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2" r:id="rId2"/>
    <p:sldMasterId id="2147483664" r:id="rId3"/>
    <p:sldMasterId id="2147483666" r:id="rId4"/>
    <p:sldMasterId id="2147483668" r:id="rId5"/>
    <p:sldMasterId id="2147483670" r:id="rId6"/>
    <p:sldMasterId id="2147483672" r:id="rId7"/>
  </p:sldMasterIdLst>
  <p:notesMasterIdLst>
    <p:notesMasterId r:id="rId20"/>
  </p:notesMasterIdLst>
  <p:sldIdLst>
    <p:sldId id="256" r:id="rId8"/>
    <p:sldId id="258" r:id="rId9"/>
    <p:sldId id="260" r:id="rId10"/>
    <p:sldId id="261" r:id="rId11"/>
    <p:sldId id="262" r:id="rId12"/>
    <p:sldId id="264" r:id="rId13"/>
    <p:sldId id="268" r:id="rId14"/>
    <p:sldId id="265" r:id="rId15"/>
    <p:sldId id="269" r:id="rId16"/>
    <p:sldId id="266" r:id="rId17"/>
    <p:sldId id="267" r:id="rId18"/>
    <p:sldId id="263" r:id="rId19"/>
  </p:sldIdLst>
  <p:sldSz cx="9144000" cy="5143500" type="screen16x9"/>
  <p:notesSz cx="6858000" cy="9144000"/>
  <p:defaultTextStyle>
    <a:defPPr>
      <a:defRPr lang="en-US"/>
    </a:defPPr>
    <a:lvl1pPr marL="0" algn="l" defTabSz="89714" rtl="0" eaLnBrk="1" latinLnBrk="0" hangingPunct="1">
      <a:defRPr sz="353" kern="1200">
        <a:solidFill>
          <a:schemeClr val="tx1"/>
        </a:solidFill>
        <a:latin typeface="+mn-lt"/>
        <a:ea typeface="+mn-ea"/>
        <a:cs typeface="+mn-cs"/>
      </a:defRPr>
    </a:lvl1pPr>
    <a:lvl2pPr marL="89714" algn="l" defTabSz="89714" rtl="0" eaLnBrk="1" latinLnBrk="0" hangingPunct="1">
      <a:defRPr sz="353" kern="1200">
        <a:solidFill>
          <a:schemeClr val="tx1"/>
        </a:solidFill>
        <a:latin typeface="+mn-lt"/>
        <a:ea typeface="+mn-ea"/>
        <a:cs typeface="+mn-cs"/>
      </a:defRPr>
    </a:lvl2pPr>
    <a:lvl3pPr marL="179431" algn="l" defTabSz="89714" rtl="0" eaLnBrk="1" latinLnBrk="0" hangingPunct="1">
      <a:defRPr sz="353" kern="1200">
        <a:solidFill>
          <a:schemeClr val="tx1"/>
        </a:solidFill>
        <a:latin typeface="+mn-lt"/>
        <a:ea typeface="+mn-ea"/>
        <a:cs typeface="+mn-cs"/>
      </a:defRPr>
    </a:lvl3pPr>
    <a:lvl4pPr marL="269146" algn="l" defTabSz="89714" rtl="0" eaLnBrk="1" latinLnBrk="0" hangingPunct="1">
      <a:defRPr sz="353" kern="1200">
        <a:solidFill>
          <a:schemeClr val="tx1"/>
        </a:solidFill>
        <a:latin typeface="+mn-lt"/>
        <a:ea typeface="+mn-ea"/>
        <a:cs typeface="+mn-cs"/>
      </a:defRPr>
    </a:lvl4pPr>
    <a:lvl5pPr marL="358861" algn="l" defTabSz="89714" rtl="0" eaLnBrk="1" latinLnBrk="0" hangingPunct="1">
      <a:defRPr sz="353" kern="1200">
        <a:solidFill>
          <a:schemeClr val="tx1"/>
        </a:solidFill>
        <a:latin typeface="+mn-lt"/>
        <a:ea typeface="+mn-ea"/>
        <a:cs typeface="+mn-cs"/>
      </a:defRPr>
    </a:lvl5pPr>
    <a:lvl6pPr marL="448576" algn="l" defTabSz="89714" rtl="0" eaLnBrk="1" latinLnBrk="0" hangingPunct="1">
      <a:defRPr sz="353" kern="1200">
        <a:solidFill>
          <a:schemeClr val="tx1"/>
        </a:solidFill>
        <a:latin typeface="+mn-lt"/>
        <a:ea typeface="+mn-ea"/>
        <a:cs typeface="+mn-cs"/>
      </a:defRPr>
    </a:lvl6pPr>
    <a:lvl7pPr marL="538290" algn="l" defTabSz="89714" rtl="0" eaLnBrk="1" latinLnBrk="0" hangingPunct="1">
      <a:defRPr sz="353" kern="1200">
        <a:solidFill>
          <a:schemeClr val="tx1"/>
        </a:solidFill>
        <a:latin typeface="+mn-lt"/>
        <a:ea typeface="+mn-ea"/>
        <a:cs typeface="+mn-cs"/>
      </a:defRPr>
    </a:lvl7pPr>
    <a:lvl8pPr marL="628007" algn="l" defTabSz="89714" rtl="0" eaLnBrk="1" latinLnBrk="0" hangingPunct="1">
      <a:defRPr sz="353" kern="1200">
        <a:solidFill>
          <a:schemeClr val="tx1"/>
        </a:solidFill>
        <a:latin typeface="+mn-lt"/>
        <a:ea typeface="+mn-ea"/>
        <a:cs typeface="+mn-cs"/>
      </a:defRPr>
    </a:lvl8pPr>
    <a:lvl9pPr marL="717721" algn="l" defTabSz="89714" rtl="0" eaLnBrk="1" latinLnBrk="0" hangingPunct="1">
      <a:defRPr sz="353"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BE"/>
    <a:srgbClr val="00B3DC"/>
    <a:srgbClr val="DFC5DF"/>
    <a:srgbClr val="E1E1E1"/>
    <a:srgbClr val="00A1BC"/>
    <a:srgbClr val="00B4D2"/>
    <a:srgbClr val="00A0D2"/>
    <a:srgbClr val="0095BB"/>
    <a:srgbClr val="00B0DC"/>
    <a:srgbClr val="008DB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733"/>
    <p:restoredTop sz="94280" autoAdjust="0"/>
  </p:normalViewPr>
  <p:slideViewPr>
    <p:cSldViewPr snapToGrid="0" snapToObjects="1">
      <p:cViewPr>
        <p:scale>
          <a:sx n="90" d="100"/>
          <a:sy n="90" d="100"/>
        </p:scale>
        <p:origin x="492" y="1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B85ACC-7566-4D45-A985-3729A2E65168}" type="datetimeFigureOut">
              <a:rPr lang="en-US" smtClean="0"/>
              <a:t>20-Jun-21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D4824E-09F4-6D40-98EA-9D82F5F584E8}" type="slidenum">
              <a:rPr lang="en-US" smtClean="0"/>
              <a:t>‹#›</a:t>
            </a:fld>
            <a:endParaRPr lang="en-US"/>
          </a:p>
        </p:txBody>
      </p:sp>
    </p:spTree>
    <p:extLst>
      <p:ext uri="{BB962C8B-B14F-4D97-AF65-F5344CB8AC3E}">
        <p14:creationId xmlns:p14="http://schemas.microsoft.com/office/powerpoint/2010/main" val="2417529167"/>
      </p:ext>
    </p:extLst>
  </p:cSld>
  <p:clrMap bg1="lt1" tx1="dk1" bg2="lt2" tx2="dk2" accent1="accent1" accent2="accent2" accent3="accent3" accent4="accent4" accent5="accent5" accent6="accent6" hlink="hlink" folHlink="folHlink"/>
  <p:notesStyle>
    <a:lvl1pPr marL="0" algn="l" defTabSz="685263" rtl="0" eaLnBrk="1" latinLnBrk="0" hangingPunct="1">
      <a:defRPr sz="899" kern="1200">
        <a:solidFill>
          <a:schemeClr val="tx1"/>
        </a:solidFill>
        <a:latin typeface="+mn-lt"/>
        <a:ea typeface="+mn-ea"/>
        <a:cs typeface="+mn-cs"/>
      </a:defRPr>
    </a:lvl1pPr>
    <a:lvl2pPr marL="342632" algn="l" defTabSz="685263" rtl="0" eaLnBrk="1" latinLnBrk="0" hangingPunct="1">
      <a:defRPr sz="899" kern="1200">
        <a:solidFill>
          <a:schemeClr val="tx1"/>
        </a:solidFill>
        <a:latin typeface="+mn-lt"/>
        <a:ea typeface="+mn-ea"/>
        <a:cs typeface="+mn-cs"/>
      </a:defRPr>
    </a:lvl2pPr>
    <a:lvl3pPr marL="685263" algn="l" defTabSz="685263" rtl="0" eaLnBrk="1" latinLnBrk="0" hangingPunct="1">
      <a:defRPr sz="899" kern="1200">
        <a:solidFill>
          <a:schemeClr val="tx1"/>
        </a:solidFill>
        <a:latin typeface="+mn-lt"/>
        <a:ea typeface="+mn-ea"/>
        <a:cs typeface="+mn-cs"/>
      </a:defRPr>
    </a:lvl3pPr>
    <a:lvl4pPr marL="1027893" algn="l" defTabSz="685263" rtl="0" eaLnBrk="1" latinLnBrk="0" hangingPunct="1">
      <a:defRPr sz="899" kern="1200">
        <a:solidFill>
          <a:schemeClr val="tx1"/>
        </a:solidFill>
        <a:latin typeface="+mn-lt"/>
        <a:ea typeface="+mn-ea"/>
        <a:cs typeface="+mn-cs"/>
      </a:defRPr>
    </a:lvl4pPr>
    <a:lvl5pPr marL="1370525" algn="l" defTabSz="685263" rtl="0" eaLnBrk="1" latinLnBrk="0" hangingPunct="1">
      <a:defRPr sz="899" kern="1200">
        <a:solidFill>
          <a:schemeClr val="tx1"/>
        </a:solidFill>
        <a:latin typeface="+mn-lt"/>
        <a:ea typeface="+mn-ea"/>
        <a:cs typeface="+mn-cs"/>
      </a:defRPr>
    </a:lvl5pPr>
    <a:lvl6pPr marL="1713156" algn="l" defTabSz="685263" rtl="0" eaLnBrk="1" latinLnBrk="0" hangingPunct="1">
      <a:defRPr sz="899" kern="1200">
        <a:solidFill>
          <a:schemeClr val="tx1"/>
        </a:solidFill>
        <a:latin typeface="+mn-lt"/>
        <a:ea typeface="+mn-ea"/>
        <a:cs typeface="+mn-cs"/>
      </a:defRPr>
    </a:lvl6pPr>
    <a:lvl7pPr marL="2055788" algn="l" defTabSz="685263" rtl="0" eaLnBrk="1" latinLnBrk="0" hangingPunct="1">
      <a:defRPr sz="899" kern="1200">
        <a:solidFill>
          <a:schemeClr val="tx1"/>
        </a:solidFill>
        <a:latin typeface="+mn-lt"/>
        <a:ea typeface="+mn-ea"/>
        <a:cs typeface="+mn-cs"/>
      </a:defRPr>
    </a:lvl7pPr>
    <a:lvl8pPr marL="2398418" algn="l" defTabSz="685263" rtl="0" eaLnBrk="1" latinLnBrk="0" hangingPunct="1">
      <a:defRPr sz="899" kern="1200">
        <a:solidFill>
          <a:schemeClr val="tx1"/>
        </a:solidFill>
        <a:latin typeface="+mn-lt"/>
        <a:ea typeface="+mn-ea"/>
        <a:cs typeface="+mn-cs"/>
      </a:defRPr>
    </a:lvl8pPr>
    <a:lvl9pPr marL="2741049" algn="l" defTabSz="685263" rtl="0" eaLnBrk="1" latinLnBrk="0" hangingPunct="1">
      <a:defRPr sz="899"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7965110"/>
      </p:ext>
    </p:extLst>
  </p:cSld>
  <p:clrMapOvr>
    <a:masterClrMapping/>
  </p:clrMapOvr>
  <p:transition advClick="0" advTm="500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431718"/>
      </p:ext>
    </p:extLst>
  </p:cSld>
  <p:clrMapOvr>
    <a:masterClrMapping/>
  </p:clrMapOvr>
  <p:transition advClick="0" advTm="500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1854248"/>
      </p:ext>
    </p:extLst>
  </p:cSld>
  <p:clrMapOvr>
    <a:masterClrMapping/>
  </p:clrMapOvr>
  <p:transition advClick="0" advTm="500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49249649"/>
      </p:ext>
    </p:extLst>
  </p:cSld>
  <p:clrMapOvr>
    <a:masterClrMapping/>
  </p:clrMapOvr>
  <p:transition advClick="0" advTm="500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8185081"/>
      </p:ext>
    </p:extLst>
  </p:cSld>
  <p:clrMapOvr>
    <a:masterClrMapping/>
  </p:clrMapOvr>
  <p:transition advClick="0" advTm="500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715104"/>
      </p:ext>
    </p:extLst>
  </p:cSld>
  <p:clrMapOvr>
    <a:masterClrMapping/>
  </p:clrMapOvr>
  <p:transition advClick="0" advTm="500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8109940"/>
      </p:ext>
    </p:extLst>
  </p:cSld>
  <p:clrMapOvr>
    <a:masterClrMapping/>
  </p:clrMapOvr>
  <p:transition advClick="0" advTm="5000"/>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5.xml"/><Relationship Id="rId1" Type="http://schemas.openxmlformats.org/officeDocument/2006/relationships/slideLayout" Target="../slideLayouts/slideLayout5.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6.xml"/><Relationship Id="rId1" Type="http://schemas.openxmlformats.org/officeDocument/2006/relationships/slideLayout" Target="../slideLayouts/slideLayout6.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7.xml"/><Relationship Id="rId1" Type="http://schemas.openxmlformats.org/officeDocument/2006/relationships/slideLayout" Target="../slideLayouts/slideLayout7.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picture containing light, night sky&#10;&#10;Description automatically generated">
            <a:extLst>
              <a:ext uri="{FF2B5EF4-FFF2-40B4-BE49-F238E27FC236}">
                <a16:creationId xmlns:a16="http://schemas.microsoft.com/office/drawing/2014/main" id="{8EE887FA-C0FC-E342-ABF2-9814A05C2EC5}"/>
              </a:ext>
            </a:extLst>
          </p:cNvPr>
          <p:cNvPicPr>
            <a:picLocks noChangeAspect="1"/>
          </p:cNvPicPr>
          <p:nvPr userDrawn="1"/>
        </p:nvPicPr>
        <p:blipFill>
          <a:blip r:embed="rId3"/>
          <a:stretch>
            <a:fillRect/>
          </a:stretch>
        </p:blipFill>
        <p:spPr>
          <a:xfrm>
            <a:off x="0" y="340"/>
            <a:ext cx="9144000" cy="5142820"/>
          </a:xfrm>
          <a:prstGeom prst="rect">
            <a:avLst/>
          </a:prstGeom>
        </p:spPr>
      </p:pic>
      <p:sp>
        <p:nvSpPr>
          <p:cNvPr id="6" name="Rectangle 5">
            <a:extLst>
              <a:ext uri="{FF2B5EF4-FFF2-40B4-BE49-F238E27FC236}">
                <a16:creationId xmlns:a16="http://schemas.microsoft.com/office/drawing/2014/main" id="{7E505C7F-A6CF-D248-952C-36F2040C641E}"/>
              </a:ext>
            </a:extLst>
          </p:cNvPr>
          <p:cNvSpPr/>
          <p:nvPr userDrawn="1"/>
        </p:nvSpPr>
        <p:spPr>
          <a:xfrm>
            <a:off x="1" y="4876244"/>
            <a:ext cx="9144000" cy="2563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sp>
        <p:nvSpPr>
          <p:cNvPr id="15" name="TextBox 14">
            <a:extLst>
              <a:ext uri="{FF2B5EF4-FFF2-40B4-BE49-F238E27FC236}">
                <a16:creationId xmlns:a16="http://schemas.microsoft.com/office/drawing/2014/main" id="{46CC5158-FDC6-F940-91AB-3B9665AAF961}"/>
              </a:ext>
            </a:extLst>
          </p:cNvPr>
          <p:cNvSpPr txBox="1"/>
          <p:nvPr userDrawn="1"/>
        </p:nvSpPr>
        <p:spPr>
          <a:xfrm>
            <a:off x="7920635" y="4895301"/>
            <a:ext cx="1075157"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16" name="Rectangle 15">
            <a:extLst>
              <a:ext uri="{FF2B5EF4-FFF2-40B4-BE49-F238E27FC236}">
                <a16:creationId xmlns:a16="http://schemas.microsoft.com/office/drawing/2014/main" id="{11BF5C8F-818D-D540-B729-29710F7029AD}"/>
              </a:ext>
            </a:extLst>
          </p:cNvPr>
          <p:cNvSpPr/>
          <p:nvPr userDrawn="1"/>
        </p:nvSpPr>
        <p:spPr>
          <a:xfrm>
            <a:off x="123276" y="4875274"/>
            <a:ext cx="3772372"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pic>
        <p:nvPicPr>
          <p:cNvPr id="10" name="Picture 9">
            <a:extLst>
              <a:ext uri="{FF2B5EF4-FFF2-40B4-BE49-F238E27FC236}">
                <a16:creationId xmlns:a16="http://schemas.microsoft.com/office/drawing/2014/main" id="{BFE79601-E553-A349-BA44-52D590EC0A42}"/>
              </a:ext>
            </a:extLst>
          </p:cNvPr>
          <p:cNvPicPr>
            <a:picLocks noChangeAspect="1"/>
          </p:cNvPicPr>
          <p:nvPr userDrawn="1"/>
        </p:nvPicPr>
        <p:blipFill>
          <a:blip r:embed="rId4"/>
          <a:stretch>
            <a:fillRect/>
          </a:stretch>
        </p:blipFill>
        <p:spPr>
          <a:xfrm>
            <a:off x="6751778" y="283003"/>
            <a:ext cx="1879332" cy="498136"/>
          </a:xfrm>
          <a:prstGeom prst="rect">
            <a:avLst/>
          </a:prstGeom>
        </p:spPr>
      </p:pic>
      <p:pic>
        <p:nvPicPr>
          <p:cNvPr id="9" name="Picture 8">
            <a:extLst>
              <a:ext uri="{FF2B5EF4-FFF2-40B4-BE49-F238E27FC236}">
                <a16:creationId xmlns:a16="http://schemas.microsoft.com/office/drawing/2014/main" id="{5277CE3A-71B4-EA4B-9350-586F5C95717C}"/>
              </a:ext>
            </a:extLst>
          </p:cNvPr>
          <p:cNvPicPr>
            <a:picLocks noChangeAspect="1"/>
          </p:cNvPicPr>
          <p:nvPr userDrawn="1"/>
        </p:nvPicPr>
        <p:blipFill>
          <a:blip r:embed="rId5"/>
          <a:stretch>
            <a:fillRect/>
          </a:stretch>
        </p:blipFill>
        <p:spPr>
          <a:xfrm>
            <a:off x="424288" y="287283"/>
            <a:ext cx="1967734" cy="498136"/>
          </a:xfrm>
          <a:prstGeom prst="rect">
            <a:avLst/>
          </a:prstGeom>
        </p:spPr>
      </p:pic>
    </p:spTree>
    <p:extLst>
      <p:ext uri="{BB962C8B-B14F-4D97-AF65-F5344CB8AC3E}">
        <p14:creationId xmlns:p14="http://schemas.microsoft.com/office/powerpoint/2010/main" val="1566487666"/>
      </p:ext>
    </p:extLst>
  </p:cSld>
  <p:clrMap bg1="lt1" tx1="dk1" bg2="lt2" tx2="dk2" accent1="accent1" accent2="accent2" accent3="accent3" accent4="accent4" accent5="accent5" accent6="accent6" hlink="hlink" folHlink="folHlink"/>
  <p:sldLayoutIdLst>
    <p:sldLayoutId id="2147483661" r:id="rId1"/>
  </p:sldLayoutIdLst>
  <p:transition advClick="0" advTm="5000"/>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3937683163"/>
      </p:ext>
    </p:extLst>
  </p:cSld>
  <p:clrMap bg1="lt1" tx1="dk1" bg2="lt2" tx2="dk2" accent1="accent1" accent2="accent2" accent3="accent3" accent4="accent4" accent5="accent5" accent6="accent6" hlink="hlink" folHlink="folHlink"/>
  <p:sldLayoutIdLst>
    <p:sldLayoutId id="2147483663" r:id="rId1"/>
  </p:sldLayoutIdLst>
  <p:transition advClick="0" advTm="5000"/>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2833701185"/>
      </p:ext>
    </p:extLst>
  </p:cSld>
  <p:clrMap bg1="lt1" tx1="dk1" bg2="lt2" tx2="dk2" accent1="accent1" accent2="accent2" accent3="accent3" accent4="accent4" accent5="accent5" accent6="accent6" hlink="hlink" folHlink="folHlink"/>
  <p:sldLayoutIdLst>
    <p:sldLayoutId id="2147483665" r:id="rId1"/>
  </p:sldLayoutIdLst>
  <p:transition advClick="0" advTm="5000"/>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2079223695"/>
      </p:ext>
    </p:extLst>
  </p:cSld>
  <p:clrMap bg1="lt1" tx1="dk1" bg2="lt2" tx2="dk2" accent1="accent1" accent2="accent2" accent3="accent3" accent4="accent4" accent5="accent5" accent6="accent6" hlink="hlink" folHlink="folHlink"/>
  <p:sldLayoutIdLst>
    <p:sldLayoutId id="2147483667" r:id="rId1"/>
  </p:sldLayoutIdLst>
  <p:transition advClick="0" advTm="5000"/>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4171576032"/>
      </p:ext>
    </p:extLst>
  </p:cSld>
  <p:clrMap bg1="lt1" tx1="dk1" bg2="lt2" tx2="dk2" accent1="accent1" accent2="accent2" accent3="accent3" accent4="accent4" accent5="accent5" accent6="accent6" hlink="hlink" folHlink="folHlink"/>
  <p:sldLayoutIdLst>
    <p:sldLayoutId id="2147483669" r:id="rId1"/>
  </p:sldLayoutIdLst>
  <p:transition advClick="0" advTm="5000"/>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888727649"/>
      </p:ext>
    </p:extLst>
  </p:cSld>
  <p:clrMap bg1="lt1" tx1="dk1" bg2="lt2" tx2="dk2" accent1="accent1" accent2="accent2" accent3="accent3" accent4="accent4" accent5="accent5" accent6="accent6" hlink="hlink" folHlink="folHlink"/>
  <p:sldLayoutIdLst>
    <p:sldLayoutId id="2147483671" r:id="rId1"/>
  </p:sldLayoutIdLst>
  <p:transition advClick="0" advTm="5000"/>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4166935954"/>
      </p:ext>
    </p:extLst>
  </p:cSld>
  <p:clrMap bg1="lt1" tx1="dk1" bg2="lt2" tx2="dk2" accent1="accent1" accent2="accent2" accent3="accent3" accent4="accent4" accent5="accent5" accent6="accent6" hlink="hlink" folHlink="folHlink"/>
  <p:sldLayoutIdLst>
    <p:sldLayoutId id="2147483673" r:id="rId1"/>
  </p:sldLayoutIdLst>
  <p:transition advClick="0" advTm="5000"/>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6.png"/><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hyperlink" Target="https://www.r-project.org/"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7">
            <a:extLst>
              <a:ext uri="{FF2B5EF4-FFF2-40B4-BE49-F238E27FC236}">
                <a16:creationId xmlns:a16="http://schemas.microsoft.com/office/drawing/2014/main" id="{EEF774D5-8E1F-6744-9E49-DB689041ADBF}"/>
              </a:ext>
            </a:extLst>
          </p:cNvPr>
          <p:cNvSpPr>
            <a:spLocks noChangeArrowheads="1"/>
          </p:cNvSpPr>
          <p:nvPr/>
        </p:nvSpPr>
        <p:spPr bwMode="auto">
          <a:xfrm>
            <a:off x="146743" y="1754515"/>
            <a:ext cx="8772277" cy="1519582"/>
          </a:xfrm>
          <a:prstGeom prst="rect">
            <a:avLst/>
          </a:prstGeom>
          <a:noFill/>
          <a:ln w="9525">
            <a:noFill/>
            <a:miter lim="800000"/>
            <a:headEnd/>
            <a:tailEnd/>
          </a:ln>
        </p:spPr>
        <p:txBody>
          <a:bodyPr wrap="square" lIns="18666" tIns="9334" rIns="18666" bIns="9334">
            <a:spAutoFit/>
          </a:bodyPr>
          <a:lstStyle/>
          <a:p>
            <a:pPr algn="ctr" eaLnBrk="0" hangingPunct="0"/>
            <a:r>
              <a:rPr lang="en-US" sz="1800" b="1" dirty="0">
                <a:solidFill>
                  <a:schemeClr val="bg1"/>
                </a:solidFill>
                <a:latin typeface="Arial Bold" panose="020B0704020202020204" pitchFamily="34" charset="0"/>
                <a:cs typeface="Arial Bold" panose="020B0704020202020204" pitchFamily="34" charset="0"/>
              </a:rPr>
              <a:t>Spatial and Temporal Variation of the Anthropogenic Radionuclides</a:t>
            </a:r>
            <a:br>
              <a:rPr lang="en-US" sz="1800" b="1" dirty="0">
                <a:solidFill>
                  <a:schemeClr val="bg1"/>
                </a:solidFill>
                <a:latin typeface="Arial Bold" panose="020B0704020202020204" pitchFamily="34" charset="0"/>
                <a:cs typeface="Arial Bold" panose="020B0704020202020204" pitchFamily="34" charset="0"/>
              </a:rPr>
            </a:br>
            <a:r>
              <a:rPr lang="en-US" sz="1800" b="1" dirty="0">
                <a:solidFill>
                  <a:schemeClr val="bg1"/>
                </a:solidFill>
                <a:latin typeface="Arial Bold" panose="020B0704020202020204" pitchFamily="34" charset="0"/>
                <a:cs typeface="Arial Bold" panose="020B0704020202020204" pitchFamily="34" charset="0"/>
              </a:rPr>
              <a:t> Cs-137 and Cs-134 in Ground-Level Air Samples by IMS Stations</a:t>
            </a:r>
            <a:br>
              <a:rPr lang="en-US" sz="1800" b="1" dirty="0">
                <a:solidFill>
                  <a:schemeClr val="bg1"/>
                </a:solidFill>
                <a:latin typeface="Arial Bold" panose="020B0704020202020204" pitchFamily="34" charset="0"/>
                <a:cs typeface="Arial Bold" panose="020B0704020202020204" pitchFamily="34" charset="0"/>
              </a:rPr>
            </a:br>
            <a:r>
              <a:rPr lang="en-US" sz="1800" b="1" dirty="0">
                <a:solidFill>
                  <a:schemeClr val="bg1"/>
                </a:solidFill>
                <a:latin typeface="Arial Bold" panose="020B0704020202020204" pitchFamily="34" charset="0"/>
                <a:cs typeface="Arial Bold" panose="020B0704020202020204" pitchFamily="34" charset="0"/>
              </a:rPr>
              <a:t> Located on the African Continent </a:t>
            </a:r>
          </a:p>
          <a:p>
            <a:pPr algn="ctr" eaLnBrk="0" hangingPunct="0"/>
            <a:endParaRPr lang="en-US" sz="1800" b="1" dirty="0">
              <a:solidFill>
                <a:schemeClr val="bg1"/>
              </a:solidFill>
              <a:latin typeface="Arial Bold" panose="020B0704020202020204" pitchFamily="34" charset="0"/>
              <a:cs typeface="Arial Bold" panose="020B0704020202020204" pitchFamily="34" charset="0"/>
            </a:endParaRPr>
          </a:p>
          <a:p>
            <a:r>
              <a:rPr lang="en-US" sz="1600" dirty="0">
                <a:solidFill>
                  <a:schemeClr val="bg1"/>
                </a:solidFill>
                <a:latin typeface="Avenir Book" charset="0"/>
                <a:ea typeface="Avenir Book" charset="0"/>
                <a:cs typeface="Avenir Book" charset="0"/>
              </a:rPr>
              <a:t>																							</a:t>
            </a:r>
            <a:r>
              <a:rPr lang="en-US" sz="1600" dirty="0">
                <a:solidFill>
                  <a:schemeClr val="bg1"/>
                </a:solidFill>
                <a:latin typeface="Arial Bold" panose="020B0704020202020204" pitchFamily="34" charset="0"/>
                <a:ea typeface="Avenir Book" charset="0"/>
                <a:cs typeface="Arial Bold" panose="020B0704020202020204" pitchFamily="34" charset="0"/>
              </a:rPr>
              <a:t>	</a:t>
            </a:r>
            <a:r>
              <a:rPr lang="en-US" sz="1600" b="1" dirty="0">
                <a:solidFill>
                  <a:schemeClr val="bg1"/>
                </a:solidFill>
                <a:latin typeface="Arial Bold" panose="020B0704020202020204" pitchFamily="34" charset="0"/>
                <a:ea typeface="Avenir Book" charset="0"/>
                <a:cs typeface="Arial Bold" panose="020B0704020202020204" pitchFamily="34" charset="0"/>
              </a:rPr>
              <a:t>Ms. Dorice Rashid Seif</a:t>
            </a:r>
            <a:r>
              <a:rPr lang="en-US" sz="1600" b="1" baseline="30000" dirty="0">
                <a:solidFill>
                  <a:schemeClr val="bg1"/>
                </a:solidFill>
                <a:latin typeface="Arial Bold" panose="020B0704020202020204" pitchFamily="34" charset="0"/>
                <a:cs typeface="Arial Bold" panose="020B0704020202020204" pitchFamily="34" charset="0"/>
              </a:rPr>
              <a:t>1	</a:t>
            </a:r>
            <a:r>
              <a:rPr lang="en-US" sz="1600" b="1" dirty="0">
                <a:solidFill>
                  <a:schemeClr val="bg1"/>
                </a:solidFill>
                <a:latin typeface="Arial Bold" panose="020B0704020202020204" pitchFamily="34" charset="0"/>
                <a:ea typeface="Avenir Book" charset="0"/>
                <a:cs typeface="Arial Bold" panose="020B0704020202020204" pitchFamily="34" charset="0"/>
              </a:rPr>
              <a:t> and	 Mr. Martin Kalinowski</a:t>
            </a:r>
            <a:r>
              <a:rPr lang="en-US" sz="1600" b="1" baseline="30000" dirty="0">
                <a:solidFill>
                  <a:schemeClr val="bg1"/>
                </a:solidFill>
                <a:latin typeface="Arial Bold" panose="020B0704020202020204" pitchFamily="34" charset="0"/>
                <a:ea typeface="Avenir Book" charset="0"/>
                <a:cs typeface="Arial Bold" panose="020B0704020202020204" pitchFamily="34" charset="0"/>
              </a:rPr>
              <a:t>2</a:t>
            </a:r>
          </a:p>
          <a:p>
            <a:endParaRPr lang="en-US" sz="952" dirty="0">
              <a:solidFill>
                <a:schemeClr val="bg1"/>
              </a:solidFill>
            </a:endParaRPr>
          </a:p>
        </p:txBody>
      </p:sp>
      <p:sp>
        <p:nvSpPr>
          <p:cNvPr id="3" name="Rectangle 2">
            <a:extLst>
              <a:ext uri="{FF2B5EF4-FFF2-40B4-BE49-F238E27FC236}">
                <a16:creationId xmlns:a16="http://schemas.microsoft.com/office/drawing/2014/main" id="{56070AE1-E5D9-9040-AC2A-CB5DD83B7912}"/>
              </a:ext>
            </a:extLst>
          </p:cNvPr>
          <p:cNvSpPr/>
          <p:nvPr/>
        </p:nvSpPr>
        <p:spPr>
          <a:xfrm>
            <a:off x="2957175" y="3742305"/>
            <a:ext cx="3151414" cy="1024896"/>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pic>
        <p:nvPicPr>
          <p:cNvPr id="10" name="Picture 9">
            <a:extLst>
              <a:ext uri="{FF2B5EF4-FFF2-40B4-BE49-F238E27FC236}">
                <a16:creationId xmlns:a16="http://schemas.microsoft.com/office/drawing/2014/main" id="{D279A673-1808-1544-8A21-B775AE6A45B8}"/>
              </a:ext>
            </a:extLst>
          </p:cNvPr>
          <p:cNvPicPr>
            <a:picLocks noChangeAspect="1"/>
          </p:cNvPicPr>
          <p:nvPr/>
        </p:nvPicPr>
        <p:blipFill>
          <a:blip r:embed="rId3"/>
          <a:stretch>
            <a:fillRect/>
          </a:stretch>
        </p:blipFill>
        <p:spPr>
          <a:xfrm>
            <a:off x="225600" y="3867150"/>
            <a:ext cx="571500" cy="863600"/>
          </a:xfrm>
          <a:prstGeom prst="rect">
            <a:avLst/>
          </a:prstGeom>
        </p:spPr>
      </p:pic>
      <p:sp>
        <p:nvSpPr>
          <p:cNvPr id="11" name="TextBox 10">
            <a:extLst>
              <a:ext uri="{FF2B5EF4-FFF2-40B4-BE49-F238E27FC236}">
                <a16:creationId xmlns:a16="http://schemas.microsoft.com/office/drawing/2014/main" id="{0C501917-BF0A-C54B-AB4E-B0C62C356E93}"/>
              </a:ext>
            </a:extLst>
          </p:cNvPr>
          <p:cNvSpPr txBox="1"/>
          <p:nvPr/>
        </p:nvSpPr>
        <p:spPr>
          <a:xfrm>
            <a:off x="3097920" y="3742305"/>
            <a:ext cx="2836838" cy="307905"/>
          </a:xfrm>
          <a:prstGeom prst="rect">
            <a:avLst/>
          </a:prstGeom>
          <a:noFill/>
        </p:spPr>
        <p:txBody>
          <a:bodyPr wrap="square" rtlCol="0">
            <a:spAutoFit/>
          </a:bodyPr>
          <a:lstStyle/>
          <a:p>
            <a:pPr algn="ctr"/>
            <a:r>
              <a:rPr lang="en-US" sz="1401" dirty="0">
                <a:solidFill>
                  <a:schemeClr val="bg1"/>
                </a:solidFill>
                <a:latin typeface="Arial" panose="020B0604020202020204" pitchFamily="34" charset="0"/>
                <a:cs typeface="Arial" panose="020B0604020202020204" pitchFamily="34" charset="0"/>
              </a:rPr>
              <a:t>P2.4-307</a:t>
            </a:r>
            <a:endParaRPr lang="en-AT" sz="1401" dirty="0">
              <a:solidFill>
                <a:schemeClr val="bg1"/>
              </a:solidFill>
              <a:latin typeface="Arial" panose="020B0604020202020204" pitchFamily="34" charset="0"/>
              <a:cs typeface="Arial" panose="020B0604020202020204" pitchFamily="34" charset="0"/>
            </a:endParaRPr>
          </a:p>
        </p:txBody>
      </p:sp>
      <p:sp>
        <p:nvSpPr>
          <p:cNvPr id="2" name="Rectangle 2"/>
          <p:cNvSpPr>
            <a:spLocks noChangeArrowheads="1"/>
          </p:cNvSpPr>
          <p:nvPr/>
        </p:nvSpPr>
        <p:spPr bwMode="auto">
          <a:xfrm>
            <a:off x="4196687" y="324134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507749167"/>
              </p:ext>
            </p:extLst>
          </p:nvPr>
        </p:nvGraphicFramePr>
        <p:xfrm>
          <a:off x="3963889" y="4104861"/>
          <a:ext cx="1104900" cy="765493"/>
        </p:xfrm>
        <a:graphic>
          <a:graphicData uri="http://schemas.openxmlformats.org/presentationml/2006/ole">
            <mc:AlternateContent xmlns:mc="http://schemas.openxmlformats.org/markup-compatibility/2006">
              <mc:Choice xmlns:v="urn:schemas-microsoft-com:vml" Requires="v">
                <p:oleObj spid="_x0000_s3147" name="Bitmap Image" r:id="rId4" imgW="1526608" imgH="1582527" progId="Paint.Picture">
                  <p:embed/>
                </p:oleObj>
              </mc:Choice>
              <mc:Fallback>
                <p:oleObj name="Bitmap Image" r:id="rId4" imgW="1526608" imgH="1582527" progId="Paint.Picture">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3889" y="4104861"/>
                        <a:ext cx="1104900" cy="765493"/>
                      </a:xfrm>
                      <a:prstGeom prst="rect">
                        <a:avLst/>
                      </a:prstGeom>
                      <a:noFill/>
                    </p:spPr>
                  </p:pic>
                </p:oleObj>
              </mc:Fallback>
            </mc:AlternateContent>
          </a:graphicData>
        </a:graphic>
      </p:graphicFrame>
      <p:sp>
        <p:nvSpPr>
          <p:cNvPr id="8" name="TextBox 7">
            <a:extLst>
              <a:ext uri="{FF2B5EF4-FFF2-40B4-BE49-F238E27FC236}">
                <a16:creationId xmlns:a16="http://schemas.microsoft.com/office/drawing/2014/main" id="{82EB4872-A687-4C3D-8A2C-D326A8A07DF3}"/>
              </a:ext>
            </a:extLst>
          </p:cNvPr>
          <p:cNvSpPr txBox="1"/>
          <p:nvPr/>
        </p:nvSpPr>
        <p:spPr>
          <a:xfrm>
            <a:off x="2257668" y="3078594"/>
            <a:ext cx="5483093" cy="553998"/>
          </a:xfrm>
          <a:prstGeom prst="rect">
            <a:avLst/>
          </a:prstGeom>
          <a:noFill/>
        </p:spPr>
        <p:txBody>
          <a:bodyPr wrap="square" rtlCol="0">
            <a:spAutoFit/>
          </a:bodyPr>
          <a:lstStyle/>
          <a:p>
            <a:pPr>
              <a:lnSpc>
                <a:spcPct val="150000"/>
              </a:lnSpc>
            </a:pPr>
            <a:r>
              <a:rPr lang="en-US" sz="1000" baseline="30000" dirty="0">
                <a:solidFill>
                  <a:schemeClr val="bg1"/>
                </a:solidFill>
                <a:latin typeface="Arial" panose="020B0604020202020204" pitchFamily="34" charset="0"/>
                <a:cs typeface="Arial" panose="020B0604020202020204" pitchFamily="34" charset="0"/>
              </a:rPr>
              <a:t>1</a:t>
            </a:r>
            <a:r>
              <a:rPr lang="en-US" sz="1000" dirty="0">
                <a:solidFill>
                  <a:schemeClr val="bg1"/>
                </a:solidFill>
                <a:latin typeface="Arial" panose="020B0604020202020204" pitchFamily="34" charset="0"/>
                <a:cs typeface="Arial" panose="020B0604020202020204" pitchFamily="34" charset="0"/>
              </a:rPr>
              <a:t> </a:t>
            </a:r>
            <a:r>
              <a:rPr lang="en-GB" sz="1000" dirty="0">
                <a:solidFill>
                  <a:schemeClr val="bg1"/>
                </a:solidFill>
                <a:latin typeface="Arial" panose="020B0604020202020204" pitchFamily="34" charset="0"/>
                <a:cs typeface="Arial" panose="020B0604020202020204" pitchFamily="34" charset="0"/>
              </a:rPr>
              <a:t>Ministry of Education, Science and Technology</a:t>
            </a:r>
            <a:r>
              <a:rPr lang="en-US" sz="1000" dirty="0">
                <a:solidFill>
                  <a:schemeClr val="bg1"/>
                </a:solidFill>
                <a:latin typeface="Arial" panose="020B0604020202020204" pitchFamily="34" charset="0"/>
                <a:cs typeface="Arial" panose="020B0604020202020204" pitchFamily="34" charset="0"/>
              </a:rPr>
              <a:t>  </a:t>
            </a:r>
          </a:p>
          <a:p>
            <a:pPr>
              <a:lnSpc>
                <a:spcPct val="150000"/>
              </a:lnSpc>
            </a:pPr>
            <a:r>
              <a:rPr lang="en-US" sz="1000" dirty="0">
                <a:solidFill>
                  <a:schemeClr val="bg1"/>
                </a:solidFill>
                <a:latin typeface="Arial" panose="020B0604020202020204" pitchFamily="34" charset="0"/>
                <a:cs typeface="Arial" panose="020B0604020202020204" pitchFamily="34" charset="0"/>
              </a:rPr>
              <a:t>   </a:t>
            </a:r>
            <a:r>
              <a:rPr lang="en-US" sz="1000" baseline="30000" dirty="0">
                <a:solidFill>
                  <a:schemeClr val="bg1"/>
                </a:solidFill>
                <a:latin typeface="Arial" panose="020B0604020202020204" pitchFamily="34" charset="0"/>
                <a:cs typeface="Arial" panose="020B0604020202020204" pitchFamily="34" charset="0"/>
              </a:rPr>
              <a:t>2</a:t>
            </a:r>
            <a:r>
              <a:rPr lang="en-US" sz="1000" dirty="0">
                <a:solidFill>
                  <a:schemeClr val="bg1"/>
                </a:solidFill>
                <a:latin typeface="Arial" panose="020B0604020202020204" pitchFamily="34" charset="0"/>
                <a:cs typeface="Arial" panose="020B0604020202020204" pitchFamily="34" charset="0"/>
              </a:rPr>
              <a:t> CTBTO</a:t>
            </a:r>
            <a:endParaRPr lang="x-none" sz="1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0463610"/>
      </p:ext>
    </p:extLst>
  </p:cSld>
  <p:clrMapOvr>
    <a:masterClrMapping/>
  </p:clrMapOvr>
  <p:transition advClick="0" advTm="5000"/>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FE6FE18-9E0E-3E4A-9C8F-6BF097735A61}"/>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P2.4-307</a:t>
            </a:r>
            <a:endParaRPr lang="en-AT" sz="7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8D29476-7660-1049-BF58-5DE19B373679}"/>
              </a:ext>
            </a:extLst>
          </p:cNvPr>
          <p:cNvSpPr txBox="1"/>
          <p:nvPr/>
        </p:nvSpPr>
        <p:spPr>
          <a:xfrm rot="16200000">
            <a:off x="-1779943" y="2499816"/>
            <a:ext cx="3882477" cy="646331"/>
          </a:xfrm>
          <a:prstGeom prst="rect">
            <a:avLst/>
          </a:prstGeom>
          <a:solidFill>
            <a:schemeClr val="bg1"/>
          </a:solid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RESULTS</a:t>
            </a:r>
          </a:p>
        </p:txBody>
      </p:sp>
      <p:sp>
        <p:nvSpPr>
          <p:cNvPr id="6" name="Rectangle 17">
            <a:extLst>
              <a:ext uri="{FF2B5EF4-FFF2-40B4-BE49-F238E27FC236}">
                <a16:creationId xmlns:a16="http://schemas.microsoft.com/office/drawing/2014/main" id="{9BD61A26-8817-734C-BEA4-DD8D46B8978D}"/>
              </a:ext>
            </a:extLst>
          </p:cNvPr>
          <p:cNvSpPr>
            <a:spLocks noChangeArrowheads="1"/>
          </p:cNvSpPr>
          <p:nvPr/>
        </p:nvSpPr>
        <p:spPr bwMode="auto">
          <a:xfrm>
            <a:off x="1625602" y="50148"/>
            <a:ext cx="5680074" cy="747255"/>
          </a:xfrm>
          <a:prstGeom prst="rect">
            <a:avLst/>
          </a:prstGeom>
          <a:noFill/>
          <a:ln w="9525">
            <a:noFill/>
            <a:miter lim="800000"/>
            <a:headEnd/>
            <a:tailEnd/>
          </a:ln>
        </p:spPr>
        <p:txBody>
          <a:bodyPr wrap="square" lIns="18666" tIns="9334" rIns="18666" bIns="9334">
            <a:spAutoFit/>
          </a:bodyPr>
          <a:lstStyle/>
          <a:p>
            <a:pPr algn="ctr" eaLnBrk="0" hangingPunct="0">
              <a:spcAft>
                <a:spcPts val="600"/>
              </a:spcAft>
            </a:pPr>
            <a:r>
              <a:rPr lang="en-US" sz="1050" b="1" dirty="0">
                <a:solidFill>
                  <a:schemeClr val="bg1"/>
                </a:solidFill>
                <a:latin typeface="Arial Bold" panose="020B0704020202020204" pitchFamily="34" charset="0"/>
                <a:cs typeface="Arial Bold" panose="020B0704020202020204" pitchFamily="34" charset="0"/>
              </a:rPr>
              <a:t>Spatial and Temporal Variation of the Anthropogenic Radionuclides  Cs-137 and Cs-134 in Ground-Level Air Samples by IMS Stations  Located on the African Continent </a:t>
            </a:r>
          </a:p>
          <a:p>
            <a:pPr algn="ctr" eaLnBrk="0" hangingPunct="0">
              <a:lnSpc>
                <a:spcPts val="1586"/>
              </a:lnSpc>
            </a:pPr>
            <a:r>
              <a:rPr lang="en-US" sz="700" dirty="0">
                <a:solidFill>
                  <a:schemeClr val="bg1"/>
                </a:solidFill>
                <a:latin typeface="Arial Bold" panose="020B0704020202020204" pitchFamily="34" charset="0"/>
                <a:ea typeface="Avenir Book" charset="0"/>
                <a:cs typeface="Arial Bold" panose="020B0704020202020204" pitchFamily="34" charset="0"/>
              </a:rPr>
              <a:t>Ms. Dorice Rashid Seif, Ministry of Education, Science and Technology; United Republic of Tanzania, doricers85@gmail.com</a:t>
            </a:r>
          </a:p>
          <a:p>
            <a:pPr algn="ctr" eaLnBrk="0" hangingPunct="0"/>
            <a:r>
              <a:rPr lang="en-US" sz="700" dirty="0">
                <a:solidFill>
                  <a:schemeClr val="bg1"/>
                </a:solidFill>
                <a:latin typeface="Arial Bold" panose="020B0704020202020204" pitchFamily="34" charset="0"/>
                <a:ea typeface="Avenir Book" charset="0"/>
                <a:cs typeface="Arial Bold" panose="020B0704020202020204" pitchFamily="34" charset="0"/>
              </a:rPr>
              <a:t>Mr. Martin Kalinowski, CTBTO; Vienna, Austria</a:t>
            </a:r>
          </a:p>
        </p:txBody>
      </p:sp>
      <p:grpSp>
        <p:nvGrpSpPr>
          <p:cNvPr id="21" name="Group 20"/>
          <p:cNvGrpSpPr/>
          <p:nvPr/>
        </p:nvGrpSpPr>
        <p:grpSpPr>
          <a:xfrm>
            <a:off x="543736" y="896531"/>
            <a:ext cx="8164329" cy="3484083"/>
            <a:chOff x="441285" y="896531"/>
            <a:chExt cx="6544046" cy="3520533"/>
          </a:xfrm>
        </p:grpSpPr>
        <p:pic>
          <p:nvPicPr>
            <p:cNvPr id="7" name="Picture 6"/>
            <p:cNvPicPr>
              <a:picLocks noChangeAspect="1"/>
            </p:cNvPicPr>
            <p:nvPr/>
          </p:nvPicPr>
          <p:blipFill>
            <a:blip r:embed="rId2"/>
            <a:stretch>
              <a:fillRect/>
            </a:stretch>
          </p:blipFill>
          <p:spPr>
            <a:xfrm>
              <a:off x="467762" y="896531"/>
              <a:ext cx="2070660" cy="1700752"/>
            </a:xfrm>
            <a:prstGeom prst="rect">
              <a:avLst/>
            </a:prstGeom>
          </p:spPr>
        </p:pic>
        <p:pic>
          <p:nvPicPr>
            <p:cNvPr id="8" name="Picture 7"/>
            <p:cNvPicPr>
              <a:picLocks noChangeAspect="1"/>
            </p:cNvPicPr>
            <p:nvPr/>
          </p:nvPicPr>
          <p:blipFill>
            <a:blip r:embed="rId3"/>
            <a:stretch>
              <a:fillRect/>
            </a:stretch>
          </p:blipFill>
          <p:spPr>
            <a:xfrm>
              <a:off x="441285" y="2734990"/>
              <a:ext cx="2097137" cy="1682074"/>
            </a:xfrm>
            <a:prstGeom prst="rect">
              <a:avLst/>
            </a:prstGeom>
          </p:spPr>
        </p:pic>
        <p:pic>
          <p:nvPicPr>
            <p:cNvPr id="11" name="Picture 10"/>
            <p:cNvPicPr>
              <a:picLocks noChangeAspect="1"/>
            </p:cNvPicPr>
            <p:nvPr/>
          </p:nvPicPr>
          <p:blipFill>
            <a:blip r:embed="rId4"/>
            <a:stretch>
              <a:fillRect/>
            </a:stretch>
          </p:blipFill>
          <p:spPr>
            <a:xfrm>
              <a:off x="2733399" y="933728"/>
              <a:ext cx="1983232" cy="1663556"/>
            </a:xfrm>
            <a:prstGeom prst="rect">
              <a:avLst/>
            </a:prstGeom>
          </p:spPr>
        </p:pic>
        <p:pic>
          <p:nvPicPr>
            <p:cNvPr id="18" name="Picture 17"/>
            <p:cNvPicPr>
              <a:picLocks noChangeAspect="1"/>
            </p:cNvPicPr>
            <p:nvPr/>
          </p:nvPicPr>
          <p:blipFill>
            <a:blip r:embed="rId5"/>
            <a:stretch>
              <a:fillRect/>
            </a:stretch>
          </p:blipFill>
          <p:spPr>
            <a:xfrm>
              <a:off x="2657640" y="2734990"/>
              <a:ext cx="2058991" cy="1682074"/>
            </a:xfrm>
            <a:prstGeom prst="rect">
              <a:avLst/>
            </a:prstGeom>
          </p:spPr>
        </p:pic>
        <p:pic>
          <p:nvPicPr>
            <p:cNvPr id="19" name="Picture 18"/>
            <p:cNvPicPr>
              <a:picLocks noChangeAspect="1"/>
            </p:cNvPicPr>
            <p:nvPr/>
          </p:nvPicPr>
          <p:blipFill>
            <a:blip r:embed="rId6"/>
            <a:stretch>
              <a:fillRect/>
            </a:stretch>
          </p:blipFill>
          <p:spPr>
            <a:xfrm>
              <a:off x="4828409" y="896531"/>
              <a:ext cx="2156922" cy="1700752"/>
            </a:xfrm>
            <a:prstGeom prst="rect">
              <a:avLst/>
            </a:prstGeom>
          </p:spPr>
        </p:pic>
        <p:pic>
          <p:nvPicPr>
            <p:cNvPr id="20" name="Picture 19"/>
            <p:cNvPicPr>
              <a:picLocks noChangeAspect="1"/>
            </p:cNvPicPr>
            <p:nvPr/>
          </p:nvPicPr>
          <p:blipFill>
            <a:blip r:embed="rId7"/>
            <a:stretch>
              <a:fillRect/>
            </a:stretch>
          </p:blipFill>
          <p:spPr>
            <a:xfrm>
              <a:off x="4835849" y="2734990"/>
              <a:ext cx="2149482" cy="1682074"/>
            </a:xfrm>
            <a:prstGeom prst="rect">
              <a:avLst/>
            </a:prstGeom>
          </p:spPr>
        </p:pic>
      </p:grpSp>
      <p:sp>
        <p:nvSpPr>
          <p:cNvPr id="16" name="Text Box 8"/>
          <p:cNvSpPr txBox="1">
            <a:spLocks noChangeArrowheads="1"/>
          </p:cNvSpPr>
          <p:nvPr/>
        </p:nvSpPr>
        <p:spPr bwMode="auto">
          <a:xfrm>
            <a:off x="3160117" y="4516894"/>
            <a:ext cx="2592070" cy="22923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algn="ctr" eaLnBrk="0" fontAlgn="base" hangingPunct="0">
              <a:spcBef>
                <a:spcPts val="0"/>
              </a:spcBef>
              <a:spcAft>
                <a:spcPts val="1000"/>
              </a:spcAft>
            </a:pPr>
            <a:r>
              <a:rPr lang="en-US" sz="700" b="1"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Fig 5. Wind Trends</a:t>
            </a:r>
            <a:endParaRPr lang="en-US" sz="12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07963146"/>
      </p:ext>
    </p:extLst>
  </p:cSld>
  <p:clrMapOvr>
    <a:masterClrMapping/>
  </p:clrMapOvr>
  <p:transition advClick="0" advTm="5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FE6FE18-9E0E-3E4A-9C8F-6BF097735A61}"/>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P2.4-307</a:t>
            </a:r>
            <a:endParaRPr lang="en-AT" sz="7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8D29476-7660-1049-BF58-5DE19B373679}"/>
              </a:ext>
            </a:extLst>
          </p:cNvPr>
          <p:cNvSpPr txBox="1"/>
          <p:nvPr/>
        </p:nvSpPr>
        <p:spPr>
          <a:xfrm rot="16200000">
            <a:off x="-1779943" y="2499816"/>
            <a:ext cx="3882477" cy="646331"/>
          </a:xfrm>
          <a:prstGeom prst="rect">
            <a:avLst/>
          </a:prstGeom>
          <a:solidFill>
            <a:schemeClr val="bg1"/>
          </a:solid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RESULTS</a:t>
            </a:r>
          </a:p>
        </p:txBody>
      </p:sp>
      <p:sp>
        <p:nvSpPr>
          <p:cNvPr id="6" name="Rectangle 17">
            <a:extLst>
              <a:ext uri="{FF2B5EF4-FFF2-40B4-BE49-F238E27FC236}">
                <a16:creationId xmlns:a16="http://schemas.microsoft.com/office/drawing/2014/main" id="{9BD61A26-8817-734C-BEA4-DD8D46B8978D}"/>
              </a:ext>
            </a:extLst>
          </p:cNvPr>
          <p:cNvSpPr>
            <a:spLocks noChangeArrowheads="1"/>
          </p:cNvSpPr>
          <p:nvPr/>
        </p:nvSpPr>
        <p:spPr bwMode="auto">
          <a:xfrm>
            <a:off x="1625602" y="50148"/>
            <a:ext cx="5680074" cy="747255"/>
          </a:xfrm>
          <a:prstGeom prst="rect">
            <a:avLst/>
          </a:prstGeom>
          <a:noFill/>
          <a:ln w="9525">
            <a:noFill/>
            <a:miter lim="800000"/>
            <a:headEnd/>
            <a:tailEnd/>
          </a:ln>
        </p:spPr>
        <p:txBody>
          <a:bodyPr wrap="square" lIns="18666" tIns="9334" rIns="18666" bIns="9334">
            <a:spAutoFit/>
          </a:bodyPr>
          <a:lstStyle/>
          <a:p>
            <a:pPr algn="ctr" eaLnBrk="0" hangingPunct="0">
              <a:spcAft>
                <a:spcPts val="600"/>
              </a:spcAft>
            </a:pPr>
            <a:r>
              <a:rPr lang="en-US" sz="1050" b="1" dirty="0">
                <a:solidFill>
                  <a:schemeClr val="bg1"/>
                </a:solidFill>
                <a:latin typeface="Arial Bold" panose="020B0704020202020204" pitchFamily="34" charset="0"/>
                <a:cs typeface="Arial Bold" panose="020B0704020202020204" pitchFamily="34" charset="0"/>
              </a:rPr>
              <a:t>Spatial and Temporal Variation of the Anthropogenic Radionuclides  Cs-137 and Cs-134 in Ground-Level Air Samples by IMS Stations  Located on the African Continent </a:t>
            </a:r>
          </a:p>
          <a:p>
            <a:pPr algn="ctr" eaLnBrk="0" hangingPunct="0">
              <a:lnSpc>
                <a:spcPts val="1586"/>
              </a:lnSpc>
            </a:pPr>
            <a:r>
              <a:rPr lang="en-US" sz="700" dirty="0">
                <a:solidFill>
                  <a:schemeClr val="bg1"/>
                </a:solidFill>
                <a:latin typeface="Arial Bold" panose="020B0704020202020204" pitchFamily="34" charset="0"/>
                <a:ea typeface="Avenir Book" charset="0"/>
                <a:cs typeface="Arial Bold" panose="020B0704020202020204" pitchFamily="34" charset="0"/>
              </a:rPr>
              <a:t>Ms. Dorice Rashid Seif, Ministry of Education, Science and Technology; United Republic of Tanzania, doricers85@gmail.com</a:t>
            </a:r>
          </a:p>
          <a:p>
            <a:pPr algn="ctr" eaLnBrk="0" hangingPunct="0"/>
            <a:r>
              <a:rPr lang="en-US" sz="700" dirty="0">
                <a:solidFill>
                  <a:schemeClr val="bg1"/>
                </a:solidFill>
                <a:latin typeface="Arial Bold" panose="020B0704020202020204" pitchFamily="34" charset="0"/>
                <a:ea typeface="Avenir Book" charset="0"/>
                <a:cs typeface="Arial Bold" panose="020B0704020202020204" pitchFamily="34" charset="0"/>
              </a:rPr>
              <a:t>Mr. Martin Kalinowski, CTBTO; Vienna, Austria</a:t>
            </a:r>
          </a:p>
        </p:txBody>
      </p:sp>
      <p:sp>
        <p:nvSpPr>
          <p:cNvPr id="13" name="Rounded Rectangle 12"/>
          <p:cNvSpPr/>
          <p:nvPr/>
        </p:nvSpPr>
        <p:spPr>
          <a:xfrm>
            <a:off x="1095154" y="1146381"/>
            <a:ext cx="7113181" cy="3372456"/>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800" dirty="0">
              <a:solidFill>
                <a:schemeClr val="tx1"/>
              </a:solidFill>
              <a:latin typeface="Arial" panose="020B0604020202020204" pitchFamily="34" charset="0"/>
              <a:cs typeface="Arial" panose="020B0604020202020204" pitchFamily="34" charset="0"/>
            </a:endParaRPr>
          </a:p>
          <a:p>
            <a:pPr algn="just"/>
            <a:endParaRPr lang="en-US" sz="800" dirty="0">
              <a:solidFill>
                <a:schemeClr val="tx1"/>
              </a:solidFill>
              <a:latin typeface="Arial" panose="020B0604020202020204" pitchFamily="34" charset="0"/>
              <a:cs typeface="Arial" panose="020B0604020202020204" pitchFamily="34" charset="0"/>
            </a:endParaRPr>
          </a:p>
          <a:p>
            <a:pPr algn="just"/>
            <a:r>
              <a:rPr lang="en-US" sz="1200" dirty="0">
                <a:solidFill>
                  <a:schemeClr val="tx1"/>
                </a:solidFill>
                <a:latin typeface="Arial" panose="020B0604020202020204" pitchFamily="34" charset="0"/>
                <a:cs typeface="Arial" panose="020B0604020202020204" pitchFamily="34" charset="0"/>
              </a:rPr>
              <a:t>Based on the very narrow wind rose related to radiocesium observations, it can be assumed that the anthropogenic radionuclides are not originating the vicinity of the stations. Instead, they were transported by wind from remote sources; most likely from the nuclear tests conducted in Northern Africa and maybe also from Chernobyl as a result of high activity concentration of </a:t>
            </a:r>
            <a:br>
              <a:rPr lang="en-US" sz="1200" dirty="0">
                <a:solidFill>
                  <a:schemeClr val="tx1"/>
                </a:solidFill>
                <a:latin typeface="Arial" panose="020B0604020202020204" pitchFamily="34" charset="0"/>
                <a:cs typeface="Arial" panose="020B0604020202020204" pitchFamily="34" charset="0"/>
              </a:rPr>
            </a:br>
            <a:r>
              <a:rPr lang="en-US" sz="1200" dirty="0">
                <a:solidFill>
                  <a:schemeClr val="tx1"/>
                </a:solidFill>
                <a:latin typeface="Arial" panose="020B0604020202020204" pitchFamily="34" charset="0"/>
                <a:cs typeface="Arial" panose="020B0604020202020204" pitchFamily="34" charset="0"/>
              </a:rPr>
              <a:t>Cs-137 in RN43 when compared to other stations</a:t>
            </a:r>
          </a:p>
          <a:p>
            <a:pPr algn="just"/>
            <a:endParaRPr lang="en-US" sz="1200" dirty="0">
              <a:solidFill>
                <a:schemeClr val="tx1"/>
              </a:solidFill>
              <a:latin typeface="Arial" panose="020B0604020202020204" pitchFamily="34" charset="0"/>
              <a:cs typeface="Arial" panose="020B0604020202020204" pitchFamily="34" charset="0"/>
            </a:endParaRPr>
          </a:p>
          <a:p>
            <a:pPr algn="just"/>
            <a:r>
              <a:rPr lang="en-US" sz="1200" dirty="0">
                <a:solidFill>
                  <a:schemeClr val="tx1"/>
                </a:solidFill>
                <a:latin typeface="Arial" panose="020B0604020202020204" pitchFamily="34" charset="0"/>
                <a:cs typeface="Arial" panose="020B0604020202020204" pitchFamily="34" charset="0"/>
              </a:rPr>
              <a:t>It is also clear that any Cs (especially the Cs-134) from March to June 2011 (maybe until end of 2011) timeframe was due to the Fukushima release.</a:t>
            </a:r>
          </a:p>
          <a:p>
            <a:pPr algn="just"/>
            <a:r>
              <a:rPr lang="en-US" sz="1200" dirty="0">
                <a:solidFill>
                  <a:schemeClr val="tx1"/>
                </a:solidFill>
                <a:latin typeface="Arial" panose="020B0604020202020204" pitchFamily="34" charset="0"/>
                <a:cs typeface="Arial" panose="020B0604020202020204" pitchFamily="34" charset="0"/>
              </a:rPr>
              <a:t>RN48 experienced dominant wind blowing from South to West with the average speed of 5.65 m/s (For Cs-137).</a:t>
            </a:r>
          </a:p>
          <a:p>
            <a:pPr algn="just"/>
            <a:endParaRPr lang="en-US" sz="1200" dirty="0">
              <a:solidFill>
                <a:schemeClr val="tx1"/>
              </a:solidFill>
              <a:latin typeface="Arial" panose="020B0604020202020204" pitchFamily="34" charset="0"/>
              <a:cs typeface="Arial" panose="020B0604020202020204" pitchFamily="34" charset="0"/>
            </a:endParaRPr>
          </a:p>
          <a:p>
            <a:pPr algn="just"/>
            <a:r>
              <a:rPr lang="en-US" sz="1200" dirty="0">
                <a:solidFill>
                  <a:schemeClr val="tx1"/>
                </a:solidFill>
                <a:latin typeface="Arial" panose="020B0604020202020204" pitchFamily="34" charset="0"/>
                <a:cs typeface="Arial" panose="020B0604020202020204" pitchFamily="34" charset="0"/>
              </a:rPr>
              <a:t>RN64 experienced dominant wind blowing from South to West with the average speed of 2.97 m/s (For Cs-137).</a:t>
            </a:r>
          </a:p>
          <a:p>
            <a:pPr algn="just"/>
            <a:endParaRPr lang="en-US" sz="1200" dirty="0">
              <a:solidFill>
                <a:schemeClr val="tx1"/>
              </a:solidFill>
              <a:latin typeface="Arial" panose="020B0604020202020204" pitchFamily="34" charset="0"/>
              <a:cs typeface="Arial" panose="020B0604020202020204" pitchFamily="34" charset="0"/>
            </a:endParaRPr>
          </a:p>
          <a:p>
            <a:pPr algn="ctr"/>
            <a:endParaRPr lang="en-US" dirty="0"/>
          </a:p>
          <a:p>
            <a:pPr algn="ctr"/>
            <a:endParaRPr lang="en-US" dirty="0"/>
          </a:p>
        </p:txBody>
      </p:sp>
    </p:spTree>
    <p:extLst>
      <p:ext uri="{BB962C8B-B14F-4D97-AF65-F5344CB8AC3E}">
        <p14:creationId xmlns:p14="http://schemas.microsoft.com/office/powerpoint/2010/main" val="1914046541"/>
      </p:ext>
    </p:extLst>
  </p:cSld>
  <p:clrMapOvr>
    <a:masterClrMapping/>
  </p:clrMapOvr>
  <p:transition advClick="0" advTm="5000"/>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0925867-9103-6844-803C-F06ADDBAB5B5}"/>
              </a:ext>
            </a:extLst>
          </p:cNvPr>
          <p:cNvSpPr txBox="1"/>
          <p:nvPr/>
        </p:nvSpPr>
        <p:spPr>
          <a:xfrm>
            <a:off x="953477" y="567772"/>
            <a:ext cx="672123" cy="200055"/>
          </a:xfrm>
          <a:prstGeom prst="rect">
            <a:avLst/>
          </a:prstGeom>
          <a:noFill/>
        </p:spPr>
        <p:txBody>
          <a:bodyPr wrap="square" rtlCol="0">
            <a:spAutoFit/>
          </a:bodyPr>
          <a:lstStyle/>
          <a:p>
            <a:pPr lvl="1" algn="ctr"/>
            <a:r>
              <a:rPr lang="en-US" sz="700" dirty="0">
                <a:latin typeface="Arial" panose="020B0604020202020204" pitchFamily="34" charset="0"/>
                <a:cs typeface="Arial" panose="020B0604020202020204" pitchFamily="34" charset="0"/>
              </a:rPr>
              <a:t>P2.4-307</a:t>
            </a:r>
            <a:endParaRPr lang="en-AT" sz="7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A224C6D9-8EEE-364D-BA25-2B01E2110CC1}"/>
              </a:ext>
            </a:extLst>
          </p:cNvPr>
          <p:cNvSpPr txBox="1"/>
          <p:nvPr/>
        </p:nvSpPr>
        <p:spPr>
          <a:xfrm rot="16200000">
            <a:off x="-1505713" y="2385900"/>
            <a:ext cx="3882477" cy="646331"/>
          </a:xfrm>
          <a:prstGeom prst="rect">
            <a:avLst/>
          </a:prstGeom>
          <a:no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CONCLUSIONS</a:t>
            </a:r>
          </a:p>
        </p:txBody>
      </p:sp>
      <p:sp>
        <p:nvSpPr>
          <p:cNvPr id="5" name="Rectangle 17">
            <a:extLst>
              <a:ext uri="{FF2B5EF4-FFF2-40B4-BE49-F238E27FC236}">
                <a16:creationId xmlns:a16="http://schemas.microsoft.com/office/drawing/2014/main" id="{5EF62D07-9530-2045-8576-F313AD944EC4}"/>
              </a:ext>
            </a:extLst>
          </p:cNvPr>
          <p:cNvSpPr>
            <a:spLocks noChangeArrowheads="1"/>
          </p:cNvSpPr>
          <p:nvPr/>
        </p:nvSpPr>
        <p:spPr bwMode="auto">
          <a:xfrm>
            <a:off x="1625601" y="91552"/>
            <a:ext cx="5639904" cy="937050"/>
          </a:xfrm>
          <a:prstGeom prst="rect">
            <a:avLst/>
          </a:prstGeom>
          <a:noFill/>
          <a:ln w="9525">
            <a:noFill/>
            <a:miter lim="800000"/>
            <a:headEnd/>
            <a:tailEnd/>
          </a:ln>
        </p:spPr>
        <p:txBody>
          <a:bodyPr wrap="square" lIns="18666" tIns="9334" rIns="18666" bIns="9334">
            <a:spAutoFit/>
          </a:bodyPr>
          <a:lstStyle/>
          <a:p>
            <a:pPr algn="ctr" eaLnBrk="0" hangingPunct="0">
              <a:spcAft>
                <a:spcPts val="600"/>
              </a:spcAft>
            </a:pPr>
            <a:r>
              <a:rPr lang="en-US" sz="1050" b="1" dirty="0">
                <a:solidFill>
                  <a:schemeClr val="bg1"/>
                </a:solidFill>
                <a:latin typeface="Arial Bold" panose="020B0704020202020204" pitchFamily="34" charset="0"/>
                <a:cs typeface="Arial Bold" panose="020B0704020202020204" pitchFamily="34" charset="0"/>
              </a:rPr>
              <a:t>Spatial and Temporal Variation of the Anthropogenic Radionuclides  Cs-137 and Cs-134 in Ground-Level Air Samples by IMS Stations  Located on the African Continent </a:t>
            </a:r>
          </a:p>
          <a:p>
            <a:pPr algn="ctr" eaLnBrk="0" hangingPunct="0">
              <a:lnSpc>
                <a:spcPts val="1586"/>
              </a:lnSpc>
            </a:pPr>
            <a:r>
              <a:rPr lang="en-US" sz="700" dirty="0">
                <a:solidFill>
                  <a:schemeClr val="bg1"/>
                </a:solidFill>
                <a:latin typeface="Arial Bold" panose="020B0704020202020204" pitchFamily="34" charset="0"/>
                <a:ea typeface="Avenir Book" charset="0"/>
                <a:cs typeface="Arial Bold" panose="020B0704020202020204" pitchFamily="34" charset="0"/>
              </a:rPr>
              <a:t>Ms. Dorice Rashid Seif, Ministry of Education, Science and Technology; United Republic of Tanzania, doricers85@gmail.com</a:t>
            </a:r>
          </a:p>
          <a:p>
            <a:pPr algn="ctr" eaLnBrk="0" hangingPunct="0"/>
            <a:r>
              <a:rPr lang="en-US" sz="700" dirty="0">
                <a:solidFill>
                  <a:schemeClr val="bg1"/>
                </a:solidFill>
                <a:latin typeface="Arial Bold" panose="020B0704020202020204" pitchFamily="34" charset="0"/>
                <a:ea typeface="Avenir Book" charset="0"/>
                <a:cs typeface="Arial Bold" panose="020B0704020202020204" pitchFamily="34" charset="0"/>
              </a:rPr>
              <a:t>Mr. Martin Kalinowski, CTBTO; Vienna, Austria</a:t>
            </a:r>
          </a:p>
          <a:p>
            <a:pPr algn="ctr" eaLnBrk="0" hangingPunct="0">
              <a:lnSpc>
                <a:spcPts val="1586"/>
              </a:lnSpc>
            </a:pPr>
            <a:r>
              <a:rPr lang="en-US" sz="800" dirty="0">
                <a:solidFill>
                  <a:schemeClr val="bg1"/>
                </a:solidFill>
                <a:latin typeface="Arial" panose="020B0604020202020204" pitchFamily="34" charset="0"/>
                <a:ea typeface="Avenir Book" charset="0"/>
              </a:rPr>
              <a:t>]</a:t>
            </a:r>
            <a:endParaRPr lang="en-US" sz="800" dirty="0">
              <a:solidFill>
                <a:schemeClr val="bg1"/>
              </a:solidFill>
              <a:latin typeface="Avenir Book" charset="0"/>
              <a:ea typeface="Avenir Book" charset="0"/>
              <a:cs typeface="Avenir Book" charset="0"/>
            </a:endParaRPr>
          </a:p>
        </p:txBody>
      </p:sp>
      <p:sp>
        <p:nvSpPr>
          <p:cNvPr id="2" name="Rounded Rectangle 1"/>
          <p:cNvSpPr/>
          <p:nvPr/>
        </p:nvSpPr>
        <p:spPr>
          <a:xfrm>
            <a:off x="6398714" y="1259748"/>
            <a:ext cx="2524538" cy="22352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900" dirty="0">
              <a:solidFill>
                <a:schemeClr val="tx1"/>
              </a:solidFill>
              <a:latin typeface="Arial" panose="020B0604020202020204" pitchFamily="34" charset="0"/>
              <a:cs typeface="Arial" panose="020B0604020202020204" pitchFamily="34" charset="0"/>
            </a:endParaRPr>
          </a:p>
          <a:p>
            <a:pPr algn="just"/>
            <a:r>
              <a:rPr lang="en-US" sz="900" b="1" dirty="0">
                <a:solidFill>
                  <a:schemeClr val="tx1"/>
                </a:solidFill>
                <a:latin typeface="Arial" panose="020B0604020202020204" pitchFamily="34" charset="0"/>
                <a:cs typeface="Arial" panose="020B0604020202020204" pitchFamily="34" charset="0"/>
              </a:rPr>
              <a:t>REFERENCES</a:t>
            </a:r>
          </a:p>
          <a:p>
            <a:pPr algn="just"/>
            <a:endParaRPr lang="en-US" sz="900" dirty="0">
              <a:solidFill>
                <a:schemeClr val="tx1"/>
              </a:solidFill>
              <a:latin typeface="Arial" panose="020B0604020202020204" pitchFamily="34" charset="0"/>
              <a:cs typeface="Arial" panose="020B0604020202020204" pitchFamily="34" charset="0"/>
            </a:endParaRPr>
          </a:p>
          <a:p>
            <a:pPr algn="just"/>
            <a:r>
              <a:rPr lang="en-US" sz="900" dirty="0">
                <a:solidFill>
                  <a:schemeClr val="tx1"/>
                </a:solidFill>
                <a:latin typeface="Arial" panose="020B0604020202020204" pitchFamily="34" charset="0"/>
                <a:cs typeface="Arial" panose="020B0604020202020204" pitchFamily="34" charset="0"/>
              </a:rPr>
              <a:t>"R Core Team (2021) R. A language and environment for statistical computing. R Foundation for Statistical Computing, Vienna, Austria. URL </a:t>
            </a:r>
            <a:r>
              <a:rPr lang="en-US" sz="900" u="sng" dirty="0">
                <a:solidFill>
                  <a:schemeClr val="tx1"/>
                </a:solidFill>
                <a:latin typeface="Arial" panose="020B0604020202020204" pitchFamily="34" charset="0"/>
                <a:cs typeface="Arial" panose="020B0604020202020204" pitchFamily="34" charset="0"/>
                <a:hlinkClick r:id="rId2"/>
              </a:rPr>
              <a:t>https://www.R-project.org/.</a:t>
            </a:r>
            <a:r>
              <a:rPr lang="en-US" sz="900" dirty="0">
                <a:solidFill>
                  <a:schemeClr val="tx1"/>
                </a:solidFill>
                <a:latin typeface="Arial" panose="020B0604020202020204" pitchFamily="34" charset="0"/>
                <a:cs typeface="Arial" panose="020B0604020202020204" pitchFamily="34" charset="0"/>
              </a:rPr>
              <a:t>"</a:t>
            </a:r>
          </a:p>
          <a:p>
            <a:pPr algn="just"/>
            <a:endParaRPr lang="en-US" sz="900" dirty="0">
              <a:latin typeface="Arial" panose="020B0604020202020204" pitchFamily="34" charset="0"/>
              <a:cs typeface="Arial" panose="020B0604020202020204" pitchFamily="34" charset="0"/>
            </a:endParaRPr>
          </a:p>
          <a:p>
            <a:pPr algn="just"/>
            <a:r>
              <a:rPr lang="en-US" sz="900" dirty="0">
                <a:solidFill>
                  <a:schemeClr val="tx1"/>
                </a:solidFill>
                <a:latin typeface="Arial" panose="020B0604020202020204" pitchFamily="34" charset="0"/>
                <a:cs typeface="Arial" panose="020B0604020202020204" pitchFamily="34" charset="0"/>
              </a:rPr>
              <a:t>Martell, E. A (1966).The size distribution and interaction of radioactive and natural aerosols in the stratosphere. </a:t>
            </a:r>
            <a:r>
              <a:rPr lang="en-US" sz="900" i="1" dirty="0">
                <a:solidFill>
                  <a:schemeClr val="tx1"/>
                </a:solidFill>
                <a:latin typeface="Arial" panose="020B0604020202020204" pitchFamily="34" charset="0"/>
                <a:cs typeface="Arial" panose="020B0604020202020204" pitchFamily="34" charset="0"/>
              </a:rPr>
              <a:t>Tellus</a:t>
            </a:r>
            <a:r>
              <a:rPr lang="en-US" sz="900" dirty="0">
                <a:solidFill>
                  <a:schemeClr val="tx1"/>
                </a:solidFill>
                <a:latin typeface="Arial" panose="020B0604020202020204" pitchFamily="34" charset="0"/>
                <a:cs typeface="Arial" panose="020B0604020202020204" pitchFamily="34" charset="0"/>
              </a:rPr>
              <a:t> </a:t>
            </a:r>
            <a:r>
              <a:rPr lang="en-US" sz="900" b="1" dirty="0">
                <a:solidFill>
                  <a:schemeClr val="tx1"/>
                </a:solidFill>
                <a:latin typeface="Arial" panose="020B0604020202020204" pitchFamily="34" charset="0"/>
                <a:cs typeface="Arial" panose="020B0604020202020204" pitchFamily="34" charset="0"/>
              </a:rPr>
              <a:t>XVIII</a:t>
            </a:r>
            <a:r>
              <a:rPr lang="en-US" sz="900" dirty="0">
                <a:solidFill>
                  <a:schemeClr val="tx1"/>
                </a:solidFill>
                <a:latin typeface="Arial" panose="020B0604020202020204" pitchFamily="34" charset="0"/>
                <a:cs typeface="Arial" panose="020B0604020202020204" pitchFamily="34" charset="0"/>
              </a:rPr>
              <a:t>, 486–498</a:t>
            </a:r>
          </a:p>
        </p:txBody>
      </p:sp>
      <p:sp>
        <p:nvSpPr>
          <p:cNvPr id="7" name="Rounded Rectangle 6"/>
          <p:cNvSpPr/>
          <p:nvPr/>
        </p:nvSpPr>
        <p:spPr>
          <a:xfrm>
            <a:off x="940691" y="1111204"/>
            <a:ext cx="5276023" cy="3423556"/>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dirty="0">
                <a:solidFill>
                  <a:schemeClr val="tx1"/>
                </a:solidFill>
                <a:latin typeface="Arial" panose="020B0604020202020204" pitchFamily="34" charset="0"/>
                <a:cs typeface="Arial" panose="020B0604020202020204" pitchFamily="34" charset="0"/>
              </a:rPr>
              <a:t>For effective nuclear explosion monitoring it is important to understand the observed background of CTBT relevant radionuclides. This study assesses the spatial and temporal variation of anthropogenic radionuclides Cs-134 and Cs-137 in ground level air samples by IMS Stations located in African Continent. Radionuclide data together with meteorological data were used to investigate the mechanism that govern radionuclides concentration level in surface air. Results revealed  that the detected  Cs-137 was most likely not originating from the vicinity of the stations but instead it was transported by wind from remote sources, most likely from nuclear tests in North Africa and maybe also from Chernobyl. Obviously, the detected Cs-134 in most IMS stations from March to June 2011 can be regarded as the period with influence from Fukushima</a:t>
            </a:r>
            <a:r>
              <a:rPr lang="en-US" sz="1100" dirty="0">
                <a:solidFill>
                  <a:schemeClr val="tx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41059226"/>
      </p:ext>
    </p:extLst>
  </p:cSld>
  <p:clrMapOvr>
    <a:masterClrMapping/>
  </p:clrMapOvr>
  <p:transition advClick="0" advTm="5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46C0322-E5CC-49B5-BD4D-287274D471D6}"/>
              </a:ext>
            </a:extLst>
          </p:cNvPr>
          <p:cNvPicPr>
            <a:picLocks noChangeAspect="1"/>
          </p:cNvPicPr>
          <p:nvPr/>
        </p:nvPicPr>
        <p:blipFill>
          <a:blip r:embed="rId2"/>
          <a:stretch>
            <a:fillRect/>
          </a:stretch>
        </p:blipFill>
        <p:spPr>
          <a:xfrm>
            <a:off x="5100447" y="881743"/>
            <a:ext cx="4043553" cy="4005262"/>
          </a:xfrm>
          <a:prstGeom prst="rect">
            <a:avLst/>
          </a:prstGeom>
        </p:spPr>
      </p:pic>
      <p:sp>
        <p:nvSpPr>
          <p:cNvPr id="3" name="TextBox 2">
            <a:extLst>
              <a:ext uri="{FF2B5EF4-FFF2-40B4-BE49-F238E27FC236}">
                <a16:creationId xmlns:a16="http://schemas.microsoft.com/office/drawing/2014/main" id="{38902C2E-D846-7548-87D5-46DC03C317C9}"/>
              </a:ext>
            </a:extLst>
          </p:cNvPr>
          <p:cNvSpPr txBox="1"/>
          <p:nvPr/>
        </p:nvSpPr>
        <p:spPr>
          <a:xfrm>
            <a:off x="953477" y="575537"/>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P2.4-307</a:t>
            </a:r>
            <a:endParaRPr lang="en-AT" sz="7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165BE312-C0B6-2140-AF9C-95F023216E73}"/>
              </a:ext>
            </a:extLst>
          </p:cNvPr>
          <p:cNvSpPr txBox="1"/>
          <p:nvPr/>
        </p:nvSpPr>
        <p:spPr>
          <a:xfrm rot="16200000">
            <a:off x="-1779943" y="2499816"/>
            <a:ext cx="3882477" cy="646331"/>
          </a:xfrm>
          <a:prstGeom prst="rect">
            <a:avLst/>
          </a:prstGeom>
          <a:no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ABSTRACT</a:t>
            </a:r>
          </a:p>
        </p:txBody>
      </p:sp>
      <p:sp>
        <p:nvSpPr>
          <p:cNvPr id="5" name="Rectangle 17">
            <a:extLst>
              <a:ext uri="{FF2B5EF4-FFF2-40B4-BE49-F238E27FC236}">
                <a16:creationId xmlns:a16="http://schemas.microsoft.com/office/drawing/2014/main" id="{4039C0CC-243D-CE46-B51C-D0D8D7417568}"/>
              </a:ext>
            </a:extLst>
          </p:cNvPr>
          <p:cNvSpPr>
            <a:spLocks noChangeArrowheads="1"/>
          </p:cNvSpPr>
          <p:nvPr/>
        </p:nvSpPr>
        <p:spPr bwMode="auto">
          <a:xfrm>
            <a:off x="1625600" y="135312"/>
            <a:ext cx="5709477" cy="716477"/>
          </a:xfrm>
          <a:prstGeom prst="rect">
            <a:avLst/>
          </a:prstGeom>
          <a:noFill/>
          <a:ln w="9525">
            <a:noFill/>
            <a:miter lim="800000"/>
            <a:headEnd/>
            <a:tailEnd/>
          </a:ln>
        </p:spPr>
        <p:txBody>
          <a:bodyPr wrap="square" lIns="18666" tIns="9334" rIns="18666" bIns="9334">
            <a:spAutoFit/>
          </a:bodyPr>
          <a:lstStyle/>
          <a:p>
            <a:pPr algn="ctr" eaLnBrk="0" hangingPunct="0">
              <a:spcAft>
                <a:spcPts val="600"/>
              </a:spcAft>
            </a:pPr>
            <a:r>
              <a:rPr lang="en-US" sz="1000" b="1" dirty="0">
                <a:solidFill>
                  <a:schemeClr val="bg1"/>
                </a:solidFill>
                <a:latin typeface="Arial Bold" panose="020B0704020202020204" pitchFamily="34" charset="0"/>
                <a:cs typeface="Arial Bold" panose="020B0704020202020204" pitchFamily="34" charset="0"/>
              </a:rPr>
              <a:t>Spatial and Temporal Variation of the Anthropogenic Radionuclides  Cs-137 and Cs-134 in Ground-Level Air Samples by IMS Stations  Located on the African Continent</a:t>
            </a:r>
            <a:r>
              <a:rPr lang="en-US" sz="800" b="1" dirty="0">
                <a:solidFill>
                  <a:schemeClr val="bg1"/>
                </a:solidFill>
                <a:latin typeface="Arial Bold" panose="020B0704020202020204" pitchFamily="34" charset="0"/>
                <a:cs typeface="Arial Bold" panose="020B0704020202020204" pitchFamily="34" charset="0"/>
              </a:rPr>
              <a:t> </a:t>
            </a:r>
          </a:p>
          <a:p>
            <a:pPr algn="ctr" eaLnBrk="0" hangingPunct="0">
              <a:lnSpc>
                <a:spcPts val="1586"/>
              </a:lnSpc>
            </a:pPr>
            <a:r>
              <a:rPr lang="en-US" sz="700" dirty="0">
                <a:solidFill>
                  <a:schemeClr val="bg1"/>
                </a:solidFill>
                <a:latin typeface="Arial Bold" panose="020B0704020202020204" pitchFamily="34" charset="0"/>
                <a:ea typeface="Avenir Book" charset="0"/>
                <a:cs typeface="Arial Bold" panose="020B0704020202020204" pitchFamily="34" charset="0"/>
              </a:rPr>
              <a:t>Ms. Dorice Rashid Seif, Ministry of Education, Science and Technology; United Republic of Tanzania, doricers85@gmail.com</a:t>
            </a:r>
          </a:p>
          <a:p>
            <a:pPr algn="ctr" eaLnBrk="0" hangingPunct="0"/>
            <a:r>
              <a:rPr lang="en-US" sz="700" dirty="0">
                <a:solidFill>
                  <a:schemeClr val="bg1"/>
                </a:solidFill>
                <a:latin typeface="Arial Bold" panose="020B0704020202020204" pitchFamily="34" charset="0"/>
                <a:ea typeface="Avenir Book" charset="0"/>
                <a:cs typeface="Arial Bold" panose="020B0704020202020204" pitchFamily="34" charset="0"/>
              </a:rPr>
              <a:t>Mr. Martin Kalinowski, CTBTO</a:t>
            </a:r>
          </a:p>
        </p:txBody>
      </p:sp>
      <p:sp>
        <p:nvSpPr>
          <p:cNvPr id="8" name="Heptagon 7">
            <a:extLst>
              <a:ext uri="{FF2B5EF4-FFF2-40B4-BE49-F238E27FC236}">
                <a16:creationId xmlns:a16="http://schemas.microsoft.com/office/drawing/2014/main" id="{C1AA940B-B042-4946-A7E3-93E3EEC7DF0E}"/>
              </a:ext>
            </a:extLst>
          </p:cNvPr>
          <p:cNvSpPr/>
          <p:nvPr/>
        </p:nvSpPr>
        <p:spPr>
          <a:xfrm>
            <a:off x="5258739" y="1848897"/>
            <a:ext cx="452176" cy="261257"/>
          </a:xfrm>
          <a:prstGeom prst="heptagon">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43</a:t>
            </a:r>
            <a:endParaRPr lang="en-GB" sz="1200" dirty="0"/>
          </a:p>
        </p:txBody>
      </p:sp>
      <p:sp>
        <p:nvSpPr>
          <p:cNvPr id="9" name="Heptagon 8">
            <a:extLst>
              <a:ext uri="{FF2B5EF4-FFF2-40B4-BE49-F238E27FC236}">
                <a16:creationId xmlns:a16="http://schemas.microsoft.com/office/drawing/2014/main" id="{68BA3D97-B246-4C83-A5DA-476EF189AE3F}"/>
              </a:ext>
            </a:extLst>
          </p:cNvPr>
          <p:cNvSpPr/>
          <p:nvPr/>
        </p:nvSpPr>
        <p:spPr>
          <a:xfrm>
            <a:off x="7862937" y="3066422"/>
            <a:ext cx="452176" cy="261257"/>
          </a:xfrm>
          <a:prstGeom prst="heptagon">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64</a:t>
            </a:r>
            <a:endParaRPr lang="en-GB" sz="1200" dirty="0"/>
          </a:p>
        </p:txBody>
      </p:sp>
      <p:sp>
        <p:nvSpPr>
          <p:cNvPr id="10" name="Heptagon 9">
            <a:extLst>
              <a:ext uri="{FF2B5EF4-FFF2-40B4-BE49-F238E27FC236}">
                <a16:creationId xmlns:a16="http://schemas.microsoft.com/office/drawing/2014/main" id="{9E4F29D6-EA5B-4F83-856A-2C53B42DD460}"/>
              </a:ext>
            </a:extLst>
          </p:cNvPr>
          <p:cNvSpPr/>
          <p:nvPr/>
        </p:nvSpPr>
        <p:spPr>
          <a:xfrm>
            <a:off x="6436071" y="2561724"/>
            <a:ext cx="452176" cy="261257"/>
          </a:xfrm>
          <a:prstGeom prst="heptagon">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13</a:t>
            </a:r>
          </a:p>
        </p:txBody>
      </p:sp>
      <p:sp>
        <p:nvSpPr>
          <p:cNvPr id="11" name="Heptagon 10">
            <a:extLst>
              <a:ext uri="{FF2B5EF4-FFF2-40B4-BE49-F238E27FC236}">
                <a16:creationId xmlns:a16="http://schemas.microsoft.com/office/drawing/2014/main" id="{09CA31D3-BEE0-4C04-97B0-C6D130B0AF82}"/>
              </a:ext>
            </a:extLst>
          </p:cNvPr>
          <p:cNvSpPr/>
          <p:nvPr/>
        </p:nvSpPr>
        <p:spPr>
          <a:xfrm>
            <a:off x="6353121" y="1870668"/>
            <a:ext cx="452176" cy="261257"/>
          </a:xfrm>
          <a:prstGeom prst="heptagon">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48</a:t>
            </a:r>
            <a:endParaRPr lang="en-GB" sz="1200" dirty="0"/>
          </a:p>
        </p:txBody>
      </p:sp>
      <p:sp>
        <p:nvSpPr>
          <p:cNvPr id="6" name="Rounded Rectangle 5"/>
          <p:cNvSpPr/>
          <p:nvPr/>
        </p:nvSpPr>
        <p:spPr>
          <a:xfrm>
            <a:off x="588397" y="1057275"/>
            <a:ext cx="4707084" cy="3585063"/>
          </a:xfrm>
          <a:prstGeom prst="roundRect">
            <a:avLst/>
          </a:prstGeom>
          <a:solidFill>
            <a:schemeClr val="accent6">
              <a:lumMod val="20000"/>
              <a:lumOff val="80000"/>
            </a:schemeClr>
          </a:solidFill>
          <a:ln>
            <a:solidFill>
              <a:srgbClr val="00B0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400" dirty="0">
              <a:solidFill>
                <a:schemeClr val="tx1"/>
              </a:solidFill>
              <a:latin typeface="Arial" panose="020B0604020202020204" pitchFamily="34" charset="0"/>
              <a:cs typeface="Arial" panose="020B0604020202020204" pitchFamily="34" charset="0"/>
            </a:endParaRPr>
          </a:p>
          <a:p>
            <a:pPr algn="just"/>
            <a:endParaRPr lang="en-US" sz="1400" dirty="0">
              <a:solidFill>
                <a:schemeClr val="tx1"/>
              </a:solidFill>
              <a:latin typeface="Arial" panose="020B0604020202020204" pitchFamily="34" charset="0"/>
              <a:cs typeface="Arial" panose="020B0604020202020204" pitchFamily="34" charset="0"/>
            </a:endParaRPr>
          </a:p>
          <a:p>
            <a:pPr algn="just"/>
            <a:r>
              <a:rPr lang="en-US" sz="1400" dirty="0">
                <a:solidFill>
                  <a:schemeClr val="tx1"/>
                </a:solidFill>
                <a:latin typeface="Arial" panose="020B0604020202020204" pitchFamily="34" charset="0"/>
                <a:cs typeface="Arial" panose="020B0604020202020204" pitchFamily="34" charset="0"/>
              </a:rPr>
              <a:t>Anthropogenic radionuclides of fission and activation products are frequently detected by most IMS stations located on the African continent with varying concentrations. This study assesses the spatial and temporal variation of Cs-134 and Cs-137 in ground-level air at IMS stations located in Tanzania (6.8 S, 39.2 E), Mauritania (18.1 N, 15.9 W), Cameroon (3.8 N, 10.2 E) and Niger (17.04 N, 8.04 E) from 2011 to 2020. Spatial and temporal base analysis was performed to discern various patterns of these radionuclides. The regression analysis for Cs-134 and Cs-137 activity concentrations together with number of meteorological parameters revealed that the relative humidity, rainfall, air temperature, and wind speed, significantly affect radionuclides activity concentrations in ground level air samples.</a:t>
            </a:r>
          </a:p>
          <a:p>
            <a:pPr algn="just"/>
            <a:endParaRPr lang="en-US" sz="1400" dirty="0">
              <a:solidFill>
                <a:schemeClr val="tx1"/>
              </a:solidFill>
              <a:latin typeface="Arial" panose="020B0604020202020204" pitchFamily="34" charset="0"/>
              <a:cs typeface="Arial" panose="020B0604020202020204" pitchFamily="34" charset="0"/>
            </a:endParaRPr>
          </a:p>
          <a:p>
            <a:pPr algn="just"/>
            <a:endParaRPr lang="en-US"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7511384"/>
      </p:ext>
    </p:extLst>
  </p:cSld>
  <p:clrMapOvr>
    <a:masterClrMapping/>
  </p:clrMapOvr>
  <p:transition advClick="0" advTm="5000"/>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46E2110-6530-F74F-BC2B-C4AB2093820E}"/>
              </a:ext>
            </a:extLst>
          </p:cNvPr>
          <p:cNvSpPr txBox="1"/>
          <p:nvPr/>
        </p:nvSpPr>
        <p:spPr>
          <a:xfrm>
            <a:off x="953477" y="567772"/>
            <a:ext cx="672123" cy="200055"/>
          </a:xfrm>
          <a:prstGeom prst="rect">
            <a:avLst/>
          </a:prstGeom>
          <a:noFill/>
        </p:spPr>
        <p:txBody>
          <a:bodyPr wrap="square" rtlCol="0">
            <a:spAutoFit/>
          </a:bodyPr>
          <a:lstStyle/>
          <a:p>
            <a:pPr algn="just"/>
            <a:r>
              <a:rPr lang="en-US" sz="700" dirty="0">
                <a:latin typeface="Arial" panose="020B0604020202020204" pitchFamily="34" charset="0"/>
                <a:cs typeface="Arial" panose="020B0604020202020204" pitchFamily="34" charset="0"/>
              </a:rPr>
              <a:t>P2.4-307</a:t>
            </a:r>
            <a:endParaRPr lang="en-AT" sz="7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CF4EC51-B9A3-6947-90CF-E5A0044512BC}"/>
              </a:ext>
            </a:extLst>
          </p:cNvPr>
          <p:cNvSpPr txBox="1"/>
          <p:nvPr/>
        </p:nvSpPr>
        <p:spPr>
          <a:xfrm rot="16200000">
            <a:off x="-1779943" y="2499817"/>
            <a:ext cx="3882477" cy="646331"/>
          </a:xfrm>
          <a:prstGeom prst="rect">
            <a:avLst/>
          </a:prstGeom>
          <a:solidFill>
            <a:schemeClr val="bg1"/>
          </a:solidFill>
        </p:spPr>
        <p:txBody>
          <a:bodyPr wrap="square" rtlCol="0">
            <a:spAutoFit/>
          </a:bodyPr>
          <a:lstStyle/>
          <a:p>
            <a:pPr algn="just"/>
            <a:r>
              <a:rPr lang="en-AT" sz="3600" dirty="0">
                <a:solidFill>
                  <a:srgbClr val="DFC5DF"/>
                </a:solidFill>
                <a:latin typeface="Arial" panose="020B0604020202020204" pitchFamily="34" charset="0"/>
                <a:cs typeface="Arial" panose="020B0604020202020204" pitchFamily="34" charset="0"/>
              </a:rPr>
              <a:t>INTRODUCTION</a:t>
            </a:r>
          </a:p>
        </p:txBody>
      </p:sp>
      <p:sp>
        <p:nvSpPr>
          <p:cNvPr id="5" name="Rectangle 17">
            <a:extLst>
              <a:ext uri="{FF2B5EF4-FFF2-40B4-BE49-F238E27FC236}">
                <a16:creationId xmlns:a16="http://schemas.microsoft.com/office/drawing/2014/main" id="{7296ED61-5D14-6E44-BD9E-0A355C8A5320}"/>
              </a:ext>
            </a:extLst>
          </p:cNvPr>
          <p:cNvSpPr>
            <a:spLocks noChangeArrowheads="1"/>
          </p:cNvSpPr>
          <p:nvPr/>
        </p:nvSpPr>
        <p:spPr bwMode="auto">
          <a:xfrm>
            <a:off x="1625600" y="35961"/>
            <a:ext cx="5706637" cy="747255"/>
          </a:xfrm>
          <a:prstGeom prst="rect">
            <a:avLst/>
          </a:prstGeom>
          <a:noFill/>
          <a:ln w="9525">
            <a:noFill/>
            <a:miter lim="800000"/>
            <a:headEnd/>
            <a:tailEnd/>
          </a:ln>
        </p:spPr>
        <p:txBody>
          <a:bodyPr wrap="square" lIns="18666" tIns="9334" rIns="18666" bIns="9334">
            <a:spAutoFit/>
          </a:bodyPr>
          <a:lstStyle/>
          <a:p>
            <a:pPr algn="ctr" eaLnBrk="0" hangingPunct="0">
              <a:spcAft>
                <a:spcPts val="600"/>
              </a:spcAft>
            </a:pPr>
            <a:r>
              <a:rPr lang="en-US" sz="1050" b="1" dirty="0">
                <a:solidFill>
                  <a:schemeClr val="bg1"/>
                </a:solidFill>
                <a:latin typeface="Arial Bold" panose="020B0704020202020204" pitchFamily="34" charset="0"/>
                <a:cs typeface="Arial Bold" panose="020B0704020202020204" pitchFamily="34" charset="0"/>
              </a:rPr>
              <a:t>Spatial and Temporal Variation of the Anthropogenic Radionuclides  Cs-137 and Cs-134 in Ground-Level Air Samples by IMS Stations  Located on the African Continent </a:t>
            </a:r>
          </a:p>
          <a:p>
            <a:pPr algn="ctr" eaLnBrk="0" hangingPunct="0">
              <a:lnSpc>
                <a:spcPts val="1586"/>
              </a:lnSpc>
            </a:pPr>
            <a:r>
              <a:rPr lang="en-US" sz="700" dirty="0">
                <a:solidFill>
                  <a:schemeClr val="bg1"/>
                </a:solidFill>
                <a:latin typeface="Arial Bold" panose="020B0704020202020204" pitchFamily="34" charset="0"/>
                <a:ea typeface="Avenir Book" charset="0"/>
                <a:cs typeface="Arial Bold" panose="020B0704020202020204" pitchFamily="34" charset="0"/>
              </a:rPr>
              <a:t>Ms. Dorice Rashid Seif, Ministry of Education, Science and Technology; United Republic of Tanzania, doricers85@gmail.com</a:t>
            </a:r>
          </a:p>
          <a:p>
            <a:pPr algn="ctr" eaLnBrk="0" hangingPunct="0"/>
            <a:r>
              <a:rPr lang="en-US" sz="700" dirty="0">
                <a:solidFill>
                  <a:schemeClr val="bg1"/>
                </a:solidFill>
                <a:latin typeface="Arial Bold" panose="020B0704020202020204" pitchFamily="34" charset="0"/>
                <a:ea typeface="Avenir Book" charset="0"/>
                <a:cs typeface="Arial Bold" panose="020B0704020202020204" pitchFamily="34" charset="0"/>
              </a:rPr>
              <a:t>Mr. Martin Kalinowski, CTBTO</a:t>
            </a:r>
          </a:p>
        </p:txBody>
      </p:sp>
      <p:sp>
        <p:nvSpPr>
          <p:cNvPr id="2" name="Rounded Rectangle 1"/>
          <p:cNvSpPr/>
          <p:nvPr/>
        </p:nvSpPr>
        <p:spPr>
          <a:xfrm>
            <a:off x="484462" y="931959"/>
            <a:ext cx="3211238" cy="3794162"/>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100" dirty="0">
                <a:solidFill>
                  <a:schemeClr val="tx1"/>
                </a:solidFill>
                <a:latin typeface="Arial" panose="020B0604020202020204" pitchFamily="34" charset="0"/>
                <a:cs typeface="Arial" panose="020B0604020202020204" pitchFamily="34" charset="0"/>
              </a:rPr>
              <a:t>The International Monitoring System (IMS) developed by the Comprehensive Nuclear-Test-Ban Treaty Organization (CTBTO) is a global system of monitoring stations, using four complementary technologies: The International Monitoring System (IMS) developed by Comprehensive Nuclear Test Ba seismic, hydroacoustic, infrasound and radionuclide The radionuclide network comprises 80 stations, of which more than 60 are certified. The aim of radionuclide stations is a global monitoring of radioactive aerosols and radioactive noble gases. Stations monitor various radioactive aerosols but Cs134 and Cs137 are two anthropogenic radionuclides which are detected by IMS Stations located in African Continent including Tanzania (6.8 S, 39.2 E), Mauritania (18.1 N, 15.9 W), Cameroon (3.8 N, 10.2 E) and Niger (17.04N, 8.04 E) for the past 10 years (2011 - 2020). </a:t>
            </a:r>
          </a:p>
        </p:txBody>
      </p:sp>
      <p:sp>
        <p:nvSpPr>
          <p:cNvPr id="10" name="Rectangle 9"/>
          <p:cNvSpPr/>
          <p:nvPr/>
        </p:nvSpPr>
        <p:spPr>
          <a:xfrm>
            <a:off x="3775656" y="950801"/>
            <a:ext cx="5273094" cy="3816429"/>
          </a:xfrm>
          <a:prstGeom prst="rect">
            <a:avLst/>
          </a:prstGeom>
          <a:solidFill>
            <a:schemeClr val="accent6">
              <a:lumMod val="20000"/>
              <a:lumOff val="80000"/>
            </a:schemeClr>
          </a:solidFill>
        </p:spPr>
        <p:txBody>
          <a:bodyPr wrap="square">
            <a:spAutoFit/>
          </a:bodyPr>
          <a:lstStyle/>
          <a:p>
            <a:pPr algn="just"/>
            <a:r>
              <a:rPr lang="en-US" sz="1100" dirty="0">
                <a:latin typeface="Arial" panose="020B0604020202020204" pitchFamily="34" charset="0"/>
                <a:cs typeface="Arial" panose="020B0604020202020204" pitchFamily="34" charset="0"/>
              </a:rPr>
              <a:t>Anthropogenic radionuclides have been injected into the atmosphere by nuclear weapon tests (NWT) in the fifties, sixties and seventies, the burn-up of the SNAP-9A satellite as well as accidents from nuclear power plants such as Chernobyl (1986) and Fukushima (2011). </a:t>
            </a:r>
          </a:p>
          <a:p>
            <a:pPr algn="just"/>
            <a:endParaRPr lang="en-US" sz="1100" dirty="0">
              <a:latin typeface="Arial" panose="020B0604020202020204" pitchFamily="34" charset="0"/>
              <a:cs typeface="Arial" panose="020B0604020202020204" pitchFamily="34" charset="0"/>
            </a:endParaRPr>
          </a:p>
          <a:p>
            <a:pPr algn="just"/>
            <a:r>
              <a:rPr lang="en-US" sz="1100" dirty="0">
                <a:latin typeface="Arial" panose="020B0604020202020204" pitchFamily="34" charset="0"/>
                <a:cs typeface="Arial" panose="020B0604020202020204" pitchFamily="34" charset="0"/>
              </a:rPr>
              <a:t>Radioactive debris became rapidly attached to ambient aerosol particles, which determined the mechanisms governing their atmospheric transport. In the troposphere, dry and wet deposition removes most contaminants within a few weeks to months. In the stratosphere, mean residence time for radioactive debris is longer due to the thermal stratification and separation from the troposphere by the tropopause and the smaller size distribution of the aerosols (Martell, E. A 1966). This study assesses Cs-134 and Cs-137 10-year temporal variation</a:t>
            </a:r>
            <a:br>
              <a:rPr lang="en-US" sz="1100" dirty="0">
                <a:latin typeface="Arial" panose="020B0604020202020204" pitchFamily="34" charset="0"/>
                <a:cs typeface="Arial" panose="020B0604020202020204" pitchFamily="34" charset="0"/>
              </a:rPr>
            </a:br>
            <a:r>
              <a:rPr lang="en-US" sz="1100" dirty="0">
                <a:latin typeface="Arial" panose="020B0604020202020204" pitchFamily="34" charset="0"/>
                <a:cs typeface="Arial" panose="020B0604020202020204" pitchFamily="34" charset="0"/>
              </a:rPr>
              <a:t>in ground-level air at IMS stations widely spread over the African Continent. </a:t>
            </a:r>
          </a:p>
          <a:p>
            <a:pPr algn="just"/>
            <a:endParaRPr lang="en-US" sz="1100" dirty="0">
              <a:latin typeface="Arial" panose="020B0604020202020204" pitchFamily="34" charset="0"/>
              <a:cs typeface="Arial" panose="020B0604020202020204" pitchFamily="34" charset="0"/>
            </a:endParaRPr>
          </a:p>
          <a:p>
            <a:pPr algn="just"/>
            <a:r>
              <a:rPr lang="en-US" sz="1100" dirty="0">
                <a:latin typeface="Arial" panose="020B0604020202020204" pitchFamily="34" charset="0"/>
                <a:cs typeface="Arial" panose="020B0604020202020204" pitchFamily="34" charset="0"/>
              </a:rPr>
              <a:t>The study provides insight into the connection of anthropogenic radionuclide concentration levels in ground-level air with meteorological phenomena over the areas under investigations. It also discusses the results in view of the very few possible sources of anthropogenic radioactivity located in Africa, because for effective nuclear explosion monitoring it is important to understand the observed background. The African continent is rarely studied for this purpose and this presentation intends to fill that gap. For effective nuclear explosion monitoring it is important to understand the observed background of CTBT-relevant radionuclides.</a:t>
            </a:r>
          </a:p>
        </p:txBody>
      </p:sp>
    </p:spTree>
    <p:extLst>
      <p:ext uri="{BB962C8B-B14F-4D97-AF65-F5344CB8AC3E}">
        <p14:creationId xmlns:p14="http://schemas.microsoft.com/office/powerpoint/2010/main" val="1968836668"/>
      </p:ext>
    </p:extLst>
  </p:cSld>
  <p:clrMapOvr>
    <a:masterClrMapping/>
  </p:clrMapOvr>
  <p:transition advClick="0" advTm="5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F08A0E1-9153-1C4C-BD91-C76D2ABA3F66}"/>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P2.4-307</a:t>
            </a:r>
            <a:endParaRPr lang="en-AT" sz="7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44A9686-9B15-6A49-B731-8C1372F7BCED}"/>
              </a:ext>
            </a:extLst>
          </p:cNvPr>
          <p:cNvSpPr txBox="1"/>
          <p:nvPr/>
        </p:nvSpPr>
        <p:spPr>
          <a:xfrm rot="16200000">
            <a:off x="-1779940" y="2499816"/>
            <a:ext cx="3882477" cy="646331"/>
          </a:xfrm>
          <a:prstGeom prst="rect">
            <a:avLst/>
          </a:prstGeom>
          <a:no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METHODS</a:t>
            </a:r>
          </a:p>
        </p:txBody>
      </p:sp>
      <p:sp>
        <p:nvSpPr>
          <p:cNvPr id="5" name="Rectangle 17">
            <a:extLst>
              <a:ext uri="{FF2B5EF4-FFF2-40B4-BE49-F238E27FC236}">
                <a16:creationId xmlns:a16="http://schemas.microsoft.com/office/drawing/2014/main" id="{2ADB6E1F-BFF3-5141-AA36-25E897EA4384}"/>
              </a:ext>
            </a:extLst>
          </p:cNvPr>
          <p:cNvSpPr>
            <a:spLocks noChangeArrowheads="1"/>
          </p:cNvSpPr>
          <p:nvPr/>
        </p:nvSpPr>
        <p:spPr bwMode="auto">
          <a:xfrm>
            <a:off x="1699592" y="99924"/>
            <a:ext cx="5520358" cy="731866"/>
          </a:xfrm>
          <a:prstGeom prst="rect">
            <a:avLst/>
          </a:prstGeom>
          <a:noFill/>
          <a:ln w="9525">
            <a:noFill/>
            <a:miter lim="800000"/>
            <a:headEnd/>
            <a:tailEnd/>
          </a:ln>
        </p:spPr>
        <p:txBody>
          <a:bodyPr wrap="square" lIns="18666" tIns="9334" rIns="18666" bIns="9334">
            <a:spAutoFit/>
          </a:bodyPr>
          <a:lstStyle/>
          <a:p>
            <a:pPr algn="ctr" eaLnBrk="0" hangingPunct="0">
              <a:spcAft>
                <a:spcPts val="600"/>
              </a:spcAft>
            </a:pPr>
            <a:r>
              <a:rPr lang="en-US" sz="1000" b="1" dirty="0">
                <a:solidFill>
                  <a:schemeClr val="bg1"/>
                </a:solidFill>
                <a:latin typeface="Arial Bold" panose="020B0704020202020204" pitchFamily="34" charset="0"/>
                <a:cs typeface="Arial Bold" panose="020B0704020202020204" pitchFamily="34" charset="0"/>
              </a:rPr>
              <a:t>Spatial and Temporal Variation of the Anthropogenic Radionuclides  Cs-137 and Cs-134 in Ground-Level Air Samples by IMS Stations  Located on the African Continent </a:t>
            </a:r>
          </a:p>
          <a:p>
            <a:pPr algn="ctr" eaLnBrk="0" hangingPunct="0">
              <a:lnSpc>
                <a:spcPts val="1586"/>
              </a:lnSpc>
            </a:pPr>
            <a:r>
              <a:rPr lang="en-US" sz="700" dirty="0">
                <a:solidFill>
                  <a:schemeClr val="bg1"/>
                </a:solidFill>
                <a:latin typeface="Arial Bold" panose="020B0704020202020204" pitchFamily="34" charset="0"/>
                <a:ea typeface="Avenir Book" charset="0"/>
                <a:cs typeface="Arial Bold" panose="020B0704020202020204" pitchFamily="34" charset="0"/>
              </a:rPr>
              <a:t>Ms. Dorice Rashid Seif, Ministry of Education, Science and Technology; United Republic of Tanzania, doricers85@gmail.com</a:t>
            </a:r>
          </a:p>
          <a:p>
            <a:pPr algn="ctr" eaLnBrk="0" hangingPunct="0"/>
            <a:r>
              <a:rPr lang="en-US" sz="700" dirty="0">
                <a:solidFill>
                  <a:schemeClr val="bg1"/>
                </a:solidFill>
                <a:latin typeface="Arial Bold" panose="020B0704020202020204" pitchFamily="34" charset="0"/>
                <a:ea typeface="Avenir Book" charset="0"/>
                <a:cs typeface="Arial Bold" panose="020B0704020202020204" pitchFamily="34" charset="0"/>
              </a:rPr>
              <a:t>Mr. Martin Kalinowski, CTBTO</a:t>
            </a:r>
          </a:p>
        </p:txBody>
      </p:sp>
      <p:sp>
        <p:nvSpPr>
          <p:cNvPr id="2" name="Rounded Rectangle 1"/>
          <p:cNvSpPr/>
          <p:nvPr/>
        </p:nvSpPr>
        <p:spPr>
          <a:xfrm>
            <a:off x="4608732" y="895753"/>
            <a:ext cx="4325717" cy="3676248"/>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1" dirty="0">
                <a:solidFill>
                  <a:schemeClr val="tx1"/>
                </a:solidFill>
                <a:latin typeface="Arial "/>
                <a:ea typeface="Calibri" panose="020F0502020204030204" pitchFamily="34" charset="0"/>
                <a:cs typeface="Arial" panose="020B0604020202020204" pitchFamily="34" charset="0"/>
              </a:rPr>
              <a:t>STATISTICAL DATA ANALYSIS</a:t>
            </a:r>
          </a:p>
          <a:p>
            <a:pPr algn="just"/>
            <a:endParaRPr lang="en-US" sz="1200" b="1" dirty="0">
              <a:solidFill>
                <a:schemeClr val="tx1"/>
              </a:solidFill>
              <a:latin typeface="Arial "/>
              <a:ea typeface="Calibri" panose="020F0502020204030204" pitchFamily="34" charset="0"/>
              <a:cs typeface="Arial" panose="020B0604020202020204" pitchFamily="34" charset="0"/>
            </a:endParaRPr>
          </a:p>
          <a:p>
            <a:pPr marL="171450" indent="-171450" algn="just">
              <a:buFont typeface="Wingdings" panose="05000000000000000000" pitchFamily="2" charset="2"/>
              <a:buChar char="v"/>
            </a:pPr>
            <a:r>
              <a:rPr lang="en-US" sz="1200" dirty="0">
                <a:solidFill>
                  <a:schemeClr val="tx1"/>
                </a:solidFill>
                <a:latin typeface="Arial "/>
                <a:ea typeface="Calibri" panose="020F0502020204030204" pitchFamily="34" charset="0"/>
                <a:cs typeface="Arial" panose="020B0604020202020204" pitchFamily="34" charset="0"/>
              </a:rPr>
              <a:t>Time series analysis for </a:t>
            </a:r>
            <a:r>
              <a:rPr lang="en-US" sz="1200" baseline="30000" dirty="0">
                <a:solidFill>
                  <a:schemeClr val="tx1"/>
                </a:solidFill>
                <a:latin typeface="Arial "/>
                <a:ea typeface="Calibri" panose="020F0502020204030204" pitchFamily="34" charset="0"/>
                <a:cs typeface="Arial" panose="020B0604020202020204" pitchFamily="34" charset="0"/>
              </a:rPr>
              <a:t>134</a:t>
            </a:r>
            <a:r>
              <a:rPr lang="en-US" sz="1200" dirty="0">
                <a:solidFill>
                  <a:schemeClr val="tx1"/>
                </a:solidFill>
                <a:latin typeface="Arial "/>
                <a:ea typeface="Calibri" panose="020F0502020204030204" pitchFamily="34" charset="0"/>
                <a:cs typeface="Arial" panose="020B0604020202020204" pitchFamily="34" charset="0"/>
              </a:rPr>
              <a:t>Cs and </a:t>
            </a:r>
            <a:r>
              <a:rPr lang="en-US" sz="1200" baseline="30000" dirty="0">
                <a:solidFill>
                  <a:schemeClr val="tx1"/>
                </a:solidFill>
                <a:latin typeface="Arial "/>
                <a:ea typeface="Calibri" panose="020F0502020204030204" pitchFamily="34" charset="0"/>
                <a:cs typeface="Arial" panose="020B0604020202020204" pitchFamily="34" charset="0"/>
              </a:rPr>
              <a:t>137</a:t>
            </a:r>
            <a:r>
              <a:rPr lang="en-US" sz="1200" dirty="0">
                <a:solidFill>
                  <a:schemeClr val="tx1"/>
                </a:solidFill>
                <a:latin typeface="Arial "/>
                <a:ea typeface="Calibri" panose="020F0502020204030204" pitchFamily="34" charset="0"/>
                <a:cs typeface="Arial" panose="020B0604020202020204" pitchFamily="34" charset="0"/>
              </a:rPr>
              <a:t>Cs activity concentration were plotted and changes in their values were analyzed in terms of their meteorological parameters. </a:t>
            </a:r>
          </a:p>
          <a:p>
            <a:pPr marL="171450" indent="-171450" algn="just">
              <a:buFont typeface="Wingdings" panose="05000000000000000000" pitchFamily="2" charset="2"/>
              <a:buChar char="v"/>
            </a:pPr>
            <a:r>
              <a:rPr lang="en-US" sz="1200" dirty="0">
                <a:solidFill>
                  <a:schemeClr val="tx1"/>
                </a:solidFill>
                <a:latin typeface="Arial "/>
                <a:ea typeface="Calibri" panose="020F0502020204030204" pitchFamily="34" charset="0"/>
                <a:cs typeface="Arial" panose="020B0604020202020204" pitchFamily="34" charset="0"/>
              </a:rPr>
              <a:t>Linear regression analysis was employed to examine the influence of air temperature, relative humidity, rainfall and wind speed on variability of </a:t>
            </a:r>
            <a:r>
              <a:rPr lang="en-US" sz="1200" baseline="30000" dirty="0">
                <a:solidFill>
                  <a:schemeClr val="tx1"/>
                </a:solidFill>
                <a:latin typeface="Arial "/>
                <a:ea typeface="Calibri" panose="020F0502020204030204" pitchFamily="34" charset="0"/>
                <a:cs typeface="Arial" panose="020B0604020202020204" pitchFamily="34" charset="0"/>
              </a:rPr>
              <a:t>134</a:t>
            </a:r>
            <a:r>
              <a:rPr lang="en-US" sz="1200" dirty="0">
                <a:solidFill>
                  <a:schemeClr val="tx1"/>
                </a:solidFill>
                <a:latin typeface="Arial "/>
                <a:ea typeface="Calibri" panose="020F0502020204030204" pitchFamily="34" charset="0"/>
                <a:cs typeface="Arial" panose="020B0604020202020204" pitchFamily="34" charset="0"/>
              </a:rPr>
              <a:t>Cs and </a:t>
            </a:r>
            <a:r>
              <a:rPr lang="en-US" sz="1200" baseline="30000" dirty="0">
                <a:solidFill>
                  <a:schemeClr val="tx1"/>
                </a:solidFill>
                <a:latin typeface="Arial "/>
                <a:ea typeface="Calibri" panose="020F0502020204030204" pitchFamily="34" charset="0"/>
                <a:cs typeface="Arial" panose="020B0604020202020204" pitchFamily="34" charset="0"/>
              </a:rPr>
              <a:t>137</a:t>
            </a:r>
            <a:r>
              <a:rPr lang="en-US" sz="1200" dirty="0">
                <a:solidFill>
                  <a:schemeClr val="tx1"/>
                </a:solidFill>
                <a:latin typeface="Arial "/>
                <a:ea typeface="Calibri" panose="020F0502020204030204" pitchFamily="34" charset="0"/>
                <a:cs typeface="Arial" panose="020B0604020202020204" pitchFamily="34" charset="0"/>
              </a:rPr>
              <a:t>Cs by </a:t>
            </a:r>
            <a:r>
              <a:rPr lang="en-US" sz="1200" dirty="0">
                <a:solidFill>
                  <a:schemeClr val="tx1"/>
                </a:solidFill>
                <a:latin typeface="Arial "/>
                <a:ea typeface="Times New Roman" panose="02020603050405020304" pitchFamily="18" charset="0"/>
                <a:cs typeface="Arial" panose="020B0604020202020204" pitchFamily="34" charset="0"/>
              </a:rPr>
              <a:t>using the R-programing tool, which provides a language and environment for statistical computing (</a:t>
            </a:r>
            <a:r>
              <a:rPr lang="en-US" sz="1100" dirty="0">
                <a:solidFill>
                  <a:schemeClr val="tx1"/>
                </a:solidFill>
                <a:latin typeface="Arial" panose="020B0604020202020204" pitchFamily="34" charset="0"/>
                <a:cs typeface="Arial" panose="020B0604020202020204" pitchFamily="34" charset="0"/>
              </a:rPr>
              <a:t>R Core Team 2021) </a:t>
            </a:r>
            <a:r>
              <a:rPr lang="en-US" sz="1100" dirty="0">
                <a:solidFill>
                  <a:schemeClr val="tx1"/>
                </a:solidFill>
                <a:latin typeface="Arial" panose="020B0604020202020204" pitchFamily="34" charset="0"/>
                <a:ea typeface="Times New Roman" panose="02020603050405020304" pitchFamily="18" charset="0"/>
                <a:cs typeface="Arial" panose="020B0604020202020204" pitchFamily="34" charset="0"/>
              </a:rPr>
              <a:t>.</a:t>
            </a:r>
          </a:p>
          <a:p>
            <a:pPr marL="171450" indent="-171450" algn="just">
              <a:buFont typeface="Wingdings" panose="05000000000000000000" pitchFamily="2" charset="2"/>
              <a:buChar char="v"/>
            </a:pPr>
            <a:r>
              <a:rPr lang="en-US" sz="1200" dirty="0">
                <a:solidFill>
                  <a:schemeClr val="tx1"/>
                </a:solidFill>
                <a:latin typeface="Arial "/>
                <a:ea typeface="Times New Roman" panose="02020603050405020304" pitchFamily="18" charset="0"/>
                <a:cs typeface="Arial" panose="020B0604020202020204" pitchFamily="34" charset="0"/>
              </a:rPr>
              <a:t> </a:t>
            </a:r>
            <a:r>
              <a:rPr lang="en-US" sz="1200" dirty="0">
                <a:solidFill>
                  <a:schemeClr val="tx1"/>
                </a:solidFill>
                <a:latin typeface="Arial "/>
                <a:ea typeface="Calibri" panose="020F0502020204030204" pitchFamily="34" charset="0"/>
                <a:cs typeface="Arial" panose="020B0604020202020204" pitchFamily="34" charset="0"/>
              </a:rPr>
              <a:t>The coefficient of correlation (r) between the variables in Linear Regression was examined using critical probability (p) value with significance </a:t>
            </a:r>
            <a:br>
              <a:rPr lang="en-US" sz="1200" dirty="0">
                <a:solidFill>
                  <a:schemeClr val="tx1"/>
                </a:solidFill>
                <a:latin typeface="Arial "/>
                <a:ea typeface="Calibri" panose="020F0502020204030204" pitchFamily="34" charset="0"/>
                <a:cs typeface="Arial" panose="020B0604020202020204" pitchFamily="34" charset="0"/>
              </a:rPr>
            </a:br>
            <a:r>
              <a:rPr lang="en-US" sz="1200" dirty="0">
                <a:solidFill>
                  <a:schemeClr val="tx1"/>
                </a:solidFill>
                <a:latin typeface="Arial "/>
                <a:ea typeface="Calibri" panose="020F0502020204030204" pitchFamily="34" charset="0"/>
                <a:cs typeface="Arial" panose="020B0604020202020204" pitchFamily="34" charset="0"/>
              </a:rPr>
              <a:t>level (α) = 0.05 such that for p &lt; 0.05 the statistic modal was significant and for p &gt; 0.05 </a:t>
            </a:r>
            <a:r>
              <a:rPr lang="en-US" sz="1200" dirty="0">
                <a:solidFill>
                  <a:schemeClr val="tx1"/>
                </a:solidFill>
                <a:latin typeface="Arial "/>
                <a:ea typeface="Times New Roman" panose="02020603050405020304" pitchFamily="18" charset="0"/>
                <a:cs typeface="Arial" panose="020B0604020202020204" pitchFamily="34" charset="0"/>
              </a:rPr>
              <a:t>the modal was not significant </a:t>
            </a:r>
          </a:p>
        </p:txBody>
      </p:sp>
      <p:sp>
        <p:nvSpPr>
          <p:cNvPr id="6" name="Rounded Rectangle 5"/>
          <p:cNvSpPr/>
          <p:nvPr/>
        </p:nvSpPr>
        <p:spPr>
          <a:xfrm>
            <a:off x="484465" y="895753"/>
            <a:ext cx="3887510" cy="3676248"/>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tx1"/>
                </a:solidFill>
                <a:latin typeface="Arial" panose="020B0604020202020204" pitchFamily="34" charset="0"/>
                <a:cs typeface="Arial" panose="020B0604020202020204" pitchFamily="34" charset="0"/>
              </a:rPr>
              <a:t>DATA COLLECTION</a:t>
            </a:r>
          </a:p>
          <a:p>
            <a:endParaRPr lang="en-US" sz="1200" b="1" dirty="0">
              <a:solidFill>
                <a:schemeClr val="tx1"/>
              </a:solidFill>
              <a:latin typeface="Arial" panose="020B0604020202020204" pitchFamily="34" charset="0"/>
              <a:cs typeface="Arial" panose="020B0604020202020204" pitchFamily="34" charset="0"/>
            </a:endParaRPr>
          </a:p>
          <a:p>
            <a:pPr marL="171450" indent="-171450" algn="just">
              <a:buFont typeface="Wingdings" panose="05000000000000000000" pitchFamily="2" charset="2"/>
              <a:buChar char="v"/>
            </a:pPr>
            <a:r>
              <a:rPr lang="en-US" sz="1100" dirty="0">
                <a:solidFill>
                  <a:schemeClr val="tx1"/>
                </a:solidFill>
                <a:latin typeface="Arial" panose="020B0604020202020204" pitchFamily="34" charset="0"/>
                <a:cs typeface="Arial" panose="020B0604020202020204" pitchFamily="34" charset="0"/>
              </a:rPr>
              <a:t>The data series for activity concentration of </a:t>
            </a:r>
            <a:r>
              <a:rPr lang="en-US" sz="1100" baseline="30000" dirty="0">
                <a:solidFill>
                  <a:schemeClr val="tx1"/>
                </a:solidFill>
                <a:latin typeface="Arial" panose="020B0604020202020204" pitchFamily="34" charset="0"/>
                <a:cs typeface="Arial" panose="020B0604020202020204" pitchFamily="34" charset="0"/>
              </a:rPr>
              <a:t>134</a:t>
            </a:r>
            <a:r>
              <a:rPr lang="en-US" sz="1100" dirty="0">
                <a:solidFill>
                  <a:schemeClr val="tx1"/>
                </a:solidFill>
                <a:latin typeface="Arial" panose="020B0604020202020204" pitchFamily="34" charset="0"/>
                <a:cs typeface="Arial" panose="020B0604020202020204" pitchFamily="34" charset="0"/>
              </a:rPr>
              <a:t>Cs and </a:t>
            </a:r>
            <a:r>
              <a:rPr lang="en-US" sz="1100" baseline="30000" dirty="0">
                <a:solidFill>
                  <a:schemeClr val="tx1"/>
                </a:solidFill>
                <a:latin typeface="Arial" panose="020B0604020202020204" pitchFamily="34" charset="0"/>
                <a:cs typeface="Arial" panose="020B0604020202020204" pitchFamily="34" charset="0"/>
              </a:rPr>
              <a:t>137</a:t>
            </a:r>
            <a:r>
              <a:rPr lang="en-US" sz="1100" dirty="0">
                <a:solidFill>
                  <a:schemeClr val="tx1"/>
                </a:solidFill>
                <a:latin typeface="Arial" panose="020B0604020202020204" pitchFamily="34" charset="0"/>
                <a:cs typeface="Arial" panose="020B0604020202020204" pitchFamily="34" charset="0"/>
              </a:rPr>
              <a:t>Cs for all IMS Radionuclide Stations located in African Continent from 2011 to 2020 were retrieved from the CTBTO Concentration Reporting Tool (CRTool) and analyzed in combination with meteorological parameters.</a:t>
            </a:r>
          </a:p>
          <a:p>
            <a:pPr marL="171450" indent="-171450" algn="just">
              <a:buFont typeface="Wingdings" panose="05000000000000000000" pitchFamily="2" charset="2"/>
              <a:buChar char="v"/>
            </a:pPr>
            <a:r>
              <a:rPr lang="en-US" sz="1100" dirty="0">
                <a:solidFill>
                  <a:schemeClr val="tx1"/>
                </a:solidFill>
                <a:latin typeface="Arial" panose="020B0604020202020204" pitchFamily="34" charset="0"/>
                <a:cs typeface="Arial" panose="020B0604020202020204" pitchFamily="34" charset="0"/>
              </a:rPr>
              <a:t> Daily precipitation/Rainfall data from the Climate Hazards Group InfraRed Precipitation with Stations (CHIRPS) at high-resolution (4km) were used in the analysis at grid resolution of 0.05 degree from the  European  Centre for  Medium - Range Weather Forecasts (ECMWF). </a:t>
            </a:r>
          </a:p>
          <a:p>
            <a:pPr marL="171450" indent="-171450" algn="just">
              <a:buFont typeface="Wingdings" panose="05000000000000000000" pitchFamily="2" charset="2"/>
              <a:buChar char="v"/>
            </a:pPr>
            <a:r>
              <a:rPr lang="en-US" sz="1100" dirty="0">
                <a:solidFill>
                  <a:schemeClr val="tx1"/>
                </a:solidFill>
                <a:latin typeface="Arial" panose="020B0604020202020204" pitchFamily="34" charset="0"/>
                <a:cs typeface="Arial" panose="020B0604020202020204" pitchFamily="34" charset="0"/>
              </a:rPr>
              <a:t>Re-Analysis data fifth generation (ERA5) covering the duration from 2011 to 2020 for air temperature, relative humidity, the zonal and meridional wind components were  used in the analysis.</a:t>
            </a:r>
          </a:p>
        </p:txBody>
      </p:sp>
    </p:spTree>
    <p:extLst>
      <p:ext uri="{BB962C8B-B14F-4D97-AF65-F5344CB8AC3E}">
        <p14:creationId xmlns:p14="http://schemas.microsoft.com/office/powerpoint/2010/main" val="83330961"/>
      </p:ext>
    </p:extLst>
  </p:cSld>
  <p:clrMapOvr>
    <a:masterClrMapping/>
  </p:clrMapOvr>
  <p:transition advClick="0" advTm="5000"/>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FE6FE18-9E0E-3E4A-9C8F-6BF097735A61}"/>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P2.4-307</a:t>
            </a:r>
            <a:endParaRPr lang="en-AT" sz="7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8D29476-7660-1049-BF58-5DE19B373679}"/>
              </a:ext>
            </a:extLst>
          </p:cNvPr>
          <p:cNvSpPr txBox="1"/>
          <p:nvPr/>
        </p:nvSpPr>
        <p:spPr>
          <a:xfrm rot="16200000">
            <a:off x="-1779943" y="2499816"/>
            <a:ext cx="3882477" cy="646331"/>
          </a:xfrm>
          <a:prstGeom prst="rect">
            <a:avLst/>
          </a:prstGeom>
          <a:no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RESULTS</a:t>
            </a:r>
          </a:p>
        </p:txBody>
      </p:sp>
      <p:sp>
        <p:nvSpPr>
          <p:cNvPr id="6" name="Rectangle 17">
            <a:extLst>
              <a:ext uri="{FF2B5EF4-FFF2-40B4-BE49-F238E27FC236}">
                <a16:creationId xmlns:a16="http://schemas.microsoft.com/office/drawing/2014/main" id="{9BD61A26-8817-734C-BEA4-DD8D46B8978D}"/>
              </a:ext>
            </a:extLst>
          </p:cNvPr>
          <p:cNvSpPr>
            <a:spLocks noChangeArrowheads="1"/>
          </p:cNvSpPr>
          <p:nvPr/>
        </p:nvSpPr>
        <p:spPr bwMode="auto">
          <a:xfrm>
            <a:off x="1625601" y="163887"/>
            <a:ext cx="5680074" cy="747255"/>
          </a:xfrm>
          <a:prstGeom prst="rect">
            <a:avLst/>
          </a:prstGeom>
          <a:noFill/>
          <a:ln w="9525">
            <a:noFill/>
            <a:miter lim="800000"/>
            <a:headEnd/>
            <a:tailEnd/>
          </a:ln>
        </p:spPr>
        <p:txBody>
          <a:bodyPr wrap="square" lIns="18666" tIns="9334" rIns="18666" bIns="9334">
            <a:spAutoFit/>
          </a:bodyPr>
          <a:lstStyle/>
          <a:p>
            <a:pPr algn="ctr" eaLnBrk="0" hangingPunct="0">
              <a:spcAft>
                <a:spcPts val="600"/>
              </a:spcAft>
            </a:pPr>
            <a:r>
              <a:rPr lang="en-US" sz="1050" b="1" dirty="0">
                <a:solidFill>
                  <a:schemeClr val="bg1"/>
                </a:solidFill>
                <a:latin typeface="Arial Bold" panose="020B0704020202020204" pitchFamily="34" charset="0"/>
                <a:cs typeface="Arial Bold" panose="020B0704020202020204" pitchFamily="34" charset="0"/>
              </a:rPr>
              <a:t>Spatial and Temporal Variation of the Anthropogenic Radionuclides  Cs-137 and Cs-134 in Ground-Level Air Samples by IMS Stations  Located on the African Continent </a:t>
            </a:r>
          </a:p>
          <a:p>
            <a:pPr algn="ctr" eaLnBrk="0" hangingPunct="0">
              <a:lnSpc>
                <a:spcPts val="1586"/>
              </a:lnSpc>
            </a:pPr>
            <a:r>
              <a:rPr lang="en-US" sz="700" dirty="0">
                <a:solidFill>
                  <a:schemeClr val="bg1"/>
                </a:solidFill>
                <a:latin typeface="Arial Bold" panose="020B0704020202020204" pitchFamily="34" charset="0"/>
                <a:ea typeface="Avenir Book" charset="0"/>
                <a:cs typeface="Arial Bold" panose="020B0704020202020204" pitchFamily="34" charset="0"/>
              </a:rPr>
              <a:t>Ms. Dorice Rashid Seif, Ministry of Education, Science and Technology; United Republic of Tanzania, doricers85@gmail.com</a:t>
            </a:r>
          </a:p>
          <a:p>
            <a:pPr algn="ctr" eaLnBrk="0" hangingPunct="0"/>
            <a:r>
              <a:rPr lang="en-US" sz="700" dirty="0">
                <a:solidFill>
                  <a:schemeClr val="bg1"/>
                </a:solidFill>
                <a:latin typeface="Arial Bold" panose="020B0704020202020204" pitchFamily="34" charset="0"/>
                <a:ea typeface="Avenir Book" charset="0"/>
                <a:cs typeface="Arial Bold" panose="020B0704020202020204" pitchFamily="34" charset="0"/>
              </a:rPr>
              <a:t>Mr. Martin Kalinowski, CTBTO</a:t>
            </a:r>
          </a:p>
        </p:txBody>
      </p:sp>
      <p:sp>
        <p:nvSpPr>
          <p:cNvPr id="14" name="Rounded Rectangle 13"/>
          <p:cNvSpPr/>
          <p:nvPr/>
        </p:nvSpPr>
        <p:spPr>
          <a:xfrm>
            <a:off x="484461" y="911142"/>
            <a:ext cx="5299651" cy="3724653"/>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1000"/>
              </a:spcAft>
            </a:pPr>
            <a:r>
              <a:rPr lang="en-US" sz="1100" b="1" dirty="0">
                <a:solidFill>
                  <a:schemeClr val="tx1"/>
                </a:solidFill>
                <a:latin typeface="Arial" panose="020B0604020202020204" pitchFamily="34" charset="0"/>
                <a:ea typeface="Calibri" panose="020F0502020204030204" pitchFamily="34" charset="0"/>
                <a:cs typeface="Arial" panose="020B0604020202020204" pitchFamily="34" charset="0"/>
              </a:rPr>
              <a:t>Regional distribution of the number of detections of Cs-134 and Cs137 at IMS Stations located in African Continent from 2011 - 2020</a:t>
            </a:r>
          </a:p>
          <a:p>
            <a:pPr algn="just">
              <a:lnSpc>
                <a:spcPct val="150000"/>
              </a:lnSpc>
              <a:spcAft>
                <a:spcPts val="1000"/>
              </a:spcAft>
            </a:pPr>
            <a:r>
              <a:rPr lang="en-US" sz="1100" dirty="0">
                <a:solidFill>
                  <a:schemeClr val="tx1"/>
                </a:solidFill>
                <a:latin typeface="Arial" panose="020B0604020202020204" pitchFamily="34" charset="0"/>
                <a:cs typeface="Arial" panose="020B0604020202020204" pitchFamily="34" charset="0"/>
              </a:rPr>
              <a:t>Fig. 1 shows the different occurrence frequencies of Cs134 and Cs137 at the four IMS stations located in African Continent for the past 10 years. The only station on the Southern Hemisphere has the lowest frequency of detections.</a:t>
            </a:r>
          </a:p>
          <a:p>
            <a:pPr algn="just">
              <a:lnSpc>
                <a:spcPct val="150000"/>
              </a:lnSpc>
              <a:spcAft>
                <a:spcPts val="1000"/>
              </a:spcAft>
            </a:pPr>
            <a:endParaRPr lang="en-US" sz="1100" dirty="0">
              <a:solidFill>
                <a:schemeClr val="tx1"/>
              </a:solidFill>
              <a:latin typeface="Arial" panose="020B0604020202020204" pitchFamily="34" charset="0"/>
              <a:cs typeface="Arial" panose="020B0604020202020204" pitchFamily="34" charset="0"/>
            </a:endParaRPr>
          </a:p>
          <a:p>
            <a:pPr algn="just">
              <a:lnSpc>
                <a:spcPct val="150000"/>
              </a:lnSpc>
              <a:spcAft>
                <a:spcPts val="1000"/>
              </a:spcAft>
            </a:pPr>
            <a:endParaRPr lang="en-US" sz="110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1000"/>
              </a:spcAft>
            </a:pPr>
            <a:endParaRPr lang="en-US" sz="110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1000"/>
              </a:spcAft>
            </a:pPr>
            <a:endParaRPr lang="en-US" sz="110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1000"/>
              </a:spcAft>
            </a:pPr>
            <a:endParaRPr lang="en-US" sz="110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1000"/>
              </a:spcAft>
            </a:pPr>
            <a:r>
              <a:rPr lang="en-US" sz="1100" b="1" dirty="0">
                <a:solidFill>
                  <a:schemeClr val="tx1"/>
                </a:solidFill>
                <a:latin typeface="Arial" panose="020B0604020202020204" pitchFamily="34" charset="0"/>
                <a:ea typeface="Calibri" panose="020F0502020204030204" pitchFamily="34" charset="0"/>
                <a:cs typeface="Arial" panose="020B0604020202020204" pitchFamily="34" charset="0"/>
              </a:rPr>
              <a:t>Fig. 1</a:t>
            </a:r>
            <a:r>
              <a:rPr lang="en-US" sz="11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1100" b="1" dirty="0">
                <a:solidFill>
                  <a:schemeClr val="tx1"/>
                </a:solidFill>
                <a:latin typeface="Arial" panose="020B0604020202020204" pitchFamily="34" charset="0"/>
                <a:ea typeface="Calibri" panose="020F0502020204030204" pitchFamily="34" charset="0"/>
                <a:cs typeface="Arial" panose="020B0604020202020204" pitchFamily="34" charset="0"/>
              </a:rPr>
              <a:t>Total number of occurrence of Cs 134 and Cs 137  (2011 – 2020)</a:t>
            </a:r>
          </a:p>
        </p:txBody>
      </p:sp>
      <mc:AlternateContent xmlns:mc="http://schemas.openxmlformats.org/markup-compatibility/2006">
        <mc:Choice xmlns:a14="http://schemas.microsoft.com/office/drawing/2010/main" Requires="a14">
          <p:sp>
            <p:nvSpPr>
              <p:cNvPr id="15" name="Rounded Rectangle 14"/>
              <p:cNvSpPr/>
              <p:nvPr/>
            </p:nvSpPr>
            <p:spPr>
              <a:xfrm>
                <a:off x="5924550" y="911142"/>
                <a:ext cx="3105150" cy="3724653"/>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latin typeface="Arial" panose="020B0604020202020204" pitchFamily="34" charset="0"/>
                    <a:ea typeface="Calibri" panose="020F0502020204030204" pitchFamily="34" charset="0"/>
                    <a:cs typeface="Arial" panose="020B0604020202020204" pitchFamily="34" charset="0"/>
                  </a:rPr>
                  <a:t>Cs-134 and Cs137 Concentrations at IMS Stations in African 2011 – 2020</a:t>
                </a:r>
              </a:p>
              <a:p>
                <a:pPr algn="just"/>
                <a:endParaRPr lang="en-US" sz="1100" b="1"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algn="just"/>
                <a:r>
                  <a:rPr lang="en-US" sz="900" dirty="0">
                    <a:solidFill>
                      <a:schemeClr val="tx1"/>
                    </a:solidFill>
                    <a:latin typeface="Arial" panose="020B0604020202020204" pitchFamily="34" charset="0"/>
                    <a:ea typeface="Calibri" panose="020F0502020204030204" pitchFamily="34" charset="0"/>
                    <a:cs typeface="Arial" panose="020B0604020202020204" pitchFamily="34" charset="0"/>
                  </a:rPr>
                  <a:t>Among the four Radionuclides Stations, Mauritanian (RN43) shows to have the Mean activity concentration of 5.39 </a:t>
                </a:r>
                <a:r>
                  <a:rPr lang="en-US" sz="900" dirty="0">
                    <a:solidFill>
                      <a:schemeClr val="tx1"/>
                    </a:solidFill>
                    <a:latin typeface="Arial" panose="020B0604020202020204" pitchFamily="34" charset="0"/>
                    <a:ea typeface="Cambria Math" panose="02040503050406030204" pitchFamily="18" charset="0"/>
                    <a:cs typeface="Arial" panose="020B0604020202020204" pitchFamily="34" charset="0"/>
                  </a:rPr>
                  <a:t>µB</a:t>
                </a:r>
                <a14:m>
                  <m:oMath xmlns:m="http://schemas.openxmlformats.org/officeDocument/2006/math">
                    <m:sSup>
                      <m:sSupPr>
                        <m:ctrlPr>
                          <a:rPr lang="en-US" sz="900" i="1">
                            <a:solidFill>
                              <a:schemeClr val="tx1"/>
                            </a:solidFill>
                            <a:latin typeface="Cambria Math" panose="02040503050406030204" pitchFamily="18" charset="0"/>
                            <a:ea typeface="Cambria Math" panose="02040503050406030204" pitchFamily="18" charset="0"/>
                            <a:cs typeface="Arial" panose="020B0604020202020204" pitchFamily="34" charset="0"/>
                          </a:rPr>
                        </m:ctrlPr>
                      </m:sSupPr>
                      <m:e>
                        <m:r>
                          <a:rPr lang="en-US" sz="900" i="1">
                            <a:solidFill>
                              <a:schemeClr val="tx1"/>
                            </a:solidFill>
                            <a:latin typeface="Cambria Math" panose="02040503050406030204" pitchFamily="18" charset="0"/>
                            <a:ea typeface="Cambria Math" panose="02040503050406030204" pitchFamily="18" charset="0"/>
                            <a:cs typeface="Arial" panose="020B0604020202020204" pitchFamily="34" charset="0"/>
                          </a:rPr>
                          <m:t>𝑚</m:t>
                        </m:r>
                      </m:e>
                      <m:sup>
                        <m:r>
                          <a:rPr lang="en-US" sz="900" i="1">
                            <a:solidFill>
                              <a:schemeClr val="tx1"/>
                            </a:solidFill>
                            <a:latin typeface="Cambria Math" panose="02040503050406030204" pitchFamily="18" charset="0"/>
                            <a:ea typeface="Cambria Math" panose="02040503050406030204" pitchFamily="18" charset="0"/>
                            <a:cs typeface="Arial" panose="020B0604020202020204" pitchFamily="34" charset="0"/>
                          </a:rPr>
                          <m:t>−3</m:t>
                        </m:r>
                      </m:sup>
                    </m:sSup>
                  </m:oMath>
                </a14:m>
                <a:r>
                  <a:rPr lang="en-US" sz="900" dirty="0">
                    <a:solidFill>
                      <a:schemeClr val="tx1"/>
                    </a:solidFill>
                    <a:latin typeface="Arial" panose="020B0604020202020204" pitchFamily="34" charset="0"/>
                    <a:ea typeface="Calibri" panose="020F0502020204030204" pitchFamily="34" charset="0"/>
                    <a:cs typeface="Arial" panose="020B0604020202020204" pitchFamily="34" charset="0"/>
                  </a:rPr>
                  <a:t>and maximum concentration of </a:t>
                </a:r>
                <a:r>
                  <a:rPr lang="en-US" sz="900" dirty="0">
                    <a:solidFill>
                      <a:schemeClr val="tx1"/>
                    </a:solidFill>
                    <a:latin typeface="Arial" panose="020B0604020202020204" pitchFamily="34" charset="0"/>
                    <a:ea typeface="Cambria Math" panose="02040503050406030204" pitchFamily="18" charset="0"/>
                    <a:cs typeface="Arial" panose="020B0604020202020204" pitchFamily="34" charset="0"/>
                  </a:rPr>
                  <a:t>329.7µB</a:t>
                </a:r>
                <a14:m>
                  <m:oMath xmlns:m="http://schemas.openxmlformats.org/officeDocument/2006/math">
                    <m:sSup>
                      <m:sSupPr>
                        <m:ctrlPr>
                          <a:rPr lang="en-US" sz="900" i="1">
                            <a:solidFill>
                              <a:schemeClr val="tx1"/>
                            </a:solidFill>
                            <a:latin typeface="Cambria Math" panose="02040503050406030204" pitchFamily="18" charset="0"/>
                            <a:ea typeface="Cambria Math" panose="02040503050406030204" pitchFamily="18" charset="0"/>
                            <a:cs typeface="Arial" panose="020B0604020202020204" pitchFamily="34" charset="0"/>
                          </a:rPr>
                        </m:ctrlPr>
                      </m:sSupPr>
                      <m:e>
                        <m:r>
                          <a:rPr lang="en-US" sz="900" i="1">
                            <a:solidFill>
                              <a:schemeClr val="tx1"/>
                            </a:solidFill>
                            <a:latin typeface="Cambria Math" panose="02040503050406030204" pitchFamily="18" charset="0"/>
                            <a:ea typeface="Cambria Math" panose="02040503050406030204" pitchFamily="18" charset="0"/>
                            <a:cs typeface="Arial" panose="020B0604020202020204" pitchFamily="34" charset="0"/>
                          </a:rPr>
                          <m:t>𝑚</m:t>
                        </m:r>
                      </m:e>
                      <m:sup>
                        <m:r>
                          <a:rPr lang="en-US" sz="900" i="1">
                            <a:solidFill>
                              <a:schemeClr val="tx1"/>
                            </a:solidFill>
                            <a:latin typeface="Cambria Math" panose="02040503050406030204" pitchFamily="18" charset="0"/>
                            <a:ea typeface="Cambria Math" panose="02040503050406030204" pitchFamily="18" charset="0"/>
                            <a:cs typeface="Arial" panose="020B0604020202020204" pitchFamily="34" charset="0"/>
                          </a:rPr>
                          <m:t>−3</m:t>
                        </m:r>
                      </m:sup>
                    </m:sSup>
                  </m:oMath>
                </a14:m>
                <a:r>
                  <a:rPr lang="en-US" sz="900" dirty="0">
                    <a:solidFill>
                      <a:schemeClr val="tx1"/>
                    </a:solidFill>
                    <a:latin typeface="Arial" panose="020B0604020202020204" pitchFamily="34" charset="0"/>
                    <a:ea typeface="Calibri" panose="020F0502020204030204" pitchFamily="34" charset="0"/>
                    <a:cs typeface="Arial" panose="020B0604020202020204" pitchFamily="34" charset="0"/>
                  </a:rPr>
                  <a:t> for Cs137 in March 2011. The Mean activity concentration of Cs-134 was 30.06 </a:t>
                </a:r>
                <a:r>
                  <a:rPr lang="en-US" sz="900" dirty="0">
                    <a:solidFill>
                      <a:schemeClr val="tx1"/>
                    </a:solidFill>
                    <a:latin typeface="Arial" panose="020B0604020202020204" pitchFamily="34" charset="0"/>
                    <a:ea typeface="Cambria Math" panose="02040503050406030204" pitchFamily="18" charset="0"/>
                    <a:cs typeface="Arial" panose="020B0604020202020204" pitchFamily="34" charset="0"/>
                  </a:rPr>
                  <a:t>µB</a:t>
                </a:r>
                <a14:m>
                  <m:oMath xmlns:m="http://schemas.openxmlformats.org/officeDocument/2006/math">
                    <m:sSup>
                      <m:sSupPr>
                        <m:ctrlPr>
                          <a:rPr lang="en-US" sz="900" i="1">
                            <a:solidFill>
                              <a:schemeClr val="tx1"/>
                            </a:solidFill>
                            <a:latin typeface="Cambria Math" panose="02040503050406030204" pitchFamily="18" charset="0"/>
                            <a:ea typeface="Cambria Math" panose="02040503050406030204" pitchFamily="18" charset="0"/>
                            <a:cs typeface="Arial" panose="020B0604020202020204" pitchFamily="34" charset="0"/>
                          </a:rPr>
                        </m:ctrlPr>
                      </m:sSupPr>
                      <m:e>
                        <m:r>
                          <a:rPr lang="en-US" sz="900" i="1">
                            <a:solidFill>
                              <a:schemeClr val="tx1"/>
                            </a:solidFill>
                            <a:latin typeface="Cambria Math" panose="02040503050406030204" pitchFamily="18" charset="0"/>
                            <a:ea typeface="Cambria Math" panose="02040503050406030204" pitchFamily="18" charset="0"/>
                            <a:cs typeface="Arial" panose="020B0604020202020204" pitchFamily="34" charset="0"/>
                          </a:rPr>
                          <m:t>𝑚</m:t>
                        </m:r>
                      </m:e>
                      <m:sup>
                        <m:r>
                          <a:rPr lang="en-US" sz="900" i="1">
                            <a:solidFill>
                              <a:schemeClr val="tx1"/>
                            </a:solidFill>
                            <a:latin typeface="Cambria Math" panose="02040503050406030204" pitchFamily="18" charset="0"/>
                            <a:ea typeface="Cambria Math" panose="02040503050406030204" pitchFamily="18" charset="0"/>
                            <a:cs typeface="Arial" panose="020B0604020202020204" pitchFamily="34" charset="0"/>
                          </a:rPr>
                          <m:t>−3</m:t>
                        </m:r>
                      </m:sup>
                    </m:sSup>
                  </m:oMath>
                </a14:m>
                <a:r>
                  <a:rPr lang="en-US" sz="900" dirty="0">
                    <a:solidFill>
                      <a:schemeClr val="tx1"/>
                    </a:solidFill>
                    <a:latin typeface="Arial" panose="020B0604020202020204" pitchFamily="34" charset="0"/>
                    <a:ea typeface="Calibri" panose="020F0502020204030204" pitchFamily="34" charset="0"/>
                    <a:cs typeface="Arial" panose="020B0604020202020204" pitchFamily="34" charset="0"/>
                  </a:rPr>
                  <a:t> with the maximum concentration of </a:t>
                </a:r>
                <a:r>
                  <a:rPr lang="en-US" sz="900" dirty="0">
                    <a:solidFill>
                      <a:schemeClr val="tx1"/>
                    </a:solidFill>
                    <a:latin typeface="Arial" panose="020B0604020202020204" pitchFamily="34" charset="0"/>
                    <a:ea typeface="Cambria Math" panose="02040503050406030204" pitchFamily="18" charset="0"/>
                    <a:cs typeface="Arial" panose="020B0604020202020204" pitchFamily="34" charset="0"/>
                  </a:rPr>
                  <a:t>186.44µB</a:t>
                </a:r>
                <a14:m>
                  <m:oMath xmlns:m="http://schemas.openxmlformats.org/officeDocument/2006/math">
                    <m:sSup>
                      <m:sSupPr>
                        <m:ctrlPr>
                          <a:rPr lang="en-US" sz="900" i="1">
                            <a:solidFill>
                              <a:schemeClr val="tx1"/>
                            </a:solidFill>
                            <a:latin typeface="Cambria Math" panose="02040503050406030204" pitchFamily="18" charset="0"/>
                            <a:ea typeface="Cambria Math" panose="02040503050406030204" pitchFamily="18" charset="0"/>
                            <a:cs typeface="Arial" panose="020B0604020202020204" pitchFamily="34" charset="0"/>
                          </a:rPr>
                        </m:ctrlPr>
                      </m:sSupPr>
                      <m:e>
                        <m:r>
                          <a:rPr lang="en-US" sz="900" i="1">
                            <a:solidFill>
                              <a:schemeClr val="tx1"/>
                            </a:solidFill>
                            <a:latin typeface="Cambria Math" panose="02040503050406030204" pitchFamily="18" charset="0"/>
                            <a:ea typeface="Cambria Math" panose="02040503050406030204" pitchFamily="18" charset="0"/>
                            <a:cs typeface="Arial" panose="020B0604020202020204" pitchFamily="34" charset="0"/>
                          </a:rPr>
                          <m:t>𝑚</m:t>
                        </m:r>
                      </m:e>
                      <m:sup>
                        <m:r>
                          <a:rPr lang="en-US" sz="900" i="1">
                            <a:solidFill>
                              <a:schemeClr val="tx1"/>
                            </a:solidFill>
                            <a:latin typeface="Cambria Math" panose="02040503050406030204" pitchFamily="18" charset="0"/>
                            <a:ea typeface="Cambria Math" panose="02040503050406030204" pitchFamily="18" charset="0"/>
                            <a:cs typeface="Arial" panose="020B0604020202020204" pitchFamily="34" charset="0"/>
                          </a:rPr>
                          <m:t>−3</m:t>
                        </m:r>
                      </m:sup>
                    </m:sSup>
                  </m:oMath>
                </a14:m>
                <a:r>
                  <a:rPr lang="en-US" sz="900" dirty="0">
                    <a:solidFill>
                      <a:schemeClr val="tx1"/>
                    </a:solidFill>
                    <a:latin typeface="Arial" panose="020B0604020202020204" pitchFamily="34" charset="0"/>
                    <a:ea typeface="Calibri" panose="020F0502020204030204" pitchFamily="34" charset="0"/>
                    <a:cs typeface="Arial" panose="020B0604020202020204" pitchFamily="34" charset="0"/>
                  </a:rPr>
                  <a:t> in April 2011. The maximum activity concentration of Cs-137 in Tanzania (RN64) was </a:t>
                </a:r>
                <a:r>
                  <a:rPr lang="en-US" sz="900" dirty="0">
                    <a:solidFill>
                      <a:schemeClr val="tx1"/>
                    </a:solidFill>
                    <a:latin typeface="Arial" panose="020B0604020202020204" pitchFamily="34" charset="0"/>
                    <a:ea typeface="Cambria Math" panose="02040503050406030204" pitchFamily="18" charset="0"/>
                    <a:cs typeface="Arial" panose="020B0604020202020204" pitchFamily="34" charset="0"/>
                  </a:rPr>
                  <a:t>56.6µB</a:t>
                </a:r>
                <a14:m>
                  <m:oMath xmlns:m="http://schemas.openxmlformats.org/officeDocument/2006/math">
                    <m:sSup>
                      <m:sSupPr>
                        <m:ctrlPr>
                          <a:rPr lang="en-US" sz="900" i="1">
                            <a:solidFill>
                              <a:schemeClr val="tx1"/>
                            </a:solidFill>
                            <a:latin typeface="Cambria Math" panose="02040503050406030204" pitchFamily="18" charset="0"/>
                            <a:ea typeface="Cambria Math" panose="02040503050406030204" pitchFamily="18" charset="0"/>
                            <a:cs typeface="Arial" panose="020B0604020202020204" pitchFamily="34" charset="0"/>
                          </a:rPr>
                        </m:ctrlPr>
                      </m:sSupPr>
                      <m:e>
                        <m:r>
                          <a:rPr lang="en-US" sz="900" i="1">
                            <a:solidFill>
                              <a:schemeClr val="tx1"/>
                            </a:solidFill>
                            <a:latin typeface="Cambria Math" panose="02040503050406030204" pitchFamily="18" charset="0"/>
                            <a:ea typeface="Cambria Math" panose="02040503050406030204" pitchFamily="18" charset="0"/>
                            <a:cs typeface="Arial" panose="020B0604020202020204" pitchFamily="34" charset="0"/>
                          </a:rPr>
                          <m:t>𝑚</m:t>
                        </m:r>
                      </m:e>
                      <m:sup>
                        <m:r>
                          <a:rPr lang="en-US" sz="900" i="1">
                            <a:solidFill>
                              <a:schemeClr val="tx1"/>
                            </a:solidFill>
                            <a:latin typeface="Cambria Math" panose="02040503050406030204" pitchFamily="18" charset="0"/>
                            <a:ea typeface="Cambria Math" panose="02040503050406030204" pitchFamily="18" charset="0"/>
                            <a:cs typeface="Arial" panose="020B0604020202020204" pitchFamily="34" charset="0"/>
                          </a:rPr>
                          <m:t>−3</m:t>
                        </m:r>
                      </m:sup>
                    </m:sSup>
                  </m:oMath>
                </a14:m>
                <a:r>
                  <a:rPr lang="en-US" sz="900" dirty="0">
                    <a:solidFill>
                      <a:schemeClr val="tx1"/>
                    </a:solidFill>
                    <a:latin typeface="Arial" panose="020B0604020202020204" pitchFamily="34" charset="0"/>
                    <a:ea typeface="Calibri" panose="020F0502020204030204" pitchFamily="34" charset="0"/>
                    <a:cs typeface="Arial" panose="020B0604020202020204" pitchFamily="34" charset="0"/>
                  </a:rPr>
                  <a:t> in March 2015 (Mean concentration was 8.45</a:t>
                </a:r>
                <a:r>
                  <a:rPr lang="en-US" sz="900" dirty="0">
                    <a:solidFill>
                      <a:schemeClr val="tx1"/>
                    </a:solidFill>
                    <a:latin typeface="Arial" panose="020B0604020202020204" pitchFamily="34" charset="0"/>
                    <a:ea typeface="Cambria Math" panose="02040503050406030204" pitchFamily="18" charset="0"/>
                    <a:cs typeface="Arial" panose="020B0604020202020204" pitchFamily="34" charset="0"/>
                  </a:rPr>
                  <a:t> µB</a:t>
                </a:r>
                <a14:m>
                  <m:oMath xmlns:m="http://schemas.openxmlformats.org/officeDocument/2006/math">
                    <m:sSup>
                      <m:sSupPr>
                        <m:ctrlPr>
                          <a:rPr lang="en-US" sz="900" i="1">
                            <a:solidFill>
                              <a:schemeClr val="tx1"/>
                            </a:solidFill>
                            <a:latin typeface="Cambria Math" panose="02040503050406030204" pitchFamily="18" charset="0"/>
                            <a:ea typeface="Cambria Math" panose="02040503050406030204" pitchFamily="18" charset="0"/>
                            <a:cs typeface="Arial" panose="020B0604020202020204" pitchFamily="34" charset="0"/>
                          </a:rPr>
                        </m:ctrlPr>
                      </m:sSupPr>
                      <m:e>
                        <m:r>
                          <a:rPr lang="en-US" sz="900" i="1">
                            <a:solidFill>
                              <a:schemeClr val="tx1"/>
                            </a:solidFill>
                            <a:latin typeface="Cambria Math" panose="02040503050406030204" pitchFamily="18" charset="0"/>
                            <a:ea typeface="Cambria Math" panose="02040503050406030204" pitchFamily="18" charset="0"/>
                            <a:cs typeface="Arial" panose="020B0604020202020204" pitchFamily="34" charset="0"/>
                          </a:rPr>
                          <m:t>𝑚</m:t>
                        </m:r>
                      </m:e>
                      <m:sup>
                        <m:r>
                          <a:rPr lang="en-US" sz="900" i="1">
                            <a:solidFill>
                              <a:schemeClr val="tx1"/>
                            </a:solidFill>
                            <a:latin typeface="Cambria Math" panose="02040503050406030204" pitchFamily="18" charset="0"/>
                            <a:ea typeface="Cambria Math" panose="02040503050406030204" pitchFamily="18" charset="0"/>
                            <a:cs typeface="Arial" panose="020B0604020202020204" pitchFamily="34" charset="0"/>
                          </a:rPr>
                          <m:t>−3</m:t>
                        </m:r>
                      </m:sup>
                    </m:sSup>
                  </m:oMath>
                </a14:m>
                <a:r>
                  <a:rPr lang="en-US" sz="900" dirty="0">
                    <a:solidFill>
                      <a:schemeClr val="tx1"/>
                    </a:solidFill>
                    <a:latin typeface="Arial" panose="020B0604020202020204" pitchFamily="34" charset="0"/>
                    <a:ea typeface="Calibri" panose="020F0502020204030204" pitchFamily="34" charset="0"/>
                    <a:cs typeface="Arial" panose="020B0604020202020204" pitchFamily="34" charset="0"/>
                  </a:rPr>
                  <a:t>). Cameroon (RN13) has the maximum concentration of </a:t>
                </a:r>
                <a:r>
                  <a:rPr lang="en-US" sz="900" dirty="0">
                    <a:solidFill>
                      <a:schemeClr val="tx1"/>
                    </a:solidFill>
                    <a:latin typeface="Arial" panose="020B0604020202020204" pitchFamily="34" charset="0"/>
                    <a:ea typeface="Cambria Math" panose="02040503050406030204" pitchFamily="18" charset="0"/>
                    <a:cs typeface="Arial" panose="020B0604020202020204" pitchFamily="34" charset="0"/>
                  </a:rPr>
                  <a:t>25.53µB</a:t>
                </a:r>
                <a14:m>
                  <m:oMath xmlns:m="http://schemas.openxmlformats.org/officeDocument/2006/math">
                    <m:sSup>
                      <m:sSupPr>
                        <m:ctrlPr>
                          <a:rPr lang="en-US" sz="900" i="1">
                            <a:solidFill>
                              <a:schemeClr val="tx1"/>
                            </a:solidFill>
                            <a:latin typeface="Cambria Math" panose="02040503050406030204" pitchFamily="18" charset="0"/>
                            <a:ea typeface="Cambria Math" panose="02040503050406030204" pitchFamily="18" charset="0"/>
                            <a:cs typeface="Arial" panose="020B0604020202020204" pitchFamily="34" charset="0"/>
                          </a:rPr>
                        </m:ctrlPr>
                      </m:sSupPr>
                      <m:e>
                        <m:r>
                          <a:rPr lang="en-US" sz="900" i="1">
                            <a:solidFill>
                              <a:schemeClr val="tx1"/>
                            </a:solidFill>
                            <a:latin typeface="Cambria Math" panose="02040503050406030204" pitchFamily="18" charset="0"/>
                            <a:ea typeface="Cambria Math" panose="02040503050406030204" pitchFamily="18" charset="0"/>
                            <a:cs typeface="Arial" panose="020B0604020202020204" pitchFamily="34" charset="0"/>
                          </a:rPr>
                          <m:t>𝑚</m:t>
                        </m:r>
                      </m:e>
                      <m:sup>
                        <m:r>
                          <a:rPr lang="en-US" sz="900" i="1">
                            <a:solidFill>
                              <a:schemeClr val="tx1"/>
                            </a:solidFill>
                            <a:latin typeface="Cambria Math" panose="02040503050406030204" pitchFamily="18" charset="0"/>
                            <a:ea typeface="Cambria Math" panose="02040503050406030204" pitchFamily="18" charset="0"/>
                            <a:cs typeface="Arial" panose="020B0604020202020204" pitchFamily="34" charset="0"/>
                          </a:rPr>
                          <m:t>−3</m:t>
                        </m:r>
                      </m:sup>
                    </m:sSup>
                  </m:oMath>
                </a14:m>
                <a:r>
                  <a:rPr lang="en-US" sz="900" dirty="0">
                    <a:solidFill>
                      <a:schemeClr val="tx1"/>
                    </a:solidFill>
                    <a:latin typeface="Arial" panose="020B0604020202020204" pitchFamily="34" charset="0"/>
                    <a:ea typeface="Calibri" panose="020F0502020204030204" pitchFamily="34" charset="0"/>
                    <a:cs typeface="Arial" panose="020B0604020202020204" pitchFamily="34" charset="0"/>
                  </a:rPr>
                  <a:t> in April 2011 (for Cs-137) and </a:t>
                </a:r>
                <a:r>
                  <a:rPr lang="en-US" sz="900" dirty="0">
                    <a:solidFill>
                      <a:schemeClr val="tx1"/>
                    </a:solidFill>
                    <a:latin typeface="Arial" panose="020B0604020202020204" pitchFamily="34" charset="0"/>
                    <a:ea typeface="Cambria Math" panose="02040503050406030204" pitchFamily="18" charset="0"/>
                    <a:cs typeface="Arial" panose="020B0604020202020204" pitchFamily="34" charset="0"/>
                  </a:rPr>
                  <a:t>16.42µB</a:t>
                </a:r>
                <a14:m>
                  <m:oMath xmlns:m="http://schemas.openxmlformats.org/officeDocument/2006/math">
                    <m:sSup>
                      <m:sSupPr>
                        <m:ctrlPr>
                          <a:rPr lang="en-US" sz="900" i="1">
                            <a:solidFill>
                              <a:schemeClr val="tx1"/>
                            </a:solidFill>
                            <a:latin typeface="Cambria Math" panose="02040503050406030204" pitchFamily="18" charset="0"/>
                            <a:ea typeface="Cambria Math" panose="02040503050406030204" pitchFamily="18" charset="0"/>
                            <a:cs typeface="Arial" panose="020B0604020202020204" pitchFamily="34" charset="0"/>
                          </a:rPr>
                        </m:ctrlPr>
                      </m:sSupPr>
                      <m:e>
                        <m:r>
                          <a:rPr lang="en-US" sz="900" i="1">
                            <a:solidFill>
                              <a:schemeClr val="tx1"/>
                            </a:solidFill>
                            <a:latin typeface="Cambria Math" panose="02040503050406030204" pitchFamily="18" charset="0"/>
                            <a:ea typeface="Cambria Math" panose="02040503050406030204" pitchFamily="18" charset="0"/>
                            <a:cs typeface="Arial" panose="020B0604020202020204" pitchFamily="34" charset="0"/>
                          </a:rPr>
                          <m:t>𝑚</m:t>
                        </m:r>
                      </m:e>
                      <m:sup>
                        <m:r>
                          <a:rPr lang="en-US" sz="900" i="1">
                            <a:solidFill>
                              <a:schemeClr val="tx1"/>
                            </a:solidFill>
                            <a:latin typeface="Cambria Math" panose="02040503050406030204" pitchFamily="18" charset="0"/>
                            <a:ea typeface="Cambria Math" panose="02040503050406030204" pitchFamily="18" charset="0"/>
                            <a:cs typeface="Arial" panose="020B0604020202020204" pitchFamily="34" charset="0"/>
                          </a:rPr>
                          <m:t>−3</m:t>
                        </m:r>
                      </m:sup>
                    </m:sSup>
                  </m:oMath>
                </a14:m>
                <a:r>
                  <a:rPr lang="en-US" sz="900" dirty="0">
                    <a:solidFill>
                      <a:schemeClr val="tx1"/>
                    </a:solidFill>
                    <a:latin typeface="Arial" panose="020B0604020202020204" pitchFamily="34" charset="0"/>
                    <a:ea typeface="Calibri" panose="020F0502020204030204" pitchFamily="34" charset="0"/>
                    <a:cs typeface="Arial" panose="020B0604020202020204" pitchFamily="34" charset="0"/>
                  </a:rPr>
                  <a:t> for Cs-134 (Mean concentration was 4.65 </a:t>
                </a:r>
                <a:r>
                  <a:rPr lang="en-US" sz="900" dirty="0">
                    <a:solidFill>
                      <a:schemeClr val="tx1"/>
                    </a:solidFill>
                    <a:latin typeface="Arial" panose="020B0604020202020204" pitchFamily="34" charset="0"/>
                    <a:ea typeface="Cambria Math" panose="02040503050406030204" pitchFamily="18" charset="0"/>
                    <a:cs typeface="Arial" panose="020B0604020202020204" pitchFamily="34" charset="0"/>
                  </a:rPr>
                  <a:t>µB</a:t>
                </a:r>
                <a14:m>
                  <m:oMath xmlns:m="http://schemas.openxmlformats.org/officeDocument/2006/math">
                    <m:sSup>
                      <m:sSupPr>
                        <m:ctrlPr>
                          <a:rPr lang="en-US" sz="900" i="1">
                            <a:solidFill>
                              <a:schemeClr val="tx1"/>
                            </a:solidFill>
                            <a:latin typeface="Cambria Math" panose="02040503050406030204" pitchFamily="18" charset="0"/>
                            <a:ea typeface="Cambria Math" panose="02040503050406030204" pitchFamily="18" charset="0"/>
                            <a:cs typeface="Arial" panose="020B0604020202020204" pitchFamily="34" charset="0"/>
                          </a:rPr>
                        </m:ctrlPr>
                      </m:sSupPr>
                      <m:e>
                        <m:r>
                          <a:rPr lang="en-US" sz="900" i="1">
                            <a:solidFill>
                              <a:schemeClr val="tx1"/>
                            </a:solidFill>
                            <a:latin typeface="Cambria Math" panose="02040503050406030204" pitchFamily="18" charset="0"/>
                            <a:ea typeface="Cambria Math" panose="02040503050406030204" pitchFamily="18" charset="0"/>
                            <a:cs typeface="Arial" panose="020B0604020202020204" pitchFamily="34" charset="0"/>
                          </a:rPr>
                          <m:t>𝑚</m:t>
                        </m:r>
                      </m:e>
                      <m:sup>
                        <m:r>
                          <a:rPr lang="en-US" sz="900" i="1">
                            <a:solidFill>
                              <a:schemeClr val="tx1"/>
                            </a:solidFill>
                            <a:latin typeface="Cambria Math" panose="02040503050406030204" pitchFamily="18" charset="0"/>
                            <a:ea typeface="Cambria Math" panose="02040503050406030204" pitchFamily="18" charset="0"/>
                            <a:cs typeface="Arial" panose="020B0604020202020204" pitchFamily="34" charset="0"/>
                          </a:rPr>
                          <m:t>−3</m:t>
                        </m:r>
                      </m:sup>
                    </m:sSup>
                  </m:oMath>
                </a14:m>
                <a:r>
                  <a:rPr lang="en-US" sz="900" dirty="0">
                    <a:solidFill>
                      <a:schemeClr val="tx1"/>
                    </a:solidFill>
                    <a:latin typeface="Arial" panose="020B0604020202020204" pitchFamily="34" charset="0"/>
                    <a:ea typeface="Calibri" panose="020F0502020204030204" pitchFamily="34" charset="0"/>
                    <a:cs typeface="Arial" panose="020B0604020202020204" pitchFamily="34" charset="0"/>
                  </a:rPr>
                  <a:t> For Cs-134). Niger (RN48) on the other hand had maximum concentration of </a:t>
                </a:r>
                <a:r>
                  <a:rPr lang="en-US" sz="900" dirty="0">
                    <a:solidFill>
                      <a:schemeClr val="tx1"/>
                    </a:solidFill>
                    <a:latin typeface="Arial" panose="020B0604020202020204" pitchFamily="34" charset="0"/>
                    <a:ea typeface="Cambria Math" panose="02040503050406030204" pitchFamily="18" charset="0"/>
                    <a:cs typeface="Arial" panose="020B0604020202020204" pitchFamily="34" charset="0"/>
                  </a:rPr>
                  <a:t>13.36µB</a:t>
                </a:r>
                <a14:m>
                  <m:oMath xmlns:m="http://schemas.openxmlformats.org/officeDocument/2006/math">
                    <m:sSup>
                      <m:sSupPr>
                        <m:ctrlPr>
                          <a:rPr lang="en-US" sz="900" i="1">
                            <a:solidFill>
                              <a:schemeClr val="tx1"/>
                            </a:solidFill>
                            <a:latin typeface="Cambria Math" panose="02040503050406030204" pitchFamily="18" charset="0"/>
                            <a:ea typeface="Cambria Math" panose="02040503050406030204" pitchFamily="18" charset="0"/>
                            <a:cs typeface="Arial" panose="020B0604020202020204" pitchFamily="34" charset="0"/>
                          </a:rPr>
                        </m:ctrlPr>
                      </m:sSupPr>
                      <m:e>
                        <m:r>
                          <a:rPr lang="en-US" sz="900" i="1">
                            <a:solidFill>
                              <a:schemeClr val="tx1"/>
                            </a:solidFill>
                            <a:latin typeface="Cambria Math" panose="02040503050406030204" pitchFamily="18" charset="0"/>
                            <a:ea typeface="Cambria Math" panose="02040503050406030204" pitchFamily="18" charset="0"/>
                            <a:cs typeface="Arial" panose="020B0604020202020204" pitchFamily="34" charset="0"/>
                          </a:rPr>
                          <m:t>𝑚</m:t>
                        </m:r>
                      </m:e>
                      <m:sup>
                        <m:r>
                          <a:rPr lang="en-US" sz="900" i="1">
                            <a:solidFill>
                              <a:schemeClr val="tx1"/>
                            </a:solidFill>
                            <a:latin typeface="Cambria Math" panose="02040503050406030204" pitchFamily="18" charset="0"/>
                            <a:ea typeface="Cambria Math" panose="02040503050406030204" pitchFamily="18" charset="0"/>
                            <a:cs typeface="Arial" panose="020B0604020202020204" pitchFamily="34" charset="0"/>
                          </a:rPr>
                          <m:t>−3</m:t>
                        </m:r>
                      </m:sup>
                    </m:sSup>
                    <m:r>
                      <a:rPr lang="en-US" sz="900">
                        <a:solidFill>
                          <a:schemeClr val="tx1"/>
                        </a:solidFill>
                        <a:latin typeface="Cambria Math" panose="02040503050406030204" pitchFamily="18" charset="0"/>
                        <a:ea typeface="Cambria Math" panose="02040503050406030204" pitchFamily="18" charset="0"/>
                        <a:cs typeface="Arial" panose="020B0604020202020204" pitchFamily="34" charset="0"/>
                      </a:rPr>
                      <m:t> </m:t>
                    </m:r>
                  </m:oMath>
                </a14:m>
                <a:r>
                  <a:rPr lang="en-US" sz="900" dirty="0">
                    <a:solidFill>
                      <a:schemeClr val="tx1"/>
                    </a:solidFill>
                    <a:latin typeface="Arial" panose="020B0604020202020204" pitchFamily="34" charset="0"/>
                    <a:ea typeface="Calibri" panose="020F0502020204030204" pitchFamily="34" charset="0"/>
                    <a:cs typeface="Arial" panose="020B0604020202020204" pitchFamily="34" charset="0"/>
                  </a:rPr>
                  <a:t> in March 2020 (Mean concentration was 4.30 </a:t>
                </a:r>
                <a:r>
                  <a:rPr lang="en-US" sz="900" dirty="0">
                    <a:solidFill>
                      <a:schemeClr val="tx1"/>
                    </a:solidFill>
                    <a:latin typeface="Arial" panose="020B0604020202020204" pitchFamily="34" charset="0"/>
                    <a:ea typeface="Cambria Math" panose="02040503050406030204" pitchFamily="18" charset="0"/>
                    <a:cs typeface="Arial" panose="020B0604020202020204" pitchFamily="34" charset="0"/>
                  </a:rPr>
                  <a:t>µB</a:t>
                </a:r>
                <a14:m>
                  <m:oMath xmlns:m="http://schemas.openxmlformats.org/officeDocument/2006/math">
                    <m:sSup>
                      <m:sSupPr>
                        <m:ctrlPr>
                          <a:rPr lang="en-US" sz="900" i="1">
                            <a:solidFill>
                              <a:schemeClr val="tx1"/>
                            </a:solidFill>
                            <a:latin typeface="Cambria Math" panose="02040503050406030204" pitchFamily="18" charset="0"/>
                            <a:ea typeface="Cambria Math" panose="02040503050406030204" pitchFamily="18" charset="0"/>
                            <a:cs typeface="Arial" panose="020B0604020202020204" pitchFamily="34" charset="0"/>
                          </a:rPr>
                        </m:ctrlPr>
                      </m:sSupPr>
                      <m:e>
                        <m:r>
                          <a:rPr lang="en-US" sz="900" i="1">
                            <a:solidFill>
                              <a:schemeClr val="tx1"/>
                            </a:solidFill>
                            <a:latin typeface="Cambria Math" panose="02040503050406030204" pitchFamily="18" charset="0"/>
                            <a:ea typeface="Cambria Math" panose="02040503050406030204" pitchFamily="18" charset="0"/>
                            <a:cs typeface="Arial" panose="020B0604020202020204" pitchFamily="34" charset="0"/>
                          </a:rPr>
                          <m:t>𝑚</m:t>
                        </m:r>
                      </m:e>
                      <m:sup>
                        <m:r>
                          <a:rPr lang="en-US" sz="900" i="1">
                            <a:solidFill>
                              <a:schemeClr val="tx1"/>
                            </a:solidFill>
                            <a:latin typeface="Cambria Math" panose="02040503050406030204" pitchFamily="18" charset="0"/>
                            <a:ea typeface="Cambria Math" panose="02040503050406030204" pitchFamily="18" charset="0"/>
                            <a:cs typeface="Arial" panose="020B0604020202020204" pitchFamily="34" charset="0"/>
                          </a:rPr>
                          <m:t>−3</m:t>
                        </m:r>
                      </m:sup>
                    </m:sSup>
                    <m:r>
                      <a:rPr lang="en-US" sz="900" b="0" i="0" smtClean="0">
                        <a:solidFill>
                          <a:schemeClr val="tx1"/>
                        </a:solidFill>
                        <a:latin typeface="Cambria Math" panose="02040503050406030204" pitchFamily="18" charset="0"/>
                        <a:ea typeface="Cambria Math" panose="02040503050406030204" pitchFamily="18" charset="0"/>
                        <a:cs typeface="Arial" panose="020B0604020202020204" pitchFamily="34" charset="0"/>
                      </a:rPr>
                      <m:t>).</m:t>
                    </m:r>
                  </m:oMath>
                </a14:m>
                <a:r>
                  <a:rPr lang="en-US" sz="900" dirty="0">
                    <a:solidFill>
                      <a:schemeClr val="tx1"/>
                    </a:solidFill>
                    <a:latin typeface="Arial" panose="020B0604020202020204" pitchFamily="34" charset="0"/>
                    <a:ea typeface="Calibri" panose="020F0502020204030204" pitchFamily="34" charset="0"/>
                    <a:cs typeface="Arial" panose="020B0604020202020204" pitchFamily="34" charset="0"/>
                  </a:rPr>
                  <a:t> The radionuclides seems to be affected differently with atmospheric conditions which leads to variation of activity concentrations from one station to another (Fig 2 and 3). </a:t>
                </a:r>
                <a:endParaRPr lang="en-US" sz="900" dirty="0"/>
              </a:p>
            </p:txBody>
          </p:sp>
        </mc:Choice>
        <mc:Fallback>
          <p:sp>
            <p:nvSpPr>
              <p:cNvPr id="15" name="Rounded Rectangle 14"/>
              <p:cNvSpPr>
                <a:spLocks noRot="1" noChangeAspect="1" noMove="1" noResize="1" noEditPoints="1" noAdjustHandles="1" noChangeArrowheads="1" noChangeShapeType="1" noTextEdit="1"/>
              </p:cNvSpPr>
              <p:nvPr/>
            </p:nvSpPr>
            <p:spPr>
              <a:xfrm>
                <a:off x="5924550" y="911142"/>
                <a:ext cx="3105150" cy="3724653"/>
              </a:xfrm>
              <a:prstGeom prst="roundRect">
                <a:avLst/>
              </a:prstGeom>
              <a:blipFill>
                <a:blip r:embed="rId2"/>
                <a:stretch>
                  <a:fillRect/>
                </a:stretch>
              </a:blipFill>
            </p:spPr>
            <p:txBody>
              <a:bodyPr/>
              <a:lstStyle/>
              <a:p>
                <a:r>
                  <a:rPr lang="en-US">
                    <a:noFill/>
                  </a:rPr>
                  <a:t> </a:t>
                </a:r>
              </a:p>
            </p:txBody>
          </p:sp>
        </mc:Fallback>
      </mc:AlternateContent>
      <p:pic>
        <p:nvPicPr>
          <p:cNvPr id="8" name="Picture 7"/>
          <p:cNvPicPr>
            <a:picLocks noChangeAspect="1"/>
          </p:cNvPicPr>
          <p:nvPr/>
        </p:nvPicPr>
        <p:blipFill>
          <a:blip r:embed="rId3"/>
          <a:stretch>
            <a:fillRect/>
          </a:stretch>
        </p:blipFill>
        <p:spPr>
          <a:xfrm>
            <a:off x="795130" y="2524539"/>
            <a:ext cx="4718117" cy="1858618"/>
          </a:xfrm>
          <a:prstGeom prst="rect">
            <a:avLst/>
          </a:prstGeom>
        </p:spPr>
      </p:pic>
    </p:spTree>
    <p:extLst>
      <p:ext uri="{BB962C8B-B14F-4D97-AF65-F5344CB8AC3E}">
        <p14:creationId xmlns:p14="http://schemas.microsoft.com/office/powerpoint/2010/main" val="3996349163"/>
      </p:ext>
    </p:extLst>
  </p:cSld>
  <p:clrMapOvr>
    <a:masterClrMapping/>
  </p:clrMapOvr>
  <p:transition advClick="0" advTm="5000"/>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FE6FE18-9E0E-3E4A-9C8F-6BF097735A61}"/>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P2.4-307</a:t>
            </a:r>
            <a:endParaRPr lang="en-AT" sz="7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8D29476-7660-1049-BF58-5DE19B373679}"/>
              </a:ext>
            </a:extLst>
          </p:cNvPr>
          <p:cNvSpPr txBox="1"/>
          <p:nvPr/>
        </p:nvSpPr>
        <p:spPr>
          <a:xfrm rot="16200000">
            <a:off x="-1387161" y="2499816"/>
            <a:ext cx="3882477" cy="646331"/>
          </a:xfrm>
          <a:prstGeom prst="rect">
            <a:avLst/>
          </a:prstGeom>
          <a:solidFill>
            <a:schemeClr val="bg1"/>
          </a:solid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RESULTS</a:t>
            </a:r>
          </a:p>
        </p:txBody>
      </p:sp>
      <p:sp>
        <p:nvSpPr>
          <p:cNvPr id="6" name="Rectangle 17">
            <a:extLst>
              <a:ext uri="{FF2B5EF4-FFF2-40B4-BE49-F238E27FC236}">
                <a16:creationId xmlns:a16="http://schemas.microsoft.com/office/drawing/2014/main" id="{9BD61A26-8817-734C-BEA4-DD8D46B8978D}"/>
              </a:ext>
            </a:extLst>
          </p:cNvPr>
          <p:cNvSpPr>
            <a:spLocks noChangeArrowheads="1"/>
          </p:cNvSpPr>
          <p:nvPr/>
        </p:nvSpPr>
        <p:spPr bwMode="auto">
          <a:xfrm>
            <a:off x="1625601" y="32273"/>
            <a:ext cx="5680074" cy="747255"/>
          </a:xfrm>
          <a:prstGeom prst="rect">
            <a:avLst/>
          </a:prstGeom>
          <a:noFill/>
          <a:ln w="9525">
            <a:noFill/>
            <a:miter lim="800000"/>
            <a:headEnd/>
            <a:tailEnd/>
          </a:ln>
        </p:spPr>
        <p:txBody>
          <a:bodyPr wrap="square" lIns="18666" tIns="9334" rIns="18666" bIns="9334">
            <a:spAutoFit/>
          </a:bodyPr>
          <a:lstStyle/>
          <a:p>
            <a:pPr algn="ctr" eaLnBrk="0" hangingPunct="0">
              <a:spcAft>
                <a:spcPts val="600"/>
              </a:spcAft>
            </a:pPr>
            <a:r>
              <a:rPr lang="en-US" sz="1050" b="1" dirty="0">
                <a:solidFill>
                  <a:schemeClr val="bg1"/>
                </a:solidFill>
                <a:latin typeface="Arial Bold" panose="020B0704020202020204" pitchFamily="34" charset="0"/>
                <a:cs typeface="Arial Bold" panose="020B0704020202020204" pitchFamily="34" charset="0"/>
              </a:rPr>
              <a:t>Spatial and Temporal Variation of the Anthropogenic Radionuclides  Cs-137 and Cs-134 in Ground-Level Air Samples by IMS Stations  Located on the African Continent </a:t>
            </a:r>
          </a:p>
          <a:p>
            <a:pPr algn="ctr" eaLnBrk="0" hangingPunct="0">
              <a:lnSpc>
                <a:spcPts val="1586"/>
              </a:lnSpc>
            </a:pPr>
            <a:r>
              <a:rPr lang="en-US" sz="700" dirty="0">
                <a:solidFill>
                  <a:schemeClr val="bg1"/>
                </a:solidFill>
                <a:latin typeface="Arial Bold" panose="020B0704020202020204" pitchFamily="34" charset="0"/>
                <a:ea typeface="Avenir Book" charset="0"/>
                <a:cs typeface="Arial Bold" panose="020B0704020202020204" pitchFamily="34" charset="0"/>
              </a:rPr>
              <a:t>Ms. Dorice Rashid Seif, Ministry of Education, Science and Technology; United Republic of Tanzania, doricers85@gmail.com</a:t>
            </a:r>
          </a:p>
          <a:p>
            <a:pPr algn="ctr" eaLnBrk="0" hangingPunct="0"/>
            <a:r>
              <a:rPr lang="en-US" sz="700" dirty="0">
                <a:solidFill>
                  <a:schemeClr val="bg1"/>
                </a:solidFill>
                <a:latin typeface="Arial Bold" panose="020B0704020202020204" pitchFamily="34" charset="0"/>
                <a:ea typeface="Avenir Book" charset="0"/>
                <a:cs typeface="Arial Bold" panose="020B0704020202020204" pitchFamily="34" charset="0"/>
              </a:rPr>
              <a:t>Mr. Martin Kalinowski, CTBTO</a:t>
            </a:r>
          </a:p>
        </p:txBody>
      </p:sp>
      <p:sp>
        <p:nvSpPr>
          <p:cNvPr id="32" name="Rounded Rectangle 31"/>
          <p:cNvSpPr/>
          <p:nvPr/>
        </p:nvSpPr>
        <p:spPr>
          <a:xfrm>
            <a:off x="1144925" y="938244"/>
            <a:ext cx="2087435" cy="3410471"/>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Trend of Cs134</a:t>
            </a:r>
          </a:p>
          <a:p>
            <a:pPr algn="just"/>
            <a:r>
              <a:rPr lang="en-US" sz="1200" dirty="0">
                <a:solidFill>
                  <a:schemeClr val="tx1"/>
                </a:solidFill>
                <a:latin typeface="Arial" panose="020B0604020202020204" pitchFamily="34" charset="0"/>
                <a:cs typeface="Arial" panose="020B0604020202020204" pitchFamily="34" charset="0"/>
              </a:rPr>
              <a:t>It has been observed that particulate born radioactivity from Fukushima lasted for about 3 months. For that case, it is evident that the detected Cs134 in most IMS stations from March to June 2011 can be regarded as the period with influence from Fukushima as it is illustrated in Fig.2. </a:t>
            </a:r>
            <a:endParaRPr lang="en-US" sz="1200" b="1" dirty="0">
              <a:solidFill>
                <a:schemeClr val="tx1"/>
              </a:solidFill>
              <a:latin typeface="Arial" panose="020B0604020202020204" pitchFamily="34" charset="0"/>
              <a:cs typeface="Arial" panose="020B0604020202020204" pitchFamily="34" charset="0"/>
            </a:endParaRPr>
          </a:p>
        </p:txBody>
      </p:sp>
      <p:grpSp>
        <p:nvGrpSpPr>
          <p:cNvPr id="21" name="Group 20"/>
          <p:cNvGrpSpPr/>
          <p:nvPr/>
        </p:nvGrpSpPr>
        <p:grpSpPr>
          <a:xfrm>
            <a:off x="3500041" y="938244"/>
            <a:ext cx="4889048" cy="3601006"/>
            <a:chOff x="799371" y="1942718"/>
            <a:chExt cx="2823343" cy="2770457"/>
          </a:xfrm>
        </p:grpSpPr>
        <p:grpSp>
          <p:nvGrpSpPr>
            <p:cNvPr id="23" name="Group 22"/>
            <p:cNvGrpSpPr/>
            <p:nvPr/>
          </p:nvGrpSpPr>
          <p:grpSpPr>
            <a:xfrm>
              <a:off x="953477" y="1942718"/>
              <a:ext cx="2669237" cy="2585504"/>
              <a:chOff x="2937711" y="1323053"/>
              <a:chExt cx="2276088" cy="2062064"/>
            </a:xfrm>
          </p:grpSpPr>
          <p:pic>
            <p:nvPicPr>
              <p:cNvPr id="25" name="Picture 24"/>
              <p:cNvPicPr>
                <a:picLocks noChangeAspect="1"/>
              </p:cNvPicPr>
              <p:nvPr/>
            </p:nvPicPr>
            <p:blipFill>
              <a:blip r:embed="rId2"/>
              <a:stretch>
                <a:fillRect/>
              </a:stretch>
            </p:blipFill>
            <p:spPr>
              <a:xfrm>
                <a:off x="2937711" y="1323053"/>
                <a:ext cx="2238011" cy="915682"/>
              </a:xfrm>
              <a:prstGeom prst="rect">
                <a:avLst/>
              </a:prstGeom>
            </p:spPr>
          </p:pic>
          <p:pic>
            <p:nvPicPr>
              <p:cNvPr id="26" name="Picture 25"/>
              <p:cNvPicPr>
                <a:picLocks noChangeAspect="1"/>
              </p:cNvPicPr>
              <p:nvPr/>
            </p:nvPicPr>
            <p:blipFill>
              <a:blip r:embed="rId3"/>
              <a:stretch>
                <a:fillRect/>
              </a:stretch>
            </p:blipFill>
            <p:spPr>
              <a:xfrm>
                <a:off x="2946352" y="2329588"/>
                <a:ext cx="2267447" cy="1055529"/>
              </a:xfrm>
              <a:prstGeom prst="rect">
                <a:avLst/>
              </a:prstGeom>
            </p:spPr>
          </p:pic>
        </p:grpSp>
        <p:sp>
          <p:nvSpPr>
            <p:cNvPr id="24" name="Text Box 8"/>
            <p:cNvSpPr txBox="1">
              <a:spLocks noChangeArrowheads="1"/>
            </p:cNvSpPr>
            <p:nvPr/>
          </p:nvSpPr>
          <p:spPr bwMode="auto">
            <a:xfrm>
              <a:off x="799371" y="4642138"/>
              <a:ext cx="2709680" cy="710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ts val="1000"/>
                </a:spcAft>
                <a:buClrTx/>
                <a:buSzTx/>
                <a:buFontTx/>
                <a:buNone/>
                <a:tabLst/>
              </a:pPr>
              <a:r>
                <a:rPr kumimoji="0" lang="en-US" altLang="en-US" sz="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Fig</a:t>
              </a:r>
              <a:r>
                <a:rPr kumimoji="0" lang="en-US" altLang="en-US" sz="600" b="1" i="0" u="none" strike="noStrike" cap="none" normalizeH="0" dirty="0">
                  <a:ln>
                    <a:noFill/>
                  </a:ln>
                  <a:solidFill>
                    <a:schemeClr val="tx1"/>
                  </a:solidFill>
                  <a:effectLst/>
                  <a:latin typeface="Arial" panose="020B0604020202020204" pitchFamily="34" charset="0"/>
                  <a:cs typeface="Arial" panose="020B0604020202020204" pitchFamily="34" charset="0"/>
                </a:rPr>
                <a:t> </a:t>
              </a:r>
              <a:r>
                <a:rPr lang="en-US" altLang="en-US" sz="600" b="1" dirty="0">
                  <a:latin typeface="Arial" panose="020B0604020202020204" pitchFamily="34" charset="0"/>
                  <a:cs typeface="Arial" panose="020B0604020202020204" pitchFamily="34" charset="0"/>
                </a:rPr>
                <a:t>2</a:t>
              </a:r>
              <a:r>
                <a:rPr kumimoji="0" lang="en-US" altLang="en-US" sz="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Trend  of Cs 134 with Meteorological Parameters for RN13 and</a:t>
              </a:r>
              <a:r>
                <a:rPr kumimoji="0" lang="en-US" altLang="en-US" sz="600" b="1" i="0" u="none" strike="noStrike" cap="none" normalizeH="0" dirty="0">
                  <a:ln>
                    <a:noFill/>
                  </a:ln>
                  <a:solidFill>
                    <a:schemeClr val="tx1"/>
                  </a:solidFill>
                  <a:effectLst/>
                  <a:latin typeface="Arial" panose="020B0604020202020204" pitchFamily="34" charset="0"/>
                  <a:cs typeface="Arial" panose="020B0604020202020204" pitchFamily="34" charset="0"/>
                </a:rPr>
                <a:t> RN43</a:t>
              </a:r>
              <a:endParaRPr kumimoji="0" lang="en-US" altLang="en-US" sz="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096545928"/>
      </p:ext>
    </p:extLst>
  </p:cSld>
  <p:clrMapOvr>
    <a:masterClrMapping/>
  </p:clrMapOvr>
  <p:transition advClick="0" advTm="5000"/>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FE6FE18-9E0E-3E4A-9C8F-6BF097735A61}"/>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P2.4-307</a:t>
            </a:r>
            <a:endParaRPr lang="en-AT" sz="7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8D29476-7660-1049-BF58-5DE19B373679}"/>
              </a:ext>
            </a:extLst>
          </p:cNvPr>
          <p:cNvSpPr txBox="1"/>
          <p:nvPr/>
        </p:nvSpPr>
        <p:spPr>
          <a:xfrm rot="16200000">
            <a:off x="-1387161" y="2499816"/>
            <a:ext cx="3882477" cy="646331"/>
          </a:xfrm>
          <a:prstGeom prst="rect">
            <a:avLst/>
          </a:prstGeom>
          <a:solidFill>
            <a:schemeClr val="bg1"/>
          </a:solid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RESULTS</a:t>
            </a:r>
          </a:p>
        </p:txBody>
      </p:sp>
      <p:sp>
        <p:nvSpPr>
          <p:cNvPr id="6" name="Rectangle 17">
            <a:extLst>
              <a:ext uri="{FF2B5EF4-FFF2-40B4-BE49-F238E27FC236}">
                <a16:creationId xmlns:a16="http://schemas.microsoft.com/office/drawing/2014/main" id="{9BD61A26-8817-734C-BEA4-DD8D46B8978D}"/>
              </a:ext>
            </a:extLst>
          </p:cNvPr>
          <p:cNvSpPr>
            <a:spLocks noChangeArrowheads="1"/>
          </p:cNvSpPr>
          <p:nvPr/>
        </p:nvSpPr>
        <p:spPr bwMode="auto">
          <a:xfrm>
            <a:off x="1466113" y="134488"/>
            <a:ext cx="5680074" cy="747255"/>
          </a:xfrm>
          <a:prstGeom prst="rect">
            <a:avLst/>
          </a:prstGeom>
          <a:noFill/>
          <a:ln w="9525">
            <a:noFill/>
            <a:miter lim="800000"/>
            <a:headEnd/>
            <a:tailEnd/>
          </a:ln>
        </p:spPr>
        <p:txBody>
          <a:bodyPr wrap="square" lIns="18666" tIns="9334" rIns="18666" bIns="9334">
            <a:spAutoFit/>
          </a:bodyPr>
          <a:lstStyle/>
          <a:p>
            <a:pPr algn="ctr" eaLnBrk="0" hangingPunct="0">
              <a:spcAft>
                <a:spcPts val="600"/>
              </a:spcAft>
            </a:pPr>
            <a:r>
              <a:rPr lang="en-US" sz="1050" b="1" dirty="0">
                <a:solidFill>
                  <a:schemeClr val="bg1"/>
                </a:solidFill>
                <a:latin typeface="Arial Bold" panose="020B0704020202020204" pitchFamily="34" charset="0"/>
                <a:cs typeface="Arial Bold" panose="020B0704020202020204" pitchFamily="34" charset="0"/>
              </a:rPr>
              <a:t>Spatial and Temporal Variation of the Anthropogenic Radionuclides  Cs-137 and Cs-134 in Ground-Level Air Samples by IMS Stations  Located on the African Continent </a:t>
            </a:r>
          </a:p>
          <a:p>
            <a:pPr algn="ctr" eaLnBrk="0" hangingPunct="0">
              <a:lnSpc>
                <a:spcPts val="1586"/>
              </a:lnSpc>
            </a:pPr>
            <a:r>
              <a:rPr lang="en-US" sz="700" dirty="0">
                <a:solidFill>
                  <a:schemeClr val="bg1"/>
                </a:solidFill>
                <a:latin typeface="Arial Bold" panose="020B0704020202020204" pitchFamily="34" charset="0"/>
                <a:ea typeface="Avenir Book" charset="0"/>
                <a:cs typeface="Arial Bold" panose="020B0704020202020204" pitchFamily="34" charset="0"/>
              </a:rPr>
              <a:t>Ms. Dorice Rashid Seif, Ministry of Education, Science and Technology; United Republic of Tanzania, doricers85@gmail.com</a:t>
            </a:r>
          </a:p>
          <a:p>
            <a:pPr algn="ctr" eaLnBrk="0" hangingPunct="0"/>
            <a:r>
              <a:rPr lang="en-US" sz="700" dirty="0">
                <a:solidFill>
                  <a:schemeClr val="bg1"/>
                </a:solidFill>
                <a:latin typeface="Arial Bold" panose="020B0704020202020204" pitchFamily="34" charset="0"/>
                <a:ea typeface="Avenir Book" charset="0"/>
                <a:cs typeface="Arial Bold" panose="020B0704020202020204" pitchFamily="34" charset="0"/>
              </a:rPr>
              <a:t>Mr. Martin Kalinowski, CTBTO</a:t>
            </a:r>
          </a:p>
        </p:txBody>
      </p:sp>
      <p:sp>
        <p:nvSpPr>
          <p:cNvPr id="9" name="Rounded Rectangle 8"/>
          <p:cNvSpPr/>
          <p:nvPr/>
        </p:nvSpPr>
        <p:spPr>
          <a:xfrm>
            <a:off x="7227405" y="1019050"/>
            <a:ext cx="1864902" cy="3329666"/>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1" dirty="0">
                <a:solidFill>
                  <a:schemeClr val="tx1"/>
                </a:solidFill>
                <a:latin typeface="Arial" panose="020B0604020202020204" pitchFamily="34" charset="0"/>
                <a:cs typeface="Arial" panose="020B0604020202020204" pitchFamily="34" charset="0"/>
              </a:rPr>
              <a:t>Variation of Cs-137 with Meteorological Parameters</a:t>
            </a:r>
          </a:p>
          <a:p>
            <a:pPr algn="just"/>
            <a:r>
              <a:rPr lang="en-US" sz="1050" dirty="0">
                <a:solidFill>
                  <a:schemeClr val="tx1"/>
                </a:solidFill>
                <a:latin typeface="Arial" panose="020B0604020202020204" pitchFamily="34" charset="0"/>
                <a:cs typeface="Arial" panose="020B0604020202020204" pitchFamily="34" charset="0"/>
              </a:rPr>
              <a:t>Radioactive particles were transported by wind from the area with high background of Cs134 and Cs-137 to the respective stations. Though other factors like humidity, air temperature may influence its variations. Fig 3 shows clearly that the increase or decrease of Cs 137 is due to variation of meteorological parameters in a respective station.</a:t>
            </a:r>
            <a:endParaRPr lang="en-US" sz="1050" dirty="0">
              <a:solidFill>
                <a:schemeClr val="tx1"/>
              </a:solidFill>
            </a:endParaRPr>
          </a:p>
        </p:txBody>
      </p:sp>
      <p:grpSp>
        <p:nvGrpSpPr>
          <p:cNvPr id="31" name="Group 30"/>
          <p:cNvGrpSpPr/>
          <p:nvPr/>
        </p:nvGrpSpPr>
        <p:grpSpPr>
          <a:xfrm>
            <a:off x="920510" y="916810"/>
            <a:ext cx="6263628" cy="3516541"/>
            <a:chOff x="3747249" y="1757096"/>
            <a:chExt cx="5449292" cy="2738621"/>
          </a:xfrm>
        </p:grpSpPr>
        <p:pic>
          <p:nvPicPr>
            <p:cNvPr id="34" name="Picture 10" descr="TS_Niger_RN482M-Temp_CS-1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4002" y="1787020"/>
              <a:ext cx="2632539" cy="1375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6" name="Group 11"/>
            <p:cNvGrpSpPr>
              <a:grpSpLocks/>
            </p:cNvGrpSpPr>
            <p:nvPr/>
          </p:nvGrpSpPr>
          <p:grpSpPr bwMode="auto">
            <a:xfrm>
              <a:off x="3747249" y="3145314"/>
              <a:ext cx="5449241" cy="1350403"/>
              <a:chOff x="-6072" y="3880"/>
              <a:chExt cx="29218" cy="5581"/>
            </a:xfrm>
          </p:grpSpPr>
          <p:pic>
            <p:nvPicPr>
              <p:cNvPr id="38" name="Picture 12" descr="TS_Niger_RN4810M-Wind_CS-1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8" y="4083"/>
                <a:ext cx="13948" cy="5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13" descr="TS_Niger_RN48RH-850 hPa_CS-1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2" y="3880"/>
                <a:ext cx="14975" cy="558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pic>
          <p:nvPicPr>
            <p:cNvPr id="37" name="Picture 36"/>
            <p:cNvPicPr>
              <a:picLocks noChangeAspect="1"/>
            </p:cNvPicPr>
            <p:nvPr/>
          </p:nvPicPr>
          <p:blipFill>
            <a:blip r:embed="rId5"/>
            <a:stretch>
              <a:fillRect/>
            </a:stretch>
          </p:blipFill>
          <p:spPr>
            <a:xfrm>
              <a:off x="3747250" y="1757096"/>
              <a:ext cx="2784112" cy="1319612"/>
            </a:xfrm>
            <a:prstGeom prst="rect">
              <a:avLst/>
            </a:prstGeom>
          </p:spPr>
        </p:pic>
      </p:grpSp>
      <p:sp>
        <p:nvSpPr>
          <p:cNvPr id="40" name="Text Box 8"/>
          <p:cNvSpPr txBox="1">
            <a:spLocks noChangeArrowheads="1"/>
          </p:cNvSpPr>
          <p:nvPr/>
        </p:nvSpPr>
        <p:spPr bwMode="auto">
          <a:xfrm>
            <a:off x="2482643" y="4513420"/>
            <a:ext cx="2980055" cy="2438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algn="ctr" eaLnBrk="0" fontAlgn="base" hangingPunct="0">
              <a:spcBef>
                <a:spcPts val="0"/>
              </a:spcBef>
              <a:spcAft>
                <a:spcPts val="1000"/>
              </a:spcAft>
            </a:pPr>
            <a:r>
              <a:rPr lang="en-US" sz="800" b="1" kern="1200" dirty="0">
                <a:solidFill>
                  <a:srgbClr val="000000"/>
                </a:solidFill>
                <a:effectLst/>
                <a:latin typeface="Arial" panose="020B0604020202020204" pitchFamily="34" charset="0"/>
                <a:ea typeface="Times New Roman" panose="02020603050405020304" pitchFamily="18" charset="0"/>
              </a:rPr>
              <a:t>Fig 3. Variation  of Cs 137 with Meteorological Parameters</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87938076"/>
      </p:ext>
    </p:extLst>
  </p:cSld>
  <p:clrMapOvr>
    <a:masterClrMapping/>
  </p:clrMapOvr>
  <p:transition advClick="0" advTm="50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FE6FE18-9E0E-3E4A-9C8F-6BF097735A61}"/>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P2.4-307</a:t>
            </a:r>
            <a:endParaRPr lang="en-AT" sz="7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8D29476-7660-1049-BF58-5DE19B373679}"/>
              </a:ext>
            </a:extLst>
          </p:cNvPr>
          <p:cNvSpPr txBox="1"/>
          <p:nvPr/>
        </p:nvSpPr>
        <p:spPr>
          <a:xfrm rot="16200000">
            <a:off x="-1456777" y="2499816"/>
            <a:ext cx="3882477" cy="646331"/>
          </a:xfrm>
          <a:prstGeom prst="rect">
            <a:avLst/>
          </a:prstGeom>
          <a:no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RESULTS</a:t>
            </a:r>
          </a:p>
        </p:txBody>
      </p:sp>
      <p:sp>
        <p:nvSpPr>
          <p:cNvPr id="6" name="Rectangle 17">
            <a:extLst>
              <a:ext uri="{FF2B5EF4-FFF2-40B4-BE49-F238E27FC236}">
                <a16:creationId xmlns:a16="http://schemas.microsoft.com/office/drawing/2014/main" id="{9BD61A26-8817-734C-BEA4-DD8D46B8978D}"/>
              </a:ext>
            </a:extLst>
          </p:cNvPr>
          <p:cNvSpPr>
            <a:spLocks noChangeArrowheads="1"/>
          </p:cNvSpPr>
          <p:nvPr/>
        </p:nvSpPr>
        <p:spPr bwMode="auto">
          <a:xfrm>
            <a:off x="1625601" y="34728"/>
            <a:ext cx="5680074" cy="747255"/>
          </a:xfrm>
          <a:prstGeom prst="rect">
            <a:avLst/>
          </a:prstGeom>
          <a:noFill/>
          <a:ln w="9525">
            <a:noFill/>
            <a:miter lim="800000"/>
            <a:headEnd/>
            <a:tailEnd/>
          </a:ln>
        </p:spPr>
        <p:txBody>
          <a:bodyPr wrap="square" lIns="18666" tIns="9334" rIns="18666" bIns="9334">
            <a:spAutoFit/>
          </a:bodyPr>
          <a:lstStyle/>
          <a:p>
            <a:pPr algn="ctr" eaLnBrk="0" hangingPunct="0">
              <a:spcAft>
                <a:spcPts val="600"/>
              </a:spcAft>
            </a:pPr>
            <a:r>
              <a:rPr lang="en-US" sz="1050" b="1" dirty="0">
                <a:solidFill>
                  <a:schemeClr val="bg1"/>
                </a:solidFill>
                <a:latin typeface="Arial Bold" panose="020B0704020202020204" pitchFamily="34" charset="0"/>
                <a:cs typeface="Arial Bold" panose="020B0704020202020204" pitchFamily="34" charset="0"/>
              </a:rPr>
              <a:t>Spatial and Temporal Variation of the Anthropogenic Radionuclides  Cs-137 and Cs-134 in Ground-Level Air Samples by IMS Stations  Located on the African Continent </a:t>
            </a:r>
          </a:p>
          <a:p>
            <a:pPr algn="ctr" eaLnBrk="0" hangingPunct="0">
              <a:lnSpc>
                <a:spcPts val="1586"/>
              </a:lnSpc>
            </a:pPr>
            <a:r>
              <a:rPr lang="en-US" sz="800" dirty="0">
                <a:solidFill>
                  <a:schemeClr val="bg1"/>
                </a:solidFill>
                <a:latin typeface="Arial Bold" panose="020B0704020202020204" pitchFamily="34" charset="0"/>
                <a:ea typeface="Avenir Book" charset="0"/>
                <a:cs typeface="Arial Bold" panose="020B0704020202020204" pitchFamily="34" charset="0"/>
              </a:rPr>
              <a:t>Ms. Dorice Rashid Seif, Ministry of Education, Science and Technology; United Republic of Tanzania</a:t>
            </a:r>
          </a:p>
          <a:p>
            <a:pPr algn="ctr" eaLnBrk="0" hangingPunct="0"/>
            <a:r>
              <a:rPr lang="en-US" sz="800" dirty="0">
                <a:solidFill>
                  <a:schemeClr val="bg1"/>
                </a:solidFill>
                <a:latin typeface="Arial Bold" panose="020B0704020202020204" pitchFamily="34" charset="0"/>
                <a:ea typeface="Avenir Book" charset="0"/>
                <a:cs typeface="Arial Bold" panose="020B0704020202020204" pitchFamily="34" charset="0"/>
              </a:rPr>
              <a:t>Mr. Martin Kalinowski, CTBTO; Vienna, Austria</a:t>
            </a:r>
          </a:p>
        </p:txBody>
      </p:sp>
      <p:sp>
        <p:nvSpPr>
          <p:cNvPr id="15" name="Rounded Rectangle 14"/>
          <p:cNvSpPr/>
          <p:nvPr/>
        </p:nvSpPr>
        <p:spPr>
          <a:xfrm>
            <a:off x="953477" y="971268"/>
            <a:ext cx="7631760" cy="3600731"/>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Arial" panose="020B0604020202020204" pitchFamily="34" charset="0"/>
              <a:cs typeface="Arial" panose="020B0604020202020204" pitchFamily="34" charset="0"/>
            </a:endParaRPr>
          </a:p>
          <a:p>
            <a:pPr algn="ctr"/>
            <a:r>
              <a:rPr lang="en-US" sz="1200" b="1" dirty="0">
                <a:solidFill>
                  <a:schemeClr val="tx1"/>
                </a:solidFill>
                <a:latin typeface="Arial" panose="020B0604020202020204" pitchFamily="34" charset="0"/>
                <a:cs typeface="Arial" panose="020B0604020202020204" pitchFamily="34" charset="0"/>
              </a:rPr>
              <a:t>Correlation between Cs-134 and Cs-137 with Meteorological Parameters</a:t>
            </a:r>
            <a:r>
              <a:rPr lang="en-US" sz="1200" dirty="0">
                <a:solidFill>
                  <a:schemeClr val="tx1"/>
                </a:solidFill>
                <a:latin typeface="Arial" panose="020B0604020202020204" pitchFamily="34" charset="0"/>
                <a:cs typeface="Arial" panose="020B0604020202020204" pitchFamily="34" charset="0"/>
              </a:rPr>
              <a:t>. </a:t>
            </a:r>
          </a:p>
          <a:p>
            <a:pPr algn="ctr"/>
            <a:endParaRPr lang="en-US" sz="1200" dirty="0">
              <a:solidFill>
                <a:schemeClr val="tx1"/>
              </a:solidFill>
              <a:latin typeface="Arial" panose="020B0604020202020204" pitchFamily="34" charset="0"/>
              <a:cs typeface="Arial" panose="020B0604020202020204" pitchFamily="34" charset="0"/>
            </a:endParaRPr>
          </a:p>
          <a:p>
            <a:pPr algn="just"/>
            <a:r>
              <a:rPr lang="en-US" sz="1200" dirty="0">
                <a:solidFill>
                  <a:schemeClr val="tx1"/>
                </a:solidFill>
                <a:latin typeface="Arial" panose="020B0604020202020204" pitchFamily="34" charset="0"/>
                <a:cs typeface="Arial" panose="020B0604020202020204" pitchFamily="34" charset="0"/>
              </a:rPr>
              <a:t>The relationship    between    air    temperature, relative  humidity,  wind  speed and  rainfall  with  activity  concentrations  of Cs-134 and Cs-137 activity for 10 years</a:t>
            </a:r>
            <a:br>
              <a:rPr lang="en-US" sz="1200" dirty="0">
                <a:solidFill>
                  <a:schemeClr val="tx1"/>
                </a:solidFill>
                <a:latin typeface="Arial" panose="020B0604020202020204" pitchFamily="34" charset="0"/>
                <a:cs typeface="Arial" panose="020B0604020202020204" pitchFamily="34" charset="0"/>
              </a:rPr>
            </a:br>
            <a:r>
              <a:rPr lang="en-US" sz="1200" dirty="0">
                <a:solidFill>
                  <a:schemeClr val="tx1"/>
                </a:solidFill>
                <a:latin typeface="Arial" panose="020B0604020202020204" pitchFamily="34" charset="0"/>
                <a:cs typeface="Arial" panose="020B0604020202020204" pitchFamily="34" charset="0"/>
              </a:rPr>
              <a:t> (2011 –2020) were  investigated. Due mismatching of data, Cs-134 and Cs-137 was not correlated (i.e. the occurrence of Cs-134 was independent to that of Cs-137 in all station) From Fig 4, the activity concentration of Cs-137 tends to decrease with the increase in wind speed (RN13: r</a:t>
            </a:r>
            <a:r>
              <a:rPr lang="en-US" sz="1200" baseline="-25000" dirty="0">
                <a:solidFill>
                  <a:schemeClr val="tx1"/>
                </a:solidFill>
                <a:latin typeface="Arial" panose="020B0604020202020204" pitchFamily="34" charset="0"/>
                <a:cs typeface="Arial" panose="020B0604020202020204" pitchFamily="34" charset="0"/>
              </a:rPr>
              <a:t>xy</a:t>
            </a:r>
            <a:r>
              <a:rPr lang="en-US" sz="1200" dirty="0">
                <a:solidFill>
                  <a:schemeClr val="tx1"/>
                </a:solidFill>
                <a:latin typeface="Arial" panose="020B0604020202020204" pitchFamily="34" charset="0"/>
                <a:cs typeface="Arial" panose="020B0604020202020204" pitchFamily="34" charset="0"/>
              </a:rPr>
              <a:t>=-0.41; </a:t>
            </a:r>
            <a:r>
              <a:rPr lang="en-US" sz="1200" i="1" dirty="0">
                <a:solidFill>
                  <a:schemeClr val="tx1"/>
                </a:solidFill>
                <a:latin typeface="Arial" panose="020B0604020202020204" pitchFamily="34" charset="0"/>
                <a:cs typeface="Arial" panose="020B0604020202020204" pitchFamily="34" charset="0"/>
              </a:rPr>
              <a:t>p</a:t>
            </a:r>
            <a:r>
              <a:rPr lang="en-US" sz="1200" dirty="0">
                <a:solidFill>
                  <a:schemeClr val="tx1"/>
                </a:solidFill>
                <a:latin typeface="Arial" panose="020B0604020202020204" pitchFamily="34" charset="0"/>
                <a:cs typeface="Arial" panose="020B0604020202020204" pitchFamily="34" charset="0"/>
              </a:rPr>
              <a:t> &lt;0.05, RN48: r</a:t>
            </a:r>
            <a:r>
              <a:rPr lang="en-US" sz="1200" baseline="-25000" dirty="0">
                <a:solidFill>
                  <a:schemeClr val="tx1"/>
                </a:solidFill>
                <a:latin typeface="Arial" panose="020B0604020202020204" pitchFamily="34" charset="0"/>
                <a:cs typeface="Arial" panose="020B0604020202020204" pitchFamily="34" charset="0"/>
              </a:rPr>
              <a:t>xy</a:t>
            </a:r>
            <a:r>
              <a:rPr lang="en-US" sz="1200" dirty="0">
                <a:solidFill>
                  <a:schemeClr val="tx1"/>
                </a:solidFill>
                <a:latin typeface="Arial" panose="020B0604020202020204" pitchFamily="34" charset="0"/>
                <a:cs typeface="Arial" panose="020B0604020202020204" pitchFamily="34" charset="0"/>
              </a:rPr>
              <a:t>=-0.18; p&lt;0.05) and increases with the increase in air temperature (RN48: r</a:t>
            </a:r>
            <a:r>
              <a:rPr lang="en-US" sz="1200" baseline="-25000" dirty="0">
                <a:solidFill>
                  <a:schemeClr val="tx1"/>
                </a:solidFill>
                <a:latin typeface="Arial" panose="020B0604020202020204" pitchFamily="34" charset="0"/>
                <a:cs typeface="Arial" panose="020B0604020202020204" pitchFamily="34" charset="0"/>
              </a:rPr>
              <a:t>xy</a:t>
            </a:r>
            <a:r>
              <a:rPr lang="en-US" sz="1200" dirty="0">
                <a:solidFill>
                  <a:schemeClr val="tx1"/>
                </a:solidFill>
                <a:latin typeface="Arial" panose="020B0604020202020204" pitchFamily="34" charset="0"/>
                <a:cs typeface="Arial" panose="020B0604020202020204" pitchFamily="34" charset="0"/>
              </a:rPr>
              <a:t>=0.2; p&lt;0.05) while the activity concentration of Cs134 increases with the increase in temperature (RN43: r</a:t>
            </a:r>
            <a:r>
              <a:rPr lang="en-US" sz="1200" baseline="-25000" dirty="0">
                <a:solidFill>
                  <a:schemeClr val="tx1"/>
                </a:solidFill>
                <a:latin typeface="Arial" panose="020B0604020202020204" pitchFamily="34" charset="0"/>
                <a:cs typeface="Arial" panose="020B0604020202020204" pitchFamily="34" charset="0"/>
              </a:rPr>
              <a:t>xy</a:t>
            </a:r>
            <a:r>
              <a:rPr lang="en-US" sz="1200" dirty="0">
                <a:solidFill>
                  <a:schemeClr val="tx1"/>
                </a:solidFill>
                <a:latin typeface="Arial" panose="020B0604020202020204" pitchFamily="34" charset="0"/>
                <a:cs typeface="Arial" panose="020B0604020202020204" pitchFamily="34" charset="0"/>
              </a:rPr>
              <a:t>=0.41; p&lt;0.05). Rainfall affects both radionuclides in surface air due to low pressure system that brings rain coming from the wind direction that dominates when radiocesium is detected (Fig 5).</a:t>
            </a:r>
          </a:p>
          <a:p>
            <a:pPr algn="just"/>
            <a:endParaRPr lang="en-US" sz="1200" dirty="0">
              <a:solidFill>
                <a:schemeClr val="tx1"/>
              </a:solidFill>
              <a:latin typeface="Arial" panose="020B0604020202020204" pitchFamily="34" charset="0"/>
              <a:cs typeface="Arial" panose="020B0604020202020204" pitchFamily="34" charset="0"/>
            </a:endParaRPr>
          </a:p>
          <a:p>
            <a:pPr algn="just"/>
            <a:r>
              <a:rPr lang="en-US" sz="1200" dirty="0">
                <a:solidFill>
                  <a:schemeClr val="tx1"/>
                </a:solidFill>
                <a:latin typeface="Arial" panose="020B0604020202020204" pitchFamily="34" charset="0"/>
                <a:cs typeface="Arial" panose="020B0604020202020204" pitchFamily="34" charset="0"/>
              </a:rPr>
              <a:t>Wind seems to be a dominant parameter affecting radionuclides concentration in surface air (Fig.5).  The correlation with wind speed indicates that the source is unlikely to be resuspension of deposit in the region where the station is. Instead, the detected  Cs-137 is mainly from remote sources; mainly from nuclear tests and possibly also from Chernobyl.</a:t>
            </a:r>
          </a:p>
          <a:p>
            <a:pPr algn="ct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3024280"/>
      </p:ext>
    </p:extLst>
  </p:cSld>
  <p:clrMapOvr>
    <a:masterClrMapping/>
  </p:clrMapOvr>
  <p:transition advClick="0" advTm="5000"/>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FE6FE18-9E0E-3E4A-9C8F-6BF097735A61}"/>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P2.4-307</a:t>
            </a:r>
            <a:endParaRPr lang="en-AT" sz="7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8D29476-7660-1049-BF58-5DE19B373679}"/>
              </a:ext>
            </a:extLst>
          </p:cNvPr>
          <p:cNvSpPr txBox="1"/>
          <p:nvPr/>
        </p:nvSpPr>
        <p:spPr>
          <a:xfrm rot="16200000">
            <a:off x="-1554072" y="2467880"/>
            <a:ext cx="3882477" cy="646331"/>
          </a:xfrm>
          <a:prstGeom prst="rect">
            <a:avLst/>
          </a:prstGeom>
          <a:solidFill>
            <a:schemeClr val="bg1"/>
          </a:solid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RESULTS</a:t>
            </a:r>
          </a:p>
        </p:txBody>
      </p:sp>
      <p:sp>
        <p:nvSpPr>
          <p:cNvPr id="6" name="Rectangle 17">
            <a:extLst>
              <a:ext uri="{FF2B5EF4-FFF2-40B4-BE49-F238E27FC236}">
                <a16:creationId xmlns:a16="http://schemas.microsoft.com/office/drawing/2014/main" id="{9BD61A26-8817-734C-BEA4-DD8D46B8978D}"/>
              </a:ext>
            </a:extLst>
          </p:cNvPr>
          <p:cNvSpPr>
            <a:spLocks noChangeArrowheads="1"/>
          </p:cNvSpPr>
          <p:nvPr/>
        </p:nvSpPr>
        <p:spPr bwMode="auto">
          <a:xfrm>
            <a:off x="1625601" y="34728"/>
            <a:ext cx="5680074" cy="747255"/>
          </a:xfrm>
          <a:prstGeom prst="rect">
            <a:avLst/>
          </a:prstGeom>
          <a:noFill/>
          <a:ln w="9525">
            <a:noFill/>
            <a:miter lim="800000"/>
            <a:headEnd/>
            <a:tailEnd/>
          </a:ln>
        </p:spPr>
        <p:txBody>
          <a:bodyPr wrap="square" lIns="18666" tIns="9334" rIns="18666" bIns="9334">
            <a:spAutoFit/>
          </a:bodyPr>
          <a:lstStyle/>
          <a:p>
            <a:pPr algn="ctr" eaLnBrk="0" hangingPunct="0">
              <a:spcAft>
                <a:spcPts val="600"/>
              </a:spcAft>
            </a:pPr>
            <a:r>
              <a:rPr lang="en-US" sz="1050" b="1" dirty="0">
                <a:solidFill>
                  <a:schemeClr val="bg1"/>
                </a:solidFill>
                <a:latin typeface="Arial Bold" panose="020B0704020202020204" pitchFamily="34" charset="0"/>
                <a:cs typeface="Arial Bold" panose="020B0704020202020204" pitchFamily="34" charset="0"/>
              </a:rPr>
              <a:t>Spatial and Temporal Variation of the Anthropogenic Radionuclides  Cs-137 and Cs-134 in Ground-Level Air Samples by IMS Stations  Located on the African Continent </a:t>
            </a:r>
          </a:p>
          <a:p>
            <a:pPr algn="ctr" eaLnBrk="0" hangingPunct="0">
              <a:lnSpc>
                <a:spcPts val="1586"/>
              </a:lnSpc>
            </a:pPr>
            <a:r>
              <a:rPr lang="en-US" sz="800" dirty="0">
                <a:solidFill>
                  <a:schemeClr val="bg1"/>
                </a:solidFill>
                <a:latin typeface="Arial Bold" panose="020B0704020202020204" pitchFamily="34" charset="0"/>
                <a:ea typeface="Avenir Book" charset="0"/>
                <a:cs typeface="Arial Bold" panose="020B0704020202020204" pitchFamily="34" charset="0"/>
              </a:rPr>
              <a:t>Ms. Dorice Rashid Seif, Ministry of Education, Science and Technology; United Republic of Tanzania</a:t>
            </a:r>
          </a:p>
          <a:p>
            <a:pPr algn="ctr" eaLnBrk="0" hangingPunct="0"/>
            <a:r>
              <a:rPr lang="en-US" sz="800" dirty="0">
                <a:solidFill>
                  <a:schemeClr val="bg1"/>
                </a:solidFill>
                <a:latin typeface="Arial Bold" panose="020B0704020202020204" pitchFamily="34" charset="0"/>
                <a:ea typeface="Avenir Book" charset="0"/>
                <a:cs typeface="Arial Bold" panose="020B0704020202020204" pitchFamily="34" charset="0"/>
              </a:rPr>
              <a:t>Mr. Martin Kalinowski, CTBTO; Vienna, Austria</a:t>
            </a:r>
          </a:p>
        </p:txBody>
      </p:sp>
      <p:grpSp>
        <p:nvGrpSpPr>
          <p:cNvPr id="12" name="Group 11"/>
          <p:cNvGrpSpPr/>
          <p:nvPr/>
        </p:nvGrpSpPr>
        <p:grpSpPr>
          <a:xfrm>
            <a:off x="3274829" y="943884"/>
            <a:ext cx="5706495" cy="3309139"/>
            <a:chOff x="3125237" y="783764"/>
            <a:chExt cx="6046908" cy="1758183"/>
          </a:xfrm>
        </p:grpSpPr>
        <p:pic>
          <p:nvPicPr>
            <p:cNvPr id="9" name="Picture 8"/>
            <p:cNvPicPr>
              <a:picLocks noChangeAspect="1"/>
            </p:cNvPicPr>
            <p:nvPr/>
          </p:nvPicPr>
          <p:blipFill>
            <a:blip r:embed="rId2"/>
            <a:stretch>
              <a:fillRect/>
            </a:stretch>
          </p:blipFill>
          <p:spPr>
            <a:xfrm>
              <a:off x="3125237" y="783764"/>
              <a:ext cx="2985709" cy="818886"/>
            </a:xfrm>
            <a:prstGeom prst="rect">
              <a:avLst/>
            </a:prstGeom>
          </p:spPr>
        </p:pic>
        <p:pic>
          <p:nvPicPr>
            <p:cNvPr id="10" name="Picture 9"/>
            <p:cNvPicPr>
              <a:picLocks noChangeAspect="1"/>
            </p:cNvPicPr>
            <p:nvPr/>
          </p:nvPicPr>
          <p:blipFill>
            <a:blip r:embed="rId3"/>
            <a:stretch>
              <a:fillRect/>
            </a:stretch>
          </p:blipFill>
          <p:spPr>
            <a:xfrm>
              <a:off x="6505285" y="783764"/>
              <a:ext cx="2666860" cy="818886"/>
            </a:xfrm>
            <a:prstGeom prst="rect">
              <a:avLst/>
            </a:prstGeom>
          </p:spPr>
        </p:pic>
        <p:pic>
          <p:nvPicPr>
            <p:cNvPr id="4" name="Picture 3"/>
            <p:cNvPicPr>
              <a:picLocks noChangeAspect="1"/>
            </p:cNvPicPr>
            <p:nvPr/>
          </p:nvPicPr>
          <p:blipFill>
            <a:blip r:embed="rId4"/>
            <a:stretch>
              <a:fillRect/>
            </a:stretch>
          </p:blipFill>
          <p:spPr>
            <a:xfrm>
              <a:off x="6505285" y="1683332"/>
              <a:ext cx="2666860" cy="858615"/>
            </a:xfrm>
            <a:prstGeom prst="rect">
              <a:avLst/>
            </a:prstGeom>
          </p:spPr>
        </p:pic>
      </p:grpSp>
      <p:pic>
        <p:nvPicPr>
          <p:cNvPr id="16" name="Picture 15"/>
          <p:cNvPicPr>
            <a:picLocks noChangeAspect="1"/>
          </p:cNvPicPr>
          <p:nvPr/>
        </p:nvPicPr>
        <p:blipFill>
          <a:blip r:embed="rId5"/>
          <a:stretch>
            <a:fillRect/>
          </a:stretch>
        </p:blipFill>
        <p:spPr>
          <a:xfrm>
            <a:off x="3345958" y="2683725"/>
            <a:ext cx="2824222" cy="1522566"/>
          </a:xfrm>
          <a:prstGeom prst="rect">
            <a:avLst/>
          </a:prstGeom>
        </p:spPr>
      </p:pic>
      <p:sp>
        <p:nvSpPr>
          <p:cNvPr id="2" name="Rounded Rectangle 1"/>
          <p:cNvSpPr/>
          <p:nvPr/>
        </p:nvSpPr>
        <p:spPr>
          <a:xfrm>
            <a:off x="953476" y="1116419"/>
            <a:ext cx="2098067" cy="3051545"/>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dirty="0">
                <a:solidFill>
                  <a:schemeClr val="tx1"/>
                </a:solidFill>
                <a:latin typeface="Arial" panose="020B0604020202020204" pitchFamily="34" charset="0"/>
                <a:cs typeface="Arial" panose="020B0604020202020204" pitchFamily="34" charset="0"/>
              </a:rPr>
              <a:t>RN43 experienced dominant wind blowing from North to East with the average speed of 2.99 m/s (For Cs-134) and 5.30 m/s for Cs-137 whose dominant wind blows in South East and North East. RN13 on the other hand experienced dominant wind blowing from North to East with the average speed of 0.7 m/s (For Cs-134) and 1.5 m/s for</a:t>
            </a:r>
            <a:br>
              <a:rPr lang="en-US" sz="1200" dirty="0">
                <a:solidFill>
                  <a:schemeClr val="tx1"/>
                </a:solidFill>
                <a:latin typeface="Arial" panose="020B0604020202020204" pitchFamily="34" charset="0"/>
                <a:cs typeface="Arial" panose="020B0604020202020204" pitchFamily="34" charset="0"/>
              </a:rPr>
            </a:br>
            <a:r>
              <a:rPr lang="en-US" sz="1200" dirty="0">
                <a:solidFill>
                  <a:schemeClr val="tx1"/>
                </a:solidFill>
                <a:latin typeface="Arial" panose="020B0604020202020204" pitchFamily="34" charset="0"/>
                <a:cs typeface="Arial" panose="020B0604020202020204" pitchFamily="34" charset="0"/>
              </a:rPr>
              <a:t> Cs-137.</a:t>
            </a:r>
          </a:p>
        </p:txBody>
      </p:sp>
      <p:sp>
        <p:nvSpPr>
          <p:cNvPr id="18" name="Text Box 8"/>
          <p:cNvSpPr txBox="1">
            <a:spLocks noChangeArrowheads="1"/>
          </p:cNvSpPr>
          <p:nvPr/>
        </p:nvSpPr>
        <p:spPr bwMode="auto">
          <a:xfrm>
            <a:off x="3947772" y="4354012"/>
            <a:ext cx="3204845" cy="24622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algn="ctr" eaLnBrk="0" fontAlgn="base" hangingPunct="0">
              <a:spcBef>
                <a:spcPts val="0"/>
              </a:spcBef>
              <a:spcAft>
                <a:spcPts val="1000"/>
              </a:spcAft>
            </a:pPr>
            <a:r>
              <a:rPr lang="en-US" sz="800" b="1" kern="1200" dirty="0">
                <a:solidFill>
                  <a:srgbClr val="000000"/>
                </a:solidFill>
                <a:effectLst/>
                <a:latin typeface="Arial" panose="020B0604020202020204" pitchFamily="34" charset="0"/>
                <a:ea typeface="Times New Roman" panose="02020603050405020304" pitchFamily="18" charset="0"/>
              </a:rPr>
              <a:t>Fig 4. Correlation between Cs-137 and Cs-134 with Meteorological Parameters</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8945308"/>
      </p:ext>
    </p:extLst>
  </p:cSld>
  <p:clrMapOvr>
    <a:masterClrMapping/>
  </p:clrMapOvr>
  <p:transition advClick="0" advTm="5000"/>
</p:sld>
</file>

<file path=ppt/theme/theme1.xml><?xml version="1.0" encoding="utf-8"?>
<a:theme xmlns:a="http://schemas.openxmlformats.org/drawingml/2006/main" name="Title Slid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2.xml><?xml version="1.0" encoding="utf-8"?>
<a:theme xmlns:a="http://schemas.openxmlformats.org/drawingml/2006/main" name="Inner Slid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3.xml><?xml version="1.0" encoding="utf-8"?>
<a:theme xmlns:a="http://schemas.openxmlformats.org/drawingml/2006/main" name="abstract">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4.xml><?xml version="1.0" encoding="utf-8"?>
<a:theme xmlns:a="http://schemas.openxmlformats.org/drawingml/2006/main" name="INTRODUCTIO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5.xml><?xml version="1.0" encoding="utf-8"?>
<a:theme xmlns:a="http://schemas.openxmlformats.org/drawingml/2006/main" name="METHOD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6.xml><?xml version="1.0" encoding="utf-8"?>
<a:theme xmlns:a="http://schemas.openxmlformats.org/drawingml/2006/main" name="RESULT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7.xml><?xml version="1.0" encoding="utf-8"?>
<a:theme xmlns:a="http://schemas.openxmlformats.org/drawingml/2006/main" name="CONCLUSION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2962</TotalTime>
  <Words>1727</Words>
  <Application>Microsoft Office PowerPoint</Application>
  <PresentationFormat>On-screen Show (16:9)</PresentationFormat>
  <Paragraphs>127</Paragraphs>
  <Slides>12</Slides>
  <Notes>0</Notes>
  <HiddenSlides>0</HiddenSlides>
  <MMClips>0</MMClips>
  <ScaleCrop>false</ScaleCrop>
  <HeadingPairs>
    <vt:vector size="8" baseType="variant">
      <vt:variant>
        <vt:lpstr>Fonts Used</vt:lpstr>
      </vt:variant>
      <vt:variant>
        <vt:i4>12</vt:i4>
      </vt:variant>
      <vt:variant>
        <vt:lpstr>Theme</vt:lpstr>
      </vt:variant>
      <vt:variant>
        <vt:i4>7</vt:i4>
      </vt:variant>
      <vt:variant>
        <vt:lpstr>Embedded OLE Servers</vt:lpstr>
      </vt:variant>
      <vt:variant>
        <vt:i4>1</vt:i4>
      </vt:variant>
      <vt:variant>
        <vt:lpstr>Slide Titles</vt:lpstr>
      </vt:variant>
      <vt:variant>
        <vt:i4>12</vt:i4>
      </vt:variant>
    </vt:vector>
  </HeadingPairs>
  <TitlesOfParts>
    <vt:vector size="32" baseType="lpstr">
      <vt:lpstr>Arial</vt:lpstr>
      <vt:lpstr>Arial </vt:lpstr>
      <vt:lpstr>Arial Bold</vt:lpstr>
      <vt:lpstr>Avenir Book</vt:lpstr>
      <vt:lpstr>Avenir Heavy</vt:lpstr>
      <vt:lpstr>Avenir Medium</vt:lpstr>
      <vt:lpstr>Calibri</vt:lpstr>
      <vt:lpstr>Cambria Math</vt:lpstr>
      <vt:lpstr>DIN-Light</vt:lpstr>
      <vt:lpstr>DIN-Medium</vt:lpstr>
      <vt:lpstr>Times New Roman</vt:lpstr>
      <vt:lpstr>Wingdings</vt:lpstr>
      <vt:lpstr>Title Slide</vt:lpstr>
      <vt:lpstr>Inner Slide</vt:lpstr>
      <vt:lpstr>abstract</vt:lpstr>
      <vt:lpstr>INTRODUCTION</vt:lpstr>
      <vt:lpstr>METHODS</vt:lpstr>
      <vt:lpstr>RESULTS</vt:lpstr>
      <vt:lpstr>CONCLUSIONS</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user</cp:lastModifiedBy>
  <cp:revision>182</cp:revision>
  <cp:lastPrinted>2019-03-26T13:54:24Z</cp:lastPrinted>
  <dcterms:created xsi:type="dcterms:W3CDTF">2019-04-24T06:32:04Z</dcterms:created>
  <dcterms:modified xsi:type="dcterms:W3CDTF">2021-06-20T04:06:04Z</dcterms:modified>
</cp:coreProperties>
</file>