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8" r:id="rId9"/>
    <p:sldId id="260" r:id="rId10"/>
    <p:sldId id="266" r:id="rId11"/>
    <p:sldId id="261" r:id="rId12"/>
    <p:sldId id="273" r:id="rId13"/>
    <p:sldId id="271" r:id="rId14"/>
    <p:sldId id="268" r:id="rId15"/>
    <p:sldId id="265" r:id="rId16"/>
    <p:sldId id="270" r:id="rId17"/>
    <p:sldId id="272" r:id="rId18"/>
    <p:sldId id="263"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D2"/>
    <a:srgbClr val="FF0000"/>
    <a:srgbClr val="DFC5DF"/>
    <a:srgbClr val="E1E1E1"/>
    <a:srgbClr val="00A1BC"/>
    <a:srgbClr val="00A0D2"/>
    <a:srgbClr val="0095BB"/>
    <a:srgbClr val="00B0DC"/>
    <a:srgbClr val="00B0BE"/>
    <a:srgbClr val="008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623"/>
  </p:normalViewPr>
  <p:slideViewPr>
    <p:cSldViewPr snapToGrid="0" snapToObjects="1">
      <p:cViewPr>
        <p:scale>
          <a:sx n="90" d="100"/>
          <a:sy n="90" d="100"/>
        </p:scale>
        <p:origin x="93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301894"/>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Producing High Quality Digitizations from Historical Analog </a:t>
            </a:r>
          </a:p>
          <a:p>
            <a:pPr algn="ctr" eaLnBrk="0" hangingPunct="0"/>
            <a:r>
              <a:rPr lang="en-US" sz="1800" b="1" dirty="0">
                <a:solidFill>
                  <a:schemeClr val="bg1"/>
                </a:solidFill>
                <a:latin typeface="Arial" panose="020B0604020202020204" pitchFamily="34" charset="0"/>
              </a:rPr>
              <a:t>Seismograms of Nuclear Explosions  </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venir Book" charset="0"/>
                <a:ea typeface="Avenir Book" charset="0"/>
                <a:cs typeface="Avenir Book" charset="0"/>
              </a:rPr>
              <a:t>Kaitlynn Burkhard, Daniel Burk, Kevin Mackey</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1319212" y="3511968"/>
            <a:ext cx="6505575" cy="261610"/>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Department of Earth and Environmental Sciences, Michigan State University, East Lansing, MI, USA</a:t>
            </a:r>
            <a:endParaRPr lang="x-none"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31135"/>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P2.5-443</a:t>
            </a:r>
            <a:endParaRPr lang="x-none" sz="140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76DC67A-CB31-4AEC-A6BC-08BDB982B5ED}"/>
              </a:ext>
            </a:extLst>
          </p:cNvPr>
          <p:cNvSpPr txBox="1"/>
          <p:nvPr/>
        </p:nvSpPr>
        <p:spPr>
          <a:xfrm>
            <a:off x="1899139" y="2529202"/>
            <a:ext cx="5345722" cy="146643"/>
          </a:xfrm>
          <a:prstGeom prst="rect">
            <a:avLst/>
          </a:prstGeom>
          <a:noFill/>
        </p:spPr>
        <p:txBody>
          <a:bodyPr wrap="square">
            <a:spAutoFit/>
          </a:bodyPr>
          <a:lstStyle/>
          <a:p>
            <a:r>
              <a:rPr lang="en-US" dirty="0"/>
              <a:t> </a:t>
            </a:r>
          </a:p>
        </p:txBody>
      </p:sp>
      <p:pic>
        <p:nvPicPr>
          <p:cNvPr id="1028" name="Picture 4">
            <a:extLst>
              <a:ext uri="{FF2B5EF4-FFF2-40B4-BE49-F238E27FC236}">
                <a16:creationId xmlns:a16="http://schemas.microsoft.com/office/drawing/2014/main" id="{6D366285-E975-4BA8-AA6C-BD69AC600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52" y="4015977"/>
            <a:ext cx="1931762" cy="56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682E21-235C-4549-A04D-61723D22D231}"/>
              </a:ext>
            </a:extLst>
          </p:cNvPr>
          <p:cNvPicPr/>
          <p:nvPr/>
        </p:nvPicPr>
        <p:blipFill rotWithShape="1">
          <a:blip r:embed="rId2">
            <a:extLst>
              <a:ext uri="{28A0092B-C50C-407E-A947-70E740481C1C}">
                <a14:useLocalDpi xmlns:a14="http://schemas.microsoft.com/office/drawing/2010/main" val="0"/>
              </a:ext>
            </a:extLst>
          </a:blip>
          <a:srcRect r="49785"/>
          <a:stretch/>
        </p:blipFill>
        <p:spPr bwMode="auto">
          <a:xfrm>
            <a:off x="5098752" y="1055462"/>
            <a:ext cx="3442576" cy="3326985"/>
          </a:xfrm>
          <a:prstGeom prst="rect">
            <a:avLst/>
          </a:prstGeom>
          <a:noFill/>
          <a:ln>
            <a:noFill/>
          </a:ln>
        </p:spPr>
      </p:pic>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415498"/>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54318" y="2501942"/>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A636E331-164B-423F-90D7-BB10B8274896}"/>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pic>
        <p:nvPicPr>
          <p:cNvPr id="4" name="Picture 3">
            <a:extLst>
              <a:ext uri="{FF2B5EF4-FFF2-40B4-BE49-F238E27FC236}">
                <a16:creationId xmlns:a16="http://schemas.microsoft.com/office/drawing/2014/main" id="{6DFAE42A-AEBA-4817-B1BD-7095BC246959}"/>
              </a:ext>
            </a:extLst>
          </p:cNvPr>
          <p:cNvPicPr>
            <a:picLocks noChangeAspect="1"/>
          </p:cNvPicPr>
          <p:nvPr/>
        </p:nvPicPr>
        <p:blipFill rotWithShape="1">
          <a:blip r:embed="rId3"/>
          <a:srcRect l="41726" r="28349"/>
          <a:stretch/>
        </p:blipFill>
        <p:spPr>
          <a:xfrm rot="5400000" flipV="1">
            <a:off x="5897110" y="1759922"/>
            <a:ext cx="477229" cy="5837201"/>
          </a:xfrm>
          <a:prstGeom prst="rect">
            <a:avLst/>
          </a:prstGeom>
        </p:spPr>
      </p:pic>
      <p:graphicFrame>
        <p:nvGraphicFramePr>
          <p:cNvPr id="12" name="Table 4">
            <a:extLst>
              <a:ext uri="{FF2B5EF4-FFF2-40B4-BE49-F238E27FC236}">
                <a16:creationId xmlns:a16="http://schemas.microsoft.com/office/drawing/2014/main" id="{16837E07-240E-4F78-9605-19843562F99B}"/>
              </a:ext>
            </a:extLst>
          </p:cNvPr>
          <p:cNvGraphicFramePr>
            <a:graphicFrameLocks noGrp="1"/>
          </p:cNvGraphicFramePr>
          <p:nvPr>
            <p:extLst>
              <p:ext uri="{D42A27DB-BD31-4B8C-83A1-F6EECF244321}">
                <p14:modId xmlns:p14="http://schemas.microsoft.com/office/powerpoint/2010/main" val="2407245745"/>
              </p:ext>
            </p:extLst>
          </p:nvPr>
        </p:nvGraphicFramePr>
        <p:xfrm>
          <a:off x="659607" y="2499346"/>
          <a:ext cx="2413046" cy="2132607"/>
        </p:xfrm>
        <a:graphic>
          <a:graphicData uri="http://schemas.openxmlformats.org/drawingml/2006/table">
            <a:tbl>
              <a:tblPr firstRow="1" bandRow="1">
                <a:tableStyleId>{0505E3EF-67EA-436B-97B2-0124C06EBD24}</a:tableStyleId>
              </a:tblPr>
              <a:tblGrid>
                <a:gridCol w="611146">
                  <a:extLst>
                    <a:ext uri="{9D8B030D-6E8A-4147-A177-3AD203B41FA5}">
                      <a16:colId xmlns:a16="http://schemas.microsoft.com/office/drawing/2014/main" val="20000"/>
                    </a:ext>
                  </a:extLst>
                </a:gridCol>
                <a:gridCol w="900950">
                  <a:extLst>
                    <a:ext uri="{9D8B030D-6E8A-4147-A177-3AD203B41FA5}">
                      <a16:colId xmlns:a16="http://schemas.microsoft.com/office/drawing/2014/main" val="342843218"/>
                    </a:ext>
                  </a:extLst>
                </a:gridCol>
                <a:gridCol w="900950">
                  <a:extLst>
                    <a:ext uri="{9D8B030D-6E8A-4147-A177-3AD203B41FA5}">
                      <a16:colId xmlns:a16="http://schemas.microsoft.com/office/drawing/2014/main" val="20001"/>
                    </a:ext>
                  </a:extLst>
                </a:gridCol>
              </a:tblGrid>
              <a:tr h="407247">
                <a:tc>
                  <a:txBody>
                    <a:bodyPr/>
                    <a:lstStyle/>
                    <a:p>
                      <a:pPr algn="ctr"/>
                      <a:r>
                        <a:rPr lang="en-US" sz="1200" dirty="0"/>
                        <a:t>DPI</a:t>
                      </a:r>
                    </a:p>
                  </a:txBody>
                  <a:tcPr marL="56718" marR="56718" marT="28362" marB="28362"/>
                </a:tc>
                <a:tc>
                  <a:txBody>
                    <a:bodyPr/>
                    <a:lstStyle/>
                    <a:p>
                      <a:pPr algn="ctr"/>
                      <a:r>
                        <a:rPr lang="en-US" sz="1200" dirty="0"/>
                        <a:t>Color</a:t>
                      </a:r>
                    </a:p>
                  </a:txBody>
                  <a:tcPr marL="56718" marR="56718" marT="28362" marB="28362"/>
                </a:tc>
                <a:tc>
                  <a:txBody>
                    <a:bodyPr/>
                    <a:lstStyle/>
                    <a:p>
                      <a:pPr algn="ctr"/>
                      <a:r>
                        <a:rPr lang="en-US" sz="1200" dirty="0"/>
                        <a:t>Maximum Recoverable Frequency</a:t>
                      </a:r>
                    </a:p>
                  </a:txBody>
                  <a:tcPr marL="56718" marR="56718" marT="28362" marB="28362"/>
                </a:tc>
                <a:extLst>
                  <a:ext uri="{0D108BD9-81ED-4DB2-BD59-A6C34878D82A}">
                    <a16:rowId xmlns:a16="http://schemas.microsoft.com/office/drawing/2014/main" val="10000"/>
                  </a:ext>
                </a:extLst>
              </a:tr>
              <a:tr h="230962">
                <a:tc>
                  <a:txBody>
                    <a:bodyPr/>
                    <a:lstStyle/>
                    <a:p>
                      <a:pPr algn="ctr"/>
                      <a:r>
                        <a:rPr lang="en-US" sz="1200" dirty="0"/>
                        <a:t>-</a:t>
                      </a:r>
                    </a:p>
                  </a:txBody>
                  <a:tcPr marL="56718" marR="56718" marT="28362" marB="28362">
                    <a:solidFill>
                      <a:schemeClr val="bg1"/>
                    </a:solidFill>
                  </a:tcPr>
                </a:tc>
                <a:tc>
                  <a:txBody>
                    <a:bodyPr/>
                    <a:lstStyle/>
                    <a:p>
                      <a:pPr algn="ctr"/>
                      <a:r>
                        <a:rPr lang="en-US" sz="1200" dirty="0"/>
                        <a:t>Red</a:t>
                      </a:r>
                    </a:p>
                  </a:txBody>
                  <a:tcPr marL="56718" marR="56718" marT="28362" marB="28362">
                    <a:solidFill>
                      <a:schemeClr val="bg1"/>
                    </a:solidFill>
                  </a:tcPr>
                </a:tc>
                <a:tc>
                  <a:txBody>
                    <a:bodyPr/>
                    <a:lstStyle/>
                    <a:p>
                      <a:pPr algn="ctr"/>
                      <a:r>
                        <a:rPr lang="en-US" sz="1200" dirty="0"/>
                        <a:t>Reference</a:t>
                      </a:r>
                    </a:p>
                  </a:txBody>
                  <a:tcPr marL="56718" marR="56718" marT="28362" marB="28362">
                    <a:solidFill>
                      <a:schemeClr val="bg1"/>
                    </a:solidFill>
                  </a:tcPr>
                </a:tc>
                <a:extLst>
                  <a:ext uri="{0D108BD9-81ED-4DB2-BD59-A6C34878D82A}">
                    <a16:rowId xmlns:a16="http://schemas.microsoft.com/office/drawing/2014/main" val="1474010077"/>
                  </a:ext>
                </a:extLst>
              </a:tr>
              <a:tr h="230962">
                <a:tc>
                  <a:txBody>
                    <a:bodyPr/>
                    <a:lstStyle/>
                    <a:p>
                      <a:pPr algn="ctr"/>
                      <a:r>
                        <a:rPr lang="en-US" sz="1200" dirty="0"/>
                        <a:t>200</a:t>
                      </a:r>
                    </a:p>
                  </a:txBody>
                  <a:tcPr marL="56718" marR="56718" marT="28362" marB="28362"/>
                </a:tc>
                <a:tc>
                  <a:txBody>
                    <a:bodyPr/>
                    <a:lstStyle/>
                    <a:p>
                      <a:pPr algn="ctr"/>
                      <a:r>
                        <a:rPr lang="en-US" sz="1200" dirty="0"/>
                        <a:t>Blue</a:t>
                      </a:r>
                    </a:p>
                  </a:txBody>
                  <a:tcPr marL="56718" marR="56718" marT="28362" marB="28362"/>
                </a:tc>
                <a:tc>
                  <a:txBody>
                    <a:bodyPr/>
                    <a:lstStyle/>
                    <a:p>
                      <a:pPr algn="ctr"/>
                      <a:r>
                        <a:rPr lang="en-US" sz="1200" dirty="0"/>
                        <a:t>3 – 4 Hz</a:t>
                      </a:r>
                    </a:p>
                  </a:txBody>
                  <a:tcPr marL="56718" marR="56718" marT="28362" marB="28362"/>
                </a:tc>
                <a:extLst>
                  <a:ext uri="{0D108BD9-81ED-4DB2-BD59-A6C34878D82A}">
                    <a16:rowId xmlns:a16="http://schemas.microsoft.com/office/drawing/2014/main" val="10001"/>
                  </a:ext>
                </a:extLst>
              </a:tr>
              <a:tr h="230962">
                <a:tc>
                  <a:txBody>
                    <a:bodyPr/>
                    <a:lstStyle/>
                    <a:p>
                      <a:pPr algn="ctr"/>
                      <a:r>
                        <a:rPr lang="en-US" sz="1200" dirty="0"/>
                        <a:t>300</a:t>
                      </a:r>
                    </a:p>
                  </a:txBody>
                  <a:tcPr marL="56718" marR="56718" marT="28362" marB="28362"/>
                </a:tc>
                <a:tc>
                  <a:txBody>
                    <a:bodyPr/>
                    <a:lstStyle/>
                    <a:p>
                      <a:pPr algn="ctr"/>
                      <a:r>
                        <a:rPr lang="en-US" sz="1200" dirty="0"/>
                        <a:t>Green</a:t>
                      </a:r>
                    </a:p>
                  </a:txBody>
                  <a:tcPr marL="56718" marR="56718" marT="28362" marB="28362"/>
                </a:tc>
                <a:tc>
                  <a:txBody>
                    <a:bodyPr/>
                    <a:lstStyle/>
                    <a:p>
                      <a:pPr algn="ctr"/>
                      <a:r>
                        <a:rPr lang="en-US" sz="1200" dirty="0"/>
                        <a:t>5 – 6 Hz</a:t>
                      </a:r>
                    </a:p>
                  </a:txBody>
                  <a:tcPr marL="56718" marR="56718" marT="28362" marB="28362"/>
                </a:tc>
                <a:extLst>
                  <a:ext uri="{0D108BD9-81ED-4DB2-BD59-A6C34878D82A}">
                    <a16:rowId xmlns:a16="http://schemas.microsoft.com/office/drawing/2014/main" val="10002"/>
                  </a:ext>
                </a:extLst>
              </a:tr>
              <a:tr h="230962">
                <a:tc>
                  <a:txBody>
                    <a:bodyPr/>
                    <a:lstStyle/>
                    <a:p>
                      <a:pPr algn="ctr"/>
                      <a:r>
                        <a:rPr lang="en-US" sz="1200" dirty="0"/>
                        <a:t>600</a:t>
                      </a:r>
                    </a:p>
                  </a:txBody>
                  <a:tcPr marL="56718" marR="56718" marT="28362" marB="28362"/>
                </a:tc>
                <a:tc>
                  <a:txBody>
                    <a:bodyPr/>
                    <a:lstStyle/>
                    <a:p>
                      <a:pPr algn="ctr"/>
                      <a:r>
                        <a:rPr lang="en-US" sz="1200" dirty="0"/>
                        <a:t>Gold</a:t>
                      </a:r>
                    </a:p>
                  </a:txBody>
                  <a:tcPr marL="56718" marR="56718" marT="28362" marB="28362"/>
                </a:tc>
                <a:tc>
                  <a:txBody>
                    <a:bodyPr/>
                    <a:lstStyle/>
                    <a:p>
                      <a:pPr algn="ctr"/>
                      <a:r>
                        <a:rPr lang="en-US" sz="1200" dirty="0"/>
                        <a:t>7 – 10 Hz</a:t>
                      </a:r>
                    </a:p>
                  </a:txBody>
                  <a:tcPr marL="56718" marR="56718" marT="28362" marB="28362"/>
                </a:tc>
                <a:extLst>
                  <a:ext uri="{0D108BD9-81ED-4DB2-BD59-A6C34878D82A}">
                    <a16:rowId xmlns:a16="http://schemas.microsoft.com/office/drawing/2014/main" val="10003"/>
                  </a:ext>
                </a:extLst>
              </a:tr>
              <a:tr h="230962">
                <a:tc>
                  <a:txBody>
                    <a:bodyPr/>
                    <a:lstStyle/>
                    <a:p>
                      <a:pPr algn="ctr"/>
                      <a:r>
                        <a:rPr lang="en-US" sz="1200" dirty="0"/>
                        <a:t>1500</a:t>
                      </a:r>
                    </a:p>
                  </a:txBody>
                  <a:tcPr marL="56718" marR="56718" marT="28362" marB="28362"/>
                </a:tc>
                <a:tc>
                  <a:txBody>
                    <a:bodyPr/>
                    <a:lstStyle/>
                    <a:p>
                      <a:pPr algn="ctr"/>
                      <a:r>
                        <a:rPr lang="en-US" sz="1200" dirty="0"/>
                        <a:t>Purple</a:t>
                      </a:r>
                    </a:p>
                  </a:txBody>
                  <a:tcPr marL="56718" marR="56718" marT="28362" marB="28362"/>
                </a:tc>
                <a:tc>
                  <a:txBody>
                    <a:bodyPr/>
                    <a:lstStyle/>
                    <a:p>
                      <a:pPr algn="ctr"/>
                      <a:r>
                        <a:rPr lang="en-US" sz="1200" dirty="0"/>
                        <a:t>Up to 12 Hz</a:t>
                      </a:r>
                    </a:p>
                  </a:txBody>
                  <a:tcPr marL="56718" marR="56718" marT="28362" marB="28362"/>
                </a:tc>
                <a:extLst>
                  <a:ext uri="{0D108BD9-81ED-4DB2-BD59-A6C34878D82A}">
                    <a16:rowId xmlns:a16="http://schemas.microsoft.com/office/drawing/2014/main" val="10004"/>
                  </a:ext>
                </a:extLst>
              </a:tr>
              <a:tr h="329223">
                <a:tc>
                  <a:txBody>
                    <a:bodyPr/>
                    <a:lstStyle/>
                    <a:p>
                      <a:pPr algn="ctr"/>
                      <a:r>
                        <a:rPr lang="en-US" sz="1200" dirty="0"/>
                        <a:t>3000</a:t>
                      </a:r>
                    </a:p>
                  </a:txBody>
                  <a:tcPr marL="56718" marR="56718" marT="28362" marB="28362"/>
                </a:tc>
                <a:tc>
                  <a:txBody>
                    <a:bodyPr/>
                    <a:lstStyle/>
                    <a:p>
                      <a:pPr algn="ctr"/>
                      <a:r>
                        <a:rPr lang="en-US" sz="1200" dirty="0"/>
                        <a:t>Aqua</a:t>
                      </a:r>
                    </a:p>
                  </a:txBody>
                  <a:tcPr marL="56718" marR="56718" marT="28362" marB="28362"/>
                </a:tc>
                <a:tc>
                  <a:txBody>
                    <a:bodyPr/>
                    <a:lstStyle/>
                    <a:p>
                      <a:pPr algn="ctr"/>
                      <a:r>
                        <a:rPr lang="en-US" sz="1200" dirty="0"/>
                        <a:t>Up to 12 Hz</a:t>
                      </a:r>
                    </a:p>
                  </a:txBody>
                  <a:tcPr marL="56718" marR="56718" marT="28362" marB="28362"/>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1B5FE482-BC98-4398-8372-A5E17F3D7937}"/>
              </a:ext>
            </a:extLst>
          </p:cNvPr>
          <p:cNvSpPr txBox="1"/>
          <p:nvPr/>
        </p:nvSpPr>
        <p:spPr>
          <a:xfrm>
            <a:off x="6527206" y="875824"/>
            <a:ext cx="960310" cy="276999"/>
          </a:xfrm>
          <a:prstGeom prst="rect">
            <a:avLst/>
          </a:prstGeom>
          <a:noFill/>
        </p:spPr>
        <p:txBody>
          <a:bodyPr wrap="square" rtlCol="0">
            <a:spAutoFit/>
          </a:bodyPr>
          <a:lstStyle/>
          <a:p>
            <a:r>
              <a:rPr lang="en-US" sz="1200" dirty="0"/>
              <a:t>1 – 12 Hz</a:t>
            </a:r>
            <a:endParaRPr lang="en-GB" sz="1400" dirty="0"/>
          </a:p>
        </p:txBody>
      </p:sp>
      <p:sp>
        <p:nvSpPr>
          <p:cNvPr id="13" name="TextBox 12">
            <a:extLst>
              <a:ext uri="{FF2B5EF4-FFF2-40B4-BE49-F238E27FC236}">
                <a16:creationId xmlns:a16="http://schemas.microsoft.com/office/drawing/2014/main" id="{C44FEE8D-CEC4-4C15-847F-46653E3EA206}"/>
              </a:ext>
            </a:extLst>
          </p:cNvPr>
          <p:cNvSpPr txBox="1"/>
          <p:nvPr/>
        </p:nvSpPr>
        <p:spPr>
          <a:xfrm>
            <a:off x="3305450" y="4004619"/>
            <a:ext cx="1793302" cy="477229"/>
          </a:xfrm>
          <a:prstGeom prst="rect">
            <a:avLst/>
          </a:prstGeom>
          <a:noFill/>
        </p:spPr>
        <p:txBody>
          <a:bodyPr wrap="square" rtlCol="0">
            <a:spAutoFit/>
          </a:bodyPr>
          <a:lstStyle/>
          <a:p>
            <a:r>
              <a:rPr lang="en-GB" sz="1200" dirty="0"/>
              <a:t>Below: Example of 1 – 12 Hz synthetic seismogram</a:t>
            </a:r>
          </a:p>
        </p:txBody>
      </p:sp>
      <p:sp>
        <p:nvSpPr>
          <p:cNvPr id="8" name="TextBox 7">
            <a:extLst>
              <a:ext uri="{FF2B5EF4-FFF2-40B4-BE49-F238E27FC236}">
                <a16:creationId xmlns:a16="http://schemas.microsoft.com/office/drawing/2014/main" id="{712D030E-E845-4026-99EA-DDDB9255B9E7}"/>
              </a:ext>
            </a:extLst>
          </p:cNvPr>
          <p:cNvSpPr txBox="1"/>
          <p:nvPr/>
        </p:nvSpPr>
        <p:spPr>
          <a:xfrm>
            <a:off x="469117" y="956061"/>
            <a:ext cx="4670605" cy="1815882"/>
          </a:xfrm>
          <a:prstGeom prst="rect">
            <a:avLst/>
          </a:prstGeom>
          <a:noFill/>
        </p:spPr>
        <p:txBody>
          <a:bodyPr wrap="square" rtlCol="0">
            <a:spAutoFit/>
          </a:bodyPr>
          <a:lstStyle/>
          <a:p>
            <a:r>
              <a:rPr lang="en-US" sz="1400" dirty="0"/>
              <a:t>Testing recoverable frequencies in a 1 – 12 Hz signal.  A reference signal was made and converted to different DPI resolutions.  The PSD graph on the right highlights the maximum frequency that was recovered in each DPI digitization.  Frequency is deemed unrecoverable once a sharp decline in the signal is observed.  Note: user experience can result in higher recoverability rates.</a:t>
            </a:r>
          </a:p>
          <a:p>
            <a:endParaRPr lang="en-US" sz="1400" dirty="0"/>
          </a:p>
        </p:txBody>
      </p:sp>
      <p:sp>
        <p:nvSpPr>
          <p:cNvPr id="14" name="TextBox 13">
            <a:extLst>
              <a:ext uri="{FF2B5EF4-FFF2-40B4-BE49-F238E27FC236}">
                <a16:creationId xmlns:a16="http://schemas.microsoft.com/office/drawing/2014/main" id="{2F1B90BA-1A74-43EA-AA85-21790049700A}"/>
              </a:ext>
            </a:extLst>
          </p:cNvPr>
          <p:cNvSpPr txBox="1"/>
          <p:nvPr/>
        </p:nvSpPr>
        <p:spPr>
          <a:xfrm>
            <a:off x="6860421" y="1600106"/>
            <a:ext cx="627095" cy="261610"/>
          </a:xfrm>
          <a:prstGeom prst="rect">
            <a:avLst/>
          </a:prstGeom>
          <a:noFill/>
        </p:spPr>
        <p:txBody>
          <a:bodyPr wrap="none" rtlCol="0">
            <a:spAutoFit/>
          </a:bodyPr>
          <a:lstStyle/>
          <a:p>
            <a:r>
              <a:rPr lang="en-US" sz="1050" dirty="0">
                <a:solidFill>
                  <a:schemeClr val="accent1">
                    <a:lumMod val="75000"/>
                  </a:schemeClr>
                </a:solidFill>
              </a:rPr>
              <a:t>200 DPI</a:t>
            </a:r>
          </a:p>
        </p:txBody>
      </p:sp>
      <p:sp>
        <p:nvSpPr>
          <p:cNvPr id="16" name="TextBox 5">
            <a:extLst>
              <a:ext uri="{FF2B5EF4-FFF2-40B4-BE49-F238E27FC236}">
                <a16:creationId xmlns:a16="http://schemas.microsoft.com/office/drawing/2014/main" id="{A04B7E7E-04EB-4DFB-9950-F67E12007FF8}"/>
              </a:ext>
            </a:extLst>
          </p:cNvPr>
          <p:cNvSpPr txBox="1">
            <a:spLocks noChangeArrowheads="1"/>
          </p:cNvSpPr>
          <p:nvPr/>
        </p:nvSpPr>
        <p:spPr bwMode="auto">
          <a:xfrm>
            <a:off x="-51620" y="4585253"/>
            <a:ext cx="36976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i="1" dirty="0">
                <a:latin typeface="+mn-lt"/>
              </a:rPr>
              <a:t>*Note: Assumption of a 60mm/minute recording speed</a:t>
            </a:r>
          </a:p>
        </p:txBody>
      </p:sp>
      <p:sp>
        <p:nvSpPr>
          <p:cNvPr id="17" name="Rectangle 16">
            <a:extLst>
              <a:ext uri="{FF2B5EF4-FFF2-40B4-BE49-F238E27FC236}">
                <a16:creationId xmlns:a16="http://schemas.microsoft.com/office/drawing/2014/main" id="{CFACBF25-C54C-4FC2-B5B6-4DDA4CDD7063}"/>
              </a:ext>
            </a:extLst>
          </p:cNvPr>
          <p:cNvSpPr/>
          <p:nvPr/>
        </p:nvSpPr>
        <p:spPr>
          <a:xfrm>
            <a:off x="662455" y="3097953"/>
            <a:ext cx="2404882" cy="24749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6E6B70-7125-4292-BD6D-39B8EC4566AD}"/>
              </a:ext>
            </a:extLst>
          </p:cNvPr>
          <p:cNvSpPr/>
          <p:nvPr/>
        </p:nvSpPr>
        <p:spPr>
          <a:xfrm>
            <a:off x="664923" y="3338281"/>
            <a:ext cx="2404882" cy="247494"/>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B0B02E-AF8E-49E8-A74A-08A1615A31CF}"/>
              </a:ext>
            </a:extLst>
          </p:cNvPr>
          <p:cNvSpPr/>
          <p:nvPr/>
        </p:nvSpPr>
        <p:spPr>
          <a:xfrm>
            <a:off x="668001" y="3584741"/>
            <a:ext cx="2396487" cy="23397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1D92CD-DA06-4706-9774-1B2EAE23D634}"/>
              </a:ext>
            </a:extLst>
          </p:cNvPr>
          <p:cNvSpPr/>
          <p:nvPr/>
        </p:nvSpPr>
        <p:spPr>
          <a:xfrm>
            <a:off x="668452" y="3818765"/>
            <a:ext cx="2407997" cy="25462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7D2433-8F8D-434B-9FD3-F50B4C70C412}"/>
              </a:ext>
            </a:extLst>
          </p:cNvPr>
          <p:cNvSpPr/>
          <p:nvPr/>
        </p:nvSpPr>
        <p:spPr>
          <a:xfrm>
            <a:off x="659607" y="4058041"/>
            <a:ext cx="2407997" cy="254623"/>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E37011-630D-4486-A920-578926B3D09C}"/>
              </a:ext>
            </a:extLst>
          </p:cNvPr>
          <p:cNvSpPr/>
          <p:nvPr/>
        </p:nvSpPr>
        <p:spPr>
          <a:xfrm>
            <a:off x="659607" y="4312523"/>
            <a:ext cx="2407997" cy="319430"/>
          </a:xfrm>
          <a:prstGeom prst="rect">
            <a:avLst/>
          </a:prstGeom>
          <a:solidFill>
            <a:srgbClr val="00B4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5">
            <a:extLst>
              <a:ext uri="{FF2B5EF4-FFF2-40B4-BE49-F238E27FC236}">
                <a16:creationId xmlns:a16="http://schemas.microsoft.com/office/drawing/2014/main" id="{423F5C2E-EFC0-46C0-896C-365057B7E794}"/>
              </a:ext>
            </a:extLst>
          </p:cNvPr>
          <p:cNvSpPr txBox="1">
            <a:spLocks noChangeArrowheads="1"/>
          </p:cNvSpPr>
          <p:nvPr/>
        </p:nvSpPr>
        <p:spPr bwMode="auto">
          <a:xfrm>
            <a:off x="5098752" y="4269883"/>
            <a:ext cx="27505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dirty="0">
                <a:latin typeface="+mn-lt"/>
              </a:rPr>
              <a:t>x axis = frequency     y axis = decibels</a:t>
            </a:r>
          </a:p>
        </p:txBody>
      </p:sp>
      <p:sp>
        <p:nvSpPr>
          <p:cNvPr id="24" name="TextBox 23">
            <a:extLst>
              <a:ext uri="{FF2B5EF4-FFF2-40B4-BE49-F238E27FC236}">
                <a16:creationId xmlns:a16="http://schemas.microsoft.com/office/drawing/2014/main" id="{03420840-B999-4AA0-98CA-FF7E36EE5240}"/>
              </a:ext>
            </a:extLst>
          </p:cNvPr>
          <p:cNvSpPr txBox="1"/>
          <p:nvPr/>
        </p:nvSpPr>
        <p:spPr>
          <a:xfrm>
            <a:off x="7081967" y="1751595"/>
            <a:ext cx="607859" cy="253916"/>
          </a:xfrm>
          <a:prstGeom prst="rect">
            <a:avLst/>
          </a:prstGeom>
          <a:noFill/>
        </p:spPr>
        <p:txBody>
          <a:bodyPr wrap="none" rtlCol="0">
            <a:spAutoFit/>
          </a:bodyPr>
          <a:lstStyle/>
          <a:p>
            <a:r>
              <a:rPr lang="en-US" sz="1050" dirty="0">
                <a:solidFill>
                  <a:schemeClr val="accent6">
                    <a:lumMod val="75000"/>
                  </a:schemeClr>
                </a:solidFill>
              </a:rPr>
              <a:t>300 DPI</a:t>
            </a:r>
          </a:p>
        </p:txBody>
      </p:sp>
      <p:sp>
        <p:nvSpPr>
          <p:cNvPr id="25" name="TextBox 24">
            <a:extLst>
              <a:ext uri="{FF2B5EF4-FFF2-40B4-BE49-F238E27FC236}">
                <a16:creationId xmlns:a16="http://schemas.microsoft.com/office/drawing/2014/main" id="{8859A954-5107-42C1-AB0D-7B915A55D992}"/>
              </a:ext>
            </a:extLst>
          </p:cNvPr>
          <p:cNvSpPr txBox="1"/>
          <p:nvPr/>
        </p:nvSpPr>
        <p:spPr>
          <a:xfrm>
            <a:off x="7410287" y="1861716"/>
            <a:ext cx="607859" cy="253916"/>
          </a:xfrm>
          <a:prstGeom prst="rect">
            <a:avLst/>
          </a:prstGeom>
          <a:noFill/>
        </p:spPr>
        <p:txBody>
          <a:bodyPr wrap="none" rtlCol="0">
            <a:spAutoFit/>
          </a:bodyPr>
          <a:lstStyle/>
          <a:p>
            <a:r>
              <a:rPr lang="en-US" sz="1050" dirty="0">
                <a:solidFill>
                  <a:schemeClr val="accent4">
                    <a:lumMod val="75000"/>
                  </a:schemeClr>
                </a:solidFill>
              </a:rPr>
              <a:t>600 DPI</a:t>
            </a:r>
          </a:p>
        </p:txBody>
      </p:sp>
      <p:sp>
        <p:nvSpPr>
          <p:cNvPr id="26" name="TextBox 25">
            <a:extLst>
              <a:ext uri="{FF2B5EF4-FFF2-40B4-BE49-F238E27FC236}">
                <a16:creationId xmlns:a16="http://schemas.microsoft.com/office/drawing/2014/main" id="{4362A480-29A0-4942-91C4-2225214B910B}"/>
              </a:ext>
            </a:extLst>
          </p:cNvPr>
          <p:cNvSpPr txBox="1"/>
          <p:nvPr/>
        </p:nvSpPr>
        <p:spPr>
          <a:xfrm>
            <a:off x="7704464" y="2250906"/>
            <a:ext cx="676788" cy="253916"/>
          </a:xfrm>
          <a:prstGeom prst="rect">
            <a:avLst/>
          </a:prstGeom>
          <a:noFill/>
        </p:spPr>
        <p:txBody>
          <a:bodyPr wrap="none" rtlCol="0">
            <a:spAutoFit/>
          </a:bodyPr>
          <a:lstStyle/>
          <a:p>
            <a:r>
              <a:rPr lang="en-US" sz="1050" dirty="0">
                <a:solidFill>
                  <a:srgbClr val="7030A0"/>
                </a:solidFill>
              </a:rPr>
              <a:t>1500 DPI</a:t>
            </a:r>
          </a:p>
        </p:txBody>
      </p:sp>
      <p:sp>
        <p:nvSpPr>
          <p:cNvPr id="27" name="TextBox 26">
            <a:extLst>
              <a:ext uri="{FF2B5EF4-FFF2-40B4-BE49-F238E27FC236}">
                <a16:creationId xmlns:a16="http://schemas.microsoft.com/office/drawing/2014/main" id="{E5678F53-4E77-4244-A23D-3F4889250A39}"/>
              </a:ext>
            </a:extLst>
          </p:cNvPr>
          <p:cNvSpPr txBox="1"/>
          <p:nvPr/>
        </p:nvSpPr>
        <p:spPr>
          <a:xfrm>
            <a:off x="7679752" y="2139395"/>
            <a:ext cx="676788" cy="253916"/>
          </a:xfrm>
          <a:prstGeom prst="rect">
            <a:avLst/>
          </a:prstGeom>
          <a:noFill/>
        </p:spPr>
        <p:txBody>
          <a:bodyPr wrap="none" rtlCol="0">
            <a:spAutoFit/>
          </a:bodyPr>
          <a:lstStyle/>
          <a:p>
            <a:r>
              <a:rPr lang="en-US" sz="1050" dirty="0">
                <a:solidFill>
                  <a:srgbClr val="00B4D2"/>
                </a:solidFill>
              </a:rPr>
              <a:t>3000 DPI</a:t>
            </a:r>
          </a:p>
        </p:txBody>
      </p:sp>
      <p:sp>
        <p:nvSpPr>
          <p:cNvPr id="28" name="TextBox 27">
            <a:extLst>
              <a:ext uri="{FF2B5EF4-FFF2-40B4-BE49-F238E27FC236}">
                <a16:creationId xmlns:a16="http://schemas.microsoft.com/office/drawing/2014/main" id="{D4944F8C-7441-431F-93B6-3B084172D3D6}"/>
              </a:ext>
            </a:extLst>
          </p:cNvPr>
          <p:cNvSpPr txBox="1"/>
          <p:nvPr/>
        </p:nvSpPr>
        <p:spPr>
          <a:xfrm>
            <a:off x="7629483" y="1991446"/>
            <a:ext cx="744114" cy="253916"/>
          </a:xfrm>
          <a:prstGeom prst="rect">
            <a:avLst/>
          </a:prstGeom>
          <a:noFill/>
        </p:spPr>
        <p:txBody>
          <a:bodyPr wrap="none" rtlCol="0">
            <a:spAutoFit/>
          </a:bodyPr>
          <a:lstStyle/>
          <a:p>
            <a:r>
              <a:rPr lang="en-US" sz="1050" dirty="0">
                <a:solidFill>
                  <a:srgbClr val="C00000"/>
                </a:solidFill>
              </a:rPr>
              <a:t>Reference</a:t>
            </a:r>
          </a:p>
        </p:txBody>
      </p:sp>
      <p:cxnSp>
        <p:nvCxnSpPr>
          <p:cNvPr id="6" name="Straight Connector 5">
            <a:extLst>
              <a:ext uri="{FF2B5EF4-FFF2-40B4-BE49-F238E27FC236}">
                <a16:creationId xmlns:a16="http://schemas.microsoft.com/office/drawing/2014/main" id="{9CA12689-8FEF-42AB-B272-68BC38968D83}"/>
              </a:ext>
            </a:extLst>
          </p:cNvPr>
          <p:cNvCxnSpPr/>
          <p:nvPr/>
        </p:nvCxnSpPr>
        <p:spPr>
          <a:xfrm flipH="1">
            <a:off x="6951003" y="1792540"/>
            <a:ext cx="69708" cy="1815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4A688A-1CD6-45D4-AEF3-6CFA4CAB2602}"/>
              </a:ext>
            </a:extLst>
          </p:cNvPr>
          <p:cNvCxnSpPr>
            <a:cxnSpLocks/>
          </p:cNvCxnSpPr>
          <p:nvPr/>
        </p:nvCxnSpPr>
        <p:spPr>
          <a:xfrm flipH="1">
            <a:off x="7641177" y="2169247"/>
            <a:ext cx="85561" cy="222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255439-4B7D-418F-A226-3698D5682AA9}"/>
              </a:ext>
            </a:extLst>
          </p:cNvPr>
          <p:cNvCxnSpPr>
            <a:cxnSpLocks/>
          </p:cNvCxnSpPr>
          <p:nvPr/>
        </p:nvCxnSpPr>
        <p:spPr>
          <a:xfrm flipH="1">
            <a:off x="7648060" y="2246570"/>
            <a:ext cx="112809" cy="156027"/>
          </a:xfrm>
          <a:prstGeom prst="line">
            <a:avLst/>
          </a:prstGeom>
          <a:ln w="12700">
            <a:solidFill>
              <a:srgbClr val="00B4D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1D3A8A-9DFF-4885-B2F9-0F0A78A04D12}"/>
              </a:ext>
            </a:extLst>
          </p:cNvPr>
          <p:cNvCxnSpPr>
            <a:cxnSpLocks/>
          </p:cNvCxnSpPr>
          <p:nvPr/>
        </p:nvCxnSpPr>
        <p:spPr>
          <a:xfrm flipH="1">
            <a:off x="7655476" y="2392103"/>
            <a:ext cx="146939" cy="1049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21883F-B4AF-400D-9D07-062EFE9D2883}"/>
              </a:ext>
            </a:extLst>
          </p:cNvPr>
          <p:cNvCxnSpPr/>
          <p:nvPr/>
        </p:nvCxnSpPr>
        <p:spPr>
          <a:xfrm flipH="1">
            <a:off x="7266427" y="1952527"/>
            <a:ext cx="69708" cy="181561"/>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3DD330-678F-4B79-8685-1EA410026FEC}"/>
              </a:ext>
            </a:extLst>
          </p:cNvPr>
          <p:cNvCxnSpPr>
            <a:cxnSpLocks/>
          </p:cNvCxnSpPr>
          <p:nvPr/>
        </p:nvCxnSpPr>
        <p:spPr>
          <a:xfrm flipH="1">
            <a:off x="7336135" y="2049674"/>
            <a:ext cx="158829" cy="165359"/>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56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0F0642F-0F99-44D9-A047-5D7639F91114}"/>
              </a:ext>
            </a:extLst>
          </p:cNvPr>
          <p:cNvPicPr/>
          <p:nvPr/>
        </p:nvPicPr>
        <p:blipFill rotWithShape="1">
          <a:blip r:embed="rId2">
            <a:extLst>
              <a:ext uri="{28A0092B-C50C-407E-A947-70E740481C1C}">
                <a14:useLocalDpi xmlns:a14="http://schemas.microsoft.com/office/drawing/2010/main" val="0"/>
              </a:ext>
            </a:extLst>
          </a:blip>
          <a:srcRect r="50773"/>
          <a:stretch/>
        </p:blipFill>
        <p:spPr bwMode="auto">
          <a:xfrm>
            <a:off x="5619441" y="1208747"/>
            <a:ext cx="3057806" cy="3232719"/>
          </a:xfrm>
          <a:prstGeom prst="rect">
            <a:avLst/>
          </a:prstGeom>
          <a:noFill/>
          <a:ln>
            <a:noFill/>
          </a:ln>
        </p:spPr>
      </p:pic>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415498"/>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54318" y="2501942"/>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A636E331-164B-423F-90D7-BB10B8274896}"/>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graphicFrame>
        <p:nvGraphicFramePr>
          <p:cNvPr id="12" name="Table 4">
            <a:extLst>
              <a:ext uri="{FF2B5EF4-FFF2-40B4-BE49-F238E27FC236}">
                <a16:creationId xmlns:a16="http://schemas.microsoft.com/office/drawing/2014/main" id="{16837E07-240E-4F78-9605-19843562F99B}"/>
              </a:ext>
            </a:extLst>
          </p:cNvPr>
          <p:cNvGraphicFramePr>
            <a:graphicFrameLocks noGrp="1"/>
          </p:cNvGraphicFramePr>
          <p:nvPr>
            <p:extLst>
              <p:ext uri="{D42A27DB-BD31-4B8C-83A1-F6EECF244321}">
                <p14:modId xmlns:p14="http://schemas.microsoft.com/office/powerpoint/2010/main" val="2656116660"/>
              </p:ext>
            </p:extLst>
          </p:nvPr>
        </p:nvGraphicFramePr>
        <p:xfrm>
          <a:off x="475733" y="2730063"/>
          <a:ext cx="2157133" cy="1850153"/>
        </p:xfrm>
        <a:graphic>
          <a:graphicData uri="http://schemas.openxmlformats.org/drawingml/2006/table">
            <a:tbl>
              <a:tblPr firstRow="1" bandRow="1">
                <a:tableStyleId>{0505E3EF-67EA-436B-97B2-0124C06EBD24}</a:tableStyleId>
              </a:tblPr>
              <a:tblGrid>
                <a:gridCol w="647316">
                  <a:extLst>
                    <a:ext uri="{9D8B030D-6E8A-4147-A177-3AD203B41FA5}">
                      <a16:colId xmlns:a16="http://schemas.microsoft.com/office/drawing/2014/main" val="20000"/>
                    </a:ext>
                  </a:extLst>
                </a:gridCol>
                <a:gridCol w="553582">
                  <a:extLst>
                    <a:ext uri="{9D8B030D-6E8A-4147-A177-3AD203B41FA5}">
                      <a16:colId xmlns:a16="http://schemas.microsoft.com/office/drawing/2014/main" val="342843218"/>
                    </a:ext>
                  </a:extLst>
                </a:gridCol>
                <a:gridCol w="956235">
                  <a:extLst>
                    <a:ext uri="{9D8B030D-6E8A-4147-A177-3AD203B41FA5}">
                      <a16:colId xmlns:a16="http://schemas.microsoft.com/office/drawing/2014/main" val="20001"/>
                    </a:ext>
                  </a:extLst>
                </a:gridCol>
              </a:tblGrid>
              <a:tr h="522380">
                <a:tc>
                  <a:txBody>
                    <a:bodyPr/>
                    <a:lstStyle/>
                    <a:p>
                      <a:pPr algn="ctr"/>
                      <a:r>
                        <a:rPr lang="en-US" sz="1000" dirty="0"/>
                        <a:t>Beam Thickness</a:t>
                      </a:r>
                    </a:p>
                  </a:txBody>
                  <a:tcPr marL="48943" marR="48943" marT="24474" marB="24474"/>
                </a:tc>
                <a:tc>
                  <a:txBody>
                    <a:bodyPr/>
                    <a:lstStyle/>
                    <a:p>
                      <a:pPr algn="ctr"/>
                      <a:r>
                        <a:rPr lang="en-US" sz="1000" dirty="0"/>
                        <a:t>Color</a:t>
                      </a:r>
                    </a:p>
                  </a:txBody>
                  <a:tcPr marL="48943" marR="48943" marT="24474" marB="24474"/>
                </a:tc>
                <a:tc>
                  <a:txBody>
                    <a:bodyPr/>
                    <a:lstStyle/>
                    <a:p>
                      <a:pPr algn="ctr"/>
                      <a:r>
                        <a:rPr lang="en-US" sz="1000" dirty="0"/>
                        <a:t>Maximum Recoverable Frequency</a:t>
                      </a:r>
                    </a:p>
                  </a:txBody>
                  <a:tcPr marL="48943" marR="48943" marT="24474" marB="24474"/>
                </a:tc>
                <a:extLst>
                  <a:ext uri="{0D108BD9-81ED-4DB2-BD59-A6C34878D82A}">
                    <a16:rowId xmlns:a16="http://schemas.microsoft.com/office/drawing/2014/main" val="10000"/>
                  </a:ext>
                </a:extLst>
              </a:tr>
              <a:tr h="206759">
                <a:tc>
                  <a:txBody>
                    <a:bodyPr/>
                    <a:lstStyle/>
                    <a:p>
                      <a:pPr algn="ctr"/>
                      <a:r>
                        <a:rPr lang="en-US" sz="1000" dirty="0"/>
                        <a:t>-</a:t>
                      </a:r>
                    </a:p>
                  </a:txBody>
                  <a:tcPr marL="48943" marR="48943" marT="24474" marB="24474"/>
                </a:tc>
                <a:tc>
                  <a:txBody>
                    <a:bodyPr/>
                    <a:lstStyle/>
                    <a:p>
                      <a:pPr algn="ctr"/>
                      <a:r>
                        <a:rPr lang="en-US" sz="1000" dirty="0"/>
                        <a:t>Red</a:t>
                      </a:r>
                    </a:p>
                  </a:txBody>
                  <a:tcPr marL="48943" marR="48943" marT="24474" marB="24474"/>
                </a:tc>
                <a:tc>
                  <a:txBody>
                    <a:bodyPr/>
                    <a:lstStyle/>
                    <a:p>
                      <a:pPr algn="ctr"/>
                      <a:r>
                        <a:rPr lang="en-US" sz="1000" dirty="0"/>
                        <a:t>Reference</a:t>
                      </a:r>
                    </a:p>
                  </a:txBody>
                  <a:tcPr marL="48943" marR="48943" marT="24474" marB="24474"/>
                </a:tc>
                <a:extLst>
                  <a:ext uri="{0D108BD9-81ED-4DB2-BD59-A6C34878D82A}">
                    <a16:rowId xmlns:a16="http://schemas.microsoft.com/office/drawing/2014/main" val="1474010077"/>
                  </a:ext>
                </a:extLst>
              </a:tr>
              <a:tr h="206759">
                <a:tc>
                  <a:txBody>
                    <a:bodyPr/>
                    <a:lstStyle/>
                    <a:p>
                      <a:pPr algn="ctr"/>
                      <a:r>
                        <a:rPr lang="en-US" sz="1000" dirty="0"/>
                        <a:t>Thinnest</a:t>
                      </a:r>
                    </a:p>
                    <a:p>
                      <a:pPr algn="ctr"/>
                      <a:r>
                        <a:rPr lang="en-US" sz="1000" dirty="0"/>
                        <a:t>1x</a:t>
                      </a:r>
                    </a:p>
                  </a:txBody>
                  <a:tcPr marL="48943" marR="48943" marT="24474" marB="24474"/>
                </a:tc>
                <a:tc>
                  <a:txBody>
                    <a:bodyPr/>
                    <a:lstStyle/>
                    <a:p>
                      <a:pPr algn="ctr"/>
                      <a:r>
                        <a:rPr lang="en-US" sz="1000" dirty="0"/>
                        <a:t>Blue</a:t>
                      </a:r>
                    </a:p>
                  </a:txBody>
                  <a:tcPr marL="48943" marR="48943" marT="24474" marB="24474"/>
                </a:tc>
                <a:tc>
                  <a:txBody>
                    <a:bodyPr/>
                    <a:lstStyle/>
                    <a:p>
                      <a:pPr algn="ctr"/>
                      <a:r>
                        <a:rPr lang="en-US" sz="1000" dirty="0"/>
                        <a:t>6 – 7 Hz</a:t>
                      </a:r>
                    </a:p>
                  </a:txBody>
                  <a:tcPr marL="48943" marR="48943" marT="24474" marB="24474"/>
                </a:tc>
                <a:extLst>
                  <a:ext uri="{0D108BD9-81ED-4DB2-BD59-A6C34878D82A}">
                    <a16:rowId xmlns:a16="http://schemas.microsoft.com/office/drawing/2014/main" val="10001"/>
                  </a:ext>
                </a:extLst>
              </a:tr>
              <a:tr h="206759">
                <a:tc>
                  <a:txBody>
                    <a:bodyPr/>
                    <a:lstStyle/>
                    <a:p>
                      <a:pPr algn="ctr"/>
                      <a:r>
                        <a:rPr lang="en-US" sz="1000" dirty="0"/>
                        <a:t>5x</a:t>
                      </a:r>
                    </a:p>
                  </a:txBody>
                  <a:tcPr marL="48943" marR="48943" marT="24474" marB="24474"/>
                </a:tc>
                <a:tc>
                  <a:txBody>
                    <a:bodyPr/>
                    <a:lstStyle/>
                    <a:p>
                      <a:pPr algn="ctr"/>
                      <a:r>
                        <a:rPr lang="en-US" sz="1000" dirty="0"/>
                        <a:t>Green</a:t>
                      </a:r>
                    </a:p>
                  </a:txBody>
                  <a:tcPr marL="48943" marR="48943" marT="24474" marB="24474"/>
                </a:tc>
                <a:tc>
                  <a:txBody>
                    <a:bodyPr/>
                    <a:lstStyle/>
                    <a:p>
                      <a:pPr algn="ctr"/>
                      <a:r>
                        <a:rPr lang="en-US" sz="1000" dirty="0"/>
                        <a:t>5 Hz</a:t>
                      </a:r>
                    </a:p>
                  </a:txBody>
                  <a:tcPr marL="48943" marR="48943" marT="24474" marB="24474"/>
                </a:tc>
                <a:extLst>
                  <a:ext uri="{0D108BD9-81ED-4DB2-BD59-A6C34878D82A}">
                    <a16:rowId xmlns:a16="http://schemas.microsoft.com/office/drawing/2014/main" val="10002"/>
                  </a:ext>
                </a:extLst>
              </a:tr>
              <a:tr h="206759">
                <a:tc>
                  <a:txBody>
                    <a:bodyPr/>
                    <a:lstStyle/>
                    <a:p>
                      <a:pPr algn="ctr"/>
                      <a:r>
                        <a:rPr lang="en-US" sz="1000" dirty="0"/>
                        <a:t>20x</a:t>
                      </a:r>
                    </a:p>
                  </a:txBody>
                  <a:tcPr marL="48943" marR="48943" marT="24474" marB="24474"/>
                </a:tc>
                <a:tc>
                  <a:txBody>
                    <a:bodyPr/>
                    <a:lstStyle/>
                    <a:p>
                      <a:pPr algn="ctr"/>
                      <a:r>
                        <a:rPr lang="en-US" sz="1000" dirty="0"/>
                        <a:t>Gold</a:t>
                      </a:r>
                    </a:p>
                  </a:txBody>
                  <a:tcPr marL="48943" marR="48943" marT="24474" marB="24474"/>
                </a:tc>
                <a:tc>
                  <a:txBody>
                    <a:bodyPr/>
                    <a:lstStyle/>
                    <a:p>
                      <a:pPr algn="ctr"/>
                      <a:r>
                        <a:rPr lang="en-US" sz="1000" dirty="0"/>
                        <a:t>7 – 10 Hz</a:t>
                      </a:r>
                    </a:p>
                  </a:txBody>
                  <a:tcPr marL="48943" marR="48943" marT="24474" marB="24474"/>
                </a:tc>
                <a:extLst>
                  <a:ext uri="{0D108BD9-81ED-4DB2-BD59-A6C34878D82A}">
                    <a16:rowId xmlns:a16="http://schemas.microsoft.com/office/drawing/2014/main" val="10003"/>
                  </a:ext>
                </a:extLst>
              </a:tr>
              <a:tr h="206759">
                <a:tc>
                  <a:txBody>
                    <a:bodyPr/>
                    <a:lstStyle/>
                    <a:p>
                      <a:pPr algn="ctr"/>
                      <a:r>
                        <a:rPr lang="en-US" sz="1000" dirty="0"/>
                        <a:t>Widest 50x</a:t>
                      </a:r>
                    </a:p>
                  </a:txBody>
                  <a:tcPr marL="48943" marR="48943" marT="24474" marB="24474"/>
                </a:tc>
                <a:tc>
                  <a:txBody>
                    <a:bodyPr/>
                    <a:lstStyle/>
                    <a:p>
                      <a:pPr algn="ctr"/>
                      <a:r>
                        <a:rPr lang="en-US" sz="1000" dirty="0"/>
                        <a:t>Purple</a:t>
                      </a:r>
                    </a:p>
                  </a:txBody>
                  <a:tcPr marL="48943" marR="48943" marT="24474" marB="24474"/>
                </a:tc>
                <a:tc>
                  <a:txBody>
                    <a:bodyPr/>
                    <a:lstStyle/>
                    <a:p>
                      <a:pPr algn="ctr"/>
                      <a:r>
                        <a:rPr lang="en-US" sz="1000" dirty="0"/>
                        <a:t>3.5 Hz</a:t>
                      </a:r>
                    </a:p>
                  </a:txBody>
                  <a:tcPr marL="48943" marR="48943" marT="24474" marB="24474"/>
                </a:tc>
                <a:extLst>
                  <a:ext uri="{0D108BD9-81ED-4DB2-BD59-A6C34878D82A}">
                    <a16:rowId xmlns:a16="http://schemas.microsoft.com/office/drawing/2014/main" val="10004"/>
                  </a:ext>
                </a:extLst>
              </a:tr>
            </a:tbl>
          </a:graphicData>
        </a:graphic>
      </p:graphicFrame>
      <p:pic>
        <p:nvPicPr>
          <p:cNvPr id="14" name="Picture 13">
            <a:extLst>
              <a:ext uri="{FF2B5EF4-FFF2-40B4-BE49-F238E27FC236}">
                <a16:creationId xmlns:a16="http://schemas.microsoft.com/office/drawing/2014/main" id="{6DC304DF-EF90-45D0-B38C-2BF0DD689472}"/>
              </a:ext>
            </a:extLst>
          </p:cNvPr>
          <p:cNvPicPr/>
          <p:nvPr/>
        </p:nvPicPr>
        <p:blipFill>
          <a:blip r:embed="rId3"/>
          <a:stretch>
            <a:fillRect/>
          </a:stretch>
        </p:blipFill>
        <p:spPr>
          <a:xfrm>
            <a:off x="4089949" y="3327346"/>
            <a:ext cx="3587787" cy="1488984"/>
          </a:xfrm>
          <a:prstGeom prst="rect">
            <a:avLst/>
          </a:prstGeom>
        </p:spPr>
      </p:pic>
      <p:sp>
        <p:nvSpPr>
          <p:cNvPr id="17" name="TextBox 5">
            <a:extLst>
              <a:ext uri="{FF2B5EF4-FFF2-40B4-BE49-F238E27FC236}">
                <a16:creationId xmlns:a16="http://schemas.microsoft.com/office/drawing/2014/main" id="{FC427980-62BB-46DE-9526-3513CCA88B34}"/>
              </a:ext>
            </a:extLst>
          </p:cNvPr>
          <p:cNvSpPr txBox="1">
            <a:spLocks noChangeArrowheads="1"/>
          </p:cNvSpPr>
          <p:nvPr/>
        </p:nvSpPr>
        <p:spPr bwMode="auto">
          <a:xfrm rot="5400000">
            <a:off x="7353738" y="2469891"/>
            <a:ext cx="27505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dirty="0">
                <a:latin typeface="+mn-lt"/>
              </a:rPr>
              <a:t>x axis = frequency     y axis = decibels</a:t>
            </a:r>
          </a:p>
        </p:txBody>
      </p:sp>
      <p:sp>
        <p:nvSpPr>
          <p:cNvPr id="18" name="TextBox 17">
            <a:extLst>
              <a:ext uri="{FF2B5EF4-FFF2-40B4-BE49-F238E27FC236}">
                <a16:creationId xmlns:a16="http://schemas.microsoft.com/office/drawing/2014/main" id="{889FB1CA-2C99-4644-9820-182120ED413A}"/>
              </a:ext>
            </a:extLst>
          </p:cNvPr>
          <p:cNvSpPr txBox="1"/>
          <p:nvPr/>
        </p:nvSpPr>
        <p:spPr>
          <a:xfrm>
            <a:off x="2686952" y="3721258"/>
            <a:ext cx="1444700" cy="830997"/>
          </a:xfrm>
          <a:prstGeom prst="rect">
            <a:avLst/>
          </a:prstGeom>
          <a:noFill/>
        </p:spPr>
        <p:txBody>
          <a:bodyPr wrap="square" rtlCol="0">
            <a:spAutoFit/>
          </a:bodyPr>
          <a:lstStyle/>
          <a:p>
            <a:r>
              <a:rPr lang="en-GB" sz="1200" dirty="0"/>
              <a:t>Recovered higher frequency due to more attention and care while digitizing.</a:t>
            </a:r>
          </a:p>
        </p:txBody>
      </p:sp>
      <p:sp>
        <p:nvSpPr>
          <p:cNvPr id="20" name="TextBox 19">
            <a:extLst>
              <a:ext uri="{FF2B5EF4-FFF2-40B4-BE49-F238E27FC236}">
                <a16:creationId xmlns:a16="http://schemas.microsoft.com/office/drawing/2014/main" id="{E0FFD317-5BDB-4438-A30F-AC9E9E16FFD4}"/>
              </a:ext>
            </a:extLst>
          </p:cNvPr>
          <p:cNvSpPr txBox="1"/>
          <p:nvPr/>
        </p:nvSpPr>
        <p:spPr>
          <a:xfrm>
            <a:off x="487364" y="1265523"/>
            <a:ext cx="5061211" cy="1600438"/>
          </a:xfrm>
          <a:prstGeom prst="rect">
            <a:avLst/>
          </a:prstGeom>
          <a:noFill/>
        </p:spPr>
        <p:txBody>
          <a:bodyPr wrap="square" rtlCol="0">
            <a:spAutoFit/>
          </a:bodyPr>
          <a:lstStyle/>
          <a:p>
            <a:r>
              <a:rPr lang="en-US" sz="1400" dirty="0"/>
              <a:t>Trace thickness of the waveform affects the recoverable frequency in a digitization.  A waveform with a frequency of 1 – 12 Hz was created at 600 DPI.  The beam thickness was modified at four different widths.  At wider beam thicknesses, some frequencies are simply not recoverable due to trace overlap and hidden signal.  Note: user experience can result in higher recoverability rates.</a:t>
            </a:r>
          </a:p>
          <a:p>
            <a:endParaRPr lang="en-US" sz="1400" dirty="0"/>
          </a:p>
        </p:txBody>
      </p:sp>
      <p:sp>
        <p:nvSpPr>
          <p:cNvPr id="21" name="TextBox 20">
            <a:extLst>
              <a:ext uri="{FF2B5EF4-FFF2-40B4-BE49-F238E27FC236}">
                <a16:creationId xmlns:a16="http://schemas.microsoft.com/office/drawing/2014/main" id="{F65E1669-DB7F-494D-8338-F60ECF6F7502}"/>
              </a:ext>
            </a:extLst>
          </p:cNvPr>
          <p:cNvSpPr txBox="1"/>
          <p:nvPr/>
        </p:nvSpPr>
        <p:spPr>
          <a:xfrm>
            <a:off x="6872425" y="1027305"/>
            <a:ext cx="960310" cy="276999"/>
          </a:xfrm>
          <a:prstGeom prst="rect">
            <a:avLst/>
          </a:prstGeom>
          <a:noFill/>
        </p:spPr>
        <p:txBody>
          <a:bodyPr wrap="square" rtlCol="0">
            <a:spAutoFit/>
          </a:bodyPr>
          <a:lstStyle/>
          <a:p>
            <a:r>
              <a:rPr lang="en-US" sz="1200" dirty="0"/>
              <a:t>1 – 12 Hz</a:t>
            </a:r>
            <a:endParaRPr lang="en-GB" sz="1400" dirty="0"/>
          </a:p>
        </p:txBody>
      </p:sp>
      <p:sp>
        <p:nvSpPr>
          <p:cNvPr id="13" name="TextBox 12">
            <a:extLst>
              <a:ext uri="{FF2B5EF4-FFF2-40B4-BE49-F238E27FC236}">
                <a16:creationId xmlns:a16="http://schemas.microsoft.com/office/drawing/2014/main" id="{C44FEE8D-CEC4-4C15-847F-46653E3EA206}"/>
              </a:ext>
            </a:extLst>
          </p:cNvPr>
          <p:cNvSpPr txBox="1"/>
          <p:nvPr/>
        </p:nvSpPr>
        <p:spPr>
          <a:xfrm>
            <a:off x="2841771" y="2832883"/>
            <a:ext cx="2759968" cy="461665"/>
          </a:xfrm>
          <a:prstGeom prst="rect">
            <a:avLst/>
          </a:prstGeom>
          <a:noFill/>
        </p:spPr>
        <p:txBody>
          <a:bodyPr wrap="square" rtlCol="0">
            <a:spAutoFit/>
          </a:bodyPr>
          <a:lstStyle/>
          <a:p>
            <a:r>
              <a:rPr lang="en-GB" sz="1200" dirty="0"/>
              <a:t>Below: Example of 1 – 12 Hz synthetic seismograms at various beam thickness.</a:t>
            </a:r>
          </a:p>
        </p:txBody>
      </p:sp>
      <p:sp>
        <p:nvSpPr>
          <p:cNvPr id="15" name="TextBox 14">
            <a:extLst>
              <a:ext uri="{FF2B5EF4-FFF2-40B4-BE49-F238E27FC236}">
                <a16:creationId xmlns:a16="http://schemas.microsoft.com/office/drawing/2014/main" id="{EE5FC46A-905A-4703-B88C-9C663B090B74}"/>
              </a:ext>
            </a:extLst>
          </p:cNvPr>
          <p:cNvSpPr txBox="1"/>
          <p:nvPr/>
        </p:nvSpPr>
        <p:spPr>
          <a:xfrm>
            <a:off x="501567" y="1000127"/>
            <a:ext cx="6299991" cy="307777"/>
          </a:xfrm>
          <a:prstGeom prst="rect">
            <a:avLst/>
          </a:prstGeom>
          <a:noFill/>
        </p:spPr>
        <p:txBody>
          <a:bodyPr wrap="square" rtlCol="0">
            <a:spAutoFit/>
          </a:bodyPr>
          <a:lstStyle/>
          <a:p>
            <a:r>
              <a:rPr lang="en-GB" sz="1400" b="1" dirty="0"/>
              <a:t>The Effect of Trace Thickness and Frequency Recovery</a:t>
            </a:r>
          </a:p>
        </p:txBody>
      </p:sp>
      <p:sp>
        <p:nvSpPr>
          <p:cNvPr id="4" name="Rectangle 3">
            <a:extLst>
              <a:ext uri="{FF2B5EF4-FFF2-40B4-BE49-F238E27FC236}">
                <a16:creationId xmlns:a16="http://schemas.microsoft.com/office/drawing/2014/main" id="{00E37724-7F80-4876-96A3-B9F30C902303}"/>
              </a:ext>
            </a:extLst>
          </p:cNvPr>
          <p:cNvSpPr/>
          <p:nvPr/>
        </p:nvSpPr>
        <p:spPr>
          <a:xfrm>
            <a:off x="475733" y="3254153"/>
            <a:ext cx="2157133" cy="202018"/>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ED5AEE-5B3E-4428-85E4-B18666F4E37B}"/>
              </a:ext>
            </a:extLst>
          </p:cNvPr>
          <p:cNvSpPr/>
          <p:nvPr/>
        </p:nvSpPr>
        <p:spPr>
          <a:xfrm>
            <a:off x="471518" y="3465696"/>
            <a:ext cx="2157133" cy="354418"/>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D00098-3452-42A0-ADE8-D8479F9FD968}"/>
              </a:ext>
            </a:extLst>
          </p:cNvPr>
          <p:cNvSpPr/>
          <p:nvPr/>
        </p:nvSpPr>
        <p:spPr>
          <a:xfrm>
            <a:off x="473103" y="4223778"/>
            <a:ext cx="2157133" cy="35441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C14999-7973-4632-8B3D-A80B9FA2BF87}"/>
              </a:ext>
            </a:extLst>
          </p:cNvPr>
          <p:cNvSpPr/>
          <p:nvPr/>
        </p:nvSpPr>
        <p:spPr>
          <a:xfrm>
            <a:off x="481764" y="4033240"/>
            <a:ext cx="2157133" cy="202018"/>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47B652-F048-4618-89E2-C0A35FE8A595}"/>
              </a:ext>
            </a:extLst>
          </p:cNvPr>
          <p:cNvSpPr/>
          <p:nvPr/>
        </p:nvSpPr>
        <p:spPr>
          <a:xfrm>
            <a:off x="472748" y="3818648"/>
            <a:ext cx="2157133" cy="20201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5A9A246D-3DDC-4503-848C-262835E588C1}"/>
              </a:ext>
            </a:extLst>
          </p:cNvPr>
          <p:cNvSpPr/>
          <p:nvPr/>
        </p:nvSpPr>
        <p:spPr>
          <a:xfrm rot="10800000">
            <a:off x="2555779" y="4077856"/>
            <a:ext cx="199245" cy="9875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AE49FBA-79D2-48D9-B967-5C5E77103B97}"/>
              </a:ext>
            </a:extLst>
          </p:cNvPr>
          <p:cNvSpPr txBox="1"/>
          <p:nvPr/>
        </p:nvSpPr>
        <p:spPr>
          <a:xfrm>
            <a:off x="7692718" y="1648457"/>
            <a:ext cx="894797" cy="253916"/>
          </a:xfrm>
          <a:prstGeom prst="rect">
            <a:avLst/>
          </a:prstGeom>
          <a:noFill/>
        </p:spPr>
        <p:txBody>
          <a:bodyPr wrap="none" rtlCol="0">
            <a:spAutoFit/>
          </a:bodyPr>
          <a:lstStyle/>
          <a:p>
            <a:r>
              <a:rPr lang="en-US" sz="1050" dirty="0">
                <a:solidFill>
                  <a:schemeClr val="accent1">
                    <a:lumMod val="75000"/>
                  </a:schemeClr>
                </a:solidFill>
              </a:rPr>
              <a:t>Thinnest (1x)</a:t>
            </a:r>
          </a:p>
        </p:txBody>
      </p:sp>
      <p:sp>
        <p:nvSpPr>
          <p:cNvPr id="28" name="TextBox 27">
            <a:extLst>
              <a:ext uri="{FF2B5EF4-FFF2-40B4-BE49-F238E27FC236}">
                <a16:creationId xmlns:a16="http://schemas.microsoft.com/office/drawing/2014/main" id="{CD21C419-69E5-44DB-A11A-4468A8601E7C}"/>
              </a:ext>
            </a:extLst>
          </p:cNvPr>
          <p:cNvSpPr txBox="1"/>
          <p:nvPr/>
        </p:nvSpPr>
        <p:spPr>
          <a:xfrm>
            <a:off x="7470406" y="1575341"/>
            <a:ext cx="311304" cy="253916"/>
          </a:xfrm>
          <a:prstGeom prst="rect">
            <a:avLst/>
          </a:prstGeom>
          <a:noFill/>
        </p:spPr>
        <p:txBody>
          <a:bodyPr wrap="none" rtlCol="0">
            <a:spAutoFit/>
          </a:bodyPr>
          <a:lstStyle/>
          <a:p>
            <a:r>
              <a:rPr lang="en-US" sz="1050" dirty="0">
                <a:solidFill>
                  <a:schemeClr val="accent6">
                    <a:lumMod val="75000"/>
                  </a:schemeClr>
                </a:solidFill>
              </a:rPr>
              <a:t>5x</a:t>
            </a:r>
          </a:p>
        </p:txBody>
      </p:sp>
      <p:sp>
        <p:nvSpPr>
          <p:cNvPr id="29" name="TextBox 28">
            <a:extLst>
              <a:ext uri="{FF2B5EF4-FFF2-40B4-BE49-F238E27FC236}">
                <a16:creationId xmlns:a16="http://schemas.microsoft.com/office/drawing/2014/main" id="{DCAE3AC6-B299-4956-927E-64BF9690FC83}"/>
              </a:ext>
            </a:extLst>
          </p:cNvPr>
          <p:cNvSpPr txBox="1"/>
          <p:nvPr/>
        </p:nvSpPr>
        <p:spPr>
          <a:xfrm>
            <a:off x="7950835" y="1914913"/>
            <a:ext cx="744114" cy="253916"/>
          </a:xfrm>
          <a:prstGeom prst="rect">
            <a:avLst/>
          </a:prstGeom>
          <a:noFill/>
        </p:spPr>
        <p:txBody>
          <a:bodyPr wrap="none" rtlCol="0">
            <a:spAutoFit/>
          </a:bodyPr>
          <a:lstStyle/>
          <a:p>
            <a:r>
              <a:rPr lang="en-US" sz="1050" dirty="0">
                <a:solidFill>
                  <a:srgbClr val="C00000"/>
                </a:solidFill>
              </a:rPr>
              <a:t>Reference</a:t>
            </a:r>
          </a:p>
        </p:txBody>
      </p:sp>
      <p:sp>
        <p:nvSpPr>
          <p:cNvPr id="30" name="TextBox 29">
            <a:extLst>
              <a:ext uri="{FF2B5EF4-FFF2-40B4-BE49-F238E27FC236}">
                <a16:creationId xmlns:a16="http://schemas.microsoft.com/office/drawing/2014/main" id="{556616E7-BD48-460B-96A1-51CC03F8853D}"/>
              </a:ext>
            </a:extLst>
          </p:cNvPr>
          <p:cNvSpPr txBox="1"/>
          <p:nvPr/>
        </p:nvSpPr>
        <p:spPr>
          <a:xfrm>
            <a:off x="7825229" y="1758212"/>
            <a:ext cx="380232" cy="253916"/>
          </a:xfrm>
          <a:prstGeom prst="rect">
            <a:avLst/>
          </a:prstGeom>
          <a:noFill/>
        </p:spPr>
        <p:txBody>
          <a:bodyPr wrap="none" rtlCol="0">
            <a:spAutoFit/>
          </a:bodyPr>
          <a:lstStyle/>
          <a:p>
            <a:r>
              <a:rPr lang="en-US" sz="1050" dirty="0">
                <a:solidFill>
                  <a:schemeClr val="accent4">
                    <a:lumMod val="75000"/>
                  </a:schemeClr>
                </a:solidFill>
              </a:rPr>
              <a:t>20x</a:t>
            </a:r>
          </a:p>
        </p:txBody>
      </p:sp>
      <p:sp>
        <p:nvSpPr>
          <p:cNvPr id="31" name="TextBox 30">
            <a:extLst>
              <a:ext uri="{FF2B5EF4-FFF2-40B4-BE49-F238E27FC236}">
                <a16:creationId xmlns:a16="http://schemas.microsoft.com/office/drawing/2014/main" id="{5D28BA21-BF88-4842-9547-0A835CBC88FE}"/>
              </a:ext>
            </a:extLst>
          </p:cNvPr>
          <p:cNvSpPr txBox="1"/>
          <p:nvPr/>
        </p:nvSpPr>
        <p:spPr>
          <a:xfrm>
            <a:off x="6758468" y="1426696"/>
            <a:ext cx="877163" cy="253916"/>
          </a:xfrm>
          <a:prstGeom prst="rect">
            <a:avLst/>
          </a:prstGeom>
          <a:noFill/>
        </p:spPr>
        <p:txBody>
          <a:bodyPr wrap="none" rtlCol="0">
            <a:spAutoFit/>
          </a:bodyPr>
          <a:lstStyle/>
          <a:p>
            <a:r>
              <a:rPr lang="en-US" sz="1050" dirty="0">
                <a:solidFill>
                  <a:srgbClr val="7030A0"/>
                </a:solidFill>
              </a:rPr>
              <a:t>Widest (50x)</a:t>
            </a:r>
          </a:p>
        </p:txBody>
      </p:sp>
      <p:cxnSp>
        <p:nvCxnSpPr>
          <p:cNvPr id="32" name="Straight Connector 31">
            <a:extLst>
              <a:ext uri="{FF2B5EF4-FFF2-40B4-BE49-F238E27FC236}">
                <a16:creationId xmlns:a16="http://schemas.microsoft.com/office/drawing/2014/main" id="{AF601732-A8C7-4ACD-A7A7-E78CC53DD953}"/>
              </a:ext>
            </a:extLst>
          </p:cNvPr>
          <p:cNvCxnSpPr/>
          <p:nvPr/>
        </p:nvCxnSpPr>
        <p:spPr>
          <a:xfrm flipH="1">
            <a:off x="7692718" y="1811593"/>
            <a:ext cx="69708" cy="1815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002F3FB-DE98-427E-B213-6C44E95A992B}"/>
              </a:ext>
            </a:extLst>
          </p:cNvPr>
          <p:cNvCxnSpPr>
            <a:cxnSpLocks/>
          </p:cNvCxnSpPr>
          <p:nvPr/>
        </p:nvCxnSpPr>
        <p:spPr>
          <a:xfrm flipH="1">
            <a:off x="7899829" y="2065742"/>
            <a:ext cx="128951" cy="2218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6ECEFB-0B17-415D-91C3-AF09B36665A1}"/>
              </a:ext>
            </a:extLst>
          </p:cNvPr>
          <p:cNvCxnSpPr>
            <a:cxnSpLocks/>
          </p:cNvCxnSpPr>
          <p:nvPr/>
        </p:nvCxnSpPr>
        <p:spPr>
          <a:xfrm>
            <a:off x="7157285" y="1635224"/>
            <a:ext cx="97309" cy="17504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585750-0475-4AD7-A90A-0BCC68E8B63A}"/>
              </a:ext>
            </a:extLst>
          </p:cNvPr>
          <p:cNvCxnSpPr/>
          <p:nvPr/>
        </p:nvCxnSpPr>
        <p:spPr>
          <a:xfrm flipH="1">
            <a:off x="7553100" y="1771273"/>
            <a:ext cx="69708" cy="181561"/>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6A50D12-B58C-4070-AD8B-35EAE4F14843}"/>
              </a:ext>
            </a:extLst>
          </p:cNvPr>
          <p:cNvCxnSpPr>
            <a:cxnSpLocks/>
          </p:cNvCxnSpPr>
          <p:nvPr/>
        </p:nvCxnSpPr>
        <p:spPr>
          <a:xfrm flipH="1">
            <a:off x="7792007" y="1937582"/>
            <a:ext cx="107822" cy="74546"/>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5">
            <a:extLst>
              <a:ext uri="{FF2B5EF4-FFF2-40B4-BE49-F238E27FC236}">
                <a16:creationId xmlns:a16="http://schemas.microsoft.com/office/drawing/2014/main" id="{4314BB5D-0E84-4062-B157-BC3E821EAC7B}"/>
              </a:ext>
            </a:extLst>
          </p:cNvPr>
          <p:cNvSpPr txBox="1">
            <a:spLocks noChangeArrowheads="1"/>
          </p:cNvSpPr>
          <p:nvPr/>
        </p:nvSpPr>
        <p:spPr bwMode="auto">
          <a:xfrm>
            <a:off x="-51620" y="4575728"/>
            <a:ext cx="36976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i="1" dirty="0">
                <a:latin typeface="+mn-lt"/>
              </a:rPr>
              <a:t>*Note: Assumption of a 60mm/minute recording speed</a:t>
            </a:r>
          </a:p>
        </p:txBody>
      </p:sp>
    </p:spTree>
    <p:extLst>
      <p:ext uri="{BB962C8B-B14F-4D97-AF65-F5344CB8AC3E}">
        <p14:creationId xmlns:p14="http://schemas.microsoft.com/office/powerpoint/2010/main" val="350353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7" name="TextBox 6">
            <a:extLst>
              <a:ext uri="{FF2B5EF4-FFF2-40B4-BE49-F238E27FC236}">
                <a16:creationId xmlns:a16="http://schemas.microsoft.com/office/drawing/2014/main" id="{23E17A15-6470-46ED-AE40-8A1AD0A9267D}"/>
              </a:ext>
            </a:extLst>
          </p:cNvPr>
          <p:cNvSpPr txBox="1"/>
          <p:nvPr/>
        </p:nvSpPr>
        <p:spPr>
          <a:xfrm>
            <a:off x="384655" y="904387"/>
            <a:ext cx="8397396" cy="2462213"/>
          </a:xfrm>
          <a:prstGeom prst="rect">
            <a:avLst/>
          </a:prstGeom>
          <a:noFill/>
        </p:spPr>
        <p:txBody>
          <a:bodyPr wrap="square" rtlCol="0">
            <a:spAutoFit/>
          </a:bodyPr>
          <a:lstStyle/>
          <a:p>
            <a:r>
              <a:rPr lang="en-US" sz="1400" dirty="0"/>
              <a:t>Higher DPI images produce better quality digitizations.  They retain better signal shape and recover more of the signal frequency.  For example, a 2 Hz signal will require at least a 600 DPI image to fully recover that frequency.  As frequency increases, the DPI will also need to increase to improve confidence in the results.</a:t>
            </a:r>
          </a:p>
          <a:p>
            <a:endParaRPr lang="en-US" sz="1400" dirty="0"/>
          </a:p>
          <a:p>
            <a:r>
              <a:rPr lang="en-US" sz="1400" dirty="0"/>
              <a:t>As trace thickness become wider, less frequencies will be recovered due to trace overlap and hidden signals.  A user’s digitization experience can produce a higher frequency recovery.</a:t>
            </a:r>
          </a:p>
          <a:p>
            <a:endParaRPr lang="en-US" sz="1400" dirty="0"/>
          </a:p>
          <a:p>
            <a:r>
              <a:rPr lang="en-US" sz="1400" dirty="0"/>
              <a:t>Digitization is more complex than just analyzing image resolution.  Such things are line (beam) thickness, trace velocity, and user experience all factor into making a quality digitization.</a:t>
            </a:r>
          </a:p>
          <a:p>
            <a:endParaRPr lang="en-US" sz="1400" dirty="0"/>
          </a:p>
          <a:p>
            <a:r>
              <a:rPr lang="en-US" sz="1400" dirty="0"/>
              <a:t>For validation of our digitization process, see T2.5-397 Burk and Mackey.</a:t>
            </a:r>
            <a:endParaRPr lang="en-GB" sz="1400" dirty="0"/>
          </a:p>
        </p:txBody>
      </p:sp>
      <p:sp>
        <p:nvSpPr>
          <p:cNvPr id="10" name="Прямоугольник 3">
            <a:extLst>
              <a:ext uri="{FF2B5EF4-FFF2-40B4-BE49-F238E27FC236}">
                <a16:creationId xmlns:a16="http://schemas.microsoft.com/office/drawing/2014/main" id="{AD1CDA6B-9BD6-4EB2-A79D-4F6A48FBB981}"/>
              </a:ext>
            </a:extLst>
          </p:cNvPr>
          <p:cNvSpPr/>
          <p:nvPr/>
        </p:nvSpPr>
        <p:spPr>
          <a:xfrm>
            <a:off x="362277" y="3460150"/>
            <a:ext cx="7955674" cy="1585049"/>
          </a:xfrm>
          <a:prstGeom prst="rect">
            <a:avLst/>
          </a:prstGeom>
        </p:spPr>
        <p:txBody>
          <a:bodyPr wrap="square">
            <a:spAutoFit/>
          </a:bodyPr>
          <a:lstStyle/>
          <a:p>
            <a:pPr algn="just" hangingPunct="0">
              <a:spcBef>
                <a:spcPts val="300"/>
              </a:spcBef>
              <a:spcAft>
                <a:spcPts val="300"/>
              </a:spcAft>
            </a:pPr>
            <a:r>
              <a:rPr lang="en-US" sz="1200" dirty="0">
                <a:cs typeface="Arial" panose="020B0604020202020204" pitchFamily="34" charset="0"/>
              </a:rPr>
              <a:t>This effort is continued on several other posters:</a:t>
            </a:r>
          </a:p>
          <a:p>
            <a:pPr algn="just" hangingPunct="0">
              <a:spcBef>
                <a:spcPts val="300"/>
              </a:spcBef>
              <a:spcAft>
                <a:spcPts val="300"/>
              </a:spcAft>
            </a:pPr>
            <a:r>
              <a:rPr lang="en-US" sz="1200" dirty="0">
                <a:cs typeface="Arial" panose="020B0604020202020204" pitchFamily="34" charset="0"/>
              </a:rPr>
              <a:t>T2.5 – 594 by </a:t>
            </a:r>
            <a:r>
              <a:rPr lang="en-US" sz="1200" dirty="0" err="1">
                <a:cs typeface="Arial" panose="020B0604020202020204" pitchFamily="34" charset="0"/>
              </a:rPr>
              <a:t>Malovichko</a:t>
            </a:r>
            <a:r>
              <a:rPr lang="en-US" sz="1200" dirty="0">
                <a:cs typeface="Arial" panose="020B0604020202020204" pitchFamily="34" charset="0"/>
              </a:rPr>
              <a:t> et al. for discussion on digitizing Soviet PNEs.</a:t>
            </a:r>
          </a:p>
          <a:p>
            <a:pPr algn="just" hangingPunct="0">
              <a:spcBef>
                <a:spcPts val="300"/>
              </a:spcBef>
              <a:spcAft>
                <a:spcPts val="300"/>
              </a:spcAft>
            </a:pPr>
            <a:r>
              <a:rPr lang="en-US" sz="1200" dirty="0">
                <a:cs typeface="Arial" panose="020B0604020202020204" pitchFamily="34" charset="0"/>
              </a:rPr>
              <a:t>T2.5 – 397 by Burk and Mackey for discussion on the recovery of station responses.</a:t>
            </a:r>
          </a:p>
          <a:p>
            <a:pPr algn="just" hangingPunct="0">
              <a:spcBef>
                <a:spcPts val="300"/>
              </a:spcBef>
              <a:spcAft>
                <a:spcPts val="300"/>
              </a:spcAft>
            </a:pPr>
            <a:r>
              <a:rPr lang="en-US" sz="1200" dirty="0">
                <a:cs typeface="Arial" panose="020B0604020202020204" pitchFamily="34" charset="0"/>
              </a:rPr>
              <a:t>T2.5 – 499 by Martinetti et al. for preliminary research results using digitized PNE waveforms. </a:t>
            </a:r>
          </a:p>
          <a:p>
            <a:pPr algn="just" hangingPunct="0">
              <a:spcBef>
                <a:spcPts val="300"/>
              </a:spcBef>
              <a:spcAft>
                <a:spcPts val="300"/>
              </a:spcAft>
            </a:pPr>
            <a:endParaRPr lang="en-US" sz="1200" dirty="0">
              <a:cs typeface="Arial" panose="020B0604020202020204" pitchFamily="34" charset="0"/>
            </a:endParaRPr>
          </a:p>
          <a:p>
            <a:pPr algn="just" hangingPunct="0">
              <a:spcBef>
                <a:spcPts val="300"/>
              </a:spcBef>
              <a:spcAft>
                <a:spcPts val="300"/>
              </a:spcAft>
            </a:pPr>
            <a:endParaRPr lang="en-US" sz="1200" dirty="0">
              <a:ea typeface="Times New Roman" panose="02020603050405020304" pitchFamily="18" charset="0"/>
              <a:cs typeface="Arial" panose="020B0604020202020204" pitchFamily="34" charset="0"/>
            </a:endParaRPr>
          </a:p>
        </p:txBody>
      </p:sp>
      <p:sp>
        <p:nvSpPr>
          <p:cNvPr id="8" name="Rectangle 17">
            <a:extLst>
              <a:ext uri="{FF2B5EF4-FFF2-40B4-BE49-F238E27FC236}">
                <a16:creationId xmlns:a16="http://schemas.microsoft.com/office/drawing/2014/main" id="{85BE4191-3C2F-492D-9C83-92F6CB774954}"/>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sp>
        <p:nvSpPr>
          <p:cNvPr id="11" name="TextBox 10">
            <a:extLst>
              <a:ext uri="{FF2B5EF4-FFF2-40B4-BE49-F238E27FC236}">
                <a16:creationId xmlns:a16="http://schemas.microsoft.com/office/drawing/2014/main" id="{25120A34-81E2-4B12-839C-68F54063BB0B}"/>
              </a:ext>
            </a:extLst>
          </p:cNvPr>
          <p:cNvSpPr txBox="1"/>
          <p:nvPr/>
        </p:nvSpPr>
        <p:spPr>
          <a:xfrm>
            <a:off x="181138" y="4424890"/>
            <a:ext cx="8781723" cy="430887"/>
          </a:xfrm>
          <a:prstGeom prst="rect">
            <a:avLst/>
          </a:prstGeom>
          <a:noFill/>
        </p:spPr>
        <p:txBody>
          <a:bodyPr wrap="square" rtlCol="0">
            <a:spAutoFit/>
          </a:bodyPr>
          <a:lstStyle/>
          <a:p>
            <a:r>
              <a:rPr lang="en-US" sz="1100" b="1" i="1" dirty="0"/>
              <a:t>Acknowledgements</a:t>
            </a:r>
            <a:r>
              <a:rPr lang="en-US" sz="1100" i="1" dirty="0"/>
              <a:t>:  Thank you to the individuals who helped digitize several waveforms in this study.  Also, a thank you to our funding agencies: US Department of State under contract </a:t>
            </a:r>
            <a:r>
              <a:rPr lang="en-US" sz="1100" dirty="0">
                <a:latin typeface="Arial" panose="020B0604020202020204" pitchFamily="34" charset="0"/>
                <a:cs typeface="Arial" panose="020B0604020202020204" pitchFamily="34" charset="0"/>
              </a:rPr>
              <a:t>19AQMM19P0582 </a:t>
            </a:r>
            <a:r>
              <a:rPr lang="en-US" sz="1100" i="1" dirty="0"/>
              <a:t>and the US Air Force Research Laboratory under contract FA9453-19-C-0066.</a:t>
            </a:r>
            <a:endParaRPr lang="en-GB" sz="1100" i="1" dirty="0"/>
          </a:p>
        </p:txBody>
      </p:sp>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7" name="TextBox 6">
            <a:extLst>
              <a:ext uri="{FF2B5EF4-FFF2-40B4-BE49-F238E27FC236}">
                <a16:creationId xmlns:a16="http://schemas.microsoft.com/office/drawing/2014/main" id="{2EE68929-6086-495D-8E60-C9F140D98E69}"/>
              </a:ext>
            </a:extLst>
          </p:cNvPr>
          <p:cNvSpPr txBox="1"/>
          <p:nvPr/>
        </p:nvSpPr>
        <p:spPr>
          <a:xfrm>
            <a:off x="484462" y="1183846"/>
            <a:ext cx="8525733" cy="3539430"/>
          </a:xfrm>
          <a:prstGeom prst="rect">
            <a:avLst/>
          </a:prstGeom>
          <a:noFill/>
        </p:spPr>
        <p:txBody>
          <a:bodyPr wrap="square" rtlCol="0">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recovery </a:t>
            </a:r>
            <a:r>
              <a:rPr lang="en-US" sz="16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and digitization of legacy seismogram waveforms is critical for research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historical events in nuclear monitoring. We are improving the digitization process by applying an interpolation algorithm and examining the frequency recovery of the potential records.  The implementation of a Piecewise Cubic Hermite Interpolating Polynomial (PCHIP) interpolation algorithm improves the quality of the digitization and minimizes the amount of distortion.  We quantify the effectiveness of scan density by the ease of digitization and waveform accuracy.  Low scan resolutions adversely affect waveform accuracy and ultimately the frequency recovery.  This is demonstrated in a synthetic ‘white noise’ seismogram that emulates an analog record.  The synthetic signal is converted to numerous scan resolutions then digitized.  After digitization, the digital seismograms are compared back to the original synthetic seismogram.  Preliminary results indicate that a 200 DPI image can recover signals up to about 3 Hz whereas a 600 DPI image can recover up to about 8 Hz, assuming an original recording speed of 60 mm/minute and a short period sensor.  Additional analog seismogram parameters such as line width, signal contrast, and signal amplitude all factor into the overall quality and waveform accuracy of digitized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7">
            <a:extLst>
              <a:ext uri="{FF2B5EF4-FFF2-40B4-BE49-F238E27FC236}">
                <a16:creationId xmlns:a16="http://schemas.microsoft.com/office/drawing/2014/main" id="{4E8F5687-F899-481E-B0EA-891D8B034164}"/>
              </a:ext>
            </a:extLst>
          </p:cNvPr>
          <p:cNvSpPr>
            <a:spLocks noChangeArrowheads="1"/>
          </p:cNvSpPr>
          <p:nvPr/>
        </p:nvSpPr>
        <p:spPr bwMode="auto">
          <a:xfrm>
            <a:off x="2094615" y="10048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9" name="TextBox 8">
            <a:extLst>
              <a:ext uri="{FF2B5EF4-FFF2-40B4-BE49-F238E27FC236}">
                <a16:creationId xmlns:a16="http://schemas.microsoft.com/office/drawing/2014/main" id="{38C50F74-9962-4C83-AD6B-DC83F89F7C7A}"/>
              </a:ext>
            </a:extLst>
          </p:cNvPr>
          <p:cNvSpPr txBox="1"/>
          <p:nvPr/>
        </p:nvSpPr>
        <p:spPr>
          <a:xfrm>
            <a:off x="417615" y="1104363"/>
            <a:ext cx="8545699" cy="4031873"/>
          </a:xfrm>
          <a:prstGeom prst="rect">
            <a:avLst/>
          </a:prstGeom>
          <a:noFill/>
        </p:spPr>
        <p:txBody>
          <a:bodyPr wrap="square" rtlCol="0">
            <a:spAutoFit/>
          </a:bodyPr>
          <a:lstStyle/>
          <a:p>
            <a:r>
              <a:rPr lang="en-US" sz="1600" dirty="0"/>
              <a:t>Digitization of legacy seismograms are becoming more important because they are at high risk for loss.  Data from these seismograms contain vital information of worldwide nuclear tests and important large earthquakes.  </a:t>
            </a:r>
          </a:p>
          <a:p>
            <a:endParaRPr lang="en-US" sz="1600" dirty="0"/>
          </a:p>
          <a:p>
            <a:r>
              <a:rPr lang="en-US" sz="1600" dirty="0"/>
              <a:t>Numerous projects within the seismological community have started to preserve, scan, and digitize analog seismograms.  Successful digital recovery and usage of these signals is based on the accurate and complete recovery of information from the analog seismogram.  Unfortunately, there are no standards or recommendations of how to achieve accurate digitizations.  For example, if we wanted to recover a 2 Hz signal on a 60mm/minute recording seismometer, what is the image resolution we need to capture the most accurate translation?</a:t>
            </a:r>
          </a:p>
          <a:p>
            <a:endParaRPr lang="en-US" sz="1600" dirty="0"/>
          </a:p>
          <a:p>
            <a:endParaRPr lang="en-US" sz="1600" dirty="0"/>
          </a:p>
          <a:p>
            <a:r>
              <a:rPr lang="en-US" sz="1600" dirty="0"/>
              <a:t>This study starts the investigation for proposed standards of analog seismogram digitization.  This poster initially addresses the frequency recovery and scan resolution.</a:t>
            </a:r>
          </a:p>
          <a:p>
            <a:endParaRPr lang="en-US" sz="1600" dirty="0"/>
          </a:p>
          <a:p>
            <a:endParaRPr lang="en-US" sz="1600" dirty="0"/>
          </a:p>
        </p:txBody>
      </p:sp>
      <p:sp>
        <p:nvSpPr>
          <p:cNvPr id="11" name="Rectangle 17">
            <a:extLst>
              <a:ext uri="{FF2B5EF4-FFF2-40B4-BE49-F238E27FC236}">
                <a16:creationId xmlns:a16="http://schemas.microsoft.com/office/drawing/2014/main" id="{32FE2952-40F6-4662-9A26-39C239922B10}"/>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7" name="TextBox 6">
            <a:extLst>
              <a:ext uri="{FF2B5EF4-FFF2-40B4-BE49-F238E27FC236}">
                <a16:creationId xmlns:a16="http://schemas.microsoft.com/office/drawing/2014/main" id="{A83E84AA-91F0-4D55-A8E1-8AE590A7C657}"/>
              </a:ext>
            </a:extLst>
          </p:cNvPr>
          <p:cNvSpPr txBox="1"/>
          <p:nvPr/>
        </p:nvSpPr>
        <p:spPr>
          <a:xfrm>
            <a:off x="409239" y="1242162"/>
            <a:ext cx="3353136" cy="3354765"/>
          </a:xfrm>
          <a:prstGeom prst="rect">
            <a:avLst/>
          </a:prstGeom>
          <a:noFill/>
        </p:spPr>
        <p:txBody>
          <a:bodyPr wrap="square" rtlCol="0">
            <a:spAutoFit/>
          </a:bodyPr>
          <a:lstStyle/>
          <a:p>
            <a:r>
              <a:rPr lang="en-GB" sz="1600" dirty="0"/>
              <a:t> Scan Resolution (DPI, Pixels per Inch)</a:t>
            </a:r>
          </a:p>
          <a:p>
            <a:pPr marL="375464" lvl="1" indent="-285750">
              <a:buFontTx/>
              <a:buChar char="-"/>
            </a:pPr>
            <a:r>
              <a:rPr lang="en-GB" sz="1400" dirty="0"/>
              <a:t>Higher DPI </a:t>
            </a:r>
            <a:r>
              <a:rPr lang="en-GB" sz="1400" dirty="0">
                <a:sym typeface="Wingdings" panose="05000000000000000000" pitchFamily="2" charset="2"/>
              </a:rPr>
              <a:t> Higher pixel density</a:t>
            </a:r>
          </a:p>
          <a:p>
            <a:pPr marL="375464" lvl="1" indent="-285750">
              <a:buFontTx/>
              <a:buChar char="-"/>
            </a:pPr>
            <a:r>
              <a:rPr lang="en-GB" sz="1400" dirty="0">
                <a:sym typeface="Wingdings" panose="05000000000000000000" pitchFamily="2" charset="2"/>
              </a:rPr>
              <a:t>Lower DPI  Lower pixel density</a:t>
            </a:r>
          </a:p>
          <a:p>
            <a:pPr lvl="1"/>
            <a:endParaRPr lang="en-GB" sz="1400" dirty="0">
              <a:sym typeface="Wingdings" panose="05000000000000000000" pitchFamily="2" charset="2"/>
            </a:endParaRPr>
          </a:p>
          <a:p>
            <a:pPr lvl="1"/>
            <a:r>
              <a:rPr lang="en-GB" sz="1600" dirty="0">
                <a:sym typeface="Wingdings" panose="05000000000000000000" pitchFamily="2" charset="2"/>
              </a:rPr>
              <a:t>As DPI decreases, pixels become larger and coarser.  This raises the uncertainty for selecting inflection points in the digitization process.</a:t>
            </a:r>
          </a:p>
          <a:p>
            <a:pPr lvl="1"/>
            <a:endParaRPr lang="en-GB" sz="1600" dirty="0"/>
          </a:p>
          <a:p>
            <a:pPr lvl="1"/>
            <a:r>
              <a:rPr lang="en-GB" sz="1600" dirty="0"/>
              <a:t>If DPI is too low, it can cause distortions in the</a:t>
            </a:r>
          </a:p>
          <a:p>
            <a:pPr marL="375464" lvl="1" indent="-285750">
              <a:buFontTx/>
              <a:buChar char="-"/>
            </a:pPr>
            <a:r>
              <a:rPr lang="en-GB" sz="1400" dirty="0"/>
              <a:t>General shape</a:t>
            </a:r>
          </a:p>
          <a:p>
            <a:pPr marL="375464" lvl="1" indent="-285750">
              <a:buFontTx/>
              <a:buChar char="-"/>
            </a:pPr>
            <a:r>
              <a:rPr lang="en-GB" sz="1400" dirty="0"/>
              <a:t>Seismogram timing</a:t>
            </a:r>
          </a:p>
          <a:p>
            <a:pPr marL="375464" lvl="1" indent="-285750">
              <a:buFontTx/>
              <a:buChar char="-"/>
            </a:pPr>
            <a:r>
              <a:rPr lang="en-GB" sz="1400" dirty="0"/>
              <a:t>Frequency recovery</a:t>
            </a:r>
          </a:p>
        </p:txBody>
      </p:sp>
      <p:pic>
        <p:nvPicPr>
          <p:cNvPr id="10" name="Picture 3" descr="Shape&#10;&#10;Description automatically generated with low confidence">
            <a:extLst>
              <a:ext uri="{FF2B5EF4-FFF2-40B4-BE49-F238E27FC236}">
                <a16:creationId xmlns:a16="http://schemas.microsoft.com/office/drawing/2014/main" id="{1E310AB8-402B-48EA-8D89-99B39014B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420" y="1305208"/>
            <a:ext cx="5190898" cy="289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7">
            <a:extLst>
              <a:ext uri="{FF2B5EF4-FFF2-40B4-BE49-F238E27FC236}">
                <a16:creationId xmlns:a16="http://schemas.microsoft.com/office/drawing/2014/main" id="{8446F3CD-62F6-4675-8F45-17DDB053326C}"/>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grpSp>
        <p:nvGrpSpPr>
          <p:cNvPr id="5" name="Group 4">
            <a:extLst>
              <a:ext uri="{FF2B5EF4-FFF2-40B4-BE49-F238E27FC236}">
                <a16:creationId xmlns:a16="http://schemas.microsoft.com/office/drawing/2014/main" id="{A409AB30-CFC7-41AD-BE31-83BB78FB7A53}"/>
              </a:ext>
            </a:extLst>
          </p:cNvPr>
          <p:cNvGrpSpPr/>
          <p:nvPr/>
        </p:nvGrpSpPr>
        <p:grpSpPr>
          <a:xfrm>
            <a:off x="3867486" y="4259631"/>
            <a:ext cx="4867275" cy="372329"/>
            <a:chOff x="3958368" y="4289334"/>
            <a:chExt cx="4867275" cy="372329"/>
          </a:xfrm>
        </p:grpSpPr>
        <p:sp>
          <p:nvSpPr>
            <p:cNvPr id="13" name="Arrow: Right 3">
              <a:extLst>
                <a:ext uri="{FF2B5EF4-FFF2-40B4-BE49-F238E27FC236}">
                  <a16:creationId xmlns:a16="http://schemas.microsoft.com/office/drawing/2014/main" id="{B2E08602-12C2-498A-9351-406DC963053D}"/>
                </a:ext>
              </a:extLst>
            </p:cNvPr>
            <p:cNvSpPr>
              <a:spLocks noChangeArrowheads="1"/>
            </p:cNvSpPr>
            <p:nvPr/>
          </p:nvSpPr>
          <p:spPr bwMode="auto">
            <a:xfrm flipH="1">
              <a:off x="3958368" y="4289334"/>
              <a:ext cx="4867275" cy="372329"/>
            </a:xfrm>
            <a:prstGeom prst="rightArrow">
              <a:avLst>
                <a:gd name="adj1" fmla="val 50000"/>
                <a:gd name="adj2" fmla="val 50035"/>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dirty="0"/>
            </a:p>
          </p:txBody>
        </p:sp>
        <p:sp>
          <p:nvSpPr>
            <p:cNvPr id="14" name="TextBox 6">
              <a:extLst>
                <a:ext uri="{FF2B5EF4-FFF2-40B4-BE49-F238E27FC236}">
                  <a16:creationId xmlns:a16="http://schemas.microsoft.com/office/drawing/2014/main" id="{E5B061C5-723C-440C-B478-FF9F11F4D554}"/>
                </a:ext>
              </a:extLst>
            </p:cNvPr>
            <p:cNvSpPr txBox="1">
              <a:spLocks noChangeArrowheads="1"/>
            </p:cNvSpPr>
            <p:nvPr/>
          </p:nvSpPr>
          <p:spPr bwMode="auto">
            <a:xfrm>
              <a:off x="4896625" y="4336998"/>
              <a:ext cx="32223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200" dirty="0">
                  <a:solidFill>
                    <a:schemeClr val="bg1"/>
                  </a:solidFill>
                </a:rPr>
                <a:t>Level of uncertainty grows as DPI decreases</a:t>
              </a:r>
            </a:p>
          </p:txBody>
        </p:sp>
      </p:grpSp>
      <p:sp>
        <p:nvSpPr>
          <p:cNvPr id="15" name="TextBox 2">
            <a:extLst>
              <a:ext uri="{FF2B5EF4-FFF2-40B4-BE49-F238E27FC236}">
                <a16:creationId xmlns:a16="http://schemas.microsoft.com/office/drawing/2014/main" id="{958ECC33-154C-43CD-903B-FF8E5E37A264}"/>
              </a:ext>
            </a:extLst>
          </p:cNvPr>
          <p:cNvSpPr txBox="1">
            <a:spLocks noChangeArrowheads="1"/>
          </p:cNvSpPr>
          <p:nvPr/>
        </p:nvSpPr>
        <p:spPr bwMode="auto">
          <a:xfrm>
            <a:off x="6648466" y="4578522"/>
            <a:ext cx="23178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dirty="0"/>
              <a:t>x axis = amplitude    y axis = time</a:t>
            </a:r>
          </a:p>
        </p:txBody>
      </p:sp>
      <p:sp>
        <p:nvSpPr>
          <p:cNvPr id="16" name="TextBox 15">
            <a:extLst>
              <a:ext uri="{FF2B5EF4-FFF2-40B4-BE49-F238E27FC236}">
                <a16:creationId xmlns:a16="http://schemas.microsoft.com/office/drawing/2014/main" id="{5D10E9B3-B2A9-48CB-9268-80404FBCC3FF}"/>
              </a:ext>
            </a:extLst>
          </p:cNvPr>
          <p:cNvSpPr txBox="1"/>
          <p:nvPr/>
        </p:nvSpPr>
        <p:spPr>
          <a:xfrm>
            <a:off x="4950085" y="1162774"/>
            <a:ext cx="3115435" cy="307777"/>
          </a:xfrm>
          <a:prstGeom prst="rect">
            <a:avLst/>
          </a:prstGeom>
          <a:noFill/>
        </p:spPr>
        <p:txBody>
          <a:bodyPr wrap="square" rtlCol="0">
            <a:spAutoFit/>
          </a:bodyPr>
          <a:lstStyle/>
          <a:p>
            <a:r>
              <a:rPr lang="en-US" sz="1400" dirty="0"/>
              <a:t>Scanned seismogram at different DPIs</a:t>
            </a:r>
            <a:endParaRPr lang="en-GB" sz="1400" dirty="0"/>
          </a:p>
        </p:txBody>
      </p:sp>
    </p:spTree>
    <p:extLst>
      <p:ext uri="{BB962C8B-B14F-4D97-AF65-F5344CB8AC3E}">
        <p14:creationId xmlns:p14="http://schemas.microsoft.com/office/powerpoint/2010/main" val="421363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11" name="TextBox 10">
            <a:extLst>
              <a:ext uri="{FF2B5EF4-FFF2-40B4-BE49-F238E27FC236}">
                <a16:creationId xmlns:a16="http://schemas.microsoft.com/office/drawing/2014/main" id="{10CAC90C-0B16-4791-9F4F-520F0227B822}"/>
              </a:ext>
            </a:extLst>
          </p:cNvPr>
          <p:cNvSpPr txBox="1"/>
          <p:nvPr/>
        </p:nvSpPr>
        <p:spPr>
          <a:xfrm>
            <a:off x="381000" y="980524"/>
            <a:ext cx="8763000" cy="1631216"/>
          </a:xfrm>
          <a:prstGeom prst="rect">
            <a:avLst/>
          </a:prstGeom>
          <a:noFill/>
        </p:spPr>
        <p:txBody>
          <a:bodyPr wrap="square" rtlCol="0">
            <a:spAutoFit/>
          </a:bodyPr>
          <a:lstStyle/>
          <a:p>
            <a:r>
              <a:rPr lang="en-US" sz="1600" dirty="0"/>
              <a:t>Seismic Data</a:t>
            </a:r>
          </a:p>
          <a:p>
            <a:pPr marL="285750" indent="-285750">
              <a:buFontTx/>
              <a:buChar char="-"/>
            </a:pPr>
            <a:r>
              <a:rPr lang="en-US" sz="1400" dirty="0"/>
              <a:t>Synthetic seismograms were used to emulate analog records in the displacement and velocity domains</a:t>
            </a:r>
          </a:p>
          <a:p>
            <a:pPr marL="285750" indent="-285750">
              <a:buFontTx/>
              <a:buChar char="-"/>
            </a:pPr>
            <a:r>
              <a:rPr lang="en-US" sz="1400" dirty="0"/>
              <a:t>Signals were generated with specified frequencies and factors such as amplitude and signal thickness can be quantified</a:t>
            </a:r>
          </a:p>
          <a:p>
            <a:pPr marL="285750" indent="-285750">
              <a:buFontTx/>
              <a:buChar char="-"/>
            </a:pPr>
            <a:r>
              <a:rPr lang="en-US" sz="1400" dirty="0"/>
              <a:t>Generated waveforms could be saved as a </a:t>
            </a:r>
            <a:r>
              <a:rPr lang="en-US" sz="1400" dirty="0" err="1"/>
              <a:t>Miniseed</a:t>
            </a:r>
            <a:r>
              <a:rPr lang="en-US" sz="1400" dirty="0"/>
              <a:t> file and can be drawn as an overlay trace on a 3000 DPI scan of a paper seismogram</a:t>
            </a:r>
          </a:p>
          <a:p>
            <a:endParaRPr lang="en-US" sz="1400" dirty="0"/>
          </a:p>
        </p:txBody>
      </p:sp>
      <p:pic>
        <p:nvPicPr>
          <p:cNvPr id="13" name="Picture 12">
            <a:extLst>
              <a:ext uri="{FF2B5EF4-FFF2-40B4-BE49-F238E27FC236}">
                <a16:creationId xmlns:a16="http://schemas.microsoft.com/office/drawing/2014/main" id="{B4337AF4-9EE2-4DD1-9C5C-41438E1759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11329"/>
            <a:ext cx="5003463" cy="1943272"/>
          </a:xfrm>
          <a:prstGeom prst="rect">
            <a:avLst/>
          </a:prstGeom>
          <a:noFill/>
          <a:ln>
            <a:noFill/>
          </a:ln>
        </p:spPr>
      </p:pic>
      <p:sp>
        <p:nvSpPr>
          <p:cNvPr id="14" name="Rectangle 17">
            <a:extLst>
              <a:ext uri="{FF2B5EF4-FFF2-40B4-BE49-F238E27FC236}">
                <a16:creationId xmlns:a16="http://schemas.microsoft.com/office/drawing/2014/main" id="{053D2952-544E-4316-A20C-30ADF4D6F6CB}"/>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sp>
        <p:nvSpPr>
          <p:cNvPr id="15" name="TextBox 14">
            <a:extLst>
              <a:ext uri="{FF2B5EF4-FFF2-40B4-BE49-F238E27FC236}">
                <a16:creationId xmlns:a16="http://schemas.microsoft.com/office/drawing/2014/main" id="{5E160363-1FD9-4818-92C9-8DC5A6878D0E}"/>
              </a:ext>
            </a:extLst>
          </p:cNvPr>
          <p:cNvSpPr txBox="1"/>
          <p:nvPr/>
        </p:nvSpPr>
        <p:spPr>
          <a:xfrm>
            <a:off x="1231792" y="4425191"/>
            <a:ext cx="3530708" cy="276999"/>
          </a:xfrm>
          <a:prstGeom prst="rect">
            <a:avLst/>
          </a:prstGeom>
          <a:noFill/>
        </p:spPr>
        <p:txBody>
          <a:bodyPr wrap="square" rtlCol="0">
            <a:spAutoFit/>
          </a:bodyPr>
          <a:lstStyle/>
          <a:p>
            <a:r>
              <a:rPr lang="en-US" sz="1200" dirty="0"/>
              <a:t>Synthetic seismogram with a frequency of 1-12 Hz.</a:t>
            </a:r>
          </a:p>
        </p:txBody>
      </p:sp>
      <p:pic>
        <p:nvPicPr>
          <p:cNvPr id="5" name="Picture 4">
            <a:extLst>
              <a:ext uri="{FF2B5EF4-FFF2-40B4-BE49-F238E27FC236}">
                <a16:creationId xmlns:a16="http://schemas.microsoft.com/office/drawing/2014/main" id="{D8F35623-3E54-4A23-82BA-8B57E4A8AE73}"/>
              </a:ext>
            </a:extLst>
          </p:cNvPr>
          <p:cNvPicPr>
            <a:picLocks noChangeAspect="1"/>
          </p:cNvPicPr>
          <p:nvPr/>
        </p:nvPicPr>
        <p:blipFill>
          <a:blip r:embed="rId3"/>
          <a:stretch>
            <a:fillRect/>
          </a:stretch>
        </p:blipFill>
        <p:spPr>
          <a:xfrm rot="16200000">
            <a:off x="6175263" y="2064663"/>
            <a:ext cx="2360882" cy="2636605"/>
          </a:xfrm>
          <a:prstGeom prst="rect">
            <a:avLst/>
          </a:prstGeom>
        </p:spPr>
      </p:pic>
      <p:sp>
        <p:nvSpPr>
          <p:cNvPr id="12" name="TextBox 11">
            <a:extLst>
              <a:ext uri="{FF2B5EF4-FFF2-40B4-BE49-F238E27FC236}">
                <a16:creationId xmlns:a16="http://schemas.microsoft.com/office/drawing/2014/main" id="{5FBEA324-FEDC-4513-9982-59A1B683C1C8}"/>
              </a:ext>
            </a:extLst>
          </p:cNvPr>
          <p:cNvSpPr txBox="1"/>
          <p:nvPr/>
        </p:nvSpPr>
        <p:spPr>
          <a:xfrm>
            <a:off x="5794045" y="4422716"/>
            <a:ext cx="3211732" cy="461665"/>
          </a:xfrm>
          <a:prstGeom prst="rect">
            <a:avLst/>
          </a:prstGeom>
          <a:noFill/>
        </p:spPr>
        <p:txBody>
          <a:bodyPr wrap="square" rtlCol="0">
            <a:spAutoFit/>
          </a:bodyPr>
          <a:lstStyle/>
          <a:p>
            <a:r>
              <a:rPr lang="en-US" sz="1200" dirty="0"/>
              <a:t>Portion of an overlaid trace on a scanned 3000 DPI paper seismogram.</a:t>
            </a: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pic>
        <p:nvPicPr>
          <p:cNvPr id="10" name="Picture 5">
            <a:extLst>
              <a:ext uri="{FF2B5EF4-FFF2-40B4-BE49-F238E27FC236}">
                <a16:creationId xmlns:a16="http://schemas.microsoft.com/office/drawing/2014/main" id="{48DCBBD8-5C7E-4FBE-8E77-7E6CEE1C6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23" t="44853" r="26695" b="3729"/>
          <a:stretch>
            <a:fillRect/>
          </a:stretch>
        </p:blipFill>
        <p:spPr bwMode="auto">
          <a:xfrm>
            <a:off x="849488" y="2571751"/>
            <a:ext cx="2801110" cy="217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0CAC90C-0B16-4791-9F4F-520F0227B822}"/>
              </a:ext>
            </a:extLst>
          </p:cNvPr>
          <p:cNvSpPr txBox="1"/>
          <p:nvPr/>
        </p:nvSpPr>
        <p:spPr>
          <a:xfrm>
            <a:off x="381000" y="980524"/>
            <a:ext cx="8763000" cy="1631216"/>
          </a:xfrm>
          <a:prstGeom prst="rect">
            <a:avLst/>
          </a:prstGeom>
          <a:noFill/>
        </p:spPr>
        <p:txBody>
          <a:bodyPr wrap="square" rtlCol="0">
            <a:spAutoFit/>
          </a:bodyPr>
          <a:lstStyle/>
          <a:p>
            <a:r>
              <a:rPr lang="en-US" sz="1600" dirty="0"/>
              <a:t>Digitization Method</a:t>
            </a:r>
          </a:p>
          <a:p>
            <a:pPr marL="285750" indent="-285750">
              <a:buFontTx/>
              <a:buChar char="-"/>
            </a:pPr>
            <a:r>
              <a:rPr lang="en-US" sz="1400" dirty="0"/>
              <a:t>Digitized seismograms in a manual program called Wavetrack (</a:t>
            </a:r>
            <a:r>
              <a:rPr lang="en-US" sz="1400" i="1" dirty="0"/>
              <a:t>see P2.5-594 </a:t>
            </a:r>
            <a:r>
              <a:rPr lang="en-US" sz="1400" i="1" dirty="0" err="1"/>
              <a:t>Malovichko</a:t>
            </a:r>
            <a:r>
              <a:rPr lang="en-US" sz="1400" i="1" dirty="0"/>
              <a:t> et al. for details on the digitization process)</a:t>
            </a:r>
          </a:p>
          <a:p>
            <a:pPr marL="285750" indent="-285750">
              <a:buFontTx/>
              <a:buChar char="-"/>
            </a:pPr>
            <a:r>
              <a:rPr lang="en-US" sz="1400" dirty="0"/>
              <a:t>Post processing interpolation of Piecewise Cubic Hermite Interpolating Polynomial (PCHIP) gave the best signal estimation after testing multiple interpolation methods </a:t>
            </a:r>
          </a:p>
          <a:p>
            <a:pPr marL="285750" indent="-285750">
              <a:buFontTx/>
              <a:buChar char="-"/>
            </a:pPr>
            <a:r>
              <a:rPr lang="en-US" sz="1400" dirty="0"/>
              <a:t>We used a blind digitization method where multiple technicians digitized waveforms and were unaware of the goal of this study.</a:t>
            </a:r>
          </a:p>
        </p:txBody>
      </p:sp>
      <p:sp>
        <p:nvSpPr>
          <p:cNvPr id="14" name="Rectangle 17">
            <a:extLst>
              <a:ext uri="{FF2B5EF4-FFF2-40B4-BE49-F238E27FC236}">
                <a16:creationId xmlns:a16="http://schemas.microsoft.com/office/drawing/2014/main" id="{053D2952-544E-4316-A20C-30ADF4D6F6CB}"/>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pic>
        <p:nvPicPr>
          <p:cNvPr id="16" name="Picture 15">
            <a:extLst>
              <a:ext uri="{FF2B5EF4-FFF2-40B4-BE49-F238E27FC236}">
                <a16:creationId xmlns:a16="http://schemas.microsoft.com/office/drawing/2014/main" id="{1C1AED0B-8E6C-449B-B2CB-46FD32CDE60E}"/>
              </a:ext>
            </a:extLst>
          </p:cNvPr>
          <p:cNvPicPr/>
          <p:nvPr/>
        </p:nvPicPr>
        <p:blipFill rotWithShape="1">
          <a:blip r:embed="rId3" cstate="print">
            <a:extLst>
              <a:ext uri="{28A0092B-C50C-407E-A947-70E740481C1C}">
                <a14:useLocalDpi xmlns:a14="http://schemas.microsoft.com/office/drawing/2010/main" val="0"/>
              </a:ext>
            </a:extLst>
          </a:blip>
          <a:srcRect l="7394" t="11038" r="9132" b="3480"/>
          <a:stretch/>
        </p:blipFill>
        <p:spPr bwMode="auto">
          <a:xfrm>
            <a:off x="5153350" y="2611001"/>
            <a:ext cx="3545821" cy="2153219"/>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5E160363-1FD9-4818-92C9-8DC5A6878D0E}"/>
              </a:ext>
            </a:extLst>
          </p:cNvPr>
          <p:cNvSpPr txBox="1"/>
          <p:nvPr/>
        </p:nvSpPr>
        <p:spPr>
          <a:xfrm>
            <a:off x="3650598" y="3096973"/>
            <a:ext cx="1586599" cy="1384995"/>
          </a:xfrm>
          <a:prstGeom prst="rect">
            <a:avLst/>
          </a:prstGeom>
          <a:noFill/>
        </p:spPr>
        <p:txBody>
          <a:bodyPr wrap="square" rtlCol="0">
            <a:spAutoFit/>
          </a:bodyPr>
          <a:lstStyle/>
          <a:p>
            <a:r>
              <a:rPr lang="en-US" sz="1200" dirty="0"/>
              <a:t>Left: Analog seismogram in Wavetrack. Blue trace is digitized waveform.</a:t>
            </a:r>
          </a:p>
          <a:p>
            <a:r>
              <a:rPr lang="en-US" sz="1200" dirty="0"/>
              <a:t>Right: Testing of multiple interpolation methods.</a:t>
            </a:r>
          </a:p>
        </p:txBody>
      </p:sp>
    </p:spTree>
    <p:extLst>
      <p:ext uri="{BB962C8B-B14F-4D97-AF65-F5344CB8AC3E}">
        <p14:creationId xmlns:p14="http://schemas.microsoft.com/office/powerpoint/2010/main" val="354810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415498"/>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TextBox 7">
            <a:extLst>
              <a:ext uri="{FF2B5EF4-FFF2-40B4-BE49-F238E27FC236}">
                <a16:creationId xmlns:a16="http://schemas.microsoft.com/office/drawing/2014/main" id="{712D030E-E845-4026-99EA-DDDB9255B9E7}"/>
              </a:ext>
            </a:extLst>
          </p:cNvPr>
          <p:cNvSpPr txBox="1"/>
          <p:nvPr/>
        </p:nvSpPr>
        <p:spPr>
          <a:xfrm>
            <a:off x="359636" y="1017385"/>
            <a:ext cx="8382429" cy="1169551"/>
          </a:xfrm>
          <a:prstGeom prst="rect">
            <a:avLst/>
          </a:prstGeom>
          <a:noFill/>
        </p:spPr>
        <p:txBody>
          <a:bodyPr wrap="square" rtlCol="0">
            <a:spAutoFit/>
          </a:bodyPr>
          <a:lstStyle/>
          <a:p>
            <a:r>
              <a:rPr lang="en-US" sz="1400" dirty="0"/>
              <a:t>To demonstrate how scan resolution affects frequency recovery, we generated 2 Hz sine waves displayed at different scan resolutions to understand how the scan resolutions affect frequency recovery and waveform distortion.  From the figures below, low DPI values force the digitization procedures to select ‘off peak’ locations, distorting the resulting waveform.   The same concept illustrates poor frequency recovery from seismograms scanned at low resolution.</a:t>
            </a:r>
            <a:endParaRPr lang="en-GB" sz="1400" dirty="0"/>
          </a:p>
        </p:txBody>
      </p:sp>
      <p:sp>
        <p:nvSpPr>
          <p:cNvPr id="7" name="Rectangle 17">
            <a:extLst>
              <a:ext uri="{FF2B5EF4-FFF2-40B4-BE49-F238E27FC236}">
                <a16:creationId xmlns:a16="http://schemas.microsoft.com/office/drawing/2014/main" id="{CD98EBFB-A38B-47E2-8D95-331330522AE5}"/>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pic>
        <p:nvPicPr>
          <p:cNvPr id="9" name="Picture 8">
            <a:extLst>
              <a:ext uri="{FF2B5EF4-FFF2-40B4-BE49-F238E27FC236}">
                <a16:creationId xmlns:a16="http://schemas.microsoft.com/office/drawing/2014/main" id="{C04BE5ED-B8F6-42A1-9852-A51200A5E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63" y="2243527"/>
            <a:ext cx="4060187" cy="1073129"/>
          </a:xfrm>
          <a:prstGeom prst="rect">
            <a:avLst/>
          </a:prstGeom>
        </p:spPr>
      </p:pic>
      <p:pic>
        <p:nvPicPr>
          <p:cNvPr id="10" name="Picture 9">
            <a:extLst>
              <a:ext uri="{FF2B5EF4-FFF2-40B4-BE49-F238E27FC236}">
                <a16:creationId xmlns:a16="http://schemas.microsoft.com/office/drawing/2014/main" id="{57902D84-4BEC-40F1-81DD-8AC2CE708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624" y="2269920"/>
            <a:ext cx="4034236" cy="1046736"/>
          </a:xfrm>
          <a:prstGeom prst="rect">
            <a:avLst/>
          </a:prstGeom>
        </p:spPr>
      </p:pic>
      <p:pic>
        <p:nvPicPr>
          <p:cNvPr id="11" name="Picture 10">
            <a:extLst>
              <a:ext uri="{FF2B5EF4-FFF2-40B4-BE49-F238E27FC236}">
                <a16:creationId xmlns:a16="http://schemas.microsoft.com/office/drawing/2014/main" id="{3A9492B2-BE0A-4D35-94C6-A558594DE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659" y="3496087"/>
            <a:ext cx="1216716" cy="1073128"/>
          </a:xfrm>
          <a:prstGeom prst="rect">
            <a:avLst/>
          </a:prstGeom>
        </p:spPr>
      </p:pic>
      <p:pic>
        <p:nvPicPr>
          <p:cNvPr id="12" name="Picture 11">
            <a:extLst>
              <a:ext uri="{FF2B5EF4-FFF2-40B4-BE49-F238E27FC236}">
                <a16:creationId xmlns:a16="http://schemas.microsoft.com/office/drawing/2014/main" id="{7FB1E16C-6BD8-4D05-80DE-D33F019DA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40" y="3540110"/>
            <a:ext cx="1073129" cy="1073129"/>
          </a:xfrm>
          <a:prstGeom prst="rect">
            <a:avLst/>
          </a:prstGeom>
        </p:spPr>
      </p:pic>
      <p:sp>
        <p:nvSpPr>
          <p:cNvPr id="21" name="TextBox 20">
            <a:extLst>
              <a:ext uri="{FF2B5EF4-FFF2-40B4-BE49-F238E27FC236}">
                <a16:creationId xmlns:a16="http://schemas.microsoft.com/office/drawing/2014/main" id="{84F4C84C-9AB7-4769-B644-F4A55D93125C}"/>
              </a:ext>
            </a:extLst>
          </p:cNvPr>
          <p:cNvSpPr txBox="1"/>
          <p:nvPr/>
        </p:nvSpPr>
        <p:spPr>
          <a:xfrm>
            <a:off x="723437" y="3247653"/>
            <a:ext cx="902164" cy="307777"/>
          </a:xfrm>
          <a:prstGeom prst="rect">
            <a:avLst/>
          </a:prstGeom>
          <a:noFill/>
        </p:spPr>
        <p:txBody>
          <a:bodyPr wrap="square" rtlCol="0">
            <a:spAutoFit/>
          </a:bodyPr>
          <a:lstStyle/>
          <a:p>
            <a:r>
              <a:rPr lang="en-US" sz="1400" dirty="0"/>
              <a:t>150 DPI</a:t>
            </a:r>
            <a:endParaRPr lang="en-GB" sz="1400" dirty="0"/>
          </a:p>
        </p:txBody>
      </p:sp>
      <p:sp>
        <p:nvSpPr>
          <p:cNvPr id="22" name="TextBox 21">
            <a:extLst>
              <a:ext uri="{FF2B5EF4-FFF2-40B4-BE49-F238E27FC236}">
                <a16:creationId xmlns:a16="http://schemas.microsoft.com/office/drawing/2014/main" id="{77D5784A-F539-4AEC-98B2-5B35115D223F}"/>
              </a:ext>
            </a:extLst>
          </p:cNvPr>
          <p:cNvSpPr txBox="1"/>
          <p:nvPr/>
        </p:nvSpPr>
        <p:spPr>
          <a:xfrm>
            <a:off x="4928428" y="3323486"/>
            <a:ext cx="902164" cy="307777"/>
          </a:xfrm>
          <a:prstGeom prst="rect">
            <a:avLst/>
          </a:prstGeom>
          <a:noFill/>
        </p:spPr>
        <p:txBody>
          <a:bodyPr wrap="square" rtlCol="0">
            <a:spAutoFit/>
          </a:bodyPr>
          <a:lstStyle/>
          <a:p>
            <a:r>
              <a:rPr lang="en-US" sz="1400" dirty="0"/>
              <a:t>600 DPI</a:t>
            </a:r>
            <a:endParaRPr lang="en-GB" sz="1400" dirty="0"/>
          </a:p>
        </p:txBody>
      </p:sp>
      <p:sp>
        <p:nvSpPr>
          <p:cNvPr id="24" name="TextBox 23">
            <a:extLst>
              <a:ext uri="{FF2B5EF4-FFF2-40B4-BE49-F238E27FC236}">
                <a16:creationId xmlns:a16="http://schemas.microsoft.com/office/drawing/2014/main" id="{E563C67E-99AF-4EE3-8500-9947AF14D010}"/>
              </a:ext>
            </a:extLst>
          </p:cNvPr>
          <p:cNvSpPr txBox="1"/>
          <p:nvPr/>
        </p:nvSpPr>
        <p:spPr>
          <a:xfrm>
            <a:off x="2981201" y="3852981"/>
            <a:ext cx="3048484" cy="646331"/>
          </a:xfrm>
          <a:prstGeom prst="rect">
            <a:avLst/>
          </a:prstGeom>
          <a:noFill/>
        </p:spPr>
        <p:txBody>
          <a:bodyPr wrap="square" rtlCol="0">
            <a:spAutoFit/>
          </a:bodyPr>
          <a:lstStyle/>
          <a:p>
            <a:r>
              <a:rPr lang="en-US" sz="1200" dirty="0"/>
              <a:t>DPI can cause variations in the peak to peak spacing.  The ambiguity in the true peak location results in asymmetric waveforms.</a:t>
            </a:r>
            <a:endParaRPr lang="en-GB" sz="1200" dirty="0"/>
          </a:p>
        </p:txBody>
      </p:sp>
      <p:cxnSp>
        <p:nvCxnSpPr>
          <p:cNvPr id="25" name="Straight Connector 24">
            <a:extLst>
              <a:ext uri="{FF2B5EF4-FFF2-40B4-BE49-F238E27FC236}">
                <a16:creationId xmlns:a16="http://schemas.microsoft.com/office/drawing/2014/main" id="{25B810D8-6819-48C5-9783-4DEC9200A7C7}"/>
              </a:ext>
            </a:extLst>
          </p:cNvPr>
          <p:cNvCxnSpPr>
            <a:cxnSpLocks/>
          </p:cNvCxnSpPr>
          <p:nvPr/>
        </p:nvCxnSpPr>
        <p:spPr>
          <a:xfrm flipH="1">
            <a:off x="1852587" y="4042676"/>
            <a:ext cx="250728" cy="1334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E12248-03D1-4CCB-B2D5-7283B1660D5A}"/>
              </a:ext>
            </a:extLst>
          </p:cNvPr>
          <p:cNvCxnSpPr>
            <a:cxnSpLocks/>
          </p:cNvCxnSpPr>
          <p:nvPr/>
        </p:nvCxnSpPr>
        <p:spPr>
          <a:xfrm>
            <a:off x="1807987" y="3977456"/>
            <a:ext cx="309418" cy="70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00B8BC-ED65-43AF-B3DC-38171E294C8F}"/>
              </a:ext>
            </a:extLst>
          </p:cNvPr>
          <p:cNvCxnSpPr>
            <a:cxnSpLocks/>
          </p:cNvCxnSpPr>
          <p:nvPr/>
        </p:nvCxnSpPr>
        <p:spPr>
          <a:xfrm flipH="1">
            <a:off x="1848994" y="4262665"/>
            <a:ext cx="303556" cy="476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6F6B932-8C82-484C-8ACF-EFFB7437E8D7}"/>
              </a:ext>
            </a:extLst>
          </p:cNvPr>
          <p:cNvCxnSpPr>
            <a:cxnSpLocks/>
          </p:cNvCxnSpPr>
          <p:nvPr/>
        </p:nvCxnSpPr>
        <p:spPr>
          <a:xfrm>
            <a:off x="1845878" y="4186204"/>
            <a:ext cx="309418" cy="70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A3A151-4441-41E4-8CA4-B9CD94331ABC}"/>
              </a:ext>
            </a:extLst>
          </p:cNvPr>
          <p:cNvSpPr txBox="1"/>
          <p:nvPr/>
        </p:nvSpPr>
        <p:spPr>
          <a:xfrm>
            <a:off x="2090615" y="3904176"/>
            <a:ext cx="2095817" cy="276999"/>
          </a:xfrm>
          <a:prstGeom prst="rect">
            <a:avLst/>
          </a:prstGeom>
          <a:noFill/>
        </p:spPr>
        <p:txBody>
          <a:bodyPr wrap="square" rtlCol="0">
            <a:spAutoFit/>
          </a:bodyPr>
          <a:lstStyle/>
          <a:p>
            <a:r>
              <a:rPr lang="en-US" sz="1200" dirty="0">
                <a:solidFill>
                  <a:srgbClr val="FF0000"/>
                </a:solidFill>
              </a:rPr>
              <a:t>Wider</a:t>
            </a:r>
            <a:endParaRPr lang="en-GB" sz="1400" dirty="0">
              <a:solidFill>
                <a:srgbClr val="FF0000"/>
              </a:solidFill>
            </a:endParaRPr>
          </a:p>
        </p:txBody>
      </p:sp>
      <p:sp>
        <p:nvSpPr>
          <p:cNvPr id="35" name="TextBox 34">
            <a:extLst>
              <a:ext uri="{FF2B5EF4-FFF2-40B4-BE49-F238E27FC236}">
                <a16:creationId xmlns:a16="http://schemas.microsoft.com/office/drawing/2014/main" id="{A35829EB-5795-46C5-AB22-754F15F3AD87}"/>
              </a:ext>
            </a:extLst>
          </p:cNvPr>
          <p:cNvSpPr txBox="1"/>
          <p:nvPr/>
        </p:nvSpPr>
        <p:spPr>
          <a:xfrm>
            <a:off x="2127642" y="4109410"/>
            <a:ext cx="2095817" cy="276999"/>
          </a:xfrm>
          <a:prstGeom prst="rect">
            <a:avLst/>
          </a:prstGeom>
          <a:noFill/>
        </p:spPr>
        <p:txBody>
          <a:bodyPr wrap="square" rtlCol="0">
            <a:spAutoFit/>
          </a:bodyPr>
          <a:lstStyle/>
          <a:p>
            <a:r>
              <a:rPr lang="en-US" sz="1200" dirty="0">
                <a:solidFill>
                  <a:srgbClr val="FF0000"/>
                </a:solidFill>
              </a:rPr>
              <a:t>Narrower</a:t>
            </a:r>
            <a:endParaRPr lang="en-GB" sz="1200" dirty="0">
              <a:solidFill>
                <a:srgbClr val="FF0000"/>
              </a:solidFill>
            </a:endParaRPr>
          </a:p>
        </p:txBody>
      </p:sp>
    </p:spTree>
    <p:extLst>
      <p:ext uri="{BB962C8B-B14F-4D97-AF65-F5344CB8AC3E}">
        <p14:creationId xmlns:p14="http://schemas.microsoft.com/office/powerpoint/2010/main" val="98316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415498"/>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TextBox 7">
            <a:extLst>
              <a:ext uri="{FF2B5EF4-FFF2-40B4-BE49-F238E27FC236}">
                <a16:creationId xmlns:a16="http://schemas.microsoft.com/office/drawing/2014/main" id="{712D030E-E845-4026-99EA-DDDB9255B9E7}"/>
              </a:ext>
            </a:extLst>
          </p:cNvPr>
          <p:cNvSpPr txBox="1"/>
          <p:nvPr/>
        </p:nvSpPr>
        <p:spPr>
          <a:xfrm>
            <a:off x="348014" y="1093575"/>
            <a:ext cx="2505553" cy="3970318"/>
          </a:xfrm>
          <a:prstGeom prst="rect">
            <a:avLst/>
          </a:prstGeom>
          <a:noFill/>
        </p:spPr>
        <p:txBody>
          <a:bodyPr wrap="square" rtlCol="0">
            <a:spAutoFit/>
          </a:bodyPr>
          <a:lstStyle/>
          <a:p>
            <a:r>
              <a:rPr lang="en-US" sz="1400" dirty="0"/>
              <a:t>We generated 2 Hz sine waves at different DPIs.  An ideal 2 Hz signal would have a sharp peak at the 2 Hz line on the Power Spectral Density (PSD) graph.  Our digitizations were compared to this ideal peak and the lower DPIs (200 and 300) have a broader peak at 2 Hz.  This is added noise that was introduced by asymmetric waves in the digitization (Ex. yellow areas on the right).</a:t>
            </a:r>
          </a:p>
          <a:p>
            <a:endParaRPr lang="en-US" sz="1400" dirty="0"/>
          </a:p>
          <a:p>
            <a:r>
              <a:rPr lang="en-US" sz="1400" dirty="0"/>
              <a:t>A recommendation for recovering at least 2 Hz is to use a minimum of 600 DPI.</a:t>
            </a:r>
          </a:p>
          <a:p>
            <a:r>
              <a:rPr lang="en-US" sz="1400" dirty="0"/>
              <a:t> </a:t>
            </a:r>
            <a:endParaRPr lang="en-GB" sz="1400" dirty="0"/>
          </a:p>
        </p:txBody>
      </p:sp>
      <p:sp>
        <p:nvSpPr>
          <p:cNvPr id="7" name="Rectangle 17">
            <a:extLst>
              <a:ext uri="{FF2B5EF4-FFF2-40B4-BE49-F238E27FC236}">
                <a16:creationId xmlns:a16="http://schemas.microsoft.com/office/drawing/2014/main" id="{CD98EBFB-A38B-47E2-8D95-331330522AE5}"/>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pic>
        <p:nvPicPr>
          <p:cNvPr id="11" name="Picture 4" descr="Chart&#10;&#10;Description automatically generated">
            <a:extLst>
              <a:ext uri="{FF2B5EF4-FFF2-40B4-BE49-F238E27FC236}">
                <a16:creationId xmlns:a16="http://schemas.microsoft.com/office/drawing/2014/main" id="{0A04C69B-2241-468C-8BFF-A819B0669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66" y="1289415"/>
            <a:ext cx="6258848" cy="33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3560E4B4-5019-4C71-87B4-B82A8F73EA1C}"/>
              </a:ext>
            </a:extLst>
          </p:cNvPr>
          <p:cNvSpPr>
            <a:spLocks noChangeArrowheads="1"/>
          </p:cNvSpPr>
          <p:nvPr/>
        </p:nvSpPr>
        <p:spPr bwMode="auto">
          <a:xfrm>
            <a:off x="6343650" y="1811904"/>
            <a:ext cx="709732" cy="886803"/>
          </a:xfrm>
          <a:prstGeom prst="rect">
            <a:avLst/>
          </a:prstGeom>
          <a:solidFill>
            <a:srgbClr val="FFFF00">
              <a:alpha val="26000"/>
            </a:srgbClr>
          </a:solidFill>
          <a:ln w="9525" algn="ctr">
            <a:no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dirty="0"/>
          </a:p>
        </p:txBody>
      </p:sp>
      <p:sp>
        <p:nvSpPr>
          <p:cNvPr id="13" name="TextBox 12">
            <a:extLst>
              <a:ext uri="{FF2B5EF4-FFF2-40B4-BE49-F238E27FC236}">
                <a16:creationId xmlns:a16="http://schemas.microsoft.com/office/drawing/2014/main" id="{D637EF0D-D937-45C8-BD21-C2BC4FB16B35}"/>
              </a:ext>
            </a:extLst>
          </p:cNvPr>
          <p:cNvSpPr txBox="1"/>
          <p:nvPr/>
        </p:nvSpPr>
        <p:spPr>
          <a:xfrm>
            <a:off x="3976890" y="1065339"/>
            <a:ext cx="4093535" cy="307777"/>
          </a:xfrm>
          <a:prstGeom prst="rect">
            <a:avLst/>
          </a:prstGeom>
          <a:noFill/>
        </p:spPr>
        <p:txBody>
          <a:bodyPr wrap="square" rtlCol="0">
            <a:spAutoFit/>
          </a:bodyPr>
          <a:lstStyle/>
          <a:p>
            <a:r>
              <a:rPr lang="en-US" sz="1400" dirty="0"/>
              <a:t>Degradation of 2 Hz sine wave at various DPIs</a:t>
            </a:r>
            <a:endParaRPr lang="en-GB" sz="1400" dirty="0"/>
          </a:p>
        </p:txBody>
      </p:sp>
      <p:cxnSp>
        <p:nvCxnSpPr>
          <p:cNvPr id="4" name="Straight Connector 3">
            <a:extLst>
              <a:ext uri="{FF2B5EF4-FFF2-40B4-BE49-F238E27FC236}">
                <a16:creationId xmlns:a16="http://schemas.microsoft.com/office/drawing/2014/main" id="{93494E44-3E46-463B-99A4-FF5027225D0E}"/>
              </a:ext>
            </a:extLst>
          </p:cNvPr>
          <p:cNvCxnSpPr>
            <a:cxnSpLocks/>
          </p:cNvCxnSpPr>
          <p:nvPr/>
        </p:nvCxnSpPr>
        <p:spPr>
          <a:xfrm>
            <a:off x="4688959" y="1350527"/>
            <a:ext cx="0" cy="314544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FFB7F8-79DF-4AF2-8DDB-5F7FCAE49258}"/>
              </a:ext>
            </a:extLst>
          </p:cNvPr>
          <p:cNvSpPr txBox="1"/>
          <p:nvPr/>
        </p:nvSpPr>
        <p:spPr>
          <a:xfrm>
            <a:off x="4439531" y="4456443"/>
            <a:ext cx="455574" cy="276999"/>
          </a:xfrm>
          <a:prstGeom prst="rect">
            <a:avLst/>
          </a:prstGeom>
          <a:noFill/>
        </p:spPr>
        <p:txBody>
          <a:bodyPr wrap="none" rtlCol="0">
            <a:spAutoFit/>
          </a:bodyPr>
          <a:lstStyle/>
          <a:p>
            <a:r>
              <a:rPr lang="en-US" sz="1200" dirty="0"/>
              <a:t>2 Hz</a:t>
            </a:r>
          </a:p>
        </p:txBody>
      </p:sp>
      <p:sp>
        <p:nvSpPr>
          <p:cNvPr id="15" name="TextBox 14">
            <a:extLst>
              <a:ext uri="{FF2B5EF4-FFF2-40B4-BE49-F238E27FC236}">
                <a16:creationId xmlns:a16="http://schemas.microsoft.com/office/drawing/2014/main" id="{717571FD-9923-43CE-AEF9-467482288DC5}"/>
              </a:ext>
            </a:extLst>
          </p:cNvPr>
          <p:cNvSpPr txBox="1"/>
          <p:nvPr/>
        </p:nvSpPr>
        <p:spPr>
          <a:xfrm>
            <a:off x="3358160" y="2114344"/>
            <a:ext cx="627095" cy="261610"/>
          </a:xfrm>
          <a:prstGeom prst="rect">
            <a:avLst/>
          </a:prstGeom>
          <a:noFill/>
        </p:spPr>
        <p:txBody>
          <a:bodyPr wrap="none" rtlCol="0">
            <a:spAutoFit/>
          </a:bodyPr>
          <a:lstStyle/>
          <a:p>
            <a:r>
              <a:rPr lang="en-US" sz="1050" dirty="0">
                <a:solidFill>
                  <a:schemeClr val="accent1">
                    <a:lumMod val="75000"/>
                  </a:schemeClr>
                </a:solidFill>
              </a:rPr>
              <a:t>200 DPI</a:t>
            </a:r>
          </a:p>
        </p:txBody>
      </p:sp>
      <p:sp>
        <p:nvSpPr>
          <p:cNvPr id="16" name="TextBox 15">
            <a:extLst>
              <a:ext uri="{FF2B5EF4-FFF2-40B4-BE49-F238E27FC236}">
                <a16:creationId xmlns:a16="http://schemas.microsoft.com/office/drawing/2014/main" id="{5125E605-55FE-411E-B1E3-7DDEFAD136AE}"/>
              </a:ext>
            </a:extLst>
          </p:cNvPr>
          <p:cNvSpPr txBox="1"/>
          <p:nvPr/>
        </p:nvSpPr>
        <p:spPr>
          <a:xfrm>
            <a:off x="3033663" y="2444792"/>
            <a:ext cx="607859" cy="253916"/>
          </a:xfrm>
          <a:prstGeom prst="rect">
            <a:avLst/>
          </a:prstGeom>
          <a:noFill/>
        </p:spPr>
        <p:txBody>
          <a:bodyPr wrap="none" rtlCol="0">
            <a:spAutoFit/>
          </a:bodyPr>
          <a:lstStyle/>
          <a:p>
            <a:r>
              <a:rPr lang="en-US" sz="1050" dirty="0">
                <a:solidFill>
                  <a:schemeClr val="accent6">
                    <a:lumMod val="75000"/>
                  </a:schemeClr>
                </a:solidFill>
              </a:rPr>
              <a:t>300 DPI</a:t>
            </a:r>
          </a:p>
        </p:txBody>
      </p:sp>
      <p:sp>
        <p:nvSpPr>
          <p:cNvPr id="17" name="TextBox 5">
            <a:extLst>
              <a:ext uri="{FF2B5EF4-FFF2-40B4-BE49-F238E27FC236}">
                <a16:creationId xmlns:a16="http://schemas.microsoft.com/office/drawing/2014/main" id="{F8B922AE-92DF-412F-A482-4B311E263713}"/>
              </a:ext>
            </a:extLst>
          </p:cNvPr>
          <p:cNvSpPr txBox="1">
            <a:spLocks noChangeArrowheads="1"/>
          </p:cNvSpPr>
          <p:nvPr/>
        </p:nvSpPr>
        <p:spPr bwMode="auto">
          <a:xfrm>
            <a:off x="3437456" y="4650506"/>
            <a:ext cx="419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dirty="0"/>
              <a:t>x axis = frequency     y axis = decibels</a:t>
            </a:r>
          </a:p>
        </p:txBody>
      </p:sp>
      <p:sp>
        <p:nvSpPr>
          <p:cNvPr id="19" name="Rectangle 3">
            <a:extLst>
              <a:ext uri="{FF2B5EF4-FFF2-40B4-BE49-F238E27FC236}">
                <a16:creationId xmlns:a16="http://schemas.microsoft.com/office/drawing/2014/main" id="{0FF766E7-250F-4752-9ED7-79987C1C0962}"/>
              </a:ext>
            </a:extLst>
          </p:cNvPr>
          <p:cNvSpPr>
            <a:spLocks noChangeArrowheads="1"/>
          </p:cNvSpPr>
          <p:nvPr/>
        </p:nvSpPr>
        <p:spPr bwMode="auto">
          <a:xfrm>
            <a:off x="8140068" y="1811904"/>
            <a:ext cx="709732" cy="886803"/>
          </a:xfrm>
          <a:prstGeom prst="rect">
            <a:avLst/>
          </a:prstGeom>
          <a:solidFill>
            <a:srgbClr val="FFFF00">
              <a:alpha val="26000"/>
            </a:srgbClr>
          </a:solidFill>
          <a:ln w="9525" algn="ctr">
            <a:noFill/>
            <a:round/>
            <a:headEnd/>
            <a:tailEnd/>
          </a:ln>
        </p:spPr>
        <p:txBody>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dirty="0"/>
          </a:p>
        </p:txBody>
      </p:sp>
    </p:spTree>
    <p:extLst>
      <p:ext uri="{BB962C8B-B14F-4D97-AF65-F5344CB8AC3E}">
        <p14:creationId xmlns:p14="http://schemas.microsoft.com/office/powerpoint/2010/main" val="294726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415498"/>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P2.5-443</a:t>
            </a: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FA1B880-87C0-4FC7-8052-E19908952A56}"/>
              </a:ext>
            </a:extLst>
          </p:cNvPr>
          <p:cNvSpPr>
            <a:spLocks noChangeArrowheads="1"/>
          </p:cNvSpPr>
          <p:nvPr/>
        </p:nvSpPr>
        <p:spPr bwMode="auto">
          <a:xfrm>
            <a:off x="2090615" y="110260"/>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Producing High Quality Digitizations from Historical Analog </a:t>
            </a:r>
          </a:p>
          <a:p>
            <a:pPr algn="ctr" eaLnBrk="0" hangingPunct="0"/>
            <a:r>
              <a:rPr lang="en-US" sz="1200" b="1" dirty="0">
                <a:solidFill>
                  <a:schemeClr val="bg1"/>
                </a:solidFill>
                <a:latin typeface="Arial" panose="020B0604020202020204" pitchFamily="34" charset="0"/>
              </a:rPr>
              <a:t>Seismograms of Nuclear Explosions  </a:t>
            </a:r>
          </a:p>
          <a:p>
            <a:pPr algn="ctr" eaLnBrk="0" hangingPunct="0">
              <a:lnSpc>
                <a:spcPts val="1586"/>
              </a:lnSpc>
            </a:pPr>
            <a:r>
              <a:rPr lang="en-US" sz="800" dirty="0">
                <a:solidFill>
                  <a:schemeClr val="bg1"/>
                </a:solidFill>
                <a:latin typeface="Avenir Book" charset="0"/>
                <a:ea typeface="Avenir Book" charset="0"/>
                <a:cs typeface="Avenir Book" charset="0"/>
              </a:rPr>
              <a:t>Kaitlynn Burkhard, Daniel Burk, Kevin Mackey </a:t>
            </a:r>
          </a:p>
          <a:p>
            <a:pPr algn="ctr" eaLnBrk="0" hangingPunct="0">
              <a:lnSpc>
                <a:spcPts val="1586"/>
              </a:lnSpc>
            </a:pPr>
            <a:r>
              <a:rPr lang="en-US" sz="800" dirty="0">
                <a:solidFill>
                  <a:schemeClr val="bg1"/>
                </a:solidFill>
                <a:latin typeface="Avenir Book" charset="0"/>
                <a:ea typeface="Avenir Book" charset="0"/>
                <a:cs typeface="Avenir Book" charset="0"/>
              </a:rPr>
              <a:t>Department of Earth and Environmental Sciences, Michigan State University, East Lansing, MI, USA</a:t>
            </a:r>
          </a:p>
        </p:txBody>
      </p:sp>
      <p:sp>
        <p:nvSpPr>
          <p:cNvPr id="8" name="TextBox 7">
            <a:extLst>
              <a:ext uri="{FF2B5EF4-FFF2-40B4-BE49-F238E27FC236}">
                <a16:creationId xmlns:a16="http://schemas.microsoft.com/office/drawing/2014/main" id="{7949C3FE-BE83-4A0F-A50C-E10B09B7F157}"/>
              </a:ext>
            </a:extLst>
          </p:cNvPr>
          <p:cNvSpPr txBox="1"/>
          <p:nvPr/>
        </p:nvSpPr>
        <p:spPr>
          <a:xfrm>
            <a:off x="531991" y="1281864"/>
            <a:ext cx="8391033" cy="892552"/>
          </a:xfrm>
          <a:prstGeom prst="rect">
            <a:avLst/>
          </a:prstGeom>
          <a:noFill/>
        </p:spPr>
        <p:txBody>
          <a:bodyPr wrap="square" rtlCol="0">
            <a:spAutoFit/>
          </a:bodyPr>
          <a:lstStyle/>
          <a:p>
            <a:pPr lvl="1"/>
            <a:r>
              <a:rPr lang="en-US" sz="1800" dirty="0"/>
              <a:t>With a given DPI, and the assumption of a 60mm/minute recording speed, what is the frequency we should recover in the digitization process?</a:t>
            </a:r>
          </a:p>
          <a:p>
            <a:endParaRPr lang="en-GB" sz="1600" dirty="0"/>
          </a:p>
        </p:txBody>
      </p:sp>
      <p:graphicFrame>
        <p:nvGraphicFramePr>
          <p:cNvPr id="16" name="Object 15">
            <a:extLst>
              <a:ext uri="{FF2B5EF4-FFF2-40B4-BE49-F238E27FC236}">
                <a16:creationId xmlns:a16="http://schemas.microsoft.com/office/drawing/2014/main" id="{7FE490DA-B2F3-4C90-9C84-54CA1D5CA25E}"/>
              </a:ext>
            </a:extLst>
          </p:cNvPr>
          <p:cNvGraphicFramePr>
            <a:graphicFrameLocks noChangeAspect="1"/>
          </p:cNvGraphicFramePr>
          <p:nvPr>
            <p:extLst>
              <p:ext uri="{D42A27DB-BD31-4B8C-83A1-F6EECF244321}">
                <p14:modId xmlns:p14="http://schemas.microsoft.com/office/powerpoint/2010/main" val="1469872372"/>
              </p:ext>
            </p:extLst>
          </p:nvPr>
        </p:nvGraphicFramePr>
        <p:xfrm>
          <a:off x="484462" y="2273817"/>
          <a:ext cx="8372885" cy="1282098"/>
        </p:xfrm>
        <a:graphic>
          <a:graphicData uri="http://schemas.openxmlformats.org/presentationml/2006/ole">
            <mc:AlternateContent xmlns:mc="http://schemas.openxmlformats.org/markup-compatibility/2006">
              <mc:Choice xmlns:v="urn:schemas-microsoft-com:vml" Requires="v">
                <p:oleObj name="Worksheet" r:id="rId2" imgW="11258427" imgH="1724189" progId="Excel.Sheet.12">
                  <p:embed/>
                </p:oleObj>
              </mc:Choice>
              <mc:Fallback>
                <p:oleObj name="Worksheet" r:id="rId2" imgW="11258427" imgH="1724189" progId="Excel.Sheet.12">
                  <p:embed/>
                  <p:pic>
                    <p:nvPicPr>
                      <p:cNvPr id="0" name=""/>
                      <p:cNvPicPr/>
                      <p:nvPr/>
                    </p:nvPicPr>
                    <p:blipFill>
                      <a:blip r:embed="rId3"/>
                      <a:stretch>
                        <a:fillRect/>
                      </a:stretch>
                    </p:blipFill>
                    <p:spPr>
                      <a:xfrm>
                        <a:off x="484462" y="2273817"/>
                        <a:ext cx="8372885" cy="128209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AAE74FC7-A5EE-4C53-9960-25BA652D08F2}"/>
              </a:ext>
            </a:extLst>
          </p:cNvPr>
          <p:cNvSpPr txBox="1"/>
          <p:nvPr/>
        </p:nvSpPr>
        <p:spPr>
          <a:xfrm>
            <a:off x="531991" y="3802418"/>
            <a:ext cx="8391033" cy="830997"/>
          </a:xfrm>
          <a:prstGeom prst="rect">
            <a:avLst/>
          </a:prstGeom>
          <a:noFill/>
        </p:spPr>
        <p:txBody>
          <a:bodyPr wrap="square" rtlCol="0">
            <a:spAutoFit/>
          </a:bodyPr>
          <a:lstStyle/>
          <a:p>
            <a:pPr lvl="1"/>
            <a:r>
              <a:rPr lang="en-US" sz="1600" dirty="0"/>
              <a:t>Green- Recoverable</a:t>
            </a:r>
          </a:p>
          <a:p>
            <a:pPr lvl="1"/>
            <a:r>
              <a:rPr lang="en-US" sz="1600" dirty="0"/>
              <a:t>Yellow – Recoverable but distorted</a:t>
            </a:r>
          </a:p>
          <a:p>
            <a:pPr lvl="1"/>
            <a:r>
              <a:rPr lang="en-US" sz="1600" dirty="0"/>
              <a:t>Red</a:t>
            </a:r>
            <a:r>
              <a:rPr lang="en-GB" sz="1600" dirty="0"/>
              <a:t> – Not recoverable</a:t>
            </a:r>
            <a:endParaRPr lang="en-US" sz="1600" dirty="0"/>
          </a:p>
        </p:txBody>
      </p:sp>
      <p:sp>
        <p:nvSpPr>
          <p:cNvPr id="18" name="TextBox 11">
            <a:extLst>
              <a:ext uri="{FF2B5EF4-FFF2-40B4-BE49-F238E27FC236}">
                <a16:creationId xmlns:a16="http://schemas.microsoft.com/office/drawing/2014/main" id="{74CD7179-B24A-47EB-A97B-13CCACF1BEFD}"/>
              </a:ext>
            </a:extLst>
          </p:cNvPr>
          <p:cNvSpPr txBox="1">
            <a:spLocks noChangeArrowheads="1"/>
          </p:cNvSpPr>
          <p:nvPr/>
        </p:nvSpPr>
        <p:spPr bwMode="auto">
          <a:xfrm>
            <a:off x="6467260" y="4633415"/>
            <a:ext cx="2807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n-US" sz="1100" i="1" dirty="0"/>
              <a:t>*Note: Digitization matrix not finalized yet</a:t>
            </a:r>
          </a:p>
        </p:txBody>
      </p:sp>
    </p:spTree>
    <p:extLst>
      <p:ext uri="{BB962C8B-B14F-4D97-AF65-F5344CB8AC3E}">
        <p14:creationId xmlns:p14="http://schemas.microsoft.com/office/powerpoint/2010/main" val="2203967551"/>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6692</TotalTime>
  <Words>1893</Words>
  <Application>Microsoft Office PowerPoint</Application>
  <PresentationFormat>On-screen Show (16:9)</PresentationFormat>
  <Paragraphs>200</Paragraphs>
  <Slides>12</Slides>
  <Notes>0</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27"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Kaitlynn Burkhard</cp:lastModifiedBy>
  <cp:revision>144</cp:revision>
  <cp:lastPrinted>2019-03-26T13:54:24Z</cp:lastPrinted>
  <dcterms:created xsi:type="dcterms:W3CDTF">2019-04-24T06:32:04Z</dcterms:created>
  <dcterms:modified xsi:type="dcterms:W3CDTF">2021-06-16T04:06:30Z</dcterms:modified>
</cp:coreProperties>
</file>