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58" r:id="rId9"/>
    <p:sldId id="260" r:id="rId10"/>
    <p:sldId id="261" r:id="rId11"/>
    <p:sldId id="264" r:id="rId12"/>
    <p:sldId id="265" r:id="rId13"/>
    <p:sldId id="267" r:id="rId14"/>
    <p:sldId id="266" r:id="rId15"/>
    <p:sldId id="263"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3"/>
  </p:normalViewPr>
  <p:slideViewPr>
    <p:cSldViewPr snapToGrid="0" snapToObjects="1">
      <p:cViewPr varScale="1">
        <p:scale>
          <a:sx n="88" d="100"/>
          <a:sy n="88" d="100"/>
        </p:scale>
        <p:origin x="68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68752" y="1751836"/>
            <a:ext cx="9006496" cy="155247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The second generation of precision </a:t>
            </a:r>
            <a:r>
              <a:rPr lang="en-US" sz="1800" b="1" dirty="0" smtClean="0">
                <a:solidFill>
                  <a:schemeClr val="bg1"/>
                </a:solidFill>
                <a:latin typeface="Arial" panose="020B0604020202020204" pitchFamily="34" charset="0"/>
              </a:rPr>
              <a:t>small-sized temperature </a:t>
            </a:r>
            <a:r>
              <a:rPr lang="en-US" sz="1800" b="1" dirty="0">
                <a:solidFill>
                  <a:schemeClr val="bg1"/>
                </a:solidFill>
                <a:latin typeface="Arial" panose="020B0604020202020204" pitchFamily="34" charset="0"/>
              </a:rPr>
              <a:t>sensors: measurement and take </a:t>
            </a:r>
            <a:r>
              <a:rPr lang="en-US" sz="1800" b="1" dirty="0" smtClean="0">
                <a:solidFill>
                  <a:schemeClr val="bg1"/>
                </a:solidFill>
                <a:latin typeface="Arial" panose="020B0604020202020204" pitchFamily="34" charset="0"/>
              </a:rPr>
              <a:t>in account </a:t>
            </a:r>
            <a:r>
              <a:rPr lang="en-US" sz="1800" b="1" dirty="0">
                <a:solidFill>
                  <a:schemeClr val="bg1"/>
                </a:solidFill>
                <a:latin typeface="Arial" panose="020B0604020202020204" pitchFamily="34" charset="0"/>
              </a:rPr>
              <a:t>the internal temperature of seismic</a:t>
            </a:r>
          </a:p>
          <a:p>
            <a:pPr algn="ctr" eaLnBrk="0" hangingPunct="0"/>
            <a:r>
              <a:rPr lang="en-US" sz="1800" b="1" dirty="0">
                <a:solidFill>
                  <a:schemeClr val="bg1"/>
                </a:solidFill>
                <a:latin typeface="Arial" panose="020B0604020202020204" pitchFamily="34" charset="0"/>
              </a:rPr>
              <a:t>i</a:t>
            </a:r>
            <a:r>
              <a:rPr lang="en-US" sz="1800" b="1" dirty="0" smtClean="0">
                <a:solidFill>
                  <a:schemeClr val="bg1"/>
                </a:solidFill>
                <a:latin typeface="Arial" panose="020B0604020202020204" pitchFamily="34" charset="0"/>
              </a:rPr>
              <a:t>nstruments</a:t>
            </a:r>
          </a:p>
          <a:p>
            <a:pPr algn="ctr" eaLnBrk="0" hangingPunct="0"/>
            <a:endParaRPr lang="en-US" sz="2197" b="1" dirty="0">
              <a:solidFill>
                <a:schemeClr val="bg1"/>
              </a:solidFill>
              <a:latin typeface="Arial" panose="020B0604020202020204" pitchFamily="34" charset="0"/>
            </a:endParaRPr>
          </a:p>
          <a:p>
            <a:pPr algn="ctr" eaLnBrk="0" hangingPunct="0">
              <a:lnSpc>
                <a:spcPts val="1586"/>
              </a:lnSpc>
            </a:pPr>
            <a:r>
              <a:rPr lang="en-US" sz="1600" u="sng" dirty="0" smtClean="0">
                <a:solidFill>
                  <a:schemeClr val="bg1"/>
                </a:solidFill>
                <a:latin typeface="Arial" panose="020B0604020202020204" pitchFamily="34" charset="0"/>
                <a:ea typeface="Avenir Book" charset="0"/>
              </a:rPr>
              <a:t>Valentin GRAVIROV</a:t>
            </a:r>
            <a:r>
              <a:rPr lang="ru-RU" sz="1600" u="sng" dirty="0" smtClean="0">
                <a:solidFill>
                  <a:schemeClr val="bg1"/>
                </a:solidFill>
                <a:latin typeface="Arial" panose="020B0604020202020204" pitchFamily="34" charset="0"/>
                <a:ea typeface="Avenir Book" charset="0"/>
              </a:rPr>
              <a:t> </a:t>
            </a:r>
            <a:r>
              <a:rPr lang="en-US" sz="1600" u="sng" baseline="30000" dirty="0" smtClean="0">
                <a:solidFill>
                  <a:schemeClr val="bg1"/>
                </a:solidFill>
                <a:latin typeface="Arial" panose="020B0604020202020204" pitchFamily="34" charset="0"/>
                <a:ea typeface="Avenir Book" charset="0"/>
              </a:rPr>
              <a:t>1</a:t>
            </a:r>
            <a:r>
              <a:rPr lang="en-US" sz="1600" dirty="0" smtClean="0">
                <a:solidFill>
                  <a:schemeClr val="bg1"/>
                </a:solidFill>
                <a:latin typeface="Arial" panose="020B0604020202020204" pitchFamily="34" charset="0"/>
                <a:ea typeface="Avenir Book" charset="0"/>
              </a:rPr>
              <a:t>, Konstantin KISLOV</a:t>
            </a:r>
            <a:r>
              <a:rPr lang="ru-RU" sz="1600" dirty="0" smtClean="0">
                <a:solidFill>
                  <a:schemeClr val="bg1"/>
                </a:solidFill>
                <a:latin typeface="Arial" panose="020B0604020202020204" pitchFamily="34" charset="0"/>
                <a:ea typeface="Avenir Book" charset="0"/>
              </a:rPr>
              <a:t> </a:t>
            </a:r>
            <a:r>
              <a:rPr lang="en-US" sz="1600" baseline="30000" dirty="0" smtClean="0">
                <a:solidFill>
                  <a:schemeClr val="bg1"/>
                </a:solidFill>
                <a:latin typeface="Arial" panose="020B0604020202020204" pitchFamily="34" charset="0"/>
                <a:ea typeface="Avenir Book" charset="0"/>
              </a:rPr>
              <a:t>2</a:t>
            </a:r>
            <a:r>
              <a:rPr lang="en-US" sz="1600" dirty="0" smtClean="0">
                <a:solidFill>
                  <a:schemeClr val="bg1"/>
                </a:solidFill>
                <a:latin typeface="Arial" panose="020B0604020202020204" pitchFamily="34" charset="0"/>
                <a:ea typeface="Avenir Book" charset="0"/>
              </a:rPr>
              <a:t> and </a:t>
            </a:r>
            <a:r>
              <a:rPr lang="en-US" sz="1600" dirty="0">
                <a:solidFill>
                  <a:schemeClr val="bg1"/>
                </a:solidFill>
                <a:latin typeface="Arial" panose="020B0604020202020204" pitchFamily="34" charset="0"/>
                <a:ea typeface="Avenir Book" charset="0"/>
              </a:rPr>
              <a:t>Dmitry</a:t>
            </a:r>
            <a:r>
              <a:rPr lang="en-US" sz="1600" dirty="0">
                <a:solidFill>
                  <a:schemeClr val="bg1"/>
                </a:solidFill>
                <a:latin typeface="Avenir Book" charset="0"/>
                <a:ea typeface="Avenir Book" charset="0"/>
                <a:cs typeface="Avenir Book" charset="0"/>
              </a:rPr>
              <a:t> </a:t>
            </a:r>
            <a:r>
              <a:rPr lang="en-US" sz="1600" dirty="0" smtClean="0">
                <a:solidFill>
                  <a:schemeClr val="bg1"/>
                </a:solidFill>
                <a:latin typeface="Arial" panose="020B0604020202020204" pitchFamily="34" charset="0"/>
                <a:ea typeface="Avenir Book" charset="0"/>
              </a:rPr>
              <a:t>LIKHODEEV</a:t>
            </a:r>
            <a:r>
              <a:rPr lang="ru-RU" sz="1600" dirty="0" smtClean="0">
                <a:solidFill>
                  <a:schemeClr val="bg1"/>
                </a:solidFill>
                <a:latin typeface="Arial" panose="020B0604020202020204" pitchFamily="34" charset="0"/>
                <a:ea typeface="Avenir Book" charset="0"/>
              </a:rPr>
              <a:t> </a:t>
            </a:r>
            <a:r>
              <a:rPr lang="en-US" sz="1600" baseline="30000" dirty="0" smtClean="0">
                <a:solidFill>
                  <a:schemeClr val="bg1"/>
                </a:solidFill>
                <a:latin typeface="Arial" panose="020B0604020202020204" pitchFamily="34" charset="0"/>
                <a:ea typeface="Avenir Book" charset="0"/>
              </a:rPr>
              <a:t>1</a:t>
            </a:r>
            <a:endParaRPr lang="en-US" sz="952" baseline="30000"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3102844" y="3737575"/>
            <a:ext cx="3151414" cy="1107996"/>
          </a:xfrm>
          <a:prstGeom prst="rect">
            <a:avLst/>
          </a:prstGeom>
          <a:noFill/>
        </p:spPr>
        <p:txBody>
          <a:bodyPr wrap="square" rtlCol="0">
            <a:spAutoFit/>
          </a:bodyPr>
          <a:lstStyle/>
          <a:p>
            <a:pPr algn="just"/>
            <a:r>
              <a:rPr lang="en-US" sz="1100" dirty="0">
                <a:solidFill>
                  <a:schemeClr val="bg1"/>
                </a:solidFill>
                <a:latin typeface="Arial" panose="020B0604020202020204" pitchFamily="34" charset="0"/>
                <a:cs typeface="Arial" panose="020B0604020202020204" pitchFamily="34" charset="0"/>
              </a:rPr>
              <a:t>1 - Schmidt Institute of Physics of the Earth, Russian Academy of </a:t>
            </a:r>
            <a:r>
              <a:rPr lang="en-US" sz="1100" dirty="0" smtClean="0">
                <a:solidFill>
                  <a:schemeClr val="bg1"/>
                </a:solidFill>
                <a:latin typeface="Arial" panose="020B0604020202020204" pitchFamily="34" charset="0"/>
                <a:cs typeface="Arial" panose="020B0604020202020204" pitchFamily="34" charset="0"/>
              </a:rPr>
              <a:t>Sciences</a:t>
            </a:r>
          </a:p>
          <a:p>
            <a:pPr algn="just"/>
            <a:r>
              <a:rPr lang="en-US" sz="1100" dirty="0" smtClean="0">
                <a:solidFill>
                  <a:schemeClr val="bg1"/>
                </a:solidFill>
                <a:latin typeface="Arial" panose="020B0604020202020204" pitchFamily="34" charset="0"/>
                <a:cs typeface="Arial" panose="020B0604020202020204" pitchFamily="34" charset="0"/>
              </a:rPr>
              <a:t>2 </a:t>
            </a:r>
            <a:r>
              <a:rPr lang="en-US" sz="1100" dirty="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Institute of </a:t>
            </a:r>
            <a:r>
              <a:rPr lang="en-US" sz="1100" dirty="0">
                <a:solidFill>
                  <a:schemeClr val="bg1"/>
                </a:solidFill>
                <a:latin typeface="Arial" panose="020B0604020202020204" pitchFamily="34" charset="0"/>
                <a:cs typeface="Arial" panose="020B0604020202020204" pitchFamily="34" charset="0"/>
              </a:rPr>
              <a:t>Earthquake Prediction Theory and Mathematical Geophysics, Russian Academy of Sciences</a:t>
            </a:r>
          </a:p>
          <a:p>
            <a:pPr algn="just"/>
            <a:endParaRPr lang="x-none"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14462" y="3191909"/>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a:t>
            </a:r>
            <a:r>
              <a:rPr lang="en-US" sz="1401" dirty="0" smtClean="0">
                <a:solidFill>
                  <a:schemeClr val="bg1"/>
                </a:solidFill>
                <a:latin typeface="Arial" panose="020B0604020202020204" pitchFamily="34" charset="0"/>
                <a:cs typeface="Arial" panose="020B0604020202020204" pitchFamily="34" charset="0"/>
              </a:rPr>
              <a:t>3.1-393</a:t>
            </a:r>
            <a:endParaRPr lang="x-none" sz="1401" dirty="0">
              <a:solidFill>
                <a:schemeClr val="bg1"/>
              </a:solidFill>
              <a:latin typeface="Arial" panose="020B0604020202020204" pitchFamily="34" charset="0"/>
              <a:cs typeface="Arial" panose="020B0604020202020204" pitchFamily="34" charset="0"/>
            </a:endParaRPr>
          </a:p>
        </p:txBody>
      </p:sp>
      <p:pic>
        <p:nvPicPr>
          <p:cNvPr id="9" name="Picture 132" descr="http://www.mitp.ru/images/LogoMITP_R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379" y="3563257"/>
            <a:ext cx="702650" cy="114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descr="Image"/>
          <p:cNvPicPr>
            <a:picLocks noChangeAspect="1"/>
          </p:cNvPicPr>
          <p:nvPr/>
        </p:nvPicPr>
        <p:blipFill>
          <a:blip r:embed="rId4">
            <a:extLst/>
          </a:blip>
          <a:stretch>
            <a:fillRect/>
          </a:stretch>
        </p:blipFill>
        <p:spPr>
          <a:xfrm>
            <a:off x="1626831" y="3738160"/>
            <a:ext cx="1014769" cy="866030"/>
          </a:xfrm>
          <a:prstGeom prst="rect">
            <a:avLst/>
          </a:prstGeom>
          <a:ln w="12700">
            <a:miter lim="400000"/>
          </a:ln>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sp>
        <p:nvSpPr>
          <p:cNvPr id="7" name="TextBox 6">
            <a:extLst>
              <a:ext uri="{FF2B5EF4-FFF2-40B4-BE49-F238E27FC236}">
                <a16:creationId xmlns:a16="http://schemas.microsoft.com/office/drawing/2014/main" id="{E101EA0A-D819-B84A-9A81-14AAFB37F5BF}"/>
              </a:ext>
            </a:extLst>
          </p:cNvPr>
          <p:cNvSpPr txBox="1"/>
          <p:nvPr/>
        </p:nvSpPr>
        <p:spPr>
          <a:xfrm>
            <a:off x="1105877" y="7201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2" name="Прямоугольник 1"/>
          <p:cNvSpPr/>
          <p:nvPr/>
        </p:nvSpPr>
        <p:spPr>
          <a:xfrm>
            <a:off x="1008341" y="1225758"/>
            <a:ext cx="7202971" cy="3416320"/>
          </a:xfrm>
          <a:prstGeom prst="rect">
            <a:avLst/>
          </a:prstGeom>
        </p:spPr>
        <p:txBody>
          <a:bodyPr wrap="square">
            <a:spAutoFit/>
          </a:bodyPr>
          <a:lstStyle/>
          <a:p>
            <a:pPr algn="just"/>
            <a:r>
              <a:rPr lang="en-US" sz="1800" dirty="0">
                <a:latin typeface="Arial" panose="020B0604020202020204" pitchFamily="34" charset="0"/>
                <a:cs typeface="Arial" panose="020B0604020202020204" pitchFamily="34" charset="0"/>
              </a:rPr>
              <a:t>One of the main noise-causing factors in precise long-period </a:t>
            </a:r>
            <a:r>
              <a:rPr lang="en-US" sz="1800" dirty="0" err="1">
                <a:latin typeface="Arial" panose="020B0604020202020204" pitchFamily="34" charset="0"/>
                <a:cs typeface="Arial" panose="020B0604020202020204" pitchFamily="34" charset="0"/>
              </a:rPr>
              <a:t>seismometry</a:t>
            </a:r>
            <a:r>
              <a:rPr lang="en-US" sz="1800" dirty="0">
                <a:latin typeface="Arial" panose="020B0604020202020204" pitchFamily="34" charset="0"/>
                <a:cs typeface="Arial" panose="020B0604020202020204" pitchFamily="34" charset="0"/>
              </a:rPr>
              <a:t> is temperature fluctuations of </a:t>
            </a:r>
            <a:r>
              <a:rPr lang="en-US" sz="1800" dirty="0" smtClean="0">
                <a:latin typeface="Arial" panose="020B0604020202020204" pitchFamily="34" charset="0"/>
                <a:cs typeface="Arial" panose="020B0604020202020204" pitchFamily="34" charset="0"/>
              </a:rPr>
              <a:t>mechanical</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elements </a:t>
            </a:r>
            <a:r>
              <a:rPr lang="en-US" sz="1800" dirty="0">
                <a:latin typeface="Arial" panose="020B0604020202020204" pitchFamily="34" charset="0"/>
                <a:cs typeface="Arial" panose="020B0604020202020204" pitchFamily="34" charset="0"/>
              </a:rPr>
              <a:t>of devices and sensitive sensors, as well as temperature oscillations in their interior space</a:t>
            </a:r>
            <a:r>
              <a:rPr lang="en-US" sz="18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To </a:t>
            </a:r>
            <a:r>
              <a:rPr lang="en-US" sz="1800" dirty="0">
                <a:latin typeface="Arial" panose="020B0604020202020204" pitchFamily="34" charset="0"/>
                <a:cs typeface="Arial" panose="020B0604020202020204" pitchFamily="34" charset="0"/>
              </a:rPr>
              <a:t>reduce such noise level it is possible to apply adaptive filtering of seismic signal based on elements </a:t>
            </a:r>
            <a:r>
              <a:rPr lang="en-US" sz="1800" dirty="0" smtClean="0">
                <a:latin typeface="Arial" panose="020B0604020202020204" pitchFamily="34" charset="0"/>
                <a:cs typeface="Arial" panose="020B0604020202020204" pitchFamily="34" charset="0"/>
              </a:rPr>
              <a:t>temperature</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acquisition</a:t>
            </a:r>
            <a:r>
              <a:rPr lang="en-US" sz="1800" dirty="0">
                <a:latin typeface="Arial" panose="020B0604020202020204" pitchFamily="34" charset="0"/>
                <a:cs typeface="Arial" panose="020B0604020202020204" pitchFamily="34" charset="0"/>
              </a:rPr>
              <a:t>. However, to date, this way it was not possible to achieve significant results since there </a:t>
            </a:r>
            <a:r>
              <a:rPr lang="en-US" sz="1800" dirty="0" smtClean="0">
                <a:latin typeface="Arial" panose="020B0604020202020204" pitchFamily="34" charset="0"/>
                <a:cs typeface="Arial" panose="020B0604020202020204" pitchFamily="34" charset="0"/>
              </a:rPr>
              <a:t>were</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no </a:t>
            </a:r>
            <a:r>
              <a:rPr lang="en-US" sz="1800" dirty="0">
                <a:latin typeface="Arial" panose="020B0604020202020204" pitchFamily="34" charset="0"/>
                <a:cs typeface="Arial" panose="020B0604020202020204" pitchFamily="34" charset="0"/>
              </a:rPr>
              <a:t>small systems capable of recording temperature changes with sufficient accuracy. The developed </a:t>
            </a:r>
            <a:r>
              <a:rPr lang="en-US" sz="1800" dirty="0" smtClean="0">
                <a:latin typeface="Arial" panose="020B0604020202020204" pitchFamily="34" charset="0"/>
                <a:cs typeface="Arial" panose="020B0604020202020204" pitchFamily="34" charset="0"/>
              </a:rPr>
              <a:t>precision</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small-sized </a:t>
            </a:r>
            <a:r>
              <a:rPr lang="en-US" sz="1800" dirty="0">
                <a:latin typeface="Arial" panose="020B0604020202020204" pitchFamily="34" charset="0"/>
                <a:cs typeface="Arial" panose="020B0604020202020204" pitchFamily="34" charset="0"/>
              </a:rPr>
              <a:t>temperature sensors are capable of simultaneously monitoring the temperature at several of </a:t>
            </a:r>
            <a:r>
              <a:rPr lang="en-US" sz="1800" dirty="0" smtClean="0">
                <a:latin typeface="Arial" panose="020B0604020202020204" pitchFamily="34" charset="0"/>
                <a:cs typeface="Arial" panose="020B0604020202020204" pitchFamily="34" charset="0"/>
              </a:rPr>
              <a:t>the</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most </a:t>
            </a:r>
            <a:r>
              <a:rPr lang="en-US" sz="1800" dirty="0">
                <a:latin typeface="Arial" panose="020B0604020202020204" pitchFamily="34" charset="0"/>
                <a:cs typeface="Arial" panose="020B0604020202020204" pitchFamily="34" charset="0"/>
              </a:rPr>
              <a:t>important points of many seismic device with an accuracy of at least about 0.001 Celsius degrees.</a:t>
            </a: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sp>
        <p:nvSpPr>
          <p:cNvPr id="2" name="Прямоугольник 1"/>
          <p:cNvSpPr/>
          <p:nvPr/>
        </p:nvSpPr>
        <p:spPr>
          <a:xfrm>
            <a:off x="566928" y="1114822"/>
            <a:ext cx="8321040" cy="3416320"/>
          </a:xfrm>
          <a:prstGeom prst="rect">
            <a:avLst/>
          </a:prstGeom>
        </p:spPr>
        <p:txBody>
          <a:bodyPr wrap="square">
            <a:spAutoFit/>
          </a:bodyPr>
          <a:lstStyle/>
          <a:p>
            <a:pPr indent="252095" algn="just">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The fluctuations of temperature are one of the main noise generation factor at any seismic observations. Whatever physical principles are used in seismic instruments, it is not possible to eliminate this problem completely. There are many ways of penetrating the temperature noise to the recording. Seven such ways have been identified for traditional pendulum systems:</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1)	Changes in linear dimensions of the device elements, recorded by a seismometer as the oscillations of the Earth or actions on the pendulum as an additional force (changes in the forces’ arms, the deformation of the springy elements, etc.).</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2)	Changes in the elastic characteristics of the crossed leaf rotary flexural system and spring of the vertical pendulum.</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3)	The flexure of device basement (plate) due to difference of temperature coefficients of linear extension the device metal plate and concrete pier.</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4)	The self-noise of the electronic displacement transducer, thermal noise in electronic circuits of the device, the thermal fluctuations in power attenuation.</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5)	The noise arising from the uneven distribution of the temperature in different parts (elements) of the device, including convective heat currents.</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6)	Changes in transfer function of the device due to changes of the size structural elements and characteristics of seismometer electronic components.</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85850" indent="-361950" algn="just">
              <a:spcAft>
                <a:spcPts val="0"/>
              </a:spcAft>
              <a:buAutoNum type="arabicParenR" startAt="7"/>
              <a:tabLst>
                <a:tab pos="990600" algn="l"/>
              </a:tabLst>
            </a:pPr>
            <a:r>
              <a:rPr lang="en-US" sz="1200" dirty="0">
                <a:latin typeface="Arial" panose="020B0604020202020204" pitchFamily="34" charset="0"/>
                <a:ea typeface="Times New Roman" panose="02020603050405020304" pitchFamily="18" charset="0"/>
                <a:cs typeface="Arial" panose="020B0604020202020204" pitchFamily="34" charset="0"/>
              </a:rPr>
              <a:t>Thermal noise associated with a change of pressure in the enclosed volume of the device</a:t>
            </a:r>
            <a:r>
              <a:rPr lang="ru-RU" sz="1200" dirty="0">
                <a:latin typeface="Arial" panose="020B0604020202020204" pitchFamily="34" charset="0"/>
                <a:ea typeface="Times New Roman" panose="02020603050405020304" pitchFamily="18" charset="0"/>
                <a:cs typeface="Arial" panose="020B0604020202020204" pitchFamily="34" charset="0"/>
              </a:rPr>
              <a:t>.</a:t>
            </a:r>
            <a:endParaRPr lang="en-US"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pic>
        <p:nvPicPr>
          <p:cNvPr id="5" name="Рисунок 4"/>
          <p:cNvPicPr/>
          <p:nvPr/>
        </p:nvPicPr>
        <p:blipFill>
          <a:blip r:embed="rId2"/>
          <a:stretch>
            <a:fillRect/>
          </a:stretch>
        </p:blipFill>
        <p:spPr>
          <a:xfrm>
            <a:off x="883920" y="1059180"/>
            <a:ext cx="7046976" cy="2634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064" y="3920090"/>
            <a:ext cx="6453799" cy="46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77" y="1600907"/>
            <a:ext cx="2725420" cy="253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808" y="1600907"/>
            <a:ext cx="2562203" cy="253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48106" y="962237"/>
            <a:ext cx="3801041"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General view of </a:t>
            </a:r>
            <a:r>
              <a:rPr lang="en-US" sz="2000" dirty="0" err="1" smtClean="0">
                <a:latin typeface="Arial" panose="020B0604020202020204" pitchFamily="34" charset="0"/>
                <a:cs typeface="Arial" panose="020B0604020202020204" pitchFamily="34" charset="0"/>
              </a:rPr>
              <a:t>thermosensors</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953477" y="4254656"/>
            <a:ext cx="2725420" cy="338554"/>
          </a:xfrm>
          <a:prstGeom prst="rect">
            <a:avLst/>
          </a:prstGeom>
        </p:spPr>
        <p:txBody>
          <a:bodyPr wrap="square">
            <a:spAutoFit/>
          </a:bodyPr>
          <a:lstStyle/>
          <a:p>
            <a:pPr algn="ctr"/>
            <a:r>
              <a:rPr lang="en-US" sz="1600" dirty="0" smtClean="0"/>
              <a:t>1-st version </a:t>
            </a:r>
            <a:r>
              <a:rPr lang="en-US" sz="1600" dirty="0"/>
              <a:t>(</a:t>
            </a:r>
            <a:r>
              <a:rPr lang="en-US" sz="1600" dirty="0" smtClean="0"/>
              <a:t>2018</a:t>
            </a:r>
            <a:r>
              <a:rPr lang="ru-RU" sz="1600" dirty="0" smtClean="0"/>
              <a:t>)</a:t>
            </a:r>
            <a:endParaRPr lang="ru-RU" dirty="0"/>
          </a:p>
        </p:txBody>
      </p:sp>
      <p:sp>
        <p:nvSpPr>
          <p:cNvPr id="11" name="Прямоугольник 10"/>
          <p:cNvSpPr/>
          <p:nvPr/>
        </p:nvSpPr>
        <p:spPr>
          <a:xfrm>
            <a:off x="5370576" y="4254656"/>
            <a:ext cx="2725420" cy="338554"/>
          </a:xfrm>
          <a:prstGeom prst="rect">
            <a:avLst/>
          </a:prstGeom>
        </p:spPr>
        <p:txBody>
          <a:bodyPr wrap="square">
            <a:spAutoFit/>
          </a:bodyPr>
          <a:lstStyle/>
          <a:p>
            <a:pPr algn="ctr"/>
            <a:r>
              <a:rPr lang="ru-RU" sz="1600" dirty="0" smtClean="0"/>
              <a:t>2</a:t>
            </a:r>
            <a:r>
              <a:rPr lang="en-US" sz="1600" dirty="0" smtClean="0"/>
              <a:t>-</a:t>
            </a:r>
            <a:r>
              <a:rPr lang="en-US" sz="1600" dirty="0" err="1" smtClean="0"/>
              <a:t>nd</a:t>
            </a:r>
            <a:r>
              <a:rPr lang="en-US" sz="1600" dirty="0" smtClean="0"/>
              <a:t> version </a:t>
            </a:r>
            <a:r>
              <a:rPr lang="en-US" sz="1600" dirty="0"/>
              <a:t>(</a:t>
            </a:r>
            <a:r>
              <a:rPr lang="en-US" sz="1600" dirty="0" smtClean="0"/>
              <a:t>2019</a:t>
            </a:r>
            <a:r>
              <a:rPr lang="ru-RU" sz="1600" dirty="0" smtClean="0"/>
              <a:t>)</a:t>
            </a:r>
            <a:endParaRPr lang="ru-RU" dirty="0"/>
          </a:p>
        </p:txBody>
      </p:sp>
    </p:spTree>
    <p:extLst>
      <p:ext uri="{BB962C8B-B14F-4D97-AF65-F5344CB8AC3E}">
        <p14:creationId xmlns:p14="http://schemas.microsoft.com/office/powerpoint/2010/main" val="36624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sp>
        <p:nvSpPr>
          <p:cNvPr id="7" name="Прямоугольник 6"/>
          <p:cNvSpPr/>
          <p:nvPr/>
        </p:nvSpPr>
        <p:spPr>
          <a:xfrm>
            <a:off x="1085097" y="3875109"/>
            <a:ext cx="7060162" cy="338554"/>
          </a:xfrm>
          <a:prstGeom prst="rect">
            <a:avLst/>
          </a:prstGeom>
        </p:spPr>
        <p:txBody>
          <a:bodyPr wrap="square">
            <a:spAutoFit/>
          </a:bodyPr>
          <a:lstStyle/>
          <a:p>
            <a:pPr algn="ctr"/>
            <a:r>
              <a:rPr lang="en-US" sz="1600" dirty="0"/>
              <a:t>Test layout of a 4-channel monitoring and temperature control </a:t>
            </a:r>
            <a:r>
              <a:rPr lang="en-US" sz="1600" dirty="0" smtClean="0"/>
              <a:t>system</a:t>
            </a:r>
            <a:r>
              <a:rPr lang="ru-RU" sz="1600" dirty="0" smtClean="0"/>
              <a:t> </a:t>
            </a:r>
            <a:r>
              <a:rPr lang="en-US" sz="1600" dirty="0" smtClean="0"/>
              <a:t>prototype</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29" y="1232679"/>
            <a:ext cx="8099699" cy="238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404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 y="920521"/>
            <a:ext cx="5438883" cy="380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255747" y="1840061"/>
            <a:ext cx="2832269" cy="1815882"/>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Dependence of output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signal </a:t>
            </a:r>
            <a:r>
              <a:rPr lang="en-US" sz="1600" dirty="0">
                <a:latin typeface="Arial" panose="020B0604020202020204" pitchFamily="34" charset="0"/>
                <a:cs typeface="Arial" panose="020B0604020202020204" pitchFamily="34" charset="0"/>
              </a:rPr>
              <a:t>for various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versions </a:t>
            </a:r>
            <a:r>
              <a:rPr lang="en-US" sz="1600" dirty="0">
                <a:latin typeface="Arial" panose="020B0604020202020204" pitchFamily="34" charset="0"/>
                <a:cs typeface="Arial" panose="020B0604020202020204" pitchFamily="34" charset="0"/>
              </a:rPr>
              <a:t>of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thermometers </a:t>
            </a:r>
            <a:r>
              <a:rPr lang="en-US" sz="1600" dirty="0">
                <a:latin typeface="Arial" panose="020B0604020202020204" pitchFamily="34" charset="0"/>
                <a:cs typeface="Arial" panose="020B0604020202020204" pitchFamily="34" charset="0"/>
              </a:rPr>
              <a:t>on temperature: </a:t>
            </a:r>
            <a:endParaRPr lang="en-US" sz="1600" dirty="0" smtClean="0">
              <a:latin typeface="Arial" panose="020B0604020202020204" pitchFamily="34" charset="0"/>
              <a:cs typeface="Arial" panose="020B0604020202020204" pitchFamily="34" charset="0"/>
            </a:endParaRPr>
          </a:p>
          <a:p>
            <a:pPr marL="342900" indent="-342900" algn="ctr">
              <a:buAutoNum type="arabicParenBoth"/>
            </a:pPr>
            <a:r>
              <a:rPr lang="en-US" sz="1600" dirty="0" smtClean="0">
                <a:latin typeface="Arial" panose="020B0604020202020204" pitchFamily="34" charset="0"/>
                <a:cs typeface="Arial" panose="020B0604020202020204" pitchFamily="34" charset="0"/>
              </a:rPr>
              <a:t>V.1</a:t>
            </a:r>
            <a:r>
              <a:rPr lang="en-US" sz="1600" dirty="0">
                <a:latin typeface="Arial" panose="020B0604020202020204" pitchFamily="34" charset="0"/>
                <a:cs typeface="Arial" panose="020B0604020202020204" pitchFamily="34" charset="0"/>
              </a:rPr>
              <a:t>, (2) V.2,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3) V.3, (4) V.4.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372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dirty="0"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sp>
        <p:nvSpPr>
          <p:cNvPr id="7" name="Прямоугольник 6"/>
          <p:cNvSpPr/>
          <p:nvPr/>
        </p:nvSpPr>
        <p:spPr>
          <a:xfrm>
            <a:off x="1085097" y="3875109"/>
            <a:ext cx="7060162" cy="338554"/>
          </a:xfrm>
          <a:prstGeom prst="rect">
            <a:avLst/>
          </a:prstGeom>
        </p:spPr>
        <p:txBody>
          <a:bodyPr wrap="square">
            <a:spAutoFit/>
          </a:bodyPr>
          <a:lstStyle/>
          <a:p>
            <a:pPr algn="ctr"/>
            <a:r>
              <a:rPr lang="en-US" sz="1600" dirty="0"/>
              <a:t>Test layout of a 4-channel monitoring and temperature control </a:t>
            </a:r>
            <a:r>
              <a:rPr lang="en-US" sz="1600" dirty="0" smtClean="0"/>
              <a:t>system</a:t>
            </a:r>
            <a:r>
              <a:rPr lang="ru-RU" sz="1600" dirty="0" smtClean="0"/>
              <a:t> </a:t>
            </a:r>
            <a:r>
              <a:rPr lang="en-US" sz="1600" dirty="0" smtClean="0"/>
              <a:t>prototype</a:t>
            </a:r>
            <a:endParaRPr lang="ru-RU" dirty="0"/>
          </a:p>
        </p:txBody>
      </p:sp>
      <p:sp>
        <p:nvSpPr>
          <p:cNvPr id="5" name="Прямоугольник 4"/>
          <p:cNvSpPr/>
          <p:nvPr/>
        </p:nvSpPr>
        <p:spPr>
          <a:xfrm>
            <a:off x="2195034" y="4325054"/>
            <a:ext cx="501130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Block diagram of the thermal noise </a:t>
            </a:r>
            <a:r>
              <a:rPr lang="en-US" sz="1600" dirty="0" smtClean="0">
                <a:latin typeface="Arial" panose="020B0604020202020204" pitchFamily="34" charset="0"/>
                <a:cs typeface="Arial" panose="020B0604020202020204" pitchFamily="34" charset="0"/>
              </a:rPr>
              <a:t>correction </a:t>
            </a:r>
            <a:r>
              <a:rPr lang="en-US" sz="1600" dirty="0">
                <a:latin typeface="Arial" panose="020B0604020202020204" pitchFamily="34" charset="0"/>
                <a:cs typeface="Arial" panose="020B0604020202020204" pitchFamily="34" charset="0"/>
              </a:rPr>
              <a:t>system</a:t>
            </a:r>
            <a:endParaRPr lang="ru-RU" sz="16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77" y="966381"/>
            <a:ext cx="7424421" cy="329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61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100" b="1" dirty="0">
                <a:solidFill>
                  <a:schemeClr val="bg1"/>
                </a:solidFill>
                <a:latin typeface="Arial" panose="020B0604020202020204" pitchFamily="34" charset="0"/>
              </a:rPr>
              <a:t>The second generation of precision small-sized temperature sensors: measurement and take in account the internal temperature of </a:t>
            </a:r>
            <a:r>
              <a:rPr lang="en-US" sz="1100" b="1" smtClean="0">
                <a:solidFill>
                  <a:schemeClr val="bg1"/>
                </a:solidFill>
                <a:latin typeface="Arial" panose="020B0604020202020204" pitchFamily="34" charset="0"/>
              </a:rPr>
              <a:t>seismic instruments</a:t>
            </a:r>
            <a:endParaRPr lang="en-US"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a:t>
            </a:r>
            <a:r>
              <a:rPr lang="en-US" sz="1050" dirty="0" smtClean="0">
                <a:solidFill>
                  <a:schemeClr val="bg1"/>
                </a:solidFill>
                <a:latin typeface="Arial" panose="020B0604020202020204" pitchFamily="34" charset="0"/>
                <a:ea typeface="Avenir Book" charset="0"/>
              </a:rPr>
              <a:t>GRAVIROV, </a:t>
            </a:r>
            <a:r>
              <a:rPr lang="en-US" sz="1050" dirty="0">
                <a:solidFill>
                  <a:schemeClr val="bg1"/>
                </a:solidFill>
                <a:latin typeface="Arial" panose="020B0604020202020204" pitchFamily="34" charset="0"/>
                <a:ea typeface="Avenir Book" charset="0"/>
              </a:rPr>
              <a:t>Konstantin </a:t>
            </a:r>
            <a:r>
              <a:rPr lang="en-US" sz="1050" dirty="0" smtClean="0">
                <a:solidFill>
                  <a:schemeClr val="bg1"/>
                </a:solidFill>
                <a:latin typeface="Arial" panose="020B0604020202020204" pitchFamily="34" charset="0"/>
                <a:ea typeface="Avenir Book" charset="0"/>
              </a:rPr>
              <a:t>KISLOV </a:t>
            </a:r>
            <a:r>
              <a:rPr lang="en-US" sz="1050" dirty="0">
                <a:solidFill>
                  <a:schemeClr val="bg1"/>
                </a:solidFill>
                <a:latin typeface="Arial" panose="020B0604020202020204" pitchFamily="34" charset="0"/>
                <a:ea typeface="Avenir Book" charset="0"/>
              </a:rPr>
              <a:t>and Dmitry </a:t>
            </a:r>
            <a:r>
              <a:rPr lang="en-US" sz="1050" dirty="0" smtClean="0">
                <a:solidFill>
                  <a:schemeClr val="bg1"/>
                </a:solidFill>
                <a:latin typeface="Arial" panose="020B0604020202020204" pitchFamily="34" charset="0"/>
                <a:ea typeface="Avenir Book" charset="0"/>
              </a:rPr>
              <a:t>LIKHODEEV</a:t>
            </a:r>
            <a:endParaRPr lang="en-US" sz="1050" dirty="0">
              <a:solidFill>
                <a:schemeClr val="bg1"/>
              </a:solidFill>
              <a:latin typeface="Arial" panose="020B0604020202020204" pitchFamily="34" charset="0"/>
              <a:ea typeface="Avenir Book" charset="0"/>
            </a:endParaRPr>
          </a:p>
        </p:txBody>
      </p:sp>
      <p:sp>
        <p:nvSpPr>
          <p:cNvPr id="2" name="Прямоугольник 1"/>
          <p:cNvSpPr/>
          <p:nvPr/>
        </p:nvSpPr>
        <p:spPr>
          <a:xfrm>
            <a:off x="953477" y="1106324"/>
            <a:ext cx="7382256" cy="3323987"/>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One of the most effective tool for reduction of temperature influence is the optimal filtering. At the same time, there might be occasions where the external temperature does not play a role, but relative temperature some components of the device is very important. Recall that not the absolute value of the temperature is important, but accurately measured amplitude of its fluctuations. In a more complex case, it may be necessary to measure the temperature in several points of the device or their relative changes with greater </a:t>
            </a:r>
            <a:r>
              <a:rPr lang="en-US" sz="1400">
                <a:latin typeface="Arial" panose="020B0604020202020204" pitchFamily="34" charset="0"/>
                <a:cs typeface="Arial" panose="020B0604020202020204" pitchFamily="34" charset="0"/>
              </a:rPr>
              <a:t>accuracy</a:t>
            </a:r>
            <a:r>
              <a:rPr lang="en-US" sz="1400" smtClean="0">
                <a:latin typeface="Arial" panose="020B0604020202020204" pitchFamily="34" charset="0"/>
                <a:cs typeface="Arial" panose="020B0604020202020204" pitchFamily="34" charset="0"/>
              </a:rPr>
              <a:t>.</a:t>
            </a:r>
          </a:p>
          <a:p>
            <a:pPr algn="just"/>
            <a:endParaRPr lang="ru-RU" sz="1400" dirty="0">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Summarizing </a:t>
            </a:r>
            <a:r>
              <a:rPr lang="en-US" sz="1400" dirty="0">
                <a:latin typeface="Arial" panose="020B0604020202020204" pitchFamily="34" charset="0"/>
                <a:cs typeface="Arial" panose="020B0604020202020204" pitchFamily="34" charset="0"/>
              </a:rPr>
              <a:t>the results obtained, it can be argued that the developed system for </a:t>
            </a:r>
            <a:r>
              <a:rPr lang="en-US" sz="1400" dirty="0" smtClean="0">
                <a:latin typeface="Arial" panose="020B0604020202020204" pitchFamily="34" charset="0"/>
                <a:cs typeface="Arial" panose="020B0604020202020204" pitchFamily="34" charset="0"/>
              </a:rPr>
              <a:t>precise recording </a:t>
            </a:r>
            <a:r>
              <a:rPr lang="en-US" sz="1400" dirty="0">
                <a:latin typeface="Arial" panose="020B0604020202020204" pitchFamily="34" charset="0"/>
                <a:cs typeface="Arial" panose="020B0604020202020204" pitchFamily="34" charset="0"/>
              </a:rPr>
              <a:t>the internal temperature of seismic instruments is capable of taking into account the key features of the spectral composition of seismic and temperature signals. It is able to form the transfer functions of the filters that provide the selection of "</a:t>
            </a:r>
            <a:r>
              <a:rPr lang="en-US" sz="1400" dirty="0" smtClean="0">
                <a:latin typeface="Arial" panose="020B0604020202020204" pitchFamily="34" charset="0"/>
                <a:cs typeface="Arial" panose="020B0604020202020204" pitchFamily="34" charset="0"/>
              </a:rPr>
              <a:t>useful seismic" </a:t>
            </a:r>
            <a:r>
              <a:rPr lang="en-US" sz="1400" dirty="0">
                <a:latin typeface="Arial" panose="020B0604020202020204" pitchFamily="34" charset="0"/>
                <a:cs typeface="Arial" panose="020B0604020202020204" pitchFamily="34" charset="0"/>
              </a:rPr>
              <a:t>signal frequencies from any spectrum ranges, with maximum suppression of the noise presented in the second reference input temperature signal</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Thank you </a:t>
            </a:r>
            <a:r>
              <a:rPr lang="en-US" sz="1400" dirty="0">
                <a:latin typeface="Arial" panose="020B0604020202020204" pitchFamily="34" charset="0"/>
                <a:cs typeface="Arial" panose="020B0604020202020204" pitchFamily="34" charset="0"/>
              </a:rPr>
              <a:t>for attention!</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2489</TotalTime>
  <Words>940</Words>
  <Application>Microsoft Office PowerPoint</Application>
  <PresentationFormat>Экран (16:9)</PresentationFormat>
  <Paragraphs>66</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7</vt:i4>
      </vt:variant>
      <vt:variant>
        <vt:lpstr>Заголовки слайдов</vt:lpstr>
      </vt:variant>
      <vt:variant>
        <vt:i4>9</vt:i4>
      </vt:variant>
    </vt:vector>
  </HeadingPairs>
  <TitlesOfParts>
    <vt:vector size="24" baseType="lpstr">
      <vt:lpstr>Arial</vt:lpstr>
      <vt:lpstr>Avenir Book</vt:lpstr>
      <vt:lpstr>Avenir Heavy</vt:lpstr>
      <vt:lpstr>Avenir Medium</vt:lpstr>
      <vt:lpstr>Calibri</vt:lpstr>
      <vt:lpstr>DIN-Light</vt:lpstr>
      <vt:lpstr>DIN-Medium</vt:lpstr>
      <vt:lpstr>Times New Roman</vt:lpstr>
      <vt:lpstr>Title Slide</vt:lpstr>
      <vt:lpstr>Inner Slide</vt:lpstr>
      <vt:lpstr>abstract</vt:lpstr>
      <vt:lpstr>INTRODUCTION</vt:lpstr>
      <vt:lpstr>METHODS</vt:lpstr>
      <vt:lpstr>RESULTS</vt:lpstr>
      <vt:lpstr>CONCLUSIONS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Valentin Gravirov - VVG1965 Гравиров</cp:lastModifiedBy>
  <cp:revision>60</cp:revision>
  <cp:lastPrinted>2019-03-26T13:54:24Z</cp:lastPrinted>
  <dcterms:created xsi:type="dcterms:W3CDTF">2019-04-24T06:32:04Z</dcterms:created>
  <dcterms:modified xsi:type="dcterms:W3CDTF">2021-06-01T22:43:21Z</dcterms:modified>
</cp:coreProperties>
</file>