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 id="2147483666" r:id="rId4"/>
    <p:sldMasterId id="2147483668" r:id="rId5"/>
    <p:sldMasterId id="2147483670" r:id="rId6"/>
    <p:sldMasterId id="2147483672" r:id="rId7"/>
  </p:sldMasterIdLst>
  <p:notesMasterIdLst>
    <p:notesMasterId r:id="rId18"/>
  </p:notesMasterIdLst>
  <p:sldIdLst>
    <p:sldId id="256" r:id="rId8"/>
    <p:sldId id="258" r:id="rId9"/>
    <p:sldId id="260" r:id="rId10"/>
    <p:sldId id="261" r:id="rId11"/>
    <p:sldId id="264" r:id="rId12"/>
    <p:sldId id="265" r:id="rId13"/>
    <p:sldId id="267" r:id="rId14"/>
    <p:sldId id="268" r:id="rId15"/>
    <p:sldId id="269" r:id="rId16"/>
    <p:sldId id="263" r:id="rId17"/>
  </p:sldIdLst>
  <p:sldSz cx="9144000" cy="5143500" type="screen16x9"/>
  <p:notesSz cx="6858000" cy="9144000"/>
  <p:defaultTextStyle>
    <a:defPPr>
      <a:defRPr lang="en-US"/>
    </a:defPPr>
    <a:lvl1pPr marL="0" algn="l" defTabSz="89714" rtl="0" eaLnBrk="1" latinLnBrk="0" hangingPunct="1">
      <a:defRPr sz="353" kern="1200">
        <a:solidFill>
          <a:schemeClr val="tx1"/>
        </a:solidFill>
        <a:latin typeface="+mn-lt"/>
        <a:ea typeface="+mn-ea"/>
        <a:cs typeface="+mn-cs"/>
      </a:defRPr>
    </a:lvl1pPr>
    <a:lvl2pPr marL="89714" algn="l" defTabSz="89714" rtl="0" eaLnBrk="1" latinLnBrk="0" hangingPunct="1">
      <a:defRPr sz="353" kern="1200">
        <a:solidFill>
          <a:schemeClr val="tx1"/>
        </a:solidFill>
        <a:latin typeface="+mn-lt"/>
        <a:ea typeface="+mn-ea"/>
        <a:cs typeface="+mn-cs"/>
      </a:defRPr>
    </a:lvl2pPr>
    <a:lvl3pPr marL="179431" algn="l" defTabSz="89714" rtl="0" eaLnBrk="1" latinLnBrk="0" hangingPunct="1">
      <a:defRPr sz="353" kern="1200">
        <a:solidFill>
          <a:schemeClr val="tx1"/>
        </a:solidFill>
        <a:latin typeface="+mn-lt"/>
        <a:ea typeface="+mn-ea"/>
        <a:cs typeface="+mn-cs"/>
      </a:defRPr>
    </a:lvl3pPr>
    <a:lvl4pPr marL="269146" algn="l" defTabSz="89714" rtl="0" eaLnBrk="1" latinLnBrk="0" hangingPunct="1">
      <a:defRPr sz="353" kern="1200">
        <a:solidFill>
          <a:schemeClr val="tx1"/>
        </a:solidFill>
        <a:latin typeface="+mn-lt"/>
        <a:ea typeface="+mn-ea"/>
        <a:cs typeface="+mn-cs"/>
      </a:defRPr>
    </a:lvl4pPr>
    <a:lvl5pPr marL="358861" algn="l" defTabSz="89714" rtl="0" eaLnBrk="1" latinLnBrk="0" hangingPunct="1">
      <a:defRPr sz="353" kern="1200">
        <a:solidFill>
          <a:schemeClr val="tx1"/>
        </a:solidFill>
        <a:latin typeface="+mn-lt"/>
        <a:ea typeface="+mn-ea"/>
        <a:cs typeface="+mn-cs"/>
      </a:defRPr>
    </a:lvl5pPr>
    <a:lvl6pPr marL="448576" algn="l" defTabSz="89714" rtl="0" eaLnBrk="1" latinLnBrk="0" hangingPunct="1">
      <a:defRPr sz="353" kern="1200">
        <a:solidFill>
          <a:schemeClr val="tx1"/>
        </a:solidFill>
        <a:latin typeface="+mn-lt"/>
        <a:ea typeface="+mn-ea"/>
        <a:cs typeface="+mn-cs"/>
      </a:defRPr>
    </a:lvl6pPr>
    <a:lvl7pPr marL="538290" algn="l" defTabSz="89714" rtl="0" eaLnBrk="1" latinLnBrk="0" hangingPunct="1">
      <a:defRPr sz="353" kern="1200">
        <a:solidFill>
          <a:schemeClr val="tx1"/>
        </a:solidFill>
        <a:latin typeface="+mn-lt"/>
        <a:ea typeface="+mn-ea"/>
        <a:cs typeface="+mn-cs"/>
      </a:defRPr>
    </a:lvl7pPr>
    <a:lvl8pPr marL="628007" algn="l" defTabSz="89714" rtl="0" eaLnBrk="1" latinLnBrk="0" hangingPunct="1">
      <a:defRPr sz="353" kern="1200">
        <a:solidFill>
          <a:schemeClr val="tx1"/>
        </a:solidFill>
        <a:latin typeface="+mn-lt"/>
        <a:ea typeface="+mn-ea"/>
        <a:cs typeface="+mn-cs"/>
      </a:defRPr>
    </a:lvl8pPr>
    <a:lvl9pPr marL="717721" algn="l" defTabSz="89714" rtl="0" eaLnBrk="1" latinLnBrk="0" hangingPunct="1">
      <a:defRPr sz="3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C5DF"/>
    <a:srgbClr val="E1E1E1"/>
    <a:srgbClr val="00A1BC"/>
    <a:srgbClr val="00B4D2"/>
    <a:srgbClr val="00A0D2"/>
    <a:srgbClr val="0095BB"/>
    <a:srgbClr val="00B0DC"/>
    <a:srgbClr val="00B0BE"/>
    <a:srgbClr val="008DB0"/>
    <a:srgbClr val="00B3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33"/>
    <p:restoredTop sz="94623"/>
  </p:normalViewPr>
  <p:slideViewPr>
    <p:cSldViewPr snapToGrid="0" snapToObjects="1">
      <p:cViewPr varScale="1">
        <p:scale>
          <a:sx n="88" d="100"/>
          <a:sy n="88" d="100"/>
        </p:scale>
        <p:origin x="100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B85ACC-7566-4D45-A985-3729A2E65168}" type="datetimeFigureOut">
              <a:rPr lang="en-US" smtClean="0"/>
              <a:t>5/26/2021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D4824E-09F4-6D40-98EA-9D82F5F584E8}" type="slidenum">
              <a:rPr lang="en-US" smtClean="0"/>
              <a:t>‹#›</a:t>
            </a:fld>
            <a:endParaRPr lang="en-US"/>
          </a:p>
        </p:txBody>
      </p:sp>
    </p:spTree>
    <p:extLst>
      <p:ext uri="{BB962C8B-B14F-4D97-AF65-F5344CB8AC3E}">
        <p14:creationId xmlns:p14="http://schemas.microsoft.com/office/powerpoint/2010/main" val="2417529167"/>
      </p:ext>
    </p:extLst>
  </p:cSld>
  <p:clrMap bg1="lt1" tx1="dk1" bg2="lt2" tx2="dk2" accent1="accent1" accent2="accent2" accent3="accent3" accent4="accent4" accent5="accent5" accent6="accent6" hlink="hlink" folHlink="folHlink"/>
  <p:notesStyle>
    <a:lvl1pPr marL="0" algn="l" defTabSz="685263" rtl="0" eaLnBrk="1" latinLnBrk="0" hangingPunct="1">
      <a:defRPr sz="899" kern="1200">
        <a:solidFill>
          <a:schemeClr val="tx1"/>
        </a:solidFill>
        <a:latin typeface="+mn-lt"/>
        <a:ea typeface="+mn-ea"/>
        <a:cs typeface="+mn-cs"/>
      </a:defRPr>
    </a:lvl1pPr>
    <a:lvl2pPr marL="342632" algn="l" defTabSz="685263" rtl="0" eaLnBrk="1" latinLnBrk="0" hangingPunct="1">
      <a:defRPr sz="899" kern="1200">
        <a:solidFill>
          <a:schemeClr val="tx1"/>
        </a:solidFill>
        <a:latin typeface="+mn-lt"/>
        <a:ea typeface="+mn-ea"/>
        <a:cs typeface="+mn-cs"/>
      </a:defRPr>
    </a:lvl2pPr>
    <a:lvl3pPr marL="685263" algn="l" defTabSz="685263" rtl="0" eaLnBrk="1" latinLnBrk="0" hangingPunct="1">
      <a:defRPr sz="899" kern="1200">
        <a:solidFill>
          <a:schemeClr val="tx1"/>
        </a:solidFill>
        <a:latin typeface="+mn-lt"/>
        <a:ea typeface="+mn-ea"/>
        <a:cs typeface="+mn-cs"/>
      </a:defRPr>
    </a:lvl3pPr>
    <a:lvl4pPr marL="1027893" algn="l" defTabSz="685263" rtl="0" eaLnBrk="1" latinLnBrk="0" hangingPunct="1">
      <a:defRPr sz="899" kern="1200">
        <a:solidFill>
          <a:schemeClr val="tx1"/>
        </a:solidFill>
        <a:latin typeface="+mn-lt"/>
        <a:ea typeface="+mn-ea"/>
        <a:cs typeface="+mn-cs"/>
      </a:defRPr>
    </a:lvl4pPr>
    <a:lvl5pPr marL="1370525" algn="l" defTabSz="685263" rtl="0" eaLnBrk="1" latinLnBrk="0" hangingPunct="1">
      <a:defRPr sz="899" kern="1200">
        <a:solidFill>
          <a:schemeClr val="tx1"/>
        </a:solidFill>
        <a:latin typeface="+mn-lt"/>
        <a:ea typeface="+mn-ea"/>
        <a:cs typeface="+mn-cs"/>
      </a:defRPr>
    </a:lvl5pPr>
    <a:lvl6pPr marL="1713156" algn="l" defTabSz="685263" rtl="0" eaLnBrk="1" latinLnBrk="0" hangingPunct="1">
      <a:defRPr sz="899" kern="1200">
        <a:solidFill>
          <a:schemeClr val="tx1"/>
        </a:solidFill>
        <a:latin typeface="+mn-lt"/>
        <a:ea typeface="+mn-ea"/>
        <a:cs typeface="+mn-cs"/>
      </a:defRPr>
    </a:lvl6pPr>
    <a:lvl7pPr marL="2055788" algn="l" defTabSz="685263" rtl="0" eaLnBrk="1" latinLnBrk="0" hangingPunct="1">
      <a:defRPr sz="899" kern="1200">
        <a:solidFill>
          <a:schemeClr val="tx1"/>
        </a:solidFill>
        <a:latin typeface="+mn-lt"/>
        <a:ea typeface="+mn-ea"/>
        <a:cs typeface="+mn-cs"/>
      </a:defRPr>
    </a:lvl7pPr>
    <a:lvl8pPr marL="2398418" algn="l" defTabSz="685263" rtl="0" eaLnBrk="1" latinLnBrk="0" hangingPunct="1">
      <a:defRPr sz="899" kern="1200">
        <a:solidFill>
          <a:schemeClr val="tx1"/>
        </a:solidFill>
        <a:latin typeface="+mn-lt"/>
        <a:ea typeface="+mn-ea"/>
        <a:cs typeface="+mn-cs"/>
      </a:defRPr>
    </a:lvl8pPr>
    <a:lvl9pPr marL="2741049" algn="l" defTabSz="685263" rtl="0" eaLnBrk="1" latinLnBrk="0" hangingPunct="1">
      <a:defRPr sz="89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965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31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185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24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818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15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8109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light, night sky&#10;&#10;Description automatically generated">
            <a:extLst>
              <a:ext uri="{FF2B5EF4-FFF2-40B4-BE49-F238E27FC236}">
                <a16:creationId xmlns:a16="http://schemas.microsoft.com/office/drawing/2014/main" id="{8EE887FA-C0FC-E342-ABF2-9814A05C2EC5}"/>
              </a:ext>
            </a:extLst>
          </p:cNvPr>
          <p:cNvPicPr>
            <a:picLocks noChangeAspect="1"/>
          </p:cNvPicPr>
          <p:nvPr userDrawn="1"/>
        </p:nvPicPr>
        <p:blipFill>
          <a:blip r:embed="rId3"/>
          <a:stretch>
            <a:fillRect/>
          </a:stretch>
        </p:blipFill>
        <p:spPr>
          <a:xfrm>
            <a:off x="0" y="340"/>
            <a:ext cx="9144000" cy="5142820"/>
          </a:xfrm>
          <a:prstGeom prst="rect">
            <a:avLst/>
          </a:prstGeom>
        </p:spPr>
      </p:pic>
      <p:sp>
        <p:nvSpPr>
          <p:cNvPr id="6" name="Rectangle 5">
            <a:extLst>
              <a:ext uri="{FF2B5EF4-FFF2-40B4-BE49-F238E27FC236}">
                <a16:creationId xmlns:a16="http://schemas.microsoft.com/office/drawing/2014/main" id="{7E505C7F-A6CF-D248-952C-36F2040C641E}"/>
              </a:ext>
            </a:extLst>
          </p:cNvPr>
          <p:cNvSpPr/>
          <p:nvPr userDrawn="1"/>
        </p:nvSpPr>
        <p:spPr>
          <a:xfrm>
            <a:off x="1" y="4876244"/>
            <a:ext cx="9144000" cy="256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sp>
        <p:nvSpPr>
          <p:cNvPr id="15" name="TextBox 14">
            <a:extLst>
              <a:ext uri="{FF2B5EF4-FFF2-40B4-BE49-F238E27FC236}">
                <a16:creationId xmlns:a16="http://schemas.microsoft.com/office/drawing/2014/main" id="{46CC5158-FDC6-F940-91AB-3B9665AAF961}"/>
              </a:ext>
            </a:extLst>
          </p:cNvPr>
          <p:cNvSpPr txBox="1"/>
          <p:nvPr userDrawn="1"/>
        </p:nvSpPr>
        <p:spPr>
          <a:xfrm>
            <a:off x="7920635" y="4895301"/>
            <a:ext cx="1075157"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16" name="Rectangle 15">
            <a:extLst>
              <a:ext uri="{FF2B5EF4-FFF2-40B4-BE49-F238E27FC236}">
                <a16:creationId xmlns:a16="http://schemas.microsoft.com/office/drawing/2014/main" id="{11BF5C8F-818D-D540-B729-29710F7029AD}"/>
              </a:ext>
            </a:extLst>
          </p:cNvPr>
          <p:cNvSpPr/>
          <p:nvPr userDrawn="1"/>
        </p:nvSpPr>
        <p:spPr>
          <a:xfrm>
            <a:off x="123276" y="4875274"/>
            <a:ext cx="3772372"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pic>
        <p:nvPicPr>
          <p:cNvPr id="10" name="Picture 9">
            <a:extLst>
              <a:ext uri="{FF2B5EF4-FFF2-40B4-BE49-F238E27FC236}">
                <a16:creationId xmlns:a16="http://schemas.microsoft.com/office/drawing/2014/main" id="{BFE79601-E553-A349-BA44-52D590EC0A42}"/>
              </a:ext>
            </a:extLst>
          </p:cNvPr>
          <p:cNvPicPr>
            <a:picLocks noChangeAspect="1"/>
          </p:cNvPicPr>
          <p:nvPr userDrawn="1"/>
        </p:nvPicPr>
        <p:blipFill>
          <a:blip r:embed="rId4"/>
          <a:stretch>
            <a:fillRect/>
          </a:stretch>
        </p:blipFill>
        <p:spPr>
          <a:xfrm>
            <a:off x="6751778" y="283003"/>
            <a:ext cx="1879332" cy="498136"/>
          </a:xfrm>
          <a:prstGeom prst="rect">
            <a:avLst/>
          </a:prstGeom>
        </p:spPr>
      </p:pic>
      <p:pic>
        <p:nvPicPr>
          <p:cNvPr id="9" name="Picture 8">
            <a:extLst>
              <a:ext uri="{FF2B5EF4-FFF2-40B4-BE49-F238E27FC236}">
                <a16:creationId xmlns:a16="http://schemas.microsoft.com/office/drawing/2014/main" id="{5277CE3A-71B4-EA4B-9350-586F5C95717C}"/>
              </a:ext>
            </a:extLst>
          </p:cNvPr>
          <p:cNvPicPr>
            <a:picLocks noChangeAspect="1"/>
          </p:cNvPicPr>
          <p:nvPr userDrawn="1"/>
        </p:nvPicPr>
        <p:blipFill>
          <a:blip r:embed="rId5"/>
          <a:stretch>
            <a:fillRect/>
          </a:stretch>
        </p:blipFill>
        <p:spPr>
          <a:xfrm>
            <a:off x="424288" y="287283"/>
            <a:ext cx="1967734" cy="498136"/>
          </a:xfrm>
          <a:prstGeom prst="rect">
            <a:avLst/>
          </a:prstGeom>
        </p:spPr>
      </p:pic>
    </p:spTree>
    <p:extLst>
      <p:ext uri="{BB962C8B-B14F-4D97-AF65-F5344CB8AC3E}">
        <p14:creationId xmlns:p14="http://schemas.microsoft.com/office/powerpoint/2010/main" val="156648766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3937683163"/>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833701185"/>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207922369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71576032"/>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888727649"/>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BBD6523-3A1A-DB4B-80D9-683FE6F69715}"/>
              </a:ext>
            </a:extLst>
          </p:cNvPr>
          <p:cNvPicPr>
            <a:picLocks noChangeAspect="1"/>
          </p:cNvPicPr>
          <p:nvPr userDrawn="1"/>
        </p:nvPicPr>
        <p:blipFill>
          <a:blip r:embed="rId3"/>
          <a:stretch>
            <a:fillRect/>
          </a:stretch>
        </p:blipFill>
        <p:spPr>
          <a:xfrm>
            <a:off x="0" y="4889500"/>
            <a:ext cx="9144000" cy="254000"/>
          </a:xfrm>
          <a:prstGeom prst="rect">
            <a:avLst/>
          </a:prstGeom>
        </p:spPr>
      </p:pic>
      <p:pic>
        <p:nvPicPr>
          <p:cNvPr id="6" name="Picture 5">
            <a:extLst>
              <a:ext uri="{FF2B5EF4-FFF2-40B4-BE49-F238E27FC236}">
                <a16:creationId xmlns:a16="http://schemas.microsoft.com/office/drawing/2014/main" id="{B697B76B-3BB9-0C42-9B96-0E4249F9C73E}"/>
              </a:ext>
            </a:extLst>
          </p:cNvPr>
          <p:cNvPicPr>
            <a:picLocks noChangeAspect="1"/>
          </p:cNvPicPr>
          <p:nvPr userDrawn="1"/>
        </p:nvPicPr>
        <p:blipFill>
          <a:blip r:embed="rId4"/>
          <a:stretch>
            <a:fillRect/>
          </a:stretch>
        </p:blipFill>
        <p:spPr>
          <a:xfrm>
            <a:off x="0" y="0"/>
            <a:ext cx="9144000" cy="881743"/>
          </a:xfrm>
          <a:prstGeom prst="rect">
            <a:avLst/>
          </a:prstGeom>
        </p:spPr>
      </p:pic>
      <p:sp>
        <p:nvSpPr>
          <p:cNvPr id="14" name="TextBox 13">
            <a:extLst>
              <a:ext uri="{FF2B5EF4-FFF2-40B4-BE49-F238E27FC236}">
                <a16:creationId xmlns:a16="http://schemas.microsoft.com/office/drawing/2014/main" id="{6145E263-5EB9-FD4E-9ADB-7610281CDD3D}"/>
              </a:ext>
            </a:extLst>
          </p:cNvPr>
          <p:cNvSpPr txBox="1"/>
          <p:nvPr userDrawn="1"/>
        </p:nvSpPr>
        <p:spPr>
          <a:xfrm>
            <a:off x="7863574" y="4895381"/>
            <a:ext cx="1239874" cy="261482"/>
          </a:xfrm>
          <a:prstGeom prst="rect">
            <a:avLst/>
          </a:prstGeom>
          <a:noFill/>
        </p:spPr>
        <p:txBody>
          <a:bodyPr wrap="square" rtlCol="0">
            <a:spAutoFit/>
          </a:bodyPr>
          <a:lstStyle/>
          <a:p>
            <a:pPr algn="r"/>
            <a:r>
              <a:rPr lang="en-US" sz="1099" b="0" i="0" baseline="0" dirty="0">
                <a:solidFill>
                  <a:schemeClr val="bg1"/>
                </a:solidFill>
                <a:latin typeface="DIN-Medium" pitchFamily="2" charset="0"/>
              </a:rPr>
              <a:t>CTBTO.ORG</a:t>
            </a:r>
          </a:p>
        </p:txBody>
      </p:sp>
      <p:sp>
        <p:nvSpPr>
          <p:cNvPr id="21" name="Text Box 174">
            <a:extLst>
              <a:ext uri="{FF2B5EF4-FFF2-40B4-BE49-F238E27FC236}">
                <a16:creationId xmlns:a16="http://schemas.microsoft.com/office/drawing/2014/main" id="{7A1C0339-EC0C-9949-BCF0-B4EF5C7FBC51}"/>
              </a:ext>
            </a:extLst>
          </p:cNvPr>
          <p:cNvSpPr txBox="1">
            <a:spLocks noChangeArrowheads="1"/>
          </p:cNvSpPr>
          <p:nvPr userDrawn="1"/>
        </p:nvSpPr>
        <p:spPr bwMode="auto">
          <a:xfrm>
            <a:off x="166936" y="4764219"/>
            <a:ext cx="4301370" cy="118522"/>
          </a:xfrm>
          <a:prstGeom prst="rect">
            <a:avLst/>
          </a:prstGeom>
          <a:noFill/>
          <a:ln w="9525">
            <a:noFill/>
            <a:miter lim="800000"/>
            <a:headEnd/>
            <a:tailEnd/>
          </a:ln>
        </p:spPr>
        <p:txBody>
          <a:bodyPr wrap="square" lIns="20604" tIns="10301" rIns="20604" bIns="10301">
            <a:spAutoFit/>
          </a:bodyPr>
          <a:lstStyle/>
          <a:p>
            <a:pPr defTabSz="207618" eaLnBrk="0" hangingPunct="0">
              <a:spcBef>
                <a:spcPct val="50000"/>
              </a:spcBef>
            </a:pPr>
            <a:r>
              <a:rPr lang="en-US" sz="635" b="1" dirty="0">
                <a:solidFill>
                  <a:schemeClr val="tx1"/>
                </a:solidFill>
                <a:latin typeface="Avenir Heavy"/>
                <a:cs typeface="Avenir Heavy"/>
              </a:rPr>
              <a:t>Disclaimer: </a:t>
            </a:r>
            <a:r>
              <a:rPr lang="en-US" sz="498" dirty="0">
                <a:solidFill>
                  <a:schemeClr val="tx1"/>
                </a:solidFill>
                <a:latin typeface="Avenir Medium"/>
                <a:cs typeface="Avenir Medium"/>
              </a:rPr>
              <a:t>The views expressed on this poster are those of the author and do not necessarily reflect the view of the CTBTO</a:t>
            </a:r>
          </a:p>
        </p:txBody>
      </p:sp>
      <p:sp>
        <p:nvSpPr>
          <p:cNvPr id="19" name="TextBox 18">
            <a:extLst>
              <a:ext uri="{FF2B5EF4-FFF2-40B4-BE49-F238E27FC236}">
                <a16:creationId xmlns:a16="http://schemas.microsoft.com/office/drawing/2014/main" id="{65D7E4A3-F85F-FB48-A99F-8A66173D7825}"/>
              </a:ext>
            </a:extLst>
          </p:cNvPr>
          <p:cNvSpPr txBox="1"/>
          <p:nvPr userDrawn="1"/>
        </p:nvSpPr>
        <p:spPr>
          <a:xfrm>
            <a:off x="115330" y="536156"/>
            <a:ext cx="1238095" cy="261610"/>
          </a:xfrm>
          <a:prstGeom prst="rect">
            <a:avLst/>
          </a:prstGeom>
          <a:noFill/>
        </p:spPr>
        <p:txBody>
          <a:bodyPr wrap="square" rtlCol="0">
            <a:spAutoFit/>
          </a:bodyPr>
          <a:lstStyle/>
          <a:p>
            <a:pPr algn="l"/>
            <a:r>
              <a:rPr lang="en-US" sz="1100" b="0" i="0" baseline="0" dirty="0">
                <a:solidFill>
                  <a:schemeClr val="bg1"/>
                </a:solidFill>
                <a:latin typeface="DIN-Light" pitchFamily="2" charset="0"/>
              </a:rPr>
              <a:t>Poster No.:</a:t>
            </a:r>
            <a:endParaRPr lang="en-US" sz="1100" b="0" i="0" baseline="0" dirty="0">
              <a:solidFill>
                <a:schemeClr val="bg1"/>
              </a:solidFill>
              <a:latin typeface="DIN-Medium" pitchFamily="2" charset="0"/>
            </a:endParaRPr>
          </a:p>
        </p:txBody>
      </p:sp>
      <p:sp>
        <p:nvSpPr>
          <p:cNvPr id="2" name="Rectangle 1">
            <a:extLst>
              <a:ext uri="{FF2B5EF4-FFF2-40B4-BE49-F238E27FC236}">
                <a16:creationId xmlns:a16="http://schemas.microsoft.com/office/drawing/2014/main" id="{413AE80C-FF21-D348-805F-71CCC8E6029F}"/>
              </a:ext>
            </a:extLst>
          </p:cNvPr>
          <p:cNvSpPr/>
          <p:nvPr userDrawn="1"/>
        </p:nvSpPr>
        <p:spPr>
          <a:xfrm>
            <a:off x="78895" y="4895381"/>
            <a:ext cx="3674008" cy="261482"/>
          </a:xfrm>
          <a:prstGeom prst="rect">
            <a:avLst/>
          </a:prstGeom>
        </p:spPr>
        <p:txBody>
          <a:bodyPr wrap="square">
            <a:spAutoFit/>
          </a:bodyPr>
          <a:lstStyle/>
          <a:p>
            <a:r>
              <a:rPr lang="en-US" sz="1099" b="0" i="0" baseline="0" dirty="0">
                <a:solidFill>
                  <a:schemeClr val="bg1"/>
                </a:solidFill>
                <a:latin typeface="DIN-Light" pitchFamily="2" charset="0"/>
              </a:rPr>
              <a:t>PUTTING AN END TO NUCLEAR EXPLOSIONS </a:t>
            </a:r>
            <a:endParaRPr lang="x-none" sz="1099" dirty="0"/>
          </a:p>
        </p:txBody>
      </p:sp>
      <p:sp>
        <p:nvSpPr>
          <p:cNvPr id="3" name="Rectangle 2">
            <a:extLst>
              <a:ext uri="{FF2B5EF4-FFF2-40B4-BE49-F238E27FC236}">
                <a16:creationId xmlns:a16="http://schemas.microsoft.com/office/drawing/2014/main" id="{49639673-EC0F-DD42-ACA8-0433E815E767}"/>
              </a:ext>
            </a:extLst>
          </p:cNvPr>
          <p:cNvSpPr/>
          <p:nvPr userDrawn="1"/>
        </p:nvSpPr>
        <p:spPr>
          <a:xfrm>
            <a:off x="947352" y="564599"/>
            <a:ext cx="683094" cy="204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47" dirty="0"/>
          </a:p>
        </p:txBody>
      </p:sp>
      <p:pic>
        <p:nvPicPr>
          <p:cNvPr id="11" name="Picture 10">
            <a:extLst>
              <a:ext uri="{FF2B5EF4-FFF2-40B4-BE49-F238E27FC236}">
                <a16:creationId xmlns:a16="http://schemas.microsoft.com/office/drawing/2014/main" id="{E4A24655-8128-A046-A777-D08AC067DEF3}"/>
              </a:ext>
            </a:extLst>
          </p:cNvPr>
          <p:cNvPicPr>
            <a:picLocks noChangeAspect="1"/>
          </p:cNvPicPr>
          <p:nvPr userDrawn="1"/>
        </p:nvPicPr>
        <p:blipFill>
          <a:blip r:embed="rId5"/>
          <a:stretch>
            <a:fillRect/>
          </a:stretch>
        </p:blipFill>
        <p:spPr>
          <a:xfrm>
            <a:off x="221640" y="141123"/>
            <a:ext cx="1408805" cy="356642"/>
          </a:xfrm>
          <a:prstGeom prst="rect">
            <a:avLst/>
          </a:prstGeom>
        </p:spPr>
      </p:pic>
      <p:pic>
        <p:nvPicPr>
          <p:cNvPr id="13" name="Picture 12">
            <a:extLst>
              <a:ext uri="{FF2B5EF4-FFF2-40B4-BE49-F238E27FC236}">
                <a16:creationId xmlns:a16="http://schemas.microsoft.com/office/drawing/2014/main" id="{12CFC8EC-9B23-3E48-AB9F-A161B5282AC0}"/>
              </a:ext>
            </a:extLst>
          </p:cNvPr>
          <p:cNvPicPr>
            <a:picLocks noChangeAspect="1"/>
          </p:cNvPicPr>
          <p:nvPr userDrawn="1"/>
        </p:nvPicPr>
        <p:blipFill>
          <a:blip r:embed="rId6"/>
          <a:stretch>
            <a:fillRect/>
          </a:stretch>
        </p:blipFill>
        <p:spPr>
          <a:xfrm>
            <a:off x="7274666" y="215729"/>
            <a:ext cx="1687983" cy="447417"/>
          </a:xfrm>
          <a:prstGeom prst="rect">
            <a:avLst/>
          </a:prstGeom>
        </p:spPr>
      </p:pic>
    </p:spTree>
    <p:extLst>
      <p:ext uri="{BB962C8B-B14F-4D97-AF65-F5344CB8AC3E}">
        <p14:creationId xmlns:p14="http://schemas.microsoft.com/office/powerpoint/2010/main" val="41669359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8111"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2027" indent="-252027" algn="l" defTabSz="1008111" rtl="0" eaLnBrk="1" latinLnBrk="0" hangingPunct="1">
        <a:lnSpc>
          <a:spcPct val="90000"/>
        </a:lnSpc>
        <a:spcBef>
          <a:spcPts val="1102"/>
        </a:spcBef>
        <a:buFont typeface="Arial" panose="020B0604020202020204" pitchFamily="34" charset="0"/>
        <a:buChar char="•"/>
        <a:defRPr sz="3087" kern="1200">
          <a:solidFill>
            <a:schemeClr val="tx1"/>
          </a:solidFill>
          <a:latin typeface="+mn-lt"/>
          <a:ea typeface="+mn-ea"/>
          <a:cs typeface="+mn-cs"/>
        </a:defRPr>
      </a:lvl1pPr>
      <a:lvl2pPr marL="756085" indent="-252027" algn="l" defTabSz="1008111"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60139" indent="-252027" algn="l" defTabSz="1008111"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419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8249"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2305"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6361"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80417"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4474" indent="-252027" algn="l" defTabSz="1008111"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8111" rtl="0" eaLnBrk="1" latinLnBrk="0" hangingPunct="1">
        <a:defRPr sz="1984" kern="1200">
          <a:solidFill>
            <a:schemeClr val="tx1"/>
          </a:solidFill>
          <a:latin typeface="+mn-lt"/>
          <a:ea typeface="+mn-ea"/>
          <a:cs typeface="+mn-cs"/>
        </a:defRPr>
      </a:lvl1pPr>
      <a:lvl2pPr marL="504056" algn="l" defTabSz="1008111" rtl="0" eaLnBrk="1" latinLnBrk="0" hangingPunct="1">
        <a:defRPr sz="1984" kern="1200">
          <a:solidFill>
            <a:schemeClr val="tx1"/>
          </a:solidFill>
          <a:latin typeface="+mn-lt"/>
          <a:ea typeface="+mn-ea"/>
          <a:cs typeface="+mn-cs"/>
        </a:defRPr>
      </a:lvl2pPr>
      <a:lvl3pPr marL="1008111" algn="l" defTabSz="1008111" rtl="0" eaLnBrk="1" latinLnBrk="0" hangingPunct="1">
        <a:defRPr sz="1984" kern="1200">
          <a:solidFill>
            <a:schemeClr val="tx1"/>
          </a:solidFill>
          <a:latin typeface="+mn-lt"/>
          <a:ea typeface="+mn-ea"/>
          <a:cs typeface="+mn-cs"/>
        </a:defRPr>
      </a:lvl3pPr>
      <a:lvl4pPr marL="1512167" algn="l" defTabSz="1008111" rtl="0" eaLnBrk="1" latinLnBrk="0" hangingPunct="1">
        <a:defRPr sz="1984" kern="1200">
          <a:solidFill>
            <a:schemeClr val="tx1"/>
          </a:solidFill>
          <a:latin typeface="+mn-lt"/>
          <a:ea typeface="+mn-ea"/>
          <a:cs typeface="+mn-cs"/>
        </a:defRPr>
      </a:lvl4pPr>
      <a:lvl5pPr marL="2016222" algn="l" defTabSz="1008111" rtl="0" eaLnBrk="1" latinLnBrk="0" hangingPunct="1">
        <a:defRPr sz="1984" kern="1200">
          <a:solidFill>
            <a:schemeClr val="tx1"/>
          </a:solidFill>
          <a:latin typeface="+mn-lt"/>
          <a:ea typeface="+mn-ea"/>
          <a:cs typeface="+mn-cs"/>
        </a:defRPr>
      </a:lvl5pPr>
      <a:lvl6pPr marL="2520280" algn="l" defTabSz="1008111" rtl="0" eaLnBrk="1" latinLnBrk="0" hangingPunct="1">
        <a:defRPr sz="1984" kern="1200">
          <a:solidFill>
            <a:schemeClr val="tx1"/>
          </a:solidFill>
          <a:latin typeface="+mn-lt"/>
          <a:ea typeface="+mn-ea"/>
          <a:cs typeface="+mn-cs"/>
        </a:defRPr>
      </a:lvl6pPr>
      <a:lvl7pPr marL="3024334" algn="l" defTabSz="1008111" rtl="0" eaLnBrk="1" latinLnBrk="0" hangingPunct="1">
        <a:defRPr sz="1984" kern="1200">
          <a:solidFill>
            <a:schemeClr val="tx1"/>
          </a:solidFill>
          <a:latin typeface="+mn-lt"/>
          <a:ea typeface="+mn-ea"/>
          <a:cs typeface="+mn-cs"/>
        </a:defRPr>
      </a:lvl7pPr>
      <a:lvl8pPr marL="3528389" algn="l" defTabSz="1008111" rtl="0" eaLnBrk="1" latinLnBrk="0" hangingPunct="1">
        <a:defRPr sz="1984" kern="1200">
          <a:solidFill>
            <a:schemeClr val="tx1"/>
          </a:solidFill>
          <a:latin typeface="+mn-lt"/>
          <a:ea typeface="+mn-ea"/>
          <a:cs typeface="+mn-cs"/>
        </a:defRPr>
      </a:lvl8pPr>
      <a:lvl9pPr marL="4032443" algn="l" defTabSz="1008111"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EEF774D5-8E1F-6744-9E49-DB689041ADBF}"/>
              </a:ext>
            </a:extLst>
          </p:cNvPr>
          <p:cNvSpPr>
            <a:spLocks noChangeArrowheads="1"/>
          </p:cNvSpPr>
          <p:nvPr/>
        </p:nvSpPr>
        <p:spPr bwMode="auto">
          <a:xfrm>
            <a:off x="68752" y="1751836"/>
            <a:ext cx="9006496" cy="1552475"/>
          </a:xfrm>
          <a:prstGeom prst="rect">
            <a:avLst/>
          </a:prstGeom>
          <a:noFill/>
          <a:ln w="9525">
            <a:noFill/>
            <a:miter lim="800000"/>
            <a:headEnd/>
            <a:tailEnd/>
          </a:ln>
        </p:spPr>
        <p:txBody>
          <a:bodyPr wrap="square" lIns="18666" tIns="9334" rIns="18666" bIns="9334">
            <a:spAutoFit/>
          </a:bodyPr>
          <a:lstStyle/>
          <a:p>
            <a:pPr algn="ctr" eaLnBrk="0" hangingPunct="0"/>
            <a:r>
              <a:rPr lang="en-US" sz="1800" b="1" dirty="0" smtClean="0">
                <a:solidFill>
                  <a:schemeClr val="bg1"/>
                </a:solidFill>
                <a:latin typeface="Arial" panose="020B0604020202020204" pitchFamily="34" charset="0"/>
              </a:rPr>
              <a:t>The second generation of precision small-sized temperature sensors:</a:t>
            </a:r>
            <a:r>
              <a:rPr lang="ru-RU" sz="1800" b="1" dirty="0" smtClean="0">
                <a:solidFill>
                  <a:schemeClr val="bg1"/>
                </a:solidFill>
                <a:latin typeface="Arial" panose="020B0604020202020204" pitchFamily="34" charset="0"/>
              </a:rPr>
              <a:t> </a:t>
            </a:r>
            <a:r>
              <a:rPr lang="en-US" sz="1800" b="1" dirty="0">
                <a:solidFill>
                  <a:schemeClr val="bg1"/>
                </a:solidFill>
                <a:latin typeface="Arial" panose="020B0604020202020204" pitchFamily="34" charset="0"/>
              </a:rPr>
              <a:t> investigation of thermal </a:t>
            </a:r>
            <a:r>
              <a:rPr lang="en-US" sz="1800" b="1" dirty="0" smtClean="0">
                <a:solidFill>
                  <a:schemeClr val="bg1"/>
                </a:solidFill>
                <a:latin typeface="Arial" panose="020B0604020202020204" pitchFamily="34" charset="0"/>
              </a:rPr>
              <a:t>fields</a:t>
            </a:r>
            <a:r>
              <a:rPr lang="ru-RU" sz="1800" b="1" dirty="0" smtClean="0">
                <a:solidFill>
                  <a:schemeClr val="bg1"/>
                </a:solidFill>
                <a:latin typeface="Arial" panose="020B0604020202020204" pitchFamily="34" charset="0"/>
              </a:rPr>
              <a:t> </a:t>
            </a:r>
            <a:r>
              <a:rPr lang="en-US" sz="1800" b="1" dirty="0" smtClean="0">
                <a:solidFill>
                  <a:schemeClr val="bg1"/>
                </a:solidFill>
                <a:latin typeface="Arial" panose="020B0604020202020204" pitchFamily="34" charset="0"/>
              </a:rPr>
              <a:t>near </a:t>
            </a:r>
            <a:r>
              <a:rPr lang="en-US" sz="1800" b="1" dirty="0">
                <a:solidFill>
                  <a:schemeClr val="bg1"/>
                </a:solidFill>
                <a:latin typeface="Arial" panose="020B0604020202020204" pitchFamily="34" charset="0"/>
              </a:rPr>
              <a:t>the Elbrus volcano on the basis of the North</a:t>
            </a:r>
          </a:p>
          <a:p>
            <a:pPr algn="ctr" eaLnBrk="0" hangingPunct="0"/>
            <a:r>
              <a:rPr lang="en-US" sz="1800" b="1" dirty="0">
                <a:solidFill>
                  <a:schemeClr val="bg1"/>
                </a:solidFill>
                <a:latin typeface="Arial" panose="020B0604020202020204" pitchFamily="34" charset="0"/>
              </a:rPr>
              <a:t>Caucasus Geophysical </a:t>
            </a:r>
            <a:r>
              <a:rPr lang="en-US" sz="1800" b="1" dirty="0" smtClean="0">
                <a:solidFill>
                  <a:schemeClr val="bg1"/>
                </a:solidFill>
                <a:latin typeface="Arial" panose="020B0604020202020204" pitchFamily="34" charset="0"/>
              </a:rPr>
              <a:t>Observatory</a:t>
            </a:r>
            <a:endParaRPr lang="ru-RU" sz="1800" b="1" dirty="0" smtClean="0">
              <a:solidFill>
                <a:schemeClr val="bg1"/>
              </a:solidFill>
              <a:latin typeface="Arial" panose="020B0604020202020204" pitchFamily="34" charset="0"/>
            </a:endParaRPr>
          </a:p>
          <a:p>
            <a:pPr algn="ctr" eaLnBrk="0" hangingPunct="0"/>
            <a:endParaRPr lang="en-US" sz="2197" b="1" dirty="0" smtClean="0">
              <a:solidFill>
                <a:schemeClr val="bg1"/>
              </a:solidFill>
              <a:latin typeface="Arial" panose="020B0604020202020204" pitchFamily="34" charset="0"/>
            </a:endParaRPr>
          </a:p>
          <a:p>
            <a:pPr algn="ctr" eaLnBrk="0" hangingPunct="0">
              <a:lnSpc>
                <a:spcPts val="1586"/>
              </a:lnSpc>
            </a:pPr>
            <a:r>
              <a:rPr lang="en-US" sz="1600" u="sng" dirty="0" smtClean="0">
                <a:solidFill>
                  <a:schemeClr val="bg1"/>
                </a:solidFill>
                <a:latin typeface="Arial" panose="020B0604020202020204" pitchFamily="34" charset="0"/>
                <a:ea typeface="Avenir Book" charset="0"/>
              </a:rPr>
              <a:t>Valentin GRAVIROV</a:t>
            </a:r>
            <a:r>
              <a:rPr lang="ru-RU" sz="1600" u="sng" dirty="0" smtClean="0">
                <a:solidFill>
                  <a:schemeClr val="bg1"/>
                </a:solidFill>
                <a:latin typeface="Arial" panose="020B0604020202020204" pitchFamily="34" charset="0"/>
                <a:ea typeface="Avenir Book" charset="0"/>
              </a:rPr>
              <a:t> </a:t>
            </a:r>
            <a:r>
              <a:rPr lang="en-US" sz="1600" u="sng" baseline="30000" dirty="0" smtClean="0">
                <a:solidFill>
                  <a:schemeClr val="bg1"/>
                </a:solidFill>
                <a:latin typeface="Arial" panose="020B0604020202020204" pitchFamily="34" charset="0"/>
                <a:ea typeface="Avenir Book" charset="0"/>
              </a:rPr>
              <a:t>1</a:t>
            </a:r>
            <a:r>
              <a:rPr lang="en-US" sz="1600" dirty="0" smtClean="0">
                <a:solidFill>
                  <a:schemeClr val="bg1"/>
                </a:solidFill>
                <a:latin typeface="Arial" panose="020B0604020202020204" pitchFamily="34" charset="0"/>
                <a:ea typeface="Avenir Book" charset="0"/>
              </a:rPr>
              <a:t>, Konstantin KISLOV</a:t>
            </a:r>
            <a:r>
              <a:rPr lang="ru-RU" sz="1600" dirty="0" smtClean="0">
                <a:solidFill>
                  <a:schemeClr val="bg1"/>
                </a:solidFill>
                <a:latin typeface="Arial" panose="020B0604020202020204" pitchFamily="34" charset="0"/>
                <a:ea typeface="Avenir Book" charset="0"/>
              </a:rPr>
              <a:t> </a:t>
            </a:r>
            <a:r>
              <a:rPr lang="en-US" sz="1600" baseline="30000" dirty="0" smtClean="0">
                <a:solidFill>
                  <a:schemeClr val="bg1"/>
                </a:solidFill>
                <a:latin typeface="Arial" panose="020B0604020202020204" pitchFamily="34" charset="0"/>
                <a:ea typeface="Avenir Book" charset="0"/>
              </a:rPr>
              <a:t>2</a:t>
            </a:r>
            <a:r>
              <a:rPr lang="en-US" sz="1600" dirty="0" smtClean="0">
                <a:solidFill>
                  <a:schemeClr val="bg1"/>
                </a:solidFill>
                <a:latin typeface="Arial" panose="020B0604020202020204" pitchFamily="34" charset="0"/>
                <a:ea typeface="Avenir Book" charset="0"/>
              </a:rPr>
              <a:t> and </a:t>
            </a:r>
            <a:r>
              <a:rPr lang="en-US" sz="1600" dirty="0">
                <a:solidFill>
                  <a:schemeClr val="bg1"/>
                </a:solidFill>
                <a:latin typeface="Arial" panose="020B0604020202020204" pitchFamily="34" charset="0"/>
                <a:ea typeface="Avenir Book" charset="0"/>
              </a:rPr>
              <a:t>Dmitry</a:t>
            </a:r>
            <a:r>
              <a:rPr lang="en-US" sz="1600" dirty="0">
                <a:solidFill>
                  <a:schemeClr val="bg1"/>
                </a:solidFill>
                <a:latin typeface="Avenir Book" charset="0"/>
                <a:ea typeface="Avenir Book" charset="0"/>
                <a:cs typeface="Avenir Book" charset="0"/>
              </a:rPr>
              <a:t> </a:t>
            </a:r>
            <a:r>
              <a:rPr lang="en-US" sz="1600" dirty="0" smtClean="0">
                <a:solidFill>
                  <a:schemeClr val="bg1"/>
                </a:solidFill>
                <a:latin typeface="Arial" panose="020B0604020202020204" pitchFamily="34" charset="0"/>
                <a:ea typeface="Avenir Book" charset="0"/>
              </a:rPr>
              <a:t>LIKHODEEV</a:t>
            </a:r>
            <a:r>
              <a:rPr lang="ru-RU" sz="1600" dirty="0" smtClean="0">
                <a:solidFill>
                  <a:schemeClr val="bg1"/>
                </a:solidFill>
                <a:latin typeface="Arial" panose="020B0604020202020204" pitchFamily="34" charset="0"/>
                <a:ea typeface="Avenir Book" charset="0"/>
              </a:rPr>
              <a:t> </a:t>
            </a:r>
            <a:r>
              <a:rPr lang="en-US" sz="1600" baseline="30000" dirty="0" smtClean="0">
                <a:solidFill>
                  <a:schemeClr val="bg1"/>
                </a:solidFill>
                <a:latin typeface="Arial" panose="020B0604020202020204" pitchFamily="34" charset="0"/>
                <a:ea typeface="Avenir Book" charset="0"/>
              </a:rPr>
              <a:t>1</a:t>
            </a:r>
            <a:endParaRPr lang="en-US" sz="952" baseline="30000" dirty="0">
              <a:solidFill>
                <a:schemeClr val="bg1"/>
              </a:solidFill>
            </a:endParaRPr>
          </a:p>
          <a:p>
            <a:pPr algn="ctr" eaLnBrk="0" hangingPunct="0">
              <a:spcBef>
                <a:spcPts val="91"/>
              </a:spcBef>
            </a:pPr>
            <a:endParaRPr lang="en-US" sz="952" dirty="0">
              <a:solidFill>
                <a:schemeClr val="bg1"/>
              </a:solidFill>
            </a:endParaRPr>
          </a:p>
        </p:txBody>
      </p:sp>
      <p:sp>
        <p:nvSpPr>
          <p:cNvPr id="5" name="TextBox 4">
            <a:extLst>
              <a:ext uri="{FF2B5EF4-FFF2-40B4-BE49-F238E27FC236}">
                <a16:creationId xmlns:a16="http://schemas.microsoft.com/office/drawing/2014/main" id="{9044B02F-EACB-954E-B8D8-4DA1E922AB24}"/>
              </a:ext>
            </a:extLst>
          </p:cNvPr>
          <p:cNvSpPr txBox="1"/>
          <p:nvPr/>
        </p:nvSpPr>
        <p:spPr>
          <a:xfrm>
            <a:off x="3102844" y="3737575"/>
            <a:ext cx="3151414" cy="1107996"/>
          </a:xfrm>
          <a:prstGeom prst="rect">
            <a:avLst/>
          </a:prstGeom>
          <a:noFill/>
        </p:spPr>
        <p:txBody>
          <a:bodyPr wrap="square" rtlCol="0">
            <a:spAutoFit/>
          </a:bodyPr>
          <a:lstStyle/>
          <a:p>
            <a:pPr algn="just"/>
            <a:r>
              <a:rPr lang="en-US" sz="1100" dirty="0">
                <a:solidFill>
                  <a:schemeClr val="bg1"/>
                </a:solidFill>
                <a:latin typeface="Arial" panose="020B0604020202020204" pitchFamily="34" charset="0"/>
                <a:cs typeface="Arial" panose="020B0604020202020204" pitchFamily="34" charset="0"/>
              </a:rPr>
              <a:t>1 - Schmidt Institute of Physics of the Earth, Russian Academy of </a:t>
            </a:r>
            <a:r>
              <a:rPr lang="en-US" sz="1100" dirty="0" smtClean="0">
                <a:solidFill>
                  <a:schemeClr val="bg1"/>
                </a:solidFill>
                <a:latin typeface="Arial" panose="020B0604020202020204" pitchFamily="34" charset="0"/>
                <a:cs typeface="Arial" panose="020B0604020202020204" pitchFamily="34" charset="0"/>
              </a:rPr>
              <a:t>Sciences</a:t>
            </a:r>
          </a:p>
          <a:p>
            <a:pPr algn="just"/>
            <a:r>
              <a:rPr lang="en-US" sz="1100" dirty="0" smtClean="0">
                <a:solidFill>
                  <a:schemeClr val="bg1"/>
                </a:solidFill>
                <a:latin typeface="Arial" panose="020B0604020202020204" pitchFamily="34" charset="0"/>
                <a:cs typeface="Arial" panose="020B0604020202020204" pitchFamily="34" charset="0"/>
              </a:rPr>
              <a:t>2 </a:t>
            </a:r>
            <a:r>
              <a:rPr lang="en-US" sz="1100" dirty="0">
                <a:solidFill>
                  <a:schemeClr val="bg1"/>
                </a:solidFill>
                <a:latin typeface="Arial" panose="020B0604020202020204" pitchFamily="34" charset="0"/>
                <a:cs typeface="Arial" panose="020B0604020202020204" pitchFamily="34" charset="0"/>
              </a:rPr>
              <a:t>- </a:t>
            </a:r>
            <a:r>
              <a:rPr lang="en-US" sz="1100" dirty="0" smtClean="0">
                <a:solidFill>
                  <a:schemeClr val="bg1"/>
                </a:solidFill>
                <a:latin typeface="Arial" panose="020B0604020202020204" pitchFamily="34" charset="0"/>
                <a:cs typeface="Arial" panose="020B0604020202020204" pitchFamily="34" charset="0"/>
              </a:rPr>
              <a:t>Institute of </a:t>
            </a:r>
            <a:r>
              <a:rPr lang="en-US" sz="1100" dirty="0">
                <a:solidFill>
                  <a:schemeClr val="bg1"/>
                </a:solidFill>
                <a:latin typeface="Arial" panose="020B0604020202020204" pitchFamily="34" charset="0"/>
                <a:cs typeface="Arial" panose="020B0604020202020204" pitchFamily="34" charset="0"/>
              </a:rPr>
              <a:t>Earthquake Prediction Theory and Mathematical Geophysics, Russian Academy of Sciences</a:t>
            </a:r>
          </a:p>
          <a:p>
            <a:pPr algn="just"/>
            <a:endParaRPr lang="x-none" sz="1100" dirty="0">
              <a:solidFill>
                <a:schemeClr val="bg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D279A673-1808-1544-8A21-B775AE6A45B8}"/>
              </a:ext>
            </a:extLst>
          </p:cNvPr>
          <p:cNvPicPr>
            <a:picLocks noChangeAspect="1"/>
          </p:cNvPicPr>
          <p:nvPr/>
        </p:nvPicPr>
        <p:blipFill>
          <a:blip r:embed="rId2"/>
          <a:stretch>
            <a:fillRect/>
          </a:stretch>
        </p:blipFill>
        <p:spPr>
          <a:xfrm>
            <a:off x="225600" y="3867150"/>
            <a:ext cx="571500" cy="863600"/>
          </a:xfrm>
          <a:prstGeom prst="rect">
            <a:avLst/>
          </a:prstGeom>
        </p:spPr>
      </p:pic>
      <p:sp>
        <p:nvSpPr>
          <p:cNvPr id="11" name="TextBox 10">
            <a:extLst>
              <a:ext uri="{FF2B5EF4-FFF2-40B4-BE49-F238E27FC236}">
                <a16:creationId xmlns:a16="http://schemas.microsoft.com/office/drawing/2014/main" id="{0C501917-BF0A-C54B-AB4E-B0C62C356E93}"/>
              </a:ext>
            </a:extLst>
          </p:cNvPr>
          <p:cNvSpPr txBox="1"/>
          <p:nvPr/>
        </p:nvSpPr>
        <p:spPr>
          <a:xfrm>
            <a:off x="3114462" y="3191909"/>
            <a:ext cx="2836838" cy="307905"/>
          </a:xfrm>
          <a:prstGeom prst="rect">
            <a:avLst/>
          </a:prstGeom>
          <a:noFill/>
        </p:spPr>
        <p:txBody>
          <a:bodyPr wrap="square" rtlCol="0">
            <a:spAutoFit/>
          </a:bodyPr>
          <a:lstStyle/>
          <a:p>
            <a:pPr algn="ctr"/>
            <a:r>
              <a:rPr lang="en-US" sz="1401" dirty="0" smtClean="0">
                <a:solidFill>
                  <a:schemeClr val="bg1"/>
                </a:solidFill>
                <a:latin typeface="Arial" panose="020B0604020202020204" pitchFamily="34" charset="0"/>
                <a:cs typeface="Arial" panose="020B0604020202020204" pitchFamily="34" charset="0"/>
              </a:rPr>
              <a:t>P3.1-394</a:t>
            </a:r>
            <a:endParaRPr lang="x-none" sz="1401" dirty="0">
              <a:solidFill>
                <a:schemeClr val="bg1"/>
              </a:solidFill>
              <a:latin typeface="Arial" panose="020B0604020202020204" pitchFamily="34" charset="0"/>
              <a:cs typeface="Arial" panose="020B0604020202020204" pitchFamily="34" charset="0"/>
            </a:endParaRPr>
          </a:p>
        </p:txBody>
      </p:sp>
      <p:pic>
        <p:nvPicPr>
          <p:cNvPr id="9" name="Picture 132" descr="http://www.mitp.ru/images/LogoMITP_R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2379" y="3563257"/>
            <a:ext cx="702650" cy="1149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descr="Image"/>
          <p:cNvPicPr>
            <a:picLocks noChangeAspect="1"/>
          </p:cNvPicPr>
          <p:nvPr/>
        </p:nvPicPr>
        <p:blipFill>
          <a:blip r:embed="rId4">
            <a:extLst/>
          </a:blip>
          <a:stretch>
            <a:fillRect/>
          </a:stretch>
        </p:blipFill>
        <p:spPr>
          <a:xfrm>
            <a:off x="1626831" y="3738160"/>
            <a:ext cx="1014769" cy="866030"/>
          </a:xfrm>
          <a:prstGeom prst="rect">
            <a:avLst/>
          </a:prstGeom>
          <a:ln w="12700">
            <a:miter lim="400000"/>
          </a:ln>
        </p:spPr>
      </p:pic>
    </p:spTree>
    <p:extLst>
      <p:ext uri="{BB962C8B-B14F-4D97-AF65-F5344CB8AC3E}">
        <p14:creationId xmlns:p14="http://schemas.microsoft.com/office/powerpoint/2010/main" val="4000463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925867-9103-6844-803C-F06ADDBAB5B5}"/>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P3.1-394</a:t>
            </a:r>
            <a:endParaRPr lang="x-none"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A224C6D9-8EEE-364D-BA25-2B01E2110CC1}"/>
              </a:ext>
            </a:extLst>
          </p:cNvPr>
          <p:cNvSpPr txBox="1"/>
          <p:nvPr/>
        </p:nvSpPr>
        <p:spPr>
          <a:xfrm rot="16200000">
            <a:off x="-1775302" y="2499817"/>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CONCLUSIONS</a:t>
            </a:r>
          </a:p>
        </p:txBody>
      </p:sp>
      <p:sp>
        <p:nvSpPr>
          <p:cNvPr id="6"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690913" y="133424"/>
            <a:ext cx="5515429" cy="711219"/>
          </a:xfrm>
          <a:prstGeom prst="rect">
            <a:avLst/>
          </a:prstGeom>
          <a:noFill/>
          <a:ln w="9525">
            <a:noFill/>
            <a:miter lim="800000"/>
            <a:headEnd/>
            <a:tailEnd/>
          </a:ln>
        </p:spPr>
        <p:txBody>
          <a:bodyPr wrap="square" lIns="18666" tIns="9334" rIns="18666" bIns="9334">
            <a:spAutoFit/>
          </a:bodyPr>
          <a:lstStyle/>
          <a:p>
            <a:pPr algn="ctr" eaLnBrk="0" hangingPunct="0"/>
            <a:r>
              <a:rPr lang="en-US" sz="1100" b="1" dirty="0">
                <a:solidFill>
                  <a:schemeClr val="bg1"/>
                </a:solidFill>
                <a:latin typeface="Arial" panose="020B0604020202020204" pitchFamily="34" charset="0"/>
              </a:rPr>
              <a:t>The second generation of precision small-sized temperature sensors: investigation of thermal fields</a:t>
            </a:r>
            <a:r>
              <a:rPr lang="ru-RU" sz="1100" b="1" dirty="0">
                <a:solidFill>
                  <a:schemeClr val="bg1"/>
                </a:solidFill>
                <a:latin typeface="Arial" panose="020B0604020202020204" pitchFamily="34" charset="0"/>
              </a:rPr>
              <a:t> </a:t>
            </a:r>
            <a:r>
              <a:rPr lang="en-US" sz="1100" b="1" dirty="0">
                <a:solidFill>
                  <a:schemeClr val="bg1"/>
                </a:solidFill>
                <a:latin typeface="Arial" panose="020B0604020202020204" pitchFamily="34" charset="0"/>
              </a:rPr>
              <a:t>near the Elbrus volcano on the basis of the North</a:t>
            </a:r>
          </a:p>
          <a:p>
            <a:pPr algn="ctr" eaLnBrk="0" hangingPunct="0"/>
            <a:r>
              <a:rPr lang="en-US" sz="1100" b="1" dirty="0">
                <a:solidFill>
                  <a:schemeClr val="bg1"/>
                </a:solidFill>
                <a:latin typeface="Arial" panose="020B0604020202020204" pitchFamily="34" charset="0"/>
              </a:rPr>
              <a:t>Caucasus Geophysical Observatory</a:t>
            </a:r>
            <a:endParaRPr lang="ru-RU" sz="1100" b="1" dirty="0">
              <a:solidFill>
                <a:schemeClr val="bg1"/>
              </a:solidFill>
              <a:latin typeface="Arial" panose="020B0604020202020204" pitchFamily="34" charset="0"/>
            </a:endParaRPr>
          </a:p>
          <a:p>
            <a:pPr algn="ctr" eaLnBrk="0" hangingPunct="0">
              <a:lnSpc>
                <a:spcPts val="1586"/>
              </a:lnSpc>
            </a:pPr>
            <a:r>
              <a:rPr lang="en-US" sz="1050" dirty="0">
                <a:solidFill>
                  <a:schemeClr val="bg1"/>
                </a:solidFill>
                <a:latin typeface="Arial" panose="020B0604020202020204" pitchFamily="34" charset="0"/>
                <a:ea typeface="Avenir Book" charset="0"/>
              </a:rPr>
              <a:t>Valentin GRAVIROV, Konstantin KISLOV and Dmitry LIKHODEEV</a:t>
            </a:r>
          </a:p>
        </p:txBody>
      </p:sp>
      <p:sp>
        <p:nvSpPr>
          <p:cNvPr id="2" name="Прямоугольник 1"/>
          <p:cNvSpPr/>
          <p:nvPr/>
        </p:nvSpPr>
        <p:spPr>
          <a:xfrm>
            <a:off x="1063205" y="1478180"/>
            <a:ext cx="7382256" cy="2246769"/>
          </a:xfrm>
          <a:prstGeom prst="rect">
            <a:avLst/>
          </a:prstGeom>
        </p:spPr>
        <p:txBody>
          <a:bodyPr wrap="square">
            <a:spAutoFit/>
          </a:bodyPr>
          <a:lstStyle/>
          <a:p>
            <a:pPr algn="just"/>
            <a:r>
              <a:rPr lang="en-US" sz="1400" dirty="0">
                <a:latin typeface="Arial" panose="020B0604020202020204" pitchFamily="34" charset="0"/>
                <a:cs typeface="Arial" panose="020B0604020202020204" pitchFamily="34" charset="0"/>
              </a:rPr>
              <a:t>Constant temperature monitoring in the </a:t>
            </a:r>
            <a:r>
              <a:rPr lang="en-US" sz="1400" dirty="0" err="1">
                <a:latin typeface="Arial" panose="020B0604020202020204" pitchFamily="34" charset="0"/>
                <a:cs typeface="Arial" panose="020B0604020202020204" pitchFamily="34" charset="0"/>
              </a:rPr>
              <a:t>Baksan</a:t>
            </a:r>
            <a:r>
              <a:rPr lang="en-US" sz="1400" dirty="0">
                <a:latin typeface="Arial" panose="020B0604020202020204" pitchFamily="34" charset="0"/>
                <a:cs typeface="Arial" panose="020B0604020202020204" pitchFamily="34" charset="0"/>
              </a:rPr>
              <a:t> Neutrino Observatory</a:t>
            </a:r>
            <a:r>
              <a:rPr lang="en-US" sz="1400" dirty="0" smtClean="0">
                <a:latin typeface="Arial" panose="020B0604020202020204" pitchFamily="34" charset="0"/>
                <a:cs typeface="Arial" panose="020B0604020202020204" pitchFamily="34" charset="0"/>
              </a:rPr>
              <a:t> </a:t>
            </a:r>
            <a:r>
              <a:rPr lang="en-US" sz="1400" dirty="0" err="1" smtClean="0">
                <a:latin typeface="Arial" panose="020B0604020202020204" pitchFamily="34" charset="0"/>
                <a:cs typeface="Arial" panose="020B0604020202020204" pitchFamily="34" charset="0"/>
              </a:rPr>
              <a:t>adit</a:t>
            </a:r>
            <a:r>
              <a:rPr lang="en-US" sz="1400" dirty="0" smtClean="0">
                <a:latin typeface="Arial" panose="020B0604020202020204" pitchFamily="34" charset="0"/>
                <a:cs typeface="Arial" panose="020B0604020202020204" pitchFamily="34" charset="0"/>
              </a:rPr>
              <a:t> with </a:t>
            </a:r>
            <a:r>
              <a:rPr lang="en-US" sz="1400" dirty="0">
                <a:latin typeface="Arial" panose="020B0604020202020204" pitchFamily="34" charset="0"/>
                <a:cs typeface="Arial" panose="020B0604020202020204" pitchFamily="34" charset="0"/>
              </a:rPr>
              <a:t>the developed </a:t>
            </a:r>
            <a:r>
              <a:rPr lang="en-US" sz="1400" dirty="0">
                <a:latin typeface="Arial" panose="020B0604020202020204" pitchFamily="34" charset="0"/>
              </a:rPr>
              <a:t>precision small-sized temperature </a:t>
            </a:r>
            <a:r>
              <a:rPr lang="en-US" sz="1400" dirty="0" smtClean="0">
                <a:latin typeface="Arial" panose="020B0604020202020204" pitchFamily="34" charset="0"/>
                <a:cs typeface="Arial" panose="020B0604020202020204" pitchFamily="34" charset="0"/>
              </a:rPr>
              <a:t>sensors </a:t>
            </a:r>
            <a:r>
              <a:rPr lang="en-US" sz="1400" dirty="0">
                <a:latin typeface="Arial" panose="020B0604020202020204" pitchFamily="34" charset="0"/>
                <a:cs typeface="Arial" panose="020B0604020202020204" pitchFamily="34" charset="0"/>
              </a:rPr>
              <a:t>will aid in obtaining </a:t>
            </a:r>
            <a:r>
              <a:rPr lang="en-US" sz="1400" dirty="0" smtClean="0">
                <a:latin typeface="Arial" panose="020B0604020202020204" pitchFamily="34" charset="0"/>
                <a:cs typeface="Arial" panose="020B0604020202020204" pitchFamily="34" charset="0"/>
              </a:rPr>
              <a:t>high precision data </a:t>
            </a:r>
            <a:r>
              <a:rPr lang="en-US" sz="1400" dirty="0">
                <a:latin typeface="Arial" panose="020B0604020202020204" pitchFamily="34" charset="0"/>
                <a:cs typeface="Arial" panose="020B0604020202020204" pitchFamily="34" charset="0"/>
              </a:rPr>
              <a:t>on the temperature field dynamics </a:t>
            </a:r>
            <a:r>
              <a:rPr lang="en-US" sz="1400" dirty="0" smtClean="0">
                <a:latin typeface="Arial" panose="020B0604020202020204" pitchFamily="34" charset="0"/>
                <a:cs typeface="Arial" panose="020B0604020202020204" pitchFamily="34" charset="0"/>
              </a:rPr>
              <a:t>in the </a:t>
            </a:r>
            <a:r>
              <a:rPr lang="en-US" sz="1400" dirty="0">
                <a:latin typeface="Arial" panose="020B0604020202020204" pitchFamily="34" charset="0"/>
                <a:cs typeface="Arial" panose="020B0604020202020204" pitchFamily="34" charset="0"/>
              </a:rPr>
              <a:t>vicinity of Elbrus volcano and will make a </a:t>
            </a:r>
            <a:r>
              <a:rPr lang="en-US" sz="1400" dirty="0" smtClean="0">
                <a:latin typeface="Arial" panose="020B0604020202020204" pitchFamily="34" charset="0"/>
                <a:cs typeface="Arial" panose="020B0604020202020204" pitchFamily="34" charset="0"/>
              </a:rPr>
              <a:t>significant contribution </a:t>
            </a:r>
            <a:r>
              <a:rPr lang="en-US" sz="1400" dirty="0">
                <a:latin typeface="Arial" panose="020B0604020202020204" pitchFamily="34" charset="0"/>
                <a:cs typeface="Arial" panose="020B0604020202020204" pitchFamily="34" charset="0"/>
              </a:rPr>
              <a:t>to ongoing comprehensive studies </a:t>
            </a:r>
            <a:r>
              <a:rPr lang="en-US" sz="1400" dirty="0" smtClean="0">
                <a:latin typeface="Arial" panose="020B0604020202020204" pitchFamily="34" charset="0"/>
                <a:cs typeface="Arial" panose="020B0604020202020204" pitchFamily="34" charset="0"/>
              </a:rPr>
              <a:t>of the </a:t>
            </a:r>
            <a:r>
              <a:rPr lang="en-US" sz="1400" dirty="0">
                <a:latin typeface="Arial" panose="020B0604020202020204" pitchFamily="34" charset="0"/>
                <a:cs typeface="Arial" panose="020B0604020202020204" pitchFamily="34" charset="0"/>
              </a:rPr>
              <a:t>Elbrus’ volcanic </a:t>
            </a:r>
            <a:r>
              <a:rPr lang="en-US" sz="1400" dirty="0" smtClean="0">
                <a:latin typeface="Arial" panose="020B0604020202020204" pitchFamily="34" charset="0"/>
                <a:cs typeface="Arial" panose="020B0604020202020204" pitchFamily="34" charset="0"/>
              </a:rPr>
              <a:t>center. </a:t>
            </a:r>
            <a:r>
              <a:rPr lang="en-US" sz="1400" dirty="0">
                <a:latin typeface="Arial" panose="020B0604020202020204" pitchFamily="34" charset="0"/>
                <a:cs typeface="Arial" panose="020B0604020202020204" pitchFamily="34" charset="0"/>
              </a:rPr>
              <a:t>Studies of the </a:t>
            </a:r>
            <a:r>
              <a:rPr lang="en-US" sz="1400" dirty="0" smtClean="0">
                <a:latin typeface="Arial" panose="020B0604020202020204" pitchFamily="34" charset="0"/>
                <a:cs typeface="Arial" panose="020B0604020202020204" pitchFamily="34" charset="0"/>
              </a:rPr>
              <a:t>volcanic activity </a:t>
            </a:r>
            <a:r>
              <a:rPr lang="en-US" sz="1400" dirty="0">
                <a:latin typeface="Arial" panose="020B0604020202020204" pitchFamily="34" charset="0"/>
                <a:cs typeface="Arial" panose="020B0604020202020204" pitchFamily="34" charset="0"/>
              </a:rPr>
              <a:t>of Elbrus’ magma </a:t>
            </a:r>
            <a:r>
              <a:rPr lang="en-US" sz="1400" dirty="0" smtClean="0">
                <a:latin typeface="Arial" panose="020B0604020202020204" pitchFamily="34" charset="0"/>
                <a:cs typeface="Arial" panose="020B0604020202020204" pitchFamily="34" charset="0"/>
              </a:rPr>
              <a:t>structures </a:t>
            </a:r>
            <a:r>
              <a:rPr lang="en-US" sz="1400" dirty="0">
                <a:latin typeface="Arial" panose="020B0604020202020204" pitchFamily="34" charset="0"/>
                <a:cs typeface="Arial" panose="020B0604020202020204" pitchFamily="34" charset="0"/>
              </a:rPr>
              <a:t>to reveal possible signs of volcanic hazard is </a:t>
            </a:r>
            <a:r>
              <a:rPr lang="en-US" sz="1400" dirty="0" smtClean="0">
                <a:latin typeface="Arial" panose="020B0604020202020204" pitchFamily="34" charset="0"/>
                <a:cs typeface="Arial" panose="020B0604020202020204" pitchFamily="34" charset="0"/>
              </a:rPr>
              <a:t>particular important </a:t>
            </a:r>
            <a:r>
              <a:rPr lang="en-US" sz="1400" dirty="0">
                <a:latin typeface="Arial" panose="020B0604020202020204" pitchFamily="34" charset="0"/>
                <a:cs typeface="Arial" panose="020B0604020202020204" pitchFamily="34" charset="0"/>
              </a:rPr>
              <a:t>owing to the intensively </a:t>
            </a:r>
            <a:r>
              <a:rPr lang="en-US" sz="1400" dirty="0" smtClean="0">
                <a:latin typeface="Arial" panose="020B0604020202020204" pitchFamily="34" charset="0"/>
                <a:cs typeface="Arial" panose="020B0604020202020204" pitchFamily="34" charset="0"/>
              </a:rPr>
              <a:t>developed tourist </a:t>
            </a:r>
            <a:r>
              <a:rPr lang="en-US" sz="1400" dirty="0">
                <a:latin typeface="Arial" panose="020B0604020202020204" pitchFamily="34" charset="0"/>
                <a:cs typeface="Arial" panose="020B0604020202020204" pitchFamily="34" charset="0"/>
              </a:rPr>
              <a:t>infrastructure both in the </a:t>
            </a:r>
            <a:r>
              <a:rPr lang="en-US" sz="1400" dirty="0" err="1">
                <a:latin typeface="Arial" panose="020B0604020202020204" pitchFamily="34" charset="0"/>
                <a:cs typeface="Arial" panose="020B0604020202020204" pitchFamily="34" charset="0"/>
              </a:rPr>
              <a:t>Baksan</a:t>
            </a:r>
            <a:r>
              <a:rPr lang="en-US" sz="1400" dirty="0">
                <a:latin typeface="Arial" panose="020B0604020202020204" pitchFamily="34" charset="0"/>
                <a:cs typeface="Arial" panose="020B0604020202020204" pitchFamily="34" charset="0"/>
              </a:rPr>
              <a:t> gorge and </a:t>
            </a:r>
            <a:r>
              <a:rPr lang="en-US" sz="1400" dirty="0" smtClean="0">
                <a:latin typeface="Arial" panose="020B0604020202020204" pitchFamily="34" charset="0"/>
                <a:cs typeface="Arial" panose="020B0604020202020204" pitchFamily="34" charset="0"/>
              </a:rPr>
              <a:t>in the </a:t>
            </a:r>
            <a:r>
              <a:rPr lang="en-US" sz="1400" dirty="0">
                <a:latin typeface="Arial" panose="020B0604020202020204" pitchFamily="34" charset="0"/>
                <a:cs typeface="Arial" panose="020B0604020202020204" pitchFamily="34" charset="0"/>
              </a:rPr>
              <a:t>entire near-Elbrus region</a:t>
            </a:r>
            <a:r>
              <a:rPr lang="en-US" sz="1400" dirty="0" smtClean="0">
                <a:latin typeface="Arial" panose="020B0604020202020204" pitchFamily="34" charset="0"/>
                <a:cs typeface="Arial" panose="020B0604020202020204" pitchFamily="34" charset="0"/>
              </a:rPr>
              <a:t>.</a:t>
            </a:r>
          </a:p>
          <a:p>
            <a:pPr algn="just"/>
            <a:endParaRPr lang="en-US" sz="1400" dirty="0">
              <a:latin typeface="Arial" panose="020B0604020202020204" pitchFamily="34" charset="0"/>
              <a:cs typeface="Arial" panose="020B0604020202020204" pitchFamily="34" charset="0"/>
            </a:endParaRPr>
          </a:p>
          <a:p>
            <a:pPr algn="just"/>
            <a:endParaRPr lang="en-US" sz="14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Thank you </a:t>
            </a:r>
            <a:r>
              <a:rPr lang="en-US" sz="1400" dirty="0">
                <a:latin typeface="Arial" panose="020B0604020202020204" pitchFamily="34" charset="0"/>
                <a:cs typeface="Arial" panose="020B0604020202020204" pitchFamily="34" charset="0"/>
              </a:rPr>
              <a:t>for attention!</a:t>
            </a:r>
            <a:endParaRPr lang="ru-R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059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902C2E-D846-7548-87D5-46DC03C317C9}"/>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P3.1-394</a:t>
            </a:r>
            <a:endParaRPr lang="x-none"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65BE312-C0B6-2140-AF9C-95F023216E73}"/>
              </a:ext>
            </a:extLst>
          </p:cNvPr>
          <p:cNvSpPr txBox="1"/>
          <p:nvPr/>
        </p:nvSpPr>
        <p:spPr>
          <a:xfrm rot="16200000">
            <a:off x="-1779943"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ABSTRACT</a:t>
            </a:r>
          </a:p>
        </p:txBody>
      </p:sp>
      <p:sp>
        <p:nvSpPr>
          <p:cNvPr id="7" name="TextBox 6">
            <a:extLst>
              <a:ext uri="{FF2B5EF4-FFF2-40B4-BE49-F238E27FC236}">
                <a16:creationId xmlns:a16="http://schemas.microsoft.com/office/drawing/2014/main" id="{E101EA0A-D819-B84A-9A81-14AAFB37F5BF}"/>
              </a:ext>
            </a:extLst>
          </p:cNvPr>
          <p:cNvSpPr txBox="1"/>
          <p:nvPr/>
        </p:nvSpPr>
        <p:spPr>
          <a:xfrm>
            <a:off x="1105877" y="7201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P3.1-393</a:t>
            </a:r>
            <a:endParaRPr lang="x-none" sz="700" dirty="0">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464" y="97902"/>
            <a:ext cx="5518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658368" y="1267968"/>
            <a:ext cx="8150352" cy="2893100"/>
          </a:xfrm>
          <a:prstGeom prst="rect">
            <a:avLst/>
          </a:prstGeom>
        </p:spPr>
        <p:txBody>
          <a:bodyPr wrap="square">
            <a:spAutoFit/>
          </a:bodyPr>
          <a:lstStyle/>
          <a:p>
            <a:pPr algn="just"/>
            <a:r>
              <a:rPr lang="en-US" sz="1400" smtClean="0">
                <a:latin typeface="Arial" panose="020B0604020202020204" pitchFamily="34" charset="0"/>
                <a:cs typeface="Arial" panose="020B0604020202020204" pitchFamily="34" charset="0"/>
              </a:rPr>
              <a:t>		The </a:t>
            </a:r>
            <a:r>
              <a:rPr lang="en-US" sz="1400" dirty="0" err="1">
                <a:latin typeface="Arial" panose="020B0604020202020204" pitchFamily="34" charset="0"/>
                <a:cs typeface="Arial" panose="020B0604020202020204" pitchFamily="34" charset="0"/>
              </a:rPr>
              <a:t>Baksan</a:t>
            </a:r>
            <a:r>
              <a:rPr lang="en-US" sz="1400" dirty="0">
                <a:latin typeface="Arial" panose="020B0604020202020204" pitchFamily="34" charset="0"/>
                <a:cs typeface="Arial" panose="020B0604020202020204" pitchFamily="34" charset="0"/>
              </a:rPr>
              <a:t> Neutrino Observatory of the Institute for Nuclear Research of the Russian Academy of Sciences is a unique engineering facility, which is a system of underground mine workings in the </a:t>
            </a:r>
            <a:r>
              <a:rPr lang="en-US" sz="1400" dirty="0" err="1">
                <a:latin typeface="Arial" panose="020B0604020202020204" pitchFamily="34" charset="0"/>
                <a:cs typeface="Arial" panose="020B0604020202020204" pitchFamily="34" charset="0"/>
              </a:rPr>
              <a:t>Andyrchi</a:t>
            </a:r>
            <a:r>
              <a:rPr lang="en-US" sz="1400" dirty="0">
                <a:latin typeface="Arial" panose="020B0604020202020204" pitchFamily="34" charset="0"/>
                <a:cs typeface="Arial" panose="020B0604020202020204" pitchFamily="34" charset="0"/>
              </a:rPr>
              <a:t> mountain massif (at a depth of 2 km from the surface and 4 km from mine enter) located twenty kilometers from the Elbrus volcano down the </a:t>
            </a:r>
            <a:r>
              <a:rPr lang="en-US" sz="1400" dirty="0" err="1">
                <a:latin typeface="Arial" panose="020B0604020202020204" pitchFamily="34" charset="0"/>
                <a:cs typeface="Arial" panose="020B0604020202020204" pitchFamily="34" charset="0"/>
              </a:rPr>
              <a:t>Baksan</a:t>
            </a:r>
            <a:r>
              <a:rPr lang="en-US" sz="1400" dirty="0">
                <a:latin typeface="Arial" panose="020B0604020202020204" pitchFamily="34" charset="0"/>
                <a:cs typeface="Arial" panose="020B0604020202020204" pitchFamily="34" charset="0"/>
              </a:rPr>
              <a:t> gorge in the Neutrino village. The unique location of the laboratory allows for a comprehensive analysis of various geophysical fields recorded in an almost complete absence of interference. Precision temperature measurement provides quantitative information about the heat flow from the interior of the Earth, which is fundamental for a deeper understanding of the relationship between fluid-magmatic and geodynamic processes. It allows obtaining unique data on the structure and dynamics of the thermal field of the Elbrus volcano. This study is a particularly important task from the point of view of obtaining new fundamental knowledge about the structure of magmatic structures, and from the point of view of assessing the volcanic hazard caused by the presence of liquid magmatic melt in the interior of the volcano, which in turn will provide new data on the potential hazard of the Elbrus volcanic center.</a:t>
            </a:r>
            <a:endParaRPr lang="ru-R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75113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6E2110-6530-F74F-BC2B-C4AB2093820E}"/>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P3.1-394</a:t>
            </a:r>
            <a:endParaRPr lang="x-none"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CF4EC51-B9A3-6947-90CF-E5A0044512BC}"/>
              </a:ext>
            </a:extLst>
          </p:cNvPr>
          <p:cNvSpPr txBox="1"/>
          <p:nvPr/>
        </p:nvSpPr>
        <p:spPr>
          <a:xfrm rot="16200000">
            <a:off x="-1779943" y="2499817"/>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INTRODUCTION</a:t>
            </a:r>
          </a:p>
        </p:txBody>
      </p:sp>
      <p:sp>
        <p:nvSpPr>
          <p:cNvPr id="6"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690912" y="133424"/>
            <a:ext cx="5515429" cy="711219"/>
          </a:xfrm>
          <a:prstGeom prst="rect">
            <a:avLst/>
          </a:prstGeom>
          <a:noFill/>
          <a:ln w="9525">
            <a:noFill/>
            <a:miter lim="800000"/>
            <a:headEnd/>
            <a:tailEnd/>
          </a:ln>
        </p:spPr>
        <p:txBody>
          <a:bodyPr wrap="square" lIns="18666" tIns="9334" rIns="18666" bIns="9334">
            <a:spAutoFit/>
          </a:bodyPr>
          <a:lstStyle/>
          <a:p>
            <a:pPr algn="ctr" eaLnBrk="0" hangingPunct="0"/>
            <a:r>
              <a:rPr lang="en-US" sz="1100" b="1" dirty="0">
                <a:solidFill>
                  <a:schemeClr val="bg1"/>
                </a:solidFill>
                <a:latin typeface="Arial" panose="020B0604020202020204" pitchFamily="34" charset="0"/>
              </a:rPr>
              <a:t>The second generation of precision small-sized temperature sensors: investigation of thermal fields</a:t>
            </a:r>
            <a:r>
              <a:rPr lang="ru-RU" sz="1100" b="1" dirty="0">
                <a:solidFill>
                  <a:schemeClr val="bg1"/>
                </a:solidFill>
                <a:latin typeface="Arial" panose="020B0604020202020204" pitchFamily="34" charset="0"/>
              </a:rPr>
              <a:t> </a:t>
            </a:r>
            <a:r>
              <a:rPr lang="en-US" sz="1100" b="1" dirty="0">
                <a:solidFill>
                  <a:schemeClr val="bg1"/>
                </a:solidFill>
                <a:latin typeface="Arial" panose="020B0604020202020204" pitchFamily="34" charset="0"/>
              </a:rPr>
              <a:t>near the Elbrus volcano on the basis of the North</a:t>
            </a:r>
          </a:p>
          <a:p>
            <a:pPr algn="ctr" eaLnBrk="0" hangingPunct="0"/>
            <a:r>
              <a:rPr lang="en-US" sz="1100" b="1" dirty="0">
                <a:solidFill>
                  <a:schemeClr val="bg1"/>
                </a:solidFill>
                <a:latin typeface="Arial" panose="020B0604020202020204" pitchFamily="34" charset="0"/>
              </a:rPr>
              <a:t>Caucasus Geophysical Observatory</a:t>
            </a:r>
            <a:endParaRPr lang="ru-RU" sz="1100" b="1" dirty="0">
              <a:solidFill>
                <a:schemeClr val="bg1"/>
              </a:solidFill>
              <a:latin typeface="Arial" panose="020B0604020202020204" pitchFamily="34" charset="0"/>
            </a:endParaRPr>
          </a:p>
          <a:p>
            <a:pPr algn="ctr" eaLnBrk="0" hangingPunct="0">
              <a:lnSpc>
                <a:spcPts val="1586"/>
              </a:lnSpc>
            </a:pPr>
            <a:r>
              <a:rPr lang="en-US" sz="1050" dirty="0">
                <a:solidFill>
                  <a:schemeClr val="bg1"/>
                </a:solidFill>
                <a:latin typeface="Arial" panose="020B0604020202020204" pitchFamily="34" charset="0"/>
                <a:ea typeface="Avenir Book" charset="0"/>
              </a:rPr>
              <a:t>Valentin GRAVIROV, Konstantin KISLOV and Dmitry LIKHODEEV</a:t>
            </a:r>
          </a:p>
        </p:txBody>
      </p:sp>
      <p:sp>
        <p:nvSpPr>
          <p:cNvPr id="10" name="Прямоугольник 9"/>
          <p:cNvSpPr/>
          <p:nvPr/>
        </p:nvSpPr>
        <p:spPr>
          <a:xfrm>
            <a:off x="953477" y="1324118"/>
            <a:ext cx="7656576" cy="2462213"/>
          </a:xfrm>
          <a:prstGeom prst="rect">
            <a:avLst/>
          </a:prstGeom>
        </p:spPr>
        <p:txBody>
          <a:bodyPr wrap="square">
            <a:spAutoFit/>
          </a:bodyPr>
          <a:lstStyle/>
          <a:p>
            <a:pPr algn="just"/>
            <a:r>
              <a:rPr lang="en-US" sz="1400" dirty="0" smtClean="0">
                <a:latin typeface="Arial" panose="020B0604020202020204" pitchFamily="34" charset="0"/>
                <a:cs typeface="Arial" panose="020B0604020202020204" pitchFamily="34" charset="0"/>
              </a:rPr>
              <a:t>		Studies </a:t>
            </a:r>
            <a:r>
              <a:rPr lang="en-US" sz="1400" dirty="0">
                <a:latin typeface="Arial" panose="020B0604020202020204" pitchFamily="34" charset="0"/>
                <a:cs typeface="Arial" panose="020B0604020202020204" pitchFamily="34" charset="0"/>
              </a:rPr>
              <a:t>of the fine structure of temperature </a:t>
            </a:r>
            <a:r>
              <a:rPr lang="en-US" sz="1400" dirty="0" smtClean="0">
                <a:latin typeface="Arial" panose="020B0604020202020204" pitchFamily="34" charset="0"/>
                <a:cs typeface="Arial" panose="020B0604020202020204" pitchFamily="34" charset="0"/>
              </a:rPr>
              <a:t>fields in </a:t>
            </a:r>
            <a:r>
              <a:rPr lang="en-US" sz="1400" dirty="0">
                <a:latin typeface="Arial" panose="020B0604020202020204" pitchFamily="34" charset="0"/>
                <a:cs typeface="Arial" panose="020B0604020202020204" pitchFamily="34" charset="0"/>
              </a:rPr>
              <a:t>rock strata requires precision </a:t>
            </a:r>
            <a:r>
              <a:rPr lang="en-US" sz="1400" dirty="0" smtClean="0">
                <a:latin typeface="Arial" panose="020B0604020202020204" pitchFamily="34" charset="0"/>
                <a:cs typeface="Arial" panose="020B0604020202020204" pitchFamily="34" charset="0"/>
              </a:rPr>
              <a:t>measurements </a:t>
            </a:r>
            <a:r>
              <a:rPr lang="en-US" sz="1400" dirty="0">
                <a:latin typeface="Arial" panose="020B0604020202020204" pitchFamily="34" charset="0"/>
                <a:cs typeface="Arial" panose="020B0604020202020204" pitchFamily="34" charset="0"/>
              </a:rPr>
              <a:t>of </a:t>
            </a:r>
            <a:r>
              <a:rPr lang="en-US" sz="1400" dirty="0" smtClean="0">
                <a:latin typeface="Arial" panose="020B0604020202020204" pitchFamily="34" charset="0"/>
                <a:cs typeface="Arial" panose="020B0604020202020204" pitchFamily="34" charset="0"/>
              </a:rPr>
              <a:t>temperature variations</a:t>
            </a:r>
            <a:r>
              <a:rPr lang="en-US" sz="1400" dirty="0">
                <a:latin typeface="Arial" panose="020B0604020202020204" pitchFamily="34" charset="0"/>
                <a:cs typeface="Arial" panose="020B0604020202020204" pitchFamily="34" charset="0"/>
              </a:rPr>
              <a:t>, related to the slow </a:t>
            </a:r>
            <a:r>
              <a:rPr lang="en-US" sz="1400" dirty="0" smtClean="0">
                <a:latin typeface="Arial" panose="020B0604020202020204" pitchFamily="34" charset="0"/>
                <a:cs typeface="Arial" panose="020B0604020202020204" pitchFamily="34" charset="0"/>
              </a:rPr>
              <a:t>propagation rate </a:t>
            </a:r>
            <a:r>
              <a:rPr lang="en-US" sz="1400" dirty="0">
                <a:latin typeface="Arial" panose="020B0604020202020204" pitchFamily="34" charset="0"/>
                <a:cs typeface="Arial" panose="020B0604020202020204" pitchFamily="34" charset="0"/>
              </a:rPr>
              <a:t>of temperature disturbances and the </a:t>
            </a:r>
            <a:r>
              <a:rPr lang="en-US" sz="1400" dirty="0" smtClean="0">
                <a:latin typeface="Arial" panose="020B0604020202020204" pitchFamily="34" charset="0"/>
                <a:cs typeface="Arial" panose="020B0604020202020204" pitchFamily="34" charset="0"/>
              </a:rPr>
              <a:t>long-term high </a:t>
            </a:r>
            <a:r>
              <a:rPr lang="en-US" sz="1400" dirty="0">
                <a:latin typeface="Arial" panose="020B0604020202020204" pitchFamily="34" charset="0"/>
                <a:cs typeface="Arial" panose="020B0604020202020204" pitchFamily="34" charset="0"/>
              </a:rPr>
              <a:t>temperature stability of rock massifs. Such </a:t>
            </a:r>
            <a:r>
              <a:rPr lang="en-US" sz="1400" dirty="0" smtClean="0">
                <a:latin typeface="Arial" panose="020B0604020202020204" pitchFamily="34" charset="0"/>
                <a:cs typeface="Arial" panose="020B0604020202020204" pitchFamily="34" charset="0"/>
              </a:rPr>
              <a:t>high precision measurements </a:t>
            </a:r>
            <a:r>
              <a:rPr lang="en-US" sz="1400" dirty="0">
                <a:latin typeface="Arial" panose="020B0604020202020204" pitchFamily="34" charset="0"/>
                <a:cs typeface="Arial" panose="020B0604020202020204" pitchFamily="34" charset="0"/>
              </a:rPr>
              <a:t>of temperature variations </a:t>
            </a:r>
            <a:r>
              <a:rPr lang="en-US" sz="1400" dirty="0" smtClean="0">
                <a:latin typeface="Arial" panose="020B0604020202020204" pitchFamily="34" charset="0"/>
                <a:cs typeface="Arial" panose="020B0604020202020204" pitchFamily="34" charset="0"/>
              </a:rPr>
              <a:t>will make </a:t>
            </a:r>
            <a:r>
              <a:rPr lang="en-US" sz="1400" dirty="0">
                <a:latin typeface="Arial" panose="020B0604020202020204" pitchFamily="34" charset="0"/>
                <a:cs typeface="Arial" panose="020B0604020202020204" pitchFamily="34" charset="0"/>
              </a:rPr>
              <a:t>it possible to estimate the dynamics of </a:t>
            </a:r>
            <a:r>
              <a:rPr lang="en-US" sz="1400" dirty="0" smtClean="0">
                <a:latin typeface="Arial" panose="020B0604020202020204" pitchFamily="34" charset="0"/>
                <a:cs typeface="Arial" panose="020B0604020202020204" pitchFamily="34" charset="0"/>
              </a:rPr>
              <a:t>temperature fields </a:t>
            </a:r>
            <a:r>
              <a:rPr lang="en-US" sz="1400" dirty="0">
                <a:latin typeface="Arial" panose="020B0604020202020204" pitchFamily="34" charset="0"/>
                <a:cs typeface="Arial" panose="020B0604020202020204" pitchFamily="34" charset="0"/>
              </a:rPr>
              <a:t>in rock strata even for small </a:t>
            </a:r>
            <a:r>
              <a:rPr lang="en-US" sz="1400" dirty="0" smtClean="0">
                <a:latin typeface="Arial" panose="020B0604020202020204" pitchFamily="34" charset="0"/>
                <a:cs typeface="Arial" panose="020B0604020202020204" pitchFamily="34" charset="0"/>
              </a:rPr>
              <a:t>observation intervals.</a:t>
            </a:r>
          </a:p>
          <a:p>
            <a:pPr algn="just"/>
            <a:endParaRPr lang="en-US" sz="1400" dirty="0" smtClean="0">
              <a:latin typeface="Arial" panose="020B0604020202020204" pitchFamily="34" charset="0"/>
              <a:cs typeface="Arial" panose="020B0604020202020204" pitchFamily="34" charset="0"/>
            </a:endParaRPr>
          </a:p>
          <a:p>
            <a:pPr algn="just"/>
            <a:r>
              <a:rPr lang="en-US" sz="1400" dirty="0" smtClean="0">
                <a:latin typeface="Arial" panose="020B0604020202020204" pitchFamily="34" charset="0"/>
                <a:cs typeface="Arial" panose="020B0604020202020204" pitchFamily="34" charset="0"/>
              </a:rPr>
              <a:t>		Temperature measurements carried out at </a:t>
            </a:r>
            <a:r>
              <a:rPr lang="en-US" sz="1400" dirty="0" err="1">
                <a:latin typeface="Arial" panose="020B0604020202020204" pitchFamily="34" charset="0"/>
                <a:cs typeface="Arial" panose="020B0604020202020204" pitchFamily="34" charset="0"/>
              </a:rPr>
              <a:t>Baksan</a:t>
            </a:r>
            <a:r>
              <a:rPr lang="en-US" sz="1400" dirty="0">
                <a:latin typeface="Arial" panose="020B0604020202020204" pitchFamily="34" charset="0"/>
                <a:cs typeface="Arial" panose="020B0604020202020204" pitchFamily="34" charset="0"/>
              </a:rPr>
              <a:t> Neutrino Observatory </a:t>
            </a:r>
            <a:r>
              <a:rPr lang="en-US" sz="1400" dirty="0" smtClean="0">
                <a:latin typeface="Arial" panose="020B0604020202020204" pitchFamily="34" charset="0"/>
                <a:cs typeface="Arial" panose="020B0604020202020204" pitchFamily="34" charset="0"/>
              </a:rPr>
              <a:t>with different types of sensors) </a:t>
            </a:r>
            <a:r>
              <a:rPr lang="en-US" sz="1400" dirty="0">
                <a:latin typeface="Arial" panose="020B0604020202020204" pitchFamily="34" charset="0"/>
                <a:cs typeface="Arial" panose="020B0604020202020204" pitchFamily="34" charset="0"/>
              </a:rPr>
              <a:t>have yielded preliminary</a:t>
            </a:r>
            <a:r>
              <a:rPr lang="en-US" sz="1400" dirty="0" smtClean="0">
                <a:latin typeface="Arial" panose="020B0604020202020204" pitchFamily="34" charset="0"/>
                <a:cs typeface="Arial" panose="020B0604020202020204" pitchFamily="34" charset="0"/>
              </a:rPr>
              <a:t>, rough </a:t>
            </a:r>
            <a:r>
              <a:rPr lang="en-US" sz="1400" dirty="0">
                <a:latin typeface="Arial" panose="020B0604020202020204" pitchFamily="34" charset="0"/>
                <a:cs typeface="Arial" panose="020B0604020202020204" pitchFamily="34" charset="0"/>
              </a:rPr>
              <a:t>estimate of temperature fields in </a:t>
            </a:r>
            <a:r>
              <a:rPr lang="en-US" sz="1400" dirty="0" smtClean="0">
                <a:latin typeface="Arial" panose="020B0604020202020204" pitchFamily="34" charset="0"/>
                <a:cs typeface="Arial" panose="020B0604020202020204" pitchFamily="34" charset="0"/>
              </a:rPr>
              <a:t>the vicinity </a:t>
            </a:r>
            <a:r>
              <a:rPr lang="en-US" sz="1400" dirty="0">
                <a:latin typeface="Arial" panose="020B0604020202020204" pitchFamily="34" charset="0"/>
                <a:cs typeface="Arial" panose="020B0604020202020204" pitchFamily="34" charset="0"/>
              </a:rPr>
              <a:t>of the </a:t>
            </a:r>
            <a:r>
              <a:rPr lang="en-US" sz="1400" dirty="0" smtClean="0">
                <a:latin typeface="Arial" panose="020B0604020202020204" pitchFamily="34" charset="0"/>
                <a:cs typeface="Arial" panose="020B0604020202020204" pitchFamily="34" charset="0"/>
              </a:rPr>
              <a:t>observatory. Based </a:t>
            </a:r>
            <a:r>
              <a:rPr lang="en-US" sz="1400" dirty="0">
                <a:latin typeface="Arial" panose="020B0604020202020204" pitchFamily="34" charset="0"/>
                <a:cs typeface="Arial" panose="020B0604020202020204" pitchFamily="34" charset="0"/>
              </a:rPr>
              <a:t>on </a:t>
            </a:r>
            <a:r>
              <a:rPr lang="en-US" sz="1400" dirty="0" smtClean="0">
                <a:latin typeface="Arial" panose="020B0604020202020204" pitchFamily="34" charset="0"/>
                <a:cs typeface="Arial" panose="020B0604020202020204" pitchFamily="34" charset="0"/>
              </a:rPr>
              <a:t>earlier measurement </a:t>
            </a:r>
            <a:r>
              <a:rPr lang="en-US" sz="1400" dirty="0">
                <a:latin typeface="Arial" panose="020B0604020202020204" pitchFamily="34" charset="0"/>
                <a:cs typeface="Arial" panose="020B0604020202020204" pitchFamily="34" charset="0"/>
              </a:rPr>
              <a:t>results, it was concluded that the </a:t>
            </a:r>
            <a:r>
              <a:rPr lang="en-US" sz="1400" dirty="0" smtClean="0">
                <a:latin typeface="Arial" panose="020B0604020202020204" pitchFamily="34" charset="0"/>
                <a:cs typeface="Arial" panose="020B0604020202020204" pitchFamily="34" charset="0"/>
              </a:rPr>
              <a:t>temperature in </a:t>
            </a:r>
            <a:r>
              <a:rPr lang="en-US" sz="1400" dirty="0">
                <a:latin typeface="Arial" panose="020B0604020202020204" pitchFamily="34" charset="0"/>
                <a:cs typeface="Arial" panose="020B0604020202020204" pitchFamily="34" charset="0"/>
              </a:rPr>
              <a:t>the laboratory </a:t>
            </a:r>
            <a:r>
              <a:rPr lang="en-US" sz="1400" dirty="0" smtClean="0">
                <a:latin typeface="Arial" panose="020B0604020202020204" pitchFamily="34" charset="0"/>
                <a:cs typeface="Arial" panose="020B0604020202020204" pitchFamily="34" charset="0"/>
              </a:rPr>
              <a:t>adit </a:t>
            </a:r>
            <a:r>
              <a:rPr lang="en-US" sz="1400" dirty="0">
                <a:latin typeface="Arial" panose="020B0604020202020204" pitchFamily="34" charset="0"/>
                <a:cs typeface="Arial" panose="020B0604020202020204" pitchFamily="34" charset="0"/>
              </a:rPr>
              <a:t>is highly stable</a:t>
            </a:r>
            <a:r>
              <a:rPr lang="en-US" sz="1400" dirty="0" smtClean="0">
                <a:latin typeface="Arial" panose="020B0604020202020204" pitchFamily="34" charset="0"/>
                <a:cs typeface="Arial" panose="020B0604020202020204" pitchFamily="34" charset="0"/>
              </a:rPr>
              <a:t>, and </a:t>
            </a:r>
            <a:r>
              <a:rPr lang="en-US" sz="1400" dirty="0">
                <a:latin typeface="Arial" panose="020B0604020202020204" pitchFamily="34" charset="0"/>
                <a:cs typeface="Arial" panose="020B0604020202020204" pitchFamily="34" charset="0"/>
              </a:rPr>
              <a:t>the local temperature gradient was </a:t>
            </a:r>
            <a:r>
              <a:rPr lang="en-US" sz="1400" dirty="0" smtClean="0">
                <a:latin typeface="Arial" panose="020B0604020202020204" pitchFamily="34" charset="0"/>
                <a:cs typeface="Arial" panose="020B0604020202020204" pitchFamily="34" charset="0"/>
              </a:rPr>
              <a:t>estimated as ∼160°C/km.</a:t>
            </a:r>
            <a:endParaRPr lang="ru-R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88366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P3.1-394</a:t>
            </a:r>
            <a:endParaRPr lang="x-none"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METHODS</a:t>
            </a:r>
          </a:p>
        </p:txBody>
      </p:sp>
      <p:sp>
        <p:nvSpPr>
          <p:cNvPr id="6"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690913" y="133424"/>
            <a:ext cx="5515429" cy="711219"/>
          </a:xfrm>
          <a:prstGeom prst="rect">
            <a:avLst/>
          </a:prstGeom>
          <a:noFill/>
          <a:ln w="9525">
            <a:noFill/>
            <a:miter lim="800000"/>
            <a:headEnd/>
            <a:tailEnd/>
          </a:ln>
        </p:spPr>
        <p:txBody>
          <a:bodyPr wrap="square" lIns="18666" tIns="9334" rIns="18666" bIns="9334">
            <a:spAutoFit/>
          </a:bodyPr>
          <a:lstStyle/>
          <a:p>
            <a:pPr algn="ctr" eaLnBrk="0" hangingPunct="0"/>
            <a:r>
              <a:rPr lang="en-US" sz="1100" b="1" dirty="0">
                <a:solidFill>
                  <a:schemeClr val="bg1"/>
                </a:solidFill>
                <a:latin typeface="Arial" panose="020B0604020202020204" pitchFamily="34" charset="0"/>
              </a:rPr>
              <a:t>The second generation of precision small-sized temperature sensors: investigation of thermal fields</a:t>
            </a:r>
            <a:r>
              <a:rPr lang="ru-RU" sz="1100" b="1" dirty="0">
                <a:solidFill>
                  <a:schemeClr val="bg1"/>
                </a:solidFill>
                <a:latin typeface="Arial" panose="020B0604020202020204" pitchFamily="34" charset="0"/>
              </a:rPr>
              <a:t> </a:t>
            </a:r>
            <a:r>
              <a:rPr lang="en-US" sz="1100" b="1" dirty="0">
                <a:solidFill>
                  <a:schemeClr val="bg1"/>
                </a:solidFill>
                <a:latin typeface="Arial" panose="020B0604020202020204" pitchFamily="34" charset="0"/>
              </a:rPr>
              <a:t>near the Elbrus volcano on the basis of the North</a:t>
            </a:r>
          </a:p>
          <a:p>
            <a:pPr algn="ctr" eaLnBrk="0" hangingPunct="0"/>
            <a:r>
              <a:rPr lang="en-US" sz="1100" b="1" dirty="0">
                <a:solidFill>
                  <a:schemeClr val="bg1"/>
                </a:solidFill>
                <a:latin typeface="Arial" panose="020B0604020202020204" pitchFamily="34" charset="0"/>
              </a:rPr>
              <a:t>Caucasus Geophysical Observatory</a:t>
            </a:r>
            <a:endParaRPr lang="ru-RU" sz="1100" b="1" dirty="0">
              <a:solidFill>
                <a:schemeClr val="bg1"/>
              </a:solidFill>
              <a:latin typeface="Arial" panose="020B0604020202020204" pitchFamily="34" charset="0"/>
            </a:endParaRPr>
          </a:p>
          <a:p>
            <a:pPr algn="ctr" eaLnBrk="0" hangingPunct="0">
              <a:lnSpc>
                <a:spcPts val="1586"/>
              </a:lnSpc>
            </a:pPr>
            <a:r>
              <a:rPr lang="en-US" sz="1050" dirty="0">
                <a:solidFill>
                  <a:schemeClr val="bg1"/>
                </a:solidFill>
                <a:latin typeface="Arial" panose="020B0604020202020204" pitchFamily="34" charset="0"/>
                <a:ea typeface="Avenir Book" charset="0"/>
              </a:rPr>
              <a:t>Valentin GRAVIROV, Konstantin KISLOV and Dmitry LIKHODEEV</a:t>
            </a:r>
          </a:p>
        </p:txBody>
      </p:sp>
      <p:pic>
        <p:nvPicPr>
          <p:cNvPr id="7" name="Рисунок 6"/>
          <p:cNvPicPr/>
          <p:nvPr/>
        </p:nvPicPr>
        <p:blipFill>
          <a:blip r:embed="rId2"/>
          <a:stretch>
            <a:fillRect/>
          </a:stretch>
        </p:blipFill>
        <p:spPr>
          <a:xfrm>
            <a:off x="367284" y="1363862"/>
            <a:ext cx="4314444" cy="1799961"/>
          </a:xfrm>
          <a:prstGeom prst="rect">
            <a:avLst/>
          </a:prstGeom>
        </p:spPr>
      </p:pic>
      <p:pic>
        <p:nvPicPr>
          <p:cNvPr id="8" name="Рисунок 7"/>
          <p:cNvPicPr/>
          <p:nvPr/>
        </p:nvPicPr>
        <p:blipFill>
          <a:blip r:embed="rId3"/>
          <a:stretch>
            <a:fillRect/>
          </a:stretch>
        </p:blipFill>
        <p:spPr>
          <a:xfrm>
            <a:off x="4750308" y="1363862"/>
            <a:ext cx="2107692" cy="1891401"/>
          </a:xfrm>
          <a:prstGeom prst="rect">
            <a:avLst/>
          </a:prstGeom>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7691" y="1363864"/>
            <a:ext cx="1900003" cy="189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821524" y="3603513"/>
            <a:ext cx="3502882" cy="276999"/>
          </a:xfrm>
          <a:prstGeom prst="rect">
            <a:avLst/>
          </a:prstGeom>
        </p:spPr>
        <p:txBody>
          <a:bodyPr wrap="none">
            <a:spAutoFit/>
          </a:bodyPr>
          <a:lstStyle/>
          <a:p>
            <a:r>
              <a:rPr lang="en-US" sz="1200" dirty="0">
                <a:latin typeface="Arial" panose="020B0604020202020204" pitchFamily="34" charset="0"/>
                <a:cs typeface="Arial" panose="020B0604020202020204" pitchFamily="34" charset="0"/>
              </a:rPr>
              <a:t>Basic block diagram of </a:t>
            </a:r>
            <a:r>
              <a:rPr lang="en-US" sz="1200" dirty="0" smtClean="0">
                <a:latin typeface="Arial" panose="020B0604020202020204" pitchFamily="34" charset="0"/>
                <a:cs typeface="Arial" panose="020B0604020202020204" pitchFamily="34" charset="0"/>
              </a:rPr>
              <a:t>electronic thermometers.</a:t>
            </a:r>
            <a:endParaRPr lang="ru-RU" sz="1200" dirty="0">
              <a:latin typeface="Arial" panose="020B0604020202020204" pitchFamily="34" charset="0"/>
              <a:cs typeface="Arial" panose="020B0604020202020204" pitchFamily="34" charset="0"/>
            </a:endParaRPr>
          </a:p>
        </p:txBody>
      </p:sp>
      <p:sp>
        <p:nvSpPr>
          <p:cNvPr id="11" name="Прямоугольник 10"/>
          <p:cNvSpPr/>
          <p:nvPr/>
        </p:nvSpPr>
        <p:spPr>
          <a:xfrm>
            <a:off x="5047763" y="3542504"/>
            <a:ext cx="3620474" cy="461665"/>
          </a:xfrm>
          <a:prstGeom prst="rect">
            <a:avLst/>
          </a:prstGeom>
        </p:spPr>
        <p:txBody>
          <a:bodyPr wrap="square">
            <a:spAutoFit/>
          </a:bodyPr>
          <a:lstStyle/>
          <a:p>
            <a:pPr algn="ctr"/>
            <a:r>
              <a:rPr lang="en-US" altLang="ru-RU" sz="1200" dirty="0">
                <a:latin typeface="Arial" panose="020B0604020202020204" pitchFamily="34" charset="0"/>
                <a:ea typeface="Montserrat Regular" panose="00000500000000000000" pitchFamily="2" charset="-52"/>
                <a:cs typeface="Arial" panose="020B0604020202020204" pitchFamily="34" charset="0"/>
                <a:sym typeface="Montserrat Regular" panose="00000500000000000000" pitchFamily="2" charset="-52"/>
              </a:rPr>
              <a:t>General view of thermometers. </a:t>
            </a:r>
            <a:endParaRPr lang="ru-RU" altLang="ru-RU" sz="1200" dirty="0">
              <a:latin typeface="Arial" panose="020B0604020202020204" pitchFamily="34" charset="0"/>
              <a:ea typeface="Montserrat Regular" panose="00000500000000000000" pitchFamily="2" charset="-52"/>
              <a:cs typeface="Arial" panose="020B0604020202020204" pitchFamily="34" charset="0"/>
              <a:sym typeface="Montserrat Regular" panose="00000500000000000000" pitchFamily="2" charset="-52"/>
            </a:endParaRPr>
          </a:p>
          <a:p>
            <a:pPr algn="ctr"/>
            <a:r>
              <a:rPr lang="en-US" altLang="ru-RU" sz="1200" dirty="0">
                <a:latin typeface="Arial" panose="020B0604020202020204" pitchFamily="34" charset="0"/>
                <a:ea typeface="Montserrat Regular" panose="00000500000000000000" pitchFamily="2" charset="-52"/>
                <a:cs typeface="Arial" panose="020B0604020202020204" pitchFamily="34" charset="0"/>
                <a:sym typeface="Montserrat Regular" panose="00000500000000000000" pitchFamily="2" charset="-52"/>
              </a:rPr>
              <a:t>Prototype 2018 (left) and 2019 (right</a:t>
            </a:r>
            <a:r>
              <a:rPr lang="en-US" altLang="ru-RU" sz="1200" dirty="0" smtClean="0">
                <a:latin typeface="Arial" panose="020B0604020202020204" pitchFamily="34" charset="0"/>
                <a:ea typeface="Montserrat Regular" panose="00000500000000000000" pitchFamily="2" charset="-52"/>
                <a:cs typeface="Arial" panose="020B0604020202020204" pitchFamily="34" charset="0"/>
                <a:sym typeface="Montserrat Regular" panose="00000500000000000000" pitchFamily="2" charset="-52"/>
              </a:rPr>
              <a:t>).</a:t>
            </a:r>
            <a:endParaRPr lang="ru-RU"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330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P3.1-394</a:t>
            </a:r>
            <a:endParaRPr lang="x-none"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METHODS</a:t>
            </a:r>
          </a:p>
        </p:txBody>
      </p:sp>
      <p:sp>
        <p:nvSpPr>
          <p:cNvPr id="6"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690913" y="133424"/>
            <a:ext cx="5515429" cy="711219"/>
          </a:xfrm>
          <a:prstGeom prst="rect">
            <a:avLst/>
          </a:prstGeom>
          <a:noFill/>
          <a:ln w="9525">
            <a:noFill/>
            <a:miter lim="800000"/>
            <a:headEnd/>
            <a:tailEnd/>
          </a:ln>
        </p:spPr>
        <p:txBody>
          <a:bodyPr wrap="square" lIns="18666" tIns="9334" rIns="18666" bIns="9334">
            <a:spAutoFit/>
          </a:bodyPr>
          <a:lstStyle/>
          <a:p>
            <a:pPr algn="ctr" eaLnBrk="0" hangingPunct="0"/>
            <a:r>
              <a:rPr lang="en-US" sz="1100" b="1" dirty="0">
                <a:solidFill>
                  <a:schemeClr val="bg1"/>
                </a:solidFill>
                <a:latin typeface="Arial" panose="020B0604020202020204" pitchFamily="34" charset="0"/>
              </a:rPr>
              <a:t>The second generation of precision small-sized temperature sensors: investigation of thermal fields</a:t>
            </a:r>
            <a:r>
              <a:rPr lang="ru-RU" sz="1100" b="1" dirty="0">
                <a:solidFill>
                  <a:schemeClr val="bg1"/>
                </a:solidFill>
                <a:latin typeface="Arial" panose="020B0604020202020204" pitchFamily="34" charset="0"/>
              </a:rPr>
              <a:t> </a:t>
            </a:r>
            <a:r>
              <a:rPr lang="en-US" sz="1100" b="1" dirty="0">
                <a:solidFill>
                  <a:schemeClr val="bg1"/>
                </a:solidFill>
                <a:latin typeface="Arial" panose="020B0604020202020204" pitchFamily="34" charset="0"/>
              </a:rPr>
              <a:t>near the Elbrus volcano on the basis of the North</a:t>
            </a:r>
          </a:p>
          <a:p>
            <a:pPr algn="ctr" eaLnBrk="0" hangingPunct="0"/>
            <a:r>
              <a:rPr lang="en-US" sz="1100" b="1" dirty="0">
                <a:solidFill>
                  <a:schemeClr val="bg1"/>
                </a:solidFill>
                <a:latin typeface="Arial" panose="020B0604020202020204" pitchFamily="34" charset="0"/>
              </a:rPr>
              <a:t>Caucasus Geophysical Observatory</a:t>
            </a:r>
            <a:endParaRPr lang="ru-RU" sz="1100" b="1" dirty="0">
              <a:solidFill>
                <a:schemeClr val="bg1"/>
              </a:solidFill>
              <a:latin typeface="Arial" panose="020B0604020202020204" pitchFamily="34" charset="0"/>
            </a:endParaRPr>
          </a:p>
          <a:p>
            <a:pPr algn="ctr" eaLnBrk="0" hangingPunct="0">
              <a:lnSpc>
                <a:spcPts val="1586"/>
              </a:lnSpc>
            </a:pPr>
            <a:r>
              <a:rPr lang="en-US" sz="1050" dirty="0">
                <a:solidFill>
                  <a:schemeClr val="bg1"/>
                </a:solidFill>
                <a:latin typeface="Arial" panose="020B0604020202020204" pitchFamily="34" charset="0"/>
                <a:ea typeface="Avenir Book" charset="0"/>
              </a:rPr>
              <a:t>Valentin GRAVIROV, Konstantin KISLOV and Dmitry LIKHODEEV</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543" y="1014766"/>
            <a:ext cx="5139753" cy="3616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Прямоугольник 11"/>
          <p:cNvSpPr/>
          <p:nvPr/>
        </p:nvSpPr>
        <p:spPr>
          <a:xfrm rot="10800000" flipV="1">
            <a:off x="5797296" y="2351050"/>
            <a:ext cx="3025123" cy="954107"/>
          </a:xfrm>
          <a:prstGeom prst="rect">
            <a:avLst/>
          </a:prstGeom>
        </p:spPr>
        <p:txBody>
          <a:bodyPr wrap="square">
            <a:spAutoFit/>
          </a:bodyPr>
          <a:lstStyle/>
          <a:p>
            <a:pPr algn="ctr"/>
            <a:r>
              <a:rPr lang="en-US" sz="1400" dirty="0">
                <a:latin typeface="Arial" panose="020B0604020202020204" pitchFamily="34" charset="0"/>
                <a:cs typeface="Arial" panose="020B0604020202020204" pitchFamily="34" charset="0"/>
              </a:rPr>
              <a:t>Scheme of the </a:t>
            </a:r>
            <a:r>
              <a:rPr lang="en-US" sz="1400" dirty="0" err="1">
                <a:latin typeface="Arial" panose="020B0604020202020204" pitchFamily="34" charset="0"/>
                <a:cs typeface="Arial" panose="020B0604020202020204" pitchFamily="34" charset="0"/>
              </a:rPr>
              <a:t>Baksan</a:t>
            </a:r>
            <a:r>
              <a:rPr lang="en-US" sz="1400" dirty="0">
                <a:latin typeface="Arial" panose="020B0604020202020204" pitchFamily="34" charset="0"/>
                <a:cs typeface="Arial" panose="020B0604020202020204" pitchFamily="34" charset="0"/>
              </a:rPr>
              <a:t> Neutrino Observatory. The red rectangle shows the place of installation of temperature </a:t>
            </a:r>
            <a:r>
              <a:rPr lang="en-US" sz="1400" dirty="0" smtClean="0">
                <a:latin typeface="Arial" panose="020B0604020202020204" pitchFamily="34" charset="0"/>
                <a:cs typeface="Arial" panose="020B0604020202020204" pitchFamily="34" charset="0"/>
              </a:rPr>
              <a:t>sensors.</a:t>
            </a:r>
            <a:endParaRPr lang="ru-RU" dirty="0"/>
          </a:p>
        </p:txBody>
      </p:sp>
    </p:spTree>
    <p:extLst>
      <p:ext uri="{BB962C8B-B14F-4D97-AF65-F5344CB8AC3E}">
        <p14:creationId xmlns:p14="http://schemas.microsoft.com/office/powerpoint/2010/main" val="3662457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P3.1-394</a:t>
            </a:r>
            <a:endParaRPr lang="x-none"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METHODS</a:t>
            </a:r>
          </a:p>
        </p:txBody>
      </p:sp>
      <p:sp>
        <p:nvSpPr>
          <p:cNvPr id="6"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690913" y="133424"/>
            <a:ext cx="5515429" cy="711219"/>
          </a:xfrm>
          <a:prstGeom prst="rect">
            <a:avLst/>
          </a:prstGeom>
          <a:noFill/>
          <a:ln w="9525">
            <a:noFill/>
            <a:miter lim="800000"/>
            <a:headEnd/>
            <a:tailEnd/>
          </a:ln>
        </p:spPr>
        <p:txBody>
          <a:bodyPr wrap="square" lIns="18666" tIns="9334" rIns="18666" bIns="9334">
            <a:spAutoFit/>
          </a:bodyPr>
          <a:lstStyle/>
          <a:p>
            <a:pPr algn="ctr" eaLnBrk="0" hangingPunct="0"/>
            <a:r>
              <a:rPr lang="en-US" sz="1100" b="1" dirty="0">
                <a:solidFill>
                  <a:schemeClr val="bg1"/>
                </a:solidFill>
                <a:latin typeface="Arial" panose="020B0604020202020204" pitchFamily="34" charset="0"/>
              </a:rPr>
              <a:t>The second generation of precision small-sized temperature sensors: investigation of thermal fields</a:t>
            </a:r>
            <a:r>
              <a:rPr lang="ru-RU" sz="1100" b="1" dirty="0">
                <a:solidFill>
                  <a:schemeClr val="bg1"/>
                </a:solidFill>
                <a:latin typeface="Arial" panose="020B0604020202020204" pitchFamily="34" charset="0"/>
              </a:rPr>
              <a:t> </a:t>
            </a:r>
            <a:r>
              <a:rPr lang="en-US" sz="1100" b="1" dirty="0">
                <a:solidFill>
                  <a:schemeClr val="bg1"/>
                </a:solidFill>
                <a:latin typeface="Arial" panose="020B0604020202020204" pitchFamily="34" charset="0"/>
              </a:rPr>
              <a:t>near the Elbrus volcano on the basis of the North</a:t>
            </a:r>
          </a:p>
          <a:p>
            <a:pPr algn="ctr" eaLnBrk="0" hangingPunct="0"/>
            <a:r>
              <a:rPr lang="en-US" sz="1100" b="1" dirty="0">
                <a:solidFill>
                  <a:schemeClr val="bg1"/>
                </a:solidFill>
                <a:latin typeface="Arial" panose="020B0604020202020204" pitchFamily="34" charset="0"/>
              </a:rPr>
              <a:t>Caucasus Geophysical Observatory</a:t>
            </a:r>
            <a:endParaRPr lang="ru-RU" sz="1100" b="1" dirty="0">
              <a:solidFill>
                <a:schemeClr val="bg1"/>
              </a:solidFill>
              <a:latin typeface="Arial" panose="020B0604020202020204" pitchFamily="34" charset="0"/>
            </a:endParaRPr>
          </a:p>
          <a:p>
            <a:pPr algn="ctr" eaLnBrk="0" hangingPunct="0">
              <a:lnSpc>
                <a:spcPts val="1586"/>
              </a:lnSpc>
            </a:pPr>
            <a:r>
              <a:rPr lang="en-US" sz="1050" dirty="0">
                <a:solidFill>
                  <a:schemeClr val="bg1"/>
                </a:solidFill>
                <a:latin typeface="Arial" panose="020B0604020202020204" pitchFamily="34" charset="0"/>
                <a:ea typeface="Avenir Book" charset="0"/>
              </a:rPr>
              <a:t>Valentin GRAVIROV, Konstantin KISLOV and Dmitry LIKHODEEV</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465" y="1548384"/>
            <a:ext cx="5338959" cy="2733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6242304" y="1760607"/>
            <a:ext cx="2493264" cy="2123658"/>
          </a:xfrm>
          <a:prstGeom prst="rect">
            <a:avLst/>
          </a:prstGeom>
        </p:spPr>
        <p:txBody>
          <a:bodyPr wrap="square">
            <a:spAutoFit/>
          </a:bodyPr>
          <a:lstStyle/>
          <a:p>
            <a:pPr algn="ctr"/>
            <a:r>
              <a:rPr lang="en-US" altLang="ru-RU" sz="1200" dirty="0">
                <a:latin typeface="Arial" panose="020B0604020202020204" pitchFamily="34" charset="0"/>
                <a:ea typeface="Montserrat Regular" panose="00000500000000000000" pitchFamily="2" charset="-52"/>
                <a:cs typeface="Arial" panose="020B0604020202020204" pitchFamily="34" charset="0"/>
                <a:sym typeface="Montserrat Regular" panose="00000500000000000000" pitchFamily="2" charset="-52"/>
              </a:rPr>
              <a:t>Diagram of holes drilled in the </a:t>
            </a:r>
            <a:r>
              <a:rPr lang="en-US" altLang="ru-RU" sz="1200" dirty="0" err="1">
                <a:latin typeface="Arial" panose="020B0604020202020204" pitchFamily="34" charset="0"/>
                <a:ea typeface="Montserrat Regular" panose="00000500000000000000" pitchFamily="2" charset="-52"/>
                <a:cs typeface="Arial" panose="020B0604020202020204" pitchFamily="34" charset="0"/>
                <a:sym typeface="Montserrat Regular" panose="00000500000000000000" pitchFamily="2" charset="-52"/>
              </a:rPr>
              <a:t>adit</a:t>
            </a:r>
            <a:r>
              <a:rPr lang="en-US" altLang="ru-RU" sz="1200" dirty="0">
                <a:latin typeface="Arial" panose="020B0604020202020204" pitchFamily="34" charset="0"/>
                <a:ea typeface="Montserrat Regular" panose="00000500000000000000" pitchFamily="2" charset="-52"/>
                <a:cs typeface="Arial" panose="020B0604020202020204" pitchFamily="34" charset="0"/>
                <a:sym typeface="Montserrat Regular" panose="00000500000000000000" pitchFamily="2" charset="-52"/>
              </a:rPr>
              <a:t>. The arrangement of temperature sensors </a:t>
            </a:r>
            <a:r>
              <a:rPr lang="ru-RU" altLang="ru-RU" sz="1200" dirty="0">
                <a:latin typeface="Arial" panose="020B0604020202020204" pitchFamily="34" charset="0"/>
                <a:ea typeface="Montserrat Regular" panose="00000500000000000000" pitchFamily="2" charset="-52"/>
                <a:cs typeface="Arial" panose="020B0604020202020204" pitchFamily="34" charset="0"/>
                <a:sym typeface="Montserrat Regular" panose="00000500000000000000" pitchFamily="2" charset="-52"/>
              </a:rPr>
              <a:t> (</a:t>
            </a:r>
            <a:r>
              <a:rPr lang="en-US" altLang="ru-RU" sz="1200" dirty="0">
                <a:latin typeface="Arial" panose="020B0604020202020204" pitchFamily="34" charset="0"/>
                <a:ea typeface="Montserrat Regular" panose="00000500000000000000" pitchFamily="2" charset="-52"/>
                <a:cs typeface="Arial" panose="020B0604020202020204" pitchFamily="34" charset="0"/>
                <a:sym typeface="Montserrat Regular" panose="00000500000000000000" pitchFamily="2" charset="-52"/>
              </a:rPr>
              <a:t>red</a:t>
            </a:r>
            <a:r>
              <a:rPr lang="ru-RU" altLang="ru-RU" sz="1200" dirty="0">
                <a:latin typeface="Arial" panose="020B0604020202020204" pitchFamily="34" charset="0"/>
                <a:ea typeface="Montserrat Regular" panose="00000500000000000000" pitchFamily="2" charset="-52"/>
                <a:cs typeface="Arial" panose="020B0604020202020204" pitchFamily="34" charset="0"/>
                <a:sym typeface="Montserrat Regular" panose="00000500000000000000" pitchFamily="2" charset="-52"/>
              </a:rPr>
              <a:t> </a:t>
            </a:r>
            <a:r>
              <a:rPr lang="en-US" altLang="ru-RU" sz="1200" dirty="0">
                <a:latin typeface="Arial" panose="020B0604020202020204" pitchFamily="34" charset="0"/>
                <a:ea typeface="Montserrat Regular" panose="00000500000000000000" pitchFamily="2" charset="-52"/>
                <a:cs typeface="Arial" panose="020B0604020202020204" pitchFamily="34" charset="0"/>
                <a:sym typeface="Montserrat Regular" panose="00000500000000000000" pitchFamily="2" charset="-52"/>
              </a:rPr>
              <a:t>points) is shown: Z1, Z2,… Z8 - sensors connected to the ZETLAB-220 ADC; E1, E2, E3, E4 - sensors connected to the E-24 ADC. Sensors E3, E4 installed on basement constructed in the </a:t>
            </a:r>
            <a:r>
              <a:rPr lang="en-US" altLang="ru-RU" sz="1200" dirty="0" err="1">
                <a:latin typeface="Arial" panose="020B0604020202020204" pitchFamily="34" charset="0"/>
                <a:ea typeface="Montserrat Regular" panose="00000500000000000000" pitchFamily="2" charset="-52"/>
                <a:cs typeface="Arial" panose="020B0604020202020204" pitchFamily="34" charset="0"/>
                <a:sym typeface="Montserrat Regular" panose="00000500000000000000" pitchFamily="2" charset="-52"/>
              </a:rPr>
              <a:t>adit</a:t>
            </a:r>
            <a:r>
              <a:rPr lang="en-US" altLang="ru-RU" sz="1200" dirty="0">
                <a:latin typeface="Arial" panose="020B0604020202020204" pitchFamily="34" charset="0"/>
                <a:ea typeface="Montserrat Regular" panose="00000500000000000000" pitchFamily="2" charset="-52"/>
                <a:cs typeface="Arial" panose="020B0604020202020204" pitchFamily="34" charset="0"/>
                <a:sym typeface="Montserrat Regular" panose="00000500000000000000" pitchFamily="2" charset="-52"/>
              </a:rPr>
              <a:t>. Gray rectangles - plugs to exclude convection.</a:t>
            </a:r>
          </a:p>
        </p:txBody>
      </p:sp>
    </p:spTree>
    <p:extLst>
      <p:ext uri="{BB962C8B-B14F-4D97-AF65-F5344CB8AC3E}">
        <p14:creationId xmlns:p14="http://schemas.microsoft.com/office/powerpoint/2010/main" val="2413404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08A0E1-9153-1C4C-BD91-C76D2ABA3F66}"/>
              </a:ext>
            </a:extLst>
          </p:cNvPr>
          <p:cNvSpPr txBox="1"/>
          <p:nvPr/>
        </p:nvSpPr>
        <p:spPr>
          <a:xfrm>
            <a:off x="953477" y="567772"/>
            <a:ext cx="672123" cy="200055"/>
          </a:xfrm>
          <a:prstGeom prst="rect">
            <a:avLst/>
          </a:prstGeom>
          <a:noFill/>
        </p:spPr>
        <p:txBody>
          <a:bodyPr wrap="square" rtlCol="0">
            <a:spAutoFit/>
          </a:bodyPr>
          <a:lstStyle/>
          <a:p>
            <a:pPr algn="ctr"/>
            <a:r>
              <a:rPr lang="en-US" sz="700" dirty="0" smtClean="0">
                <a:latin typeface="Arial" panose="020B0604020202020204" pitchFamily="34" charset="0"/>
                <a:cs typeface="Arial" panose="020B0604020202020204" pitchFamily="34" charset="0"/>
              </a:rPr>
              <a:t>P3.1-394</a:t>
            </a:r>
            <a:endParaRPr lang="x-none" sz="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44A9686-9B15-6A49-B731-8C1372F7BCED}"/>
              </a:ext>
            </a:extLst>
          </p:cNvPr>
          <p:cNvSpPr txBox="1"/>
          <p:nvPr/>
        </p:nvSpPr>
        <p:spPr>
          <a:xfrm rot="16200000">
            <a:off x="-1779940"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METHODS</a:t>
            </a:r>
          </a:p>
        </p:txBody>
      </p:sp>
      <p:sp>
        <p:nvSpPr>
          <p:cNvPr id="6"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690913" y="133424"/>
            <a:ext cx="5515429" cy="711219"/>
          </a:xfrm>
          <a:prstGeom prst="rect">
            <a:avLst/>
          </a:prstGeom>
          <a:noFill/>
          <a:ln w="9525">
            <a:noFill/>
            <a:miter lim="800000"/>
            <a:headEnd/>
            <a:tailEnd/>
          </a:ln>
        </p:spPr>
        <p:txBody>
          <a:bodyPr wrap="square" lIns="18666" tIns="9334" rIns="18666" bIns="9334">
            <a:spAutoFit/>
          </a:bodyPr>
          <a:lstStyle/>
          <a:p>
            <a:pPr algn="ctr" eaLnBrk="0" hangingPunct="0"/>
            <a:r>
              <a:rPr lang="en-US" sz="1100" b="1" dirty="0">
                <a:solidFill>
                  <a:schemeClr val="bg1"/>
                </a:solidFill>
                <a:latin typeface="Arial" panose="020B0604020202020204" pitchFamily="34" charset="0"/>
              </a:rPr>
              <a:t>The second generation of precision small-sized temperature sensors: investigation of thermal fields</a:t>
            </a:r>
            <a:r>
              <a:rPr lang="ru-RU" sz="1100" b="1" dirty="0">
                <a:solidFill>
                  <a:schemeClr val="bg1"/>
                </a:solidFill>
                <a:latin typeface="Arial" panose="020B0604020202020204" pitchFamily="34" charset="0"/>
              </a:rPr>
              <a:t> </a:t>
            </a:r>
            <a:r>
              <a:rPr lang="en-US" sz="1100" b="1" dirty="0">
                <a:solidFill>
                  <a:schemeClr val="bg1"/>
                </a:solidFill>
                <a:latin typeface="Arial" panose="020B0604020202020204" pitchFamily="34" charset="0"/>
              </a:rPr>
              <a:t>near the Elbrus volcano on the basis of the North</a:t>
            </a:r>
          </a:p>
          <a:p>
            <a:pPr algn="ctr" eaLnBrk="0" hangingPunct="0"/>
            <a:r>
              <a:rPr lang="en-US" sz="1100" b="1" dirty="0">
                <a:solidFill>
                  <a:schemeClr val="bg1"/>
                </a:solidFill>
                <a:latin typeface="Arial" panose="020B0604020202020204" pitchFamily="34" charset="0"/>
              </a:rPr>
              <a:t>Caucasus Geophysical Observatory</a:t>
            </a:r>
            <a:endParaRPr lang="ru-RU" sz="1100" b="1" dirty="0">
              <a:solidFill>
                <a:schemeClr val="bg1"/>
              </a:solidFill>
              <a:latin typeface="Arial" panose="020B0604020202020204" pitchFamily="34" charset="0"/>
            </a:endParaRPr>
          </a:p>
          <a:p>
            <a:pPr algn="ctr" eaLnBrk="0" hangingPunct="0">
              <a:lnSpc>
                <a:spcPts val="1586"/>
              </a:lnSpc>
            </a:pPr>
            <a:r>
              <a:rPr lang="en-US" sz="1050" dirty="0">
                <a:solidFill>
                  <a:schemeClr val="bg1"/>
                </a:solidFill>
                <a:latin typeface="Arial" panose="020B0604020202020204" pitchFamily="34" charset="0"/>
                <a:ea typeface="Avenir Book" charset="0"/>
              </a:rPr>
              <a:t>Valentin GRAVIROV, Konstantin KISLOV and Dmitry LIKHODEEV</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864" y="920521"/>
            <a:ext cx="5438883" cy="3804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255747" y="1840061"/>
            <a:ext cx="2832269" cy="1815882"/>
          </a:xfrm>
          <a:prstGeom prst="rect">
            <a:avLst/>
          </a:prstGeom>
        </p:spPr>
        <p:txBody>
          <a:bodyPr wrap="square">
            <a:spAutoFit/>
          </a:bodyPr>
          <a:lstStyle/>
          <a:p>
            <a:pPr algn="ctr"/>
            <a:r>
              <a:rPr lang="en-US" sz="1600" dirty="0">
                <a:latin typeface="Arial" panose="020B0604020202020204" pitchFamily="34" charset="0"/>
                <a:cs typeface="Arial" panose="020B0604020202020204" pitchFamily="34" charset="0"/>
              </a:rPr>
              <a:t>Dependence of output </a:t>
            </a:r>
            <a:endParaRPr lang="en-US" sz="1600" dirty="0" smtClean="0">
              <a:latin typeface="Arial" panose="020B0604020202020204" pitchFamily="34" charset="0"/>
              <a:cs typeface="Arial" panose="020B0604020202020204" pitchFamily="34" charset="0"/>
            </a:endParaRPr>
          </a:p>
          <a:p>
            <a:pPr algn="ctr"/>
            <a:r>
              <a:rPr lang="en-US" sz="1600" dirty="0" smtClean="0">
                <a:latin typeface="Arial" panose="020B0604020202020204" pitchFamily="34" charset="0"/>
                <a:cs typeface="Arial" panose="020B0604020202020204" pitchFamily="34" charset="0"/>
              </a:rPr>
              <a:t>signal </a:t>
            </a:r>
            <a:r>
              <a:rPr lang="en-US" sz="1600" dirty="0">
                <a:latin typeface="Arial" panose="020B0604020202020204" pitchFamily="34" charset="0"/>
                <a:cs typeface="Arial" panose="020B0604020202020204" pitchFamily="34" charset="0"/>
              </a:rPr>
              <a:t>for various </a:t>
            </a:r>
            <a:endParaRPr lang="en-US" sz="1600" dirty="0" smtClean="0">
              <a:latin typeface="Arial" panose="020B0604020202020204" pitchFamily="34" charset="0"/>
              <a:cs typeface="Arial" panose="020B0604020202020204" pitchFamily="34" charset="0"/>
            </a:endParaRPr>
          </a:p>
          <a:p>
            <a:pPr algn="ctr"/>
            <a:r>
              <a:rPr lang="en-US" sz="1600" dirty="0" smtClean="0">
                <a:latin typeface="Arial" panose="020B0604020202020204" pitchFamily="34" charset="0"/>
                <a:cs typeface="Arial" panose="020B0604020202020204" pitchFamily="34" charset="0"/>
              </a:rPr>
              <a:t>versions </a:t>
            </a:r>
            <a:r>
              <a:rPr lang="en-US" sz="1600" dirty="0">
                <a:latin typeface="Arial" panose="020B0604020202020204" pitchFamily="34" charset="0"/>
                <a:cs typeface="Arial" panose="020B0604020202020204" pitchFamily="34" charset="0"/>
              </a:rPr>
              <a:t>of </a:t>
            </a:r>
            <a:endParaRPr lang="en-US" sz="1600" dirty="0" smtClean="0">
              <a:latin typeface="Arial" panose="020B0604020202020204" pitchFamily="34" charset="0"/>
              <a:cs typeface="Arial" panose="020B0604020202020204" pitchFamily="34" charset="0"/>
            </a:endParaRPr>
          </a:p>
          <a:p>
            <a:pPr algn="ctr"/>
            <a:r>
              <a:rPr lang="en-US" sz="1600" dirty="0" smtClean="0">
                <a:latin typeface="Arial" panose="020B0604020202020204" pitchFamily="34" charset="0"/>
                <a:cs typeface="Arial" panose="020B0604020202020204" pitchFamily="34" charset="0"/>
              </a:rPr>
              <a:t>thermometers </a:t>
            </a:r>
            <a:r>
              <a:rPr lang="en-US" sz="1600" dirty="0">
                <a:latin typeface="Arial" panose="020B0604020202020204" pitchFamily="34" charset="0"/>
                <a:cs typeface="Arial" panose="020B0604020202020204" pitchFamily="34" charset="0"/>
              </a:rPr>
              <a:t>on temperature: </a:t>
            </a:r>
            <a:endParaRPr lang="en-US" sz="1600" dirty="0" smtClean="0">
              <a:latin typeface="Arial" panose="020B0604020202020204" pitchFamily="34" charset="0"/>
              <a:cs typeface="Arial" panose="020B0604020202020204" pitchFamily="34" charset="0"/>
            </a:endParaRPr>
          </a:p>
          <a:p>
            <a:pPr marL="342900" indent="-342900" algn="ctr">
              <a:buAutoNum type="arabicParenBoth"/>
            </a:pPr>
            <a:r>
              <a:rPr lang="en-US" sz="1600" dirty="0" smtClean="0">
                <a:latin typeface="Arial" panose="020B0604020202020204" pitchFamily="34" charset="0"/>
                <a:cs typeface="Arial" panose="020B0604020202020204" pitchFamily="34" charset="0"/>
              </a:rPr>
              <a:t>V.1</a:t>
            </a:r>
            <a:r>
              <a:rPr lang="en-US" sz="1600" dirty="0">
                <a:latin typeface="Arial" panose="020B0604020202020204" pitchFamily="34" charset="0"/>
                <a:cs typeface="Arial" panose="020B0604020202020204" pitchFamily="34" charset="0"/>
              </a:rPr>
              <a:t>, (2) V.2, </a:t>
            </a:r>
            <a:endParaRPr lang="en-US" sz="1600" dirty="0" smtClean="0">
              <a:latin typeface="Arial" panose="020B0604020202020204" pitchFamily="34" charset="0"/>
              <a:cs typeface="Arial" panose="020B0604020202020204" pitchFamily="34" charset="0"/>
            </a:endParaRPr>
          </a:p>
          <a:p>
            <a:pPr algn="ctr"/>
            <a:r>
              <a:rPr lang="en-US" sz="1600" dirty="0" smtClean="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3) V.3, (4) V.4. </a:t>
            </a:r>
            <a:endParaRPr lang="ru-RU"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0372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P3.1-394</a:t>
            </a:r>
            <a:endParaRPr lang="x-none"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RESULTS</a:t>
            </a:r>
          </a:p>
        </p:txBody>
      </p:sp>
      <p:sp>
        <p:nvSpPr>
          <p:cNvPr id="7"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690913" y="133424"/>
            <a:ext cx="5515429" cy="711219"/>
          </a:xfrm>
          <a:prstGeom prst="rect">
            <a:avLst/>
          </a:prstGeom>
          <a:noFill/>
          <a:ln w="9525">
            <a:noFill/>
            <a:miter lim="800000"/>
            <a:headEnd/>
            <a:tailEnd/>
          </a:ln>
        </p:spPr>
        <p:txBody>
          <a:bodyPr wrap="square" lIns="18666" tIns="9334" rIns="18666" bIns="9334">
            <a:spAutoFit/>
          </a:bodyPr>
          <a:lstStyle/>
          <a:p>
            <a:pPr algn="ctr" eaLnBrk="0" hangingPunct="0"/>
            <a:r>
              <a:rPr lang="en-US" sz="1100" b="1" dirty="0">
                <a:solidFill>
                  <a:schemeClr val="bg1"/>
                </a:solidFill>
                <a:latin typeface="Arial" panose="020B0604020202020204" pitchFamily="34" charset="0"/>
              </a:rPr>
              <a:t>The second generation of precision small-sized temperature sensors: investigation of thermal fields</a:t>
            </a:r>
            <a:r>
              <a:rPr lang="ru-RU" sz="1100" b="1" dirty="0">
                <a:solidFill>
                  <a:schemeClr val="bg1"/>
                </a:solidFill>
                <a:latin typeface="Arial" panose="020B0604020202020204" pitchFamily="34" charset="0"/>
              </a:rPr>
              <a:t> </a:t>
            </a:r>
            <a:r>
              <a:rPr lang="en-US" sz="1100" b="1" dirty="0">
                <a:solidFill>
                  <a:schemeClr val="bg1"/>
                </a:solidFill>
                <a:latin typeface="Arial" panose="020B0604020202020204" pitchFamily="34" charset="0"/>
              </a:rPr>
              <a:t>near the Elbrus volcano on the basis of the North</a:t>
            </a:r>
          </a:p>
          <a:p>
            <a:pPr algn="ctr" eaLnBrk="0" hangingPunct="0"/>
            <a:r>
              <a:rPr lang="en-US" sz="1100" b="1" dirty="0">
                <a:solidFill>
                  <a:schemeClr val="bg1"/>
                </a:solidFill>
                <a:latin typeface="Arial" panose="020B0604020202020204" pitchFamily="34" charset="0"/>
              </a:rPr>
              <a:t>Caucasus Geophysical Observatory</a:t>
            </a:r>
            <a:endParaRPr lang="ru-RU" sz="1100" b="1" dirty="0">
              <a:solidFill>
                <a:schemeClr val="bg1"/>
              </a:solidFill>
              <a:latin typeface="Arial" panose="020B0604020202020204" pitchFamily="34" charset="0"/>
            </a:endParaRPr>
          </a:p>
          <a:p>
            <a:pPr algn="ctr" eaLnBrk="0" hangingPunct="0">
              <a:lnSpc>
                <a:spcPts val="1586"/>
              </a:lnSpc>
            </a:pPr>
            <a:r>
              <a:rPr lang="en-US" sz="1050" dirty="0">
                <a:solidFill>
                  <a:schemeClr val="bg1"/>
                </a:solidFill>
                <a:latin typeface="Arial" panose="020B0604020202020204" pitchFamily="34" charset="0"/>
                <a:ea typeface="Avenir Book" charset="0"/>
              </a:rPr>
              <a:t>Valentin GRAVIROV, Konstantin KISLOV and Dmitry LIKHODEEV</a:t>
            </a:r>
          </a:p>
        </p:txBody>
      </p:sp>
      <p:sp>
        <p:nvSpPr>
          <p:cNvPr id="2" name="Прямоугольник 1"/>
          <p:cNvSpPr/>
          <p:nvPr/>
        </p:nvSpPr>
        <p:spPr>
          <a:xfrm>
            <a:off x="6735230" y="2278973"/>
            <a:ext cx="2184836" cy="954107"/>
          </a:xfrm>
          <a:prstGeom prst="rect">
            <a:avLst/>
          </a:prstGeom>
        </p:spPr>
        <p:txBody>
          <a:bodyPr wrap="square">
            <a:spAutoFit/>
          </a:bodyPr>
          <a:lstStyle/>
          <a:p>
            <a:pPr algn="ctr"/>
            <a:r>
              <a:rPr lang="en-US" sz="1400" dirty="0" smtClean="0">
                <a:latin typeface="Arial" panose="020B0604020202020204" pitchFamily="34" charset="0"/>
                <a:cs typeface="Arial" panose="020B0604020202020204" pitchFamily="34" charset="0"/>
              </a:rPr>
              <a:t>Spectra estimation of </a:t>
            </a:r>
            <a:r>
              <a:rPr lang="en-US" sz="1400" dirty="0">
                <a:latin typeface="Arial" panose="020B0604020202020204" pitchFamily="34" charset="0"/>
                <a:cs typeface="Arial" panose="020B0604020202020204" pitchFamily="34" charset="0"/>
              </a:rPr>
              <a:t>temperature data for </a:t>
            </a:r>
            <a:r>
              <a:rPr lang="en-US" sz="1400" dirty="0" smtClean="0">
                <a:latin typeface="Arial" panose="020B0604020202020204" pitchFamily="34" charset="0"/>
                <a:cs typeface="Arial" panose="020B0604020202020204" pitchFamily="34" charset="0"/>
              </a:rPr>
              <a:t>one month period </a:t>
            </a:r>
            <a:r>
              <a:rPr lang="en-US" sz="1400" dirty="0">
                <a:latin typeface="Arial" panose="020B0604020202020204" pitchFamily="34" charset="0"/>
                <a:cs typeface="Arial" panose="020B0604020202020204" pitchFamily="34" charset="0"/>
              </a:rPr>
              <a:t>from </a:t>
            </a:r>
            <a:r>
              <a:rPr lang="en-US" sz="1400" dirty="0" smtClean="0">
                <a:latin typeface="Arial" panose="020B0604020202020204" pitchFamily="34" charset="0"/>
                <a:cs typeface="Arial" panose="020B0604020202020204" pitchFamily="34" charset="0"/>
              </a:rPr>
              <a:t>May 2019 </a:t>
            </a:r>
            <a:r>
              <a:rPr lang="en-US" sz="1400" dirty="0">
                <a:latin typeface="Arial" panose="020B0604020202020204" pitchFamily="34" charset="0"/>
                <a:cs typeface="Arial" panose="020B0604020202020204" pitchFamily="34" charset="0"/>
              </a:rPr>
              <a:t>to </a:t>
            </a:r>
            <a:r>
              <a:rPr lang="en-US" sz="1400" dirty="0" smtClean="0">
                <a:latin typeface="Arial" panose="020B0604020202020204" pitchFamily="34" charset="0"/>
                <a:cs typeface="Arial" panose="020B0604020202020204" pitchFamily="34" charset="0"/>
              </a:rPr>
              <a:t>June 2019 </a:t>
            </a:r>
            <a:endParaRPr lang="ru-RU" sz="1400" dirty="0">
              <a:latin typeface="Arial" panose="020B0604020202020204" pitchFamily="34" charset="0"/>
              <a:cs typeface="Arial" panose="020B0604020202020204" pitchFamily="34" charset="0"/>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379" y="982644"/>
            <a:ext cx="5957533" cy="3680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5328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6FE18-9E0E-3E4A-9C8F-6BF097735A61}"/>
              </a:ext>
            </a:extLst>
          </p:cNvPr>
          <p:cNvSpPr txBox="1"/>
          <p:nvPr/>
        </p:nvSpPr>
        <p:spPr>
          <a:xfrm>
            <a:off x="953477" y="567772"/>
            <a:ext cx="672123" cy="200055"/>
          </a:xfrm>
          <a:prstGeom prst="rect">
            <a:avLst/>
          </a:prstGeom>
          <a:noFill/>
        </p:spPr>
        <p:txBody>
          <a:bodyPr wrap="square" rtlCol="0">
            <a:spAutoFit/>
          </a:bodyPr>
          <a:lstStyle/>
          <a:p>
            <a:pPr algn="ctr"/>
            <a:r>
              <a:rPr lang="en-US" sz="700" dirty="0">
                <a:latin typeface="Arial" panose="020B0604020202020204" pitchFamily="34" charset="0"/>
                <a:cs typeface="Arial" panose="020B0604020202020204" pitchFamily="34" charset="0"/>
              </a:rPr>
              <a:t>P3.1-394</a:t>
            </a:r>
            <a:endParaRPr lang="x-none" sz="7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8D29476-7660-1049-BF58-5DE19B373679}"/>
              </a:ext>
            </a:extLst>
          </p:cNvPr>
          <p:cNvSpPr txBox="1"/>
          <p:nvPr/>
        </p:nvSpPr>
        <p:spPr>
          <a:xfrm rot="16200000">
            <a:off x="-1779943" y="2499816"/>
            <a:ext cx="3882477" cy="646331"/>
          </a:xfrm>
          <a:prstGeom prst="rect">
            <a:avLst/>
          </a:prstGeom>
          <a:noFill/>
        </p:spPr>
        <p:txBody>
          <a:bodyPr wrap="square" rtlCol="0">
            <a:spAutoFit/>
          </a:bodyPr>
          <a:lstStyle/>
          <a:p>
            <a:pPr algn="ctr"/>
            <a:r>
              <a:rPr lang="x-none" sz="3600" dirty="0">
                <a:solidFill>
                  <a:srgbClr val="DFC5DF"/>
                </a:solidFill>
                <a:latin typeface="Arial" panose="020B0604020202020204" pitchFamily="34" charset="0"/>
                <a:cs typeface="Arial" panose="020B0604020202020204" pitchFamily="34" charset="0"/>
              </a:rPr>
              <a:t>RESULTS</a:t>
            </a:r>
          </a:p>
        </p:txBody>
      </p:sp>
      <p:sp>
        <p:nvSpPr>
          <p:cNvPr id="7" name="Rectangle 17">
            <a:extLst>
              <a:ext uri="{FF2B5EF4-FFF2-40B4-BE49-F238E27FC236}">
                <a16:creationId xmlns:a16="http://schemas.microsoft.com/office/drawing/2014/main" id="{BC5AAA59-41F3-0D40-B5E2-567F04B6D257}"/>
              </a:ext>
            </a:extLst>
          </p:cNvPr>
          <p:cNvSpPr>
            <a:spLocks noChangeArrowheads="1"/>
          </p:cNvSpPr>
          <p:nvPr/>
        </p:nvSpPr>
        <p:spPr bwMode="auto">
          <a:xfrm>
            <a:off x="1690913" y="133424"/>
            <a:ext cx="5515429" cy="711219"/>
          </a:xfrm>
          <a:prstGeom prst="rect">
            <a:avLst/>
          </a:prstGeom>
          <a:noFill/>
          <a:ln w="9525">
            <a:noFill/>
            <a:miter lim="800000"/>
            <a:headEnd/>
            <a:tailEnd/>
          </a:ln>
        </p:spPr>
        <p:txBody>
          <a:bodyPr wrap="square" lIns="18666" tIns="9334" rIns="18666" bIns="9334">
            <a:spAutoFit/>
          </a:bodyPr>
          <a:lstStyle/>
          <a:p>
            <a:pPr algn="ctr" eaLnBrk="0" hangingPunct="0"/>
            <a:r>
              <a:rPr lang="en-US" sz="1100" b="1" dirty="0">
                <a:solidFill>
                  <a:schemeClr val="bg1"/>
                </a:solidFill>
                <a:latin typeface="Arial" panose="020B0604020202020204" pitchFamily="34" charset="0"/>
              </a:rPr>
              <a:t>The second generation of precision small-sized temperature sensors: investigation of thermal fields</a:t>
            </a:r>
            <a:r>
              <a:rPr lang="ru-RU" sz="1100" b="1" dirty="0">
                <a:solidFill>
                  <a:schemeClr val="bg1"/>
                </a:solidFill>
                <a:latin typeface="Arial" panose="020B0604020202020204" pitchFamily="34" charset="0"/>
              </a:rPr>
              <a:t> </a:t>
            </a:r>
            <a:r>
              <a:rPr lang="en-US" sz="1100" b="1" dirty="0">
                <a:solidFill>
                  <a:schemeClr val="bg1"/>
                </a:solidFill>
                <a:latin typeface="Arial" panose="020B0604020202020204" pitchFamily="34" charset="0"/>
              </a:rPr>
              <a:t>near the Elbrus volcano on the basis of the North</a:t>
            </a:r>
          </a:p>
          <a:p>
            <a:pPr algn="ctr" eaLnBrk="0" hangingPunct="0"/>
            <a:r>
              <a:rPr lang="en-US" sz="1100" b="1" dirty="0">
                <a:solidFill>
                  <a:schemeClr val="bg1"/>
                </a:solidFill>
                <a:latin typeface="Arial" panose="020B0604020202020204" pitchFamily="34" charset="0"/>
              </a:rPr>
              <a:t>Caucasus Geophysical Observatory</a:t>
            </a:r>
            <a:endParaRPr lang="ru-RU" sz="1100" b="1" dirty="0">
              <a:solidFill>
                <a:schemeClr val="bg1"/>
              </a:solidFill>
              <a:latin typeface="Arial" panose="020B0604020202020204" pitchFamily="34" charset="0"/>
            </a:endParaRPr>
          </a:p>
          <a:p>
            <a:pPr algn="ctr" eaLnBrk="0" hangingPunct="0">
              <a:lnSpc>
                <a:spcPts val="1586"/>
              </a:lnSpc>
            </a:pPr>
            <a:r>
              <a:rPr lang="en-US" sz="1050" dirty="0">
                <a:solidFill>
                  <a:schemeClr val="bg1"/>
                </a:solidFill>
                <a:latin typeface="Arial" panose="020B0604020202020204" pitchFamily="34" charset="0"/>
                <a:ea typeface="Avenir Book" charset="0"/>
              </a:rPr>
              <a:t>Valentin GRAVIROV, Konstantin KISLOV and Dmitry LIKHODEEV</a:t>
            </a:r>
          </a:p>
        </p:txBody>
      </p:sp>
      <p:sp>
        <p:nvSpPr>
          <p:cNvPr id="2" name="Прямоугольник 1"/>
          <p:cNvSpPr/>
          <p:nvPr/>
        </p:nvSpPr>
        <p:spPr>
          <a:xfrm>
            <a:off x="6467856" y="2130483"/>
            <a:ext cx="2372962" cy="1384995"/>
          </a:xfrm>
          <a:prstGeom prst="rect">
            <a:avLst/>
          </a:prstGeom>
        </p:spPr>
        <p:txBody>
          <a:bodyPr wrap="square">
            <a:spAutoFit/>
          </a:bodyPr>
          <a:lstStyle/>
          <a:p>
            <a:pPr algn="ctr"/>
            <a:r>
              <a:rPr lang="en-US" altLang="ru-RU" sz="1400" dirty="0">
                <a:latin typeface="Arial" panose="020B0604020202020204" pitchFamily="34" charset="0"/>
                <a:ea typeface="Montserrat Regular" panose="00000500000000000000" pitchFamily="2" charset="-52"/>
                <a:cs typeface="Arial" panose="020B0604020202020204" pitchFamily="34" charset="0"/>
                <a:sym typeface="Montserrat Regular" panose="00000500000000000000" pitchFamily="2" charset="-52"/>
              </a:rPr>
              <a:t>Comparison of the temperature change on the basement (Sensor E4 – red) with the change in the aerosol density (black) in the </a:t>
            </a:r>
            <a:r>
              <a:rPr lang="en-US" altLang="ru-RU" sz="1400" dirty="0" err="1">
                <a:latin typeface="Arial" panose="020B0604020202020204" pitchFamily="34" charset="0"/>
                <a:ea typeface="Montserrat Regular" panose="00000500000000000000" pitchFamily="2" charset="-52"/>
                <a:cs typeface="Arial" panose="020B0604020202020204" pitchFamily="34" charset="0"/>
                <a:sym typeface="Montserrat Regular" panose="00000500000000000000" pitchFamily="2" charset="-52"/>
              </a:rPr>
              <a:t>adit</a:t>
            </a:r>
            <a:r>
              <a:rPr lang="ru-RU" altLang="ru-RU" sz="1400" dirty="0">
                <a:latin typeface="Arial" panose="020B0604020202020204" pitchFamily="34" charset="0"/>
                <a:ea typeface="Montserrat Regular" panose="00000500000000000000" pitchFamily="2" charset="-52"/>
                <a:cs typeface="Arial" panose="020B0604020202020204" pitchFamily="34" charset="0"/>
                <a:sym typeface="Montserrat Regular" panose="00000500000000000000" pitchFamily="2" charset="-52"/>
              </a:rPr>
              <a:t>.</a:t>
            </a:r>
            <a:endParaRPr lang="en-US" altLang="ru-RU" sz="1400" dirty="0">
              <a:latin typeface="Arial" panose="020B0604020202020204" pitchFamily="34" charset="0"/>
              <a:ea typeface="Montserrat Regular" panose="00000500000000000000" pitchFamily="2" charset="-52"/>
              <a:cs typeface="Arial" panose="020B0604020202020204" pitchFamily="34" charset="0"/>
              <a:sym typeface="Montserrat Regular" panose="00000500000000000000" pitchFamily="2" charset="-52"/>
            </a:endParaRPr>
          </a:p>
        </p:txBody>
      </p:sp>
      <p:graphicFrame>
        <p:nvGraphicFramePr>
          <p:cNvPr id="4" name="Объект 3"/>
          <p:cNvGraphicFramePr>
            <a:graphicFrameLocks noChangeAspect="1"/>
          </p:cNvGraphicFramePr>
          <p:nvPr>
            <p:extLst>
              <p:ext uri="{D42A27DB-BD31-4B8C-83A1-F6EECF244321}">
                <p14:modId xmlns:p14="http://schemas.microsoft.com/office/powerpoint/2010/main" val="2247116035"/>
              </p:ext>
            </p:extLst>
          </p:nvPr>
        </p:nvGraphicFramePr>
        <p:xfrm>
          <a:off x="567542" y="1046288"/>
          <a:ext cx="5680075" cy="3419475"/>
        </p:xfrm>
        <a:graphic>
          <a:graphicData uri="http://schemas.openxmlformats.org/presentationml/2006/ole">
            <mc:AlternateContent xmlns:mc="http://schemas.openxmlformats.org/markup-compatibility/2006">
              <mc:Choice xmlns:v="urn:schemas-microsoft-com:vml" Requires="v">
                <p:oleObj spid="_x0000_s10251" name="Точечный рисунок" r:id="rId3" imgW="8922209" imgH="5366026" progId="PBrush">
                  <p:embed/>
                </p:oleObj>
              </mc:Choice>
              <mc:Fallback>
                <p:oleObj name="Точечный рисунок" r:id="rId3" imgW="8922209" imgH="5366026" progId="PBrush">
                  <p:embed/>
                  <p:pic>
                    <p:nvPicPr>
                      <p:cNvPr id="0" name="Объект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542" y="1046288"/>
                        <a:ext cx="5680075"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721335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2.xml><?xml version="1.0" encoding="utf-8"?>
<a:theme xmlns:a="http://schemas.openxmlformats.org/drawingml/2006/main" name="Inner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3.xml><?xml version="1.0" encoding="utf-8"?>
<a:theme xmlns:a="http://schemas.openxmlformats.org/drawingml/2006/main" name="abstrac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4.xml><?xml version="1.0" encoding="utf-8"?>
<a:theme xmlns:a="http://schemas.openxmlformats.org/drawingml/2006/main" name="INTRODUCTIO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5.xml><?xml version="1.0" encoding="utf-8"?>
<a:theme xmlns:a="http://schemas.openxmlformats.org/drawingml/2006/main" name="METHOD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6.xml><?xml version="1.0" encoding="utf-8"?>
<a:theme xmlns:a="http://schemas.openxmlformats.org/drawingml/2006/main" name="RESULT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7.xml><?xml version="1.0" encoding="utf-8"?>
<a:theme xmlns:a="http://schemas.openxmlformats.org/drawingml/2006/main" name="CONCLUSION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407BE2F-22BD-F24E-9160-BD83EB8FA80C}" vid="{C31ECE4E-E000-6741-AD44-91B3D16F5C52}"/>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494</TotalTime>
  <Words>985</Words>
  <Application>Microsoft Office PowerPoint</Application>
  <PresentationFormat>Экран (16:9)</PresentationFormat>
  <Paragraphs>71</Paragraphs>
  <Slides>10</Slides>
  <Notes>0</Notes>
  <HiddenSlides>0</HiddenSlides>
  <MMClips>0</MMClips>
  <ScaleCrop>false</ScaleCrop>
  <HeadingPairs>
    <vt:vector size="8" baseType="variant">
      <vt:variant>
        <vt:lpstr>Использованные шрифты</vt:lpstr>
      </vt:variant>
      <vt:variant>
        <vt:i4>8</vt:i4>
      </vt:variant>
      <vt:variant>
        <vt:lpstr>Тема</vt:lpstr>
      </vt:variant>
      <vt:variant>
        <vt:i4>7</vt:i4>
      </vt:variant>
      <vt:variant>
        <vt:lpstr>Внедренные серверы OLE</vt:lpstr>
      </vt:variant>
      <vt:variant>
        <vt:i4>1</vt:i4>
      </vt:variant>
      <vt:variant>
        <vt:lpstr>Заголовки слайдов</vt:lpstr>
      </vt:variant>
      <vt:variant>
        <vt:i4>10</vt:i4>
      </vt:variant>
    </vt:vector>
  </HeadingPairs>
  <TitlesOfParts>
    <vt:vector size="26" baseType="lpstr">
      <vt:lpstr>Arial</vt:lpstr>
      <vt:lpstr>Avenir Book</vt:lpstr>
      <vt:lpstr>Avenir Heavy</vt:lpstr>
      <vt:lpstr>Avenir Medium</vt:lpstr>
      <vt:lpstr>Calibri</vt:lpstr>
      <vt:lpstr>DIN-Light</vt:lpstr>
      <vt:lpstr>DIN-Medium</vt:lpstr>
      <vt:lpstr>Montserrat Regular</vt:lpstr>
      <vt:lpstr>Title Slide</vt:lpstr>
      <vt:lpstr>Inner Slide</vt:lpstr>
      <vt:lpstr>abstract</vt:lpstr>
      <vt:lpstr>INTRODUCTION</vt:lpstr>
      <vt:lpstr>METHODS</vt:lpstr>
      <vt:lpstr>RESULTS</vt:lpstr>
      <vt:lpstr>CONCLUSIONS</vt:lpstr>
      <vt:lpstr>Точечный рисунок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Valentin Gravirov - VVG1965 Гравиров</cp:lastModifiedBy>
  <cp:revision>70</cp:revision>
  <cp:lastPrinted>2019-03-26T13:54:24Z</cp:lastPrinted>
  <dcterms:created xsi:type="dcterms:W3CDTF">2019-04-24T06:32:04Z</dcterms:created>
  <dcterms:modified xsi:type="dcterms:W3CDTF">2021-05-26T13:56:15Z</dcterms:modified>
</cp:coreProperties>
</file>