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</p:sldMasterIdLst>
  <p:notesMasterIdLst>
    <p:notesMasterId r:id="rId15"/>
  </p:notesMasterIdLst>
  <p:sldIdLst>
    <p:sldId id="256" r:id="rId8"/>
    <p:sldId id="258" r:id="rId9"/>
    <p:sldId id="261" r:id="rId10"/>
    <p:sldId id="262" r:id="rId11"/>
    <p:sldId id="264" r:id="rId12"/>
    <p:sldId id="265" r:id="rId13"/>
    <p:sldId id="266" r:id="rId14"/>
  </p:sldIdLst>
  <p:sldSz cx="9144000" cy="5143500" type="screen16x9"/>
  <p:notesSz cx="6858000" cy="9144000"/>
  <p:defaultTextStyle>
    <a:defPPr>
      <a:defRPr lang="en-US"/>
    </a:defPPr>
    <a:lvl1pPr marL="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1pPr>
    <a:lvl2pPr marL="89714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2pPr>
    <a:lvl3pPr marL="17943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3pPr>
    <a:lvl4pPr marL="26914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4pPr>
    <a:lvl5pPr marL="35886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5pPr>
    <a:lvl6pPr marL="44857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6pPr>
    <a:lvl7pPr marL="53829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7pPr>
    <a:lvl8pPr marL="628007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8pPr>
    <a:lvl9pPr marL="71772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5DF"/>
    <a:srgbClr val="E1E1E1"/>
    <a:srgbClr val="00A1BC"/>
    <a:srgbClr val="00B4D2"/>
    <a:srgbClr val="00A0D2"/>
    <a:srgbClr val="0095BB"/>
    <a:srgbClr val="00B0DC"/>
    <a:srgbClr val="00B0BE"/>
    <a:srgbClr val="008DB0"/>
    <a:srgbClr val="00B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33"/>
    <p:restoredTop sz="94623"/>
  </p:normalViewPr>
  <p:slideViewPr>
    <p:cSldViewPr snapToGrid="0" snapToObjects="1">
      <p:cViewPr varScale="1">
        <p:scale>
          <a:sx n="98" d="100"/>
          <a:sy n="98" d="100"/>
        </p:scale>
        <p:origin x="93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85ACC-7566-4D45-A985-3729A2E65168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4824E-09F4-6D40-98EA-9D82F5F58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1pPr>
    <a:lvl2pPr marL="342632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2pPr>
    <a:lvl3pPr marL="68526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3pPr>
    <a:lvl4pPr marL="102789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4pPr>
    <a:lvl5pPr marL="1370525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5pPr>
    <a:lvl6pPr marL="1713156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6pPr>
    <a:lvl7pPr marL="205578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7pPr>
    <a:lvl8pPr marL="239841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8pPr>
    <a:lvl9pPr marL="2741049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96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3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85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24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8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1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10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night sky&#10;&#10;Description automatically generated">
            <a:extLst>
              <a:ext uri="{FF2B5EF4-FFF2-40B4-BE49-F238E27FC236}">
                <a16:creationId xmlns:a16="http://schemas.microsoft.com/office/drawing/2014/main" id="{8EE887FA-C0FC-E342-ABF2-9814A05C2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0"/>
            <a:ext cx="9144000" cy="5142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505C7F-A6CF-D248-952C-36F2040C641E}"/>
              </a:ext>
            </a:extLst>
          </p:cNvPr>
          <p:cNvSpPr/>
          <p:nvPr userDrawn="1"/>
        </p:nvSpPr>
        <p:spPr>
          <a:xfrm>
            <a:off x="1" y="4876244"/>
            <a:ext cx="9144000" cy="256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CC5158-FDC6-F940-91AB-3B9665AAF961}"/>
              </a:ext>
            </a:extLst>
          </p:cNvPr>
          <p:cNvSpPr txBox="1"/>
          <p:nvPr userDrawn="1"/>
        </p:nvSpPr>
        <p:spPr>
          <a:xfrm>
            <a:off x="7920635" y="4895301"/>
            <a:ext cx="1075157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BF5C8F-818D-D540-B729-29710F7029AD}"/>
              </a:ext>
            </a:extLst>
          </p:cNvPr>
          <p:cNvSpPr/>
          <p:nvPr userDrawn="1"/>
        </p:nvSpPr>
        <p:spPr>
          <a:xfrm>
            <a:off x="123276" y="4875274"/>
            <a:ext cx="3772372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E79601-E553-A349-BA44-52D590EC0A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1778" y="283003"/>
            <a:ext cx="1879332" cy="498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77CE3A-71B4-EA4B-9350-586F5C9571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4288" y="287283"/>
            <a:ext cx="1967734" cy="49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8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0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2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en-AT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EEF774D5-8E1F-6744-9E49-DB689041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8347"/>
            <a:ext cx="9144000" cy="143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Past and future developments of noble gas detection systems at CEA/DAM</a:t>
            </a:r>
          </a:p>
          <a:p>
            <a:pPr algn="ctr" eaLnBrk="0" hangingPunct="0">
              <a:lnSpc>
                <a:spcPts val="1586"/>
              </a:lnSpc>
            </a:pPr>
            <a:endParaRPr lang="en-US" sz="2197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lnSpc>
                <a:spcPts val="1586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S.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Topin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P. Gross, A.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Cagniant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O.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Delaune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T. Philippe, J.-C.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Piwowarczyk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J.-P. Fontaine, G.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Douysset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G. Le Petit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  <a:cs typeface="Avenir Book" charset="0"/>
              </a:rPr>
              <a:t>CEA/DAM Ile de France</a:t>
            </a: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 </a:t>
            </a:r>
          </a:p>
          <a:p>
            <a:pPr algn="ctr" eaLnBrk="0" hangingPunct="0">
              <a:spcBef>
                <a:spcPts val="91"/>
              </a:spcBef>
            </a:pPr>
            <a:endParaRPr lang="en-US" sz="952" dirty="0">
              <a:solidFill>
                <a:schemeClr val="bg1"/>
              </a:solidFill>
            </a:endParaRPr>
          </a:p>
          <a:p>
            <a:pPr algn="ctr" eaLnBrk="0" hangingPunct="0">
              <a:spcBef>
                <a:spcPts val="91"/>
              </a:spcBef>
            </a:pPr>
            <a:endParaRPr lang="en-US" sz="952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79A673-1808-1544-8A21-B775AE6A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0" y="3867150"/>
            <a:ext cx="571500" cy="86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501917-BF0A-C54B-AB4E-B0C62C356E93}"/>
              </a:ext>
            </a:extLst>
          </p:cNvPr>
          <p:cNvSpPr txBox="1"/>
          <p:nvPr/>
        </p:nvSpPr>
        <p:spPr>
          <a:xfrm>
            <a:off x="3153581" y="3034457"/>
            <a:ext cx="2836838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P3.1-512</a:t>
            </a:r>
            <a:endParaRPr lang="en-AT" sz="140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cea_logo_small2.jpg">
            <a:extLst>
              <a:ext uri="{FF2B5EF4-FFF2-40B4-BE49-F238E27FC236}">
                <a16:creationId xmlns:a16="http://schemas.microsoft.com/office/drawing/2014/main" id="{68C201E4-093D-4AEE-A767-CB9D97D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30" y="3608962"/>
            <a:ext cx="1564396" cy="1276944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11756" r="6527" b="6650"/>
          <a:stretch/>
        </p:blipFill>
        <p:spPr>
          <a:xfrm>
            <a:off x="8356061" y="3663072"/>
            <a:ext cx="758756" cy="11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6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02C2E-D846-7548-87D5-46DC03C317C9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P3.1-512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971" y="163887"/>
            <a:ext cx="5330093" cy="6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Past and future developments of noble gas detection systems at CEA/DAM</a:t>
            </a:r>
          </a:p>
          <a:p>
            <a:pPr algn="ctr" eaLnBrk="0" hangingPunct="0">
              <a:lnSpc>
                <a:spcPts val="1586"/>
              </a:lnSpc>
            </a:pP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S. Topin, P. Gross, A.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Cagniant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O. Delaune, T. Philippe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J.-C.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Piwowarczyk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J.-P. Fontaine, G.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Douysset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G. Le Petit</a:t>
            </a: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77213" y="2085189"/>
            <a:ext cx="5466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1996 – 2002 development / 2018 end of production: SPALAX-1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Pre-purification: membranes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Purification: Carbon </a:t>
            </a:r>
            <a:r>
              <a:rPr lang="en-US" sz="1400" dirty="0" err="1" smtClean="0"/>
              <a:t>adsorbants</a:t>
            </a:r>
            <a:endParaRPr 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Detection: High resolution γ spectrometry </a:t>
            </a:r>
            <a:r>
              <a:rPr lang="en-US" sz="1400" dirty="0" err="1" smtClean="0"/>
              <a:t>HPGe</a:t>
            </a:r>
            <a:endParaRPr 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Sensitivity (24h sampling &amp; measurement): ≈ 0.2 </a:t>
            </a:r>
            <a:r>
              <a:rPr lang="en-US" sz="1400" dirty="0" err="1" smtClean="0"/>
              <a:t>mBq</a:t>
            </a:r>
            <a:r>
              <a:rPr lang="en-US" sz="1400" dirty="0" smtClean="0"/>
              <a:t> m</a:t>
            </a:r>
            <a:r>
              <a:rPr lang="en-US" sz="1400" baseline="30000" dirty="0" smtClean="0"/>
              <a:t>-3</a:t>
            </a:r>
            <a:r>
              <a:rPr lang="en-US" sz="1400" dirty="0" smtClean="0"/>
              <a:t> Xe-133</a:t>
            </a:r>
            <a:r>
              <a:rPr lang="en-US" sz="1400" dirty="0"/>
              <a:t>, ≈ </a:t>
            </a:r>
            <a:r>
              <a:rPr lang="en-US" sz="1400" dirty="0" smtClean="0"/>
              <a:t>0.1 </a:t>
            </a:r>
            <a:r>
              <a:rPr lang="en-US" sz="1400" dirty="0" err="1"/>
              <a:t>mBq</a:t>
            </a:r>
            <a:r>
              <a:rPr lang="en-US" sz="1400" dirty="0"/>
              <a:t> m</a:t>
            </a:r>
            <a:r>
              <a:rPr lang="en-US" sz="1400" baseline="30000" dirty="0"/>
              <a:t>-3</a:t>
            </a:r>
            <a:r>
              <a:rPr lang="en-US" sz="1400" dirty="0" smtClean="0"/>
              <a:t> Xe-135</a:t>
            </a:r>
            <a:r>
              <a:rPr lang="en-US" sz="1400" dirty="0"/>
              <a:t>; ≈ </a:t>
            </a:r>
            <a:r>
              <a:rPr lang="en-US" sz="1400" dirty="0" smtClean="0"/>
              <a:t>3 </a:t>
            </a:r>
            <a:r>
              <a:rPr lang="en-US" sz="1400" dirty="0" err="1"/>
              <a:t>mBq</a:t>
            </a:r>
            <a:r>
              <a:rPr lang="en-US" sz="1400" dirty="0"/>
              <a:t> m</a:t>
            </a:r>
            <a:r>
              <a:rPr lang="en-US" sz="1400" baseline="30000" dirty="0"/>
              <a:t>-3</a:t>
            </a:r>
            <a:r>
              <a:rPr lang="en-US" sz="1400" dirty="0"/>
              <a:t> </a:t>
            </a:r>
            <a:r>
              <a:rPr lang="en-US" sz="1400" dirty="0" smtClean="0"/>
              <a:t>Xe-133m and </a:t>
            </a:r>
            <a:r>
              <a:rPr lang="en-US" sz="1400" dirty="0"/>
              <a:t>≈ </a:t>
            </a:r>
            <a:r>
              <a:rPr lang="en-US" sz="1400" dirty="0" smtClean="0"/>
              <a:t>7 </a:t>
            </a:r>
            <a:r>
              <a:rPr lang="en-US" sz="1400" dirty="0" err="1"/>
              <a:t>mBq</a:t>
            </a:r>
            <a:r>
              <a:rPr lang="en-US" sz="1400" dirty="0"/>
              <a:t> m</a:t>
            </a:r>
            <a:r>
              <a:rPr lang="en-US" sz="1400" baseline="30000" dirty="0"/>
              <a:t>-3</a:t>
            </a:r>
            <a:r>
              <a:rPr lang="en-US" sz="1400" dirty="0"/>
              <a:t> </a:t>
            </a:r>
            <a:r>
              <a:rPr lang="en-US" sz="1400" dirty="0" smtClean="0"/>
              <a:t>Xe-131m</a:t>
            </a:r>
            <a:endParaRPr lang="en-US" sz="1400" dirty="0"/>
          </a:p>
        </p:txBody>
      </p:sp>
      <p:grpSp>
        <p:nvGrpSpPr>
          <p:cNvPr id="6" name="Groupe 5"/>
          <p:cNvGrpSpPr/>
          <p:nvPr/>
        </p:nvGrpSpPr>
        <p:grpSpPr>
          <a:xfrm>
            <a:off x="0" y="1294985"/>
            <a:ext cx="3649436" cy="2848998"/>
            <a:chOff x="14014960" y="8831997"/>
            <a:chExt cx="6574892" cy="5147133"/>
          </a:xfrm>
        </p:grpSpPr>
        <p:pic>
          <p:nvPicPr>
            <p:cNvPr id="7" name="Picture 4" descr="spalax_new_fus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014960" y="8831997"/>
              <a:ext cx="6574892" cy="480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15490901" y="13609798"/>
              <a:ext cx="4437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i="1" dirty="0" smtClean="0"/>
                <a:t>Prélèvement gaz xénon</a:t>
              </a:r>
              <a:r>
                <a:rPr lang="fr-FR" i="1" dirty="0"/>
                <a:t> </a:t>
              </a:r>
              <a:r>
                <a:rPr lang="fr-FR" i="1" dirty="0" smtClean="0"/>
                <a:t>(SPALAX)</a:t>
              </a:r>
              <a:endParaRPr lang="fr-FR" i="1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78219" y="3946560"/>
            <a:ext cx="1186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/>
              <a:t>SPALAX-1 (</a:t>
            </a:r>
            <a:r>
              <a:rPr lang="fr-FR" sz="800" b="1" dirty="0" err="1" smtClean="0"/>
              <a:t>until</a:t>
            </a:r>
            <a:r>
              <a:rPr lang="fr-FR" sz="800" b="1" dirty="0" smtClean="0"/>
              <a:t> 2018)</a:t>
            </a:r>
            <a:endParaRPr lang="fr-FR" sz="800" b="1" dirty="0"/>
          </a:p>
        </p:txBody>
      </p:sp>
    </p:spTree>
    <p:extLst>
      <p:ext uri="{BB962C8B-B14F-4D97-AF65-F5344CB8AC3E}">
        <p14:creationId xmlns:p14="http://schemas.microsoft.com/office/powerpoint/2010/main" val="12075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P3.1-512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5" y="1496096"/>
            <a:ext cx="3538564" cy="248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038795" y="2120923"/>
            <a:ext cx="5007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2007 – 2009 development / 2018 end of production : SPALAX-DR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Mobil and Integrated SPALAX-1 (In Shelter)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Energy: Power generator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Air conditioning: Integrated</a:t>
            </a:r>
            <a:endParaRPr lang="en-US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2803380" y="3792353"/>
            <a:ext cx="1186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>
                <a:solidFill>
                  <a:schemeClr val="bg1"/>
                </a:solidFill>
              </a:rPr>
              <a:t>SPALAX-DR (</a:t>
            </a:r>
            <a:r>
              <a:rPr lang="fr-FR" sz="800" b="1" dirty="0" err="1" smtClean="0">
                <a:solidFill>
                  <a:schemeClr val="bg1"/>
                </a:solidFill>
              </a:rPr>
              <a:t>until</a:t>
            </a:r>
            <a:r>
              <a:rPr lang="fr-FR" sz="800" b="1" dirty="0" smtClean="0">
                <a:solidFill>
                  <a:schemeClr val="bg1"/>
                </a:solidFill>
              </a:rPr>
              <a:t> 2018)</a:t>
            </a:r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971" y="163887"/>
            <a:ext cx="5330093" cy="6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Past and future developments of noble gas detection systems at CEA/DAM</a:t>
            </a:r>
          </a:p>
          <a:p>
            <a:pPr algn="ctr" eaLnBrk="0" hangingPunct="0">
              <a:lnSpc>
                <a:spcPts val="1586"/>
              </a:lnSpc>
            </a:pP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S. Topin, P. Gross, A.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Cagniant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O. Delaune, T. Philippe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J.-C.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Piwowarczyk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J.-P. Fontaine, G.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Douysset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G. Le Petit</a:t>
            </a: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6FE18-9E0E-3E4A-9C8F-6BF097735A61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P3.1-512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90301" y="1917936"/>
            <a:ext cx="4807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2009 – </a:t>
            </a:r>
            <a:r>
              <a:rPr lang="en-US" sz="1400" b="1" i="1" dirty="0" smtClean="0"/>
              <a:t>In progress</a:t>
            </a:r>
            <a:r>
              <a:rPr lang="en-US" sz="1400" b="1" dirty="0" smtClean="0"/>
              <a:t>: </a:t>
            </a:r>
            <a:r>
              <a:rPr lang="en-US" sz="1400" b="1" dirty="0" err="1" smtClean="0"/>
              <a:t>Adsorbant</a:t>
            </a:r>
            <a:r>
              <a:rPr lang="en-US" sz="1400" b="1" dirty="0" smtClean="0"/>
              <a:t> developments </a:t>
            </a:r>
            <a:r>
              <a:rPr lang="en-US" sz="1400" dirty="0" smtClean="0"/>
              <a:t>(</a:t>
            </a:r>
            <a:r>
              <a:rPr lang="en-US" sz="1400" b="1" dirty="0" smtClean="0">
                <a:solidFill>
                  <a:schemeClr val="accent6"/>
                </a:solidFill>
              </a:rPr>
              <a:t>see O3.1-316</a:t>
            </a:r>
            <a:r>
              <a:rPr lang="en-US" sz="1400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Silver exchanged zeolite Ag@ZSM5 for xenon extraction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Capacity of </a:t>
            </a:r>
            <a:r>
              <a:rPr lang="en-US" sz="1400" dirty="0" err="1" smtClean="0"/>
              <a:t>Xe</a:t>
            </a:r>
            <a:r>
              <a:rPr lang="en-US" sz="1400" dirty="0" smtClean="0"/>
              <a:t> sampling: x 100 versus Charcoals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Deactivation phenomena at high temperature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1" dirty="0" smtClean="0"/>
              <a:t>Ab initio</a:t>
            </a:r>
            <a:r>
              <a:rPr lang="en-US" sz="1400" dirty="0" smtClean="0"/>
              <a:t> calculations for screening of more performant and stable metals and zeolites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" y="2522964"/>
            <a:ext cx="1898820" cy="120535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73" y="893493"/>
            <a:ext cx="2626900" cy="150380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721" y="3786090"/>
            <a:ext cx="2081304" cy="1094034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 rot="1965342">
            <a:off x="1806854" y="3651231"/>
            <a:ext cx="436210" cy="211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79473" y="3964338"/>
            <a:ext cx="158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err="1" smtClean="0"/>
              <a:t>Silver</a:t>
            </a:r>
            <a:r>
              <a:rPr lang="fr-FR" sz="900" b="1" dirty="0" smtClean="0"/>
              <a:t> </a:t>
            </a:r>
            <a:r>
              <a:rPr lang="fr-FR" sz="900" b="1" dirty="0" err="1" smtClean="0"/>
              <a:t>particles</a:t>
            </a:r>
            <a:r>
              <a:rPr lang="fr-FR" sz="900" b="1" dirty="0" smtClean="0"/>
              <a:t> </a:t>
            </a:r>
            <a:r>
              <a:rPr lang="fr-FR" sz="900" b="1" dirty="0" err="1" smtClean="0"/>
              <a:t>growth</a:t>
            </a:r>
            <a:r>
              <a:rPr lang="fr-FR" sz="900" b="1" dirty="0" smtClean="0"/>
              <a:t> </a:t>
            </a:r>
            <a:r>
              <a:rPr lang="fr-FR" sz="900" b="1" dirty="0" err="1" smtClean="0"/>
              <a:t>under</a:t>
            </a:r>
            <a:r>
              <a:rPr lang="fr-FR" sz="900" b="1" dirty="0" smtClean="0"/>
              <a:t> high </a:t>
            </a:r>
            <a:r>
              <a:rPr lang="fr-FR" sz="900" b="1" dirty="0" err="1" smtClean="0"/>
              <a:t>temperature</a:t>
            </a:r>
            <a:r>
              <a:rPr lang="fr-FR" sz="900" b="1" dirty="0" smtClean="0"/>
              <a:t> (&gt; 300°C)</a:t>
            </a:r>
            <a:endParaRPr lang="fr-FR" sz="9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399064" y="4487008"/>
            <a:ext cx="37449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L. </a:t>
            </a:r>
            <a:r>
              <a:rPr lang="en-US" sz="1050" dirty="0" err="1" smtClean="0"/>
              <a:t>Deliere</a:t>
            </a:r>
            <a:r>
              <a:rPr lang="en-US" sz="1050" dirty="0" smtClean="0"/>
              <a:t> </a:t>
            </a:r>
            <a:r>
              <a:rPr lang="en-US" sz="1050" i="1" dirty="0" smtClean="0"/>
              <a:t>et al., Chem. </a:t>
            </a:r>
            <a:r>
              <a:rPr lang="en-US" sz="1050" i="1" dirty="0" err="1" smtClean="0"/>
              <a:t>Eu</a:t>
            </a:r>
            <a:r>
              <a:rPr lang="en-US" sz="1050" i="1" dirty="0" smtClean="0"/>
              <a:t>. J </a:t>
            </a:r>
            <a:r>
              <a:rPr lang="en-US" sz="1050" dirty="0" smtClean="0"/>
              <a:t>2016, 22, 28, 9660</a:t>
            </a:r>
          </a:p>
          <a:p>
            <a:r>
              <a:rPr lang="en-US" sz="1050" dirty="0" smtClean="0"/>
              <a:t>A. </a:t>
            </a:r>
            <a:r>
              <a:rPr lang="en-US" sz="1050" dirty="0" err="1" smtClean="0"/>
              <a:t>Monpezat</a:t>
            </a:r>
            <a:r>
              <a:rPr lang="en-US" sz="1050" dirty="0" smtClean="0"/>
              <a:t> </a:t>
            </a:r>
            <a:r>
              <a:rPr lang="en-US" sz="1050" i="1" dirty="0" smtClean="0"/>
              <a:t>et al.</a:t>
            </a:r>
            <a:r>
              <a:rPr lang="en-US" sz="1050" dirty="0" smtClean="0"/>
              <a:t>, </a:t>
            </a:r>
            <a:r>
              <a:rPr lang="da-DK" sz="1050" i="1" dirty="0">
                <a:solidFill>
                  <a:srgbClr val="000000"/>
                </a:solidFill>
              </a:rPr>
              <a:t>Ind. Eng. Chem. Res.</a:t>
            </a:r>
            <a:r>
              <a:rPr lang="da-DK" sz="1050" dirty="0">
                <a:solidFill>
                  <a:srgbClr val="000000"/>
                </a:solidFill>
              </a:rPr>
              <a:t> 2019, 58, 11, 4560–4571</a:t>
            </a:r>
            <a:endParaRPr lang="fr-FR" sz="1050" dirty="0"/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971" y="163887"/>
            <a:ext cx="5330093" cy="6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Past and future developments of noble gas detection systems at CEA/DAM</a:t>
            </a:r>
          </a:p>
          <a:p>
            <a:pPr algn="ctr" eaLnBrk="0" hangingPunct="0">
              <a:lnSpc>
                <a:spcPts val="1586"/>
              </a:lnSpc>
            </a:pP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S. Topin, P. Gross, A.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Cagniant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O. Delaune, T. Philippe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J.-C.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Piwowarczyk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J.-P. Fontaine, G.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Douysset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G. Le Petit</a:t>
            </a: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6FE18-9E0E-3E4A-9C8F-6BF097735A61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P3.1-512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46"/>
          <a:stretch/>
        </p:blipFill>
        <p:spPr>
          <a:xfrm>
            <a:off x="2383234" y="1711460"/>
            <a:ext cx="1680312" cy="78304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379005" y="1800493"/>
            <a:ext cx="4618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2011 - 2015: </a:t>
            </a:r>
            <a:r>
              <a:rPr lang="en-US" sz="1400" b="1" dirty="0"/>
              <a:t>e</a:t>
            </a:r>
            <a:r>
              <a:rPr lang="en-US" sz="1400" b="1" baseline="30000" dirty="0"/>
              <a:t>-</a:t>
            </a:r>
            <a:r>
              <a:rPr lang="en-US" sz="1400" b="1" dirty="0"/>
              <a:t> / photon coincident detector development</a:t>
            </a:r>
          </a:p>
          <a:p>
            <a:r>
              <a:rPr lang="en-US" sz="1400" b="1" dirty="0" smtClean="0"/>
              <a:t>(</a:t>
            </a:r>
            <a:r>
              <a:rPr lang="en-US" sz="1400" b="1" dirty="0" err="1" smtClean="0"/>
              <a:t>HPGe</a:t>
            </a:r>
            <a:r>
              <a:rPr lang="en-US" sz="1400" b="1" dirty="0" smtClean="0"/>
              <a:t> – </a:t>
            </a:r>
            <a:r>
              <a:rPr lang="en-US" sz="1400" b="1" dirty="0" err="1" smtClean="0"/>
              <a:t>PIPSBox</a:t>
            </a:r>
            <a:r>
              <a:rPr lang="en-US" sz="1400" b="1" dirty="0" smtClean="0"/>
              <a:t>™)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/ photon coincident detector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 Double sided Si-PIN detector including the sample: </a:t>
            </a:r>
            <a:r>
              <a:rPr lang="en-US" sz="1400" dirty="0" err="1" smtClean="0"/>
              <a:t>PIPSBox</a:t>
            </a:r>
            <a:r>
              <a:rPr lang="en-US" sz="1400" dirty="0" smtClean="0"/>
              <a:t> on the top of a </a:t>
            </a:r>
            <a:r>
              <a:rPr lang="en-US" sz="1400" dirty="0" err="1" smtClean="0"/>
              <a:t>HPGe</a:t>
            </a:r>
            <a:endParaRPr 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/>
              <a:t>PIPSBox</a:t>
            </a:r>
            <a:r>
              <a:rPr lang="en-US" sz="1400" dirty="0" smtClean="0"/>
              <a:t>: ≈ 13 cm</a:t>
            </a:r>
            <a:r>
              <a:rPr lang="en-US" sz="1400" baseline="30000" dirty="0" smtClean="0"/>
              <a:t>3 </a:t>
            </a:r>
            <a:r>
              <a:rPr lang="en-US" sz="1400" dirty="0" smtClean="0"/>
              <a:t>(1 bar) </a:t>
            </a:r>
            <a:r>
              <a:rPr lang="en-US" sz="1400" dirty="0" err="1" smtClean="0"/>
              <a:t>Xe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sample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Coincidence: β-γ or CE-</a:t>
            </a:r>
            <a:r>
              <a:rPr lang="en-US" sz="1400" dirty="0" err="1" smtClean="0"/>
              <a:t>X</a:t>
            </a:r>
            <a:r>
              <a:rPr lang="en-US" sz="1400" baseline="-25000" dirty="0" err="1" smtClean="0"/>
              <a:t>ray</a:t>
            </a:r>
            <a:endParaRPr lang="en-US" sz="1400" baseline="-25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Sensitivity improvement: ≈ x 100 on Xe-131m and 133m</a:t>
            </a:r>
            <a:endParaRPr lang="en-US" sz="1400" dirty="0"/>
          </a:p>
        </p:txBody>
      </p:sp>
      <p:pic>
        <p:nvPicPr>
          <p:cNvPr id="7" name="Picture 5" descr="C:\Users\ADM_TOPINS\Pictures\IMG_029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169" t="13518" r="14865" b="4128"/>
          <a:stretch>
            <a:fillRect/>
          </a:stretch>
        </p:blipFill>
        <p:spPr bwMode="auto">
          <a:xfrm>
            <a:off x="423444" y="1045400"/>
            <a:ext cx="1714526" cy="210772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èche gauche 3"/>
          <p:cNvSpPr/>
          <p:nvPr/>
        </p:nvSpPr>
        <p:spPr>
          <a:xfrm rot="1327263">
            <a:off x="1435203" y="1549703"/>
            <a:ext cx="930253" cy="1316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84116" y="1901898"/>
            <a:ext cx="583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HPGe</a:t>
            </a:r>
            <a:endParaRPr lang="fr-FR" sz="12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453429" y="2415649"/>
            <a:ext cx="1476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/>
              <a:t>PIPSBox</a:t>
            </a:r>
            <a:r>
              <a:rPr lang="fr-FR" sz="1200" b="1" dirty="0" smtClean="0"/>
              <a:t>™ detector</a:t>
            </a:r>
          </a:p>
          <a:p>
            <a:pPr algn="ctr"/>
            <a:r>
              <a:rPr lang="fr-FR" sz="900" b="1" dirty="0" smtClean="0"/>
              <a:t>CEA-MTC </a:t>
            </a:r>
            <a:r>
              <a:rPr lang="fr-FR" sz="900" b="1" dirty="0" err="1" smtClean="0"/>
              <a:t>development</a:t>
            </a:r>
            <a:endParaRPr lang="fr-FR" sz="8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198279" y="4661835"/>
            <a:ext cx="27190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G. Le Petit </a:t>
            </a:r>
            <a:r>
              <a:rPr lang="en-US" sz="1050" i="1" dirty="0" smtClean="0"/>
              <a:t>et al.</a:t>
            </a:r>
            <a:r>
              <a:rPr lang="en-US" sz="1050" dirty="0" smtClean="0"/>
              <a:t>, App. Rad. </a:t>
            </a:r>
            <a:r>
              <a:rPr lang="en-US" sz="1050" dirty="0" err="1" smtClean="0"/>
              <a:t>Iso</a:t>
            </a:r>
            <a:r>
              <a:rPr lang="en-US" sz="1050" dirty="0" smtClean="0"/>
              <a:t>. 103 (2015) 102</a:t>
            </a:r>
            <a:endParaRPr lang="en-US" sz="105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116" y="3153122"/>
            <a:ext cx="2215142" cy="1741035"/>
          </a:xfrm>
          <a:prstGeom prst="rect">
            <a:avLst/>
          </a:prstGeom>
        </p:spPr>
      </p:pic>
      <p:sp>
        <p:nvSpPr>
          <p:cNvPr id="16" name="Rectangle 17">
            <a:extLst>
              <a:ext uri="{FF2B5EF4-FFF2-40B4-BE49-F238E27FC236}">
                <a16:creationId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971" y="163887"/>
            <a:ext cx="5330093" cy="6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Past and future developments of noble gas detection systems at CEA/DAM</a:t>
            </a:r>
          </a:p>
          <a:p>
            <a:pPr algn="ctr" eaLnBrk="0" hangingPunct="0">
              <a:lnSpc>
                <a:spcPts val="1586"/>
              </a:lnSpc>
            </a:pP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S. Topin, P. Gross, A.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Cagniant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O. Delaune, T. Philippe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J.-C.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Piwowarczyk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J.-P. Fontaine, G.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Douysset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G. Le Petit</a:t>
            </a: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6FE18-9E0E-3E4A-9C8F-6BF097735A61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P3.1-512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6" y="951953"/>
            <a:ext cx="2891036" cy="1640975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035025" y="1175088"/>
            <a:ext cx="61187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2012 – 2017 development / in production since 2018: SPALAX-NG </a:t>
            </a:r>
            <a:r>
              <a:rPr lang="en-US" sz="1400" dirty="0" smtClean="0"/>
              <a:t>(</a:t>
            </a:r>
            <a:r>
              <a:rPr lang="en-US" sz="1400" b="1" dirty="0" smtClean="0">
                <a:solidFill>
                  <a:schemeClr val="accent6"/>
                </a:solidFill>
              </a:rPr>
              <a:t>see O2.4-510</a:t>
            </a:r>
            <a:r>
              <a:rPr lang="en-US" sz="1400" dirty="0" smtClean="0"/>
              <a:t>)</a:t>
            </a:r>
            <a:endParaRPr lang="en-US" sz="14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Modular or In shelter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Pre-purification: membranes / Purification : Charcoals + Ag@ZSM-5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Detection: High resolution 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/ photon spec (</a:t>
            </a:r>
            <a:r>
              <a:rPr lang="en-US" sz="1400" dirty="0" err="1" smtClean="0"/>
              <a:t>HPGe-PIPSBox</a:t>
            </a:r>
            <a:r>
              <a:rPr lang="en-US" sz="1400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Data treatment: </a:t>
            </a:r>
            <a:r>
              <a:rPr lang="en-US" sz="1400" dirty="0" err="1" smtClean="0"/>
              <a:t>RNELPh</a:t>
            </a:r>
            <a:r>
              <a:rPr lang="en-US" sz="1400" dirty="0" smtClean="0"/>
              <a:t> in operation at CEA/DAM</a:t>
            </a:r>
            <a:r>
              <a:rPr lang="en-US" sz="1400" dirty="0"/>
              <a:t>, </a:t>
            </a:r>
            <a:r>
              <a:rPr lang="en-US" sz="1400" dirty="0" smtClean="0"/>
              <a:t>AUTOSTRADA in operation at IDC, New development in progress at CEA/DAM for high and low resolution βγ treatment (</a:t>
            </a:r>
            <a:r>
              <a:rPr lang="en-US" sz="1400" b="1" dirty="0" smtClean="0">
                <a:solidFill>
                  <a:schemeClr val="accent6"/>
                </a:solidFill>
              </a:rPr>
              <a:t>see P3.5 – 300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94" y="2639062"/>
            <a:ext cx="2914308" cy="20885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672183"/>
              </p:ext>
            </p:extLst>
          </p:nvPr>
        </p:nvGraphicFramePr>
        <p:xfrm>
          <a:off x="3706232" y="2912290"/>
          <a:ext cx="4776282" cy="1554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7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9666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fr-FR" sz="11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fr-FR" sz="1100" b="1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hours</a:t>
                      </a:r>
                      <a:r>
                        <a:rPr lang="fr-FR" sz="11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Isotopes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SPALAX-1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SPALAX-NG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9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Vol.</a:t>
                      </a:r>
                      <a:r>
                        <a:rPr lang="en-US" sz="1100" b="1" kern="12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kern="1200" baseline="0" noProof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Xe</a:t>
                      </a:r>
                      <a:endParaRPr lang="en-US" sz="1100" b="1" kern="12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kern="12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 cm</a:t>
                      </a:r>
                      <a:r>
                        <a:rPr lang="fr-FR" sz="1100" b="1" baseline="30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cm</a:t>
                      </a:r>
                      <a:r>
                        <a:rPr lang="fr-FR" sz="1100" b="1" baseline="30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999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Minimum Detectable Concentration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100" b="1" kern="1200" noProof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mBq</a:t>
                      </a:r>
                      <a:r>
                        <a:rPr lang="en-US" sz="1100" b="1" kern="12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/m</a:t>
                      </a:r>
                      <a:r>
                        <a:rPr lang="en-US" sz="1100" b="1" kern="1200" baseline="300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b="1" kern="12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US" sz="1100" b="1" kern="12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0" marR="91420" marT="45735" marB="4573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Xe-133</a:t>
                      </a: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99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noProof="0" dirty="0" smtClean="0">
                        <a:solidFill>
                          <a:srgbClr val="004861"/>
                        </a:solidFill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91420" marR="91420" marT="45735" marB="4573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Xe-135</a:t>
                      </a: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66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noProof="0" dirty="0" smtClean="0">
                        <a:solidFill>
                          <a:srgbClr val="004861"/>
                        </a:solidFill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91420" marR="91420" marT="45735" marB="4573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Xe-131m</a:t>
                      </a: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66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noProof="0" dirty="0" smtClean="0">
                        <a:solidFill>
                          <a:srgbClr val="004861"/>
                        </a:solidFill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91420" marR="91420" marT="45735" marB="4573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Xe-133m</a:t>
                      </a:r>
                    </a:p>
                  </a:txBody>
                  <a:tcPr marL="91420" marR="91420" marT="45735" marB="4573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fr-FR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91444" marR="91444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6198279" y="4661835"/>
            <a:ext cx="26645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S. </a:t>
            </a:r>
            <a:r>
              <a:rPr lang="en-US" sz="1050" dirty="0" err="1" smtClean="0"/>
              <a:t>Topin</a:t>
            </a:r>
            <a:r>
              <a:rPr lang="en-US" sz="1050" dirty="0" smtClean="0"/>
              <a:t> </a:t>
            </a:r>
            <a:r>
              <a:rPr lang="en-US" sz="1050" i="1" dirty="0" smtClean="0"/>
              <a:t>et al.</a:t>
            </a:r>
            <a:r>
              <a:rPr lang="en-US" sz="1050" dirty="0" smtClean="0"/>
              <a:t>, J. </a:t>
            </a:r>
            <a:r>
              <a:rPr lang="en-US" sz="1050" dirty="0" err="1" smtClean="0"/>
              <a:t>Env</a:t>
            </a:r>
            <a:r>
              <a:rPr lang="en-US" sz="1050" dirty="0" smtClean="0"/>
              <a:t>. Rad. 225 (2020) 106442</a:t>
            </a:r>
            <a:endParaRPr lang="en-US" sz="1050" dirty="0"/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971" y="163887"/>
            <a:ext cx="5330093" cy="6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Past and future developments of noble gas detection systems at CEA/DAM</a:t>
            </a:r>
          </a:p>
          <a:p>
            <a:pPr algn="ctr" eaLnBrk="0" hangingPunct="0">
              <a:lnSpc>
                <a:spcPts val="1586"/>
              </a:lnSpc>
            </a:pP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S. Topin, P. Gross, A.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Cagniant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O. Delaune, T. Philippe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J.-C.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Piwowarczyk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J.-P. Fontaine, G.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Douysset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G. Le Petit</a:t>
            </a: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36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6FE18-9E0E-3E4A-9C8F-6BF097735A61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P3.1-512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474308" y="1828925"/>
            <a:ext cx="42124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2016 – </a:t>
            </a:r>
            <a:r>
              <a:rPr lang="en-US" sz="1400" b="1" i="1" dirty="0" smtClean="0"/>
              <a:t>In progress</a:t>
            </a:r>
            <a:r>
              <a:rPr lang="en-US" sz="1400" b="1" dirty="0" smtClean="0"/>
              <a:t>: </a:t>
            </a:r>
            <a:r>
              <a:rPr lang="en-US" sz="1400" b="1" dirty="0" err="1" smtClean="0"/>
              <a:t>NaI</a:t>
            </a:r>
            <a:r>
              <a:rPr lang="en-US" sz="1400" b="1" dirty="0" smtClean="0"/>
              <a:t> – </a:t>
            </a:r>
            <a:r>
              <a:rPr lang="en-US" sz="1400" b="1" dirty="0" err="1" smtClean="0"/>
              <a:t>PIXELBox</a:t>
            </a:r>
            <a:r>
              <a:rPr lang="en-US" sz="1400" b="1" dirty="0" smtClean="0"/>
              <a:t> </a:t>
            </a:r>
            <a:r>
              <a:rPr lang="en-US" sz="1400" dirty="0" smtClean="0"/>
              <a:t>(</a:t>
            </a:r>
            <a:r>
              <a:rPr lang="en-US" sz="1400" b="1" dirty="0" smtClean="0">
                <a:solidFill>
                  <a:schemeClr val="accent6"/>
                </a:solidFill>
              </a:rPr>
              <a:t>see P3.1-362</a:t>
            </a:r>
            <a:r>
              <a:rPr lang="en-US" sz="1400" dirty="0" smtClean="0"/>
              <a:t>)</a:t>
            </a:r>
            <a:endParaRPr lang="en-US" sz="14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/ photon coincident detector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: 8 Si-PIN detectors (faces) including the sample (</a:t>
            </a:r>
            <a:r>
              <a:rPr lang="en-US" sz="1400" dirty="0" err="1" smtClean="0"/>
              <a:t>PIPSBox</a:t>
            </a:r>
            <a:r>
              <a:rPr lang="en-US" sz="1400" dirty="0" smtClean="0"/>
              <a:t>) surrounded by 2 </a:t>
            </a:r>
            <a:r>
              <a:rPr lang="en-US" sz="1400" dirty="0" err="1" smtClean="0"/>
              <a:t>NaI</a:t>
            </a:r>
            <a:r>
              <a:rPr lang="en-US" sz="1400" dirty="0" smtClean="0"/>
              <a:t> detectors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/>
              <a:t>PIXELBox</a:t>
            </a:r>
            <a:r>
              <a:rPr lang="en-US" sz="1400" dirty="0" smtClean="0"/>
              <a:t> : ≈ 50 cm</a:t>
            </a:r>
            <a:r>
              <a:rPr lang="en-US" sz="1400" baseline="30000" dirty="0" smtClean="0"/>
              <a:t>3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Coincidence: β-γ or CE-</a:t>
            </a:r>
            <a:r>
              <a:rPr lang="en-US" sz="1400" dirty="0" err="1" smtClean="0"/>
              <a:t>X</a:t>
            </a:r>
            <a:r>
              <a:rPr lang="en-US" sz="1400" baseline="-25000" dirty="0" err="1" smtClean="0"/>
              <a:t>ray</a:t>
            </a:r>
            <a:endParaRPr lang="en-US" sz="1400" baseline="-25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Sensitivity gain: × 2-4 vs the </a:t>
            </a:r>
            <a:r>
              <a:rPr lang="en-US" sz="1400" dirty="0" err="1" smtClean="0"/>
              <a:t>PIPSBox</a:t>
            </a:r>
            <a:endParaRPr 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Electronic: Specific development in progress for multi-channel treatment (up to 10 detectors!)</a:t>
            </a:r>
            <a:endParaRPr lang="en-US" sz="1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23" y="888020"/>
            <a:ext cx="2440451" cy="2283197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516047" y="3260652"/>
            <a:ext cx="3606801" cy="1528573"/>
            <a:chOff x="2238586" y="1899225"/>
            <a:chExt cx="3606801" cy="152857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8586" y="1899225"/>
              <a:ext cx="3606801" cy="12065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3119554" y="3150799"/>
              <a:ext cx="1844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MARGOT (</a:t>
              </a:r>
              <a:r>
                <a:rPr lang="en-US" sz="1200" dirty="0" err="1" smtClean="0"/>
                <a:t>NaI</a:t>
              </a:r>
              <a:r>
                <a:rPr lang="en-US" sz="1200" dirty="0" smtClean="0"/>
                <a:t> + </a:t>
              </a:r>
              <a:r>
                <a:rPr lang="en-US" sz="1200" dirty="0" err="1" smtClean="0"/>
                <a:t>PIXELBox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6198279" y="4661835"/>
            <a:ext cx="30844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V. Thomas </a:t>
            </a:r>
            <a:r>
              <a:rPr lang="en-US" sz="1050" i="1" dirty="0" smtClean="0"/>
              <a:t>et al.</a:t>
            </a:r>
            <a:r>
              <a:rPr lang="en-US" sz="1050" dirty="0" smtClean="0"/>
              <a:t>, Appl. Rad. </a:t>
            </a:r>
            <a:r>
              <a:rPr lang="en-US" sz="1050" dirty="0" err="1" smtClean="0"/>
              <a:t>Isot</a:t>
            </a:r>
            <a:r>
              <a:rPr lang="en-US" sz="1050" dirty="0" smtClean="0"/>
              <a:t>. 153 (2019) 108820</a:t>
            </a:r>
            <a:endParaRPr lang="en-US" sz="1050" dirty="0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4039C0CC-243D-CE46-B51C-D0D8D741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971" y="163887"/>
            <a:ext cx="5330093" cy="63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Past and future developments of noble gas detection systems at CEA/DAM</a:t>
            </a:r>
          </a:p>
          <a:p>
            <a:pPr algn="ctr" eaLnBrk="0" hangingPunct="0">
              <a:lnSpc>
                <a:spcPts val="1586"/>
              </a:lnSpc>
            </a:pP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S. Topin, P. Gross, A.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Cagniant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O. Delaune, T. Philippe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J.-C.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Piwowarczyk</a:t>
            </a:r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J.-P. Fontaine, G.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Douysset</a:t>
            </a:r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G. Le Petit</a:t>
            </a:r>
            <a:endParaRPr lang="en-US" sz="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2.xml><?xml version="1.0" encoding="utf-8"?>
<a:theme xmlns:a="http://schemas.openxmlformats.org/drawingml/2006/main" name="Inn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3.xml><?xml version="1.0" encoding="utf-8"?>
<a:theme xmlns:a="http://schemas.openxmlformats.org/drawingml/2006/main" name="abstrac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4.xml><?xml version="1.0" encoding="utf-8"?>
<a:theme xmlns:a="http://schemas.openxmlformats.org/drawingml/2006/main" name="INTRODUC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5.xml><?xml version="1.0" encoding="utf-8"?>
<a:theme xmlns:a="http://schemas.openxmlformats.org/drawingml/2006/main" name="METHOD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6.xml><?xml version="1.0" encoding="utf-8"?>
<a:theme xmlns:a="http://schemas.openxmlformats.org/drawingml/2006/main" name="RESULT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7.xml><?xml version="1.0" encoding="utf-8"?>
<a:theme xmlns:a="http://schemas.openxmlformats.org/drawingml/2006/main" name="CONCLUS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626</TotalTime>
  <Words>865</Words>
  <Application>Microsoft Office PowerPoint</Application>
  <PresentationFormat>Affichage à l'écran (16:9)</PresentationFormat>
  <Paragraphs>90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7</vt:i4>
      </vt:variant>
    </vt:vector>
  </HeadingPairs>
  <TitlesOfParts>
    <vt:vector size="22" baseType="lpstr">
      <vt:lpstr>Arial</vt:lpstr>
      <vt:lpstr>Avenir Book</vt:lpstr>
      <vt:lpstr>Avenir Heavy</vt:lpstr>
      <vt:lpstr>Avenir Medium</vt:lpstr>
      <vt:lpstr>Calibri</vt:lpstr>
      <vt:lpstr>DIN-Light</vt:lpstr>
      <vt:lpstr>DIN-Medium</vt:lpstr>
      <vt:lpstr>Wingdings</vt:lpstr>
      <vt:lpstr>Title Slide</vt:lpstr>
      <vt:lpstr>Inner Slide</vt:lpstr>
      <vt:lpstr>abstract</vt:lpstr>
      <vt:lpstr>INTRODUCTION</vt:lpstr>
      <vt:lpstr>METHODS</vt:lpstr>
      <vt:lpstr>RESULTS</vt:lpstr>
      <vt:lpstr>CONCLUSIONS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TOPIN Sylvain</cp:lastModifiedBy>
  <cp:revision>87</cp:revision>
  <cp:lastPrinted>2019-03-26T13:54:24Z</cp:lastPrinted>
  <dcterms:created xsi:type="dcterms:W3CDTF">2019-04-24T06:32:04Z</dcterms:created>
  <dcterms:modified xsi:type="dcterms:W3CDTF">2021-06-15T08:15:44Z</dcterms:modified>
</cp:coreProperties>
</file>