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8"/>
  </p:notesMasterIdLst>
  <p:sldIdLst>
    <p:sldId id="256" r:id="rId8"/>
    <p:sldId id="257" r:id="rId9"/>
    <p:sldId id="258" r:id="rId10"/>
    <p:sldId id="260" r:id="rId11"/>
    <p:sldId id="264" r:id="rId12"/>
    <p:sldId id="261" r:id="rId13"/>
    <p:sldId id="266" r:id="rId14"/>
    <p:sldId id="265" r:id="rId15"/>
    <p:sldId id="262" r:id="rId16"/>
    <p:sldId id="263" r:id="rId17"/>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33"/>
    <p:restoredTop sz="94623"/>
  </p:normalViewPr>
  <p:slideViewPr>
    <p:cSldViewPr snapToGrid="0" snapToObjects="1">
      <p:cViewPr>
        <p:scale>
          <a:sx n="120" d="100"/>
          <a:sy n="120" d="100"/>
        </p:scale>
        <p:origin x="-270" y="3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xmlns="" id="{8EE887FA-C0FC-E342-ABF2-9814A05C2EC5}"/>
              </a:ext>
            </a:extLst>
          </p:cNvPr>
          <p:cNvPicPr>
            <a:picLocks noChangeAspect="1"/>
          </p:cNvPicPr>
          <p:nvPr/>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xmlns="" id="{7E505C7F-A6CF-D248-952C-36F2040C641E}"/>
              </a:ext>
            </a:extLst>
          </p:cNvPr>
          <p:cNvSpPr/>
          <p:nvPr/>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sp>
        <p:nvSpPr>
          <p:cNvPr id="15" name="TextBox 14">
            <a:extLst>
              <a:ext uri="{FF2B5EF4-FFF2-40B4-BE49-F238E27FC236}">
                <a16:creationId xmlns:a16="http://schemas.microsoft.com/office/drawing/2014/main" xmlns="" id="{46CC5158-FDC6-F940-91AB-3B9665AAF961}"/>
              </a:ext>
            </a:extLst>
          </p:cNvPr>
          <p:cNvSpPr txBox="1"/>
          <p:nvPr/>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xmlns="" id="{11BF5C8F-818D-D540-B729-29710F7029AD}"/>
              </a:ext>
            </a:extLst>
          </p:cNvPr>
          <p:cNvSpPr/>
          <p:nvPr/>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pic>
        <p:nvPicPr>
          <p:cNvPr id="10" name="Picture 9">
            <a:extLst>
              <a:ext uri="{FF2B5EF4-FFF2-40B4-BE49-F238E27FC236}">
                <a16:creationId xmlns:a16="http://schemas.microsoft.com/office/drawing/2014/main" xmlns="" id="{BFE79601-E553-A349-BA44-52D590EC0A42}"/>
              </a:ext>
            </a:extLst>
          </p:cNvPr>
          <p:cNvPicPr>
            <a:picLocks noChangeAspect="1"/>
          </p:cNvPicPr>
          <p:nvPr/>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xmlns="" id="{5277CE3A-71B4-EA4B-9350-586F5C95717C}"/>
              </a:ext>
            </a:extLst>
          </p:cNvPr>
          <p:cNvPicPr>
            <a:picLocks noChangeAspect="1"/>
          </p:cNvPicPr>
          <p:nvPr/>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BBD6523-3A1A-DB4B-80D9-683FE6F69715}"/>
              </a:ext>
            </a:extLst>
          </p:cNvPr>
          <p:cNvPicPr>
            <a:picLocks noChangeAspect="1"/>
          </p:cNvPicPr>
          <p:nvPr/>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xmlns="" id="{B697B76B-3BB9-0C42-9B96-0E4249F9C73E}"/>
              </a:ext>
            </a:extLst>
          </p:cNvPr>
          <p:cNvPicPr>
            <a:picLocks noChangeAspect="1"/>
          </p:cNvPicPr>
          <p:nvPr/>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xmlns="" id="{6145E263-5EB9-FD4E-9ADB-7610281CDD3D}"/>
              </a:ext>
            </a:extLst>
          </p:cNvPr>
          <p:cNvSpPr txBox="1"/>
          <p:nvPr/>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xmlns="" id="{7A1C0339-EC0C-9949-BCF0-B4EF5C7FBC51}"/>
              </a:ext>
            </a:extLst>
          </p:cNvPr>
          <p:cNvSpPr txBox="1">
            <a:spLocks noChangeArrowheads="1"/>
          </p:cNvSpPr>
          <p:nvPr/>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xmlns="" id="{65D7E4A3-F85F-FB48-A99F-8A66173D7825}"/>
              </a:ext>
            </a:extLst>
          </p:cNvPr>
          <p:cNvSpPr txBox="1"/>
          <p:nvPr/>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xmlns="" id="{413AE80C-FF21-D348-805F-71CCC8E6029F}"/>
              </a:ext>
            </a:extLst>
          </p:cNvPr>
          <p:cNvSpPr/>
          <p:nvPr/>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xmlns="" id="{49639673-EC0F-DD42-ACA8-0433E815E767}"/>
              </a:ext>
            </a:extLst>
          </p:cNvPr>
          <p:cNvSpPr/>
          <p:nvPr/>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xmlns="" id="{E4A24655-8128-A046-A777-D08AC067DEF3}"/>
              </a:ext>
            </a:extLst>
          </p:cNvPr>
          <p:cNvPicPr>
            <a:picLocks noChangeAspect="1"/>
          </p:cNvPicPr>
          <p:nvPr/>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xmlns="" id="{12CFC8EC-9B23-3E48-AB9F-A161B5282AC0}"/>
              </a:ext>
            </a:extLst>
          </p:cNvPr>
          <p:cNvPicPr>
            <a:picLocks noChangeAspect="1"/>
          </p:cNvPicPr>
          <p:nvPr/>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BBD6523-3A1A-DB4B-80D9-683FE6F69715}"/>
              </a:ext>
            </a:extLst>
          </p:cNvPr>
          <p:cNvPicPr>
            <a:picLocks noChangeAspect="1"/>
          </p:cNvPicPr>
          <p:nvPr/>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xmlns="" id="{B697B76B-3BB9-0C42-9B96-0E4249F9C73E}"/>
              </a:ext>
            </a:extLst>
          </p:cNvPr>
          <p:cNvPicPr>
            <a:picLocks noChangeAspect="1"/>
          </p:cNvPicPr>
          <p:nvPr/>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xmlns="" id="{6145E263-5EB9-FD4E-9ADB-7610281CDD3D}"/>
              </a:ext>
            </a:extLst>
          </p:cNvPr>
          <p:cNvSpPr txBox="1"/>
          <p:nvPr/>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xmlns="" id="{7A1C0339-EC0C-9949-BCF0-B4EF5C7FBC51}"/>
              </a:ext>
            </a:extLst>
          </p:cNvPr>
          <p:cNvSpPr txBox="1">
            <a:spLocks noChangeArrowheads="1"/>
          </p:cNvSpPr>
          <p:nvPr/>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xmlns="" id="{65D7E4A3-F85F-FB48-A99F-8A66173D7825}"/>
              </a:ext>
            </a:extLst>
          </p:cNvPr>
          <p:cNvSpPr txBox="1"/>
          <p:nvPr/>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xmlns="" id="{413AE80C-FF21-D348-805F-71CCC8E6029F}"/>
              </a:ext>
            </a:extLst>
          </p:cNvPr>
          <p:cNvSpPr/>
          <p:nvPr/>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xmlns="" id="{49639673-EC0F-DD42-ACA8-0433E815E767}"/>
              </a:ext>
            </a:extLst>
          </p:cNvPr>
          <p:cNvSpPr/>
          <p:nvPr/>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xmlns="" id="{E4A24655-8128-A046-A777-D08AC067DEF3}"/>
              </a:ext>
            </a:extLst>
          </p:cNvPr>
          <p:cNvPicPr>
            <a:picLocks noChangeAspect="1"/>
          </p:cNvPicPr>
          <p:nvPr/>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xmlns="" id="{12CFC8EC-9B23-3E48-AB9F-A161B5282AC0}"/>
              </a:ext>
            </a:extLst>
          </p:cNvPr>
          <p:cNvPicPr>
            <a:picLocks noChangeAspect="1"/>
          </p:cNvPicPr>
          <p:nvPr/>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BBD6523-3A1A-DB4B-80D9-683FE6F69715}"/>
              </a:ext>
            </a:extLst>
          </p:cNvPr>
          <p:cNvPicPr>
            <a:picLocks noChangeAspect="1"/>
          </p:cNvPicPr>
          <p:nvPr/>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xmlns="" id="{B697B76B-3BB9-0C42-9B96-0E4249F9C73E}"/>
              </a:ext>
            </a:extLst>
          </p:cNvPr>
          <p:cNvPicPr>
            <a:picLocks noChangeAspect="1"/>
          </p:cNvPicPr>
          <p:nvPr/>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xmlns="" id="{6145E263-5EB9-FD4E-9ADB-7610281CDD3D}"/>
              </a:ext>
            </a:extLst>
          </p:cNvPr>
          <p:cNvSpPr txBox="1"/>
          <p:nvPr/>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xmlns="" id="{7A1C0339-EC0C-9949-BCF0-B4EF5C7FBC51}"/>
              </a:ext>
            </a:extLst>
          </p:cNvPr>
          <p:cNvSpPr txBox="1">
            <a:spLocks noChangeArrowheads="1"/>
          </p:cNvSpPr>
          <p:nvPr/>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xmlns="" id="{65D7E4A3-F85F-FB48-A99F-8A66173D7825}"/>
              </a:ext>
            </a:extLst>
          </p:cNvPr>
          <p:cNvSpPr txBox="1"/>
          <p:nvPr/>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xmlns="" id="{413AE80C-FF21-D348-805F-71CCC8E6029F}"/>
              </a:ext>
            </a:extLst>
          </p:cNvPr>
          <p:cNvSpPr/>
          <p:nvPr/>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xmlns="" id="{49639673-EC0F-DD42-ACA8-0433E815E767}"/>
              </a:ext>
            </a:extLst>
          </p:cNvPr>
          <p:cNvSpPr/>
          <p:nvPr/>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xmlns="" id="{E4A24655-8128-A046-A777-D08AC067DEF3}"/>
              </a:ext>
            </a:extLst>
          </p:cNvPr>
          <p:cNvPicPr>
            <a:picLocks noChangeAspect="1"/>
          </p:cNvPicPr>
          <p:nvPr/>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xmlns="" id="{12CFC8EC-9B23-3E48-AB9F-A161B5282AC0}"/>
              </a:ext>
            </a:extLst>
          </p:cNvPr>
          <p:cNvPicPr>
            <a:picLocks noChangeAspect="1"/>
          </p:cNvPicPr>
          <p:nvPr/>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BBD6523-3A1A-DB4B-80D9-683FE6F69715}"/>
              </a:ext>
            </a:extLst>
          </p:cNvPr>
          <p:cNvPicPr>
            <a:picLocks noChangeAspect="1"/>
          </p:cNvPicPr>
          <p:nvPr/>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xmlns="" id="{B697B76B-3BB9-0C42-9B96-0E4249F9C73E}"/>
              </a:ext>
            </a:extLst>
          </p:cNvPr>
          <p:cNvPicPr>
            <a:picLocks noChangeAspect="1"/>
          </p:cNvPicPr>
          <p:nvPr/>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xmlns="" id="{6145E263-5EB9-FD4E-9ADB-7610281CDD3D}"/>
              </a:ext>
            </a:extLst>
          </p:cNvPr>
          <p:cNvSpPr txBox="1"/>
          <p:nvPr/>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xmlns="" id="{7A1C0339-EC0C-9949-BCF0-B4EF5C7FBC51}"/>
              </a:ext>
            </a:extLst>
          </p:cNvPr>
          <p:cNvSpPr txBox="1">
            <a:spLocks noChangeArrowheads="1"/>
          </p:cNvSpPr>
          <p:nvPr/>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xmlns="" id="{65D7E4A3-F85F-FB48-A99F-8A66173D7825}"/>
              </a:ext>
            </a:extLst>
          </p:cNvPr>
          <p:cNvSpPr txBox="1"/>
          <p:nvPr/>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xmlns="" id="{413AE80C-FF21-D348-805F-71CCC8E6029F}"/>
              </a:ext>
            </a:extLst>
          </p:cNvPr>
          <p:cNvSpPr/>
          <p:nvPr/>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xmlns="" id="{49639673-EC0F-DD42-ACA8-0433E815E767}"/>
              </a:ext>
            </a:extLst>
          </p:cNvPr>
          <p:cNvSpPr/>
          <p:nvPr/>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xmlns="" id="{E4A24655-8128-A046-A777-D08AC067DEF3}"/>
              </a:ext>
            </a:extLst>
          </p:cNvPr>
          <p:cNvPicPr>
            <a:picLocks noChangeAspect="1"/>
          </p:cNvPicPr>
          <p:nvPr/>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xmlns="" id="{12CFC8EC-9B23-3E48-AB9F-A161B5282AC0}"/>
              </a:ext>
            </a:extLst>
          </p:cNvPr>
          <p:cNvPicPr>
            <a:picLocks noChangeAspect="1"/>
          </p:cNvPicPr>
          <p:nvPr/>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BBD6523-3A1A-DB4B-80D9-683FE6F69715}"/>
              </a:ext>
            </a:extLst>
          </p:cNvPr>
          <p:cNvPicPr>
            <a:picLocks noChangeAspect="1"/>
          </p:cNvPicPr>
          <p:nvPr/>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xmlns="" id="{B697B76B-3BB9-0C42-9B96-0E4249F9C73E}"/>
              </a:ext>
            </a:extLst>
          </p:cNvPr>
          <p:cNvPicPr>
            <a:picLocks noChangeAspect="1"/>
          </p:cNvPicPr>
          <p:nvPr/>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xmlns="" id="{6145E263-5EB9-FD4E-9ADB-7610281CDD3D}"/>
              </a:ext>
            </a:extLst>
          </p:cNvPr>
          <p:cNvSpPr txBox="1"/>
          <p:nvPr/>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xmlns="" id="{7A1C0339-EC0C-9949-BCF0-B4EF5C7FBC51}"/>
              </a:ext>
            </a:extLst>
          </p:cNvPr>
          <p:cNvSpPr txBox="1">
            <a:spLocks noChangeArrowheads="1"/>
          </p:cNvSpPr>
          <p:nvPr/>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xmlns="" id="{65D7E4A3-F85F-FB48-A99F-8A66173D7825}"/>
              </a:ext>
            </a:extLst>
          </p:cNvPr>
          <p:cNvSpPr txBox="1"/>
          <p:nvPr/>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xmlns="" id="{413AE80C-FF21-D348-805F-71CCC8E6029F}"/>
              </a:ext>
            </a:extLst>
          </p:cNvPr>
          <p:cNvSpPr/>
          <p:nvPr/>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xmlns="" id="{49639673-EC0F-DD42-ACA8-0433E815E767}"/>
              </a:ext>
            </a:extLst>
          </p:cNvPr>
          <p:cNvSpPr/>
          <p:nvPr/>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xmlns="" id="{E4A24655-8128-A046-A777-D08AC067DEF3}"/>
              </a:ext>
            </a:extLst>
          </p:cNvPr>
          <p:cNvPicPr>
            <a:picLocks noChangeAspect="1"/>
          </p:cNvPicPr>
          <p:nvPr/>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xmlns="" id="{12CFC8EC-9B23-3E48-AB9F-A161B5282AC0}"/>
              </a:ext>
            </a:extLst>
          </p:cNvPr>
          <p:cNvPicPr>
            <a:picLocks noChangeAspect="1"/>
          </p:cNvPicPr>
          <p:nvPr/>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BBD6523-3A1A-DB4B-80D9-683FE6F69715}"/>
              </a:ext>
            </a:extLst>
          </p:cNvPr>
          <p:cNvPicPr>
            <a:picLocks noChangeAspect="1"/>
          </p:cNvPicPr>
          <p:nvPr/>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xmlns="" id="{B697B76B-3BB9-0C42-9B96-0E4249F9C73E}"/>
              </a:ext>
            </a:extLst>
          </p:cNvPr>
          <p:cNvPicPr>
            <a:picLocks noChangeAspect="1"/>
          </p:cNvPicPr>
          <p:nvPr/>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xmlns="" id="{6145E263-5EB9-FD4E-9ADB-7610281CDD3D}"/>
              </a:ext>
            </a:extLst>
          </p:cNvPr>
          <p:cNvSpPr txBox="1"/>
          <p:nvPr/>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xmlns="" id="{7A1C0339-EC0C-9949-BCF0-B4EF5C7FBC51}"/>
              </a:ext>
            </a:extLst>
          </p:cNvPr>
          <p:cNvSpPr txBox="1">
            <a:spLocks noChangeArrowheads="1"/>
          </p:cNvSpPr>
          <p:nvPr/>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xmlns="" id="{65D7E4A3-F85F-FB48-A99F-8A66173D7825}"/>
              </a:ext>
            </a:extLst>
          </p:cNvPr>
          <p:cNvSpPr txBox="1"/>
          <p:nvPr/>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xmlns="" id="{413AE80C-FF21-D348-805F-71CCC8E6029F}"/>
              </a:ext>
            </a:extLst>
          </p:cNvPr>
          <p:cNvSpPr/>
          <p:nvPr/>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xmlns="" id="{49639673-EC0F-DD42-ACA8-0433E815E767}"/>
              </a:ext>
            </a:extLst>
          </p:cNvPr>
          <p:cNvSpPr/>
          <p:nvPr/>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xmlns="" id="{E4A24655-8128-A046-A777-D08AC067DEF3}"/>
              </a:ext>
            </a:extLst>
          </p:cNvPr>
          <p:cNvPicPr>
            <a:picLocks noChangeAspect="1"/>
          </p:cNvPicPr>
          <p:nvPr/>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xmlns="" id="{12CFC8EC-9B23-3E48-AB9F-A161B5282AC0}"/>
              </a:ext>
            </a:extLst>
          </p:cNvPr>
          <p:cNvPicPr>
            <a:picLocks noChangeAspect="1"/>
          </p:cNvPicPr>
          <p:nvPr/>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s.esmaeili@razi.ac.ir"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s.esmaeili@razi.ac.i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s.esmaeili@razi.ac.ir"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s.esmaeili@razi.ac.ir"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s.esmaeili@razi.ac.ir"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s.esmaeili@razi.ac.ir"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s.esmaeili@razi.ac.ir"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s.esmaeili@razi.ac.ir"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s.esmaeili@razi.ac.ir"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xmlns="" id="{EEF774D5-8E1F-6744-9E49-DB689041ADBF}"/>
              </a:ext>
            </a:extLst>
          </p:cNvPr>
          <p:cNvSpPr>
            <a:spLocks noChangeArrowheads="1"/>
          </p:cNvSpPr>
          <p:nvPr/>
        </p:nvSpPr>
        <p:spPr bwMode="auto">
          <a:xfrm>
            <a:off x="797099" y="1898347"/>
            <a:ext cx="8039170" cy="1096709"/>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smtClean="0">
                <a:solidFill>
                  <a:schemeClr val="bg1"/>
                </a:solidFill>
                <a:latin typeface="Arial" panose="020B0604020202020204" pitchFamily="34" charset="0"/>
              </a:rPr>
              <a:t> A </a:t>
            </a:r>
            <a:r>
              <a:rPr lang="en-US" sz="1800" b="1" dirty="0">
                <a:solidFill>
                  <a:schemeClr val="bg1"/>
                </a:solidFill>
                <a:latin typeface="Arial" panose="020B0604020202020204" pitchFamily="34" charset="0"/>
              </a:rPr>
              <a:t>new damping system for seismic sensors based on the eddy </a:t>
            </a:r>
            <a:r>
              <a:rPr lang="en-US" sz="1800" b="1" dirty="0" smtClean="0">
                <a:solidFill>
                  <a:schemeClr val="bg1"/>
                </a:solidFill>
                <a:latin typeface="Arial" panose="020B0604020202020204" pitchFamily="34" charset="0"/>
              </a:rPr>
              <a:t>currents</a:t>
            </a:r>
          </a:p>
          <a:p>
            <a:pPr algn="ctr" eaLnBrk="0" hangingPunct="0"/>
            <a:endParaRPr lang="en-US" sz="1800" b="1" dirty="0" smtClean="0">
              <a:solidFill>
                <a:schemeClr val="bg1"/>
              </a:solidFill>
              <a:latin typeface="Arial" panose="020B0604020202020204" pitchFamily="34" charset="0"/>
            </a:endParaRPr>
          </a:p>
          <a:p>
            <a:pPr algn="ctr" eaLnBrk="0" hangingPunct="0">
              <a:lnSpc>
                <a:spcPts val="1586"/>
              </a:lnSpc>
            </a:pPr>
            <a:r>
              <a:rPr lang="en-US" sz="1600" dirty="0" smtClean="0">
                <a:solidFill>
                  <a:schemeClr val="bg1"/>
                </a:solidFill>
                <a:latin typeface="Arial" panose="020B0604020202020204" pitchFamily="34" charset="0"/>
                <a:ea typeface="Avenir Book" charset="0"/>
              </a:rPr>
              <a:t>Shamseddin Esmaeili</a:t>
            </a:r>
            <a:r>
              <a:rPr lang="fa-IR" sz="1600" dirty="0" smtClean="0">
                <a:solidFill>
                  <a:schemeClr val="bg1"/>
                </a:solidFill>
                <a:latin typeface="Arial" panose="020B0604020202020204" pitchFamily="34" charset="0"/>
                <a:ea typeface="Avenir Book" charset="0"/>
              </a:rPr>
              <a:t> </a:t>
            </a:r>
            <a:r>
              <a:rPr lang="en-US" sz="1600" dirty="0" smtClean="0">
                <a:solidFill>
                  <a:schemeClr val="bg1"/>
                </a:solidFill>
                <a:latin typeface="Avenir Book" charset="0"/>
                <a:ea typeface="Avenir Book" charset="0"/>
                <a:cs typeface="Avenir Book" charset="0"/>
              </a:rPr>
              <a:t> </a:t>
            </a: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sp>
        <p:nvSpPr>
          <p:cNvPr id="5" name="TextBox 4">
            <a:extLst>
              <a:ext uri="{FF2B5EF4-FFF2-40B4-BE49-F238E27FC236}">
                <a16:creationId xmlns:a16="http://schemas.microsoft.com/office/drawing/2014/main" xmlns="" id="{9044B02F-EACB-954E-B8D8-4DA1E922AB24}"/>
              </a:ext>
            </a:extLst>
          </p:cNvPr>
          <p:cNvSpPr txBox="1"/>
          <p:nvPr/>
        </p:nvSpPr>
        <p:spPr>
          <a:xfrm>
            <a:off x="2957174" y="3867150"/>
            <a:ext cx="3276572" cy="430887"/>
          </a:xfrm>
          <a:prstGeom prst="rect">
            <a:avLst/>
          </a:prstGeom>
          <a:no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Razi university of Kermanshah, Kermanshah, Iran</a:t>
            </a:r>
          </a:p>
          <a:p>
            <a:pPr algn="ctr"/>
            <a:endParaRPr lang="en-US" sz="11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xmlns=""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xmlns="" id="{0C501917-BF0A-C54B-AB4E-B0C62C356E93}"/>
              </a:ext>
            </a:extLst>
          </p:cNvPr>
          <p:cNvSpPr txBox="1"/>
          <p:nvPr/>
        </p:nvSpPr>
        <p:spPr>
          <a:xfrm>
            <a:off x="3153581" y="2800991"/>
            <a:ext cx="2836838" cy="307905"/>
          </a:xfrm>
          <a:prstGeom prst="rect">
            <a:avLst/>
          </a:prstGeom>
          <a:noFill/>
        </p:spPr>
        <p:txBody>
          <a:bodyPr wrap="square" rtlCol="0">
            <a:spAutoFit/>
          </a:bodyPr>
          <a:lstStyle/>
          <a:p>
            <a:pPr algn="ctr"/>
            <a:r>
              <a:rPr lang="en-GB" sz="1401" dirty="0" smtClean="0">
                <a:solidFill>
                  <a:schemeClr val="bg1"/>
                </a:solidFill>
                <a:latin typeface="Arial" panose="020B0604020202020204" pitchFamily="34" charset="0"/>
                <a:cs typeface="Arial" panose="020B0604020202020204" pitchFamily="34" charset="0"/>
              </a:rPr>
              <a:t>P3.1-101</a:t>
            </a:r>
            <a:endParaRPr lang="x-none" sz="140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46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P3.1-101</a:t>
            </a:r>
            <a:endParaRPr lang="x-none" sz="7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CONCLUSIONS</a:t>
            </a:r>
          </a:p>
        </p:txBody>
      </p:sp>
      <p:sp>
        <p:nvSpPr>
          <p:cNvPr id="6" name="Rectangle 17">
            <a:extLst>
              <a:ext uri="{FF2B5EF4-FFF2-40B4-BE49-F238E27FC236}">
                <a16:creationId xmlns:a16="http://schemas.microsoft.com/office/drawing/2014/main" xmlns="" id="{BC5AAA59-41F3-0D40-B5E2-567F04B6D257}"/>
              </a:ext>
            </a:extLst>
          </p:cNvPr>
          <p:cNvSpPr>
            <a:spLocks noChangeArrowheads="1"/>
          </p:cNvSpPr>
          <p:nvPr/>
        </p:nvSpPr>
        <p:spPr bwMode="auto">
          <a:xfrm>
            <a:off x="1793632" y="163887"/>
            <a:ext cx="5398476" cy="585929"/>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 A new damping system for seismic sensors based on the eddy currents</a:t>
            </a:r>
          </a:p>
          <a:p>
            <a:pPr algn="ctr" eaLnBrk="0" hangingPunct="0">
              <a:lnSpc>
                <a:spcPts val="1586"/>
              </a:lnSpc>
            </a:pPr>
            <a:r>
              <a:rPr lang="en-US" sz="800" dirty="0" smtClean="0">
                <a:solidFill>
                  <a:schemeClr val="bg1"/>
                </a:solidFill>
                <a:latin typeface="Arial" panose="020B0604020202020204" pitchFamily="34" charset="0"/>
                <a:ea typeface="Avenir Book" charset="0"/>
              </a:rPr>
              <a:t>Shamseddin </a:t>
            </a:r>
            <a:r>
              <a:rPr lang="en-US" sz="800" dirty="0">
                <a:solidFill>
                  <a:schemeClr val="bg1"/>
                </a:solidFill>
                <a:latin typeface="Arial" panose="020B0604020202020204" pitchFamily="34" charset="0"/>
                <a:ea typeface="Avenir Book" charset="0"/>
              </a:rPr>
              <a:t>Esmaeili, </a:t>
            </a:r>
            <a:r>
              <a:rPr lang="en-US" sz="800" dirty="0" smtClean="0">
                <a:solidFill>
                  <a:schemeClr val="bg1"/>
                </a:solidFill>
                <a:latin typeface="Arial" panose="020B0604020202020204" pitchFamily="34" charset="0"/>
                <a:ea typeface="Avenir Book" charset="0"/>
                <a:hlinkClick r:id="rId2"/>
              </a:rPr>
              <a:t>s.esmaeili@razi.ac.ir</a:t>
            </a:r>
            <a:r>
              <a:rPr lang="en-US" sz="800" dirty="0" smtClean="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cs typeface="Arial" panose="020B0604020202020204" pitchFamily="34" charset="0"/>
              </a:rPr>
              <a:t>Razi university of Kermanshah, Kermanshah, Iran</a:t>
            </a:r>
          </a:p>
          <a:p>
            <a:pPr algn="ctr" eaLnBrk="0" hangingPunct="0">
              <a:lnSpc>
                <a:spcPts val="1586"/>
              </a:lnSpc>
            </a:pPr>
            <a:r>
              <a:rPr lang="en-US" sz="800" dirty="0" smtClean="0">
                <a:solidFill>
                  <a:schemeClr val="bg1"/>
                </a:solidFill>
                <a:latin typeface="Arial" panose="020B0604020202020204" pitchFamily="34" charset="0"/>
                <a:ea typeface="Avenir Book" charset="0"/>
              </a:rPr>
              <a:t> </a:t>
            </a:r>
            <a:endParaRPr lang="en-US" sz="800" dirty="0">
              <a:solidFill>
                <a:schemeClr val="bg1"/>
              </a:solidFill>
              <a:latin typeface="Avenir Book" charset="0"/>
              <a:ea typeface="Avenir Book" charset="0"/>
              <a:cs typeface="Avenir Book" charset="0"/>
            </a:endParaRPr>
          </a:p>
        </p:txBody>
      </p:sp>
      <p:sp>
        <p:nvSpPr>
          <p:cNvPr id="2" name="Rectangle 1"/>
          <p:cNvSpPr/>
          <p:nvPr/>
        </p:nvSpPr>
        <p:spPr>
          <a:xfrm>
            <a:off x="1383528" y="1324334"/>
            <a:ext cx="6543922" cy="2677656"/>
          </a:xfrm>
          <a:prstGeom prst="rect">
            <a:avLst/>
          </a:prstGeom>
        </p:spPr>
        <p:txBody>
          <a:bodyPr wrap="square">
            <a:spAutoFit/>
          </a:bodyPr>
          <a:lstStyle/>
          <a:p>
            <a:pPr algn="just"/>
            <a:r>
              <a:rPr lang="en-US" sz="1200" dirty="0"/>
              <a:t>In this </a:t>
            </a:r>
            <a:r>
              <a:rPr lang="en-US" sz="1200" dirty="0" smtClean="0"/>
              <a:t>research </a:t>
            </a:r>
            <a:r>
              <a:rPr lang="en-US" sz="1200" dirty="0"/>
              <a:t>a </a:t>
            </a:r>
            <a:r>
              <a:rPr lang="en-US" sz="1200" dirty="0" smtClean="0"/>
              <a:t>new damping system based on the eddy currents have described. This </a:t>
            </a:r>
            <a:r>
              <a:rPr lang="en-US" sz="1200" dirty="0"/>
              <a:t>research has been motivated by a desire to develop a new damping system for optical seismic sensors. </a:t>
            </a:r>
            <a:r>
              <a:rPr lang="en-US" sz="1200" dirty="0" smtClean="0"/>
              <a:t>The optical readout </a:t>
            </a:r>
            <a:r>
              <a:rPr lang="en-US" sz="1200" dirty="0"/>
              <a:t>system </a:t>
            </a:r>
            <a:r>
              <a:rPr lang="en-US" sz="1200" dirty="0" smtClean="0"/>
              <a:t>has </a:t>
            </a:r>
            <a:r>
              <a:rPr lang="en-US" sz="1200" dirty="0"/>
              <a:t>been </a:t>
            </a:r>
            <a:r>
              <a:rPr lang="en-US" sz="1200" dirty="0" smtClean="0"/>
              <a:t>chosen </a:t>
            </a:r>
            <a:r>
              <a:rPr lang="en-US" sz="1200" dirty="0"/>
              <a:t>which is based on the moiré </a:t>
            </a:r>
            <a:r>
              <a:rPr lang="en-US" sz="1200" dirty="0" smtClean="0"/>
              <a:t>technique. </a:t>
            </a:r>
          </a:p>
          <a:p>
            <a:pPr algn="just"/>
            <a:r>
              <a:rPr lang="en-US" sz="1200" dirty="0"/>
              <a:t>Our optical approach has been used to make a vertical seismic sensor</a:t>
            </a:r>
            <a:r>
              <a:rPr lang="en-US" sz="1200" dirty="0" smtClean="0"/>
              <a:t>. </a:t>
            </a:r>
            <a:r>
              <a:rPr lang="en-US" sz="1200" dirty="0"/>
              <a:t>The oscillation system of the sensor is a spring-suspended mass whose position is monitored by moiré technique</a:t>
            </a:r>
            <a:r>
              <a:rPr lang="en-US" sz="1200" dirty="0" smtClean="0"/>
              <a:t>. Our damping mechanism consist of two aluminum (</a:t>
            </a:r>
            <a:r>
              <a:rPr lang="en-US" sz="1200" dirty="0"/>
              <a:t>alloy 7075- T6 </a:t>
            </a:r>
            <a:r>
              <a:rPr lang="en-US" sz="1200" dirty="0" smtClean="0"/>
              <a:t>) plates and two permanent magnets (Neodymium). The aluminum plates fixed to the sensor body and the magnets attached to the moving frame and faced the aluminum plates with 0.5 mm distance. </a:t>
            </a:r>
          </a:p>
          <a:p>
            <a:pPr algn="just"/>
            <a:r>
              <a:rPr lang="en-US" sz="1200" dirty="0" smtClean="0"/>
              <a:t>To evaluate the performance of our method, output signals before and after installing the </a:t>
            </a:r>
            <a:r>
              <a:rPr lang="en-US" sz="1200" dirty="0"/>
              <a:t>damping </a:t>
            </a:r>
            <a:r>
              <a:rPr lang="en-US" sz="1200" dirty="0" smtClean="0"/>
              <a:t>system, have been recorded. </a:t>
            </a:r>
            <a:endParaRPr lang="en-US" sz="1200" dirty="0"/>
          </a:p>
          <a:p>
            <a:pPr algn="just"/>
            <a:r>
              <a:rPr lang="en-US" sz="1200" dirty="0" smtClean="0"/>
              <a:t>The </a:t>
            </a:r>
            <a:r>
              <a:rPr lang="en-US" sz="1200" dirty="0"/>
              <a:t>results show the good performance </a:t>
            </a:r>
            <a:r>
              <a:rPr lang="en-US" sz="1200" dirty="0" smtClean="0"/>
              <a:t>of the eddy damping system. Also, this approach is quite practicable and effective.  </a:t>
            </a:r>
          </a:p>
          <a:p>
            <a:pPr algn="just"/>
            <a:r>
              <a:rPr lang="en-US" sz="1200" dirty="0" smtClean="0"/>
              <a:t>Also </a:t>
            </a:r>
            <a:r>
              <a:rPr lang="en-US" sz="1200" dirty="0"/>
              <a:t>it is </a:t>
            </a:r>
            <a:r>
              <a:rPr lang="en-US" sz="1200" dirty="0" smtClean="0"/>
              <a:t>easy </a:t>
            </a:r>
            <a:r>
              <a:rPr lang="en-US" sz="1200" dirty="0"/>
              <a:t>to </a:t>
            </a:r>
            <a:r>
              <a:rPr lang="en-US" sz="1200" dirty="0" smtClean="0"/>
              <a:t>install, and we can vary the damping constant by the vary in the distance of the magnet and conductive plate.   </a:t>
            </a:r>
            <a:endParaRPr lang="en-US" sz="1200" dirty="0"/>
          </a:p>
        </p:txBody>
      </p:sp>
    </p:spTree>
    <p:extLst>
      <p:ext uri="{BB962C8B-B14F-4D97-AF65-F5344CB8AC3E}">
        <p14:creationId xmlns:p14="http://schemas.microsoft.com/office/powerpoint/2010/main" val="341059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xmlns="" id="{BC5AAA59-41F3-0D40-B5E2-567F04B6D257}"/>
              </a:ext>
            </a:extLst>
          </p:cNvPr>
          <p:cNvSpPr>
            <a:spLocks noChangeArrowheads="1"/>
          </p:cNvSpPr>
          <p:nvPr/>
        </p:nvSpPr>
        <p:spPr bwMode="auto">
          <a:xfrm>
            <a:off x="1793632" y="163887"/>
            <a:ext cx="5398476" cy="585929"/>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 A new damping system for seismic sensors based on the eddy currents</a:t>
            </a:r>
          </a:p>
          <a:p>
            <a:pPr algn="ctr" eaLnBrk="0" hangingPunct="0">
              <a:lnSpc>
                <a:spcPts val="1586"/>
              </a:lnSpc>
            </a:pPr>
            <a:r>
              <a:rPr lang="en-US" sz="800" dirty="0" smtClean="0">
                <a:solidFill>
                  <a:schemeClr val="bg1"/>
                </a:solidFill>
                <a:latin typeface="Arial" panose="020B0604020202020204" pitchFamily="34" charset="0"/>
                <a:ea typeface="Avenir Book" charset="0"/>
              </a:rPr>
              <a:t>Shamseddin </a:t>
            </a:r>
            <a:r>
              <a:rPr lang="en-US" sz="800" dirty="0">
                <a:solidFill>
                  <a:schemeClr val="bg1"/>
                </a:solidFill>
                <a:latin typeface="Arial" panose="020B0604020202020204" pitchFamily="34" charset="0"/>
                <a:ea typeface="Avenir Book" charset="0"/>
              </a:rPr>
              <a:t>Esmaeili, </a:t>
            </a:r>
            <a:r>
              <a:rPr lang="en-US" sz="800" dirty="0" smtClean="0">
                <a:solidFill>
                  <a:schemeClr val="bg1"/>
                </a:solidFill>
                <a:latin typeface="Arial" panose="020B0604020202020204" pitchFamily="34" charset="0"/>
                <a:ea typeface="Avenir Book" charset="0"/>
                <a:hlinkClick r:id="rId2"/>
              </a:rPr>
              <a:t>s.esmaeili@razi.ac.ir</a:t>
            </a:r>
            <a:r>
              <a:rPr lang="en-US" sz="800" dirty="0" smtClean="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cs typeface="Arial" panose="020B0604020202020204" pitchFamily="34" charset="0"/>
              </a:rPr>
              <a:t>Razi university of Kermanshah, Kermanshah, Iran</a:t>
            </a:r>
          </a:p>
          <a:p>
            <a:pPr algn="ctr" eaLnBrk="0" hangingPunct="0">
              <a:lnSpc>
                <a:spcPts val="1586"/>
              </a:lnSpc>
            </a:pPr>
            <a:r>
              <a:rPr lang="en-US" sz="800" dirty="0" smtClean="0">
                <a:solidFill>
                  <a:schemeClr val="bg1"/>
                </a:solidFill>
                <a:latin typeface="Arial" panose="020B0604020202020204" pitchFamily="34" charset="0"/>
                <a:ea typeface="Avenir Book" charset="0"/>
              </a:rPr>
              <a:t> </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xmlns=""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P3.1-101</a:t>
            </a:r>
            <a:endParaRPr lang="x-none"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93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902C2E-D846-7548-87D5-46DC03C317C9}"/>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P3.1-101</a:t>
            </a:r>
            <a:endParaRPr lang="x-none" sz="700">
              <a:latin typeface="Arial" panose="020B0604020202020204" pitchFamily="34" charset="0"/>
              <a:cs typeface="Arial" panose="020B0604020202020204" pitchFamily="34" charset="0"/>
            </a:endParaRPr>
          </a:p>
          <a:p>
            <a:pPr algn="ct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ABSTRACT</a:t>
            </a:r>
          </a:p>
        </p:txBody>
      </p:sp>
      <p:sp>
        <p:nvSpPr>
          <p:cNvPr id="6" name="Rectangle 17">
            <a:extLst>
              <a:ext uri="{FF2B5EF4-FFF2-40B4-BE49-F238E27FC236}">
                <a16:creationId xmlns:a16="http://schemas.microsoft.com/office/drawing/2014/main" xmlns="" id="{BC5AAA59-41F3-0D40-B5E2-567F04B6D257}"/>
              </a:ext>
            </a:extLst>
          </p:cNvPr>
          <p:cNvSpPr>
            <a:spLocks noChangeArrowheads="1"/>
          </p:cNvSpPr>
          <p:nvPr/>
        </p:nvSpPr>
        <p:spPr bwMode="auto">
          <a:xfrm>
            <a:off x="1793632" y="163887"/>
            <a:ext cx="5398476" cy="585929"/>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 A new damping system for seismic sensors based on the eddy currents</a:t>
            </a:r>
          </a:p>
          <a:p>
            <a:pPr algn="ctr" eaLnBrk="0" hangingPunct="0">
              <a:lnSpc>
                <a:spcPts val="1586"/>
              </a:lnSpc>
            </a:pPr>
            <a:r>
              <a:rPr lang="en-US" sz="800" dirty="0" smtClean="0">
                <a:solidFill>
                  <a:schemeClr val="bg1"/>
                </a:solidFill>
                <a:latin typeface="Arial" panose="020B0604020202020204" pitchFamily="34" charset="0"/>
                <a:ea typeface="Avenir Book" charset="0"/>
              </a:rPr>
              <a:t>Shamseddin </a:t>
            </a:r>
            <a:r>
              <a:rPr lang="en-US" sz="800" dirty="0">
                <a:solidFill>
                  <a:schemeClr val="bg1"/>
                </a:solidFill>
                <a:latin typeface="Arial" panose="020B0604020202020204" pitchFamily="34" charset="0"/>
                <a:ea typeface="Avenir Book" charset="0"/>
              </a:rPr>
              <a:t>Esmaeili, </a:t>
            </a:r>
            <a:r>
              <a:rPr lang="en-US" sz="800" dirty="0" smtClean="0">
                <a:solidFill>
                  <a:schemeClr val="bg1"/>
                </a:solidFill>
                <a:latin typeface="Arial" panose="020B0604020202020204" pitchFamily="34" charset="0"/>
                <a:ea typeface="Avenir Book" charset="0"/>
                <a:hlinkClick r:id="rId2"/>
              </a:rPr>
              <a:t>s.esmaeili@razi.ac.ir</a:t>
            </a:r>
            <a:r>
              <a:rPr lang="en-US" sz="800" dirty="0" smtClean="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cs typeface="Arial" panose="020B0604020202020204" pitchFamily="34" charset="0"/>
              </a:rPr>
              <a:t>Razi university of Kermanshah, Kermanshah, Iran</a:t>
            </a:r>
          </a:p>
          <a:p>
            <a:pPr algn="ctr" eaLnBrk="0" hangingPunct="0">
              <a:lnSpc>
                <a:spcPts val="1586"/>
              </a:lnSpc>
            </a:pPr>
            <a:r>
              <a:rPr lang="en-US" sz="800" dirty="0" smtClean="0">
                <a:solidFill>
                  <a:schemeClr val="bg1"/>
                </a:solidFill>
                <a:latin typeface="Arial" panose="020B0604020202020204" pitchFamily="34" charset="0"/>
                <a:ea typeface="Avenir Book" charset="0"/>
              </a:rPr>
              <a:t> </a:t>
            </a:r>
            <a:endParaRPr lang="en-US" sz="800" dirty="0">
              <a:solidFill>
                <a:schemeClr val="bg1"/>
              </a:solidFill>
              <a:latin typeface="Avenir Book" charset="0"/>
              <a:ea typeface="Avenir Book" charset="0"/>
              <a:cs typeface="Avenir Book" charset="0"/>
            </a:endParaRPr>
          </a:p>
        </p:txBody>
      </p:sp>
      <p:sp>
        <p:nvSpPr>
          <p:cNvPr id="7" name="Rectangle 6"/>
          <p:cNvSpPr/>
          <p:nvPr/>
        </p:nvSpPr>
        <p:spPr>
          <a:xfrm>
            <a:off x="1289538" y="1268709"/>
            <a:ext cx="6611816" cy="2893100"/>
          </a:xfrm>
          <a:prstGeom prst="rect">
            <a:avLst/>
          </a:prstGeom>
        </p:spPr>
        <p:txBody>
          <a:bodyPr wrap="square">
            <a:spAutoFit/>
          </a:bodyPr>
          <a:lstStyle/>
          <a:p>
            <a:pPr algn="just"/>
            <a:r>
              <a:rPr lang="en-US" sz="1300" dirty="0"/>
              <a:t>T</a:t>
            </a:r>
            <a:r>
              <a:rPr lang="en-US" sz="1300" dirty="0" smtClean="0"/>
              <a:t>his study describes </a:t>
            </a:r>
            <a:r>
              <a:rPr lang="en-US" sz="1300" dirty="0"/>
              <a:t>a new damping system for optical seismic sensors that, is based on eddy currents. </a:t>
            </a:r>
            <a:r>
              <a:rPr lang="en-US" sz="1300" dirty="0" smtClean="0"/>
              <a:t>Nowadays, </a:t>
            </a:r>
            <a:r>
              <a:rPr lang="en-US" sz="1300" dirty="0"/>
              <a:t>scientists have been considered optical approaches for readout systems of seismic sensors. </a:t>
            </a:r>
            <a:endParaRPr lang="en-US" sz="1300" dirty="0" smtClean="0"/>
          </a:p>
          <a:p>
            <a:pPr algn="just"/>
            <a:r>
              <a:rPr lang="en-US" sz="1300" dirty="0" smtClean="0"/>
              <a:t>The use </a:t>
            </a:r>
            <a:r>
              <a:rPr lang="en-US" sz="1300" dirty="0"/>
              <a:t>of reliable and </a:t>
            </a:r>
            <a:r>
              <a:rPr lang="en-US" sz="1300" dirty="0" smtClean="0"/>
              <a:t>well</a:t>
            </a:r>
            <a:r>
              <a:rPr lang="en-US" sz="1300" dirty="0" smtClean="0"/>
              <a:t> performance </a:t>
            </a:r>
            <a:r>
              <a:rPr lang="en-US" sz="1300" dirty="0"/>
              <a:t>damping systems in this category of seismometers is very important. </a:t>
            </a:r>
            <a:r>
              <a:rPr lang="en-US" sz="1300" dirty="0" smtClean="0"/>
              <a:t>This </a:t>
            </a:r>
            <a:r>
              <a:rPr lang="en-US" sz="1300" dirty="0"/>
              <a:t>has led us to build a damping system based on the eddy currents for a spring-suspended mass whose position is monitored by the moiré technique. </a:t>
            </a:r>
            <a:endParaRPr lang="en-US" sz="1300" dirty="0" smtClean="0"/>
          </a:p>
          <a:p>
            <a:pPr algn="just"/>
            <a:r>
              <a:rPr lang="en-US" sz="1300" dirty="0" smtClean="0"/>
              <a:t>To </a:t>
            </a:r>
            <a:r>
              <a:rPr lang="en-US" sz="1300" dirty="0"/>
              <a:t>demonstrate this approach, a conventional oscillation system has been used. Also, the proposed damping system consists of a neodymium magnet which is fixed to the suspended mass, and a conductive plate which is fixed to the frame of the oscillator. The magnet and the conductive plate are facing each other with a distance of 0.5 mm. By relative motion between the magnet and the nearby conductive plate, eddy currents have been produced in a way that opposes its creator. </a:t>
            </a:r>
            <a:endParaRPr lang="en-US" sz="1300" dirty="0" smtClean="0"/>
          </a:p>
          <a:p>
            <a:pPr algn="just"/>
            <a:r>
              <a:rPr lang="en-US" sz="1300" dirty="0" smtClean="0"/>
              <a:t>Experiments </a:t>
            </a:r>
            <a:r>
              <a:rPr lang="en-US" sz="1300" dirty="0"/>
              <a:t>to test this approach have been performed, and the evaluations of the results show that the proposed damping system for optical sensors is quite reliable.</a:t>
            </a:r>
          </a:p>
        </p:txBody>
      </p:sp>
    </p:spTree>
    <p:extLst>
      <p:ext uri="{BB962C8B-B14F-4D97-AF65-F5344CB8AC3E}">
        <p14:creationId xmlns:p14="http://schemas.microsoft.com/office/powerpoint/2010/main" val="120751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P3.1-101</a:t>
            </a:r>
            <a:endParaRPr lang="x-none" sz="7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INTRODUCTION</a:t>
            </a:r>
          </a:p>
        </p:txBody>
      </p:sp>
      <p:sp>
        <p:nvSpPr>
          <p:cNvPr id="6" name="Rectangle 17">
            <a:extLst>
              <a:ext uri="{FF2B5EF4-FFF2-40B4-BE49-F238E27FC236}">
                <a16:creationId xmlns:a16="http://schemas.microsoft.com/office/drawing/2014/main" xmlns="" id="{BC5AAA59-41F3-0D40-B5E2-567F04B6D257}"/>
              </a:ext>
            </a:extLst>
          </p:cNvPr>
          <p:cNvSpPr>
            <a:spLocks noChangeArrowheads="1"/>
          </p:cNvSpPr>
          <p:nvPr/>
        </p:nvSpPr>
        <p:spPr bwMode="auto">
          <a:xfrm>
            <a:off x="1793632" y="163887"/>
            <a:ext cx="5398476" cy="585929"/>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 A new damping system for seismic sensors based on the eddy currents</a:t>
            </a:r>
          </a:p>
          <a:p>
            <a:pPr algn="ctr" eaLnBrk="0" hangingPunct="0">
              <a:lnSpc>
                <a:spcPts val="1586"/>
              </a:lnSpc>
            </a:pPr>
            <a:r>
              <a:rPr lang="en-US" sz="800" dirty="0" smtClean="0">
                <a:solidFill>
                  <a:schemeClr val="bg1"/>
                </a:solidFill>
                <a:latin typeface="Arial" panose="020B0604020202020204" pitchFamily="34" charset="0"/>
                <a:ea typeface="Avenir Book" charset="0"/>
              </a:rPr>
              <a:t>Shamseddin </a:t>
            </a:r>
            <a:r>
              <a:rPr lang="en-US" sz="800" dirty="0">
                <a:solidFill>
                  <a:schemeClr val="bg1"/>
                </a:solidFill>
                <a:latin typeface="Arial" panose="020B0604020202020204" pitchFamily="34" charset="0"/>
                <a:ea typeface="Avenir Book" charset="0"/>
              </a:rPr>
              <a:t>Esmaeili, </a:t>
            </a:r>
            <a:r>
              <a:rPr lang="en-US" sz="800" dirty="0" smtClean="0">
                <a:solidFill>
                  <a:schemeClr val="bg1"/>
                </a:solidFill>
                <a:latin typeface="Arial" panose="020B0604020202020204" pitchFamily="34" charset="0"/>
                <a:ea typeface="Avenir Book" charset="0"/>
                <a:hlinkClick r:id="rId2"/>
              </a:rPr>
              <a:t>s.esmaeili@razi.ac.ir</a:t>
            </a:r>
            <a:r>
              <a:rPr lang="en-US" sz="800" dirty="0" smtClean="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cs typeface="Arial" panose="020B0604020202020204" pitchFamily="34" charset="0"/>
              </a:rPr>
              <a:t>Razi university of Kermanshah, Kermanshah, Iran</a:t>
            </a:r>
          </a:p>
          <a:p>
            <a:pPr algn="ctr" eaLnBrk="0" hangingPunct="0">
              <a:lnSpc>
                <a:spcPts val="1586"/>
              </a:lnSpc>
            </a:pPr>
            <a:r>
              <a:rPr lang="en-US" sz="800" dirty="0" smtClean="0">
                <a:solidFill>
                  <a:schemeClr val="bg1"/>
                </a:solidFill>
                <a:latin typeface="Arial" panose="020B0604020202020204" pitchFamily="34" charset="0"/>
                <a:ea typeface="Avenir Book" charset="0"/>
              </a:rPr>
              <a:t> </a:t>
            </a:r>
            <a:endParaRPr lang="en-US" sz="800" dirty="0">
              <a:solidFill>
                <a:schemeClr val="bg1"/>
              </a:solidFill>
              <a:latin typeface="Avenir Book" charset="0"/>
              <a:ea typeface="Avenir Book" charset="0"/>
              <a:cs typeface="Avenir Book" charset="0"/>
            </a:endParaRPr>
          </a:p>
        </p:txBody>
      </p:sp>
      <p:sp>
        <p:nvSpPr>
          <p:cNvPr id="2" name="Rectangle 1"/>
          <p:cNvSpPr/>
          <p:nvPr/>
        </p:nvSpPr>
        <p:spPr>
          <a:xfrm>
            <a:off x="685801" y="1253506"/>
            <a:ext cx="7974622" cy="3046988"/>
          </a:xfrm>
          <a:prstGeom prst="rect">
            <a:avLst/>
          </a:prstGeom>
        </p:spPr>
        <p:txBody>
          <a:bodyPr wrap="square">
            <a:spAutoFit/>
          </a:bodyPr>
          <a:lstStyle/>
          <a:p>
            <a:pPr algn="just"/>
            <a:r>
              <a:rPr lang="en-US" sz="1200" dirty="0"/>
              <a:t>A seismometer is a very sensitive instrument that can detect movements of the Earth's surface. The problem of measuring vibrations is a very important topic that encompasses different areas of science and technology. Vibration can be measured and characterized in terms of displacement, velocity, or </a:t>
            </a:r>
            <a:r>
              <a:rPr lang="en-US" sz="1200" dirty="0" smtClean="0"/>
              <a:t>acceleration. </a:t>
            </a:r>
            <a:r>
              <a:rPr lang="en-US" sz="1200" dirty="0"/>
              <a:t>All </a:t>
            </a:r>
            <a:r>
              <a:rPr lang="en-US" sz="1200" dirty="0" smtClean="0"/>
              <a:t>seismometer are </a:t>
            </a:r>
            <a:r>
              <a:rPr lang="en-US" sz="1200" dirty="0"/>
              <a:t>based on damped oscillation systems, </a:t>
            </a:r>
            <a:r>
              <a:rPr lang="en-US" sz="1200" dirty="0" smtClean="0"/>
              <a:t>the inertial mass suspended on a spring or an inertial-pendulum remains the mainstay of seismometer design. </a:t>
            </a:r>
            <a:r>
              <a:rPr lang="en-US" sz="1200" dirty="0"/>
              <a:t>The frame of the sensor is fixed to the ground. During ground shaking the movement of the mass is delayed relative to the movement of the frame. A damping mechanism restores the mass to its equilibrium position after a small transient perturbation. Also, seismometers have a readout system to converts the suspended mass motions to a time series. </a:t>
            </a:r>
            <a:r>
              <a:rPr lang="en-US" sz="1200" dirty="0" smtClean="0"/>
              <a:t>During </a:t>
            </a:r>
            <a:r>
              <a:rPr lang="en-US" sz="1200" dirty="0"/>
              <a:t>the last decades different kinds of methods have been widely used for readout system, which are conventionally based on electromechanical, capacitive, or piezoelectric </a:t>
            </a:r>
            <a:r>
              <a:rPr lang="en-US" sz="1200" dirty="0" smtClean="0"/>
              <a:t>principles, and </a:t>
            </a:r>
            <a:r>
              <a:rPr lang="en-US" sz="1200" dirty="0"/>
              <a:t>a force-feedback </a:t>
            </a:r>
            <a:r>
              <a:rPr lang="en-US" sz="1200" dirty="0" smtClean="0"/>
              <a:t>design which largely improves the linearity of the sensor. </a:t>
            </a:r>
            <a:endParaRPr lang="en-US" sz="1200" dirty="0"/>
          </a:p>
          <a:p>
            <a:pPr algn="just"/>
            <a:r>
              <a:rPr lang="en-US" sz="1200" dirty="0" smtClean="0"/>
              <a:t>Nowadays</a:t>
            </a:r>
            <a:r>
              <a:rPr lang="en-US" sz="1200" dirty="0"/>
              <a:t>, optical methods are considered by scientists to used as a readout system in seismometry. </a:t>
            </a:r>
            <a:r>
              <a:rPr lang="en-US" sz="1200" dirty="0" smtClean="0"/>
              <a:t>Optical </a:t>
            </a:r>
            <a:r>
              <a:rPr lang="en-US" sz="1200" dirty="0"/>
              <a:t>approaches have some advantages with respect to the other techniques such as higher signal to noise ratio, sensitivity and precision</a:t>
            </a:r>
            <a:r>
              <a:rPr lang="en-US" sz="1200" dirty="0" smtClean="0"/>
              <a:t>. Also, determine the displacements by these method is very important in seismometry. </a:t>
            </a:r>
          </a:p>
          <a:p>
            <a:pPr algn="just"/>
            <a:r>
              <a:rPr lang="en-US" sz="1200" dirty="0" smtClean="0"/>
              <a:t>As we know, the damping system is a very </a:t>
            </a:r>
            <a:r>
              <a:rPr lang="en-US" sz="1200" dirty="0"/>
              <a:t>important in quality of </a:t>
            </a:r>
            <a:r>
              <a:rPr lang="en-US" sz="1200" dirty="0" smtClean="0"/>
              <a:t>data in optical approaches. This </a:t>
            </a:r>
            <a:r>
              <a:rPr lang="en-US" sz="1200" dirty="0"/>
              <a:t>research has been motivated by a desire to develop a new </a:t>
            </a:r>
            <a:r>
              <a:rPr lang="en-US" sz="1200" dirty="0" smtClean="0"/>
              <a:t>damping system for optical </a:t>
            </a:r>
            <a:r>
              <a:rPr lang="en-US" sz="1200" dirty="0"/>
              <a:t>seismic sensors. Toward this goal</a:t>
            </a:r>
            <a:r>
              <a:rPr lang="en-US" sz="1200" dirty="0" smtClean="0"/>
              <a:t>, a readout system based on the </a:t>
            </a:r>
            <a:r>
              <a:rPr lang="en-US" sz="1200" dirty="0"/>
              <a:t>moiré technique </a:t>
            </a:r>
            <a:r>
              <a:rPr lang="en-US" sz="1200" dirty="0" smtClean="0"/>
              <a:t>has been chosen. </a:t>
            </a:r>
            <a:endParaRPr lang="en-US" sz="1200" dirty="0"/>
          </a:p>
        </p:txBody>
      </p:sp>
    </p:spTree>
    <p:extLst>
      <p:ext uri="{BB962C8B-B14F-4D97-AF65-F5344CB8AC3E}">
        <p14:creationId xmlns:p14="http://schemas.microsoft.com/office/powerpoint/2010/main" val="196883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P3.1-101</a:t>
            </a:r>
            <a:endParaRPr lang="x-none" sz="7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INTRODUCTION</a:t>
            </a:r>
          </a:p>
        </p:txBody>
      </p:sp>
      <p:sp>
        <p:nvSpPr>
          <p:cNvPr id="6" name="Rectangle 17">
            <a:extLst>
              <a:ext uri="{FF2B5EF4-FFF2-40B4-BE49-F238E27FC236}">
                <a16:creationId xmlns:a16="http://schemas.microsoft.com/office/drawing/2014/main" xmlns="" id="{BC5AAA59-41F3-0D40-B5E2-567F04B6D257}"/>
              </a:ext>
            </a:extLst>
          </p:cNvPr>
          <p:cNvSpPr>
            <a:spLocks noChangeArrowheads="1"/>
          </p:cNvSpPr>
          <p:nvPr/>
        </p:nvSpPr>
        <p:spPr bwMode="auto">
          <a:xfrm>
            <a:off x="1793632" y="163887"/>
            <a:ext cx="5398476" cy="585929"/>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 A new damping system for seismic sensors based on the eddy currents</a:t>
            </a:r>
          </a:p>
          <a:p>
            <a:pPr algn="ctr" eaLnBrk="0" hangingPunct="0">
              <a:lnSpc>
                <a:spcPts val="1586"/>
              </a:lnSpc>
            </a:pPr>
            <a:r>
              <a:rPr lang="en-US" sz="800" dirty="0" smtClean="0">
                <a:solidFill>
                  <a:schemeClr val="bg1"/>
                </a:solidFill>
                <a:latin typeface="Arial" panose="020B0604020202020204" pitchFamily="34" charset="0"/>
                <a:ea typeface="Avenir Book" charset="0"/>
              </a:rPr>
              <a:t>Shamseddin </a:t>
            </a:r>
            <a:r>
              <a:rPr lang="en-US" sz="800" dirty="0">
                <a:solidFill>
                  <a:schemeClr val="bg1"/>
                </a:solidFill>
                <a:latin typeface="Arial" panose="020B0604020202020204" pitchFamily="34" charset="0"/>
                <a:ea typeface="Avenir Book" charset="0"/>
              </a:rPr>
              <a:t>Esmaeili, </a:t>
            </a:r>
            <a:r>
              <a:rPr lang="en-US" sz="800" dirty="0" smtClean="0">
                <a:solidFill>
                  <a:schemeClr val="bg1"/>
                </a:solidFill>
                <a:latin typeface="Arial" panose="020B0604020202020204" pitchFamily="34" charset="0"/>
                <a:ea typeface="Avenir Book" charset="0"/>
                <a:hlinkClick r:id="rId2"/>
              </a:rPr>
              <a:t>s.esmaeili@razi.ac.ir</a:t>
            </a:r>
            <a:r>
              <a:rPr lang="en-US" sz="800" dirty="0" smtClean="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cs typeface="Arial" panose="020B0604020202020204" pitchFamily="34" charset="0"/>
              </a:rPr>
              <a:t>Razi university of Kermanshah, Kermanshah, Iran</a:t>
            </a:r>
          </a:p>
          <a:p>
            <a:pPr algn="ctr" eaLnBrk="0" hangingPunct="0">
              <a:lnSpc>
                <a:spcPts val="1586"/>
              </a:lnSpc>
            </a:pPr>
            <a:r>
              <a:rPr lang="en-US" sz="800" dirty="0" smtClean="0">
                <a:solidFill>
                  <a:schemeClr val="bg1"/>
                </a:solidFill>
                <a:latin typeface="Arial" panose="020B0604020202020204" pitchFamily="34" charset="0"/>
                <a:ea typeface="Avenir Book" charset="0"/>
              </a:rPr>
              <a:t> </a:t>
            </a:r>
            <a:endParaRPr lang="en-US" sz="800" dirty="0">
              <a:solidFill>
                <a:schemeClr val="bg1"/>
              </a:solidFill>
              <a:latin typeface="Avenir Book" charset="0"/>
              <a:ea typeface="Avenir Book" charset="0"/>
              <a:cs typeface="Avenir Book" charset="0"/>
            </a:endParaRPr>
          </a:p>
        </p:txBody>
      </p:sp>
      <p:sp>
        <p:nvSpPr>
          <p:cNvPr id="7" name="Rectangle 6"/>
          <p:cNvSpPr/>
          <p:nvPr/>
        </p:nvSpPr>
        <p:spPr>
          <a:xfrm>
            <a:off x="756138" y="1148538"/>
            <a:ext cx="7649308" cy="3416320"/>
          </a:xfrm>
          <a:prstGeom prst="rect">
            <a:avLst/>
          </a:prstGeom>
        </p:spPr>
        <p:txBody>
          <a:bodyPr wrap="square">
            <a:spAutoFit/>
          </a:bodyPr>
          <a:lstStyle/>
          <a:p>
            <a:pPr algn="just"/>
            <a:r>
              <a:rPr lang="en-US" sz="1200" dirty="0"/>
              <a:t>The moiré technique is based on the interference obtained when two transparent plates such as two gratings are superimposed with equal periods. If one of the plates is held over the other, they can be aligned so that no light or only a fraction of it will pass through. Now, if one of the plates is placed over the other and their lines have a small angle together, a new periodic structure appears which called a moiré </a:t>
            </a:r>
            <a:r>
              <a:rPr lang="en-US" sz="1200" dirty="0" smtClean="0"/>
              <a:t>pattern. </a:t>
            </a:r>
            <a:r>
              <a:rPr lang="en-US" sz="1200" dirty="0"/>
              <a:t>The dark and bright regions are called fringes. If the angle between the two gratings is increased, the separation between the light and dark fringes and the sensitivity decreases. By choosing a small angle, the sensitivity and fringe separability increases. In this case, the period of moiré pattern </a:t>
            </a:r>
            <a:r>
              <a:rPr lang="en-US" sz="1200" i="1" dirty="0"/>
              <a:t>d</a:t>
            </a:r>
            <a:r>
              <a:rPr lang="en-US" sz="1200" i="1" baseline="-25000" dirty="0"/>
              <a:t>m</a:t>
            </a:r>
            <a:r>
              <a:rPr lang="en-US" sz="1200" dirty="0"/>
              <a:t> is larger than the period of grating </a:t>
            </a:r>
            <a:r>
              <a:rPr lang="en-US" sz="1200" i="1" dirty="0" smtClean="0"/>
              <a:t>d</a:t>
            </a:r>
            <a:r>
              <a:rPr lang="en-US" sz="1200" dirty="0" smtClean="0"/>
              <a:t>. </a:t>
            </a:r>
            <a:r>
              <a:rPr lang="en-US" sz="1200" dirty="0"/>
              <a:t>When one of the gratings moves (such as </a:t>
            </a:r>
            <a:r>
              <a:rPr lang="en-US" sz="1200" i="1" dirty="0"/>
              <a:t>d</a:t>
            </a:r>
            <a:r>
              <a:rPr lang="en-US" sz="1200" dirty="0"/>
              <a:t>) perpendicular to the direction of the grating lines, the moiré pattern moves by </a:t>
            </a:r>
            <a:r>
              <a:rPr lang="en-US" sz="1200" i="1" dirty="0"/>
              <a:t>d</a:t>
            </a:r>
            <a:r>
              <a:rPr lang="en-US" sz="1200" i="1" baseline="-25000" dirty="0"/>
              <a:t>m</a:t>
            </a:r>
            <a:r>
              <a:rPr lang="en-US" sz="1200" dirty="0"/>
              <a:t> and can be calculated </a:t>
            </a:r>
            <a:r>
              <a:rPr lang="en-US" sz="1200" dirty="0" smtClean="0"/>
              <a:t>as:</a:t>
            </a:r>
          </a:p>
          <a:p>
            <a:pPr algn="just"/>
            <a:endParaRPr lang="en-US" sz="1200" dirty="0" smtClean="0"/>
          </a:p>
          <a:p>
            <a:pPr algn="just"/>
            <a:endParaRPr lang="en-US" sz="1200" dirty="0"/>
          </a:p>
          <a:p>
            <a:pPr algn="just"/>
            <a:endParaRPr lang="en-US" sz="1200" dirty="0" smtClean="0"/>
          </a:p>
          <a:p>
            <a:pPr algn="just"/>
            <a:endParaRPr lang="en-US" sz="1200" dirty="0"/>
          </a:p>
          <a:p>
            <a:pPr algn="just"/>
            <a:endParaRPr lang="en-US" sz="1200" dirty="0" smtClean="0"/>
          </a:p>
          <a:p>
            <a:pPr algn="just"/>
            <a:endParaRPr lang="en-US" sz="1200" dirty="0"/>
          </a:p>
          <a:p>
            <a:pPr algn="just"/>
            <a:endParaRPr lang="en-US" sz="1200" dirty="0" smtClean="0"/>
          </a:p>
          <a:p>
            <a:pPr algn="just"/>
            <a:endParaRPr lang="en-US" sz="1200" dirty="0"/>
          </a:p>
          <a:p>
            <a:pPr algn="just"/>
            <a:endParaRPr lang="en-US" sz="1200" dirty="0" smtClean="0"/>
          </a:p>
          <a:p>
            <a:pPr algn="just"/>
            <a:r>
              <a:rPr lang="en-US" sz="1200" dirty="0" smtClean="0"/>
              <a:t>Where </a:t>
            </a:r>
            <a:r>
              <a:rPr lang="el-GR" sz="1200" i="1" dirty="0" smtClean="0"/>
              <a:t>θ</a:t>
            </a:r>
            <a:r>
              <a:rPr lang="en-US" sz="1200" dirty="0" smtClean="0"/>
              <a:t> </a:t>
            </a:r>
            <a:r>
              <a:rPr lang="en-US" sz="1200" dirty="0"/>
              <a:t>is the angle of the gratings </a:t>
            </a:r>
            <a:r>
              <a:rPr lang="en-US" sz="1200" dirty="0" smtClean="0"/>
              <a:t>lines. </a:t>
            </a:r>
            <a:endParaRPr lang="en-US" sz="1200" dirty="0"/>
          </a:p>
        </p:txBody>
      </p:sp>
      <mc:AlternateContent xmlns:mc="http://schemas.openxmlformats.org/markup-compatibility/2006" xmlns:a14="http://schemas.microsoft.com/office/drawing/2010/main">
        <mc:Choice Requires="a14">
          <p:sp>
            <p:nvSpPr>
              <p:cNvPr id="5" name="Rectangle 4"/>
              <p:cNvSpPr/>
              <p:nvPr/>
            </p:nvSpPr>
            <p:spPr>
              <a:xfrm>
                <a:off x="6625313" y="2547849"/>
                <a:ext cx="1088438" cy="5348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000" i="1">
                              <a:latin typeface="Cambria Math"/>
                            </a:rPr>
                          </m:ctrlPr>
                        </m:sSubPr>
                        <m:e>
                          <m:r>
                            <a:rPr lang="en-US" sz="1000" i="1">
                              <a:latin typeface="Cambria Math"/>
                            </a:rPr>
                            <m:t>𝑑</m:t>
                          </m:r>
                        </m:e>
                        <m:sub>
                          <m:r>
                            <a:rPr lang="en-US" sz="1000" i="1">
                              <a:latin typeface="Cambria Math"/>
                            </a:rPr>
                            <m:t>𝑚</m:t>
                          </m:r>
                        </m:sub>
                      </m:sSub>
                      <m:r>
                        <a:rPr lang="en-US" sz="1000" i="1">
                          <a:latin typeface="Cambria Math"/>
                        </a:rPr>
                        <m:t>=</m:t>
                      </m:r>
                      <m:f>
                        <m:fPr>
                          <m:ctrlPr>
                            <a:rPr lang="en-US" sz="1000" i="1">
                              <a:latin typeface="Cambria Math"/>
                            </a:rPr>
                          </m:ctrlPr>
                        </m:fPr>
                        <m:num>
                          <m:r>
                            <a:rPr lang="en-US" sz="1000" i="1">
                              <a:latin typeface="Cambria Math"/>
                            </a:rPr>
                            <m:t>𝑑</m:t>
                          </m:r>
                        </m:num>
                        <m:den>
                          <m:r>
                            <a:rPr lang="en-US" sz="1000" i="1">
                              <a:latin typeface="Cambria Math"/>
                            </a:rPr>
                            <m:t>2</m:t>
                          </m:r>
                          <m:func>
                            <m:funcPr>
                              <m:ctrlPr>
                                <a:rPr lang="en-US" sz="1000" i="1">
                                  <a:latin typeface="Cambria Math"/>
                                </a:rPr>
                              </m:ctrlPr>
                            </m:funcPr>
                            <m:fName>
                              <m:r>
                                <m:rPr>
                                  <m:sty m:val="p"/>
                                </m:rPr>
                                <a:rPr lang="en-US" sz="1000">
                                  <a:latin typeface="Cambria Math"/>
                                </a:rPr>
                                <m:t>sin</m:t>
                              </m:r>
                            </m:fName>
                            <m:e>
                              <m:d>
                                <m:dPr>
                                  <m:ctrlPr>
                                    <a:rPr lang="en-US" sz="1000" i="1">
                                      <a:latin typeface="Cambria Math"/>
                                    </a:rPr>
                                  </m:ctrlPr>
                                </m:dPr>
                                <m:e>
                                  <m:f>
                                    <m:fPr>
                                      <m:ctrlPr>
                                        <a:rPr lang="en-US" sz="1000" i="1">
                                          <a:latin typeface="Cambria Math"/>
                                        </a:rPr>
                                      </m:ctrlPr>
                                    </m:fPr>
                                    <m:num>
                                      <m:r>
                                        <a:rPr lang="en-US" sz="1000" i="1">
                                          <a:latin typeface="Cambria Math"/>
                                        </a:rPr>
                                        <m:t>𝜃</m:t>
                                      </m:r>
                                    </m:num>
                                    <m:den>
                                      <m:r>
                                        <a:rPr lang="en-US" sz="1000" i="1">
                                          <a:latin typeface="Cambria Math"/>
                                        </a:rPr>
                                        <m:t>2</m:t>
                                      </m:r>
                                    </m:den>
                                  </m:f>
                                </m:e>
                              </m:d>
                            </m:e>
                          </m:func>
                        </m:den>
                      </m:f>
                      <m:r>
                        <a:rPr lang="en-US" sz="1000" i="1">
                          <a:latin typeface="Cambria Math"/>
                        </a:rPr>
                        <m:t> .</m:t>
                      </m:r>
                    </m:oMath>
                  </m:oMathPara>
                </a14:m>
                <a:endParaRPr lang="en-US" sz="1000" dirty="0"/>
              </a:p>
            </p:txBody>
          </p:sp>
        </mc:Choice>
        <mc:Fallback xmlns="">
          <p:sp>
            <p:nvSpPr>
              <p:cNvPr id="5" name="Rectangle 4"/>
              <p:cNvSpPr>
                <a:spLocks noRot="1" noChangeAspect="1" noMove="1" noResize="1" noEditPoints="1" noAdjustHandles="1" noChangeArrowheads="1" noChangeShapeType="1" noTextEdit="1"/>
              </p:cNvSpPr>
              <p:nvPr/>
            </p:nvSpPr>
            <p:spPr>
              <a:xfrm>
                <a:off x="6625313" y="2547849"/>
                <a:ext cx="1088438" cy="534890"/>
              </a:xfrm>
              <a:prstGeom prst="rect">
                <a:avLst/>
              </a:prstGeom>
              <a:blipFill rotWithShape="1">
                <a:blip r:embed="rId3"/>
                <a:stretch>
                  <a:fillRect/>
                </a:stretch>
              </a:blipFill>
            </p:spPr>
            <p:txBody>
              <a:bodyPr/>
              <a:lstStyle/>
              <a:p>
                <a:r>
                  <a:rPr lang="en-US">
                    <a:noFill/>
                  </a:rPr>
                  <a:t> </a:t>
                </a:r>
              </a:p>
            </p:txBody>
          </p:sp>
        </mc:Fallback>
      </mc:AlternateContent>
      <p:pic>
        <p:nvPicPr>
          <p:cNvPr id="8" name="Picture 7" descr="spienewsroomfig1"/>
          <p:cNvPicPr/>
          <p:nvPr/>
        </p:nvPicPr>
        <p:blipFill>
          <a:blip r:embed="rId4">
            <a:extLst>
              <a:ext uri="{28A0092B-C50C-407E-A947-70E740481C1C}">
                <a14:useLocalDpi xmlns:a14="http://schemas.microsoft.com/office/drawing/2010/main" val="0"/>
              </a:ext>
            </a:extLst>
          </a:blip>
          <a:srcRect/>
          <a:stretch>
            <a:fillRect/>
          </a:stretch>
        </p:blipFill>
        <p:spPr bwMode="auto">
          <a:xfrm>
            <a:off x="2909420" y="2674061"/>
            <a:ext cx="2479651" cy="1676691"/>
          </a:xfrm>
          <a:prstGeom prst="rect">
            <a:avLst/>
          </a:prstGeom>
          <a:noFill/>
          <a:ln>
            <a:noFill/>
          </a:ln>
        </p:spPr>
      </p:pic>
    </p:spTree>
    <p:extLst>
      <p:ext uri="{BB962C8B-B14F-4D97-AF65-F5344CB8AC3E}">
        <p14:creationId xmlns:p14="http://schemas.microsoft.com/office/powerpoint/2010/main" val="259826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P3.1-101</a:t>
            </a:r>
            <a:endParaRPr lang="x-none" sz="7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6" name="Rectangle 17">
            <a:extLst>
              <a:ext uri="{FF2B5EF4-FFF2-40B4-BE49-F238E27FC236}">
                <a16:creationId xmlns:a16="http://schemas.microsoft.com/office/drawing/2014/main" xmlns="" id="{BC5AAA59-41F3-0D40-B5E2-567F04B6D257}"/>
              </a:ext>
            </a:extLst>
          </p:cNvPr>
          <p:cNvSpPr>
            <a:spLocks noChangeArrowheads="1"/>
          </p:cNvSpPr>
          <p:nvPr/>
        </p:nvSpPr>
        <p:spPr bwMode="auto">
          <a:xfrm>
            <a:off x="1793632" y="163887"/>
            <a:ext cx="5398476" cy="585929"/>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 A new damping system for seismic sensors based on the eddy currents</a:t>
            </a:r>
          </a:p>
          <a:p>
            <a:pPr algn="ctr" eaLnBrk="0" hangingPunct="0">
              <a:lnSpc>
                <a:spcPts val="1586"/>
              </a:lnSpc>
            </a:pPr>
            <a:r>
              <a:rPr lang="en-US" sz="800" dirty="0" smtClean="0">
                <a:solidFill>
                  <a:schemeClr val="bg1"/>
                </a:solidFill>
                <a:latin typeface="Arial" panose="020B0604020202020204" pitchFamily="34" charset="0"/>
                <a:ea typeface="Avenir Book" charset="0"/>
              </a:rPr>
              <a:t>Shamseddin </a:t>
            </a:r>
            <a:r>
              <a:rPr lang="en-US" sz="800" dirty="0">
                <a:solidFill>
                  <a:schemeClr val="bg1"/>
                </a:solidFill>
                <a:latin typeface="Arial" panose="020B0604020202020204" pitchFamily="34" charset="0"/>
                <a:ea typeface="Avenir Book" charset="0"/>
              </a:rPr>
              <a:t>Esmaeili, </a:t>
            </a:r>
            <a:r>
              <a:rPr lang="en-US" sz="800" dirty="0" smtClean="0">
                <a:solidFill>
                  <a:schemeClr val="bg1"/>
                </a:solidFill>
                <a:latin typeface="Arial" panose="020B0604020202020204" pitchFamily="34" charset="0"/>
                <a:ea typeface="Avenir Book" charset="0"/>
                <a:hlinkClick r:id="rId2"/>
              </a:rPr>
              <a:t>s.esmaeili@razi.ac.ir</a:t>
            </a:r>
            <a:r>
              <a:rPr lang="en-US" sz="800" dirty="0" smtClean="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cs typeface="Arial" panose="020B0604020202020204" pitchFamily="34" charset="0"/>
              </a:rPr>
              <a:t>Razi university of Kermanshah, Kermanshah, Iran</a:t>
            </a:r>
          </a:p>
          <a:p>
            <a:pPr algn="ctr" eaLnBrk="0" hangingPunct="0">
              <a:lnSpc>
                <a:spcPts val="1586"/>
              </a:lnSpc>
            </a:pPr>
            <a:r>
              <a:rPr lang="en-US" sz="800" dirty="0" smtClean="0">
                <a:solidFill>
                  <a:schemeClr val="bg1"/>
                </a:solidFill>
                <a:latin typeface="Arial" panose="020B0604020202020204" pitchFamily="34" charset="0"/>
                <a:ea typeface="Avenir Book" charset="0"/>
              </a:rPr>
              <a:t> </a:t>
            </a:r>
            <a:endParaRPr lang="en-US" sz="800" dirty="0">
              <a:solidFill>
                <a:schemeClr val="bg1"/>
              </a:solidFill>
              <a:latin typeface="Avenir Book" charset="0"/>
              <a:ea typeface="Avenir Book" charset="0"/>
              <a:cs typeface="Avenir Book" charset="0"/>
            </a:endParaRPr>
          </a:p>
        </p:txBody>
      </p:sp>
      <p:sp>
        <p:nvSpPr>
          <p:cNvPr id="5" name="Rectangle 4"/>
          <p:cNvSpPr/>
          <p:nvPr/>
        </p:nvSpPr>
        <p:spPr>
          <a:xfrm>
            <a:off x="738555" y="1165236"/>
            <a:ext cx="7746022" cy="1015663"/>
          </a:xfrm>
          <a:prstGeom prst="rect">
            <a:avLst/>
          </a:prstGeom>
        </p:spPr>
        <p:txBody>
          <a:bodyPr wrap="square">
            <a:spAutoFit/>
          </a:bodyPr>
          <a:lstStyle/>
          <a:p>
            <a:pPr algn="just"/>
            <a:r>
              <a:rPr lang="en-US" sz="1200" dirty="0"/>
              <a:t>Our optical approach has been used to make a vertical seismic </a:t>
            </a:r>
            <a:r>
              <a:rPr lang="en-US" sz="1200" dirty="0" smtClean="0"/>
              <a:t>sensor. </a:t>
            </a:r>
            <a:r>
              <a:rPr lang="en-US" sz="1200" dirty="0"/>
              <a:t>The oscillation system of the sensor is a spring-suspended mass whose position is monitored by moiré technique. The mass is suspended by two identical springs placed in top and bottom of the mass and fixed into a frame. In this work, the springs of a commercial geophone (SE-10, made by </a:t>
            </a:r>
            <a:r>
              <a:rPr lang="en-US" sz="1200" dirty="0" err="1"/>
              <a:t>Sunfull</a:t>
            </a:r>
            <a:r>
              <a:rPr lang="en-US" sz="1200" dirty="0"/>
              <a:t> Company) have been used to build sensors oscillation system. The suspended mass has 12 </a:t>
            </a:r>
            <a:r>
              <a:rPr lang="en-US" sz="1200" i="1" dirty="0"/>
              <a:t>gr</a:t>
            </a:r>
            <a:r>
              <a:rPr lang="en-US" sz="1200" dirty="0"/>
              <a:t> and has held vertically. The natural frequency of the oscillation system is 10 Hz. </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415699" y="2568271"/>
            <a:ext cx="2171710" cy="1778859"/>
          </a:xfrm>
          <a:prstGeom prst="rect">
            <a:avLst/>
          </a:prstGeom>
          <a:noFill/>
          <a:ln>
            <a:noFill/>
          </a:ln>
        </p:spPr>
      </p:pic>
      <p:sp>
        <p:nvSpPr>
          <p:cNvPr id="8" name="Rectangle 7"/>
          <p:cNvSpPr/>
          <p:nvPr/>
        </p:nvSpPr>
        <p:spPr>
          <a:xfrm>
            <a:off x="738555" y="2426520"/>
            <a:ext cx="5460022" cy="1569660"/>
          </a:xfrm>
          <a:prstGeom prst="rect">
            <a:avLst/>
          </a:prstGeom>
        </p:spPr>
        <p:txBody>
          <a:bodyPr wrap="square">
            <a:spAutoFit/>
          </a:bodyPr>
          <a:lstStyle/>
          <a:p>
            <a:pPr algn="just"/>
            <a:r>
              <a:rPr lang="en-US" sz="1200" dirty="0" smtClean="0"/>
              <a:t>To </a:t>
            </a:r>
            <a:r>
              <a:rPr lang="en-US" sz="1200" dirty="0"/>
              <a:t>form moiré pattern, two similar Ronchi gratings with 20 lines per millimeter have been used. One of them attached to a frame that are as the suspended mass and the other one is attached to a frame that fixed to the sensor’s frame. The gratings were held close to each other without physical contact and the angle between the lines of superimposed gratings chosen is 6°. When the angle between the lines of superimposed gratings is less than 6°, the </a:t>
            </a:r>
            <a:r>
              <a:rPr lang="en-US" sz="1200" i="1" dirty="0"/>
              <a:t>d</a:t>
            </a:r>
            <a:r>
              <a:rPr lang="en-US" sz="1200" i="1" baseline="-25000" dirty="0"/>
              <a:t>m</a:t>
            </a:r>
            <a:r>
              <a:rPr lang="en-US" sz="1200" i="1" dirty="0"/>
              <a:t>/d</a:t>
            </a:r>
            <a:r>
              <a:rPr lang="en-US" sz="1200" dirty="0"/>
              <a:t> ratio is larger than 10 which will result in a corresponding improvement in the measurement </a:t>
            </a:r>
            <a:r>
              <a:rPr lang="en-US" sz="1200" dirty="0" smtClean="0"/>
              <a:t>precision.  So, </a:t>
            </a:r>
            <a:r>
              <a:rPr lang="en-US" sz="1200" i="1" dirty="0" smtClean="0"/>
              <a:t>d</a:t>
            </a:r>
            <a:r>
              <a:rPr lang="en-US" sz="1200" i="1" baseline="-25000" dirty="0" smtClean="0"/>
              <a:t>m</a:t>
            </a:r>
            <a:r>
              <a:rPr lang="en-US" sz="1200" dirty="0" smtClean="0"/>
              <a:t> </a:t>
            </a:r>
            <a:r>
              <a:rPr lang="en-US" sz="1200" dirty="0"/>
              <a:t>is 0.48 </a:t>
            </a:r>
            <a:r>
              <a:rPr lang="en-US" sz="1200" i="1" dirty="0"/>
              <a:t>mm</a:t>
            </a:r>
            <a:r>
              <a:rPr lang="en-US" sz="1200" dirty="0"/>
              <a:t>. Gratings can move freely so the angle of their lines remains constant. </a:t>
            </a:r>
          </a:p>
        </p:txBody>
      </p:sp>
    </p:spTree>
    <p:extLst>
      <p:ext uri="{BB962C8B-B14F-4D97-AF65-F5344CB8AC3E}">
        <p14:creationId xmlns:p14="http://schemas.microsoft.com/office/powerpoint/2010/main" val="83330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P3.1-101</a:t>
            </a:r>
            <a:endParaRPr lang="x-none" sz="7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6" name="Rectangle 17">
            <a:extLst>
              <a:ext uri="{FF2B5EF4-FFF2-40B4-BE49-F238E27FC236}">
                <a16:creationId xmlns:a16="http://schemas.microsoft.com/office/drawing/2014/main" xmlns="" id="{BC5AAA59-41F3-0D40-B5E2-567F04B6D257}"/>
              </a:ext>
            </a:extLst>
          </p:cNvPr>
          <p:cNvSpPr>
            <a:spLocks noChangeArrowheads="1"/>
          </p:cNvSpPr>
          <p:nvPr/>
        </p:nvSpPr>
        <p:spPr bwMode="auto">
          <a:xfrm>
            <a:off x="1793632" y="163887"/>
            <a:ext cx="5398476" cy="585929"/>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 A new damping system for seismic sensors based on the eddy currents</a:t>
            </a:r>
          </a:p>
          <a:p>
            <a:pPr algn="ctr" eaLnBrk="0" hangingPunct="0">
              <a:lnSpc>
                <a:spcPts val="1586"/>
              </a:lnSpc>
            </a:pPr>
            <a:r>
              <a:rPr lang="en-US" sz="800" dirty="0" smtClean="0">
                <a:solidFill>
                  <a:schemeClr val="bg1"/>
                </a:solidFill>
                <a:latin typeface="Arial" panose="020B0604020202020204" pitchFamily="34" charset="0"/>
                <a:ea typeface="Avenir Book" charset="0"/>
              </a:rPr>
              <a:t>Shamseddin </a:t>
            </a:r>
            <a:r>
              <a:rPr lang="en-US" sz="800" dirty="0">
                <a:solidFill>
                  <a:schemeClr val="bg1"/>
                </a:solidFill>
                <a:latin typeface="Arial" panose="020B0604020202020204" pitchFamily="34" charset="0"/>
                <a:ea typeface="Avenir Book" charset="0"/>
              </a:rPr>
              <a:t>Esmaeili, </a:t>
            </a:r>
            <a:r>
              <a:rPr lang="en-US" sz="800" dirty="0" smtClean="0">
                <a:solidFill>
                  <a:schemeClr val="bg1"/>
                </a:solidFill>
                <a:latin typeface="Arial" panose="020B0604020202020204" pitchFamily="34" charset="0"/>
                <a:ea typeface="Avenir Book" charset="0"/>
                <a:hlinkClick r:id="rId2"/>
              </a:rPr>
              <a:t>s.esmaeili@razi.ac.ir</a:t>
            </a:r>
            <a:r>
              <a:rPr lang="en-US" sz="800" dirty="0" smtClean="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cs typeface="Arial" panose="020B0604020202020204" pitchFamily="34" charset="0"/>
              </a:rPr>
              <a:t>Razi university of Kermanshah, Kermanshah, Iran</a:t>
            </a:r>
          </a:p>
          <a:p>
            <a:pPr algn="ctr" eaLnBrk="0" hangingPunct="0">
              <a:lnSpc>
                <a:spcPts val="1586"/>
              </a:lnSpc>
            </a:pPr>
            <a:r>
              <a:rPr lang="en-US" sz="800" dirty="0" smtClean="0">
                <a:solidFill>
                  <a:schemeClr val="bg1"/>
                </a:solidFill>
                <a:latin typeface="Arial" panose="020B0604020202020204" pitchFamily="34" charset="0"/>
                <a:ea typeface="Avenir Book" charset="0"/>
              </a:rPr>
              <a:t> </a:t>
            </a:r>
            <a:endParaRPr lang="en-US" sz="800" dirty="0">
              <a:solidFill>
                <a:schemeClr val="bg1"/>
              </a:solidFill>
              <a:latin typeface="Avenir Book" charset="0"/>
              <a:ea typeface="Avenir Book" charset="0"/>
              <a:cs typeface="Avenir Book" charset="0"/>
            </a:endParaRPr>
          </a:p>
        </p:txBody>
      </p:sp>
      <p:sp>
        <p:nvSpPr>
          <p:cNvPr id="2" name="Rectangle 1"/>
          <p:cNvSpPr/>
          <p:nvPr/>
        </p:nvSpPr>
        <p:spPr>
          <a:xfrm>
            <a:off x="624254" y="965462"/>
            <a:ext cx="8132884" cy="1200329"/>
          </a:xfrm>
          <a:prstGeom prst="rect">
            <a:avLst/>
          </a:prstGeom>
        </p:spPr>
        <p:txBody>
          <a:bodyPr wrap="square">
            <a:spAutoFit/>
          </a:bodyPr>
          <a:lstStyle/>
          <a:p>
            <a:pPr algn="just"/>
            <a:r>
              <a:rPr lang="en-US" sz="1200" dirty="0"/>
              <a:t>To detect and convert the movement of suspended mass to an output voltage, a laser diode (module size 8 </a:t>
            </a:r>
            <a:r>
              <a:rPr lang="en-US" sz="1200" i="1" dirty="0"/>
              <a:t>mm</a:t>
            </a:r>
            <a:r>
              <a:rPr lang="en-US" sz="1200" dirty="0"/>
              <a:t>×13 </a:t>
            </a:r>
            <a:r>
              <a:rPr lang="en-US" sz="1200" i="1" dirty="0"/>
              <a:t>mm</a:t>
            </a:r>
            <a:r>
              <a:rPr lang="en-US" sz="1200" dirty="0"/>
              <a:t>, wavelength 650 </a:t>
            </a:r>
            <a:r>
              <a:rPr lang="en-US" sz="1200" i="1" dirty="0"/>
              <a:t>nm</a:t>
            </a:r>
            <a:r>
              <a:rPr lang="en-US" sz="1200" dirty="0"/>
              <a:t>, input voltage 3 </a:t>
            </a:r>
            <a:r>
              <a:rPr lang="en-US" sz="1200" i="1" dirty="0"/>
              <a:t>V</a:t>
            </a:r>
            <a:r>
              <a:rPr lang="en-US" sz="1200" dirty="0"/>
              <a:t>, power 1 </a:t>
            </a:r>
            <a:r>
              <a:rPr lang="en-US" sz="1200" i="1" dirty="0" err="1"/>
              <a:t>mW</a:t>
            </a:r>
            <a:r>
              <a:rPr lang="en-US" sz="1200" dirty="0"/>
              <a:t>) was placed in front of the gratings and a light-detector (silicon photodiode VTP1188s) faced the laser source from the opposite side. A narrow vertical </a:t>
            </a:r>
            <a:r>
              <a:rPr lang="en-US" sz="1200" dirty="0" smtClean="0"/>
              <a:t>slit that </a:t>
            </a:r>
            <a:r>
              <a:rPr lang="en-US" sz="1200" dirty="0"/>
              <a:t>is parallel to moiré fringes was placed in front of the detector to narrow the light beam. The initial position of the slit is halfway between two adjacent dark and bright moiré fringes. The diode, the detector and the slit were fixed to the instrument frame. The laser beam passes through the moiré pattern and the slit before hitting on the light </a:t>
            </a:r>
            <a:r>
              <a:rPr lang="en-US" sz="1200" dirty="0" smtClean="0"/>
              <a:t>detector. The </a:t>
            </a:r>
            <a:r>
              <a:rPr lang="en-US" sz="1200" dirty="0"/>
              <a:t>distance between the laser diode and the detector is 3 </a:t>
            </a:r>
            <a:r>
              <a:rPr lang="en-US" sz="1200" i="1" dirty="0"/>
              <a:t>cm</a:t>
            </a:r>
            <a:r>
              <a:rPr lang="en-US" sz="1200" dirty="0"/>
              <a:t>. </a:t>
            </a:r>
          </a:p>
        </p:txBody>
      </p:sp>
      <p:sp>
        <p:nvSpPr>
          <p:cNvPr id="5" name="Rectangle 4"/>
          <p:cNvSpPr/>
          <p:nvPr/>
        </p:nvSpPr>
        <p:spPr>
          <a:xfrm>
            <a:off x="624254" y="2302102"/>
            <a:ext cx="4766730" cy="2308324"/>
          </a:xfrm>
          <a:prstGeom prst="rect">
            <a:avLst/>
          </a:prstGeom>
        </p:spPr>
        <p:txBody>
          <a:bodyPr wrap="square">
            <a:spAutoFit/>
          </a:bodyPr>
          <a:lstStyle/>
          <a:p>
            <a:pPr algn="just"/>
            <a:r>
              <a:rPr lang="en-US" sz="1200" dirty="0"/>
              <a:t>As we know, damping is an important factor for seismic sensors. </a:t>
            </a:r>
            <a:endParaRPr lang="en-US" sz="1200" dirty="0" smtClean="0"/>
          </a:p>
          <a:p>
            <a:pPr algn="just"/>
            <a:r>
              <a:rPr lang="en-US" sz="1200" dirty="0" smtClean="0"/>
              <a:t>Our damping system is based in the eddy currents </a:t>
            </a:r>
            <a:r>
              <a:rPr lang="en-US" sz="1200" dirty="0"/>
              <a:t>principle. </a:t>
            </a:r>
          </a:p>
          <a:p>
            <a:pPr algn="just"/>
            <a:r>
              <a:rPr lang="en-US" sz="1200" dirty="0"/>
              <a:t>When a conductive material is subjected to a time-varying magnetic flux, eddy currents are generated in the conductor. These eddy currents circulate inside the conductor generating a magnetic field of opposite polarity as the applied magnetic field. The interaction of the two magnetic fields causes a force that resists the change in magnetic flux. However, due to the internal resistance of the conductive material, the eddy currents will be dissipated into heat and the force will die out. As the eddy currents are dissipated, energy is removed from the system, thus producing a damping effect.  </a:t>
            </a:r>
          </a:p>
          <a:p>
            <a:pPr algn="just"/>
            <a:endParaRPr lang="en-US" sz="12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955" y="2421234"/>
            <a:ext cx="1939869" cy="2070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417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P3.1-101</a:t>
            </a:r>
            <a:endParaRPr lang="x-none" sz="7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6" name="Rectangle 17">
            <a:extLst>
              <a:ext uri="{FF2B5EF4-FFF2-40B4-BE49-F238E27FC236}">
                <a16:creationId xmlns:a16="http://schemas.microsoft.com/office/drawing/2014/main" xmlns="" id="{BC5AAA59-41F3-0D40-B5E2-567F04B6D257}"/>
              </a:ext>
            </a:extLst>
          </p:cNvPr>
          <p:cNvSpPr>
            <a:spLocks noChangeArrowheads="1"/>
          </p:cNvSpPr>
          <p:nvPr/>
        </p:nvSpPr>
        <p:spPr bwMode="auto">
          <a:xfrm>
            <a:off x="1793632" y="163887"/>
            <a:ext cx="5398476" cy="585929"/>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 A new damping system for seismic sensors based on the eddy currents</a:t>
            </a:r>
          </a:p>
          <a:p>
            <a:pPr algn="ctr" eaLnBrk="0" hangingPunct="0">
              <a:lnSpc>
                <a:spcPts val="1586"/>
              </a:lnSpc>
            </a:pPr>
            <a:r>
              <a:rPr lang="en-US" sz="800" dirty="0" smtClean="0">
                <a:solidFill>
                  <a:schemeClr val="bg1"/>
                </a:solidFill>
                <a:latin typeface="Arial" panose="020B0604020202020204" pitchFamily="34" charset="0"/>
                <a:ea typeface="Avenir Book" charset="0"/>
              </a:rPr>
              <a:t>Shamseddin </a:t>
            </a:r>
            <a:r>
              <a:rPr lang="en-US" sz="800" dirty="0">
                <a:solidFill>
                  <a:schemeClr val="bg1"/>
                </a:solidFill>
                <a:latin typeface="Arial" panose="020B0604020202020204" pitchFamily="34" charset="0"/>
                <a:ea typeface="Avenir Book" charset="0"/>
              </a:rPr>
              <a:t>Esmaeili, </a:t>
            </a:r>
            <a:r>
              <a:rPr lang="en-US" sz="800" dirty="0" smtClean="0">
                <a:solidFill>
                  <a:schemeClr val="bg1"/>
                </a:solidFill>
                <a:latin typeface="Arial" panose="020B0604020202020204" pitchFamily="34" charset="0"/>
                <a:ea typeface="Avenir Book" charset="0"/>
                <a:hlinkClick r:id="rId2"/>
              </a:rPr>
              <a:t>s.esmaeili@razi.ac.ir</a:t>
            </a:r>
            <a:r>
              <a:rPr lang="en-US" sz="800" dirty="0" smtClean="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cs typeface="Arial" panose="020B0604020202020204" pitchFamily="34" charset="0"/>
              </a:rPr>
              <a:t>Razi university of Kermanshah, Kermanshah, Iran</a:t>
            </a:r>
          </a:p>
          <a:p>
            <a:pPr algn="ctr" eaLnBrk="0" hangingPunct="0">
              <a:lnSpc>
                <a:spcPts val="1586"/>
              </a:lnSpc>
            </a:pPr>
            <a:r>
              <a:rPr lang="en-US" sz="800" dirty="0" smtClean="0">
                <a:solidFill>
                  <a:schemeClr val="bg1"/>
                </a:solidFill>
                <a:latin typeface="Arial" panose="020B0604020202020204" pitchFamily="34" charset="0"/>
                <a:ea typeface="Avenir Book" charset="0"/>
              </a:rPr>
              <a:t> </a:t>
            </a:r>
            <a:endParaRPr lang="en-US" sz="800" dirty="0">
              <a:solidFill>
                <a:schemeClr val="bg1"/>
              </a:solidFill>
              <a:latin typeface="Avenir Book" charset="0"/>
              <a:ea typeface="Avenir Book" charset="0"/>
              <a:cs typeface="Avenir Book" charset="0"/>
            </a:endParaRPr>
          </a:p>
        </p:txBody>
      </p:sp>
      <p:sp>
        <p:nvSpPr>
          <p:cNvPr id="2" name="Rectangle 1"/>
          <p:cNvSpPr/>
          <p:nvPr/>
        </p:nvSpPr>
        <p:spPr>
          <a:xfrm>
            <a:off x="852854" y="1114354"/>
            <a:ext cx="7992208" cy="276999"/>
          </a:xfrm>
          <a:prstGeom prst="rect">
            <a:avLst/>
          </a:prstGeom>
        </p:spPr>
        <p:txBody>
          <a:bodyPr wrap="square">
            <a:spAutoFit/>
          </a:bodyPr>
          <a:lstStyle/>
          <a:p>
            <a:pPr algn="just"/>
            <a:r>
              <a:rPr lang="en-US" sz="1200" dirty="0"/>
              <a:t>Damping for our sensor is provided by viscous oil, which is placed at the bottom of the sensor. Fig. 3 shows our instrument.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877" y="1789781"/>
            <a:ext cx="3648241" cy="2825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356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P3.1-101</a:t>
            </a:r>
            <a:endParaRPr lang="x-none" sz="7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8" name="Rectangle 17">
            <a:extLst>
              <a:ext uri="{FF2B5EF4-FFF2-40B4-BE49-F238E27FC236}">
                <a16:creationId xmlns:a16="http://schemas.microsoft.com/office/drawing/2014/main" xmlns="" id="{BC5AAA59-41F3-0D40-B5E2-567F04B6D257}"/>
              </a:ext>
            </a:extLst>
          </p:cNvPr>
          <p:cNvSpPr>
            <a:spLocks noChangeArrowheads="1"/>
          </p:cNvSpPr>
          <p:nvPr/>
        </p:nvSpPr>
        <p:spPr bwMode="auto">
          <a:xfrm>
            <a:off x="1793632" y="163887"/>
            <a:ext cx="5398476" cy="585929"/>
          </a:xfrm>
          <a:prstGeom prst="rect">
            <a:avLst/>
          </a:prstGeom>
          <a:noFill/>
          <a:ln w="9525">
            <a:noFill/>
            <a:miter lim="800000"/>
            <a:headEnd/>
            <a:tailEnd/>
          </a:ln>
        </p:spPr>
        <p:txBody>
          <a:bodyPr wrap="square" lIns="18666" tIns="9334" rIns="18666" bIns="9334">
            <a:spAutoFit/>
          </a:bodyPr>
          <a:lstStyle/>
          <a:p>
            <a:pPr algn="ctr" eaLnBrk="0" hangingPunct="0"/>
            <a:r>
              <a:rPr lang="en-US" sz="1200" b="1" dirty="0">
                <a:solidFill>
                  <a:schemeClr val="bg1"/>
                </a:solidFill>
                <a:latin typeface="Arial" panose="020B0604020202020204" pitchFamily="34" charset="0"/>
              </a:rPr>
              <a:t> A new damping system for seismic sensors based on the eddy currents</a:t>
            </a:r>
          </a:p>
          <a:p>
            <a:pPr algn="ctr" eaLnBrk="0" hangingPunct="0">
              <a:lnSpc>
                <a:spcPts val="1586"/>
              </a:lnSpc>
            </a:pPr>
            <a:r>
              <a:rPr lang="en-US" sz="800" dirty="0" smtClean="0">
                <a:solidFill>
                  <a:schemeClr val="bg1"/>
                </a:solidFill>
                <a:latin typeface="Arial" panose="020B0604020202020204" pitchFamily="34" charset="0"/>
                <a:ea typeface="Avenir Book" charset="0"/>
              </a:rPr>
              <a:t>Shamseddin </a:t>
            </a:r>
            <a:r>
              <a:rPr lang="en-US" sz="800" dirty="0">
                <a:solidFill>
                  <a:schemeClr val="bg1"/>
                </a:solidFill>
                <a:latin typeface="Arial" panose="020B0604020202020204" pitchFamily="34" charset="0"/>
                <a:ea typeface="Avenir Book" charset="0"/>
              </a:rPr>
              <a:t>Esmaeili, </a:t>
            </a:r>
            <a:r>
              <a:rPr lang="en-US" sz="800" dirty="0" smtClean="0">
                <a:solidFill>
                  <a:schemeClr val="bg1"/>
                </a:solidFill>
                <a:latin typeface="Arial" panose="020B0604020202020204" pitchFamily="34" charset="0"/>
                <a:ea typeface="Avenir Book" charset="0"/>
                <a:hlinkClick r:id="rId2"/>
              </a:rPr>
              <a:t>s.esmaeili@razi.ac.ir</a:t>
            </a:r>
            <a:r>
              <a:rPr lang="en-US" sz="800" dirty="0" smtClean="0">
                <a:solidFill>
                  <a:schemeClr val="bg1"/>
                </a:solidFill>
                <a:latin typeface="Arial" panose="020B0604020202020204" pitchFamily="34" charset="0"/>
                <a:ea typeface="Avenir Book" charset="0"/>
              </a:rPr>
              <a:t>, </a:t>
            </a:r>
            <a:r>
              <a:rPr lang="en-US" sz="800" dirty="0">
                <a:solidFill>
                  <a:schemeClr val="bg1"/>
                </a:solidFill>
                <a:latin typeface="Arial" panose="020B0604020202020204" pitchFamily="34" charset="0"/>
                <a:cs typeface="Arial" panose="020B0604020202020204" pitchFamily="34" charset="0"/>
              </a:rPr>
              <a:t>Razi university of Kermanshah, Kermanshah, Iran</a:t>
            </a:r>
          </a:p>
          <a:p>
            <a:pPr algn="ctr" eaLnBrk="0" hangingPunct="0">
              <a:lnSpc>
                <a:spcPts val="1586"/>
              </a:lnSpc>
            </a:pPr>
            <a:r>
              <a:rPr lang="en-US" sz="800" dirty="0" smtClean="0">
                <a:solidFill>
                  <a:schemeClr val="bg1"/>
                </a:solidFill>
                <a:latin typeface="Arial" panose="020B0604020202020204" pitchFamily="34" charset="0"/>
                <a:ea typeface="Avenir Book" charset="0"/>
              </a:rPr>
              <a:t> </a:t>
            </a:r>
            <a:endParaRPr lang="en-US" sz="800" dirty="0">
              <a:solidFill>
                <a:schemeClr val="bg1"/>
              </a:solidFill>
              <a:latin typeface="Avenir Book" charset="0"/>
              <a:ea typeface="Avenir Book" charset="0"/>
              <a:cs typeface="Avenir Book"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713" y="1778713"/>
            <a:ext cx="5518205" cy="2940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52854" y="1114354"/>
            <a:ext cx="7992208" cy="646331"/>
          </a:xfrm>
          <a:prstGeom prst="rect">
            <a:avLst/>
          </a:prstGeom>
        </p:spPr>
        <p:txBody>
          <a:bodyPr wrap="square">
            <a:spAutoFit/>
          </a:bodyPr>
          <a:lstStyle/>
          <a:p>
            <a:pPr algn="just"/>
            <a:r>
              <a:rPr lang="en-US" sz="1200" dirty="0"/>
              <a:t>To investigate the performance of our damping system, we have recorded output signals before and after of mounting the damping mechanism. A 12 bit ADC has been used with sampling rate of 60 sps. As we can see the performance of the eddy damping system is quite reliable and very effective.</a:t>
            </a:r>
          </a:p>
        </p:txBody>
      </p:sp>
      <p:sp>
        <p:nvSpPr>
          <p:cNvPr id="2" name="TextBox 1"/>
          <p:cNvSpPr txBox="1"/>
          <p:nvPr/>
        </p:nvSpPr>
        <p:spPr>
          <a:xfrm>
            <a:off x="7195918" y="2186609"/>
            <a:ext cx="1717494" cy="276999"/>
          </a:xfrm>
          <a:prstGeom prst="rect">
            <a:avLst/>
          </a:prstGeom>
          <a:noFill/>
        </p:spPr>
        <p:txBody>
          <a:bodyPr wrap="square" rtlCol="0">
            <a:spAutoFit/>
          </a:bodyPr>
          <a:lstStyle/>
          <a:p>
            <a:r>
              <a:rPr lang="en-US" sz="1200" dirty="0" smtClean="0"/>
              <a:t>Damping constant</a:t>
            </a:r>
            <a:r>
              <a:rPr lang="fa-IR" sz="1200" dirty="0" smtClean="0"/>
              <a:t> </a:t>
            </a:r>
            <a:r>
              <a:rPr lang="en-US" sz="1200" dirty="0" smtClean="0"/>
              <a:t>~ 0.6</a:t>
            </a:r>
            <a:endParaRPr lang="en-US" sz="1200" dirty="0"/>
          </a:p>
        </p:txBody>
      </p:sp>
      <p:sp>
        <p:nvSpPr>
          <p:cNvPr id="9" name="TextBox 8"/>
          <p:cNvSpPr txBox="1"/>
          <p:nvPr/>
        </p:nvSpPr>
        <p:spPr>
          <a:xfrm>
            <a:off x="7195918" y="3539656"/>
            <a:ext cx="1717494" cy="461665"/>
          </a:xfrm>
          <a:prstGeom prst="rect">
            <a:avLst/>
          </a:prstGeom>
          <a:noFill/>
        </p:spPr>
        <p:txBody>
          <a:bodyPr wrap="square" rtlCol="0">
            <a:spAutoFit/>
          </a:bodyPr>
          <a:lstStyle/>
          <a:p>
            <a:r>
              <a:rPr lang="en-US" sz="1200" dirty="0" smtClean="0"/>
              <a:t>Damping constant less that 0.05</a:t>
            </a:r>
            <a:endParaRPr lang="en-US" sz="1200" dirty="0"/>
          </a:p>
        </p:txBody>
      </p:sp>
    </p:spTree>
    <p:extLst>
      <p:ext uri="{BB962C8B-B14F-4D97-AF65-F5344CB8AC3E}">
        <p14:creationId xmlns:p14="http://schemas.microsoft.com/office/powerpoint/2010/main" val="3996349163"/>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7761</TotalTime>
  <Words>1765</Words>
  <Application>Microsoft Office PowerPoint</Application>
  <PresentationFormat>On-screen Show (16:9)</PresentationFormat>
  <Paragraphs>83</Paragraphs>
  <Slides>10</Slides>
  <Notes>0</Notes>
  <HiddenSlides>0</HiddenSlides>
  <MMClips>0</MMClips>
  <ScaleCrop>false</ScaleCrop>
  <HeadingPairs>
    <vt:vector size="4" baseType="variant">
      <vt:variant>
        <vt:lpstr>Theme</vt:lpstr>
      </vt:variant>
      <vt:variant>
        <vt:i4>7</vt:i4>
      </vt:variant>
      <vt:variant>
        <vt:lpstr>Slide Titles</vt:lpstr>
      </vt:variant>
      <vt:variant>
        <vt:i4>10</vt:i4>
      </vt:variant>
    </vt:vector>
  </HeadingPairs>
  <TitlesOfParts>
    <vt:vector size="17" baseType="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Shantiya-Pc</cp:lastModifiedBy>
  <cp:revision>83</cp:revision>
  <cp:lastPrinted>2019-03-26T13:54:24Z</cp:lastPrinted>
  <dcterms:created xsi:type="dcterms:W3CDTF">2019-04-24T06:32:04Z</dcterms:created>
  <dcterms:modified xsi:type="dcterms:W3CDTF">2021-06-11T13:07:34Z</dcterms:modified>
</cp:coreProperties>
</file>