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</p:sldMasterIdLst>
  <p:notesMasterIdLst>
    <p:notesMasterId r:id="rId21"/>
  </p:notesMasterIdLst>
  <p:sldIdLst>
    <p:sldId id="256" r:id="rId8"/>
    <p:sldId id="258" r:id="rId9"/>
    <p:sldId id="260" r:id="rId10"/>
    <p:sldId id="264" r:id="rId11"/>
    <p:sldId id="261" r:id="rId12"/>
    <p:sldId id="266" r:id="rId13"/>
    <p:sldId id="265" r:id="rId14"/>
    <p:sldId id="267" r:id="rId15"/>
    <p:sldId id="262" r:id="rId16"/>
    <p:sldId id="269" r:id="rId17"/>
    <p:sldId id="270" r:id="rId18"/>
    <p:sldId id="271" r:id="rId19"/>
    <p:sldId id="263" r:id="rId20"/>
  </p:sldIdLst>
  <p:sldSz cx="9144000" cy="5143500" type="screen16x9"/>
  <p:notesSz cx="6858000" cy="9144000"/>
  <p:defaultTextStyle>
    <a:defPPr>
      <a:defRPr lang="en-US"/>
    </a:defPPr>
    <a:lvl1pPr marL="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1pPr>
    <a:lvl2pPr marL="89714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2pPr>
    <a:lvl3pPr marL="17943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3pPr>
    <a:lvl4pPr marL="26914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4pPr>
    <a:lvl5pPr marL="35886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5pPr>
    <a:lvl6pPr marL="44857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6pPr>
    <a:lvl7pPr marL="53829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7pPr>
    <a:lvl8pPr marL="628007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8pPr>
    <a:lvl9pPr marL="71772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7AAA"/>
    <a:srgbClr val="DFC5DF"/>
    <a:srgbClr val="DED1E1"/>
    <a:srgbClr val="75507C"/>
    <a:srgbClr val="FC8604"/>
    <a:srgbClr val="808000"/>
    <a:srgbClr val="2F58A1"/>
    <a:srgbClr val="C4ABC9"/>
    <a:srgbClr val="AC87B3"/>
    <a:srgbClr val="966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33"/>
    <p:restoredTop sz="94623"/>
  </p:normalViewPr>
  <p:slideViewPr>
    <p:cSldViewPr snapToGrid="0" snapToObjects="1">
      <p:cViewPr varScale="1">
        <p:scale>
          <a:sx n="150" d="100"/>
          <a:sy n="150" d="100"/>
        </p:scale>
        <p:origin x="9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E92848-7C2C-4DD9-B36B-EA7220892AAF}" type="doc">
      <dgm:prSet loTypeId="urn:microsoft.com/office/officeart/2005/8/layout/cycle8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AT"/>
        </a:p>
      </dgm:t>
    </dgm:pt>
    <dgm:pt modelId="{4013C76D-DDC1-402F-A289-7571C3DAF98A}">
      <dgm:prSet phldrT="[Text]"/>
      <dgm:spPr>
        <a:ln>
          <a:solidFill>
            <a:srgbClr val="00401C"/>
          </a:solidFill>
        </a:ln>
      </dgm:spPr>
      <dgm:t>
        <a:bodyPr/>
        <a:lstStyle/>
        <a:p>
          <a:r>
            <a:rPr lang="de-AT" dirty="0" err="1"/>
            <a:t>Get</a:t>
          </a:r>
          <a:r>
            <a:rPr lang="de-AT" dirty="0"/>
            <a:t> </a:t>
          </a:r>
          <a:r>
            <a:rPr lang="de-AT" dirty="0" err="1"/>
            <a:t>latest</a:t>
          </a:r>
          <a:r>
            <a:rPr lang="de-AT" dirty="0"/>
            <a:t> </a:t>
          </a:r>
          <a:r>
            <a:rPr lang="de-AT" dirty="0" err="1"/>
            <a:t>from</a:t>
          </a:r>
          <a:r>
            <a:rPr lang="de-AT" dirty="0"/>
            <a:t> </a:t>
          </a:r>
          <a:r>
            <a:rPr lang="de-AT" dirty="0" err="1"/>
            <a:t>Result</a:t>
          </a:r>
          <a:r>
            <a:rPr lang="de-AT" dirty="0"/>
            <a:t> Store</a:t>
          </a:r>
        </a:p>
      </dgm:t>
    </dgm:pt>
    <dgm:pt modelId="{C0119704-B3FF-422B-8215-4376CAB0985C}" type="parTrans" cxnId="{FE6C4ACD-7AE8-4877-BA4A-EAB177078B64}">
      <dgm:prSet/>
      <dgm:spPr/>
      <dgm:t>
        <a:bodyPr/>
        <a:lstStyle/>
        <a:p>
          <a:endParaRPr lang="de-AT"/>
        </a:p>
      </dgm:t>
    </dgm:pt>
    <dgm:pt modelId="{A0F91173-C0D0-4491-9E16-90274F7EB9F9}" type="sibTrans" cxnId="{FE6C4ACD-7AE8-4877-BA4A-EAB177078B64}">
      <dgm:prSet/>
      <dgm:spPr/>
      <dgm:t>
        <a:bodyPr/>
        <a:lstStyle/>
        <a:p>
          <a:endParaRPr lang="de-AT"/>
        </a:p>
      </dgm:t>
    </dgm:pt>
    <dgm:pt modelId="{08192246-5A59-42F8-BFA9-16DE7B0BDBF4}">
      <dgm:prSet phldrT="[Text]"/>
      <dgm:spPr>
        <a:ln>
          <a:solidFill>
            <a:srgbClr val="5B9BD5"/>
          </a:solidFill>
        </a:ln>
      </dgm:spPr>
      <dgm:t>
        <a:bodyPr/>
        <a:lstStyle/>
        <a:p>
          <a:r>
            <a:rPr lang="de-AT" dirty="0"/>
            <a:t>Task Progress / </a:t>
          </a:r>
          <a:r>
            <a:rPr lang="de-AT" dirty="0" err="1"/>
            <a:t>Computed</a:t>
          </a:r>
          <a:r>
            <a:rPr lang="de-AT" dirty="0"/>
            <a:t> Values</a:t>
          </a:r>
        </a:p>
      </dgm:t>
    </dgm:pt>
    <dgm:pt modelId="{6E6ECF5E-1FFC-42B0-ABC5-931700503654}" type="parTrans" cxnId="{4A1D5A57-CF9E-4DC9-8293-FBD4E90E84F5}">
      <dgm:prSet/>
      <dgm:spPr/>
      <dgm:t>
        <a:bodyPr/>
        <a:lstStyle/>
        <a:p>
          <a:endParaRPr lang="de-AT"/>
        </a:p>
      </dgm:t>
    </dgm:pt>
    <dgm:pt modelId="{D0C3FA47-91A8-413D-85F0-F1E550CF5187}" type="sibTrans" cxnId="{4A1D5A57-CF9E-4DC9-8293-FBD4E90E84F5}">
      <dgm:prSet/>
      <dgm:spPr/>
      <dgm:t>
        <a:bodyPr/>
        <a:lstStyle/>
        <a:p>
          <a:endParaRPr lang="de-AT"/>
        </a:p>
      </dgm:t>
    </dgm:pt>
    <dgm:pt modelId="{80E05295-9626-419F-9E7F-A636D2784F14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de-AT" dirty="0" err="1"/>
            <a:t>Get</a:t>
          </a:r>
          <a:r>
            <a:rPr lang="de-AT" dirty="0"/>
            <a:t> Task Status </a:t>
          </a:r>
          <a:r>
            <a:rPr lang="de-AT" dirty="0" err="1"/>
            <a:t>by</a:t>
          </a:r>
          <a:r>
            <a:rPr lang="de-AT" dirty="0"/>
            <a:t> ID</a:t>
          </a:r>
        </a:p>
      </dgm:t>
    </dgm:pt>
    <dgm:pt modelId="{9012A6CA-F30D-4F30-920D-ED7FCD0CDAF8}" type="parTrans" cxnId="{A9E925AC-056E-4262-A2F4-EDC29861740E}">
      <dgm:prSet/>
      <dgm:spPr/>
      <dgm:t>
        <a:bodyPr/>
        <a:lstStyle/>
        <a:p>
          <a:endParaRPr lang="de-AT"/>
        </a:p>
      </dgm:t>
    </dgm:pt>
    <dgm:pt modelId="{969B5881-266C-4315-BE7F-A31F17BC34E1}" type="sibTrans" cxnId="{A9E925AC-056E-4262-A2F4-EDC29861740E}">
      <dgm:prSet/>
      <dgm:spPr/>
      <dgm:t>
        <a:bodyPr/>
        <a:lstStyle/>
        <a:p>
          <a:endParaRPr lang="de-AT"/>
        </a:p>
      </dgm:t>
    </dgm:pt>
    <dgm:pt modelId="{D2FFE887-E68C-4DA8-ACD9-E413008F9460}" type="pres">
      <dgm:prSet presAssocID="{53E92848-7C2C-4DD9-B36B-EA7220892AAF}" presName="compositeShape" presStyleCnt="0">
        <dgm:presLayoutVars>
          <dgm:chMax val="7"/>
          <dgm:dir/>
          <dgm:resizeHandles val="exact"/>
        </dgm:presLayoutVars>
      </dgm:prSet>
      <dgm:spPr/>
    </dgm:pt>
    <dgm:pt modelId="{561D66A9-6680-43FB-8310-BC623ABE8CD6}" type="pres">
      <dgm:prSet presAssocID="{53E92848-7C2C-4DD9-B36B-EA7220892AAF}" presName="wedge1" presStyleLbl="node1" presStyleIdx="0" presStyleCnt="3"/>
      <dgm:spPr/>
    </dgm:pt>
    <dgm:pt modelId="{53854AF8-D624-4B71-A4AD-2AEA92CD6ACF}" type="pres">
      <dgm:prSet presAssocID="{53E92848-7C2C-4DD9-B36B-EA7220892AAF}" presName="dummy1a" presStyleCnt="0"/>
      <dgm:spPr/>
    </dgm:pt>
    <dgm:pt modelId="{902F1FE8-784F-4456-A6EE-D7BE2F0DE975}" type="pres">
      <dgm:prSet presAssocID="{53E92848-7C2C-4DD9-B36B-EA7220892AAF}" presName="dummy1b" presStyleCnt="0"/>
      <dgm:spPr/>
    </dgm:pt>
    <dgm:pt modelId="{84AB5312-102F-44D0-9CC5-B49BD067A0D9}" type="pres">
      <dgm:prSet presAssocID="{53E92848-7C2C-4DD9-B36B-EA7220892AA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90DF803-4476-4AB9-8B2C-DF9BFC1B17F2}" type="pres">
      <dgm:prSet presAssocID="{53E92848-7C2C-4DD9-B36B-EA7220892AAF}" presName="wedge2" presStyleLbl="node1" presStyleIdx="1" presStyleCnt="3"/>
      <dgm:spPr/>
    </dgm:pt>
    <dgm:pt modelId="{A391D895-0491-4E05-B92E-2D935B9D9DBB}" type="pres">
      <dgm:prSet presAssocID="{53E92848-7C2C-4DD9-B36B-EA7220892AAF}" presName="dummy2a" presStyleCnt="0"/>
      <dgm:spPr/>
    </dgm:pt>
    <dgm:pt modelId="{155C3622-1F3D-4069-ABF7-44AEE436EDBF}" type="pres">
      <dgm:prSet presAssocID="{53E92848-7C2C-4DD9-B36B-EA7220892AAF}" presName="dummy2b" presStyleCnt="0"/>
      <dgm:spPr/>
    </dgm:pt>
    <dgm:pt modelId="{91677069-05C4-445D-9F4A-BBEAE62A2C32}" type="pres">
      <dgm:prSet presAssocID="{53E92848-7C2C-4DD9-B36B-EA7220892AA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93E6DF9-BEFA-4F98-9FE7-29E51B7376FD}" type="pres">
      <dgm:prSet presAssocID="{53E92848-7C2C-4DD9-B36B-EA7220892AAF}" presName="wedge3" presStyleLbl="node1" presStyleIdx="2" presStyleCnt="3" custLinFactNeighborY="1332"/>
      <dgm:spPr/>
    </dgm:pt>
    <dgm:pt modelId="{1D9493E3-8563-4717-B829-DF56A9E174F8}" type="pres">
      <dgm:prSet presAssocID="{53E92848-7C2C-4DD9-B36B-EA7220892AAF}" presName="dummy3a" presStyleCnt="0"/>
      <dgm:spPr/>
    </dgm:pt>
    <dgm:pt modelId="{56B813D8-E4E3-4802-ACB0-C53F266CF697}" type="pres">
      <dgm:prSet presAssocID="{53E92848-7C2C-4DD9-B36B-EA7220892AAF}" presName="dummy3b" presStyleCnt="0"/>
      <dgm:spPr/>
    </dgm:pt>
    <dgm:pt modelId="{F8BDFE5F-75AB-4869-821E-C8032ABD5A16}" type="pres">
      <dgm:prSet presAssocID="{53E92848-7C2C-4DD9-B36B-EA7220892AA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6CE4D4A-FA3A-435E-B5E7-CF4F084F52AF}" type="pres">
      <dgm:prSet presAssocID="{A0F91173-C0D0-4491-9E16-90274F7EB9F9}" presName="arrowWedge1" presStyleLbl="fgSibTrans2D1" presStyleIdx="0" presStyleCnt="3"/>
      <dgm:spPr>
        <a:solidFill>
          <a:srgbClr val="00401C"/>
        </a:solidFill>
      </dgm:spPr>
    </dgm:pt>
    <dgm:pt modelId="{0AAA83A4-41C1-49D5-95CC-FE46BD360D5B}" type="pres">
      <dgm:prSet presAssocID="{D0C3FA47-91A8-413D-85F0-F1E550CF5187}" presName="arrowWedge2" presStyleLbl="fgSibTrans2D1" presStyleIdx="1" presStyleCnt="3"/>
      <dgm:spPr>
        <a:solidFill>
          <a:srgbClr val="5B9BD5"/>
        </a:solidFill>
      </dgm:spPr>
    </dgm:pt>
    <dgm:pt modelId="{0F3F3637-A599-4CDA-8C85-12727A51179F}" type="pres">
      <dgm:prSet presAssocID="{969B5881-266C-4315-BE7F-A31F17BC34E1}" presName="arrowWedge3" presStyleLbl="fgSibTrans2D1" presStyleIdx="2" presStyleCnt="3"/>
      <dgm:spPr>
        <a:solidFill>
          <a:srgbClr val="C00000"/>
        </a:solidFill>
      </dgm:spPr>
    </dgm:pt>
  </dgm:ptLst>
  <dgm:cxnLst>
    <dgm:cxn modelId="{73812528-809B-4AD9-B440-529C2B4A4181}" type="presOf" srcId="{53E92848-7C2C-4DD9-B36B-EA7220892AAF}" destId="{D2FFE887-E68C-4DA8-ACD9-E413008F9460}" srcOrd="0" destOrd="0" presId="urn:microsoft.com/office/officeart/2005/8/layout/cycle8"/>
    <dgm:cxn modelId="{68031676-0C18-45CF-B554-AC68874D613D}" type="presOf" srcId="{08192246-5A59-42F8-BFA9-16DE7B0BDBF4}" destId="{A90DF803-4476-4AB9-8B2C-DF9BFC1B17F2}" srcOrd="0" destOrd="0" presId="urn:microsoft.com/office/officeart/2005/8/layout/cycle8"/>
    <dgm:cxn modelId="{4A1D5A57-CF9E-4DC9-8293-FBD4E90E84F5}" srcId="{53E92848-7C2C-4DD9-B36B-EA7220892AAF}" destId="{08192246-5A59-42F8-BFA9-16DE7B0BDBF4}" srcOrd="1" destOrd="0" parTransId="{6E6ECF5E-1FFC-42B0-ABC5-931700503654}" sibTransId="{D0C3FA47-91A8-413D-85F0-F1E550CF5187}"/>
    <dgm:cxn modelId="{3E334D9D-F873-4104-8495-80ABCB31557D}" type="presOf" srcId="{4013C76D-DDC1-402F-A289-7571C3DAF98A}" destId="{84AB5312-102F-44D0-9CC5-B49BD067A0D9}" srcOrd="1" destOrd="0" presId="urn:microsoft.com/office/officeart/2005/8/layout/cycle8"/>
    <dgm:cxn modelId="{A9E925AC-056E-4262-A2F4-EDC29861740E}" srcId="{53E92848-7C2C-4DD9-B36B-EA7220892AAF}" destId="{80E05295-9626-419F-9E7F-A636D2784F14}" srcOrd="2" destOrd="0" parTransId="{9012A6CA-F30D-4F30-920D-ED7FCD0CDAF8}" sibTransId="{969B5881-266C-4315-BE7F-A31F17BC34E1}"/>
    <dgm:cxn modelId="{C17407B3-16F8-4F3A-B5D5-B33E9D278E2F}" type="presOf" srcId="{4013C76D-DDC1-402F-A289-7571C3DAF98A}" destId="{561D66A9-6680-43FB-8310-BC623ABE8CD6}" srcOrd="0" destOrd="0" presId="urn:microsoft.com/office/officeart/2005/8/layout/cycle8"/>
    <dgm:cxn modelId="{D448EEC4-F8F4-4B11-9F23-16E1667A5F9C}" type="presOf" srcId="{80E05295-9626-419F-9E7F-A636D2784F14}" destId="{F8BDFE5F-75AB-4869-821E-C8032ABD5A16}" srcOrd="1" destOrd="0" presId="urn:microsoft.com/office/officeart/2005/8/layout/cycle8"/>
    <dgm:cxn modelId="{FE6C4ACD-7AE8-4877-BA4A-EAB177078B64}" srcId="{53E92848-7C2C-4DD9-B36B-EA7220892AAF}" destId="{4013C76D-DDC1-402F-A289-7571C3DAF98A}" srcOrd="0" destOrd="0" parTransId="{C0119704-B3FF-422B-8215-4376CAB0985C}" sibTransId="{A0F91173-C0D0-4491-9E16-90274F7EB9F9}"/>
    <dgm:cxn modelId="{8C21D5CF-F873-4C04-B530-9963EAF69E34}" type="presOf" srcId="{08192246-5A59-42F8-BFA9-16DE7B0BDBF4}" destId="{91677069-05C4-445D-9F4A-BBEAE62A2C32}" srcOrd="1" destOrd="0" presId="urn:microsoft.com/office/officeart/2005/8/layout/cycle8"/>
    <dgm:cxn modelId="{C6FD7DF9-C52F-4E14-9FE7-CAED03A5A424}" type="presOf" srcId="{80E05295-9626-419F-9E7F-A636D2784F14}" destId="{193E6DF9-BEFA-4F98-9FE7-29E51B7376FD}" srcOrd="0" destOrd="0" presId="urn:microsoft.com/office/officeart/2005/8/layout/cycle8"/>
    <dgm:cxn modelId="{3C4A0CAF-6224-4F07-A4F6-923708FD5CB7}" type="presParOf" srcId="{D2FFE887-E68C-4DA8-ACD9-E413008F9460}" destId="{561D66A9-6680-43FB-8310-BC623ABE8CD6}" srcOrd="0" destOrd="0" presId="urn:microsoft.com/office/officeart/2005/8/layout/cycle8"/>
    <dgm:cxn modelId="{BB932CF2-BFAE-4F4E-9F06-D22BAFEF7917}" type="presParOf" srcId="{D2FFE887-E68C-4DA8-ACD9-E413008F9460}" destId="{53854AF8-D624-4B71-A4AD-2AEA92CD6ACF}" srcOrd="1" destOrd="0" presId="urn:microsoft.com/office/officeart/2005/8/layout/cycle8"/>
    <dgm:cxn modelId="{B5ECB862-70A0-4816-9579-5ED65C957A95}" type="presParOf" srcId="{D2FFE887-E68C-4DA8-ACD9-E413008F9460}" destId="{902F1FE8-784F-4456-A6EE-D7BE2F0DE975}" srcOrd="2" destOrd="0" presId="urn:microsoft.com/office/officeart/2005/8/layout/cycle8"/>
    <dgm:cxn modelId="{8813CD06-70CF-4DD7-A147-15EB7AE885BE}" type="presParOf" srcId="{D2FFE887-E68C-4DA8-ACD9-E413008F9460}" destId="{84AB5312-102F-44D0-9CC5-B49BD067A0D9}" srcOrd="3" destOrd="0" presId="urn:microsoft.com/office/officeart/2005/8/layout/cycle8"/>
    <dgm:cxn modelId="{DB6C0832-99C8-4406-9794-357C7C338A44}" type="presParOf" srcId="{D2FFE887-E68C-4DA8-ACD9-E413008F9460}" destId="{A90DF803-4476-4AB9-8B2C-DF9BFC1B17F2}" srcOrd="4" destOrd="0" presId="urn:microsoft.com/office/officeart/2005/8/layout/cycle8"/>
    <dgm:cxn modelId="{4CCF024C-3C84-488B-B6D1-4FAA48640F50}" type="presParOf" srcId="{D2FFE887-E68C-4DA8-ACD9-E413008F9460}" destId="{A391D895-0491-4E05-B92E-2D935B9D9DBB}" srcOrd="5" destOrd="0" presId="urn:microsoft.com/office/officeart/2005/8/layout/cycle8"/>
    <dgm:cxn modelId="{8AC2788F-E4A8-40D2-8922-3E3B171CE866}" type="presParOf" srcId="{D2FFE887-E68C-4DA8-ACD9-E413008F9460}" destId="{155C3622-1F3D-4069-ABF7-44AEE436EDBF}" srcOrd="6" destOrd="0" presId="urn:microsoft.com/office/officeart/2005/8/layout/cycle8"/>
    <dgm:cxn modelId="{4BF99808-A7C3-4CAD-8C25-27E5DC54F085}" type="presParOf" srcId="{D2FFE887-E68C-4DA8-ACD9-E413008F9460}" destId="{91677069-05C4-445D-9F4A-BBEAE62A2C32}" srcOrd="7" destOrd="0" presId="urn:microsoft.com/office/officeart/2005/8/layout/cycle8"/>
    <dgm:cxn modelId="{B9B432FE-7A1B-446D-B382-13859E8A2882}" type="presParOf" srcId="{D2FFE887-E68C-4DA8-ACD9-E413008F9460}" destId="{193E6DF9-BEFA-4F98-9FE7-29E51B7376FD}" srcOrd="8" destOrd="0" presId="urn:microsoft.com/office/officeart/2005/8/layout/cycle8"/>
    <dgm:cxn modelId="{62AD62E1-206A-474C-AE7B-5A3B2630FEFA}" type="presParOf" srcId="{D2FFE887-E68C-4DA8-ACD9-E413008F9460}" destId="{1D9493E3-8563-4717-B829-DF56A9E174F8}" srcOrd="9" destOrd="0" presId="urn:microsoft.com/office/officeart/2005/8/layout/cycle8"/>
    <dgm:cxn modelId="{E8C10AEB-7806-45A0-9913-0C6FE0ECCB84}" type="presParOf" srcId="{D2FFE887-E68C-4DA8-ACD9-E413008F9460}" destId="{56B813D8-E4E3-4802-ACB0-C53F266CF697}" srcOrd="10" destOrd="0" presId="urn:microsoft.com/office/officeart/2005/8/layout/cycle8"/>
    <dgm:cxn modelId="{C9DAD2FA-C25F-495B-93BF-369C0BE26A2D}" type="presParOf" srcId="{D2FFE887-E68C-4DA8-ACD9-E413008F9460}" destId="{F8BDFE5F-75AB-4869-821E-C8032ABD5A16}" srcOrd="11" destOrd="0" presId="urn:microsoft.com/office/officeart/2005/8/layout/cycle8"/>
    <dgm:cxn modelId="{386420F1-A222-437C-8988-563E70E1A1D4}" type="presParOf" srcId="{D2FFE887-E68C-4DA8-ACD9-E413008F9460}" destId="{66CE4D4A-FA3A-435E-B5E7-CF4F084F52AF}" srcOrd="12" destOrd="0" presId="urn:microsoft.com/office/officeart/2005/8/layout/cycle8"/>
    <dgm:cxn modelId="{DD910917-642F-457D-8BB2-14BC231B73D4}" type="presParOf" srcId="{D2FFE887-E68C-4DA8-ACD9-E413008F9460}" destId="{0AAA83A4-41C1-49D5-95CC-FE46BD360D5B}" srcOrd="13" destOrd="0" presId="urn:microsoft.com/office/officeart/2005/8/layout/cycle8"/>
    <dgm:cxn modelId="{67EAB090-EC88-4B3F-ABD9-D0B42652129D}" type="presParOf" srcId="{D2FFE887-E68C-4DA8-ACD9-E413008F9460}" destId="{0F3F3637-A599-4CDA-8C85-12727A51179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936A31-10B1-421B-8B4C-96185293DFB1}" type="doc">
      <dgm:prSet loTypeId="urn:microsoft.com/office/officeart/2005/8/layout/gear1" loCatId="relationship" qsTypeId="urn:microsoft.com/office/officeart/2005/8/quickstyle/simple1" qsCatId="simple" csTypeId="urn:microsoft.com/office/officeart/2005/8/colors/accent6_5" csCatId="accent6" phldr="1"/>
      <dgm:spPr/>
    </dgm:pt>
    <dgm:pt modelId="{BAC3B0A7-4522-48AB-9FBE-5B0700A87027}">
      <dgm:prSet phldrT="[Text]"/>
      <dgm:spPr/>
      <dgm:t>
        <a:bodyPr/>
        <a:lstStyle/>
        <a:p>
          <a:r>
            <a:rPr lang="de-AT" dirty="0"/>
            <a:t> </a:t>
          </a:r>
        </a:p>
      </dgm:t>
    </dgm:pt>
    <dgm:pt modelId="{77972EA8-F51E-4306-A045-18DF19E1BCA3}" type="parTrans" cxnId="{8931033F-E8F6-4C26-A9AC-9ECDA5080CD7}">
      <dgm:prSet/>
      <dgm:spPr/>
      <dgm:t>
        <a:bodyPr/>
        <a:lstStyle/>
        <a:p>
          <a:endParaRPr lang="de-AT"/>
        </a:p>
      </dgm:t>
    </dgm:pt>
    <dgm:pt modelId="{9CCDB871-D62E-46AB-9CEC-975B2EF7FA7E}" type="sibTrans" cxnId="{8931033F-E8F6-4C26-A9AC-9ECDA5080CD7}">
      <dgm:prSet/>
      <dgm:spPr/>
      <dgm:t>
        <a:bodyPr/>
        <a:lstStyle/>
        <a:p>
          <a:endParaRPr lang="de-AT"/>
        </a:p>
      </dgm:t>
    </dgm:pt>
    <dgm:pt modelId="{143E7CD1-497C-4BF3-BEE0-8DF6D9C49653}">
      <dgm:prSet phldrT="[Text]"/>
      <dgm:spPr/>
      <dgm:t>
        <a:bodyPr/>
        <a:lstStyle/>
        <a:p>
          <a:r>
            <a:rPr lang="de-AT" dirty="0"/>
            <a:t>  </a:t>
          </a:r>
        </a:p>
      </dgm:t>
    </dgm:pt>
    <dgm:pt modelId="{7974B509-3EAF-4BB9-B8C6-6B4DED724C50}" type="parTrans" cxnId="{8E8654C8-3D0A-4AE9-BFAC-11FECA40CC22}">
      <dgm:prSet/>
      <dgm:spPr/>
      <dgm:t>
        <a:bodyPr/>
        <a:lstStyle/>
        <a:p>
          <a:endParaRPr lang="de-AT"/>
        </a:p>
      </dgm:t>
    </dgm:pt>
    <dgm:pt modelId="{049213FF-D396-4636-BD1F-3D03FF236A1A}" type="sibTrans" cxnId="{8E8654C8-3D0A-4AE9-BFAC-11FECA40CC22}">
      <dgm:prSet/>
      <dgm:spPr/>
      <dgm:t>
        <a:bodyPr/>
        <a:lstStyle/>
        <a:p>
          <a:endParaRPr lang="de-AT"/>
        </a:p>
      </dgm:t>
    </dgm:pt>
    <dgm:pt modelId="{18665380-F3A0-4350-BEE8-B5B140238D08}">
      <dgm:prSet phldrT="[Text]"/>
      <dgm:spPr/>
      <dgm:t>
        <a:bodyPr/>
        <a:lstStyle/>
        <a:p>
          <a:r>
            <a:rPr lang="de-AT" dirty="0"/>
            <a:t> </a:t>
          </a:r>
        </a:p>
      </dgm:t>
    </dgm:pt>
    <dgm:pt modelId="{6651911D-977C-4801-9D75-07D7A908D759}" type="parTrans" cxnId="{41EDA264-ED29-49CD-90B2-FFCC8FE98B0A}">
      <dgm:prSet/>
      <dgm:spPr/>
      <dgm:t>
        <a:bodyPr/>
        <a:lstStyle/>
        <a:p>
          <a:endParaRPr lang="de-AT"/>
        </a:p>
      </dgm:t>
    </dgm:pt>
    <dgm:pt modelId="{2A5D40CE-B7C1-4D97-AA57-B872105BD8CC}" type="sibTrans" cxnId="{41EDA264-ED29-49CD-90B2-FFCC8FE98B0A}">
      <dgm:prSet/>
      <dgm:spPr/>
      <dgm:t>
        <a:bodyPr/>
        <a:lstStyle/>
        <a:p>
          <a:endParaRPr lang="de-AT"/>
        </a:p>
      </dgm:t>
    </dgm:pt>
    <dgm:pt modelId="{30CAF170-D53C-4128-96B0-AF50156685E4}" type="pres">
      <dgm:prSet presAssocID="{E3936A31-10B1-421B-8B4C-96185293DFB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8962258-513F-46AE-A258-AE87AA8B3721}" type="pres">
      <dgm:prSet presAssocID="{BAC3B0A7-4522-48AB-9FBE-5B0700A87027}" presName="gear1" presStyleLbl="node1" presStyleIdx="0" presStyleCnt="3">
        <dgm:presLayoutVars>
          <dgm:chMax val="1"/>
          <dgm:bulletEnabled val="1"/>
        </dgm:presLayoutVars>
      </dgm:prSet>
      <dgm:spPr/>
    </dgm:pt>
    <dgm:pt modelId="{999EA984-B498-4B98-A3AE-F06F7D46A698}" type="pres">
      <dgm:prSet presAssocID="{BAC3B0A7-4522-48AB-9FBE-5B0700A87027}" presName="gear1srcNode" presStyleLbl="node1" presStyleIdx="0" presStyleCnt="3"/>
      <dgm:spPr/>
    </dgm:pt>
    <dgm:pt modelId="{5256C579-07DA-4678-A440-0B3C8FC23CFD}" type="pres">
      <dgm:prSet presAssocID="{BAC3B0A7-4522-48AB-9FBE-5B0700A87027}" presName="gear1dstNode" presStyleLbl="node1" presStyleIdx="0" presStyleCnt="3"/>
      <dgm:spPr/>
    </dgm:pt>
    <dgm:pt modelId="{8B4BFA3A-AD12-4589-8E0A-D0E5EBBDCFC4}" type="pres">
      <dgm:prSet presAssocID="{143E7CD1-497C-4BF3-BEE0-8DF6D9C49653}" presName="gear2" presStyleLbl="node1" presStyleIdx="1" presStyleCnt="3">
        <dgm:presLayoutVars>
          <dgm:chMax val="1"/>
          <dgm:bulletEnabled val="1"/>
        </dgm:presLayoutVars>
      </dgm:prSet>
      <dgm:spPr/>
    </dgm:pt>
    <dgm:pt modelId="{8F78C99D-CD86-4C5C-BA42-91C7969CE023}" type="pres">
      <dgm:prSet presAssocID="{143E7CD1-497C-4BF3-BEE0-8DF6D9C49653}" presName="gear2srcNode" presStyleLbl="node1" presStyleIdx="1" presStyleCnt="3"/>
      <dgm:spPr/>
    </dgm:pt>
    <dgm:pt modelId="{AB5890DF-7F4F-4583-A71C-B59018C8EB61}" type="pres">
      <dgm:prSet presAssocID="{143E7CD1-497C-4BF3-BEE0-8DF6D9C49653}" presName="gear2dstNode" presStyleLbl="node1" presStyleIdx="1" presStyleCnt="3"/>
      <dgm:spPr/>
    </dgm:pt>
    <dgm:pt modelId="{94726179-9028-4A87-9569-A50491D22B35}" type="pres">
      <dgm:prSet presAssocID="{18665380-F3A0-4350-BEE8-B5B140238D08}" presName="gear3" presStyleLbl="node1" presStyleIdx="2" presStyleCnt="3"/>
      <dgm:spPr/>
    </dgm:pt>
    <dgm:pt modelId="{CDB3EB4F-5179-4133-8AF1-0EB4FC744CE0}" type="pres">
      <dgm:prSet presAssocID="{18665380-F3A0-4350-BEE8-B5B140238D0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B759688-D188-45B7-8CAF-9A10E1E8FD13}" type="pres">
      <dgm:prSet presAssocID="{18665380-F3A0-4350-BEE8-B5B140238D08}" presName="gear3srcNode" presStyleLbl="node1" presStyleIdx="2" presStyleCnt="3"/>
      <dgm:spPr/>
    </dgm:pt>
    <dgm:pt modelId="{87E95364-6926-4288-BDF6-3302BBCDEC64}" type="pres">
      <dgm:prSet presAssocID="{18665380-F3A0-4350-BEE8-B5B140238D08}" presName="gear3dstNode" presStyleLbl="node1" presStyleIdx="2" presStyleCnt="3"/>
      <dgm:spPr/>
    </dgm:pt>
    <dgm:pt modelId="{B5ED5276-2D4D-44EF-A458-C37F70017471}" type="pres">
      <dgm:prSet presAssocID="{9CCDB871-D62E-46AB-9CEC-975B2EF7FA7E}" presName="connector1" presStyleLbl="sibTrans2D1" presStyleIdx="0" presStyleCnt="3"/>
      <dgm:spPr/>
    </dgm:pt>
    <dgm:pt modelId="{E9B73BB4-36B4-4CBA-A6E9-D5DDA9FA7151}" type="pres">
      <dgm:prSet presAssocID="{049213FF-D396-4636-BD1F-3D03FF236A1A}" presName="connector2" presStyleLbl="sibTrans2D1" presStyleIdx="1" presStyleCnt="3"/>
      <dgm:spPr/>
    </dgm:pt>
    <dgm:pt modelId="{EE535808-F2EF-4369-9796-5333072B978E}" type="pres">
      <dgm:prSet presAssocID="{2A5D40CE-B7C1-4D97-AA57-B872105BD8CC}" presName="connector3" presStyleLbl="sibTrans2D1" presStyleIdx="2" presStyleCnt="3"/>
      <dgm:spPr/>
    </dgm:pt>
  </dgm:ptLst>
  <dgm:cxnLst>
    <dgm:cxn modelId="{F5123801-17E1-4C50-833A-9754A166CC3C}" type="presOf" srcId="{049213FF-D396-4636-BD1F-3D03FF236A1A}" destId="{E9B73BB4-36B4-4CBA-A6E9-D5DDA9FA7151}" srcOrd="0" destOrd="0" presId="urn:microsoft.com/office/officeart/2005/8/layout/gear1"/>
    <dgm:cxn modelId="{8931033F-E8F6-4C26-A9AC-9ECDA5080CD7}" srcId="{E3936A31-10B1-421B-8B4C-96185293DFB1}" destId="{BAC3B0A7-4522-48AB-9FBE-5B0700A87027}" srcOrd="0" destOrd="0" parTransId="{77972EA8-F51E-4306-A045-18DF19E1BCA3}" sibTransId="{9CCDB871-D62E-46AB-9CEC-975B2EF7FA7E}"/>
    <dgm:cxn modelId="{0ACE123F-51AD-46EF-B382-62B9F50FD2B3}" type="presOf" srcId="{BAC3B0A7-4522-48AB-9FBE-5B0700A87027}" destId="{98962258-513F-46AE-A258-AE87AA8B3721}" srcOrd="0" destOrd="0" presId="urn:microsoft.com/office/officeart/2005/8/layout/gear1"/>
    <dgm:cxn modelId="{D6A08161-9AC5-4B75-9012-34A20C2AD076}" type="presOf" srcId="{143E7CD1-497C-4BF3-BEE0-8DF6D9C49653}" destId="{8B4BFA3A-AD12-4589-8E0A-D0E5EBBDCFC4}" srcOrd="0" destOrd="0" presId="urn:microsoft.com/office/officeart/2005/8/layout/gear1"/>
    <dgm:cxn modelId="{41EDA264-ED29-49CD-90B2-FFCC8FE98B0A}" srcId="{E3936A31-10B1-421B-8B4C-96185293DFB1}" destId="{18665380-F3A0-4350-BEE8-B5B140238D08}" srcOrd="2" destOrd="0" parTransId="{6651911D-977C-4801-9D75-07D7A908D759}" sibTransId="{2A5D40CE-B7C1-4D97-AA57-B872105BD8CC}"/>
    <dgm:cxn modelId="{D2F2074C-1709-44E0-9E04-722D9E6C89EC}" type="presOf" srcId="{143E7CD1-497C-4BF3-BEE0-8DF6D9C49653}" destId="{AB5890DF-7F4F-4583-A71C-B59018C8EB61}" srcOrd="2" destOrd="0" presId="urn:microsoft.com/office/officeart/2005/8/layout/gear1"/>
    <dgm:cxn modelId="{AA8EEF74-1929-4A34-8D95-7CEB43BC4BA7}" type="presOf" srcId="{18665380-F3A0-4350-BEE8-B5B140238D08}" destId="{CDB3EB4F-5179-4133-8AF1-0EB4FC744CE0}" srcOrd="1" destOrd="0" presId="urn:microsoft.com/office/officeart/2005/8/layout/gear1"/>
    <dgm:cxn modelId="{3D851A79-5057-4F80-A9A7-ED336F4A4171}" type="presOf" srcId="{143E7CD1-497C-4BF3-BEE0-8DF6D9C49653}" destId="{8F78C99D-CD86-4C5C-BA42-91C7969CE023}" srcOrd="1" destOrd="0" presId="urn:microsoft.com/office/officeart/2005/8/layout/gear1"/>
    <dgm:cxn modelId="{382B778C-3170-4F73-AAFC-8E796930B0EB}" type="presOf" srcId="{E3936A31-10B1-421B-8B4C-96185293DFB1}" destId="{30CAF170-D53C-4128-96B0-AF50156685E4}" srcOrd="0" destOrd="0" presId="urn:microsoft.com/office/officeart/2005/8/layout/gear1"/>
    <dgm:cxn modelId="{E59BD0A6-95CD-44D6-9C8D-47E9C11674B3}" type="presOf" srcId="{18665380-F3A0-4350-BEE8-B5B140238D08}" destId="{94726179-9028-4A87-9569-A50491D22B35}" srcOrd="0" destOrd="0" presId="urn:microsoft.com/office/officeart/2005/8/layout/gear1"/>
    <dgm:cxn modelId="{6BE3FDA9-2A15-42AF-99D1-9CD0DF387B66}" type="presOf" srcId="{18665380-F3A0-4350-BEE8-B5B140238D08}" destId="{FB759688-D188-45B7-8CAF-9A10E1E8FD13}" srcOrd="2" destOrd="0" presId="urn:microsoft.com/office/officeart/2005/8/layout/gear1"/>
    <dgm:cxn modelId="{C875A2BB-DB10-4B12-B589-A8E4ABB43DBB}" type="presOf" srcId="{BAC3B0A7-4522-48AB-9FBE-5B0700A87027}" destId="{999EA984-B498-4B98-A3AE-F06F7D46A698}" srcOrd="1" destOrd="0" presId="urn:microsoft.com/office/officeart/2005/8/layout/gear1"/>
    <dgm:cxn modelId="{8E8654C8-3D0A-4AE9-BFAC-11FECA40CC22}" srcId="{E3936A31-10B1-421B-8B4C-96185293DFB1}" destId="{143E7CD1-497C-4BF3-BEE0-8DF6D9C49653}" srcOrd="1" destOrd="0" parTransId="{7974B509-3EAF-4BB9-B8C6-6B4DED724C50}" sibTransId="{049213FF-D396-4636-BD1F-3D03FF236A1A}"/>
    <dgm:cxn modelId="{FC671ED9-AF14-41AE-8FEE-F9C713810444}" type="presOf" srcId="{9CCDB871-D62E-46AB-9CEC-975B2EF7FA7E}" destId="{B5ED5276-2D4D-44EF-A458-C37F70017471}" srcOrd="0" destOrd="0" presId="urn:microsoft.com/office/officeart/2005/8/layout/gear1"/>
    <dgm:cxn modelId="{D22459E5-C30A-47F7-BAEE-0567503B21EB}" type="presOf" srcId="{BAC3B0A7-4522-48AB-9FBE-5B0700A87027}" destId="{5256C579-07DA-4678-A440-0B3C8FC23CFD}" srcOrd="2" destOrd="0" presId="urn:microsoft.com/office/officeart/2005/8/layout/gear1"/>
    <dgm:cxn modelId="{0357ECEB-22BC-42CB-B860-EB054167C854}" type="presOf" srcId="{18665380-F3A0-4350-BEE8-B5B140238D08}" destId="{87E95364-6926-4288-BDF6-3302BBCDEC64}" srcOrd="3" destOrd="0" presId="urn:microsoft.com/office/officeart/2005/8/layout/gear1"/>
    <dgm:cxn modelId="{E8559DFC-9724-45EE-A4A5-293960C05389}" type="presOf" srcId="{2A5D40CE-B7C1-4D97-AA57-B872105BD8CC}" destId="{EE535808-F2EF-4369-9796-5333072B978E}" srcOrd="0" destOrd="0" presId="urn:microsoft.com/office/officeart/2005/8/layout/gear1"/>
    <dgm:cxn modelId="{998EFFD8-38C0-4D19-ACE0-BCCC1BA747D2}" type="presParOf" srcId="{30CAF170-D53C-4128-96B0-AF50156685E4}" destId="{98962258-513F-46AE-A258-AE87AA8B3721}" srcOrd="0" destOrd="0" presId="urn:microsoft.com/office/officeart/2005/8/layout/gear1"/>
    <dgm:cxn modelId="{B6F5557D-D793-49CB-AFAA-215DE0390C22}" type="presParOf" srcId="{30CAF170-D53C-4128-96B0-AF50156685E4}" destId="{999EA984-B498-4B98-A3AE-F06F7D46A698}" srcOrd="1" destOrd="0" presId="urn:microsoft.com/office/officeart/2005/8/layout/gear1"/>
    <dgm:cxn modelId="{B63741EA-1238-46D5-8F68-D55E59BABECB}" type="presParOf" srcId="{30CAF170-D53C-4128-96B0-AF50156685E4}" destId="{5256C579-07DA-4678-A440-0B3C8FC23CFD}" srcOrd="2" destOrd="0" presId="urn:microsoft.com/office/officeart/2005/8/layout/gear1"/>
    <dgm:cxn modelId="{EF8C1287-ADFC-46AC-B9D0-8A23D445D513}" type="presParOf" srcId="{30CAF170-D53C-4128-96B0-AF50156685E4}" destId="{8B4BFA3A-AD12-4589-8E0A-D0E5EBBDCFC4}" srcOrd="3" destOrd="0" presId="urn:microsoft.com/office/officeart/2005/8/layout/gear1"/>
    <dgm:cxn modelId="{40213E68-5738-4773-BD92-6F4B9211A059}" type="presParOf" srcId="{30CAF170-D53C-4128-96B0-AF50156685E4}" destId="{8F78C99D-CD86-4C5C-BA42-91C7969CE023}" srcOrd="4" destOrd="0" presId="urn:microsoft.com/office/officeart/2005/8/layout/gear1"/>
    <dgm:cxn modelId="{69D71DB0-A00D-45AE-9318-3E8CDBAAB1E4}" type="presParOf" srcId="{30CAF170-D53C-4128-96B0-AF50156685E4}" destId="{AB5890DF-7F4F-4583-A71C-B59018C8EB61}" srcOrd="5" destOrd="0" presId="urn:microsoft.com/office/officeart/2005/8/layout/gear1"/>
    <dgm:cxn modelId="{99B03B06-702A-4E50-AE61-97F3377EDCC3}" type="presParOf" srcId="{30CAF170-D53C-4128-96B0-AF50156685E4}" destId="{94726179-9028-4A87-9569-A50491D22B35}" srcOrd="6" destOrd="0" presId="urn:microsoft.com/office/officeart/2005/8/layout/gear1"/>
    <dgm:cxn modelId="{83D03322-CF19-4907-96EE-6E276368B7AC}" type="presParOf" srcId="{30CAF170-D53C-4128-96B0-AF50156685E4}" destId="{CDB3EB4F-5179-4133-8AF1-0EB4FC744CE0}" srcOrd="7" destOrd="0" presId="urn:microsoft.com/office/officeart/2005/8/layout/gear1"/>
    <dgm:cxn modelId="{AB81190C-FA56-4506-9E28-288171E74172}" type="presParOf" srcId="{30CAF170-D53C-4128-96B0-AF50156685E4}" destId="{FB759688-D188-45B7-8CAF-9A10E1E8FD13}" srcOrd="8" destOrd="0" presId="urn:microsoft.com/office/officeart/2005/8/layout/gear1"/>
    <dgm:cxn modelId="{0B716192-6C2E-40AA-BECE-9F330D5F16FF}" type="presParOf" srcId="{30CAF170-D53C-4128-96B0-AF50156685E4}" destId="{87E95364-6926-4288-BDF6-3302BBCDEC64}" srcOrd="9" destOrd="0" presId="urn:microsoft.com/office/officeart/2005/8/layout/gear1"/>
    <dgm:cxn modelId="{5D6E6A0D-28F4-4435-985A-BE745E51970D}" type="presParOf" srcId="{30CAF170-D53C-4128-96B0-AF50156685E4}" destId="{B5ED5276-2D4D-44EF-A458-C37F70017471}" srcOrd="10" destOrd="0" presId="urn:microsoft.com/office/officeart/2005/8/layout/gear1"/>
    <dgm:cxn modelId="{CFC5FAE2-12FC-455E-88EB-D279A725E249}" type="presParOf" srcId="{30CAF170-D53C-4128-96B0-AF50156685E4}" destId="{E9B73BB4-36B4-4CBA-A6E9-D5DDA9FA7151}" srcOrd="11" destOrd="0" presId="urn:microsoft.com/office/officeart/2005/8/layout/gear1"/>
    <dgm:cxn modelId="{8A430E1F-0CCE-4118-90EF-244FBE5EA569}" type="presParOf" srcId="{30CAF170-D53C-4128-96B0-AF50156685E4}" destId="{EE535808-F2EF-4369-9796-5333072B978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D66A9-6680-43FB-8310-BC623ABE8CD6}">
      <dsp:nvSpPr>
        <dsp:cNvPr id="0" name=""/>
        <dsp:cNvSpPr/>
      </dsp:nvSpPr>
      <dsp:spPr>
        <a:xfrm>
          <a:off x="158737" y="172506"/>
          <a:ext cx="1370392" cy="1370392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401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700" kern="1200" dirty="0" err="1"/>
            <a:t>Get</a:t>
          </a:r>
          <a:r>
            <a:rPr lang="de-AT" sz="700" kern="1200" dirty="0"/>
            <a:t> </a:t>
          </a:r>
          <a:r>
            <a:rPr lang="de-AT" sz="700" kern="1200" dirty="0" err="1"/>
            <a:t>latest</a:t>
          </a:r>
          <a:r>
            <a:rPr lang="de-AT" sz="700" kern="1200" dirty="0"/>
            <a:t> </a:t>
          </a:r>
          <a:r>
            <a:rPr lang="de-AT" sz="700" kern="1200" dirty="0" err="1"/>
            <a:t>from</a:t>
          </a:r>
          <a:r>
            <a:rPr lang="de-AT" sz="700" kern="1200" dirty="0"/>
            <a:t> </a:t>
          </a:r>
          <a:r>
            <a:rPr lang="de-AT" sz="700" kern="1200" dirty="0" err="1"/>
            <a:t>Result</a:t>
          </a:r>
          <a:r>
            <a:rPr lang="de-AT" sz="700" kern="1200" dirty="0"/>
            <a:t> Store</a:t>
          </a:r>
        </a:p>
      </dsp:txBody>
      <dsp:txXfrm>
        <a:off x="880966" y="462899"/>
        <a:ext cx="489426" cy="407855"/>
      </dsp:txXfrm>
    </dsp:sp>
    <dsp:sp modelId="{A90DF803-4476-4AB9-8B2C-DF9BFC1B17F2}">
      <dsp:nvSpPr>
        <dsp:cNvPr id="0" name=""/>
        <dsp:cNvSpPr/>
      </dsp:nvSpPr>
      <dsp:spPr>
        <a:xfrm>
          <a:off x="130513" y="221448"/>
          <a:ext cx="1370392" cy="1370392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9B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700" kern="1200" dirty="0"/>
            <a:t>Task Progress / </a:t>
          </a:r>
          <a:r>
            <a:rPr lang="de-AT" sz="700" kern="1200" dirty="0" err="1"/>
            <a:t>Computed</a:t>
          </a:r>
          <a:r>
            <a:rPr lang="de-AT" sz="700" kern="1200" dirty="0"/>
            <a:t> Values</a:t>
          </a:r>
        </a:p>
      </dsp:txBody>
      <dsp:txXfrm>
        <a:off x="456797" y="1110572"/>
        <a:ext cx="734139" cy="358912"/>
      </dsp:txXfrm>
    </dsp:sp>
    <dsp:sp modelId="{193E6DF9-BEFA-4F98-9FE7-29E51B7376FD}">
      <dsp:nvSpPr>
        <dsp:cNvPr id="0" name=""/>
        <dsp:cNvSpPr/>
      </dsp:nvSpPr>
      <dsp:spPr>
        <a:xfrm>
          <a:off x="102290" y="190759"/>
          <a:ext cx="1370392" cy="1370392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700" kern="1200" dirty="0" err="1"/>
            <a:t>Get</a:t>
          </a:r>
          <a:r>
            <a:rPr lang="de-AT" sz="700" kern="1200" dirty="0"/>
            <a:t> Task Status </a:t>
          </a:r>
          <a:r>
            <a:rPr lang="de-AT" sz="700" kern="1200" dirty="0" err="1"/>
            <a:t>by</a:t>
          </a:r>
          <a:r>
            <a:rPr lang="de-AT" sz="700" kern="1200" dirty="0"/>
            <a:t> ID</a:t>
          </a:r>
        </a:p>
      </dsp:txBody>
      <dsp:txXfrm>
        <a:off x="261027" y="481152"/>
        <a:ext cx="489426" cy="407855"/>
      </dsp:txXfrm>
    </dsp:sp>
    <dsp:sp modelId="{66CE4D4A-FA3A-435E-B5E7-CF4F084F52AF}">
      <dsp:nvSpPr>
        <dsp:cNvPr id="0" name=""/>
        <dsp:cNvSpPr/>
      </dsp:nvSpPr>
      <dsp:spPr>
        <a:xfrm>
          <a:off x="74016" y="87672"/>
          <a:ext cx="1540060" cy="154006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00401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A83A4-41C1-49D5-95CC-FE46BD360D5B}">
      <dsp:nvSpPr>
        <dsp:cNvPr id="0" name=""/>
        <dsp:cNvSpPr/>
      </dsp:nvSpPr>
      <dsp:spPr>
        <a:xfrm>
          <a:off x="45679" y="136528"/>
          <a:ext cx="1540060" cy="154006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5B9BD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F3637-A599-4CDA-8C85-12727A51179F}">
      <dsp:nvSpPr>
        <dsp:cNvPr id="0" name=""/>
        <dsp:cNvSpPr/>
      </dsp:nvSpPr>
      <dsp:spPr>
        <a:xfrm>
          <a:off x="17343" y="105926"/>
          <a:ext cx="1540060" cy="154006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62258-513F-46AE-A258-AE87AA8B3721}">
      <dsp:nvSpPr>
        <dsp:cNvPr id="0" name=""/>
        <dsp:cNvSpPr/>
      </dsp:nvSpPr>
      <dsp:spPr>
        <a:xfrm>
          <a:off x="246305" y="230918"/>
          <a:ext cx="270523" cy="270523"/>
        </a:xfrm>
        <a:prstGeom prst="gear9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500" kern="1200" dirty="0"/>
            <a:t> </a:t>
          </a:r>
        </a:p>
      </dsp:txBody>
      <dsp:txXfrm>
        <a:off x="300692" y="294287"/>
        <a:ext cx="161749" cy="139054"/>
      </dsp:txXfrm>
    </dsp:sp>
    <dsp:sp modelId="{8B4BFA3A-AD12-4589-8E0A-D0E5EBBDCFC4}">
      <dsp:nvSpPr>
        <dsp:cNvPr id="0" name=""/>
        <dsp:cNvSpPr/>
      </dsp:nvSpPr>
      <dsp:spPr>
        <a:xfrm>
          <a:off x="88909" y="166976"/>
          <a:ext cx="196744" cy="196744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500" kern="1200" dirty="0"/>
            <a:t>  </a:t>
          </a:r>
        </a:p>
      </dsp:txBody>
      <dsp:txXfrm>
        <a:off x="138440" y="216806"/>
        <a:ext cx="97682" cy="97084"/>
      </dsp:txXfrm>
    </dsp:sp>
    <dsp:sp modelId="{94726179-9028-4A87-9569-A50491D22B35}">
      <dsp:nvSpPr>
        <dsp:cNvPr id="0" name=""/>
        <dsp:cNvSpPr/>
      </dsp:nvSpPr>
      <dsp:spPr>
        <a:xfrm rot="20700000">
          <a:off x="199106" y="31243"/>
          <a:ext cx="192769" cy="192769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500" kern="1200" dirty="0"/>
            <a:t> </a:t>
          </a:r>
        </a:p>
      </dsp:txBody>
      <dsp:txXfrm rot="-20700000">
        <a:off x="241386" y="73523"/>
        <a:ext cx="108209" cy="108209"/>
      </dsp:txXfrm>
    </dsp:sp>
    <dsp:sp modelId="{B5ED5276-2D4D-44EF-A458-C37F70017471}">
      <dsp:nvSpPr>
        <dsp:cNvPr id="0" name=""/>
        <dsp:cNvSpPr/>
      </dsp:nvSpPr>
      <dsp:spPr>
        <a:xfrm>
          <a:off x="200365" y="200619"/>
          <a:ext cx="346270" cy="346270"/>
        </a:xfrm>
        <a:prstGeom prst="circularArrow">
          <a:avLst>
            <a:gd name="adj1" fmla="val 4688"/>
            <a:gd name="adj2" fmla="val 299029"/>
            <a:gd name="adj3" fmla="val 2191653"/>
            <a:gd name="adj4" fmla="val 17085602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73BB4-36B4-4CBA-A6E9-D5DDA9FA7151}">
      <dsp:nvSpPr>
        <dsp:cNvPr id="0" name=""/>
        <dsp:cNvSpPr/>
      </dsp:nvSpPr>
      <dsp:spPr>
        <a:xfrm>
          <a:off x="54066" y="138345"/>
          <a:ext cx="251586" cy="25158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189935"/>
            <a:satOff val="-7587"/>
            <a:lumOff val="175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35808-F2EF-4369-9796-5333072B978E}">
      <dsp:nvSpPr>
        <dsp:cNvPr id="0" name=""/>
        <dsp:cNvSpPr/>
      </dsp:nvSpPr>
      <dsp:spPr>
        <a:xfrm>
          <a:off x="154517" y="3919"/>
          <a:ext cx="271261" cy="27126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379870"/>
            <a:satOff val="-15173"/>
            <a:lumOff val="351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5ACC-7566-4D45-A985-3729A2E65168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4824E-09F4-6D40-98EA-9D82F5F58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1pPr>
    <a:lvl2pPr marL="342632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2pPr>
    <a:lvl3pPr marL="68526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3pPr>
    <a:lvl4pPr marL="102789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4pPr>
    <a:lvl5pPr marL="1370525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5pPr>
    <a:lvl6pPr marL="1713156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6pPr>
    <a:lvl7pPr marL="205578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7pPr>
    <a:lvl8pPr marL="239841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8pPr>
    <a:lvl9pPr marL="2741049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96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3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85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24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18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1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10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, night sky&#10;&#10;Description automatically generated">
            <a:extLst>
              <a:ext uri="{FF2B5EF4-FFF2-40B4-BE49-F238E27FC236}">
                <a16:creationId xmlns:a16="http://schemas.microsoft.com/office/drawing/2014/main" id="{8EE887FA-C0FC-E342-ABF2-9814A05C2E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40"/>
            <a:ext cx="9144000" cy="5142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505C7F-A6CF-D248-952C-36F2040C641E}"/>
              </a:ext>
            </a:extLst>
          </p:cNvPr>
          <p:cNvSpPr/>
          <p:nvPr userDrawn="1"/>
        </p:nvSpPr>
        <p:spPr>
          <a:xfrm>
            <a:off x="1" y="4876244"/>
            <a:ext cx="9144000" cy="256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CC5158-FDC6-F940-91AB-3B9665AAF961}"/>
              </a:ext>
            </a:extLst>
          </p:cNvPr>
          <p:cNvSpPr txBox="1"/>
          <p:nvPr userDrawn="1"/>
        </p:nvSpPr>
        <p:spPr>
          <a:xfrm>
            <a:off x="7920635" y="4895301"/>
            <a:ext cx="1075157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BF5C8F-818D-D540-B729-29710F7029AD}"/>
              </a:ext>
            </a:extLst>
          </p:cNvPr>
          <p:cNvSpPr/>
          <p:nvPr userDrawn="1"/>
        </p:nvSpPr>
        <p:spPr>
          <a:xfrm>
            <a:off x="123276" y="4875274"/>
            <a:ext cx="3772372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E79601-E553-A349-BA44-52D590EC0A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1778" y="283003"/>
            <a:ext cx="1879332" cy="498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77CE3A-71B4-EA4B-9350-586F5C9571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288" y="287283"/>
            <a:ext cx="1967734" cy="4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8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2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2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26" Type="http://schemas.openxmlformats.org/officeDocument/2006/relationships/image" Target="../media/image43.svg"/><Relationship Id="rId3" Type="http://schemas.openxmlformats.org/officeDocument/2006/relationships/diagramLayout" Target="../diagrams/layout1.xml"/><Relationship Id="rId21" Type="http://schemas.openxmlformats.org/officeDocument/2006/relationships/image" Target="../media/image38.png"/><Relationship Id="rId7" Type="http://schemas.openxmlformats.org/officeDocument/2006/relationships/diagramData" Target="../diagrams/data2.xml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5" Type="http://schemas.openxmlformats.org/officeDocument/2006/relationships/image" Target="../media/image42.png"/><Relationship Id="rId2" Type="http://schemas.openxmlformats.org/officeDocument/2006/relationships/diagramData" Target="../diagrams/data1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image" Target="../media/image41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32.svg"/><Relationship Id="rId23" Type="http://schemas.openxmlformats.org/officeDocument/2006/relationships/image" Target="../media/image40.pn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36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3903" y="1898347"/>
            <a:ext cx="10691813" cy="114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CalxPy: a software for the calibration of geophysical systems </a:t>
            </a:r>
          </a:p>
          <a:p>
            <a:pPr algn="ctr" eaLnBrk="0" hangingPunct="0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against a reference </a:t>
            </a:r>
            <a:endParaRPr lang="en-GB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endParaRPr lang="en-US" sz="2197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Beno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ît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Doury</a:t>
            </a:r>
            <a:r>
              <a:rPr lang="fr-FR" sz="16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Ichrak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</a:rPr>
              <a:t> Ketata</a:t>
            </a:r>
            <a:r>
              <a:rPr lang="fr-FR" sz="16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n-US" sz="952" baseline="30000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070AE1-E5D9-9040-AC2A-CB5DD83B7912}"/>
              </a:ext>
            </a:extLst>
          </p:cNvPr>
          <p:cNvSpPr/>
          <p:nvPr/>
        </p:nvSpPr>
        <p:spPr>
          <a:xfrm>
            <a:off x="2862886" y="3919538"/>
            <a:ext cx="3418225" cy="63496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44B02F-EACB-954E-B8D8-4DA1E922AB24}"/>
              </a:ext>
            </a:extLst>
          </p:cNvPr>
          <p:cNvSpPr txBox="1"/>
          <p:nvPr/>
        </p:nvSpPr>
        <p:spPr>
          <a:xfrm>
            <a:off x="2823768" y="3974254"/>
            <a:ext cx="3418225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CTBTO 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Preparatory</a:t>
            </a: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Commission, Vienna, </a:t>
            </a:r>
            <a:r>
              <a:rPr lang="fr-FR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Austria</a:t>
            </a:r>
            <a:endParaRPr lang="en-A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Zühlke</a:t>
            </a: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Engineering </a:t>
            </a:r>
            <a:r>
              <a:rPr lang="fr-FR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GmbH</a:t>
            </a:r>
            <a:endParaRPr lang="en-A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79A673-1808-1544-8A21-B775AE6A4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00" y="3867150"/>
            <a:ext cx="571500" cy="863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501917-BF0A-C54B-AB4E-B0C62C356E93}"/>
              </a:ext>
            </a:extLst>
          </p:cNvPr>
          <p:cNvSpPr txBox="1"/>
          <p:nvPr/>
        </p:nvSpPr>
        <p:spPr>
          <a:xfrm>
            <a:off x="3114462" y="3175229"/>
            <a:ext cx="2836838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</a:t>
            </a:r>
            <a:r>
              <a:rPr lang="en-US" sz="14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P3.1-243</a:t>
            </a:r>
            <a:endParaRPr lang="en-AT" sz="140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6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E6FE18-9E0E-3E4A-9C8F-6BF097735A61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P3.1-243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29476-7660-1049-BF58-5DE19B373679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47" name="Rectangle 17">
            <a:extLst>
              <a:ext uri="{FF2B5EF4-FFF2-40B4-BE49-F238E27FC236}">
                <a16:creationId xmlns:a16="http://schemas.microsoft.com/office/drawing/2014/main" id="{44786BB7-E407-4811-95CD-32FCD2522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2194"/>
            <a:ext cx="4962770" cy="81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CalxPy: a software for the calibration of geophysical systems against a reference 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Benoît Doury, IMS division, benoit.doury@ctbto.org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Ichrak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Ketata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Zuehlke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Engineering GmbH, ichrak.ketata@zuehlke.com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E7D3FF-BCA6-4ED0-A697-35E0536AFA16}"/>
              </a:ext>
            </a:extLst>
          </p:cNvPr>
          <p:cNvSpPr txBox="1"/>
          <p:nvPr/>
        </p:nvSpPr>
        <p:spPr>
          <a:xfrm>
            <a:off x="5530183" y="892696"/>
            <a:ext cx="3462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755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Scheduled Calibration</a:t>
            </a:r>
          </a:p>
          <a:p>
            <a:pPr algn="r"/>
            <a:r>
              <a:rPr lang="en-US" sz="1600" b="1" dirty="0">
                <a:solidFill>
                  <a:srgbClr val="755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4FBB01-4D3C-4391-A361-F261D4E7E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62" y="1247403"/>
            <a:ext cx="6417988" cy="33958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FCC33F-8F5E-4E60-B1A4-7347B11362E0}"/>
              </a:ext>
            </a:extLst>
          </p:cNvPr>
          <p:cNvSpPr/>
          <p:nvPr/>
        </p:nvSpPr>
        <p:spPr>
          <a:xfrm>
            <a:off x="478951" y="1771620"/>
            <a:ext cx="994249" cy="438181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DE5175-8ED8-42CB-80CB-5E445C90BDE2}"/>
              </a:ext>
            </a:extLst>
          </p:cNvPr>
          <p:cNvSpPr txBox="1"/>
          <p:nvPr/>
        </p:nvSpPr>
        <p:spPr>
          <a:xfrm>
            <a:off x="6955693" y="2076451"/>
            <a:ext cx="2931380" cy="173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Clr>
                <a:srgbClr val="A27AAA"/>
              </a:buClr>
              <a:buFont typeface="+mj-lt"/>
              <a:buAutoNum type="arabicPeriod"/>
            </a:pPr>
            <a:r>
              <a:rPr lang="en-US" sz="1100" dirty="0"/>
              <a:t>Historical statistics</a:t>
            </a:r>
          </a:p>
          <a:p>
            <a:pPr marL="228600" indent="-228600">
              <a:lnSpc>
                <a:spcPct val="200000"/>
              </a:lnSpc>
              <a:buClr>
                <a:srgbClr val="A27AAA"/>
              </a:buClr>
              <a:buFont typeface="+mj-lt"/>
              <a:buAutoNum type="arabicPeriod"/>
            </a:pPr>
            <a:r>
              <a:rPr lang="en-US" sz="1100" dirty="0"/>
              <a:t>Station / Channel Views</a:t>
            </a:r>
          </a:p>
          <a:p>
            <a:pPr marL="228600" indent="-228600">
              <a:lnSpc>
                <a:spcPct val="200000"/>
              </a:lnSpc>
              <a:buClr>
                <a:srgbClr val="A27AAA"/>
              </a:buClr>
              <a:buFont typeface="+mj-lt"/>
              <a:buAutoNum type="arabicPeriod"/>
            </a:pPr>
            <a:r>
              <a:rPr lang="en-US" sz="1100" dirty="0"/>
              <a:t>Process, Results </a:t>
            </a:r>
            <a:br>
              <a:rPr lang="en-US" sz="1100" dirty="0"/>
            </a:br>
            <a:r>
              <a:rPr lang="en-US" sz="1100" dirty="0"/>
              <a:t>and Publication statistics</a:t>
            </a:r>
          </a:p>
          <a:p>
            <a:pPr marL="228600" indent="-228600">
              <a:lnSpc>
                <a:spcPct val="200000"/>
              </a:lnSpc>
              <a:buClr>
                <a:srgbClr val="A27AAA"/>
              </a:buClr>
              <a:buFont typeface="+mj-lt"/>
              <a:buAutoNum type="arabicPeriod"/>
            </a:pPr>
            <a:r>
              <a:rPr lang="en-US" sz="1100" dirty="0"/>
              <a:t>Select a year for review</a:t>
            </a:r>
          </a:p>
        </p:txBody>
      </p:sp>
    </p:spTree>
    <p:extLst>
      <p:ext uri="{BB962C8B-B14F-4D97-AF65-F5344CB8AC3E}">
        <p14:creationId xmlns:p14="http://schemas.microsoft.com/office/powerpoint/2010/main" val="55184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18CA50C7-3899-47B1-8131-EB0B0117D77B}"/>
              </a:ext>
            </a:extLst>
          </p:cNvPr>
          <p:cNvSpPr txBox="1"/>
          <p:nvPr/>
        </p:nvSpPr>
        <p:spPr>
          <a:xfrm>
            <a:off x="6489440" y="3219667"/>
            <a:ext cx="2638425" cy="383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Clr>
                <a:srgbClr val="A27AAA"/>
              </a:buClr>
              <a:buFont typeface="+mj-lt"/>
              <a:buAutoNum type="arabicPeriod" startAt="5"/>
            </a:pPr>
            <a:r>
              <a:rPr lang="en-US" sz="1100" dirty="0"/>
              <a:t>Mark for expert review?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949D857-8DE3-45DD-880A-4D66D02C70E1}"/>
              </a:ext>
            </a:extLst>
          </p:cNvPr>
          <p:cNvSpPr txBox="1"/>
          <p:nvPr/>
        </p:nvSpPr>
        <p:spPr>
          <a:xfrm>
            <a:off x="6487418" y="3552253"/>
            <a:ext cx="2638425" cy="383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Clr>
                <a:srgbClr val="A27AAA"/>
              </a:buClr>
              <a:buFont typeface="+mj-lt"/>
              <a:buAutoNum type="arabicPeriod" startAt="6"/>
            </a:pPr>
            <a:r>
              <a:rPr lang="en-US" sz="1100" dirty="0"/>
              <a:t>Publish result (IMS2.0 or JSON)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691558-5354-4E58-A468-A503B08BC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61" y="1008879"/>
            <a:ext cx="5684579" cy="35668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E6FE18-9E0E-3E4A-9C8F-6BF097735A61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P3.1-243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29476-7660-1049-BF58-5DE19B373679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47" name="Rectangle 17">
            <a:extLst>
              <a:ext uri="{FF2B5EF4-FFF2-40B4-BE49-F238E27FC236}">
                <a16:creationId xmlns:a16="http://schemas.microsoft.com/office/drawing/2014/main" id="{44786BB7-E407-4811-95CD-32FCD2522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2194"/>
            <a:ext cx="4962770" cy="81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CalxPy: a software for the calibration of geophysical systems against a reference 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Benoît Doury, IMS division, benoit.doury@ctbto.org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Ichrak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Ketata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Zuehlke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Engineering GmbH, ichrak.ketata@zuehlke.com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E7D3FF-BCA6-4ED0-A697-35E0536AFA16}"/>
              </a:ext>
            </a:extLst>
          </p:cNvPr>
          <p:cNvSpPr txBox="1"/>
          <p:nvPr/>
        </p:nvSpPr>
        <p:spPr>
          <a:xfrm>
            <a:off x="5530183" y="892696"/>
            <a:ext cx="3462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755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Scheduled Calibration</a:t>
            </a:r>
          </a:p>
          <a:p>
            <a:pPr algn="r"/>
            <a:r>
              <a:rPr lang="en-US" sz="1600" b="1" dirty="0">
                <a:solidFill>
                  <a:srgbClr val="755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view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1ED4F4-3D15-45C0-B766-103E38326AF1}"/>
              </a:ext>
            </a:extLst>
          </p:cNvPr>
          <p:cNvSpPr/>
          <p:nvPr/>
        </p:nvSpPr>
        <p:spPr>
          <a:xfrm>
            <a:off x="484460" y="1352550"/>
            <a:ext cx="710926" cy="302154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CBB42-83ED-4C13-9CA9-41F6110B1F39}"/>
              </a:ext>
            </a:extLst>
          </p:cNvPr>
          <p:cNvSpPr txBox="1"/>
          <p:nvPr/>
        </p:nvSpPr>
        <p:spPr>
          <a:xfrm>
            <a:off x="5555831" y="1819375"/>
            <a:ext cx="5709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Cambria" panose="02040503050406030204" pitchFamily="18" charset="0"/>
                <a:ea typeface="Cambria" panose="02040503050406030204" pitchFamily="18" charset="0"/>
              </a:rPr>
              <a:t>I37H0/BDF</a:t>
            </a:r>
            <a:endParaRPr lang="en-GB" sz="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EDE70D-DCF9-406A-845E-F67FBB285E17}"/>
              </a:ext>
            </a:extLst>
          </p:cNvPr>
          <p:cNvSpPr txBox="1"/>
          <p:nvPr/>
        </p:nvSpPr>
        <p:spPr>
          <a:xfrm>
            <a:off x="5555831" y="1968675"/>
            <a:ext cx="5709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Cambria" panose="02040503050406030204" pitchFamily="18" charset="0"/>
                <a:ea typeface="Cambria" panose="02040503050406030204" pitchFamily="18" charset="0"/>
              </a:rPr>
              <a:t>I37H1/BDF</a:t>
            </a:r>
            <a:endParaRPr lang="en-GB" sz="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EFB523-1194-4705-9DA5-DDAA1F1EB4D3}"/>
              </a:ext>
            </a:extLst>
          </p:cNvPr>
          <p:cNvSpPr txBox="1"/>
          <p:nvPr/>
        </p:nvSpPr>
        <p:spPr>
          <a:xfrm>
            <a:off x="5555831" y="2125012"/>
            <a:ext cx="5709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Cambria" panose="02040503050406030204" pitchFamily="18" charset="0"/>
                <a:ea typeface="Cambria" panose="02040503050406030204" pitchFamily="18" charset="0"/>
              </a:rPr>
              <a:t>I37H2/BDF</a:t>
            </a:r>
            <a:endParaRPr lang="en-GB" sz="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FD64F3-03BE-4EBA-AAF4-1EBC356534A2}"/>
              </a:ext>
            </a:extLst>
          </p:cNvPr>
          <p:cNvSpPr txBox="1"/>
          <p:nvPr/>
        </p:nvSpPr>
        <p:spPr>
          <a:xfrm>
            <a:off x="5555831" y="2269704"/>
            <a:ext cx="5709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Cambria" panose="02040503050406030204" pitchFamily="18" charset="0"/>
                <a:ea typeface="Cambria" panose="02040503050406030204" pitchFamily="18" charset="0"/>
              </a:rPr>
              <a:t>I37H3/BDF</a:t>
            </a:r>
            <a:endParaRPr lang="en-GB" sz="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42C058-0BB6-4E9C-B3B0-84B906927350}"/>
              </a:ext>
            </a:extLst>
          </p:cNvPr>
          <p:cNvSpPr txBox="1"/>
          <p:nvPr/>
        </p:nvSpPr>
        <p:spPr>
          <a:xfrm>
            <a:off x="5555831" y="2423239"/>
            <a:ext cx="5709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Cambria" panose="02040503050406030204" pitchFamily="18" charset="0"/>
                <a:ea typeface="Cambria" panose="02040503050406030204" pitchFamily="18" charset="0"/>
              </a:rPr>
              <a:t>I37H4/BDF</a:t>
            </a:r>
            <a:endParaRPr lang="en-GB" sz="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7E7B7B-2489-44E8-8D04-1644A9580725}"/>
              </a:ext>
            </a:extLst>
          </p:cNvPr>
          <p:cNvSpPr txBox="1"/>
          <p:nvPr/>
        </p:nvSpPr>
        <p:spPr>
          <a:xfrm>
            <a:off x="5555831" y="2563292"/>
            <a:ext cx="5709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Cambria" panose="02040503050406030204" pitchFamily="18" charset="0"/>
                <a:ea typeface="Cambria" panose="02040503050406030204" pitchFamily="18" charset="0"/>
              </a:rPr>
              <a:t>I37H5/BDF</a:t>
            </a:r>
            <a:endParaRPr lang="en-GB" sz="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A8C930-68D0-4CB2-8E3E-1698A26C4185}"/>
              </a:ext>
            </a:extLst>
          </p:cNvPr>
          <p:cNvSpPr txBox="1"/>
          <p:nvPr/>
        </p:nvSpPr>
        <p:spPr>
          <a:xfrm>
            <a:off x="5553585" y="2856192"/>
            <a:ext cx="5709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Cambria" panose="02040503050406030204" pitchFamily="18" charset="0"/>
                <a:ea typeface="Cambria" panose="02040503050406030204" pitchFamily="18" charset="0"/>
              </a:rPr>
              <a:t>I37H7/BDF</a:t>
            </a:r>
            <a:endParaRPr lang="en-GB" sz="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A57C72-95CA-43B5-8A3E-BEB68942351B}"/>
              </a:ext>
            </a:extLst>
          </p:cNvPr>
          <p:cNvSpPr txBox="1"/>
          <p:nvPr/>
        </p:nvSpPr>
        <p:spPr>
          <a:xfrm>
            <a:off x="6489440" y="1926175"/>
            <a:ext cx="2638425" cy="383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Clr>
                <a:srgbClr val="A27AAA"/>
              </a:buClr>
              <a:buFont typeface="+mj-lt"/>
              <a:buAutoNum type="arabicPeriod"/>
            </a:pPr>
            <a:r>
              <a:rPr lang="en-US" sz="1100" dirty="0"/>
              <a:t>Quick overview of station calibration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B677CC1-4CE9-4EED-BD46-AEF12231EEB0}"/>
              </a:ext>
            </a:extLst>
          </p:cNvPr>
          <p:cNvCxnSpPr>
            <a:cxnSpLocks/>
          </p:cNvCxnSpPr>
          <p:nvPr/>
        </p:nvCxnSpPr>
        <p:spPr>
          <a:xfrm>
            <a:off x="3095625" y="4124325"/>
            <a:ext cx="323467" cy="200891"/>
          </a:xfrm>
          <a:prstGeom prst="straightConnector1">
            <a:avLst/>
          </a:prstGeom>
          <a:ln w="28575">
            <a:solidFill>
              <a:srgbClr val="A27A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D8007781-C580-4809-8EF7-B8D7D3ACF01E}"/>
              </a:ext>
            </a:extLst>
          </p:cNvPr>
          <p:cNvSpPr/>
          <p:nvPr/>
        </p:nvSpPr>
        <p:spPr>
          <a:xfrm>
            <a:off x="1238250" y="4261757"/>
            <a:ext cx="4888571" cy="191181"/>
          </a:xfrm>
          <a:prstGeom prst="rect">
            <a:avLst/>
          </a:prstGeom>
          <a:noFill/>
          <a:ln>
            <a:solidFill>
              <a:srgbClr val="A27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275715-8EF6-42A5-994D-40649576C213}"/>
              </a:ext>
            </a:extLst>
          </p:cNvPr>
          <p:cNvSpPr txBox="1"/>
          <p:nvPr/>
        </p:nvSpPr>
        <p:spPr>
          <a:xfrm>
            <a:off x="5555831" y="3000896"/>
            <a:ext cx="5709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Cambria" panose="02040503050406030204" pitchFamily="18" charset="0"/>
                <a:ea typeface="Cambria" panose="02040503050406030204" pitchFamily="18" charset="0"/>
              </a:rPr>
              <a:t>I37H8/BDF</a:t>
            </a:r>
            <a:endParaRPr lang="en-GB" sz="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B9F5D0-9FAC-4842-BF9B-9DA159B27F15}"/>
              </a:ext>
            </a:extLst>
          </p:cNvPr>
          <p:cNvSpPr txBox="1"/>
          <p:nvPr/>
        </p:nvSpPr>
        <p:spPr>
          <a:xfrm>
            <a:off x="5555831" y="3152114"/>
            <a:ext cx="5709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Cambria" panose="02040503050406030204" pitchFamily="18" charset="0"/>
                <a:ea typeface="Cambria" panose="02040503050406030204" pitchFamily="18" charset="0"/>
              </a:rPr>
              <a:t>I37H9/BDF</a:t>
            </a:r>
            <a:endParaRPr lang="en-GB" sz="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EB0463-B9F0-4588-9D59-32254EE29EA7}"/>
              </a:ext>
            </a:extLst>
          </p:cNvPr>
          <p:cNvSpPr txBox="1"/>
          <p:nvPr/>
        </p:nvSpPr>
        <p:spPr>
          <a:xfrm>
            <a:off x="5553585" y="2708088"/>
            <a:ext cx="5709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Cambria" panose="02040503050406030204" pitchFamily="18" charset="0"/>
                <a:ea typeface="Cambria" panose="02040503050406030204" pitchFamily="18" charset="0"/>
              </a:rPr>
              <a:t>I37H6/BDF</a:t>
            </a:r>
            <a:endParaRPr lang="en-GB" sz="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C27DB24-012C-4E90-91B9-BD62BED90F45}"/>
              </a:ext>
            </a:extLst>
          </p:cNvPr>
          <p:cNvSpPr txBox="1"/>
          <p:nvPr/>
        </p:nvSpPr>
        <p:spPr>
          <a:xfrm>
            <a:off x="5752823" y="1580017"/>
            <a:ext cx="32412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A27AAA"/>
                </a:solidFill>
              </a:rPr>
              <a:t>1.</a:t>
            </a:r>
            <a:endParaRPr lang="en-GB" sz="700" b="1" dirty="0">
              <a:solidFill>
                <a:srgbClr val="A27AAA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38AB8A-5987-4888-868D-27BACED6B2FF}"/>
              </a:ext>
            </a:extLst>
          </p:cNvPr>
          <p:cNvSpPr txBox="1"/>
          <p:nvPr/>
        </p:nvSpPr>
        <p:spPr>
          <a:xfrm>
            <a:off x="989563" y="4197994"/>
            <a:ext cx="32412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A27AAA"/>
                </a:solidFill>
              </a:rPr>
              <a:t>2.</a:t>
            </a:r>
            <a:endParaRPr lang="en-GB" sz="700" b="1" dirty="0">
              <a:solidFill>
                <a:srgbClr val="A27AAA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885D651-CD52-4032-9594-6C86AD26D502}"/>
              </a:ext>
            </a:extLst>
          </p:cNvPr>
          <p:cNvSpPr/>
          <p:nvPr/>
        </p:nvSpPr>
        <p:spPr>
          <a:xfrm>
            <a:off x="1238250" y="1629661"/>
            <a:ext cx="4888571" cy="1975552"/>
          </a:xfrm>
          <a:prstGeom prst="rect">
            <a:avLst/>
          </a:prstGeom>
          <a:noFill/>
          <a:ln>
            <a:solidFill>
              <a:srgbClr val="A27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E776EDA-00B2-4C13-B304-868E2383DD89}"/>
              </a:ext>
            </a:extLst>
          </p:cNvPr>
          <p:cNvSpPr txBox="1"/>
          <p:nvPr/>
        </p:nvSpPr>
        <p:spPr>
          <a:xfrm>
            <a:off x="2845258" y="3906869"/>
            <a:ext cx="32412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A27AAA"/>
                </a:solidFill>
              </a:rPr>
              <a:t>3.</a:t>
            </a:r>
            <a:endParaRPr lang="en-GB" sz="700" b="1" dirty="0">
              <a:solidFill>
                <a:srgbClr val="A27AAA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32B6886-FC5D-459C-B7A1-FDC903F7144D}"/>
              </a:ext>
            </a:extLst>
          </p:cNvPr>
          <p:cNvSpPr txBox="1"/>
          <p:nvPr/>
        </p:nvSpPr>
        <p:spPr>
          <a:xfrm>
            <a:off x="3787816" y="4198258"/>
            <a:ext cx="32412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A27AAA"/>
                </a:solidFill>
              </a:rPr>
              <a:t>4.</a:t>
            </a:r>
            <a:endParaRPr lang="en-GB" sz="700" b="1" dirty="0">
              <a:solidFill>
                <a:srgbClr val="A27AAA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730DF1C-9120-45DC-8BDF-0442943510CA}"/>
              </a:ext>
            </a:extLst>
          </p:cNvPr>
          <p:cNvSpPr txBox="1"/>
          <p:nvPr/>
        </p:nvSpPr>
        <p:spPr>
          <a:xfrm>
            <a:off x="4572000" y="4203282"/>
            <a:ext cx="32412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A27AAA"/>
                </a:solidFill>
              </a:rPr>
              <a:t>5.</a:t>
            </a:r>
            <a:endParaRPr lang="en-GB" sz="700" b="1" dirty="0">
              <a:solidFill>
                <a:srgbClr val="A27AAA"/>
              </a:solidFill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8D50BA52-28D6-4FEA-B5F3-D32C27711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281" y="3667696"/>
            <a:ext cx="233391" cy="23339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9401FEA-32FD-437D-BE48-B50E901E3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477" y="3283097"/>
            <a:ext cx="300974" cy="324735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FC4E7329-5B31-4CC2-A244-B8DB0A019797}"/>
              </a:ext>
            </a:extLst>
          </p:cNvPr>
          <p:cNvSpPr txBox="1"/>
          <p:nvPr/>
        </p:nvSpPr>
        <p:spPr>
          <a:xfrm>
            <a:off x="6489440" y="2222774"/>
            <a:ext cx="2638425" cy="383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Clr>
                <a:srgbClr val="A27AAA"/>
              </a:buClr>
              <a:buFont typeface="+mj-lt"/>
              <a:buAutoNum type="arabicPeriod" startAt="2"/>
            </a:pPr>
            <a:r>
              <a:rPr lang="en-US" sz="1100" dirty="0"/>
              <a:t>Expand (see next slide)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29944C6-B770-467A-8829-C334CD3CBF2F}"/>
              </a:ext>
            </a:extLst>
          </p:cNvPr>
          <p:cNvSpPr txBox="1"/>
          <p:nvPr/>
        </p:nvSpPr>
        <p:spPr>
          <a:xfrm>
            <a:off x="6489440" y="2548457"/>
            <a:ext cx="2638425" cy="383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Clr>
                <a:srgbClr val="A27AAA"/>
              </a:buClr>
              <a:buFont typeface="+mj-lt"/>
              <a:buAutoNum type="arabicPeriod" startAt="3"/>
            </a:pPr>
            <a:r>
              <a:rPr lang="en-US" sz="1100" dirty="0"/>
              <a:t>Auto-evaluation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D9E2D97-60EC-4371-A478-FD0A9F5E2A14}"/>
              </a:ext>
            </a:extLst>
          </p:cNvPr>
          <p:cNvSpPr txBox="1"/>
          <p:nvPr/>
        </p:nvSpPr>
        <p:spPr>
          <a:xfrm>
            <a:off x="6489440" y="2875495"/>
            <a:ext cx="2638425" cy="383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Clr>
                <a:srgbClr val="A27AAA"/>
              </a:buClr>
              <a:buFont typeface="+mj-lt"/>
              <a:buAutoNum type="arabicPeriod" startAt="4"/>
            </a:pPr>
            <a:r>
              <a:rPr lang="en-US" sz="1100" dirty="0"/>
              <a:t>Reviewer makes his evaluation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CF310BD-A486-4BEA-9A98-5AEA9B1CDD01}"/>
              </a:ext>
            </a:extLst>
          </p:cNvPr>
          <p:cNvSpPr txBox="1"/>
          <p:nvPr/>
        </p:nvSpPr>
        <p:spPr>
          <a:xfrm>
            <a:off x="5731153" y="4203282"/>
            <a:ext cx="32412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A27AAA"/>
                </a:solidFill>
              </a:rPr>
              <a:t>6.</a:t>
            </a:r>
            <a:endParaRPr lang="en-GB" sz="700" b="1" dirty="0">
              <a:solidFill>
                <a:srgbClr val="A27A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9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11" grpId="0"/>
      <p:bldP spid="36" grpId="0" animBg="1"/>
      <p:bldP spid="58" grpId="0"/>
      <p:bldP spid="65" grpId="0"/>
      <p:bldP spid="66" grpId="0" animBg="1"/>
      <p:bldP spid="67" grpId="0"/>
      <p:bldP spid="73" grpId="0"/>
      <p:bldP spid="74" grpId="0"/>
      <p:bldP spid="80" grpId="0"/>
      <p:bldP spid="81" grpId="0"/>
      <p:bldP spid="82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7E988468-932B-4BDF-9624-E3ACC10E682A}"/>
              </a:ext>
            </a:extLst>
          </p:cNvPr>
          <p:cNvSpPr txBox="1"/>
          <p:nvPr/>
        </p:nvSpPr>
        <p:spPr>
          <a:xfrm>
            <a:off x="6687154" y="3291587"/>
            <a:ext cx="2638425" cy="383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Clr>
                <a:srgbClr val="A27AAA"/>
              </a:buClr>
              <a:buFont typeface="+mj-lt"/>
              <a:buAutoNum type="arabicPeriod" startAt="5"/>
            </a:pPr>
            <a:r>
              <a:rPr lang="en-US" sz="1100" dirty="0"/>
              <a:t>Mark for expert review</a:t>
            </a:r>
            <a:endParaRPr lang="en-GB" sz="11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3661A9C-2D1D-43A4-AE53-33EF297B5CC2}"/>
              </a:ext>
            </a:extLst>
          </p:cNvPr>
          <p:cNvSpPr txBox="1"/>
          <p:nvPr/>
        </p:nvSpPr>
        <p:spPr>
          <a:xfrm>
            <a:off x="6685989" y="3630141"/>
            <a:ext cx="2638425" cy="383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Clr>
                <a:srgbClr val="A27AAA"/>
              </a:buClr>
              <a:buFont typeface="+mj-lt"/>
              <a:buAutoNum type="arabicPeriod" startAt="6"/>
            </a:pPr>
            <a:r>
              <a:rPr lang="en-US" sz="1100" dirty="0"/>
              <a:t>Publish result (IMS2.0 or JSON)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28AF49-D8A0-4C45-ADB0-659D9FE35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85" y="1379817"/>
            <a:ext cx="6366255" cy="31959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E6FE18-9E0E-3E4A-9C8F-6BF097735A61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P3.1-243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29476-7660-1049-BF58-5DE19B373679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47" name="Rectangle 17">
            <a:extLst>
              <a:ext uri="{FF2B5EF4-FFF2-40B4-BE49-F238E27FC236}">
                <a16:creationId xmlns:a16="http://schemas.microsoft.com/office/drawing/2014/main" id="{44786BB7-E407-4811-95CD-32FCD2522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2194"/>
            <a:ext cx="4962770" cy="81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CalxPy: a software for the calibration of geophysical systems against a reference 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Benoît Doury, IMS division, benoit.doury@ctbto.org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Ichrak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Ketata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Zuehlke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Engineering GmbH, ichrak.ketata@zuehlke.com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E7D3FF-BCA6-4ED0-A697-35E0536AFA16}"/>
              </a:ext>
            </a:extLst>
          </p:cNvPr>
          <p:cNvSpPr txBox="1"/>
          <p:nvPr/>
        </p:nvSpPr>
        <p:spPr>
          <a:xfrm>
            <a:off x="5530183" y="892696"/>
            <a:ext cx="3462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755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Scheduled Calibration </a:t>
            </a:r>
          </a:p>
          <a:p>
            <a:pPr algn="r"/>
            <a:r>
              <a:rPr lang="en-US" sz="1600" b="1" dirty="0">
                <a:solidFill>
                  <a:srgbClr val="755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a site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A57C72-95CA-43B5-8A3E-BEB68942351B}"/>
              </a:ext>
            </a:extLst>
          </p:cNvPr>
          <p:cNvSpPr txBox="1"/>
          <p:nvPr/>
        </p:nvSpPr>
        <p:spPr>
          <a:xfrm>
            <a:off x="6685990" y="1911708"/>
            <a:ext cx="2638425" cy="383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Clr>
                <a:srgbClr val="A27AAA"/>
              </a:buClr>
              <a:buFont typeface="+mj-lt"/>
              <a:buAutoNum type="arabicPeriod"/>
            </a:pPr>
            <a:r>
              <a:rPr lang="en-US" sz="1100" dirty="0"/>
              <a:t>Display points out of +/-5% tolerance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480753E-A42D-4EC1-AE91-1BF4CB180488}"/>
              </a:ext>
            </a:extLst>
          </p:cNvPr>
          <p:cNvCxnSpPr>
            <a:cxnSpLocks/>
          </p:cNvCxnSpPr>
          <p:nvPr/>
        </p:nvCxnSpPr>
        <p:spPr>
          <a:xfrm flipH="1">
            <a:off x="6372225" y="2200275"/>
            <a:ext cx="313766" cy="137201"/>
          </a:xfrm>
          <a:prstGeom prst="straightConnector1">
            <a:avLst/>
          </a:prstGeom>
          <a:ln w="28575">
            <a:solidFill>
              <a:srgbClr val="A27A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346C3F04-071E-45BF-903C-B4B8384D0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369" y="3772118"/>
            <a:ext cx="233391" cy="23339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D65A358-9253-4F8E-86A9-9F05CF5FCB58}"/>
              </a:ext>
            </a:extLst>
          </p:cNvPr>
          <p:cNvSpPr txBox="1"/>
          <p:nvPr/>
        </p:nvSpPr>
        <p:spPr>
          <a:xfrm>
            <a:off x="892456" y="1721213"/>
            <a:ext cx="32412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A27AAA"/>
                </a:solidFill>
              </a:rPr>
              <a:t>3.</a:t>
            </a:r>
            <a:endParaRPr lang="en-GB" sz="700" b="1" dirty="0">
              <a:solidFill>
                <a:srgbClr val="A27AAA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3500EA-4B67-4FFC-8D99-8741B800E4B1}"/>
              </a:ext>
            </a:extLst>
          </p:cNvPr>
          <p:cNvSpPr/>
          <p:nvPr/>
        </p:nvSpPr>
        <p:spPr>
          <a:xfrm>
            <a:off x="484462" y="1752580"/>
            <a:ext cx="469015" cy="191181"/>
          </a:xfrm>
          <a:prstGeom prst="rect">
            <a:avLst/>
          </a:prstGeom>
          <a:noFill/>
          <a:ln>
            <a:solidFill>
              <a:srgbClr val="A27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850A9F-B1DF-4FF7-AEEE-210202A8DED8}"/>
              </a:ext>
            </a:extLst>
          </p:cNvPr>
          <p:cNvSpPr txBox="1"/>
          <p:nvPr/>
        </p:nvSpPr>
        <p:spPr>
          <a:xfrm>
            <a:off x="1424528" y="2254587"/>
            <a:ext cx="32412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A27AAA"/>
                </a:solidFill>
              </a:rPr>
              <a:t>2.</a:t>
            </a:r>
            <a:endParaRPr lang="en-GB" sz="700" b="1" dirty="0">
              <a:solidFill>
                <a:srgbClr val="A27AAA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5C098A5-D5BB-44AC-ADCD-D80859CAF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041" y="3357264"/>
            <a:ext cx="300974" cy="32473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9587854-D51F-4291-B5C1-9038D4DD4895}"/>
              </a:ext>
            </a:extLst>
          </p:cNvPr>
          <p:cNvSpPr txBox="1"/>
          <p:nvPr/>
        </p:nvSpPr>
        <p:spPr>
          <a:xfrm>
            <a:off x="4951997" y="1181899"/>
            <a:ext cx="32412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A27AAA"/>
                </a:solidFill>
              </a:rPr>
              <a:t>5.</a:t>
            </a:r>
            <a:endParaRPr lang="en-GB" sz="700" b="1" dirty="0">
              <a:solidFill>
                <a:srgbClr val="A27AAA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248A84-E370-43A3-9359-7D53ECC20458}"/>
              </a:ext>
            </a:extLst>
          </p:cNvPr>
          <p:cNvSpPr txBox="1"/>
          <p:nvPr/>
        </p:nvSpPr>
        <p:spPr>
          <a:xfrm>
            <a:off x="6498659" y="1184481"/>
            <a:ext cx="32412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A27AAA"/>
                </a:solidFill>
              </a:rPr>
              <a:t>6.</a:t>
            </a:r>
            <a:endParaRPr lang="en-GB" sz="700" b="1" dirty="0">
              <a:solidFill>
                <a:srgbClr val="A27AAA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6A70639-5916-4A4C-808C-A5511411B9DB}"/>
              </a:ext>
            </a:extLst>
          </p:cNvPr>
          <p:cNvSpPr txBox="1"/>
          <p:nvPr/>
        </p:nvSpPr>
        <p:spPr>
          <a:xfrm>
            <a:off x="6685991" y="2245062"/>
            <a:ext cx="2638425" cy="383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Clr>
                <a:srgbClr val="A27AAA"/>
              </a:buClr>
              <a:buFont typeface="+mj-lt"/>
              <a:buAutoNum type="arabicPeriod" startAt="2"/>
            </a:pPr>
            <a:r>
              <a:rPr lang="en-US" sz="1100" dirty="0"/>
              <a:t>Visualize missing data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A005A-B731-4784-B482-9CFCCE901C90}"/>
              </a:ext>
            </a:extLst>
          </p:cNvPr>
          <p:cNvSpPr txBox="1"/>
          <p:nvPr/>
        </p:nvSpPr>
        <p:spPr>
          <a:xfrm>
            <a:off x="6687154" y="2577665"/>
            <a:ext cx="2638425" cy="383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Clr>
                <a:srgbClr val="A27AAA"/>
              </a:buClr>
              <a:buFont typeface="+mj-lt"/>
              <a:buAutoNum type="arabicPeriod" startAt="3"/>
            </a:pPr>
            <a:r>
              <a:rPr lang="en-US" sz="1100" dirty="0"/>
              <a:t>Change dates selection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52919D9-7846-43FE-A559-946C16F051CD}"/>
              </a:ext>
            </a:extLst>
          </p:cNvPr>
          <p:cNvSpPr txBox="1"/>
          <p:nvPr/>
        </p:nvSpPr>
        <p:spPr>
          <a:xfrm>
            <a:off x="6687154" y="2961168"/>
            <a:ext cx="2638425" cy="383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Clr>
                <a:srgbClr val="A27AAA"/>
              </a:buClr>
              <a:buFont typeface="+mj-lt"/>
              <a:buAutoNum type="arabicPeriod" startAt="4"/>
            </a:pPr>
            <a:r>
              <a:rPr lang="en-US" sz="1100" dirty="0"/>
              <a:t>Recompute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94ED54-17A5-4934-92DF-C92DCAC60899}"/>
              </a:ext>
            </a:extLst>
          </p:cNvPr>
          <p:cNvSpPr txBox="1"/>
          <p:nvPr/>
        </p:nvSpPr>
        <p:spPr>
          <a:xfrm>
            <a:off x="1084879" y="1721213"/>
            <a:ext cx="32412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A27AAA"/>
                </a:solidFill>
              </a:rPr>
              <a:t>4.</a:t>
            </a:r>
            <a:endParaRPr lang="en-GB" sz="700" b="1" dirty="0">
              <a:solidFill>
                <a:srgbClr val="A27A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7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11" grpId="0"/>
      <p:bldP spid="35" grpId="0"/>
      <p:bldP spid="36" grpId="0" animBg="1"/>
      <p:bldP spid="38" grpId="0"/>
      <p:bldP spid="43" grpId="0"/>
      <p:bldP spid="44" grpId="0"/>
      <p:bldP spid="45" grpId="0"/>
      <p:bldP spid="46" grpId="0"/>
      <p:bldP spid="48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925867-9103-6844-803C-F06ADDBAB5B5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P3.1-243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4C6D9-8EEE-364D-BA25-2B01E2110CC1}"/>
              </a:ext>
            </a:extLst>
          </p:cNvPr>
          <p:cNvSpPr txBox="1"/>
          <p:nvPr/>
        </p:nvSpPr>
        <p:spPr>
          <a:xfrm rot="16200000">
            <a:off x="-1775302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EB815C6F-BC50-4C88-AAD6-30E5D999F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2194"/>
            <a:ext cx="4962770" cy="81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CalxPy: a software for the calibration of geophysical systems against a reference 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Benoît Doury, IMS division, benoit.doury@ctbto.org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Ichrak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Ketata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Zuehlke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Engineering GmbH, ichrak.ketata@zuehlke.com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8C0F3-5E5B-4BCD-B3B6-F5E471FEDDB5}"/>
              </a:ext>
            </a:extLst>
          </p:cNvPr>
          <p:cNvSpPr txBox="1"/>
          <p:nvPr/>
        </p:nvSpPr>
        <p:spPr>
          <a:xfrm>
            <a:off x="567012" y="1268710"/>
            <a:ext cx="83610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</a:t>
            </a:r>
            <a:r>
              <a:rPr lang="en-GB" sz="1400" b="1" dirty="0">
                <a:solidFill>
                  <a:srgbClr val="7030A0"/>
                </a:solidFill>
              </a:rPr>
              <a:t>geophysical community</a:t>
            </a:r>
            <a:r>
              <a:rPr lang="en-GB" sz="1400" dirty="0"/>
              <a:t>, including Station Operators, is performing regular </a:t>
            </a:r>
            <a:r>
              <a:rPr lang="en-GB" sz="1400" b="1" dirty="0">
                <a:solidFill>
                  <a:srgbClr val="7030A0"/>
                </a:solidFill>
              </a:rPr>
              <a:t>calibrations by comparison</a:t>
            </a:r>
            <a:r>
              <a:rPr lang="en-GB" sz="1400" dirty="0"/>
              <a:t> against a co-located reference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PTS is developing the </a:t>
            </a:r>
            <a:r>
              <a:rPr lang="en-GB" sz="1400" b="1" dirty="0">
                <a:solidFill>
                  <a:srgbClr val="7030A0"/>
                </a:solidFill>
              </a:rPr>
              <a:t>CalxPy</a:t>
            </a:r>
            <a:r>
              <a:rPr lang="en-GB" sz="1400" dirty="0"/>
              <a:t> software to support this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CalxPy closely supports </a:t>
            </a:r>
            <a:r>
              <a:rPr lang="en-GB" sz="1400" b="1" dirty="0">
                <a:solidFill>
                  <a:srgbClr val="7030A0"/>
                </a:solidFill>
              </a:rPr>
              <a:t>PTS processes </a:t>
            </a:r>
            <a:r>
              <a:rPr lang="en-GB" sz="1400" dirty="0"/>
              <a:t>for </a:t>
            </a:r>
            <a:r>
              <a:rPr lang="en-GB" sz="1400" b="1" dirty="0">
                <a:solidFill>
                  <a:srgbClr val="7030A0"/>
                </a:solidFill>
              </a:rPr>
              <a:t>Quality Assurance </a:t>
            </a:r>
            <a:r>
              <a:rPr lang="en-GB" sz="1400" dirty="0"/>
              <a:t>(Device Acceptance, Initial Calibration, Scheduled Calibration) and </a:t>
            </a:r>
            <a:r>
              <a:rPr lang="en-GB" sz="1400" b="1" dirty="0">
                <a:solidFill>
                  <a:srgbClr val="7030A0"/>
                </a:solidFill>
              </a:rPr>
              <a:t>Quality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CalxPy is a web application designed to allow for a smooth and interactive </a:t>
            </a:r>
            <a:r>
              <a:rPr lang="en-GB" sz="1400" b="1" dirty="0">
                <a:solidFill>
                  <a:srgbClr val="7030A0"/>
                </a:solidFill>
              </a:rPr>
              <a:t>user experience </a:t>
            </a:r>
            <a:r>
              <a:rPr lang="en-GB" sz="1400" dirty="0"/>
              <a:t>even when running against </a:t>
            </a:r>
            <a:r>
              <a:rPr lang="en-GB" sz="1400" b="1" dirty="0">
                <a:solidFill>
                  <a:srgbClr val="7030A0"/>
                </a:solidFill>
              </a:rPr>
              <a:t>very large datasets </a:t>
            </a:r>
            <a:r>
              <a:rPr lang="en-GB" sz="1400" dirty="0"/>
              <a:t>(300+ site pairs over 10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Results in CalxPy can be exported in a way (JSON) that allows </a:t>
            </a:r>
            <a:r>
              <a:rPr lang="en-GB" sz="1400" b="1" dirty="0">
                <a:solidFill>
                  <a:srgbClr val="7030A0"/>
                </a:solidFill>
              </a:rPr>
              <a:t>reproducibility</a:t>
            </a:r>
            <a:r>
              <a:rPr lang="en-GB" sz="1400" dirty="0"/>
              <a:t> of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CalxPy can be deployed in the </a:t>
            </a:r>
            <a:r>
              <a:rPr lang="en-GB" sz="1400" b="1" dirty="0">
                <a:solidFill>
                  <a:srgbClr val="7030A0"/>
                </a:solidFill>
              </a:rPr>
              <a:t>IDC pipeline</a:t>
            </a:r>
            <a:r>
              <a:rPr lang="en-GB" sz="1400" dirty="0"/>
              <a:t> (distributed) and in </a:t>
            </a:r>
            <a:r>
              <a:rPr lang="en-GB" sz="1400" b="1" dirty="0">
                <a:solidFill>
                  <a:srgbClr val="7030A0"/>
                </a:solidFill>
              </a:rPr>
              <a:t>NDC-in-a-box </a:t>
            </a:r>
            <a:r>
              <a:rPr lang="en-GB" sz="1400" dirty="0"/>
              <a:t>(standalone)</a:t>
            </a:r>
          </a:p>
        </p:txBody>
      </p:sp>
    </p:spTree>
    <p:extLst>
      <p:ext uri="{BB962C8B-B14F-4D97-AF65-F5344CB8AC3E}">
        <p14:creationId xmlns:p14="http://schemas.microsoft.com/office/powerpoint/2010/main" val="34105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P3.1-243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5BE312-C0B6-2140-AF9C-95F023216E73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54267FB6-A1AD-4275-B432-3B07A91CD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2194"/>
            <a:ext cx="4962770" cy="81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CalxPy: a software for the calibration of geophysical systems against a reference 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Benoît Doury, IMS division, benoit.doury@ctbto.org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Ichrak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Ketata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Zuehlke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Engineering GmbH, ichrak.ketata@zuehlke.com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C2098-7271-434C-8E3C-D65F9FE33CF3}"/>
              </a:ext>
            </a:extLst>
          </p:cNvPr>
          <p:cNvSpPr txBox="1"/>
          <p:nvPr/>
        </p:nvSpPr>
        <p:spPr>
          <a:xfrm>
            <a:off x="567012" y="1002700"/>
            <a:ext cx="8361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IMS Operational Manuals for waveform stations require that </a:t>
            </a:r>
            <a:r>
              <a:rPr lang="en-GB" sz="1400" b="1" dirty="0">
                <a:solidFill>
                  <a:srgbClr val="7030A0"/>
                </a:solidFill>
              </a:rPr>
              <a:t>IMS stations be calibrated regularly</a:t>
            </a:r>
            <a:r>
              <a:rPr lang="en-GB" sz="1400" dirty="0"/>
              <a:t>. Since 2012, the PTS had relied mostly on </a:t>
            </a:r>
            <a:r>
              <a:rPr lang="en-GB" sz="1400" b="1" dirty="0">
                <a:solidFill>
                  <a:srgbClr val="7030A0"/>
                </a:solidFill>
              </a:rPr>
              <a:t>electrical calibration </a:t>
            </a:r>
            <a:r>
              <a:rPr lang="en-GB" sz="1400" dirty="0"/>
              <a:t>to meet that requirement. </a:t>
            </a:r>
          </a:p>
          <a:p>
            <a:r>
              <a:rPr lang="en-GB" sz="1400" dirty="0"/>
              <a:t>However electrical calibration comes with some </a:t>
            </a:r>
            <a:r>
              <a:rPr lang="en-GB" sz="1400" b="1" dirty="0">
                <a:solidFill>
                  <a:srgbClr val="7030A0"/>
                </a:solidFill>
              </a:rPr>
              <a:t>challenges</a:t>
            </a:r>
            <a:r>
              <a:rPr lang="en-GB" sz="1400" dirty="0"/>
              <a:t> (no traceability, integration and sustainment issues, high operating costs…).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3D698B-D5F0-499C-BA97-53F185CA660F}"/>
              </a:ext>
            </a:extLst>
          </p:cNvPr>
          <p:cNvSpPr txBox="1"/>
          <p:nvPr/>
        </p:nvSpPr>
        <p:spPr>
          <a:xfrm>
            <a:off x="567012" y="2017573"/>
            <a:ext cx="8361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 part of the </a:t>
            </a:r>
            <a:r>
              <a:rPr lang="en-GB" sz="1400" b="1" dirty="0">
                <a:solidFill>
                  <a:srgbClr val="7030A0"/>
                </a:solidFill>
              </a:rPr>
              <a:t>geophysical community</a:t>
            </a:r>
            <a:r>
              <a:rPr lang="en-GB" sz="1400" dirty="0"/>
              <a:t>, including Station Operators, has started performing regular </a:t>
            </a:r>
            <a:r>
              <a:rPr lang="en-GB" sz="1400" b="1" dirty="0">
                <a:solidFill>
                  <a:srgbClr val="7030A0"/>
                </a:solidFill>
              </a:rPr>
              <a:t>calibrations by comparison</a:t>
            </a:r>
            <a:r>
              <a:rPr lang="en-GB" sz="1400" dirty="0"/>
              <a:t> against a co-located reference. This method allows a more </a:t>
            </a:r>
            <a:r>
              <a:rPr lang="en-GB" sz="1400" b="1" dirty="0">
                <a:solidFill>
                  <a:srgbClr val="7030A0"/>
                </a:solidFill>
              </a:rPr>
              <a:t>systematic and centralized </a:t>
            </a:r>
            <a:r>
              <a:rPr lang="en-GB" sz="1400" dirty="0"/>
              <a:t>approach to calibration. Over the past few years it has been gradually more </a:t>
            </a:r>
            <a:r>
              <a:rPr lang="en-GB" sz="1400" b="1" dirty="0">
                <a:solidFill>
                  <a:srgbClr val="7030A0"/>
                </a:solidFill>
              </a:rPr>
              <a:t>used at IMS stations</a:t>
            </a:r>
            <a:r>
              <a:rPr lang="en-GB" sz="1400" dirty="0"/>
              <a:t>, particularly infrasound. In this context, the PTS is developing </a:t>
            </a:r>
            <a:r>
              <a:rPr lang="en-GB" sz="1400" b="1" dirty="0">
                <a:solidFill>
                  <a:srgbClr val="7030A0"/>
                </a:solidFill>
              </a:rPr>
              <a:t>tools </a:t>
            </a:r>
            <a:r>
              <a:rPr lang="en-GB" sz="1400" dirty="0"/>
              <a:t>to support this alternative approach.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1FA16-F237-4D85-88B7-D310C0405549}"/>
              </a:ext>
            </a:extLst>
          </p:cNvPr>
          <p:cNvSpPr txBox="1"/>
          <p:nvPr/>
        </p:nvSpPr>
        <p:spPr>
          <a:xfrm>
            <a:off x="567012" y="3032446"/>
            <a:ext cx="8361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Here we present </a:t>
            </a:r>
            <a:r>
              <a:rPr lang="en-GB" sz="1400" b="1" dirty="0">
                <a:solidFill>
                  <a:srgbClr val="7030A0"/>
                </a:solidFill>
              </a:rPr>
              <a:t>CalxPy</a:t>
            </a:r>
            <a:r>
              <a:rPr lang="en-GB" sz="1400" dirty="0"/>
              <a:t>, a web-application developed at the PTS for the calibration of geophysical systems by comparison. With CalxPy, one can calculate, store and display the </a:t>
            </a:r>
            <a:r>
              <a:rPr lang="en-GB" sz="1400" b="1" dirty="0">
                <a:solidFill>
                  <a:srgbClr val="7030A0"/>
                </a:solidFill>
              </a:rPr>
              <a:t>response of a system </a:t>
            </a:r>
            <a:r>
              <a:rPr lang="en-GB" sz="1400" dirty="0"/>
              <a:t>for a given period, or track the </a:t>
            </a:r>
            <a:r>
              <a:rPr lang="en-GB" sz="1400" b="1" dirty="0">
                <a:solidFill>
                  <a:srgbClr val="7030A0"/>
                </a:solidFill>
              </a:rPr>
              <a:t>evolution</a:t>
            </a:r>
            <a:r>
              <a:rPr lang="en-GB" sz="1400" dirty="0"/>
              <a:t> of the response against time or environmental variables. CalxPy also allows the </a:t>
            </a:r>
            <a:r>
              <a:rPr lang="en-GB" sz="1400" b="1" dirty="0">
                <a:solidFill>
                  <a:srgbClr val="7030A0"/>
                </a:solidFill>
              </a:rPr>
              <a:t>refinement and evaluation</a:t>
            </a:r>
            <a:r>
              <a:rPr lang="en-GB" sz="1400" dirty="0"/>
              <a:t> of the measured response against a baseline, and the </a:t>
            </a:r>
            <a:r>
              <a:rPr lang="en-GB" sz="1400" b="1" dirty="0">
                <a:solidFill>
                  <a:srgbClr val="7030A0"/>
                </a:solidFill>
              </a:rPr>
              <a:t>reporting</a:t>
            </a:r>
            <a:r>
              <a:rPr lang="en-GB" sz="1400" dirty="0"/>
              <a:t> of IMS2.0 calibration results.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BF2B2E-E33B-45C4-BA67-4F6AB04E2733}"/>
              </a:ext>
            </a:extLst>
          </p:cNvPr>
          <p:cNvSpPr txBox="1"/>
          <p:nvPr/>
        </p:nvSpPr>
        <p:spPr>
          <a:xfrm>
            <a:off x="567012" y="4064302"/>
            <a:ext cx="8361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CalxPy supports the </a:t>
            </a:r>
            <a:r>
              <a:rPr lang="en-GB" sz="1400" b="1" dirty="0">
                <a:solidFill>
                  <a:srgbClr val="7030A0"/>
                </a:solidFill>
              </a:rPr>
              <a:t>Initial calibration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rgbClr val="7030A0"/>
                </a:solidFill>
              </a:rPr>
              <a:t>On-site yearly calibration</a:t>
            </a:r>
            <a:r>
              <a:rPr lang="en-GB" sz="1400" dirty="0"/>
              <a:t> processes, as well as </a:t>
            </a:r>
            <a:r>
              <a:rPr lang="en-GB" sz="1400" b="1" dirty="0">
                <a:solidFill>
                  <a:srgbClr val="7030A0"/>
                </a:solidFill>
              </a:rPr>
              <a:t>Data Quality Control</a:t>
            </a:r>
            <a:r>
              <a:rPr lang="en-GB" sz="1400" dirty="0"/>
              <a:t>. </a:t>
            </a:r>
          </a:p>
          <a:p>
            <a:r>
              <a:rPr lang="en-GB" sz="1400" dirty="0"/>
              <a:t>CalxPy can be deployed in the </a:t>
            </a:r>
            <a:r>
              <a:rPr lang="en-GB" sz="1400" b="1" dirty="0">
                <a:solidFill>
                  <a:srgbClr val="7030A0"/>
                </a:solidFill>
              </a:rPr>
              <a:t>IDC pipeline </a:t>
            </a:r>
            <a:r>
              <a:rPr lang="en-GB" sz="1400" dirty="0"/>
              <a:t>and in </a:t>
            </a:r>
            <a:r>
              <a:rPr lang="en-GB" sz="1400" b="1" dirty="0">
                <a:solidFill>
                  <a:srgbClr val="7030A0"/>
                </a:solidFill>
              </a:rPr>
              <a:t>NDC-in-a-box</a:t>
            </a:r>
            <a:r>
              <a:rPr lang="en-GB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751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6E2110-6530-F74F-BC2B-C4AB2093820E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P3.1-243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4EC51-B9A3-6947-90CF-E5A0044512BC}"/>
              </a:ext>
            </a:extLst>
          </p:cNvPr>
          <p:cNvSpPr txBox="1"/>
          <p:nvPr/>
        </p:nvSpPr>
        <p:spPr>
          <a:xfrm rot="16200000">
            <a:off x="-1779943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5C643E7B-AB17-45C8-BA20-B675694B4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2194"/>
            <a:ext cx="4962770" cy="81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CalxPy: a software for the calibration of geophysical systems against a reference 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Benoît Doury, IMS division, benoit.doury@ctbto.org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Ichrak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Ketata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Zuehlke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Engineering GmbH, ichrak.ketata@zuehlke.com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0B26C7-AA54-4002-BA61-FC1E2B330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052" y="5644009"/>
            <a:ext cx="31142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defRPr sz="3200">
                <a:solidFill>
                  <a:srgbClr val="05474F"/>
                </a:solidFill>
                <a:latin typeface="Times New Roman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600">
                <a:solidFill>
                  <a:srgbClr val="05474F"/>
                </a:solidFill>
                <a:latin typeface="Times New Roman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 i="1">
                <a:solidFill>
                  <a:srgbClr val="05474F"/>
                </a:solidFill>
                <a:latin typeface="Times New Roman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>
                <a:solidFill>
                  <a:srgbClr val="05474F"/>
                </a:solidFill>
                <a:latin typeface="Times New Roman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 i="1">
                <a:solidFill>
                  <a:srgbClr val="05474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rgbClr val="05474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rgbClr val="05474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rgbClr val="05474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rgbClr val="05474F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900"/>
              </a:spcAft>
              <a:buClr>
                <a:srgbClr val="05474F"/>
              </a:buClr>
            </a:pPr>
            <a:r>
              <a:rPr lang="en-US" altLang="en-US" sz="1600" i="1" dirty="0">
                <a:latin typeface="Calibri" panose="020F0502020204030204" pitchFamily="34" charset="0"/>
              </a:rPr>
              <a:t>CTBT/WGB/TL-11,17/17/Rev.5</a:t>
            </a:r>
          </a:p>
        </p:txBody>
      </p:sp>
      <p:sp>
        <p:nvSpPr>
          <p:cNvPr id="8" name="Rectangular Callout 18">
            <a:extLst>
              <a:ext uri="{FF2B5EF4-FFF2-40B4-BE49-F238E27FC236}">
                <a16:creationId xmlns:a16="http://schemas.microsoft.com/office/drawing/2014/main" id="{A629520D-E170-4E3D-83EF-37B35A8105A1}"/>
              </a:ext>
            </a:extLst>
          </p:cNvPr>
          <p:cNvSpPr/>
          <p:nvPr/>
        </p:nvSpPr>
        <p:spPr bwMode="auto">
          <a:xfrm>
            <a:off x="646484" y="1018232"/>
            <a:ext cx="1656184" cy="1035970"/>
          </a:xfrm>
          <a:prstGeom prst="wedgeRectCallout">
            <a:avLst>
              <a:gd name="adj1" fmla="val -20814"/>
              <a:gd name="adj2" fmla="val 11006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fr-FR" sz="1200" dirty="0">
                <a:solidFill>
                  <a:srgbClr val="00314B"/>
                </a:solidFill>
                <a:latin typeface="Calibri" pitchFamily="34" charset="0"/>
              </a:rPr>
              <a:t>Extensive testing of a new </a:t>
            </a:r>
            <a:r>
              <a:rPr lang="en-US" altLang="fr-FR" sz="1200" dirty="0">
                <a:solidFill>
                  <a:srgbClr val="C65B12"/>
                </a:solidFill>
                <a:latin typeface="Calibri" pitchFamily="34" charset="0"/>
              </a:rPr>
              <a:t>device</a:t>
            </a:r>
            <a:r>
              <a:rPr lang="en-US" altLang="fr-FR" sz="1200" dirty="0">
                <a:solidFill>
                  <a:srgbClr val="00314B"/>
                </a:solidFill>
                <a:latin typeface="Calibri" pitchFamily="34" charset="0"/>
              </a:rPr>
              <a:t> </a:t>
            </a:r>
            <a:r>
              <a:rPr lang="en-US" altLang="fr-FR" sz="1200" dirty="0">
                <a:solidFill>
                  <a:srgbClr val="75507C"/>
                </a:solidFill>
                <a:latin typeface="Calibri" pitchFamily="34" charset="0"/>
              </a:rPr>
              <a:t>model</a:t>
            </a:r>
            <a:r>
              <a:rPr lang="en-US" altLang="fr-FR" sz="12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altLang="fr-FR" sz="1200" dirty="0">
                <a:solidFill>
                  <a:srgbClr val="00314B"/>
                </a:solidFill>
                <a:latin typeface="Calibri" pitchFamily="34" charset="0"/>
              </a:rPr>
              <a:t>against IMS and manufacturer model specifications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AF0205-7F6C-4058-90F3-AE61D0C31E12}"/>
              </a:ext>
            </a:extLst>
          </p:cNvPr>
          <p:cNvSpPr txBox="1"/>
          <p:nvPr/>
        </p:nvSpPr>
        <p:spPr>
          <a:xfrm>
            <a:off x="1510580" y="17607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ED1523-8E0D-4557-BC4F-16D18F45B877}"/>
              </a:ext>
            </a:extLst>
          </p:cNvPr>
          <p:cNvGrpSpPr/>
          <p:nvPr/>
        </p:nvGrpSpPr>
        <p:grpSpPr>
          <a:xfrm>
            <a:off x="822813" y="2503921"/>
            <a:ext cx="7603370" cy="813564"/>
            <a:chOff x="179512" y="3225239"/>
            <a:chExt cx="7787112" cy="10505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F0554D-C127-49BD-ADFA-01290531ACD6}"/>
                </a:ext>
              </a:extLst>
            </p:cNvPr>
            <p:cNvSpPr txBox="1"/>
            <p:nvPr/>
          </p:nvSpPr>
          <p:spPr>
            <a:xfrm>
              <a:off x="179512" y="3441194"/>
              <a:ext cx="1441201" cy="834635"/>
            </a:xfrm>
            <a:prstGeom prst="rect">
              <a:avLst/>
            </a:prstGeom>
            <a:solidFill>
              <a:srgbClr val="A27AA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Type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 Approval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2" name="Right Arrow 22">
              <a:extLst>
                <a:ext uri="{FF2B5EF4-FFF2-40B4-BE49-F238E27FC236}">
                  <a16:creationId xmlns:a16="http://schemas.microsoft.com/office/drawing/2014/main" id="{FD751FCE-CBBB-4BDE-9E90-929A94CB1258}"/>
                </a:ext>
              </a:extLst>
            </p:cNvPr>
            <p:cNvSpPr/>
            <p:nvPr/>
          </p:nvSpPr>
          <p:spPr>
            <a:xfrm>
              <a:off x="1738964" y="3548339"/>
              <a:ext cx="384764" cy="488497"/>
            </a:xfrm>
            <a:prstGeom prst="rightArrow">
              <a:avLst>
                <a:gd name="adj1" fmla="val 43973"/>
                <a:gd name="adj2" fmla="val 50000"/>
              </a:avLst>
            </a:prstGeom>
            <a:solidFill>
              <a:srgbClr val="A27AAA"/>
            </a:solidFill>
            <a:ln w="12700" cap="flat" cmpd="sng" algn="ctr">
              <a:solidFill>
                <a:srgbClr val="75507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313A29-50A0-4B48-84FC-E78A59EF9C29}"/>
                </a:ext>
              </a:extLst>
            </p:cNvPr>
            <p:cNvSpPr txBox="1"/>
            <p:nvPr/>
          </p:nvSpPr>
          <p:spPr>
            <a:xfrm>
              <a:off x="2201023" y="3429000"/>
              <a:ext cx="1441201" cy="834635"/>
            </a:xfrm>
            <a:prstGeom prst="rect">
              <a:avLst/>
            </a:prstGeom>
            <a:solidFill>
              <a:srgbClr val="A27AA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Acceptance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 Testing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F6FD77-F217-4EE3-9936-DE315D547F3A}"/>
                </a:ext>
              </a:extLst>
            </p:cNvPr>
            <p:cNvSpPr txBox="1"/>
            <p:nvPr/>
          </p:nvSpPr>
          <p:spPr>
            <a:xfrm>
              <a:off x="4258203" y="3437116"/>
              <a:ext cx="1441201" cy="834635"/>
            </a:xfrm>
            <a:prstGeom prst="rect">
              <a:avLst/>
            </a:prstGeom>
            <a:solidFill>
              <a:srgbClr val="A27AA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Initial Calibration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76CB1D-7AB7-48C5-ABCD-56A287EBDD98}"/>
                </a:ext>
              </a:extLst>
            </p:cNvPr>
            <p:cNvSpPr txBox="1"/>
            <p:nvPr/>
          </p:nvSpPr>
          <p:spPr>
            <a:xfrm>
              <a:off x="6346435" y="3408937"/>
              <a:ext cx="1441201" cy="834635"/>
            </a:xfrm>
            <a:prstGeom prst="rect">
              <a:avLst/>
            </a:prstGeom>
            <a:solidFill>
              <a:srgbClr val="A27AA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On-site Calibration</a:t>
              </a:r>
            </a:p>
          </p:txBody>
        </p:sp>
        <p:sp>
          <p:nvSpPr>
            <p:cNvPr id="16" name="Right Arrow 31">
              <a:extLst>
                <a:ext uri="{FF2B5EF4-FFF2-40B4-BE49-F238E27FC236}">
                  <a16:creationId xmlns:a16="http://schemas.microsoft.com/office/drawing/2014/main" id="{CFB52C88-9ED9-40C2-9428-7100F45F8C7D}"/>
                </a:ext>
              </a:extLst>
            </p:cNvPr>
            <p:cNvSpPr/>
            <p:nvPr/>
          </p:nvSpPr>
          <p:spPr>
            <a:xfrm>
              <a:off x="3816013" y="3548339"/>
              <a:ext cx="338284" cy="488497"/>
            </a:xfrm>
            <a:prstGeom prst="rightArrow">
              <a:avLst>
                <a:gd name="adj1" fmla="val 43973"/>
                <a:gd name="adj2" fmla="val 50000"/>
              </a:avLst>
            </a:prstGeom>
            <a:solidFill>
              <a:srgbClr val="A27AAA"/>
            </a:solidFill>
            <a:ln w="12700" cap="flat" cmpd="sng" algn="ctr">
              <a:solidFill>
                <a:srgbClr val="75507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ight Arrow 33">
              <a:extLst>
                <a:ext uri="{FF2B5EF4-FFF2-40B4-BE49-F238E27FC236}">
                  <a16:creationId xmlns:a16="http://schemas.microsoft.com/office/drawing/2014/main" id="{6DDA9EDE-6F38-4E09-A0B0-2826B423E426}"/>
                </a:ext>
              </a:extLst>
            </p:cNvPr>
            <p:cNvSpPr/>
            <p:nvPr/>
          </p:nvSpPr>
          <p:spPr>
            <a:xfrm>
              <a:off x="5799532" y="3538694"/>
              <a:ext cx="418328" cy="488497"/>
            </a:xfrm>
            <a:prstGeom prst="rightArrow">
              <a:avLst>
                <a:gd name="adj1" fmla="val 43973"/>
                <a:gd name="adj2" fmla="val 50000"/>
              </a:avLst>
            </a:prstGeom>
            <a:solidFill>
              <a:srgbClr val="A27AAA"/>
            </a:solidFill>
            <a:ln w="12700" cap="flat" cmpd="sng" algn="ctr">
              <a:solidFill>
                <a:srgbClr val="75507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Circular Arrow 34">
              <a:extLst>
                <a:ext uri="{FF2B5EF4-FFF2-40B4-BE49-F238E27FC236}">
                  <a16:creationId xmlns:a16="http://schemas.microsoft.com/office/drawing/2014/main" id="{722CF1AC-ED24-4808-B298-2EDF19AECA7A}"/>
                </a:ext>
              </a:extLst>
            </p:cNvPr>
            <p:cNvSpPr/>
            <p:nvPr/>
          </p:nvSpPr>
          <p:spPr bwMode="auto">
            <a:xfrm rot="2297882">
              <a:off x="7590576" y="3225239"/>
              <a:ext cx="376048" cy="47111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994192"/>
                <a:gd name="adj5" fmla="val 12500"/>
              </a:avLst>
            </a:prstGeom>
            <a:solidFill>
              <a:srgbClr val="FFFFFF"/>
            </a:solidFill>
            <a:ln w="25400" cap="flat" cmpd="sng" algn="ctr">
              <a:solidFill>
                <a:srgbClr val="75507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9" name="Elbow Connector 35">
              <a:extLst>
                <a:ext uri="{FF2B5EF4-FFF2-40B4-BE49-F238E27FC236}">
                  <a16:creationId xmlns:a16="http://schemas.microsoft.com/office/drawing/2014/main" id="{E2C6227E-7163-4F07-AFA9-07BC499CFDF8}"/>
                </a:ext>
              </a:extLst>
            </p:cNvPr>
            <p:cNvCxnSpPr>
              <a:stCxn id="15" idx="2"/>
              <a:endCxn id="14" idx="2"/>
            </p:cNvCxnSpPr>
            <p:nvPr/>
          </p:nvCxnSpPr>
          <p:spPr bwMode="auto">
            <a:xfrm rot="5400000">
              <a:off x="6008831" y="3213546"/>
              <a:ext cx="28180" cy="2088232"/>
            </a:xfrm>
            <a:prstGeom prst="bentConnector3">
              <a:avLst>
                <a:gd name="adj1" fmla="val 73289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0" name="Rectangular Callout 36">
            <a:extLst>
              <a:ext uri="{FF2B5EF4-FFF2-40B4-BE49-F238E27FC236}">
                <a16:creationId xmlns:a16="http://schemas.microsoft.com/office/drawing/2014/main" id="{2FA5BCCF-2AC2-4DB3-AC08-66C04DA1D04E}"/>
              </a:ext>
            </a:extLst>
          </p:cNvPr>
          <p:cNvSpPr/>
          <p:nvPr/>
        </p:nvSpPr>
        <p:spPr bwMode="auto">
          <a:xfrm>
            <a:off x="2709992" y="1190105"/>
            <a:ext cx="1656184" cy="864097"/>
          </a:xfrm>
          <a:prstGeom prst="wedgeRectCallout">
            <a:avLst>
              <a:gd name="adj1" fmla="val -20632"/>
              <a:gd name="adj2" fmla="val 11942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altLang="fr-FR" sz="1200" dirty="0">
                <a:solidFill>
                  <a:srgbClr val="00314B"/>
                </a:solidFill>
                <a:latin typeface="Calibri" pitchFamily="34" charset="0"/>
              </a:rPr>
              <a:t>Testing of an </a:t>
            </a:r>
            <a:r>
              <a:rPr lang="en-GB" altLang="fr-FR" sz="1200" dirty="0">
                <a:solidFill>
                  <a:srgbClr val="75507C"/>
                </a:solidFill>
                <a:latin typeface="Calibri" pitchFamily="34" charset="0"/>
              </a:rPr>
              <a:t>individual</a:t>
            </a:r>
            <a:r>
              <a:rPr lang="en-GB" altLang="fr-FR" sz="12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GB" altLang="fr-FR" sz="1200" dirty="0">
                <a:solidFill>
                  <a:srgbClr val="C65B12"/>
                </a:solidFill>
                <a:latin typeface="Calibri" pitchFamily="34" charset="0"/>
              </a:rPr>
              <a:t>device</a:t>
            </a:r>
            <a:r>
              <a:rPr lang="en-GB" altLang="fr-FR" sz="12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GB" altLang="fr-FR" sz="1200" dirty="0">
                <a:solidFill>
                  <a:srgbClr val="00314B"/>
                </a:solidFill>
                <a:latin typeface="Calibri" pitchFamily="34" charset="0"/>
              </a:rPr>
              <a:t>against manufacturer model specifications</a:t>
            </a:r>
          </a:p>
        </p:txBody>
      </p:sp>
      <p:sp>
        <p:nvSpPr>
          <p:cNvPr id="21" name="Rectangular Callout 37">
            <a:extLst>
              <a:ext uri="{FF2B5EF4-FFF2-40B4-BE49-F238E27FC236}">
                <a16:creationId xmlns:a16="http://schemas.microsoft.com/office/drawing/2014/main" id="{0AD5F947-B2E7-47D7-BBA6-514002BAAC31}"/>
              </a:ext>
            </a:extLst>
          </p:cNvPr>
          <p:cNvSpPr/>
          <p:nvPr/>
        </p:nvSpPr>
        <p:spPr bwMode="auto">
          <a:xfrm>
            <a:off x="4678932" y="1018232"/>
            <a:ext cx="1855520" cy="1035970"/>
          </a:xfrm>
          <a:prstGeom prst="wedgeRectCallout">
            <a:avLst>
              <a:gd name="adj1" fmla="val -21012"/>
              <a:gd name="adj2" fmla="val 10829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Aft>
                <a:spcPts val="1200"/>
              </a:spcAft>
              <a:buClr>
                <a:srgbClr val="00314B"/>
              </a:buClr>
            </a:pPr>
            <a:r>
              <a:rPr lang="en-US" altLang="fr-FR" sz="1200" dirty="0">
                <a:solidFill>
                  <a:srgbClr val="00314B"/>
                </a:solidFill>
                <a:latin typeface="Calibri" pitchFamily="34" charset="0"/>
              </a:rPr>
              <a:t>Testing (full frequency response + self-noise) of a new </a:t>
            </a:r>
            <a:r>
              <a:rPr lang="en-US" altLang="fr-FR" sz="1200" dirty="0">
                <a:solidFill>
                  <a:srgbClr val="C65B12"/>
                </a:solidFill>
                <a:latin typeface="Calibri" pitchFamily="34" charset="0"/>
              </a:rPr>
              <a:t>system</a:t>
            </a:r>
            <a:r>
              <a:rPr lang="en-US" altLang="fr-FR" sz="12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altLang="fr-FR" sz="1200" dirty="0">
                <a:solidFill>
                  <a:srgbClr val="00314B"/>
                </a:solidFill>
                <a:latin typeface="Calibri" pitchFamily="34" charset="0"/>
              </a:rPr>
              <a:t>in</a:t>
            </a:r>
            <a:r>
              <a:rPr lang="en-US" altLang="fr-FR" sz="12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altLang="fr-FR" sz="1200" dirty="0">
                <a:solidFill>
                  <a:srgbClr val="75507C"/>
                </a:solidFill>
                <a:latin typeface="Calibri" pitchFamily="34" charset="0"/>
              </a:rPr>
              <a:t>operational</a:t>
            </a:r>
            <a:r>
              <a:rPr lang="en-US" altLang="fr-FR" sz="12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altLang="fr-FR" sz="1200" dirty="0">
                <a:solidFill>
                  <a:srgbClr val="75507C"/>
                </a:solidFill>
                <a:latin typeface="Calibri" pitchFamily="34" charset="0"/>
              </a:rPr>
              <a:t>conditions</a:t>
            </a:r>
            <a:r>
              <a:rPr lang="en-US" altLang="fr-FR" sz="12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altLang="fr-FR" sz="1200" dirty="0">
                <a:solidFill>
                  <a:srgbClr val="00314B"/>
                </a:solidFill>
                <a:latin typeface="Calibri" pitchFamily="34" charset="0"/>
              </a:rPr>
              <a:t>against IMS specifications</a:t>
            </a:r>
          </a:p>
        </p:txBody>
      </p:sp>
      <p:sp>
        <p:nvSpPr>
          <p:cNvPr id="22" name="Rectangular Callout 38">
            <a:extLst>
              <a:ext uri="{FF2B5EF4-FFF2-40B4-BE49-F238E27FC236}">
                <a16:creationId xmlns:a16="http://schemas.microsoft.com/office/drawing/2014/main" id="{BAEF0919-3D05-496C-B749-9A5DCAFD9AAF}"/>
              </a:ext>
            </a:extLst>
          </p:cNvPr>
          <p:cNvSpPr/>
          <p:nvPr/>
        </p:nvSpPr>
        <p:spPr bwMode="auto">
          <a:xfrm>
            <a:off x="6839172" y="1018232"/>
            <a:ext cx="1717990" cy="1054735"/>
          </a:xfrm>
          <a:prstGeom prst="wedgeRectCallout">
            <a:avLst>
              <a:gd name="adj1" fmla="val -20960"/>
              <a:gd name="adj2" fmla="val 10467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Aft>
                <a:spcPts val="1200"/>
              </a:spcAft>
              <a:buClr>
                <a:srgbClr val="00314B"/>
              </a:buClr>
            </a:pPr>
            <a:r>
              <a:rPr lang="en-US" altLang="fr-FR" sz="1200" dirty="0">
                <a:solidFill>
                  <a:srgbClr val="75507C"/>
                </a:solidFill>
                <a:latin typeface="Calibri" pitchFamily="34" charset="0"/>
              </a:rPr>
              <a:t>Yearly measurements </a:t>
            </a:r>
            <a:r>
              <a:rPr lang="en-US" altLang="fr-FR" sz="1200" dirty="0">
                <a:solidFill>
                  <a:srgbClr val="00314B"/>
                </a:solidFill>
                <a:latin typeface="Calibri" pitchFamily="34" charset="0"/>
              </a:rPr>
              <a:t>of full frequency response of operational </a:t>
            </a:r>
            <a:r>
              <a:rPr lang="en-US" altLang="fr-FR" sz="1200" dirty="0">
                <a:solidFill>
                  <a:srgbClr val="C65B12"/>
                </a:solidFill>
                <a:latin typeface="Calibri" pitchFamily="34" charset="0"/>
              </a:rPr>
              <a:t>system</a:t>
            </a:r>
            <a:r>
              <a:rPr lang="en-US" altLang="fr-FR" sz="1200" dirty="0">
                <a:solidFill>
                  <a:srgbClr val="00314B"/>
                </a:solidFill>
                <a:latin typeface="Calibri" pitchFamily="34" charset="0"/>
              </a:rPr>
              <a:t> and comparison against initial calibration results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428263-7AAD-4F10-8709-C821BC5AB0A6}"/>
              </a:ext>
            </a:extLst>
          </p:cNvPr>
          <p:cNvGrpSpPr/>
          <p:nvPr/>
        </p:nvGrpSpPr>
        <p:grpSpPr>
          <a:xfrm>
            <a:off x="4825900" y="3758788"/>
            <a:ext cx="1410335" cy="767171"/>
            <a:chOff x="5271903" y="5213082"/>
            <a:chExt cx="1758487" cy="101707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E1EEDD8-26AF-4079-9E56-AC0B4EDF63C5}"/>
                </a:ext>
              </a:extLst>
            </p:cNvPr>
            <p:cNvCxnSpPr>
              <a:stCxn id="45" idx="1"/>
            </p:cNvCxnSpPr>
            <p:nvPr/>
          </p:nvCxnSpPr>
          <p:spPr>
            <a:xfrm flipH="1">
              <a:off x="5926593" y="5725998"/>
              <a:ext cx="456452" cy="7258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982EE46-F978-47F9-B75E-020C7F95C358}"/>
                </a:ext>
              </a:extLst>
            </p:cNvPr>
            <p:cNvGrpSpPr/>
            <p:nvPr/>
          </p:nvGrpSpPr>
          <p:grpSpPr>
            <a:xfrm>
              <a:off x="5271903" y="5399387"/>
              <a:ext cx="236201" cy="477885"/>
              <a:chOff x="2678085" y="2408667"/>
              <a:chExt cx="314935" cy="637180"/>
            </a:xfrm>
          </p:grpSpPr>
          <p:sp>
            <p:nvSpPr>
              <p:cNvPr id="56" name="Cube 55">
                <a:extLst>
                  <a:ext uri="{FF2B5EF4-FFF2-40B4-BE49-F238E27FC236}">
                    <a16:creationId xmlns:a16="http://schemas.microsoft.com/office/drawing/2014/main" id="{4CC073AC-DAA7-4E50-8FBA-F3B5500FBF69}"/>
                  </a:ext>
                </a:extLst>
              </p:cNvPr>
              <p:cNvSpPr/>
              <p:nvPr/>
            </p:nvSpPr>
            <p:spPr>
              <a:xfrm>
                <a:off x="2678085" y="2408667"/>
                <a:ext cx="314935" cy="637180"/>
              </a:xfrm>
              <a:prstGeom prst="cube">
                <a:avLst/>
              </a:prstGeom>
              <a:solidFill>
                <a:srgbClr val="E7E6E6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55C99AF-5AEA-4499-92BA-8F741666A6E3}"/>
                  </a:ext>
                </a:extLst>
              </p:cNvPr>
              <p:cNvSpPr/>
              <p:nvPr/>
            </p:nvSpPr>
            <p:spPr>
              <a:xfrm>
                <a:off x="2729217" y="2529849"/>
                <a:ext cx="36000" cy="36000"/>
              </a:xfrm>
              <a:prstGeom prst="ellipse">
                <a:avLst/>
              </a:prstGeom>
              <a:solidFill>
                <a:srgbClr val="E7E6E6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9D969BC-D4EA-4B57-9FBC-D0FC5E789A7F}"/>
                  </a:ext>
                </a:extLst>
              </p:cNvPr>
              <p:cNvSpPr/>
              <p:nvPr/>
            </p:nvSpPr>
            <p:spPr>
              <a:xfrm>
                <a:off x="2729217" y="2639721"/>
                <a:ext cx="36000" cy="36000"/>
              </a:xfrm>
              <a:prstGeom prst="ellipse">
                <a:avLst/>
              </a:prstGeom>
              <a:solidFill>
                <a:srgbClr val="E7E6E6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C833CF7-59BD-440C-9FB7-75E2F097EC0D}"/>
                  </a:ext>
                </a:extLst>
              </p:cNvPr>
              <p:cNvSpPr/>
              <p:nvPr/>
            </p:nvSpPr>
            <p:spPr>
              <a:xfrm>
                <a:off x="2729217" y="2749593"/>
                <a:ext cx="36000" cy="36000"/>
              </a:xfrm>
              <a:prstGeom prst="ellipse">
                <a:avLst/>
              </a:prstGeom>
              <a:solidFill>
                <a:srgbClr val="E7E6E6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DA23316-4369-400A-B2C9-880328E35275}"/>
                  </a:ext>
                </a:extLst>
              </p:cNvPr>
              <p:cNvCxnSpPr/>
              <p:nvPr/>
            </p:nvCxnSpPr>
            <p:spPr>
              <a:xfrm>
                <a:off x="2788918" y="2884820"/>
                <a:ext cx="6180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06126E3-CC1A-47C2-91AC-45E824DBFD99}"/>
                  </a:ext>
                </a:extLst>
              </p:cNvPr>
              <p:cNvCxnSpPr/>
              <p:nvPr/>
            </p:nvCxnSpPr>
            <p:spPr>
              <a:xfrm>
                <a:off x="2788918" y="2936210"/>
                <a:ext cx="6180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8E707A0F-CD31-49DB-93BE-FA9C33BC22AD}"/>
                  </a:ext>
                </a:extLst>
              </p:cNvPr>
              <p:cNvCxnSpPr/>
              <p:nvPr/>
            </p:nvCxnSpPr>
            <p:spPr>
              <a:xfrm>
                <a:off x="2788918" y="2998238"/>
                <a:ext cx="6180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39C5C74-BC7C-433F-9B40-43876628A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613" y="5323449"/>
              <a:ext cx="365980" cy="572332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7B4CF52-6FCA-427A-BDAF-34D48192ED90}"/>
                </a:ext>
              </a:extLst>
            </p:cNvPr>
            <p:cNvGrpSpPr/>
            <p:nvPr/>
          </p:nvGrpSpPr>
          <p:grpSpPr>
            <a:xfrm rot="16864270">
              <a:off x="5990534" y="5190300"/>
              <a:ext cx="1017074" cy="1062638"/>
              <a:chOff x="9757127" y="5298811"/>
              <a:chExt cx="1356098" cy="1416851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E25ADAC-1745-4516-8592-AB0C3668BFF0}"/>
                  </a:ext>
                </a:extLst>
              </p:cNvPr>
              <p:cNvGrpSpPr/>
              <p:nvPr/>
            </p:nvGrpSpPr>
            <p:grpSpPr>
              <a:xfrm rot="2129051">
                <a:off x="10133134" y="5298811"/>
                <a:ext cx="980091" cy="1416851"/>
                <a:chOff x="10057728" y="5188906"/>
                <a:chExt cx="980091" cy="1416851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4B4F0F55-89F0-4947-812D-551A86137B25}"/>
                    </a:ext>
                  </a:extLst>
                </p:cNvPr>
                <p:cNvGrpSpPr/>
                <p:nvPr/>
              </p:nvGrpSpPr>
              <p:grpSpPr>
                <a:xfrm rot="2685644">
                  <a:off x="10559837" y="5674662"/>
                  <a:ext cx="477982" cy="495458"/>
                  <a:chOff x="8853474" y="5028854"/>
                  <a:chExt cx="565771" cy="565771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A1A5C658-6405-406A-92C1-EFE25E0AD903}"/>
                      </a:ext>
                    </a:extLst>
                  </p:cNvPr>
                  <p:cNvCxnSpPr/>
                  <p:nvPr/>
                </p:nvCxnSpPr>
                <p:spPr>
                  <a:xfrm>
                    <a:off x="8853474" y="5316828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0C37EFCA-468E-45BF-8663-5FF990224C6F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8870408" y="5311740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231C10A-D7A7-4FF6-B073-1DCA6A6FD345}"/>
                    </a:ext>
                  </a:extLst>
                </p:cNvPr>
                <p:cNvCxnSpPr/>
                <p:nvPr/>
              </p:nvCxnSpPr>
              <p:spPr>
                <a:xfrm>
                  <a:off x="10300007" y="5932696"/>
                  <a:ext cx="734343" cy="44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43F50C30-2768-429E-9ACC-7B3C0FC9AF58}"/>
                    </a:ext>
                  </a:extLst>
                </p:cNvPr>
                <p:cNvCxnSpPr/>
                <p:nvPr/>
              </p:nvCxnSpPr>
              <p:spPr>
                <a:xfrm rot="16200000">
                  <a:off x="10555365" y="5932696"/>
                  <a:ext cx="49545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C6358A4-0079-433E-91C6-F521D681A07F}"/>
                    </a:ext>
                  </a:extLst>
                </p:cNvPr>
                <p:cNvSpPr/>
                <p:nvPr/>
              </p:nvSpPr>
              <p:spPr>
                <a:xfrm>
                  <a:off x="10767163" y="5902125"/>
                  <a:ext cx="80328" cy="8325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7DF8C116-BFD9-4B0A-87B3-66BC95D095FD}"/>
                    </a:ext>
                  </a:extLst>
                </p:cNvPr>
                <p:cNvGrpSpPr/>
                <p:nvPr/>
              </p:nvGrpSpPr>
              <p:grpSpPr>
                <a:xfrm rot="2685644">
                  <a:off x="10059730" y="5188906"/>
                  <a:ext cx="477982" cy="495458"/>
                  <a:chOff x="8853474" y="5028854"/>
                  <a:chExt cx="565771" cy="565771"/>
                </a:xfrm>
              </p:grpSpPr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CCD36C11-3C13-41E3-8DDF-E7FA4F224B92}"/>
                      </a:ext>
                    </a:extLst>
                  </p:cNvPr>
                  <p:cNvCxnSpPr/>
                  <p:nvPr/>
                </p:nvCxnSpPr>
                <p:spPr>
                  <a:xfrm>
                    <a:off x="8853474" y="5316828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ECA73244-16D1-4316-8861-20FCF099D6F7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8870408" y="5311740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3420EDD3-878B-4F00-91A5-2D5E281B0BDF}"/>
                    </a:ext>
                  </a:extLst>
                </p:cNvPr>
                <p:cNvSpPr/>
                <p:nvPr/>
              </p:nvSpPr>
              <p:spPr>
                <a:xfrm>
                  <a:off x="10261537" y="5416368"/>
                  <a:ext cx="80328" cy="8325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4E630B3A-2455-4F82-BFB7-3E1BF49E6D4F}"/>
                    </a:ext>
                  </a:extLst>
                </p:cNvPr>
                <p:cNvGrpSpPr/>
                <p:nvPr/>
              </p:nvGrpSpPr>
              <p:grpSpPr>
                <a:xfrm rot="2685644">
                  <a:off x="10062663" y="6099994"/>
                  <a:ext cx="477982" cy="495458"/>
                  <a:chOff x="8853474" y="5028854"/>
                  <a:chExt cx="565771" cy="565771"/>
                </a:xfrm>
              </p:grpSpPr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D8899ADC-7410-4FF6-A5D0-69D202387073}"/>
                      </a:ext>
                    </a:extLst>
                  </p:cNvPr>
                  <p:cNvCxnSpPr/>
                  <p:nvPr/>
                </p:nvCxnSpPr>
                <p:spPr>
                  <a:xfrm>
                    <a:off x="8853474" y="5316828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B748D30A-B6BD-4EAA-B826-C68A7892FF00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8870408" y="5311740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0ABE91E1-BE60-4E96-A09F-CCBCA25EF589}"/>
                    </a:ext>
                  </a:extLst>
                </p:cNvPr>
                <p:cNvSpPr/>
                <p:nvPr/>
              </p:nvSpPr>
              <p:spPr>
                <a:xfrm>
                  <a:off x="10269988" y="6327456"/>
                  <a:ext cx="80328" cy="8325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3211701A-2F58-460E-B97D-F4522029CE8C}"/>
                    </a:ext>
                  </a:extLst>
                </p:cNvPr>
                <p:cNvGrpSpPr/>
                <p:nvPr/>
              </p:nvGrpSpPr>
              <p:grpSpPr>
                <a:xfrm>
                  <a:off x="10057728" y="5199211"/>
                  <a:ext cx="477982" cy="692919"/>
                  <a:chOff x="8853474" y="5022324"/>
                  <a:chExt cx="565771" cy="791255"/>
                </a:xfrm>
              </p:grpSpPr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91C3E1B1-98F9-4526-BBE0-269BA184FDC4}"/>
                      </a:ext>
                    </a:extLst>
                  </p:cNvPr>
                  <p:cNvCxnSpPr/>
                  <p:nvPr/>
                </p:nvCxnSpPr>
                <p:spPr>
                  <a:xfrm>
                    <a:off x="8853474" y="5310297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10270624-135A-4E0A-998A-37874CB31747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9140253" y="5022324"/>
                    <a:ext cx="2693" cy="791255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39B2A573-F3B1-4A37-BD16-8E357FAD1754}"/>
                    </a:ext>
                  </a:extLst>
                </p:cNvPr>
                <p:cNvGrpSpPr/>
                <p:nvPr/>
              </p:nvGrpSpPr>
              <p:grpSpPr>
                <a:xfrm>
                  <a:off x="10067761" y="5975383"/>
                  <a:ext cx="477982" cy="630374"/>
                  <a:chOff x="8860005" y="4868261"/>
                  <a:chExt cx="565771" cy="719834"/>
                </a:xfrm>
              </p:grpSpPr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63004193-42ED-450A-97E3-308E8E5C8F38}"/>
                      </a:ext>
                    </a:extLst>
                  </p:cNvPr>
                  <p:cNvCxnSpPr/>
                  <p:nvPr/>
                </p:nvCxnSpPr>
                <p:spPr>
                  <a:xfrm>
                    <a:off x="8860005" y="5310297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1B33DB07-7024-4F66-829F-5EF8BC6EAB58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9139453" y="4868261"/>
                    <a:ext cx="13841" cy="71983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EBB0CC0-268F-47FF-A404-76EFB763FA6B}"/>
                    </a:ext>
                  </a:extLst>
                </p:cNvPr>
                <p:cNvSpPr/>
                <p:nvPr/>
              </p:nvSpPr>
              <p:spPr>
                <a:xfrm>
                  <a:off x="10266588" y="5892130"/>
                  <a:ext cx="80328" cy="8325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41DB519-9196-4AE1-B6B9-5990398C9B90}"/>
                  </a:ext>
                </a:extLst>
              </p:cNvPr>
              <p:cNvGrpSpPr/>
              <p:nvPr/>
            </p:nvGrpSpPr>
            <p:grpSpPr>
              <a:xfrm rot="10800000">
                <a:off x="9757127" y="5376743"/>
                <a:ext cx="734343" cy="496832"/>
                <a:chOff x="10483815" y="6087538"/>
                <a:chExt cx="734343" cy="496832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F64F0408-79CF-4937-9D91-D503FC8FD8B4}"/>
                    </a:ext>
                  </a:extLst>
                </p:cNvPr>
                <p:cNvCxnSpPr/>
                <p:nvPr/>
              </p:nvCxnSpPr>
              <p:spPr>
                <a:xfrm rot="4814695">
                  <a:off x="10722078" y="6326529"/>
                  <a:ext cx="477982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69E3CA6F-01E1-44CA-AA1D-B20564A3011C}"/>
                    </a:ext>
                  </a:extLst>
                </p:cNvPr>
                <p:cNvCxnSpPr/>
                <p:nvPr/>
              </p:nvCxnSpPr>
              <p:spPr>
                <a:xfrm rot="21014695">
                  <a:off x="10720156" y="6339874"/>
                  <a:ext cx="49545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A8BC14B3-E86A-4908-8EB7-46EDA80E74C9}"/>
                    </a:ext>
                  </a:extLst>
                </p:cNvPr>
                <p:cNvCxnSpPr/>
                <p:nvPr/>
              </p:nvCxnSpPr>
              <p:spPr>
                <a:xfrm rot="2129051">
                  <a:off x="10483815" y="6257331"/>
                  <a:ext cx="734343" cy="44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652686C-36C2-448F-9F15-553F24A153CC}"/>
                    </a:ext>
                  </a:extLst>
                </p:cNvPr>
                <p:cNvCxnSpPr/>
                <p:nvPr/>
              </p:nvCxnSpPr>
              <p:spPr>
                <a:xfrm rot="18329051">
                  <a:off x="10715223" y="6336641"/>
                  <a:ext cx="49545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83860B9-1133-4980-9072-3B0B2A456305}"/>
                    </a:ext>
                  </a:extLst>
                </p:cNvPr>
                <p:cNvSpPr/>
                <p:nvPr/>
              </p:nvSpPr>
              <p:spPr>
                <a:xfrm rot="2129051">
                  <a:off x="10919818" y="6306474"/>
                  <a:ext cx="80328" cy="8325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2A6466C-56AA-43FF-9376-D99734F04AB4}"/>
              </a:ext>
            </a:extLst>
          </p:cNvPr>
          <p:cNvGrpSpPr/>
          <p:nvPr/>
        </p:nvGrpSpPr>
        <p:grpSpPr>
          <a:xfrm>
            <a:off x="1091262" y="3361876"/>
            <a:ext cx="892252" cy="1285231"/>
            <a:chOff x="378317" y="4437112"/>
            <a:chExt cx="1095615" cy="1650312"/>
          </a:xfrm>
        </p:grpSpPr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BD249649-2F27-4084-83AE-5209F45CA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317" y="4437112"/>
              <a:ext cx="365980" cy="572332"/>
            </a:xfrm>
            <a:prstGeom prst="rect">
              <a:avLst/>
            </a:prstGeom>
          </p:spPr>
        </p:pic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0392097C-B356-4F5D-9E8B-519215D353CF}"/>
                </a:ext>
              </a:extLst>
            </p:cNvPr>
            <p:cNvGrpSpPr/>
            <p:nvPr/>
          </p:nvGrpSpPr>
          <p:grpSpPr>
            <a:xfrm>
              <a:off x="1043608" y="4488238"/>
              <a:ext cx="236201" cy="477884"/>
              <a:chOff x="2678085" y="2408667"/>
              <a:chExt cx="314935" cy="637179"/>
            </a:xfrm>
          </p:grpSpPr>
          <p:sp>
            <p:nvSpPr>
              <p:cNvPr id="135" name="Cube 134">
                <a:extLst>
                  <a:ext uri="{FF2B5EF4-FFF2-40B4-BE49-F238E27FC236}">
                    <a16:creationId xmlns:a16="http://schemas.microsoft.com/office/drawing/2014/main" id="{DE95149C-B093-46B4-9B69-C6D1127C961E}"/>
                  </a:ext>
                </a:extLst>
              </p:cNvPr>
              <p:cNvSpPr/>
              <p:nvPr/>
            </p:nvSpPr>
            <p:spPr>
              <a:xfrm>
                <a:off x="2678085" y="2408667"/>
                <a:ext cx="314935" cy="637179"/>
              </a:xfrm>
              <a:prstGeom prst="cube">
                <a:avLst/>
              </a:prstGeom>
              <a:solidFill>
                <a:srgbClr val="E7E6E6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C3FD19A-86CF-4ACC-9780-774265F9E83F}"/>
                  </a:ext>
                </a:extLst>
              </p:cNvPr>
              <p:cNvSpPr/>
              <p:nvPr/>
            </p:nvSpPr>
            <p:spPr>
              <a:xfrm>
                <a:off x="2729217" y="2529849"/>
                <a:ext cx="36000" cy="36000"/>
              </a:xfrm>
              <a:prstGeom prst="ellipse">
                <a:avLst/>
              </a:prstGeom>
              <a:solidFill>
                <a:srgbClr val="E7E6E6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F131376-5902-4D50-81DD-2D92E5E56D91}"/>
                  </a:ext>
                </a:extLst>
              </p:cNvPr>
              <p:cNvSpPr/>
              <p:nvPr/>
            </p:nvSpPr>
            <p:spPr>
              <a:xfrm>
                <a:off x="2729217" y="2639721"/>
                <a:ext cx="36000" cy="36000"/>
              </a:xfrm>
              <a:prstGeom prst="ellipse">
                <a:avLst/>
              </a:prstGeom>
              <a:solidFill>
                <a:srgbClr val="E7E6E6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1A3F9C30-EAB7-4E44-A524-4C7B64F2D695}"/>
                  </a:ext>
                </a:extLst>
              </p:cNvPr>
              <p:cNvSpPr/>
              <p:nvPr/>
            </p:nvSpPr>
            <p:spPr>
              <a:xfrm>
                <a:off x="2729217" y="2749593"/>
                <a:ext cx="36000" cy="36000"/>
              </a:xfrm>
              <a:prstGeom prst="ellipse">
                <a:avLst/>
              </a:prstGeom>
              <a:solidFill>
                <a:srgbClr val="E7E6E6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1F21BE48-E8A5-411E-9322-6D6262A3706D}"/>
                  </a:ext>
                </a:extLst>
              </p:cNvPr>
              <p:cNvCxnSpPr/>
              <p:nvPr/>
            </p:nvCxnSpPr>
            <p:spPr>
              <a:xfrm>
                <a:off x="2788918" y="2884820"/>
                <a:ext cx="6180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2D22737A-06A3-4EE3-8044-42D234BD3652}"/>
                  </a:ext>
                </a:extLst>
              </p:cNvPr>
              <p:cNvCxnSpPr/>
              <p:nvPr/>
            </p:nvCxnSpPr>
            <p:spPr>
              <a:xfrm>
                <a:off x="2788918" y="2936210"/>
                <a:ext cx="6180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9E1B826C-5EA2-4309-A9EA-A038813D0545}"/>
                  </a:ext>
                </a:extLst>
              </p:cNvPr>
              <p:cNvCxnSpPr/>
              <p:nvPr/>
            </p:nvCxnSpPr>
            <p:spPr>
              <a:xfrm>
                <a:off x="2788918" y="2998238"/>
                <a:ext cx="6180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E44C568-5A55-4FF7-AE9B-F25A3A04AD80}"/>
                </a:ext>
              </a:extLst>
            </p:cNvPr>
            <p:cNvGrpSpPr/>
            <p:nvPr/>
          </p:nvGrpSpPr>
          <p:grpSpPr>
            <a:xfrm rot="16864270">
              <a:off x="434076" y="5047568"/>
              <a:ext cx="1017074" cy="1062638"/>
              <a:chOff x="9757127" y="5298811"/>
              <a:chExt cx="1356098" cy="1416851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2D8EA750-F9D5-41E3-8C49-6CBF1D252E57}"/>
                  </a:ext>
                </a:extLst>
              </p:cNvPr>
              <p:cNvGrpSpPr/>
              <p:nvPr/>
            </p:nvGrpSpPr>
            <p:grpSpPr>
              <a:xfrm rot="2129051">
                <a:off x="10133134" y="5298811"/>
                <a:ext cx="980091" cy="1416851"/>
                <a:chOff x="10057728" y="5188906"/>
                <a:chExt cx="980091" cy="1416851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575F2BE9-782C-47E6-B65D-4FCE6E41BDA5}"/>
                    </a:ext>
                  </a:extLst>
                </p:cNvPr>
                <p:cNvGrpSpPr/>
                <p:nvPr/>
              </p:nvGrpSpPr>
              <p:grpSpPr>
                <a:xfrm rot="2685644">
                  <a:off x="10559837" y="5674662"/>
                  <a:ext cx="477982" cy="495458"/>
                  <a:chOff x="8853474" y="5028854"/>
                  <a:chExt cx="565771" cy="565771"/>
                </a:xfrm>
              </p:grpSpPr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D158CC6F-9DE3-4077-BD34-5A124887D163}"/>
                      </a:ext>
                    </a:extLst>
                  </p:cNvPr>
                  <p:cNvCxnSpPr/>
                  <p:nvPr/>
                </p:nvCxnSpPr>
                <p:spPr>
                  <a:xfrm>
                    <a:off x="8853474" y="5316828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75D41228-1EC4-4237-877E-8284C3D6784D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8870408" y="5311740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5AE97923-A2F4-43D4-99C6-30F2AF281389}"/>
                    </a:ext>
                  </a:extLst>
                </p:cNvPr>
                <p:cNvCxnSpPr/>
                <p:nvPr/>
              </p:nvCxnSpPr>
              <p:spPr>
                <a:xfrm>
                  <a:off x="10300007" y="5932696"/>
                  <a:ext cx="734343" cy="44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1F3202E6-E6C5-4AF2-B5BC-6DB24C7B70C9}"/>
                    </a:ext>
                  </a:extLst>
                </p:cNvPr>
                <p:cNvCxnSpPr/>
                <p:nvPr/>
              </p:nvCxnSpPr>
              <p:spPr>
                <a:xfrm rot="16200000">
                  <a:off x="10555365" y="5932696"/>
                  <a:ext cx="49545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11A99F2C-DDF8-4016-9A12-C6FF275FCDFE}"/>
                    </a:ext>
                  </a:extLst>
                </p:cNvPr>
                <p:cNvSpPr/>
                <p:nvPr/>
              </p:nvSpPr>
              <p:spPr>
                <a:xfrm>
                  <a:off x="10767163" y="5902125"/>
                  <a:ext cx="80328" cy="8325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250A2A7C-AE36-448E-841F-1526206FAE72}"/>
                    </a:ext>
                  </a:extLst>
                </p:cNvPr>
                <p:cNvGrpSpPr/>
                <p:nvPr/>
              </p:nvGrpSpPr>
              <p:grpSpPr>
                <a:xfrm rot="2685644">
                  <a:off x="10059730" y="5188906"/>
                  <a:ext cx="477982" cy="495458"/>
                  <a:chOff x="8853474" y="5028854"/>
                  <a:chExt cx="565771" cy="565771"/>
                </a:xfrm>
              </p:grpSpPr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97B6ED6C-27A3-474F-85AD-2B729164163E}"/>
                      </a:ext>
                    </a:extLst>
                  </p:cNvPr>
                  <p:cNvCxnSpPr/>
                  <p:nvPr/>
                </p:nvCxnSpPr>
                <p:spPr>
                  <a:xfrm>
                    <a:off x="8853474" y="5316828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094D88F7-C8F4-4FD1-8686-25D409009D55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8870408" y="5311740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2157DA65-AC2C-4DEA-B436-9A463A96153F}"/>
                    </a:ext>
                  </a:extLst>
                </p:cNvPr>
                <p:cNvSpPr/>
                <p:nvPr/>
              </p:nvSpPr>
              <p:spPr>
                <a:xfrm>
                  <a:off x="10261537" y="5416368"/>
                  <a:ext cx="80328" cy="8325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82F6AE7D-D9E3-47A2-896C-A4F61F140B61}"/>
                    </a:ext>
                  </a:extLst>
                </p:cNvPr>
                <p:cNvGrpSpPr/>
                <p:nvPr/>
              </p:nvGrpSpPr>
              <p:grpSpPr>
                <a:xfrm rot="2685644">
                  <a:off x="10062663" y="6099994"/>
                  <a:ext cx="477982" cy="495458"/>
                  <a:chOff x="8853474" y="5028854"/>
                  <a:chExt cx="565771" cy="565771"/>
                </a:xfrm>
              </p:grpSpPr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0A571665-F872-4864-9A73-955C6DA159CD}"/>
                      </a:ext>
                    </a:extLst>
                  </p:cNvPr>
                  <p:cNvCxnSpPr/>
                  <p:nvPr/>
                </p:nvCxnSpPr>
                <p:spPr>
                  <a:xfrm>
                    <a:off x="8853474" y="5316828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9DDDF54E-BC3A-4EA0-BFBE-8DBE9279EBB2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8870408" y="5311740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1292BEB5-8208-4EEB-9132-C90C2AC1EC05}"/>
                    </a:ext>
                  </a:extLst>
                </p:cNvPr>
                <p:cNvSpPr/>
                <p:nvPr/>
              </p:nvSpPr>
              <p:spPr>
                <a:xfrm>
                  <a:off x="10269988" y="6327456"/>
                  <a:ext cx="80328" cy="8325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E7B41404-2A8A-487B-85DF-88FDA24DF3F3}"/>
                    </a:ext>
                  </a:extLst>
                </p:cNvPr>
                <p:cNvGrpSpPr/>
                <p:nvPr/>
              </p:nvGrpSpPr>
              <p:grpSpPr>
                <a:xfrm>
                  <a:off x="10057728" y="5199211"/>
                  <a:ext cx="477982" cy="692919"/>
                  <a:chOff x="8853474" y="5022324"/>
                  <a:chExt cx="565771" cy="791255"/>
                </a:xfrm>
              </p:grpSpPr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07F2966D-AF12-471B-B7DB-3124691E4758}"/>
                      </a:ext>
                    </a:extLst>
                  </p:cNvPr>
                  <p:cNvCxnSpPr/>
                  <p:nvPr/>
                </p:nvCxnSpPr>
                <p:spPr>
                  <a:xfrm>
                    <a:off x="8853474" y="5310297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1D24BED7-5FA1-4114-9DFD-9918B41877F7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9140253" y="5022324"/>
                    <a:ext cx="2693" cy="791255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4A31B12D-4DF1-419D-9C8E-5E738B9B2943}"/>
                    </a:ext>
                  </a:extLst>
                </p:cNvPr>
                <p:cNvGrpSpPr/>
                <p:nvPr/>
              </p:nvGrpSpPr>
              <p:grpSpPr>
                <a:xfrm>
                  <a:off x="10067761" y="5975383"/>
                  <a:ext cx="477982" cy="630374"/>
                  <a:chOff x="8860005" y="4868261"/>
                  <a:chExt cx="565771" cy="719834"/>
                </a:xfrm>
              </p:grpSpPr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B77DF4BD-479B-4C5E-ABA2-002F33F26D9B}"/>
                      </a:ext>
                    </a:extLst>
                  </p:cNvPr>
                  <p:cNvCxnSpPr/>
                  <p:nvPr/>
                </p:nvCxnSpPr>
                <p:spPr>
                  <a:xfrm>
                    <a:off x="8860005" y="5310297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3F93134D-2F25-4D3D-9E3C-D8C7CC49B72B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9139453" y="4868261"/>
                    <a:ext cx="13841" cy="71983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9C57DE7C-08A8-46D9-9ECC-26782C6576B5}"/>
                    </a:ext>
                  </a:extLst>
                </p:cNvPr>
                <p:cNvSpPr/>
                <p:nvPr/>
              </p:nvSpPr>
              <p:spPr>
                <a:xfrm>
                  <a:off x="10266588" y="5892130"/>
                  <a:ext cx="80328" cy="8325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82BC2AE1-C900-479D-A37A-1AA8DAEA5038}"/>
                  </a:ext>
                </a:extLst>
              </p:cNvPr>
              <p:cNvGrpSpPr/>
              <p:nvPr/>
            </p:nvGrpSpPr>
            <p:grpSpPr>
              <a:xfrm rot="10800000">
                <a:off x="9757127" y="5376743"/>
                <a:ext cx="734343" cy="496832"/>
                <a:chOff x="10483815" y="6087538"/>
                <a:chExt cx="734343" cy="496832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5E1B3C93-4A1A-42E3-94B5-08B2C21071D2}"/>
                    </a:ext>
                  </a:extLst>
                </p:cNvPr>
                <p:cNvCxnSpPr/>
                <p:nvPr/>
              </p:nvCxnSpPr>
              <p:spPr>
                <a:xfrm rot="4814695">
                  <a:off x="10722078" y="6326529"/>
                  <a:ext cx="477982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EF8E8881-147B-4F40-A611-ED99180CF1BA}"/>
                    </a:ext>
                  </a:extLst>
                </p:cNvPr>
                <p:cNvCxnSpPr/>
                <p:nvPr/>
              </p:nvCxnSpPr>
              <p:spPr>
                <a:xfrm rot="21014695">
                  <a:off x="10720156" y="6339874"/>
                  <a:ext cx="49545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35DFAC5B-71A7-46A3-9B60-40F39854E4FF}"/>
                    </a:ext>
                  </a:extLst>
                </p:cNvPr>
                <p:cNvCxnSpPr/>
                <p:nvPr/>
              </p:nvCxnSpPr>
              <p:spPr>
                <a:xfrm rot="2129051">
                  <a:off x="10483815" y="6257331"/>
                  <a:ext cx="734343" cy="44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4EAFF338-D10F-4409-9539-1B221410A55C}"/>
                    </a:ext>
                  </a:extLst>
                </p:cNvPr>
                <p:cNvCxnSpPr/>
                <p:nvPr/>
              </p:nvCxnSpPr>
              <p:spPr>
                <a:xfrm rot="18329051">
                  <a:off x="10715223" y="6336641"/>
                  <a:ext cx="49545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6B4F5C78-D921-4C1E-8157-F34174C0B7A0}"/>
                    </a:ext>
                  </a:extLst>
                </p:cNvPr>
                <p:cNvSpPr/>
                <p:nvPr/>
              </p:nvSpPr>
              <p:spPr>
                <a:xfrm rot="2129051">
                  <a:off x="10919818" y="6306474"/>
                  <a:ext cx="80328" cy="8325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88466CA3-CFFB-4FFD-94AD-A43768FEC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822" y="3401692"/>
            <a:ext cx="23076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defRPr sz="3200">
                <a:solidFill>
                  <a:srgbClr val="05474F"/>
                </a:solidFill>
                <a:latin typeface="Times New Roman" pitchFamily="18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600">
                <a:solidFill>
                  <a:srgbClr val="05474F"/>
                </a:solidFill>
                <a:latin typeface="Times New Roman" pitchFamily="18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 i="1">
                <a:solidFill>
                  <a:srgbClr val="05474F"/>
                </a:solidFill>
                <a:latin typeface="Times New Roman" pitchFamily="18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>
                <a:solidFill>
                  <a:srgbClr val="05474F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 i="1">
                <a:solidFill>
                  <a:srgbClr val="05474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rgbClr val="05474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rgbClr val="05474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rgbClr val="05474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rgbClr val="05474F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ts val="300"/>
              </a:spcAft>
              <a:buClr>
                <a:srgbClr val="00314B"/>
              </a:buClr>
            </a:pPr>
            <a:r>
              <a:rPr lang="en-US" altLang="fr-FR" sz="1200" i="1" dirty="0">
                <a:solidFill>
                  <a:srgbClr val="75507C"/>
                </a:solidFill>
                <a:latin typeface="Calibri" panose="020F0502020204030204" pitchFamily="34" charset="0"/>
                <a:cs typeface="Arial" charset="0"/>
              </a:rPr>
              <a:t>when equipment change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FF4B486-8C1E-4AE4-B045-229356A42814}"/>
              </a:ext>
            </a:extLst>
          </p:cNvPr>
          <p:cNvGrpSpPr/>
          <p:nvPr/>
        </p:nvGrpSpPr>
        <p:grpSpPr>
          <a:xfrm>
            <a:off x="3064744" y="3346819"/>
            <a:ext cx="913617" cy="1297534"/>
            <a:chOff x="2503688" y="4437112"/>
            <a:chExt cx="1266911" cy="1875023"/>
          </a:xfrm>
        </p:grpSpPr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CB42E0DC-CED0-4196-BAFA-0B52046FF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110" y="4437112"/>
              <a:ext cx="365980" cy="572332"/>
            </a:xfrm>
            <a:prstGeom prst="rect">
              <a:avLst/>
            </a:prstGeom>
          </p:spPr>
        </p:pic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C4817D21-EB81-477A-B631-C2FEFD760852}"/>
                </a:ext>
              </a:extLst>
            </p:cNvPr>
            <p:cNvGrpSpPr/>
            <p:nvPr/>
          </p:nvGrpSpPr>
          <p:grpSpPr>
            <a:xfrm>
              <a:off x="3331401" y="4500730"/>
              <a:ext cx="236201" cy="477884"/>
              <a:chOff x="2678085" y="2408667"/>
              <a:chExt cx="314935" cy="637179"/>
            </a:xfrm>
          </p:grpSpPr>
          <p:sp>
            <p:nvSpPr>
              <p:cNvPr id="178" name="Cube 177">
                <a:extLst>
                  <a:ext uri="{FF2B5EF4-FFF2-40B4-BE49-F238E27FC236}">
                    <a16:creationId xmlns:a16="http://schemas.microsoft.com/office/drawing/2014/main" id="{93E3F0BF-F917-4615-BD4A-FA132EE9DC97}"/>
                  </a:ext>
                </a:extLst>
              </p:cNvPr>
              <p:cNvSpPr/>
              <p:nvPr/>
            </p:nvSpPr>
            <p:spPr>
              <a:xfrm>
                <a:off x="2678085" y="2408667"/>
                <a:ext cx="314935" cy="637179"/>
              </a:xfrm>
              <a:prstGeom prst="cube">
                <a:avLst/>
              </a:prstGeom>
              <a:solidFill>
                <a:srgbClr val="E7E6E6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173AA161-1769-480A-85A5-06F28CF01CF9}"/>
                  </a:ext>
                </a:extLst>
              </p:cNvPr>
              <p:cNvSpPr/>
              <p:nvPr/>
            </p:nvSpPr>
            <p:spPr>
              <a:xfrm>
                <a:off x="2729217" y="2529849"/>
                <a:ext cx="36000" cy="36000"/>
              </a:xfrm>
              <a:prstGeom prst="ellipse">
                <a:avLst/>
              </a:prstGeom>
              <a:solidFill>
                <a:srgbClr val="E7E6E6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1E4D7F67-3B79-4FD4-A17F-AAC9B509B04D}"/>
                  </a:ext>
                </a:extLst>
              </p:cNvPr>
              <p:cNvSpPr/>
              <p:nvPr/>
            </p:nvSpPr>
            <p:spPr>
              <a:xfrm>
                <a:off x="2729217" y="2639721"/>
                <a:ext cx="36000" cy="36000"/>
              </a:xfrm>
              <a:prstGeom prst="ellipse">
                <a:avLst/>
              </a:prstGeom>
              <a:solidFill>
                <a:srgbClr val="E7E6E6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FBFC2937-D9D1-47C6-8F78-95123871745E}"/>
                  </a:ext>
                </a:extLst>
              </p:cNvPr>
              <p:cNvSpPr/>
              <p:nvPr/>
            </p:nvSpPr>
            <p:spPr>
              <a:xfrm>
                <a:off x="2729217" y="2749593"/>
                <a:ext cx="36000" cy="36000"/>
              </a:xfrm>
              <a:prstGeom prst="ellipse">
                <a:avLst/>
              </a:prstGeom>
              <a:solidFill>
                <a:srgbClr val="E7E6E6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8D2C1243-BBCF-4EA6-9D66-A62878BBD0AC}"/>
                  </a:ext>
                </a:extLst>
              </p:cNvPr>
              <p:cNvCxnSpPr/>
              <p:nvPr/>
            </p:nvCxnSpPr>
            <p:spPr>
              <a:xfrm>
                <a:off x="2788918" y="2884820"/>
                <a:ext cx="6180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245619E0-8C53-4ED5-B1A6-FF612EEF6D3A}"/>
                  </a:ext>
                </a:extLst>
              </p:cNvPr>
              <p:cNvCxnSpPr/>
              <p:nvPr/>
            </p:nvCxnSpPr>
            <p:spPr>
              <a:xfrm>
                <a:off x="2788918" y="2936210"/>
                <a:ext cx="6180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C1BE0033-BDED-4F8D-89CC-E99FC6B18E6A}"/>
                  </a:ext>
                </a:extLst>
              </p:cNvPr>
              <p:cNvCxnSpPr/>
              <p:nvPr/>
            </p:nvCxnSpPr>
            <p:spPr>
              <a:xfrm>
                <a:off x="2788918" y="2998238"/>
                <a:ext cx="6180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074E8EE3-4862-4FD0-993B-50A968EFE7B3}"/>
                </a:ext>
              </a:extLst>
            </p:cNvPr>
            <p:cNvGrpSpPr/>
            <p:nvPr/>
          </p:nvGrpSpPr>
          <p:grpSpPr>
            <a:xfrm rot="16864270">
              <a:off x="2721869" y="5060060"/>
              <a:ext cx="1017074" cy="1062638"/>
              <a:chOff x="9757127" y="5298811"/>
              <a:chExt cx="1356098" cy="1416851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3ABD2011-A6CF-468F-9B93-EEF5FB813AA2}"/>
                  </a:ext>
                </a:extLst>
              </p:cNvPr>
              <p:cNvGrpSpPr/>
              <p:nvPr/>
            </p:nvGrpSpPr>
            <p:grpSpPr>
              <a:xfrm rot="2129051">
                <a:off x="10133134" y="5298811"/>
                <a:ext cx="980091" cy="1416851"/>
                <a:chOff x="10057728" y="5188906"/>
                <a:chExt cx="980091" cy="1416851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7647AF62-ED2E-463A-A646-546868D59D3C}"/>
                    </a:ext>
                  </a:extLst>
                </p:cNvPr>
                <p:cNvGrpSpPr/>
                <p:nvPr/>
              </p:nvGrpSpPr>
              <p:grpSpPr>
                <a:xfrm rot="2685644">
                  <a:off x="10559837" y="5674662"/>
                  <a:ext cx="477982" cy="495458"/>
                  <a:chOff x="8853474" y="5028854"/>
                  <a:chExt cx="565771" cy="565771"/>
                </a:xfrm>
              </p:grpSpPr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CFA6C059-C0A3-4A90-A93C-33606E741A2F}"/>
                      </a:ext>
                    </a:extLst>
                  </p:cNvPr>
                  <p:cNvCxnSpPr/>
                  <p:nvPr/>
                </p:nvCxnSpPr>
                <p:spPr>
                  <a:xfrm>
                    <a:off x="8853474" y="5316828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D56EF4C4-89D2-421D-A334-38145076F57E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8870408" y="5311740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43C77A1-14FB-4B73-9F71-79B27A8C7C71}"/>
                    </a:ext>
                  </a:extLst>
                </p:cNvPr>
                <p:cNvCxnSpPr/>
                <p:nvPr/>
              </p:nvCxnSpPr>
              <p:spPr>
                <a:xfrm>
                  <a:off x="10300007" y="5932696"/>
                  <a:ext cx="734343" cy="44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F32CEE0-C8B6-48BD-AF80-971DFF24BE38}"/>
                    </a:ext>
                  </a:extLst>
                </p:cNvPr>
                <p:cNvCxnSpPr/>
                <p:nvPr/>
              </p:nvCxnSpPr>
              <p:spPr>
                <a:xfrm rot="16200000">
                  <a:off x="10555365" y="5932696"/>
                  <a:ext cx="49545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ACEF222B-B0D7-43FB-AADF-FA25E294976A}"/>
                    </a:ext>
                  </a:extLst>
                </p:cNvPr>
                <p:cNvSpPr/>
                <p:nvPr/>
              </p:nvSpPr>
              <p:spPr>
                <a:xfrm>
                  <a:off x="10767163" y="5902125"/>
                  <a:ext cx="80328" cy="8325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A892EA2D-4F5B-4A6C-BF17-2E5AC7953D13}"/>
                    </a:ext>
                  </a:extLst>
                </p:cNvPr>
                <p:cNvGrpSpPr/>
                <p:nvPr/>
              </p:nvGrpSpPr>
              <p:grpSpPr>
                <a:xfrm rot="2685644">
                  <a:off x="10059730" y="5188906"/>
                  <a:ext cx="477982" cy="495458"/>
                  <a:chOff x="8853474" y="5028854"/>
                  <a:chExt cx="565771" cy="565771"/>
                </a:xfrm>
              </p:grpSpPr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90E7CF40-9B8E-4318-81BF-7A17563424F8}"/>
                      </a:ext>
                    </a:extLst>
                  </p:cNvPr>
                  <p:cNvCxnSpPr/>
                  <p:nvPr/>
                </p:nvCxnSpPr>
                <p:spPr>
                  <a:xfrm>
                    <a:off x="8853474" y="5316828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8A0E84F-66EC-4DDD-883D-62377B8252F3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8870408" y="5311740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AD40BA53-405C-46EC-B28B-A8126DC2E058}"/>
                    </a:ext>
                  </a:extLst>
                </p:cNvPr>
                <p:cNvSpPr/>
                <p:nvPr/>
              </p:nvSpPr>
              <p:spPr>
                <a:xfrm>
                  <a:off x="10261537" y="5416368"/>
                  <a:ext cx="80328" cy="8325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51DFF0FE-184B-4863-A2D6-FB4F80FBEEC1}"/>
                    </a:ext>
                  </a:extLst>
                </p:cNvPr>
                <p:cNvGrpSpPr/>
                <p:nvPr/>
              </p:nvGrpSpPr>
              <p:grpSpPr>
                <a:xfrm rot="2685644">
                  <a:off x="10062663" y="6099994"/>
                  <a:ext cx="477982" cy="495458"/>
                  <a:chOff x="8853474" y="5028854"/>
                  <a:chExt cx="565771" cy="565771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7310F854-2BA9-4E8E-B436-5714764154B8}"/>
                      </a:ext>
                    </a:extLst>
                  </p:cNvPr>
                  <p:cNvCxnSpPr/>
                  <p:nvPr/>
                </p:nvCxnSpPr>
                <p:spPr>
                  <a:xfrm>
                    <a:off x="8853474" y="5316828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E1D1A05B-3CFA-45FE-B93A-5A05037B4654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8870408" y="5311740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FDD4223C-5E6B-46D8-9A1F-300DB9483746}"/>
                    </a:ext>
                  </a:extLst>
                </p:cNvPr>
                <p:cNvSpPr/>
                <p:nvPr/>
              </p:nvSpPr>
              <p:spPr>
                <a:xfrm>
                  <a:off x="10269988" y="6327456"/>
                  <a:ext cx="80328" cy="8325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B97A9B74-05AD-4B90-A497-7E7846C5092D}"/>
                    </a:ext>
                  </a:extLst>
                </p:cNvPr>
                <p:cNvGrpSpPr/>
                <p:nvPr/>
              </p:nvGrpSpPr>
              <p:grpSpPr>
                <a:xfrm>
                  <a:off x="10057728" y="5199211"/>
                  <a:ext cx="477982" cy="692919"/>
                  <a:chOff x="8853474" y="5022324"/>
                  <a:chExt cx="565771" cy="791255"/>
                </a:xfrm>
              </p:grpSpPr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E4D749A3-0810-4F49-AE62-3BD0475BDB0D}"/>
                      </a:ext>
                    </a:extLst>
                  </p:cNvPr>
                  <p:cNvCxnSpPr/>
                  <p:nvPr/>
                </p:nvCxnSpPr>
                <p:spPr>
                  <a:xfrm>
                    <a:off x="8853474" y="5310297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382089D2-446A-4493-A282-145F3F2AF359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9140253" y="5022324"/>
                    <a:ext cx="2693" cy="791255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5B6E8218-893A-4526-9CF0-252FC28F25CF}"/>
                    </a:ext>
                  </a:extLst>
                </p:cNvPr>
                <p:cNvGrpSpPr/>
                <p:nvPr/>
              </p:nvGrpSpPr>
              <p:grpSpPr>
                <a:xfrm>
                  <a:off x="10067761" y="5975383"/>
                  <a:ext cx="477982" cy="630374"/>
                  <a:chOff x="8860005" y="4868261"/>
                  <a:chExt cx="565771" cy="719834"/>
                </a:xfrm>
              </p:grpSpPr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EE8FE0CB-EDF7-4C47-A9A9-C03F83502CBF}"/>
                      </a:ext>
                    </a:extLst>
                  </p:cNvPr>
                  <p:cNvCxnSpPr/>
                  <p:nvPr/>
                </p:nvCxnSpPr>
                <p:spPr>
                  <a:xfrm>
                    <a:off x="8860005" y="5310297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D2CDAFDA-6706-4232-8F51-351FAAA6F5CF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9139453" y="4868261"/>
                    <a:ext cx="13841" cy="71983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93564BC8-DB58-4007-A11E-262DE25C3DAC}"/>
                    </a:ext>
                  </a:extLst>
                </p:cNvPr>
                <p:cNvSpPr/>
                <p:nvPr/>
              </p:nvSpPr>
              <p:spPr>
                <a:xfrm>
                  <a:off x="10266588" y="5892130"/>
                  <a:ext cx="80328" cy="8325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D0F8D8FC-E9F5-4801-85D6-A974DA3DCB74}"/>
                  </a:ext>
                </a:extLst>
              </p:cNvPr>
              <p:cNvGrpSpPr/>
              <p:nvPr/>
            </p:nvGrpSpPr>
            <p:grpSpPr>
              <a:xfrm rot="10800000">
                <a:off x="9757127" y="5376743"/>
                <a:ext cx="734343" cy="496832"/>
                <a:chOff x="10483815" y="6087538"/>
                <a:chExt cx="734343" cy="496832"/>
              </a:xfrm>
            </p:grpSpPr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C150F539-6589-43A9-9504-3A09AA85DA80}"/>
                    </a:ext>
                  </a:extLst>
                </p:cNvPr>
                <p:cNvCxnSpPr/>
                <p:nvPr/>
              </p:nvCxnSpPr>
              <p:spPr>
                <a:xfrm rot="4814695">
                  <a:off x="10722078" y="6326529"/>
                  <a:ext cx="477982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9BD3499E-EE8D-4DD5-B549-D476777F1C12}"/>
                    </a:ext>
                  </a:extLst>
                </p:cNvPr>
                <p:cNvCxnSpPr/>
                <p:nvPr/>
              </p:nvCxnSpPr>
              <p:spPr>
                <a:xfrm rot="21014695">
                  <a:off x="10720156" y="6339874"/>
                  <a:ext cx="49545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609D0D61-D15D-4F30-B85F-6577D8EE3772}"/>
                    </a:ext>
                  </a:extLst>
                </p:cNvPr>
                <p:cNvCxnSpPr/>
                <p:nvPr/>
              </p:nvCxnSpPr>
              <p:spPr>
                <a:xfrm rot="2129051">
                  <a:off x="10483815" y="6257331"/>
                  <a:ext cx="734343" cy="44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F721C264-F320-4710-A342-B54D9D6250F2}"/>
                    </a:ext>
                  </a:extLst>
                </p:cNvPr>
                <p:cNvCxnSpPr/>
                <p:nvPr/>
              </p:nvCxnSpPr>
              <p:spPr>
                <a:xfrm rot="18329051">
                  <a:off x="10715223" y="6336641"/>
                  <a:ext cx="49545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1A720C1C-0744-4A1F-BFF9-C326D96DE83D}"/>
                    </a:ext>
                  </a:extLst>
                </p:cNvPr>
                <p:cNvSpPr/>
                <p:nvPr/>
              </p:nvSpPr>
              <p:spPr>
                <a:xfrm rot="2129051">
                  <a:off x="10919818" y="6306474"/>
                  <a:ext cx="80328" cy="8325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DB2A4FB4-8BB9-4E71-B0C9-9E8CBBACDE89}"/>
                </a:ext>
              </a:extLst>
            </p:cNvPr>
            <p:cNvSpPr txBox="1"/>
            <p:nvPr/>
          </p:nvSpPr>
          <p:spPr>
            <a:xfrm>
              <a:off x="2503688" y="4958953"/>
              <a:ext cx="700160" cy="266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S/N S000x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EF3CC144-25CF-411B-8A6B-780EDC1DC9B3}"/>
                </a:ext>
              </a:extLst>
            </p:cNvPr>
            <p:cNvSpPr txBox="1"/>
            <p:nvPr/>
          </p:nvSpPr>
          <p:spPr>
            <a:xfrm>
              <a:off x="3061311" y="4958337"/>
              <a:ext cx="709288" cy="266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S/N D000x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6EED0EE5-0045-4E03-A0F4-E597291252B7}"/>
                </a:ext>
              </a:extLst>
            </p:cNvPr>
            <p:cNvSpPr txBox="1"/>
            <p:nvPr/>
          </p:nvSpPr>
          <p:spPr>
            <a:xfrm>
              <a:off x="2677518" y="6000804"/>
              <a:ext cx="919593" cy="31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S/N W000x</a:t>
              </a:r>
            </a:p>
          </p:txBody>
        </p:sp>
      </p:grp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E78795E-15BA-4E1C-A38A-16A28519EDDF}"/>
              </a:ext>
            </a:extLst>
          </p:cNvPr>
          <p:cNvSpPr/>
          <p:nvPr/>
        </p:nvSpPr>
        <p:spPr>
          <a:xfrm>
            <a:off x="2530824" y="962031"/>
            <a:ext cx="6163950" cy="3682322"/>
          </a:xfrm>
          <a:prstGeom prst="rect">
            <a:avLst/>
          </a:prstGeom>
          <a:noFill/>
          <a:ln>
            <a:solidFill>
              <a:srgbClr val="FC8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FF9E00-625C-4308-9FB3-298EEF429F08}"/>
              </a:ext>
            </a:extLst>
          </p:cNvPr>
          <p:cNvGrpSpPr/>
          <p:nvPr/>
        </p:nvGrpSpPr>
        <p:grpSpPr>
          <a:xfrm>
            <a:off x="6899225" y="3753373"/>
            <a:ext cx="1410335" cy="767171"/>
            <a:chOff x="5271903" y="5213082"/>
            <a:chExt cx="1758487" cy="1017074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F7E3CAE4-4E90-4476-84B7-474F691E7659}"/>
                </a:ext>
              </a:extLst>
            </p:cNvPr>
            <p:cNvCxnSpPr>
              <a:stCxn id="208" idx="1"/>
            </p:cNvCxnSpPr>
            <p:nvPr/>
          </p:nvCxnSpPr>
          <p:spPr>
            <a:xfrm flipH="1">
              <a:off x="5926593" y="5725998"/>
              <a:ext cx="456452" cy="7258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763C317E-399F-451B-A8E5-6EB36EB45DF8}"/>
                </a:ext>
              </a:extLst>
            </p:cNvPr>
            <p:cNvGrpSpPr/>
            <p:nvPr/>
          </p:nvGrpSpPr>
          <p:grpSpPr>
            <a:xfrm>
              <a:off x="5271903" y="5399387"/>
              <a:ext cx="236201" cy="477885"/>
              <a:chOff x="2678085" y="2408667"/>
              <a:chExt cx="314935" cy="637180"/>
            </a:xfrm>
          </p:grpSpPr>
          <p:sp>
            <p:nvSpPr>
              <p:cNvPr id="219" name="Cube 218">
                <a:extLst>
                  <a:ext uri="{FF2B5EF4-FFF2-40B4-BE49-F238E27FC236}">
                    <a16:creationId xmlns:a16="http://schemas.microsoft.com/office/drawing/2014/main" id="{3B8BA7CA-9158-4CD1-8B14-6F2DB1AB02E3}"/>
                  </a:ext>
                </a:extLst>
              </p:cNvPr>
              <p:cNvSpPr/>
              <p:nvPr/>
            </p:nvSpPr>
            <p:spPr>
              <a:xfrm>
                <a:off x="2678085" y="2408667"/>
                <a:ext cx="314935" cy="637180"/>
              </a:xfrm>
              <a:prstGeom prst="cube">
                <a:avLst/>
              </a:prstGeom>
              <a:solidFill>
                <a:srgbClr val="E7E6E6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99DBE45E-30D8-4CF1-8785-CFDBA7AAE44E}"/>
                  </a:ext>
                </a:extLst>
              </p:cNvPr>
              <p:cNvSpPr/>
              <p:nvPr/>
            </p:nvSpPr>
            <p:spPr>
              <a:xfrm>
                <a:off x="2729217" y="2529849"/>
                <a:ext cx="36000" cy="36000"/>
              </a:xfrm>
              <a:prstGeom prst="ellipse">
                <a:avLst/>
              </a:prstGeom>
              <a:solidFill>
                <a:srgbClr val="E7E6E6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628AF9DA-F35A-4E2E-BAFE-44B43C1840B3}"/>
                  </a:ext>
                </a:extLst>
              </p:cNvPr>
              <p:cNvSpPr/>
              <p:nvPr/>
            </p:nvSpPr>
            <p:spPr>
              <a:xfrm>
                <a:off x="2729217" y="2639721"/>
                <a:ext cx="36000" cy="36000"/>
              </a:xfrm>
              <a:prstGeom prst="ellipse">
                <a:avLst/>
              </a:prstGeom>
              <a:solidFill>
                <a:srgbClr val="E7E6E6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300DB7E1-D8EE-4DBD-9CB7-B890F446DB92}"/>
                  </a:ext>
                </a:extLst>
              </p:cNvPr>
              <p:cNvSpPr/>
              <p:nvPr/>
            </p:nvSpPr>
            <p:spPr>
              <a:xfrm>
                <a:off x="2729217" y="2749593"/>
                <a:ext cx="36000" cy="36000"/>
              </a:xfrm>
              <a:prstGeom prst="ellipse">
                <a:avLst/>
              </a:prstGeom>
              <a:solidFill>
                <a:srgbClr val="E7E6E6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37B1A2CE-1DAA-4BD1-9DAE-57BE270A1F45}"/>
                  </a:ext>
                </a:extLst>
              </p:cNvPr>
              <p:cNvCxnSpPr/>
              <p:nvPr/>
            </p:nvCxnSpPr>
            <p:spPr>
              <a:xfrm>
                <a:off x="2788918" y="2884820"/>
                <a:ext cx="6180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6C47D79F-8D36-4AF9-8D86-C73A8C093CC7}"/>
                  </a:ext>
                </a:extLst>
              </p:cNvPr>
              <p:cNvCxnSpPr/>
              <p:nvPr/>
            </p:nvCxnSpPr>
            <p:spPr>
              <a:xfrm>
                <a:off x="2788918" y="2936210"/>
                <a:ext cx="6180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30877428-D981-4889-98EF-1EE23D323C3D}"/>
                  </a:ext>
                </a:extLst>
              </p:cNvPr>
              <p:cNvCxnSpPr/>
              <p:nvPr/>
            </p:nvCxnSpPr>
            <p:spPr>
              <a:xfrm>
                <a:off x="2788918" y="2998238"/>
                <a:ext cx="6180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E27D72F9-4798-4E99-9410-7611D6FCB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613" y="5323449"/>
              <a:ext cx="365980" cy="572332"/>
            </a:xfrm>
            <a:prstGeom prst="rect">
              <a:avLst/>
            </a:prstGeom>
          </p:spPr>
        </p:pic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1032A2BC-F6F0-47D1-8039-B37E7E1D95D0}"/>
                </a:ext>
              </a:extLst>
            </p:cNvPr>
            <p:cNvGrpSpPr/>
            <p:nvPr/>
          </p:nvGrpSpPr>
          <p:grpSpPr>
            <a:xfrm rot="16864270">
              <a:off x="5990534" y="5190300"/>
              <a:ext cx="1017074" cy="1062638"/>
              <a:chOff x="9757127" y="5298811"/>
              <a:chExt cx="1356098" cy="1416851"/>
            </a:xfrm>
          </p:grpSpPr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A538DEB6-7FDF-46EE-9AE0-E628B703B6F2}"/>
                  </a:ext>
                </a:extLst>
              </p:cNvPr>
              <p:cNvGrpSpPr/>
              <p:nvPr/>
            </p:nvGrpSpPr>
            <p:grpSpPr>
              <a:xfrm rot="2129051">
                <a:off x="10133134" y="5298811"/>
                <a:ext cx="980091" cy="1416851"/>
                <a:chOff x="10057728" y="5188906"/>
                <a:chExt cx="980091" cy="1416851"/>
              </a:xfrm>
            </p:grpSpPr>
            <p:grpSp>
              <p:nvGrpSpPr>
                <p:cNvPr id="198" name="Group 197">
                  <a:extLst>
                    <a:ext uri="{FF2B5EF4-FFF2-40B4-BE49-F238E27FC236}">
                      <a16:creationId xmlns:a16="http://schemas.microsoft.com/office/drawing/2014/main" id="{293BD236-124E-4C00-9952-FFEE380A6886}"/>
                    </a:ext>
                  </a:extLst>
                </p:cNvPr>
                <p:cNvGrpSpPr/>
                <p:nvPr/>
              </p:nvGrpSpPr>
              <p:grpSpPr>
                <a:xfrm rot="2685644">
                  <a:off x="10559837" y="5674662"/>
                  <a:ext cx="477982" cy="495458"/>
                  <a:chOff x="8853474" y="5028854"/>
                  <a:chExt cx="565771" cy="565771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00664A8A-E06C-466A-BDAD-42F7A9785760}"/>
                      </a:ext>
                    </a:extLst>
                  </p:cNvPr>
                  <p:cNvCxnSpPr/>
                  <p:nvPr/>
                </p:nvCxnSpPr>
                <p:spPr>
                  <a:xfrm>
                    <a:off x="8853474" y="5316828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D862ABAA-C3D2-4C14-AA60-B25D3B535871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8870408" y="5311740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901AE471-FAA3-447D-92A7-7B7ABA474CDB}"/>
                    </a:ext>
                  </a:extLst>
                </p:cNvPr>
                <p:cNvCxnSpPr/>
                <p:nvPr/>
              </p:nvCxnSpPr>
              <p:spPr>
                <a:xfrm>
                  <a:off x="10300007" y="5932696"/>
                  <a:ext cx="734343" cy="44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C46A64E3-C680-4EF8-BDF3-37A73EF10C69}"/>
                    </a:ext>
                  </a:extLst>
                </p:cNvPr>
                <p:cNvCxnSpPr/>
                <p:nvPr/>
              </p:nvCxnSpPr>
              <p:spPr>
                <a:xfrm rot="16200000">
                  <a:off x="10555365" y="5932696"/>
                  <a:ext cx="49545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3291147E-C7F9-420F-BB3A-33183220E846}"/>
                    </a:ext>
                  </a:extLst>
                </p:cNvPr>
                <p:cNvSpPr/>
                <p:nvPr/>
              </p:nvSpPr>
              <p:spPr>
                <a:xfrm>
                  <a:off x="10767163" y="5902125"/>
                  <a:ext cx="80328" cy="8325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8739368B-0D79-4497-A170-764E511B1C0C}"/>
                    </a:ext>
                  </a:extLst>
                </p:cNvPr>
                <p:cNvGrpSpPr/>
                <p:nvPr/>
              </p:nvGrpSpPr>
              <p:grpSpPr>
                <a:xfrm rot="2685644">
                  <a:off x="10059730" y="5188906"/>
                  <a:ext cx="477982" cy="495458"/>
                  <a:chOff x="8853474" y="5028854"/>
                  <a:chExt cx="565771" cy="565771"/>
                </a:xfrm>
              </p:grpSpPr>
              <p:cxnSp>
                <p:nvCxnSpPr>
                  <p:cNvPr id="215" name="Straight Connector 214">
                    <a:extLst>
                      <a:ext uri="{FF2B5EF4-FFF2-40B4-BE49-F238E27FC236}">
                        <a16:creationId xmlns:a16="http://schemas.microsoft.com/office/drawing/2014/main" id="{C76304DA-84DB-4311-BD58-4719764317CE}"/>
                      </a:ext>
                    </a:extLst>
                  </p:cNvPr>
                  <p:cNvCxnSpPr/>
                  <p:nvPr/>
                </p:nvCxnSpPr>
                <p:spPr>
                  <a:xfrm>
                    <a:off x="8853474" y="5316828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6" name="Straight Connector 215">
                    <a:extLst>
                      <a:ext uri="{FF2B5EF4-FFF2-40B4-BE49-F238E27FC236}">
                        <a16:creationId xmlns:a16="http://schemas.microsoft.com/office/drawing/2014/main" id="{48CD48C3-371D-45AE-B676-53E798E50E9B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8870408" y="5311740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4E494CE9-3569-43CF-9524-F47F322680C0}"/>
                    </a:ext>
                  </a:extLst>
                </p:cNvPr>
                <p:cNvSpPr/>
                <p:nvPr/>
              </p:nvSpPr>
              <p:spPr>
                <a:xfrm>
                  <a:off x="10261537" y="5416368"/>
                  <a:ext cx="80328" cy="8325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F22EF984-78A5-4B8B-A8F7-5A428F8DD7DD}"/>
                    </a:ext>
                  </a:extLst>
                </p:cNvPr>
                <p:cNvGrpSpPr/>
                <p:nvPr/>
              </p:nvGrpSpPr>
              <p:grpSpPr>
                <a:xfrm rot="2685644">
                  <a:off x="10062663" y="6099994"/>
                  <a:ext cx="477982" cy="495458"/>
                  <a:chOff x="8853474" y="5028854"/>
                  <a:chExt cx="565771" cy="565771"/>
                </a:xfrm>
              </p:grpSpPr>
              <p:cxnSp>
                <p:nvCxnSpPr>
                  <p:cNvPr id="213" name="Straight Connector 212">
                    <a:extLst>
                      <a:ext uri="{FF2B5EF4-FFF2-40B4-BE49-F238E27FC236}">
                        <a16:creationId xmlns:a16="http://schemas.microsoft.com/office/drawing/2014/main" id="{0E1F76D8-1F03-4FE0-84EC-6D26639D3BC2}"/>
                      </a:ext>
                    </a:extLst>
                  </p:cNvPr>
                  <p:cNvCxnSpPr/>
                  <p:nvPr/>
                </p:nvCxnSpPr>
                <p:spPr>
                  <a:xfrm>
                    <a:off x="8853474" y="5316828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4" name="Straight Connector 213">
                    <a:extLst>
                      <a:ext uri="{FF2B5EF4-FFF2-40B4-BE49-F238E27FC236}">
                        <a16:creationId xmlns:a16="http://schemas.microsoft.com/office/drawing/2014/main" id="{CA49CA5B-9FA0-4DCD-923E-15A533D0AFC7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8870408" y="5311740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681A5D33-5568-4C01-A109-A0D13069CB21}"/>
                    </a:ext>
                  </a:extLst>
                </p:cNvPr>
                <p:cNvSpPr/>
                <p:nvPr/>
              </p:nvSpPr>
              <p:spPr>
                <a:xfrm>
                  <a:off x="10269988" y="6327456"/>
                  <a:ext cx="80328" cy="8325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73F89038-1C8E-4F33-8594-8528718E87B6}"/>
                    </a:ext>
                  </a:extLst>
                </p:cNvPr>
                <p:cNvGrpSpPr/>
                <p:nvPr/>
              </p:nvGrpSpPr>
              <p:grpSpPr>
                <a:xfrm>
                  <a:off x="10057728" y="5199211"/>
                  <a:ext cx="477982" cy="692919"/>
                  <a:chOff x="8853474" y="5022324"/>
                  <a:chExt cx="565771" cy="791255"/>
                </a:xfrm>
              </p:grpSpPr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1E3F7088-A376-4AB6-ADC7-6968C8DC82A9}"/>
                      </a:ext>
                    </a:extLst>
                  </p:cNvPr>
                  <p:cNvCxnSpPr/>
                  <p:nvPr/>
                </p:nvCxnSpPr>
                <p:spPr>
                  <a:xfrm>
                    <a:off x="8853474" y="5310297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B63B02BA-2FE4-4AFF-933C-2023C126A1C0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9140253" y="5022324"/>
                    <a:ext cx="2693" cy="791255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207" name="Group 206">
                  <a:extLst>
                    <a:ext uri="{FF2B5EF4-FFF2-40B4-BE49-F238E27FC236}">
                      <a16:creationId xmlns:a16="http://schemas.microsoft.com/office/drawing/2014/main" id="{D06436F8-7CF2-455B-9870-62FBDCCD4A35}"/>
                    </a:ext>
                  </a:extLst>
                </p:cNvPr>
                <p:cNvGrpSpPr/>
                <p:nvPr/>
              </p:nvGrpSpPr>
              <p:grpSpPr>
                <a:xfrm>
                  <a:off x="10067761" y="5975383"/>
                  <a:ext cx="477982" cy="630374"/>
                  <a:chOff x="8860005" y="4868261"/>
                  <a:chExt cx="565771" cy="719834"/>
                </a:xfrm>
              </p:grpSpPr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C7996D36-9FCA-4698-843B-EFF2347E50B2}"/>
                      </a:ext>
                    </a:extLst>
                  </p:cNvPr>
                  <p:cNvCxnSpPr/>
                  <p:nvPr/>
                </p:nvCxnSpPr>
                <p:spPr>
                  <a:xfrm>
                    <a:off x="8860005" y="5310297"/>
                    <a:ext cx="565771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34D83927-552A-4572-A946-1A52E0D641F1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9139453" y="4868261"/>
                    <a:ext cx="13841" cy="71983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1141CEFB-9D11-43A9-9532-B249B7A24E98}"/>
                    </a:ext>
                  </a:extLst>
                </p:cNvPr>
                <p:cNvSpPr/>
                <p:nvPr/>
              </p:nvSpPr>
              <p:spPr>
                <a:xfrm>
                  <a:off x="10266588" y="5892130"/>
                  <a:ext cx="80328" cy="8325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42928F8D-DBEC-4A17-8592-5FA384778AD7}"/>
                  </a:ext>
                </a:extLst>
              </p:cNvPr>
              <p:cNvGrpSpPr/>
              <p:nvPr/>
            </p:nvGrpSpPr>
            <p:grpSpPr>
              <a:xfrm rot="10800000">
                <a:off x="9757127" y="5376743"/>
                <a:ext cx="734343" cy="496832"/>
                <a:chOff x="10483815" y="6087538"/>
                <a:chExt cx="734343" cy="496832"/>
              </a:xfrm>
            </p:grpSpPr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36E2B320-4087-4820-8F94-904723A2540A}"/>
                    </a:ext>
                  </a:extLst>
                </p:cNvPr>
                <p:cNvCxnSpPr/>
                <p:nvPr/>
              </p:nvCxnSpPr>
              <p:spPr>
                <a:xfrm rot="4814695">
                  <a:off x="10722078" y="6326529"/>
                  <a:ext cx="477982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8C0482B2-85C7-4C05-8084-1471C6B7B519}"/>
                    </a:ext>
                  </a:extLst>
                </p:cNvPr>
                <p:cNvCxnSpPr/>
                <p:nvPr/>
              </p:nvCxnSpPr>
              <p:spPr>
                <a:xfrm rot="21014695">
                  <a:off x="10720156" y="6339874"/>
                  <a:ext cx="49545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754B5D35-0702-4C3A-9170-5774698A36A3}"/>
                    </a:ext>
                  </a:extLst>
                </p:cNvPr>
                <p:cNvCxnSpPr/>
                <p:nvPr/>
              </p:nvCxnSpPr>
              <p:spPr>
                <a:xfrm rot="2129051">
                  <a:off x="10483815" y="6257331"/>
                  <a:ext cx="734343" cy="44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A3EDA36F-FD63-4798-9AF6-F256E479FCC2}"/>
                    </a:ext>
                  </a:extLst>
                </p:cNvPr>
                <p:cNvCxnSpPr/>
                <p:nvPr/>
              </p:nvCxnSpPr>
              <p:spPr>
                <a:xfrm rot="18329051">
                  <a:off x="10715223" y="6336641"/>
                  <a:ext cx="49545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DB271AA9-C706-47D7-B566-914745E55B3F}"/>
                    </a:ext>
                  </a:extLst>
                </p:cNvPr>
                <p:cNvSpPr/>
                <p:nvPr/>
              </p:nvSpPr>
              <p:spPr>
                <a:xfrm rot="2129051">
                  <a:off x="10919818" y="6306474"/>
                  <a:ext cx="80328" cy="8325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688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6E2110-6530-F74F-BC2B-C4AB2093820E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P3.1-243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4EC51-B9A3-6947-90CF-E5A0044512BC}"/>
              </a:ext>
            </a:extLst>
          </p:cNvPr>
          <p:cNvSpPr txBox="1"/>
          <p:nvPr/>
        </p:nvSpPr>
        <p:spPr>
          <a:xfrm rot="16200000">
            <a:off x="-1779943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5C643E7B-AB17-45C8-BA20-B675694B4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2194"/>
            <a:ext cx="4962770" cy="81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CalxPy: a software for the calibration of geophysical systems against a reference 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Benoît Doury, IMS division, benoit.doury@ctbto.org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Ichrak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Ketata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Zuehlke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Engineering GmbH, ichrak.ketata@zuehlke.com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B7A5DE0B-A855-48B4-BEB0-140735680422}"/>
              </a:ext>
            </a:extLst>
          </p:cNvPr>
          <p:cNvSpPr/>
          <p:nvPr/>
        </p:nvSpPr>
        <p:spPr>
          <a:xfrm>
            <a:off x="1353142" y="1149703"/>
            <a:ext cx="8374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2014: passive calibration method using </a:t>
            </a:r>
            <a:r>
              <a:rPr lang="en-GB" sz="1400" dirty="0">
                <a:solidFill>
                  <a:srgbClr val="A27AAA"/>
                </a:solidFill>
              </a:rPr>
              <a:t>side-by-side comparison </a:t>
            </a:r>
            <a:r>
              <a:rPr lang="en-GB" sz="1400" dirty="0"/>
              <a:t>validated for infrasound technology</a:t>
            </a:r>
            <a:r>
              <a:rPr lang="en-GB" sz="1400" baseline="30000" dirty="0"/>
              <a:t>1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357329A7-74AF-45B0-A1F2-183619B1A2EA}"/>
              </a:ext>
            </a:extLst>
          </p:cNvPr>
          <p:cNvSpPr/>
          <p:nvPr/>
        </p:nvSpPr>
        <p:spPr>
          <a:xfrm>
            <a:off x="1353142" y="1555239"/>
            <a:ext cx="8374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2015: development and tuning of a </a:t>
            </a:r>
            <a:r>
              <a:rPr lang="en-GB" sz="1400" dirty="0">
                <a:solidFill>
                  <a:srgbClr val="A27AAA"/>
                </a:solidFill>
              </a:rPr>
              <a:t>prototype</a:t>
            </a:r>
            <a:r>
              <a:rPr lang="en-GB" sz="1400" dirty="0"/>
              <a:t> in Matlab</a:t>
            </a:r>
            <a:r>
              <a:rPr lang="en-GB" sz="1400" baseline="30000" dirty="0"/>
              <a:t>2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E87801D0-206D-427A-8EA7-F59E845A2FA5}"/>
              </a:ext>
            </a:extLst>
          </p:cNvPr>
          <p:cNvSpPr/>
          <p:nvPr/>
        </p:nvSpPr>
        <p:spPr>
          <a:xfrm>
            <a:off x="1353142" y="1951996"/>
            <a:ext cx="8374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2016: prototype ported to Python scripts and streamlined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75A859F3-8369-41DD-88F7-277BCC4578DB}"/>
              </a:ext>
            </a:extLst>
          </p:cNvPr>
          <p:cNvSpPr/>
          <p:nvPr/>
        </p:nvSpPr>
        <p:spPr>
          <a:xfrm>
            <a:off x="1529737" y="2234093"/>
            <a:ext cx="7117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validation against initial </a:t>
            </a:r>
            <a:r>
              <a:rPr lang="en-GB" sz="1400" dirty="0" err="1"/>
              <a:t>Matlab</a:t>
            </a:r>
            <a:r>
              <a:rPr lang="en-GB" sz="1400" dirty="0"/>
              <a:t> prototype (results accuracy)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performance optimized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F7B54083-E1C3-4659-8C8F-6079A4908CEF}"/>
              </a:ext>
            </a:extLst>
          </p:cNvPr>
          <p:cNvSpPr/>
          <p:nvPr/>
        </p:nvSpPr>
        <p:spPr>
          <a:xfrm>
            <a:off x="1318758" y="2788255"/>
            <a:ext cx="8374964" cy="36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2017-2018: integration into </a:t>
            </a:r>
            <a:r>
              <a:rPr lang="en-GB" sz="1400" dirty="0">
                <a:solidFill>
                  <a:srgbClr val="A27AAA"/>
                </a:solidFill>
              </a:rPr>
              <a:t>IDC environment</a:t>
            </a:r>
          </a:p>
          <a:p>
            <a:pPr lvl="1"/>
            <a:endParaRPr lang="en-GB" dirty="0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2B3098F7-6103-46BC-A003-57551F305F8E}"/>
              </a:ext>
            </a:extLst>
          </p:cNvPr>
          <p:cNvSpPr/>
          <p:nvPr/>
        </p:nvSpPr>
        <p:spPr>
          <a:xfrm>
            <a:off x="1529737" y="3054869"/>
            <a:ext cx="750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Integration into internal technology web portal for results representation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Automate runs (monthly and every other day)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2F173413-56C8-4245-9776-8F555322994C}"/>
              </a:ext>
            </a:extLst>
          </p:cNvPr>
          <p:cNvSpPr txBox="1"/>
          <p:nvPr/>
        </p:nvSpPr>
        <p:spPr>
          <a:xfrm>
            <a:off x="7111289" y="4241599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 Gabrielson, 2014</a:t>
            </a:r>
          </a:p>
          <a:p>
            <a:r>
              <a:rPr lang="en-US" sz="1200" baseline="30000" dirty="0"/>
              <a:t>2</a:t>
            </a:r>
            <a:r>
              <a:rPr lang="en-US" sz="1200" dirty="0"/>
              <a:t> </a:t>
            </a:r>
            <a:r>
              <a:rPr lang="en-US" sz="1200" dirty="0" err="1"/>
              <a:t>Charbit</a:t>
            </a:r>
            <a:r>
              <a:rPr lang="en-US" sz="1200" dirty="0"/>
              <a:t>, 2015</a:t>
            </a:r>
            <a:endParaRPr lang="en-GB" sz="1200" dirty="0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1D9507C4-EF3A-4740-90FF-380A141B56C8}"/>
              </a:ext>
            </a:extLst>
          </p:cNvPr>
          <p:cNvSpPr/>
          <p:nvPr/>
        </p:nvSpPr>
        <p:spPr>
          <a:xfrm>
            <a:off x="1318758" y="3636008"/>
            <a:ext cx="8374964" cy="36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2019-2021: Python scripts integrated into a </a:t>
            </a:r>
            <a:r>
              <a:rPr lang="en-GB" sz="1400" dirty="0">
                <a:solidFill>
                  <a:srgbClr val="A27AAA"/>
                </a:solidFill>
              </a:rPr>
              <a:t>full software solution</a:t>
            </a:r>
            <a:r>
              <a:rPr lang="en-GB" sz="1400" dirty="0"/>
              <a:t>: CalxPy</a:t>
            </a:r>
          </a:p>
          <a:p>
            <a:pPr lvl="1"/>
            <a:endParaRPr lang="en-GB" dirty="0"/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D867CB2F-6B99-4757-9A19-44E3E62D7480}"/>
              </a:ext>
            </a:extLst>
          </p:cNvPr>
          <p:cNvSpPr txBox="1"/>
          <p:nvPr/>
        </p:nvSpPr>
        <p:spPr>
          <a:xfrm>
            <a:off x="1529737" y="3887656"/>
            <a:ext cx="4316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</a:lstStyle>
          <a:p>
            <a:r>
              <a:rPr lang="en-US" dirty="0"/>
              <a:t>Closer match with </a:t>
            </a:r>
            <a:r>
              <a:rPr lang="en-US" dirty="0">
                <a:solidFill>
                  <a:srgbClr val="A27AAA"/>
                </a:solidFill>
              </a:rPr>
              <a:t>IMS processes </a:t>
            </a:r>
          </a:p>
          <a:p>
            <a:r>
              <a:rPr lang="en-US" dirty="0"/>
              <a:t>Adapt software to new </a:t>
            </a:r>
            <a:r>
              <a:rPr lang="en-US" dirty="0">
                <a:solidFill>
                  <a:srgbClr val="A27AAA"/>
                </a:solidFill>
              </a:rPr>
              <a:t>non-functional requirements</a:t>
            </a:r>
          </a:p>
          <a:p>
            <a:r>
              <a:rPr lang="en-US" dirty="0"/>
              <a:t>Develop an </a:t>
            </a:r>
            <a:r>
              <a:rPr lang="en-US" dirty="0">
                <a:solidFill>
                  <a:srgbClr val="A27AAA"/>
                </a:solidFill>
              </a:rPr>
              <a:t>interactive frontend</a:t>
            </a:r>
            <a:r>
              <a:rPr lang="en-US" dirty="0">
                <a:solidFill>
                  <a:srgbClr val="75507C"/>
                </a:solidFill>
              </a:rPr>
              <a:t> </a:t>
            </a:r>
            <a:r>
              <a:rPr lang="en-US" dirty="0"/>
              <a:t>to visualize raw data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39AC6F78-1605-46FB-B7B3-74647B16169D}"/>
              </a:ext>
            </a:extLst>
          </p:cNvPr>
          <p:cNvSpPr/>
          <p:nvPr/>
        </p:nvSpPr>
        <p:spPr>
          <a:xfrm>
            <a:off x="815129" y="1234012"/>
            <a:ext cx="419793" cy="3341716"/>
          </a:xfrm>
          <a:prstGeom prst="downArrow">
            <a:avLst/>
          </a:prstGeom>
          <a:solidFill>
            <a:srgbClr val="A27AAA"/>
          </a:solidFill>
          <a:ln>
            <a:solidFill>
              <a:srgbClr val="75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EC8E3469-8ECD-4298-B465-404D5FBD6E97}"/>
              </a:ext>
            </a:extLst>
          </p:cNvPr>
          <p:cNvSpPr txBox="1"/>
          <p:nvPr/>
        </p:nvSpPr>
        <p:spPr>
          <a:xfrm>
            <a:off x="797309" y="859233"/>
            <a:ext cx="2890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55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351889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08A0E1-9153-1C4C-BD91-C76D2ABA3F66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P3.1-243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A9686-9B15-6A49-B731-8C1372F7BCED}"/>
              </a:ext>
            </a:extLst>
          </p:cNvPr>
          <p:cNvSpPr txBox="1"/>
          <p:nvPr/>
        </p:nvSpPr>
        <p:spPr>
          <a:xfrm rot="16200000">
            <a:off x="-1779940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84216-2CB4-4AB4-B36F-FE7ECA3919B2}"/>
              </a:ext>
            </a:extLst>
          </p:cNvPr>
          <p:cNvSpPr txBox="1"/>
          <p:nvPr/>
        </p:nvSpPr>
        <p:spPr>
          <a:xfrm>
            <a:off x="319150" y="982909"/>
            <a:ext cx="8595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55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processing overview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5B0A6521-DFA0-4F97-AE44-AA9CFF788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2194"/>
            <a:ext cx="4962770" cy="81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CalxPy: a software for the calibration of geophysical systems against a reference 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Benoît Doury, IMS division, benoit.doury@ctbto.org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Ichrak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Ketata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Zuehlke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Engineering GmbH, ichrak.ketata@zuehlke.com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277D630-E61B-4EED-BBCC-69F98CEE685D}"/>
              </a:ext>
            </a:extLst>
          </p:cNvPr>
          <p:cNvSpPr/>
          <p:nvPr/>
        </p:nvSpPr>
        <p:spPr>
          <a:xfrm>
            <a:off x="512654" y="1019446"/>
            <a:ext cx="2221026" cy="6926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400">
              <a:ln w="9525"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9DEB722-B901-4FB2-B14E-9DD047DA2B52}"/>
              </a:ext>
            </a:extLst>
          </p:cNvPr>
          <p:cNvSpPr txBox="1"/>
          <p:nvPr/>
        </p:nvSpPr>
        <p:spPr>
          <a:xfrm>
            <a:off x="721333" y="1363586"/>
            <a:ext cx="605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C8604"/>
                </a:solidFill>
              </a:rPr>
              <a:t>H1</a:t>
            </a:r>
            <a:endParaRPr lang="en-GB" sz="1000" dirty="0">
              <a:solidFill>
                <a:srgbClr val="FC8604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EEFFD1C-ED62-48A4-8012-859A054FBBE3}"/>
              </a:ext>
            </a:extLst>
          </p:cNvPr>
          <p:cNvSpPr txBox="1"/>
          <p:nvPr/>
        </p:nvSpPr>
        <p:spPr>
          <a:xfrm>
            <a:off x="725209" y="1107465"/>
            <a:ext cx="682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</a:rPr>
              <a:t>C1</a:t>
            </a:r>
            <a:endParaRPr lang="en-GB" sz="1000" dirty="0">
              <a:solidFill>
                <a:srgbClr val="00B050"/>
              </a:solidFill>
            </a:endParaRPr>
          </a:p>
        </p:txBody>
      </p:sp>
      <p:pic>
        <p:nvPicPr>
          <p:cNvPr id="129" name="Picture 6">
            <a:extLst>
              <a:ext uri="{FF2B5EF4-FFF2-40B4-BE49-F238E27FC236}">
                <a16:creationId xmlns:a16="http://schemas.microsoft.com/office/drawing/2014/main" id="{3AE97BEB-F811-401C-805D-4829666DE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24334" r="14942" b="25711"/>
          <a:stretch/>
        </p:blipFill>
        <p:spPr bwMode="auto">
          <a:xfrm>
            <a:off x="986249" y="1042592"/>
            <a:ext cx="1699938" cy="60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" name="Picture 8" descr="Résultat de recherche d'images pour &quot;data center icon&quot;">
            <a:extLst>
              <a:ext uri="{FF2B5EF4-FFF2-40B4-BE49-F238E27FC236}">
                <a16:creationId xmlns:a16="http://schemas.microsoft.com/office/drawing/2014/main" id="{42FB1952-69C8-41EF-B372-897B93701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6" y="1224066"/>
            <a:ext cx="244694" cy="2446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E931AD05-4C4C-4666-9AD9-FF4439598A14}"/>
              </a:ext>
            </a:extLst>
          </p:cNvPr>
          <p:cNvSpPr txBox="1"/>
          <p:nvPr/>
        </p:nvSpPr>
        <p:spPr>
          <a:xfrm>
            <a:off x="476598" y="1401521"/>
            <a:ext cx="4052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A27AAA"/>
                </a:solidFill>
              </a:rPr>
              <a:t>IDC</a:t>
            </a:r>
            <a:endParaRPr lang="en-GB" sz="900" dirty="0">
              <a:solidFill>
                <a:srgbClr val="A27AAA"/>
              </a:solidFill>
            </a:endParaRPr>
          </a:p>
        </p:txBody>
      </p: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31C39B86-02C7-4C1D-B014-2D941D19DBA6}"/>
              </a:ext>
            </a:extLst>
          </p:cNvPr>
          <p:cNvGrpSpPr/>
          <p:nvPr/>
        </p:nvGrpSpPr>
        <p:grpSpPr>
          <a:xfrm>
            <a:off x="544463" y="1719575"/>
            <a:ext cx="3330476" cy="2926377"/>
            <a:chOff x="544463" y="1719575"/>
            <a:chExt cx="3330476" cy="2926377"/>
          </a:xfrm>
        </p:grpSpPr>
        <p:pic>
          <p:nvPicPr>
            <p:cNvPr id="255" name="Picture 7">
              <a:extLst>
                <a:ext uri="{FF2B5EF4-FFF2-40B4-BE49-F238E27FC236}">
                  <a16:creationId xmlns:a16="http://schemas.microsoft.com/office/drawing/2014/main" id="{F1DF42D8-F5E1-4D02-A0DB-05A8DDC03F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37" t="31233" r="11128" b="26030"/>
            <a:stretch/>
          </p:blipFill>
          <p:spPr bwMode="auto">
            <a:xfrm>
              <a:off x="1337043" y="4194685"/>
              <a:ext cx="1804590" cy="373332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5051C26-34F5-43B4-8F3C-E6A11A2B5DE3}"/>
                </a:ext>
              </a:extLst>
            </p:cNvPr>
            <p:cNvGrpSpPr/>
            <p:nvPr/>
          </p:nvGrpSpPr>
          <p:grpSpPr>
            <a:xfrm>
              <a:off x="544463" y="1719575"/>
              <a:ext cx="3330476" cy="2926377"/>
              <a:chOff x="152141" y="2017100"/>
              <a:chExt cx="3171024" cy="3471959"/>
            </a:xfrm>
          </p:grpSpPr>
          <p:pic>
            <p:nvPicPr>
              <p:cNvPr id="134" name="Picture 2">
                <a:extLst>
                  <a:ext uri="{FF2B5EF4-FFF2-40B4-BE49-F238E27FC236}">
                    <a16:creationId xmlns:a16="http://schemas.microsoft.com/office/drawing/2014/main" id="{CA281FF8-52C4-4134-896B-6CEA2E15B3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94" t="29002" r="8598" b="26563"/>
              <a:stretch/>
            </p:blipFill>
            <p:spPr bwMode="auto">
              <a:xfrm>
                <a:off x="929658" y="2202732"/>
                <a:ext cx="1686748" cy="43204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5" name="Picture 3">
                <a:extLst>
                  <a:ext uri="{FF2B5EF4-FFF2-40B4-BE49-F238E27FC236}">
                    <a16:creationId xmlns:a16="http://schemas.microsoft.com/office/drawing/2014/main" id="{4F29A0A9-9854-4E0F-A59A-5D7D2B93ED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51" t="31114" r="5344" b="26445"/>
              <a:stretch/>
            </p:blipFill>
            <p:spPr bwMode="auto">
              <a:xfrm>
                <a:off x="929658" y="2845118"/>
                <a:ext cx="1686748" cy="34148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6" name="Picture 4">
                <a:extLst>
                  <a:ext uri="{FF2B5EF4-FFF2-40B4-BE49-F238E27FC236}">
                    <a16:creationId xmlns:a16="http://schemas.microsoft.com/office/drawing/2014/main" id="{55B23952-1FA8-4D31-AC7D-D6F36E0CB0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477" t="31442" r="7604" b="27746"/>
              <a:stretch/>
            </p:blipFill>
            <p:spPr bwMode="auto">
              <a:xfrm>
                <a:off x="923603" y="3356176"/>
                <a:ext cx="1692803" cy="360039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7" name="Picture 5">
                <a:extLst>
                  <a:ext uri="{FF2B5EF4-FFF2-40B4-BE49-F238E27FC236}">
                    <a16:creationId xmlns:a16="http://schemas.microsoft.com/office/drawing/2014/main" id="{D87808C7-DCB3-4D56-ACDD-4399435271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23" t="29119" r="8250" b="26445"/>
              <a:stretch/>
            </p:blipFill>
            <p:spPr bwMode="auto">
              <a:xfrm>
                <a:off x="925434" y="3870720"/>
                <a:ext cx="1690974" cy="38925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FB03748A-9F57-4581-A4DD-B00E0F589D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110" y="2017100"/>
                <a:ext cx="0" cy="91299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9" name="Picture 6">
                <a:extLst>
                  <a:ext uri="{FF2B5EF4-FFF2-40B4-BE49-F238E27FC236}">
                    <a16:creationId xmlns:a16="http://schemas.microsoft.com/office/drawing/2014/main" id="{B42C6894-227B-4A20-B911-CA42889C26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00" t="28636" r="11127" b="27126"/>
              <a:stretch/>
            </p:blipFill>
            <p:spPr bwMode="auto">
              <a:xfrm>
                <a:off x="910634" y="4407352"/>
                <a:ext cx="1712980" cy="40283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41" name="Straight Arrow Connector 140">
                <a:extLst>
                  <a:ext uri="{FF2B5EF4-FFF2-40B4-BE49-F238E27FC236}">
                    <a16:creationId xmlns:a16="http://schemas.microsoft.com/office/drawing/2014/main" id="{084AE37D-E6B8-4FD0-99CA-A1A50F7F2418}"/>
                  </a:ext>
                </a:extLst>
              </p:cNvPr>
              <p:cNvCxnSpPr/>
              <p:nvPr/>
            </p:nvCxnSpPr>
            <p:spPr>
              <a:xfrm>
                <a:off x="282872" y="5182336"/>
                <a:ext cx="6239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3E49A542-02EA-4117-8B24-8D0056A28FED}"/>
                  </a:ext>
                </a:extLst>
              </p:cNvPr>
              <p:cNvCxnSpPr>
                <a:stCxn id="139" idx="1"/>
              </p:cNvCxnSpPr>
              <p:nvPr/>
            </p:nvCxnSpPr>
            <p:spPr>
              <a:xfrm flipH="1">
                <a:off x="291264" y="4608769"/>
                <a:ext cx="61937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7AE05A49-5103-4F2A-9B37-6CF03C924899}"/>
                  </a:ext>
                </a:extLst>
              </p:cNvPr>
              <p:cNvCxnSpPr>
                <a:cxnSpLocks/>
                <a:stCxn id="137" idx="1"/>
              </p:cNvCxnSpPr>
              <p:nvPr/>
            </p:nvCxnSpPr>
            <p:spPr>
              <a:xfrm flipH="1" flipV="1">
                <a:off x="357271" y="4052748"/>
                <a:ext cx="568162" cy="12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45EE8F20-9BBD-47EE-BF55-5AA4406237A5}"/>
                  </a:ext>
                </a:extLst>
              </p:cNvPr>
              <p:cNvCxnSpPr>
                <a:cxnSpLocks/>
                <a:stCxn id="136" idx="1"/>
              </p:cNvCxnSpPr>
              <p:nvPr/>
            </p:nvCxnSpPr>
            <p:spPr>
              <a:xfrm flipH="1">
                <a:off x="362250" y="3536196"/>
                <a:ext cx="5613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C7F897F6-FC05-4D82-84D1-0DB9FD11D379}"/>
                  </a:ext>
                </a:extLst>
              </p:cNvPr>
              <p:cNvCxnSpPr>
                <a:cxnSpLocks/>
                <a:stCxn id="135" idx="1"/>
              </p:cNvCxnSpPr>
              <p:nvPr/>
            </p:nvCxnSpPr>
            <p:spPr>
              <a:xfrm flipH="1">
                <a:off x="362250" y="3015861"/>
                <a:ext cx="567409" cy="16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01398CA5-A839-4447-B9C6-6439A694FE1F}"/>
                  </a:ext>
                </a:extLst>
              </p:cNvPr>
              <p:cNvCxnSpPr>
                <a:cxnSpLocks/>
                <a:stCxn id="134" idx="1"/>
              </p:cNvCxnSpPr>
              <p:nvPr/>
            </p:nvCxnSpPr>
            <p:spPr>
              <a:xfrm flipH="1" flipV="1">
                <a:off x="355525" y="2418755"/>
                <a:ext cx="574133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0A15886E-DA64-4142-B105-4358FB17C894}"/>
                  </a:ext>
                </a:extLst>
              </p:cNvPr>
              <p:cNvSpPr txBox="1"/>
              <p:nvPr/>
            </p:nvSpPr>
            <p:spPr>
              <a:xfrm rot="16200000">
                <a:off x="-1402646" y="3729142"/>
                <a:ext cx="3314704" cy="2051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/>
              </a:lstStyle>
              <a:p>
                <a:r>
                  <a:rPr lang="en-US" sz="800" dirty="0"/>
                  <a:t>Apply filter k</a:t>
                </a:r>
                <a:endParaRPr lang="en-GB" sz="800" dirty="0"/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CABFCFAD-6B97-4B23-BEA8-82C59842449C}"/>
                  </a:ext>
                </a:extLst>
              </p:cNvPr>
              <p:cNvSpPr txBox="1"/>
              <p:nvPr/>
            </p:nvSpPr>
            <p:spPr>
              <a:xfrm>
                <a:off x="554779" y="2279891"/>
                <a:ext cx="169940" cy="3103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100"/>
                </a:lvl1pPr>
              </a:lstStyle>
              <a:p>
                <a:r>
                  <a:rPr lang="en-US" dirty="0"/>
                  <a:t>1</a:t>
                </a:r>
                <a:endParaRPr lang="en-GB" dirty="0"/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1BC1D83B-860F-4347-82D6-C04B2C99F471}"/>
                  </a:ext>
                </a:extLst>
              </p:cNvPr>
              <p:cNvSpPr txBox="1"/>
              <p:nvPr/>
            </p:nvSpPr>
            <p:spPr>
              <a:xfrm>
                <a:off x="559227" y="2845118"/>
                <a:ext cx="169940" cy="3103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100"/>
                </a:lvl1pPr>
              </a:lstStyle>
              <a:p>
                <a:r>
                  <a:rPr lang="en-US" dirty="0"/>
                  <a:t>2</a:t>
                </a:r>
                <a:endParaRPr lang="en-GB" dirty="0"/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4014CA0-8B60-4523-90A4-E8A359B8DACC}"/>
                  </a:ext>
                </a:extLst>
              </p:cNvPr>
              <p:cNvSpPr txBox="1"/>
              <p:nvPr/>
            </p:nvSpPr>
            <p:spPr>
              <a:xfrm>
                <a:off x="554779" y="3400372"/>
                <a:ext cx="169940" cy="3103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100"/>
                </a:lvl1pPr>
              </a:lstStyle>
              <a:p>
                <a:r>
                  <a:rPr lang="en-US" dirty="0"/>
                  <a:t>3</a:t>
                </a:r>
                <a:endParaRPr lang="en-GB" dirty="0"/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9BB3BD5A-B9D2-408A-9D3B-4BB31EF6BD94}"/>
                  </a:ext>
                </a:extLst>
              </p:cNvPr>
              <p:cNvSpPr txBox="1"/>
              <p:nvPr/>
            </p:nvSpPr>
            <p:spPr>
              <a:xfrm>
                <a:off x="556410" y="3919123"/>
                <a:ext cx="169940" cy="3103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100"/>
                </a:lvl1pPr>
              </a:lstStyle>
              <a:p>
                <a:r>
                  <a:rPr lang="en-US" dirty="0"/>
                  <a:t>4</a:t>
                </a:r>
                <a:endParaRPr lang="en-GB" dirty="0"/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A6E4966-8523-4908-BF66-1F619CF3BC53}"/>
                  </a:ext>
                </a:extLst>
              </p:cNvPr>
              <p:cNvSpPr txBox="1"/>
              <p:nvPr/>
            </p:nvSpPr>
            <p:spPr>
              <a:xfrm>
                <a:off x="552976" y="4474057"/>
                <a:ext cx="169940" cy="3103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100"/>
                </a:lvl1pPr>
              </a:lstStyle>
              <a:p>
                <a:r>
                  <a:rPr lang="en-US" dirty="0"/>
                  <a:t>5</a:t>
                </a:r>
                <a:endParaRPr lang="en-GB" dirty="0"/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3AF1D622-4BA0-4857-9E89-691EC8B75FAD}"/>
                  </a:ext>
                </a:extLst>
              </p:cNvPr>
              <p:cNvSpPr txBox="1"/>
              <p:nvPr/>
            </p:nvSpPr>
            <p:spPr>
              <a:xfrm>
                <a:off x="547864" y="5049914"/>
                <a:ext cx="169940" cy="3103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100"/>
                </a:lvl1pPr>
              </a:lstStyle>
              <a:p>
                <a:r>
                  <a:rPr lang="en-US" dirty="0"/>
                  <a:t>6</a:t>
                </a:r>
                <a:endParaRPr lang="en-GB" dirty="0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6C1BF5D4-061A-447F-806C-2178BB5415AD}"/>
                  </a:ext>
                </a:extLst>
              </p:cNvPr>
              <p:cNvSpPr txBox="1"/>
              <p:nvPr/>
            </p:nvSpPr>
            <p:spPr>
              <a:xfrm>
                <a:off x="1879918" y="2428594"/>
                <a:ext cx="1233300" cy="273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[0.01-0.06 Hz]</a:t>
                </a:r>
                <a:endParaRPr lang="en-GB" sz="900" dirty="0"/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0B73A1D9-7551-44CB-AAC3-6113FD7AF280}"/>
                  </a:ext>
                </a:extLst>
              </p:cNvPr>
              <p:cNvSpPr txBox="1"/>
              <p:nvPr/>
            </p:nvSpPr>
            <p:spPr>
              <a:xfrm>
                <a:off x="1906958" y="2967027"/>
                <a:ext cx="1233300" cy="273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[0.05-0.15 Hz]</a:t>
                </a:r>
                <a:endParaRPr lang="en-GB" sz="900" dirty="0"/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62B0E327-927A-4DD7-AF76-E4ADA88EEA1A}"/>
                  </a:ext>
                </a:extLst>
              </p:cNvPr>
              <p:cNvSpPr txBox="1"/>
              <p:nvPr/>
            </p:nvSpPr>
            <p:spPr>
              <a:xfrm>
                <a:off x="1899167" y="3505236"/>
                <a:ext cx="1233300" cy="273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[0.14-0.35 Hz]</a:t>
                </a:r>
                <a:endParaRPr lang="en-GB" sz="900" dirty="0"/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1BBF7E02-B586-41EF-82D3-2031EA41181D}"/>
                  </a:ext>
                </a:extLst>
              </p:cNvPr>
              <p:cNvSpPr txBox="1"/>
              <p:nvPr/>
            </p:nvSpPr>
            <p:spPr>
              <a:xfrm>
                <a:off x="1884289" y="4028680"/>
                <a:ext cx="12333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[0.32-0.7 Hz]</a:t>
                </a:r>
                <a:endParaRPr lang="en-GB" sz="1000" dirty="0"/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83D3DA01-42C4-406B-835A-24028786D5CA}"/>
                  </a:ext>
                </a:extLst>
              </p:cNvPr>
              <p:cNvSpPr txBox="1"/>
              <p:nvPr/>
            </p:nvSpPr>
            <p:spPr>
              <a:xfrm>
                <a:off x="1949296" y="4578937"/>
                <a:ext cx="12333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[0.6-1.5 Hz]</a:t>
                </a:r>
                <a:endParaRPr lang="en-GB" sz="1000" dirty="0"/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405FC4C-3B2C-446A-B6B6-048CCE508A07}"/>
                  </a:ext>
                </a:extLst>
              </p:cNvPr>
              <p:cNvSpPr txBox="1"/>
              <p:nvPr/>
            </p:nvSpPr>
            <p:spPr>
              <a:xfrm>
                <a:off x="2089865" y="5195212"/>
                <a:ext cx="12333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[1.5-6Hz]</a:t>
                </a:r>
                <a:endParaRPr lang="en-GB" sz="1000" dirty="0"/>
              </a:p>
            </p:txBody>
          </p:sp>
        </p:grp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6E3122F1-CF3F-49CF-8027-1A5469EC8D20}"/>
              </a:ext>
            </a:extLst>
          </p:cNvPr>
          <p:cNvGrpSpPr/>
          <p:nvPr/>
        </p:nvGrpSpPr>
        <p:grpSpPr>
          <a:xfrm>
            <a:off x="2904966" y="1478306"/>
            <a:ext cx="3221669" cy="3990273"/>
            <a:chOff x="2904966" y="1478306"/>
            <a:chExt cx="3221669" cy="3990273"/>
          </a:xfrm>
        </p:grpSpPr>
        <p:cxnSp>
          <p:nvCxnSpPr>
            <p:cNvPr id="259" name="Straight Arrow Connector 258">
              <a:extLst>
                <a:ext uri="{FF2B5EF4-FFF2-40B4-BE49-F238E27FC236}">
                  <a16:creationId xmlns:a16="http://schemas.microsoft.com/office/drawing/2014/main" id="{43490FDD-7657-49E2-B844-FB069D39616E}"/>
                </a:ext>
              </a:extLst>
            </p:cNvPr>
            <p:cNvCxnSpPr>
              <a:cxnSpLocks/>
              <a:endCxn id="258" idx="1"/>
            </p:cNvCxnSpPr>
            <p:nvPr/>
          </p:nvCxnSpPr>
          <p:spPr>
            <a:xfrm flipV="1">
              <a:off x="3109368" y="4371909"/>
              <a:ext cx="646089" cy="393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1C990BB0-7784-4AA4-A7E3-2D013C82C216}"/>
                </a:ext>
              </a:extLst>
            </p:cNvPr>
            <p:cNvGrpSpPr/>
            <p:nvPr/>
          </p:nvGrpSpPr>
          <p:grpSpPr>
            <a:xfrm>
              <a:off x="2904966" y="1478306"/>
              <a:ext cx="3221669" cy="3990273"/>
              <a:chOff x="2904966" y="1478306"/>
              <a:chExt cx="3221669" cy="3990273"/>
            </a:xfrm>
          </p:grpSpPr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BF4CE702-8608-4B83-A8C1-36E6C92700AA}"/>
                  </a:ext>
                </a:extLst>
              </p:cNvPr>
              <p:cNvGrpSpPr/>
              <p:nvPr/>
            </p:nvGrpSpPr>
            <p:grpSpPr>
              <a:xfrm>
                <a:off x="2904966" y="1478306"/>
                <a:ext cx="3221669" cy="3990273"/>
                <a:chOff x="2904966" y="1478306"/>
                <a:chExt cx="3221669" cy="3990273"/>
              </a:xfrm>
            </p:grpSpPr>
            <p:pic>
              <p:nvPicPr>
                <p:cNvPr id="256" name="Picture 7">
                  <a:extLst>
                    <a:ext uri="{FF2B5EF4-FFF2-40B4-BE49-F238E27FC236}">
                      <a16:creationId xmlns:a16="http://schemas.microsoft.com/office/drawing/2014/main" id="{32137EF6-79C4-495F-B836-C2EC0EF1B84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137" t="31233" r="11128" b="26030"/>
                <a:stretch/>
              </p:blipFill>
              <p:spPr bwMode="auto">
                <a:xfrm>
                  <a:off x="3787015" y="4198477"/>
                  <a:ext cx="1661973" cy="373332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75000"/>
                    </a:schemeClr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172CAE08-11E7-4625-98E1-49C2E29989AE}"/>
                    </a:ext>
                  </a:extLst>
                </p:cNvPr>
                <p:cNvGrpSpPr/>
                <p:nvPr/>
              </p:nvGrpSpPr>
              <p:grpSpPr>
                <a:xfrm>
                  <a:off x="2904966" y="1478306"/>
                  <a:ext cx="3221669" cy="3990273"/>
                  <a:chOff x="2588727" y="1766684"/>
                  <a:chExt cx="3021865" cy="4734211"/>
                </a:xfrm>
              </p:grpSpPr>
              <p:pic>
                <p:nvPicPr>
                  <p:cNvPr id="165" name="Picture 2">
                    <a:extLst>
                      <a:ext uri="{FF2B5EF4-FFF2-40B4-BE49-F238E27FC236}">
                        <a16:creationId xmlns:a16="http://schemas.microsoft.com/office/drawing/2014/main" id="{8A5E6A5D-9D04-4EE2-857D-747C56B95F8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894" t="29002" r="8598" b="26563"/>
                  <a:stretch/>
                </p:blipFill>
                <p:spPr bwMode="auto">
                  <a:xfrm>
                    <a:off x="3406886" y="2300640"/>
                    <a:ext cx="1686749" cy="432048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66" name="Picture 3">
                    <a:extLst>
                      <a:ext uri="{FF2B5EF4-FFF2-40B4-BE49-F238E27FC236}">
                        <a16:creationId xmlns:a16="http://schemas.microsoft.com/office/drawing/2014/main" id="{44245126-8CCB-4140-A7CF-344CA516883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6751" t="31114" r="5344" b="26445"/>
                  <a:stretch/>
                </p:blipFill>
                <p:spPr bwMode="auto">
                  <a:xfrm>
                    <a:off x="3424801" y="2904226"/>
                    <a:ext cx="1686749" cy="341484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67" name="Picture 4">
                    <a:extLst>
                      <a:ext uri="{FF2B5EF4-FFF2-40B4-BE49-F238E27FC236}">
                        <a16:creationId xmlns:a16="http://schemas.microsoft.com/office/drawing/2014/main" id="{204DB8E8-0430-47EA-B0B1-D80DFADA91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0477" t="31442" r="7604" b="27746"/>
                  <a:stretch/>
                </p:blipFill>
                <p:spPr bwMode="auto">
                  <a:xfrm>
                    <a:off x="3416072" y="3386553"/>
                    <a:ext cx="1686750" cy="360040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68" name="Picture 5">
                    <a:extLst>
                      <a:ext uri="{FF2B5EF4-FFF2-40B4-BE49-F238E27FC236}">
                        <a16:creationId xmlns:a16="http://schemas.microsoft.com/office/drawing/2014/main" id="{ED9BDE94-9F0D-46D5-ACA1-F6429ECC76F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9423" t="29119" r="8250" b="26445"/>
                  <a:stretch/>
                </p:blipFill>
                <p:spPr bwMode="auto">
                  <a:xfrm>
                    <a:off x="3420730" y="3919268"/>
                    <a:ext cx="1661973" cy="389255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69" name="Picture 6">
                    <a:extLst>
                      <a:ext uri="{FF2B5EF4-FFF2-40B4-BE49-F238E27FC236}">
                        <a16:creationId xmlns:a16="http://schemas.microsoft.com/office/drawing/2014/main" id="{A86BB269-E56C-4D35-9DF7-18915FBDD17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0300" t="28636" r="11127" b="27126"/>
                  <a:stretch/>
                </p:blipFill>
                <p:spPr bwMode="auto">
                  <a:xfrm>
                    <a:off x="3412004" y="4439469"/>
                    <a:ext cx="1659329" cy="402832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A0EFE246-41AB-4178-97E1-EBC327D68A71}"/>
                      </a:ext>
                    </a:extLst>
                  </p:cNvPr>
                  <p:cNvSpPr/>
                  <p:nvPr/>
                </p:nvSpPr>
                <p:spPr>
                  <a:xfrm>
                    <a:off x="3408140" y="2296027"/>
                    <a:ext cx="317343" cy="440419"/>
                  </a:xfrm>
                  <a:prstGeom prst="rect">
                    <a:avLst/>
                  </a:prstGeom>
                  <a:solidFill>
                    <a:srgbClr val="FF0000">
                      <a:alpha val="16078"/>
                    </a:srgbClr>
                  </a:solidFill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B32F253A-51C8-412F-8A4D-9FF8C13B7BFE}"/>
                      </a:ext>
                    </a:extLst>
                  </p:cNvPr>
                  <p:cNvSpPr/>
                  <p:nvPr/>
                </p:nvSpPr>
                <p:spPr>
                  <a:xfrm>
                    <a:off x="3581805" y="2300640"/>
                    <a:ext cx="287863" cy="440419"/>
                  </a:xfrm>
                  <a:prstGeom prst="rect">
                    <a:avLst/>
                  </a:prstGeom>
                  <a:solidFill>
                    <a:schemeClr val="bg1">
                      <a:alpha val="23137"/>
                    </a:schemeClr>
                  </a:solidFill>
                  <a:ln w="12700">
                    <a:solidFill>
                      <a:schemeClr val="bg1">
                        <a:lumMod val="6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8EAC6614-1E38-4044-8169-D94F2A98F266}"/>
                      </a:ext>
                    </a:extLst>
                  </p:cNvPr>
                  <p:cNvSpPr/>
                  <p:nvPr/>
                </p:nvSpPr>
                <p:spPr>
                  <a:xfrm>
                    <a:off x="3720115" y="2291841"/>
                    <a:ext cx="293400" cy="448789"/>
                  </a:xfrm>
                  <a:prstGeom prst="rect">
                    <a:avLst/>
                  </a:prstGeom>
                  <a:solidFill>
                    <a:schemeClr val="bg1">
                      <a:alpha val="23137"/>
                    </a:schemeClr>
                  </a:solidFill>
                  <a:ln w="12700">
                    <a:solidFill>
                      <a:schemeClr val="bg1">
                        <a:lumMod val="85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8" name="TextBox 177">
                    <a:extLst>
                      <a:ext uri="{FF2B5EF4-FFF2-40B4-BE49-F238E27FC236}">
                        <a16:creationId xmlns:a16="http://schemas.microsoft.com/office/drawing/2014/main" id="{DA1432F7-01D2-4BC6-A1FD-BA0C1619639B}"/>
                      </a:ext>
                    </a:extLst>
                  </p:cNvPr>
                  <p:cNvSpPr txBox="1"/>
                  <p:nvPr/>
                </p:nvSpPr>
                <p:spPr>
                  <a:xfrm>
                    <a:off x="3337229" y="2548602"/>
                    <a:ext cx="1233300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solidFill>
                          <a:srgbClr val="FF0000"/>
                        </a:solidFill>
                      </a:rPr>
                      <a:t>1000 s</a:t>
                    </a:r>
                    <a:endParaRPr lang="en-GB" sz="9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5C1949AF-8983-4839-B2A9-0745E728ED6C}"/>
                      </a:ext>
                    </a:extLst>
                  </p:cNvPr>
                  <p:cNvSpPr/>
                  <p:nvPr/>
                </p:nvSpPr>
                <p:spPr>
                  <a:xfrm>
                    <a:off x="3413734" y="2904228"/>
                    <a:ext cx="257656" cy="341484"/>
                  </a:xfrm>
                  <a:prstGeom prst="rect">
                    <a:avLst/>
                  </a:prstGeom>
                  <a:solidFill>
                    <a:srgbClr val="FF0000">
                      <a:alpha val="16078"/>
                    </a:srgbClr>
                  </a:solidFill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B3D85690-FDCC-4ADF-898E-45EE002DD900}"/>
                      </a:ext>
                    </a:extLst>
                  </p:cNvPr>
                  <p:cNvSpPr/>
                  <p:nvPr/>
                </p:nvSpPr>
                <p:spPr>
                  <a:xfrm>
                    <a:off x="3581952" y="2904226"/>
                    <a:ext cx="199142" cy="348074"/>
                  </a:xfrm>
                  <a:prstGeom prst="rect">
                    <a:avLst/>
                  </a:prstGeom>
                  <a:solidFill>
                    <a:schemeClr val="bg1">
                      <a:alpha val="23137"/>
                    </a:schemeClr>
                  </a:solidFill>
                  <a:ln w="12700">
                    <a:solidFill>
                      <a:schemeClr val="bg1">
                        <a:lumMod val="6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7CE21455-B191-4A73-95D2-45D19270F2C7}"/>
                      </a:ext>
                    </a:extLst>
                  </p:cNvPr>
                  <p:cNvSpPr/>
                  <p:nvPr/>
                </p:nvSpPr>
                <p:spPr>
                  <a:xfrm>
                    <a:off x="3671390" y="2897213"/>
                    <a:ext cx="216192" cy="348497"/>
                  </a:xfrm>
                  <a:prstGeom prst="rect">
                    <a:avLst/>
                  </a:prstGeom>
                  <a:solidFill>
                    <a:schemeClr val="bg1">
                      <a:alpha val="23137"/>
                    </a:schemeClr>
                  </a:solidFill>
                  <a:ln w="12700">
                    <a:solidFill>
                      <a:schemeClr val="bg1">
                        <a:lumMod val="85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59EF1B23-7A35-441B-BFED-B211BA77284C}"/>
                      </a:ext>
                    </a:extLst>
                  </p:cNvPr>
                  <p:cNvSpPr/>
                  <p:nvPr/>
                </p:nvSpPr>
                <p:spPr>
                  <a:xfrm>
                    <a:off x="3416072" y="3379895"/>
                    <a:ext cx="123924" cy="362058"/>
                  </a:xfrm>
                  <a:prstGeom prst="rect">
                    <a:avLst/>
                  </a:prstGeom>
                  <a:solidFill>
                    <a:srgbClr val="FF0000">
                      <a:alpha val="16078"/>
                    </a:srgbClr>
                  </a:solidFill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4" name="TextBox 183">
                    <a:extLst>
                      <a:ext uri="{FF2B5EF4-FFF2-40B4-BE49-F238E27FC236}">
                        <a16:creationId xmlns:a16="http://schemas.microsoft.com/office/drawing/2014/main" id="{0E3B41CF-F871-4415-BBF1-C39ED0FB9DD6}"/>
                      </a:ext>
                    </a:extLst>
                  </p:cNvPr>
                  <p:cNvSpPr txBox="1"/>
                  <p:nvPr/>
                </p:nvSpPr>
                <p:spPr>
                  <a:xfrm>
                    <a:off x="3488951" y="3550629"/>
                    <a:ext cx="1233300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solidFill>
                          <a:srgbClr val="FF0000"/>
                        </a:solidFill>
                      </a:rPr>
                      <a:t>250 s</a:t>
                    </a:r>
                    <a:endParaRPr lang="en-GB" sz="9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A0DAC42F-3CE3-4F89-AD90-B87AD3870D38}"/>
                      </a:ext>
                    </a:extLst>
                  </p:cNvPr>
                  <p:cNvSpPr/>
                  <p:nvPr/>
                </p:nvSpPr>
                <p:spPr>
                  <a:xfrm>
                    <a:off x="3414570" y="3919268"/>
                    <a:ext cx="78307" cy="362058"/>
                  </a:xfrm>
                  <a:prstGeom prst="rect">
                    <a:avLst/>
                  </a:prstGeom>
                  <a:solidFill>
                    <a:srgbClr val="FF0000">
                      <a:alpha val="16078"/>
                    </a:srgbClr>
                  </a:solidFill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6" name="TextBox 185">
                    <a:extLst>
                      <a:ext uri="{FF2B5EF4-FFF2-40B4-BE49-F238E27FC236}">
                        <a16:creationId xmlns:a16="http://schemas.microsoft.com/office/drawing/2014/main" id="{0E7629DA-674C-4F7F-A152-71E1301782B8}"/>
                      </a:ext>
                    </a:extLst>
                  </p:cNvPr>
                  <p:cNvSpPr txBox="1"/>
                  <p:nvPr/>
                </p:nvSpPr>
                <p:spPr>
                  <a:xfrm>
                    <a:off x="3451296" y="3987661"/>
                    <a:ext cx="1233300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solidFill>
                          <a:srgbClr val="FF0000"/>
                        </a:solidFill>
                      </a:rPr>
                      <a:t>150 s</a:t>
                    </a:r>
                    <a:endParaRPr lang="en-GB" sz="9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E47360B5-DFE9-42D0-B2A7-6D441F414E14}"/>
                      </a:ext>
                    </a:extLst>
                  </p:cNvPr>
                  <p:cNvSpPr/>
                  <p:nvPr/>
                </p:nvSpPr>
                <p:spPr>
                  <a:xfrm>
                    <a:off x="3410376" y="4439469"/>
                    <a:ext cx="45719" cy="406170"/>
                  </a:xfrm>
                  <a:prstGeom prst="rect">
                    <a:avLst/>
                  </a:prstGeom>
                  <a:solidFill>
                    <a:srgbClr val="FF0000">
                      <a:alpha val="16078"/>
                    </a:srgbClr>
                  </a:solidFill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TextBox 187">
                    <a:extLst>
                      <a:ext uri="{FF2B5EF4-FFF2-40B4-BE49-F238E27FC236}">
                        <a16:creationId xmlns:a16="http://schemas.microsoft.com/office/drawing/2014/main" id="{6A4C1AB1-D61B-44FB-9184-EC5FACC20AD9}"/>
                      </a:ext>
                    </a:extLst>
                  </p:cNvPr>
                  <p:cNvSpPr txBox="1"/>
                  <p:nvPr/>
                </p:nvSpPr>
                <p:spPr>
                  <a:xfrm>
                    <a:off x="3403247" y="4655320"/>
                    <a:ext cx="1233300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solidFill>
                          <a:srgbClr val="FF0000"/>
                        </a:solidFill>
                      </a:rPr>
                      <a:t>30 s</a:t>
                    </a:r>
                    <a:endParaRPr lang="en-GB" sz="900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192" name="Straight Arrow Connector 191">
                    <a:extLst>
                      <a:ext uri="{FF2B5EF4-FFF2-40B4-BE49-F238E27FC236}">
                        <a16:creationId xmlns:a16="http://schemas.microsoft.com/office/drawing/2014/main" id="{857F57D6-C344-48A2-BDAB-7AADECDD49E2}"/>
                      </a:ext>
                    </a:extLst>
                  </p:cNvPr>
                  <p:cNvCxnSpPr>
                    <a:cxnSpLocks/>
                    <a:stCxn id="169" idx="1"/>
                    <a:endCxn id="139" idx="3"/>
                  </p:cNvCxnSpPr>
                  <p:nvPr/>
                </p:nvCxnSpPr>
                <p:spPr>
                  <a:xfrm flipH="1">
                    <a:off x="2809383" y="4640886"/>
                    <a:ext cx="602621" cy="372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prstDash val="dash"/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Arrow Connector 192">
                    <a:extLst>
                      <a:ext uri="{FF2B5EF4-FFF2-40B4-BE49-F238E27FC236}">
                        <a16:creationId xmlns:a16="http://schemas.microsoft.com/office/drawing/2014/main" id="{4E7EE2C5-A32C-459B-9CE2-F011456A6973}"/>
                      </a:ext>
                    </a:extLst>
                  </p:cNvPr>
                  <p:cNvCxnSpPr>
                    <a:stCxn id="185" idx="1"/>
                    <a:endCxn id="137" idx="3"/>
                  </p:cNvCxnSpPr>
                  <p:nvPr/>
                </p:nvCxnSpPr>
                <p:spPr>
                  <a:xfrm flipH="1">
                    <a:off x="2802285" y="4100297"/>
                    <a:ext cx="612285" cy="889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prstDash val="dash"/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Arrow Connector 193">
                    <a:extLst>
                      <a:ext uri="{FF2B5EF4-FFF2-40B4-BE49-F238E27FC236}">
                        <a16:creationId xmlns:a16="http://schemas.microsoft.com/office/drawing/2014/main" id="{ABF63CCC-D6B0-4B4E-9D9E-9C54BCF752D3}"/>
                      </a:ext>
                    </a:extLst>
                  </p:cNvPr>
                  <p:cNvCxnSpPr>
                    <a:cxnSpLocks/>
                    <a:stCxn id="183" idx="1"/>
                    <a:endCxn id="136" idx="3"/>
                  </p:cNvCxnSpPr>
                  <p:nvPr/>
                </p:nvCxnSpPr>
                <p:spPr>
                  <a:xfrm flipH="1">
                    <a:off x="2802282" y="3560924"/>
                    <a:ext cx="613791" cy="11109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prstDash val="dash"/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Arrow Connector 194">
                    <a:extLst>
                      <a:ext uri="{FF2B5EF4-FFF2-40B4-BE49-F238E27FC236}">
                        <a16:creationId xmlns:a16="http://schemas.microsoft.com/office/drawing/2014/main" id="{887FACE7-7E4E-4092-B4F1-4ED59F2DEC51}"/>
                      </a:ext>
                    </a:extLst>
                  </p:cNvPr>
                  <p:cNvCxnSpPr>
                    <a:stCxn id="166" idx="1"/>
                  </p:cNvCxnSpPr>
                  <p:nvPr/>
                </p:nvCxnSpPr>
                <p:spPr>
                  <a:xfrm flipH="1">
                    <a:off x="2588727" y="3074969"/>
                    <a:ext cx="836073" cy="496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prstDash val="dash"/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Arrow Connector 195">
                    <a:extLst>
                      <a:ext uri="{FF2B5EF4-FFF2-40B4-BE49-F238E27FC236}">
                        <a16:creationId xmlns:a16="http://schemas.microsoft.com/office/drawing/2014/main" id="{BF9A8463-E479-4F4F-A0F8-A3C9F5320125}"/>
                      </a:ext>
                    </a:extLst>
                  </p:cNvPr>
                  <p:cNvCxnSpPr>
                    <a:stCxn id="165" idx="1"/>
                  </p:cNvCxnSpPr>
                  <p:nvPr/>
                </p:nvCxnSpPr>
                <p:spPr>
                  <a:xfrm flipH="1">
                    <a:off x="2589873" y="2516665"/>
                    <a:ext cx="817013" cy="333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prstDash val="dash"/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8" name="TextBox 197">
                    <a:extLst>
                      <a:ext uri="{FF2B5EF4-FFF2-40B4-BE49-F238E27FC236}">
                        <a16:creationId xmlns:a16="http://schemas.microsoft.com/office/drawing/2014/main" id="{F7965CC8-95B4-4239-8CC9-4D253705BB2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278262" y="3814293"/>
                    <a:ext cx="3356408" cy="13754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select time intervals i</a:t>
                    </a:r>
                    <a:r>
                      <a:rPr lang="en-US" baseline="-25000" dirty="0"/>
                      <a:t>k</a:t>
                    </a:r>
                    <a:endParaRPr lang="en-GB" baseline="-25000" dirty="0"/>
                  </a:p>
                </p:txBody>
              </p: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B1134A0F-9C41-4A24-B173-B86CC80FB512}"/>
                      </a:ext>
                    </a:extLst>
                  </p:cNvPr>
                  <p:cNvCxnSpPr/>
                  <p:nvPr/>
                </p:nvCxnSpPr>
                <p:spPr>
                  <a:xfrm>
                    <a:off x="5610592" y="1766684"/>
                    <a:ext cx="0" cy="4734211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0" name="Oval 199">
                    <a:extLst>
                      <a:ext uri="{FF2B5EF4-FFF2-40B4-BE49-F238E27FC236}">
                        <a16:creationId xmlns:a16="http://schemas.microsoft.com/office/drawing/2014/main" id="{708D69F8-44A9-4CD9-AAEF-907E2477FF85}"/>
                      </a:ext>
                    </a:extLst>
                  </p:cNvPr>
                  <p:cNvSpPr/>
                  <p:nvPr/>
                </p:nvSpPr>
                <p:spPr>
                  <a:xfrm>
                    <a:off x="4771696" y="2280546"/>
                    <a:ext cx="798738" cy="219855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/>
                      <a:t>x</a:t>
                    </a:r>
                    <a:r>
                      <a:rPr lang="en-US" sz="1000" baseline="-25000" dirty="0"/>
                      <a:t>H,1,1</a:t>
                    </a:r>
                    <a:r>
                      <a:rPr lang="en-US" sz="1000" dirty="0"/>
                      <a:t>(t)</a:t>
                    </a:r>
                    <a:endParaRPr lang="en-GB" sz="1000" dirty="0"/>
                  </a:p>
                </p:txBody>
              </p:sp>
              <p:sp>
                <p:nvSpPr>
                  <p:cNvPr id="201" name="Oval 200">
                    <a:extLst>
                      <a:ext uri="{FF2B5EF4-FFF2-40B4-BE49-F238E27FC236}">
                        <a16:creationId xmlns:a16="http://schemas.microsoft.com/office/drawing/2014/main" id="{94557CE9-430C-4A8F-89D2-6115C81CB733}"/>
                      </a:ext>
                    </a:extLst>
                  </p:cNvPr>
                  <p:cNvSpPr/>
                  <p:nvPr/>
                </p:nvSpPr>
                <p:spPr>
                  <a:xfrm>
                    <a:off x="4771696" y="2500401"/>
                    <a:ext cx="798738" cy="219855"/>
                  </a:xfrm>
                  <a:prstGeom prst="ellipse">
                    <a:avLst/>
                  </a:prstGeom>
                  <a:solidFill>
                    <a:srgbClr val="FC860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/>
                      <a:t>x</a:t>
                    </a:r>
                    <a:r>
                      <a:rPr lang="en-US" sz="1000" baseline="-25000" dirty="0"/>
                      <a:t>C,1,1</a:t>
                    </a:r>
                    <a:r>
                      <a:rPr lang="en-US" sz="1000" dirty="0"/>
                      <a:t>(t)</a:t>
                    </a:r>
                    <a:endParaRPr lang="en-GB" sz="1000" dirty="0"/>
                  </a:p>
                </p:txBody>
              </p:sp>
              <p:sp>
                <p:nvSpPr>
                  <p:cNvPr id="202" name="Oval 201">
                    <a:extLst>
                      <a:ext uri="{FF2B5EF4-FFF2-40B4-BE49-F238E27FC236}">
                        <a16:creationId xmlns:a16="http://schemas.microsoft.com/office/drawing/2014/main" id="{368142E6-AC04-4DA1-972B-7B0070C9C4BD}"/>
                      </a:ext>
                    </a:extLst>
                  </p:cNvPr>
                  <p:cNvSpPr/>
                  <p:nvPr/>
                </p:nvSpPr>
                <p:spPr>
                  <a:xfrm>
                    <a:off x="4771696" y="2841045"/>
                    <a:ext cx="798738" cy="219855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/>
                      <a:t>x</a:t>
                    </a:r>
                    <a:r>
                      <a:rPr lang="en-US" sz="1000" baseline="-25000" dirty="0"/>
                      <a:t>H,1,2</a:t>
                    </a:r>
                    <a:r>
                      <a:rPr lang="en-US" sz="1000" dirty="0"/>
                      <a:t>(t)</a:t>
                    </a:r>
                    <a:endParaRPr lang="en-GB" sz="1000" dirty="0"/>
                  </a:p>
                </p:txBody>
              </p:sp>
              <p:sp>
                <p:nvSpPr>
                  <p:cNvPr id="203" name="Oval 202">
                    <a:extLst>
                      <a:ext uri="{FF2B5EF4-FFF2-40B4-BE49-F238E27FC236}">
                        <a16:creationId xmlns:a16="http://schemas.microsoft.com/office/drawing/2014/main" id="{0C00FE54-FE5B-4FCC-B46E-376BDA4B4AB9}"/>
                      </a:ext>
                    </a:extLst>
                  </p:cNvPr>
                  <p:cNvSpPr/>
                  <p:nvPr/>
                </p:nvSpPr>
                <p:spPr>
                  <a:xfrm>
                    <a:off x="4771696" y="3060900"/>
                    <a:ext cx="798738" cy="219855"/>
                  </a:xfrm>
                  <a:prstGeom prst="ellipse">
                    <a:avLst/>
                  </a:prstGeom>
                  <a:solidFill>
                    <a:srgbClr val="FC860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/>
                      <a:t>x</a:t>
                    </a:r>
                    <a:r>
                      <a:rPr lang="en-US" sz="1000" baseline="-25000" dirty="0"/>
                      <a:t>C,1,2</a:t>
                    </a:r>
                    <a:r>
                      <a:rPr lang="en-US" sz="1000" dirty="0"/>
                      <a:t>(t)</a:t>
                    </a:r>
                    <a:endParaRPr lang="en-GB" sz="1000" dirty="0"/>
                  </a:p>
                </p:txBody>
              </p:sp>
              <p:sp>
                <p:nvSpPr>
                  <p:cNvPr id="204" name="Oval 203">
                    <a:extLst>
                      <a:ext uri="{FF2B5EF4-FFF2-40B4-BE49-F238E27FC236}">
                        <a16:creationId xmlns:a16="http://schemas.microsoft.com/office/drawing/2014/main" id="{D7B1BB1C-55AC-46F7-9227-08479057D3FA}"/>
                      </a:ext>
                    </a:extLst>
                  </p:cNvPr>
                  <p:cNvSpPr/>
                  <p:nvPr/>
                </p:nvSpPr>
                <p:spPr>
                  <a:xfrm>
                    <a:off x="4771696" y="3336047"/>
                    <a:ext cx="798738" cy="219855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/>
                      <a:t>x</a:t>
                    </a:r>
                    <a:r>
                      <a:rPr lang="en-US" sz="1000" baseline="-25000" dirty="0"/>
                      <a:t>H,1,3</a:t>
                    </a:r>
                    <a:r>
                      <a:rPr lang="en-US" sz="1000" dirty="0"/>
                      <a:t>(t)</a:t>
                    </a:r>
                    <a:endParaRPr lang="en-GB" sz="1000" dirty="0"/>
                  </a:p>
                </p:txBody>
              </p:sp>
              <p:sp>
                <p:nvSpPr>
                  <p:cNvPr id="205" name="Oval 204">
                    <a:extLst>
                      <a:ext uri="{FF2B5EF4-FFF2-40B4-BE49-F238E27FC236}">
                        <a16:creationId xmlns:a16="http://schemas.microsoft.com/office/drawing/2014/main" id="{CB901D22-C6F9-4E5E-8CD1-F8F3CB330782}"/>
                      </a:ext>
                    </a:extLst>
                  </p:cNvPr>
                  <p:cNvSpPr/>
                  <p:nvPr/>
                </p:nvSpPr>
                <p:spPr>
                  <a:xfrm>
                    <a:off x="4771696" y="3578513"/>
                    <a:ext cx="798738" cy="219855"/>
                  </a:xfrm>
                  <a:prstGeom prst="ellipse">
                    <a:avLst/>
                  </a:prstGeom>
                  <a:solidFill>
                    <a:srgbClr val="FC860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/>
                      <a:t>x</a:t>
                    </a:r>
                    <a:r>
                      <a:rPr lang="en-US" sz="1000" baseline="-25000" dirty="0"/>
                      <a:t>C,1,3</a:t>
                    </a:r>
                    <a:r>
                      <a:rPr lang="en-US" sz="1000" dirty="0"/>
                      <a:t>(t)</a:t>
                    </a:r>
                    <a:endParaRPr lang="en-GB" sz="1000" dirty="0"/>
                  </a:p>
                </p:txBody>
              </p:sp>
              <p:sp>
                <p:nvSpPr>
                  <p:cNvPr id="206" name="Oval 205">
                    <a:extLst>
                      <a:ext uri="{FF2B5EF4-FFF2-40B4-BE49-F238E27FC236}">
                        <a16:creationId xmlns:a16="http://schemas.microsoft.com/office/drawing/2014/main" id="{AFBFDE9B-4754-4EEA-B8FA-525AF5A2E486}"/>
                      </a:ext>
                    </a:extLst>
                  </p:cNvPr>
                  <p:cNvSpPr/>
                  <p:nvPr/>
                </p:nvSpPr>
                <p:spPr>
                  <a:xfrm>
                    <a:off x="4771696" y="3880442"/>
                    <a:ext cx="798738" cy="219855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/>
                      <a:t>x</a:t>
                    </a:r>
                    <a:r>
                      <a:rPr lang="en-US" sz="1000" baseline="-25000" dirty="0"/>
                      <a:t>H,1,4</a:t>
                    </a:r>
                    <a:r>
                      <a:rPr lang="en-US" sz="1000" dirty="0"/>
                      <a:t>(t)</a:t>
                    </a:r>
                    <a:endParaRPr lang="en-GB" sz="1000" dirty="0"/>
                  </a:p>
                </p:txBody>
              </p:sp>
              <p:sp>
                <p:nvSpPr>
                  <p:cNvPr id="207" name="Oval 206">
                    <a:extLst>
                      <a:ext uri="{FF2B5EF4-FFF2-40B4-BE49-F238E27FC236}">
                        <a16:creationId xmlns:a16="http://schemas.microsoft.com/office/drawing/2014/main" id="{D90D66F6-2B9B-42DD-95CF-4525151912D1}"/>
                      </a:ext>
                    </a:extLst>
                  </p:cNvPr>
                  <p:cNvSpPr/>
                  <p:nvPr/>
                </p:nvSpPr>
                <p:spPr>
                  <a:xfrm>
                    <a:off x="4766543" y="4111970"/>
                    <a:ext cx="798738" cy="219855"/>
                  </a:xfrm>
                  <a:prstGeom prst="ellipse">
                    <a:avLst/>
                  </a:prstGeom>
                  <a:solidFill>
                    <a:srgbClr val="FC860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/>
                      <a:t>x</a:t>
                    </a:r>
                    <a:r>
                      <a:rPr lang="en-US" sz="1000" baseline="-25000" dirty="0"/>
                      <a:t>C,1,4</a:t>
                    </a:r>
                    <a:r>
                      <a:rPr lang="en-US" sz="1000" dirty="0"/>
                      <a:t>(t)</a:t>
                    </a:r>
                    <a:endParaRPr lang="en-GB" sz="1000" dirty="0"/>
                  </a:p>
                </p:txBody>
              </p:sp>
              <p:sp>
                <p:nvSpPr>
                  <p:cNvPr id="208" name="Oval 207">
                    <a:extLst>
                      <a:ext uri="{FF2B5EF4-FFF2-40B4-BE49-F238E27FC236}">
                        <a16:creationId xmlns:a16="http://schemas.microsoft.com/office/drawing/2014/main" id="{E0182F86-15FB-4DA6-80B3-FAB3C0127326}"/>
                      </a:ext>
                    </a:extLst>
                  </p:cNvPr>
                  <p:cNvSpPr/>
                  <p:nvPr/>
                </p:nvSpPr>
                <p:spPr>
                  <a:xfrm>
                    <a:off x="4771696" y="4402591"/>
                    <a:ext cx="798738" cy="219855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/>
                      <a:t>x</a:t>
                    </a:r>
                    <a:r>
                      <a:rPr lang="en-US" sz="1000" baseline="-25000" dirty="0"/>
                      <a:t>H,1,5</a:t>
                    </a:r>
                    <a:r>
                      <a:rPr lang="en-US" sz="1000" dirty="0"/>
                      <a:t>(t)</a:t>
                    </a:r>
                    <a:endParaRPr lang="en-GB" sz="1000" dirty="0"/>
                  </a:p>
                </p:txBody>
              </p:sp>
              <p:sp>
                <p:nvSpPr>
                  <p:cNvPr id="209" name="Oval 208">
                    <a:extLst>
                      <a:ext uri="{FF2B5EF4-FFF2-40B4-BE49-F238E27FC236}">
                        <a16:creationId xmlns:a16="http://schemas.microsoft.com/office/drawing/2014/main" id="{B12F8A8B-AEAE-4912-ACB8-A887FD147528}"/>
                      </a:ext>
                    </a:extLst>
                  </p:cNvPr>
                  <p:cNvSpPr/>
                  <p:nvPr/>
                </p:nvSpPr>
                <p:spPr>
                  <a:xfrm>
                    <a:off x="4763299" y="4636228"/>
                    <a:ext cx="798738" cy="219855"/>
                  </a:xfrm>
                  <a:prstGeom prst="ellipse">
                    <a:avLst/>
                  </a:prstGeom>
                  <a:solidFill>
                    <a:srgbClr val="FC860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/>
                      <a:t>x</a:t>
                    </a:r>
                    <a:r>
                      <a:rPr lang="en-US" sz="1000" baseline="-25000" dirty="0"/>
                      <a:t>C,1,5</a:t>
                    </a:r>
                    <a:r>
                      <a:rPr lang="en-US" sz="1000" dirty="0"/>
                      <a:t>(t)</a:t>
                    </a:r>
                    <a:endParaRPr lang="en-GB" sz="1000" dirty="0"/>
                  </a:p>
                </p:txBody>
              </p:sp>
              <p:sp>
                <p:nvSpPr>
                  <p:cNvPr id="214" name="TextBox 213">
                    <a:extLst>
                      <a:ext uri="{FF2B5EF4-FFF2-40B4-BE49-F238E27FC236}">
                        <a16:creationId xmlns:a16="http://schemas.microsoft.com/office/drawing/2014/main" id="{0C2075AB-8E7A-4026-964E-EA159BF240ED}"/>
                      </a:ext>
                    </a:extLst>
                  </p:cNvPr>
                  <p:cNvSpPr txBox="1"/>
                  <p:nvPr/>
                </p:nvSpPr>
                <p:spPr>
                  <a:xfrm>
                    <a:off x="3517865" y="2005858"/>
                    <a:ext cx="1646337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900" dirty="0"/>
                      <a:t>50% </a:t>
                    </a:r>
                    <a:r>
                      <a:rPr lang="fr-FR" sz="900" dirty="0" err="1"/>
                      <a:t>overlap</a:t>
                    </a:r>
                    <a:endParaRPr lang="en-GB" sz="900" dirty="0"/>
                  </a:p>
                </p:txBody>
              </p:sp>
              <p:sp>
                <p:nvSpPr>
                  <p:cNvPr id="180" name="TextBox 179">
                    <a:extLst>
                      <a:ext uri="{FF2B5EF4-FFF2-40B4-BE49-F238E27FC236}">
                        <a16:creationId xmlns:a16="http://schemas.microsoft.com/office/drawing/2014/main" id="{F1DE3FB5-5E16-4D14-A70D-9E462AE31F5B}"/>
                      </a:ext>
                    </a:extLst>
                  </p:cNvPr>
                  <p:cNvSpPr txBox="1"/>
                  <p:nvPr/>
                </p:nvSpPr>
                <p:spPr>
                  <a:xfrm>
                    <a:off x="3376963" y="3044862"/>
                    <a:ext cx="1233300" cy="273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solidFill>
                          <a:srgbClr val="FF0000"/>
                        </a:solidFill>
                      </a:rPr>
                      <a:t>700 s</a:t>
                    </a:r>
                    <a:endParaRPr lang="en-GB" sz="9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0" name="Oval 209">
                    <a:extLst>
                      <a:ext uri="{FF2B5EF4-FFF2-40B4-BE49-F238E27FC236}">
                        <a16:creationId xmlns:a16="http://schemas.microsoft.com/office/drawing/2014/main" id="{7DD878E8-F93F-44AF-98A5-4205ADF34613}"/>
                      </a:ext>
                    </a:extLst>
                  </p:cNvPr>
                  <p:cNvSpPr/>
                  <p:nvPr/>
                </p:nvSpPr>
                <p:spPr>
                  <a:xfrm>
                    <a:off x="4771696" y="4978718"/>
                    <a:ext cx="798738" cy="219855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/>
                      <a:t>x</a:t>
                    </a:r>
                    <a:r>
                      <a:rPr lang="en-US" sz="1000" baseline="-25000" dirty="0"/>
                      <a:t>H,1,6</a:t>
                    </a:r>
                    <a:r>
                      <a:rPr lang="en-US" sz="1000" dirty="0"/>
                      <a:t>(t)</a:t>
                    </a:r>
                    <a:endParaRPr lang="en-GB" sz="1000" dirty="0"/>
                  </a:p>
                </p:txBody>
              </p:sp>
              <p:sp>
                <p:nvSpPr>
                  <p:cNvPr id="211" name="Oval 210">
                    <a:extLst>
                      <a:ext uri="{FF2B5EF4-FFF2-40B4-BE49-F238E27FC236}">
                        <a16:creationId xmlns:a16="http://schemas.microsoft.com/office/drawing/2014/main" id="{1AC6D624-AF35-4F35-8A10-69E213625A5C}"/>
                      </a:ext>
                    </a:extLst>
                  </p:cNvPr>
                  <p:cNvSpPr/>
                  <p:nvPr/>
                </p:nvSpPr>
                <p:spPr>
                  <a:xfrm>
                    <a:off x="4758889" y="5205448"/>
                    <a:ext cx="798738" cy="219855"/>
                  </a:xfrm>
                  <a:prstGeom prst="ellipse">
                    <a:avLst/>
                  </a:prstGeom>
                  <a:solidFill>
                    <a:srgbClr val="FC860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/>
                      <a:t>x</a:t>
                    </a:r>
                    <a:r>
                      <a:rPr lang="en-US" sz="1000" baseline="-25000" dirty="0"/>
                      <a:t>C,1,6</a:t>
                    </a:r>
                    <a:r>
                      <a:rPr lang="en-US" sz="1000" dirty="0"/>
                      <a:t>(t)</a:t>
                    </a:r>
                    <a:endParaRPr lang="en-GB" sz="1000" dirty="0"/>
                  </a:p>
                </p:txBody>
              </p:sp>
            </p:grpSp>
          </p:grp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C3A20101-BD42-4B7B-9ABB-31F32062A108}"/>
                  </a:ext>
                </a:extLst>
              </p:cNvPr>
              <p:cNvSpPr/>
              <p:nvPr/>
            </p:nvSpPr>
            <p:spPr>
              <a:xfrm>
                <a:off x="3780854" y="4193757"/>
                <a:ext cx="45719" cy="378052"/>
              </a:xfrm>
              <a:prstGeom prst="rect">
                <a:avLst/>
              </a:prstGeom>
              <a:solidFill>
                <a:srgbClr val="FF0000">
                  <a:alpha val="16078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DEC777A0-F2CB-45BE-A029-2C3F46C8215A}"/>
                  </a:ext>
                </a:extLst>
              </p:cNvPr>
              <p:cNvSpPr txBox="1"/>
              <p:nvPr/>
            </p:nvSpPr>
            <p:spPr>
              <a:xfrm>
                <a:off x="3755457" y="4256493"/>
                <a:ext cx="12333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rgbClr val="FF0000"/>
                    </a:solidFill>
                  </a:rPr>
                  <a:t>20 s</a:t>
                </a:r>
                <a:endParaRPr lang="en-GB" sz="9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C995A753-B210-425A-93BE-97859BDF5146}"/>
              </a:ext>
            </a:extLst>
          </p:cNvPr>
          <p:cNvGrpSpPr/>
          <p:nvPr/>
        </p:nvGrpSpPr>
        <p:grpSpPr>
          <a:xfrm>
            <a:off x="6191896" y="904030"/>
            <a:ext cx="2994108" cy="3566110"/>
            <a:chOff x="6191896" y="904030"/>
            <a:chExt cx="2994108" cy="3566110"/>
          </a:xfrm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D866C757-E6D5-4CEE-B629-AA05F022656D}"/>
                </a:ext>
              </a:extLst>
            </p:cNvPr>
            <p:cNvSpPr/>
            <p:nvPr/>
          </p:nvSpPr>
          <p:spPr>
            <a:xfrm>
              <a:off x="6494412" y="3291530"/>
              <a:ext cx="929615" cy="34882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err="1">
                  <a:solidFill>
                    <a:schemeClr val="tx1"/>
                  </a:solidFill>
                </a:rPr>
                <a:t>Response</a:t>
              </a:r>
              <a:endParaRPr lang="fr-FR" sz="1100" dirty="0">
                <a:solidFill>
                  <a:schemeClr val="tx1"/>
                </a:solidFill>
              </a:endParaRPr>
            </a:p>
            <a:p>
              <a:pPr algn="ctr"/>
              <a:r>
                <a:rPr lang="fr-FR" sz="1100" dirty="0" err="1">
                  <a:solidFill>
                    <a:schemeClr val="tx1"/>
                  </a:solidFill>
                </a:rPr>
                <a:t>equation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76167232-54C8-462D-B90F-54ADF79614BE}"/>
                </a:ext>
              </a:extLst>
            </p:cNvPr>
            <p:cNvGrpSpPr/>
            <p:nvPr/>
          </p:nvGrpSpPr>
          <p:grpSpPr>
            <a:xfrm>
              <a:off x="6191896" y="904030"/>
              <a:ext cx="2994108" cy="3566110"/>
              <a:chOff x="6191896" y="904030"/>
              <a:chExt cx="2994108" cy="3566110"/>
            </a:xfrm>
          </p:grpSpPr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0CFB8AF1-088A-4057-A2B7-B3549D4160F0}"/>
                  </a:ext>
                </a:extLst>
              </p:cNvPr>
              <p:cNvSpPr/>
              <p:nvPr/>
            </p:nvSpPr>
            <p:spPr>
              <a:xfrm>
                <a:off x="7666236" y="3989678"/>
                <a:ext cx="1278441" cy="29865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/>
                  <a:t>MSC</a:t>
                </a:r>
                <a:r>
                  <a:rPr lang="en-US" sz="1100" baseline="-25000" dirty="0" err="1"/>
                  <a:t>HC,k,i</a:t>
                </a:r>
                <a:r>
                  <a:rPr lang="en-US" sz="1100" dirty="0"/>
                  <a:t>(f)</a:t>
                </a:r>
                <a:endParaRPr lang="en-GB" sz="1100" dirty="0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E01B6FD0-654D-4202-9ED1-0E71429C8112}"/>
                  </a:ext>
                </a:extLst>
              </p:cNvPr>
              <p:cNvSpPr/>
              <p:nvPr/>
            </p:nvSpPr>
            <p:spPr>
              <a:xfrm>
                <a:off x="6645669" y="1096714"/>
                <a:ext cx="831919" cy="29865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x</a:t>
                </a:r>
                <a:r>
                  <a:rPr lang="en-US" sz="1100" baseline="-25000" dirty="0"/>
                  <a:t>H,k,i</a:t>
                </a:r>
                <a:r>
                  <a:rPr lang="en-US" sz="1100" dirty="0"/>
                  <a:t>(t)</a:t>
                </a:r>
                <a:endParaRPr lang="en-GB" sz="1100" dirty="0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4E0EEBF2-E437-4ADF-9748-20D0E477AAB4}"/>
                  </a:ext>
                </a:extLst>
              </p:cNvPr>
              <p:cNvSpPr/>
              <p:nvPr/>
            </p:nvSpPr>
            <p:spPr>
              <a:xfrm>
                <a:off x="7780103" y="1103095"/>
                <a:ext cx="831919" cy="298653"/>
              </a:xfrm>
              <a:prstGeom prst="ellipse">
                <a:avLst/>
              </a:prstGeom>
              <a:solidFill>
                <a:srgbClr val="FC86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/>
                  <a:t>x</a:t>
                </a:r>
                <a:r>
                  <a:rPr lang="en-US" sz="1100" baseline="-25000" dirty="0" err="1"/>
                  <a:t>C,k,i</a:t>
                </a:r>
                <a:r>
                  <a:rPr lang="en-US" sz="1100" dirty="0"/>
                  <a:t>(t)</a:t>
                </a:r>
                <a:endParaRPr lang="en-GB" sz="1100" dirty="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4EF1954E-6895-470B-ABCE-9B53C4EB4452}"/>
                  </a:ext>
                </a:extLst>
              </p:cNvPr>
              <p:cNvSpPr/>
              <p:nvPr/>
            </p:nvSpPr>
            <p:spPr>
              <a:xfrm>
                <a:off x="7326329" y="1851172"/>
                <a:ext cx="605031" cy="2659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>
                    <a:solidFill>
                      <a:schemeClr val="tx1"/>
                    </a:solidFill>
                  </a:rPr>
                  <a:t>CPSD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2593EBDF-8DB9-4B00-A193-AA660C1A8B1D}"/>
                  </a:ext>
                </a:extLst>
              </p:cNvPr>
              <p:cNvSpPr/>
              <p:nvPr/>
            </p:nvSpPr>
            <p:spPr>
              <a:xfrm>
                <a:off x="8309505" y="1851172"/>
                <a:ext cx="605031" cy="2659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>
                    <a:solidFill>
                      <a:schemeClr val="tx1"/>
                    </a:solidFill>
                  </a:rPr>
                  <a:t>PSD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E6F71943-5386-4929-BECC-779B9D8A19BB}"/>
                  </a:ext>
                </a:extLst>
              </p:cNvPr>
              <p:cNvSpPr/>
              <p:nvPr/>
            </p:nvSpPr>
            <p:spPr>
              <a:xfrm>
                <a:off x="6343154" y="1851172"/>
                <a:ext cx="605031" cy="2659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>
                    <a:solidFill>
                      <a:schemeClr val="tx1"/>
                    </a:solidFill>
                  </a:rPr>
                  <a:t>PSD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329A7FCF-3E79-42EB-BB51-C0B67675A6CF}"/>
                  </a:ext>
                </a:extLst>
              </p:cNvPr>
              <p:cNvSpPr/>
              <p:nvPr/>
            </p:nvSpPr>
            <p:spPr>
              <a:xfrm>
                <a:off x="6191896" y="2569101"/>
                <a:ext cx="882793" cy="29865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ᴕ</a:t>
                </a:r>
                <a:r>
                  <a:rPr lang="en-US" sz="1050" baseline="-25000" dirty="0" err="1"/>
                  <a:t>HH,k,i</a:t>
                </a:r>
                <a:r>
                  <a:rPr lang="en-US" sz="1050" dirty="0"/>
                  <a:t>(f)</a:t>
                </a:r>
                <a:endParaRPr lang="en-GB" sz="1100" dirty="0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59AD6BBD-04AA-410C-AFBD-77C3F43E5B40}"/>
                  </a:ext>
                </a:extLst>
              </p:cNvPr>
              <p:cNvSpPr/>
              <p:nvPr/>
            </p:nvSpPr>
            <p:spPr>
              <a:xfrm>
                <a:off x="8158247" y="2568310"/>
                <a:ext cx="924408" cy="298653"/>
              </a:xfrm>
              <a:prstGeom prst="ellipse">
                <a:avLst/>
              </a:prstGeom>
              <a:solidFill>
                <a:srgbClr val="FC86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ᴕ</a:t>
                </a:r>
                <a:r>
                  <a:rPr lang="en-US" sz="1100" baseline="-25000" dirty="0" err="1"/>
                  <a:t>CC,k,i</a:t>
                </a:r>
                <a:r>
                  <a:rPr lang="en-US" sz="1100" dirty="0"/>
                  <a:t>(f)</a:t>
                </a:r>
                <a:endParaRPr lang="en-GB" sz="1100" dirty="0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1D91908-F3D6-406F-8131-3E2A86C27B81}"/>
                  </a:ext>
                </a:extLst>
              </p:cNvPr>
              <p:cNvSpPr/>
              <p:nvPr/>
            </p:nvSpPr>
            <p:spPr>
              <a:xfrm>
                <a:off x="7197018" y="2565692"/>
                <a:ext cx="878155" cy="29865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ᴕ</a:t>
                </a:r>
                <a:r>
                  <a:rPr lang="en-US" sz="1100" baseline="-25000" dirty="0" err="1"/>
                  <a:t>HC,k,i</a:t>
                </a:r>
                <a:r>
                  <a:rPr lang="en-US" sz="1100" dirty="0"/>
                  <a:t>(f)</a:t>
                </a:r>
                <a:endParaRPr lang="en-GB" sz="1100" dirty="0"/>
              </a:p>
            </p:txBody>
          </p:sp>
          <p:cxnSp>
            <p:nvCxnSpPr>
              <p:cNvPr id="224" name="Straight Arrow Connector 223">
                <a:extLst>
                  <a:ext uri="{FF2B5EF4-FFF2-40B4-BE49-F238E27FC236}">
                    <a16:creationId xmlns:a16="http://schemas.microsoft.com/office/drawing/2014/main" id="{5BD3B3D5-4E82-4BEE-BD1E-DD1A5594AEC7}"/>
                  </a:ext>
                </a:extLst>
              </p:cNvPr>
              <p:cNvCxnSpPr>
                <a:stCxn id="216" idx="3"/>
                <a:endCxn id="220" idx="0"/>
              </p:cNvCxnSpPr>
              <p:nvPr/>
            </p:nvCxnSpPr>
            <p:spPr>
              <a:xfrm flipH="1">
                <a:off x="6645669" y="1351631"/>
                <a:ext cx="121832" cy="4995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Arrow Connector 224">
                <a:extLst>
                  <a:ext uri="{FF2B5EF4-FFF2-40B4-BE49-F238E27FC236}">
                    <a16:creationId xmlns:a16="http://schemas.microsoft.com/office/drawing/2014/main" id="{4A0DEDCF-2418-410E-8ED7-814E6EDE5B2F}"/>
                  </a:ext>
                </a:extLst>
              </p:cNvPr>
              <p:cNvCxnSpPr>
                <a:stCxn id="216" idx="5"/>
              </p:cNvCxnSpPr>
              <p:nvPr/>
            </p:nvCxnSpPr>
            <p:spPr>
              <a:xfrm>
                <a:off x="7355755" y="1351631"/>
                <a:ext cx="136544" cy="4980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>
                <a:extLst>
                  <a:ext uri="{FF2B5EF4-FFF2-40B4-BE49-F238E27FC236}">
                    <a16:creationId xmlns:a16="http://schemas.microsoft.com/office/drawing/2014/main" id="{05C92089-A1F0-41ED-AB9E-C4BE4A66CB48}"/>
                  </a:ext>
                </a:extLst>
              </p:cNvPr>
              <p:cNvCxnSpPr>
                <a:stCxn id="217" idx="3"/>
              </p:cNvCxnSpPr>
              <p:nvPr/>
            </p:nvCxnSpPr>
            <p:spPr>
              <a:xfrm flipH="1">
                <a:off x="7765389" y="1358011"/>
                <a:ext cx="136545" cy="4916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>
                <a:extLst>
                  <a:ext uri="{FF2B5EF4-FFF2-40B4-BE49-F238E27FC236}">
                    <a16:creationId xmlns:a16="http://schemas.microsoft.com/office/drawing/2014/main" id="{DC201685-D94B-46F6-913B-3795769E1956}"/>
                  </a:ext>
                </a:extLst>
              </p:cNvPr>
              <p:cNvCxnSpPr>
                <a:stCxn id="217" idx="5"/>
                <a:endCxn id="219" idx="0"/>
              </p:cNvCxnSpPr>
              <p:nvPr/>
            </p:nvCxnSpPr>
            <p:spPr>
              <a:xfrm>
                <a:off x="8490188" y="1358011"/>
                <a:ext cx="121832" cy="49316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>
                <a:extLst>
                  <a:ext uri="{FF2B5EF4-FFF2-40B4-BE49-F238E27FC236}">
                    <a16:creationId xmlns:a16="http://schemas.microsoft.com/office/drawing/2014/main" id="{55C6BE83-A115-459D-8919-49C419A21BD5}"/>
                  </a:ext>
                </a:extLst>
              </p:cNvPr>
              <p:cNvCxnSpPr>
                <a:stCxn id="220" idx="2"/>
                <a:endCxn id="221" idx="0"/>
              </p:cNvCxnSpPr>
              <p:nvPr/>
            </p:nvCxnSpPr>
            <p:spPr>
              <a:xfrm flipH="1">
                <a:off x="6633293" y="2117098"/>
                <a:ext cx="12377" cy="4520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4DB6871F-0680-49CE-A781-58294FE7E730}"/>
                  </a:ext>
                </a:extLst>
              </p:cNvPr>
              <p:cNvCxnSpPr>
                <a:stCxn id="218" idx="2"/>
                <a:endCxn id="223" idx="0"/>
              </p:cNvCxnSpPr>
              <p:nvPr/>
            </p:nvCxnSpPr>
            <p:spPr>
              <a:xfrm>
                <a:off x="7628845" y="2117098"/>
                <a:ext cx="7251" cy="4485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>
                <a:extLst>
                  <a:ext uri="{FF2B5EF4-FFF2-40B4-BE49-F238E27FC236}">
                    <a16:creationId xmlns:a16="http://schemas.microsoft.com/office/drawing/2014/main" id="{6E8FF798-D57D-4FFA-B057-52E5738E8905}"/>
                  </a:ext>
                </a:extLst>
              </p:cNvPr>
              <p:cNvCxnSpPr>
                <a:stCxn id="219" idx="2"/>
                <a:endCxn id="222" idx="0"/>
              </p:cNvCxnSpPr>
              <p:nvPr/>
            </p:nvCxnSpPr>
            <p:spPr>
              <a:xfrm>
                <a:off x="8612020" y="2117098"/>
                <a:ext cx="8431" cy="4512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F477BFAE-D998-4064-B79B-632A028EA88F}"/>
                  </a:ext>
                </a:extLst>
              </p:cNvPr>
              <p:cNvSpPr/>
              <p:nvPr/>
            </p:nvSpPr>
            <p:spPr>
              <a:xfrm>
                <a:off x="7780103" y="3291530"/>
                <a:ext cx="1001864" cy="34882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>
                    <a:solidFill>
                      <a:schemeClr val="tx1"/>
                    </a:solidFill>
                  </a:rPr>
                  <a:t>Coherence</a:t>
                </a:r>
                <a:endParaRPr lang="fr-FR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FR" sz="1100" dirty="0" err="1">
                    <a:solidFill>
                      <a:schemeClr val="tx1"/>
                    </a:solidFill>
                  </a:rPr>
                  <a:t>equation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3" name="Straight Arrow Connector 232">
                <a:extLst>
                  <a:ext uri="{FF2B5EF4-FFF2-40B4-BE49-F238E27FC236}">
                    <a16:creationId xmlns:a16="http://schemas.microsoft.com/office/drawing/2014/main" id="{795076BC-E147-45B3-AEF9-EEB9E1F2D028}"/>
                  </a:ext>
                </a:extLst>
              </p:cNvPr>
              <p:cNvCxnSpPr>
                <a:stCxn id="221" idx="4"/>
              </p:cNvCxnSpPr>
              <p:nvPr/>
            </p:nvCxnSpPr>
            <p:spPr>
              <a:xfrm>
                <a:off x="6633293" y="2867754"/>
                <a:ext cx="239263" cy="4237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DC592D16-9D22-449B-8FA5-F34C06951261}"/>
                  </a:ext>
                </a:extLst>
              </p:cNvPr>
              <p:cNvCxnSpPr>
                <a:stCxn id="223" idx="3"/>
              </p:cNvCxnSpPr>
              <p:nvPr/>
            </p:nvCxnSpPr>
            <p:spPr>
              <a:xfrm flipH="1">
                <a:off x="7099443" y="2820608"/>
                <a:ext cx="226179" cy="4709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>
                <a:extLst>
                  <a:ext uri="{FF2B5EF4-FFF2-40B4-BE49-F238E27FC236}">
                    <a16:creationId xmlns:a16="http://schemas.microsoft.com/office/drawing/2014/main" id="{7FCE9A80-E6AE-48C2-B176-280E2A6F68A9}"/>
                  </a:ext>
                </a:extLst>
              </p:cNvPr>
              <p:cNvCxnSpPr>
                <a:stCxn id="223" idx="5"/>
              </p:cNvCxnSpPr>
              <p:nvPr/>
            </p:nvCxnSpPr>
            <p:spPr>
              <a:xfrm>
                <a:off x="7946571" y="2820608"/>
                <a:ext cx="211676" cy="4709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Arrow Connector 235">
                <a:extLst>
                  <a:ext uri="{FF2B5EF4-FFF2-40B4-BE49-F238E27FC236}">
                    <a16:creationId xmlns:a16="http://schemas.microsoft.com/office/drawing/2014/main" id="{98D7A793-6E82-4190-984D-5FBBC3ABCB7B}"/>
                  </a:ext>
                </a:extLst>
              </p:cNvPr>
              <p:cNvCxnSpPr>
                <a:stCxn id="222" idx="4"/>
              </p:cNvCxnSpPr>
              <p:nvPr/>
            </p:nvCxnSpPr>
            <p:spPr>
              <a:xfrm flipH="1">
                <a:off x="8464977" y="2866963"/>
                <a:ext cx="155474" cy="4245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571A75A8-B108-4C27-9C3E-4ACD61235057}"/>
                  </a:ext>
                </a:extLst>
              </p:cNvPr>
              <p:cNvSpPr/>
              <p:nvPr/>
            </p:nvSpPr>
            <p:spPr>
              <a:xfrm>
                <a:off x="6308965" y="4006018"/>
                <a:ext cx="1278439" cy="29865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/>
                  <a:t>G</a:t>
                </a:r>
                <a:r>
                  <a:rPr lang="en-US" sz="1100" baseline="-25000" dirty="0" err="1"/>
                  <a:t>H,k,i</a:t>
                </a:r>
                <a:r>
                  <a:rPr lang="en-US" sz="1100" dirty="0"/>
                  <a:t>(f)</a:t>
                </a:r>
                <a:endParaRPr lang="en-GB" sz="1100" dirty="0"/>
              </a:p>
            </p:txBody>
          </p:sp>
          <p:cxnSp>
            <p:nvCxnSpPr>
              <p:cNvPr id="239" name="Straight Arrow Connector 238">
                <a:extLst>
                  <a:ext uri="{FF2B5EF4-FFF2-40B4-BE49-F238E27FC236}">
                    <a16:creationId xmlns:a16="http://schemas.microsoft.com/office/drawing/2014/main" id="{65DE1A5C-B2D5-443D-9FF9-8709EE646DA1}"/>
                  </a:ext>
                </a:extLst>
              </p:cNvPr>
              <p:cNvCxnSpPr>
                <a:cxnSpLocks/>
                <a:stCxn id="232" idx="2"/>
                <a:endCxn id="238" idx="0"/>
              </p:cNvCxnSpPr>
              <p:nvPr/>
            </p:nvCxnSpPr>
            <p:spPr>
              <a:xfrm flipH="1">
                <a:off x="6948185" y="3640359"/>
                <a:ext cx="11035" cy="3656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>
                <a:extLst>
                  <a:ext uri="{FF2B5EF4-FFF2-40B4-BE49-F238E27FC236}">
                    <a16:creationId xmlns:a16="http://schemas.microsoft.com/office/drawing/2014/main" id="{48037997-5EBE-4188-AA6E-6D15CFB519A8}"/>
                  </a:ext>
                </a:extLst>
              </p:cNvPr>
              <p:cNvCxnSpPr>
                <a:cxnSpLocks/>
                <a:stCxn id="231" idx="2"/>
                <a:endCxn id="237" idx="0"/>
              </p:cNvCxnSpPr>
              <p:nvPr/>
            </p:nvCxnSpPr>
            <p:spPr>
              <a:xfrm>
                <a:off x="8281035" y="3640359"/>
                <a:ext cx="24421" cy="3493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39CDF97E-4384-4B3A-8598-08346F039F62}"/>
                  </a:ext>
                </a:extLst>
              </p:cNvPr>
              <p:cNvSpPr txBox="1"/>
              <p:nvPr/>
            </p:nvSpPr>
            <p:spPr>
              <a:xfrm>
                <a:off x="6567372" y="904030"/>
                <a:ext cx="207054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dirty="0"/>
                  <a:t>Loop on (</a:t>
                </a:r>
                <a:r>
                  <a:rPr lang="fr-FR" sz="1100" dirty="0" err="1"/>
                  <a:t>k,i</a:t>
                </a:r>
                <a:r>
                  <a:rPr lang="fr-FR" sz="1100" dirty="0"/>
                  <a:t>)</a:t>
                </a:r>
                <a:endParaRPr lang="en-GB" sz="1100" dirty="0"/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9CAE458C-4FE1-47D1-9D08-44E16BEFE0B6}"/>
                  </a:ext>
                </a:extLst>
              </p:cNvPr>
              <p:cNvSpPr txBox="1"/>
              <p:nvPr/>
            </p:nvSpPr>
            <p:spPr>
              <a:xfrm>
                <a:off x="6300029" y="4249639"/>
                <a:ext cx="1766208" cy="220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 err="1"/>
                  <a:t>Frequency</a:t>
                </a:r>
                <a:r>
                  <a:rPr lang="fr-FR" sz="1100" dirty="0"/>
                  <a:t> </a:t>
                </a:r>
                <a:r>
                  <a:rPr lang="fr-FR" sz="1100" dirty="0" err="1"/>
                  <a:t>Response</a:t>
                </a:r>
                <a:endParaRPr lang="en-GB" sz="1100" dirty="0"/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7FD7E907-1952-4108-B38A-A400E3D03AF2}"/>
                  </a:ext>
                </a:extLst>
              </p:cNvPr>
              <p:cNvSpPr txBox="1"/>
              <p:nvPr/>
            </p:nvSpPr>
            <p:spPr>
              <a:xfrm>
                <a:off x="7885601" y="4249640"/>
                <a:ext cx="1300403" cy="220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 err="1"/>
                  <a:t>Coherence</a:t>
                </a:r>
                <a:endParaRPr lang="en-GB" sz="1100" dirty="0"/>
              </a:p>
            </p:txBody>
          </p:sp>
        </p:grp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B1A64CEB-F451-40E5-BB1B-5D6F13196C33}"/>
              </a:ext>
            </a:extLst>
          </p:cNvPr>
          <p:cNvGrpSpPr/>
          <p:nvPr/>
        </p:nvGrpSpPr>
        <p:grpSpPr>
          <a:xfrm>
            <a:off x="6922777" y="2690087"/>
            <a:ext cx="2161378" cy="2161832"/>
            <a:chOff x="6922777" y="2690087"/>
            <a:chExt cx="2161378" cy="2161832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5DF5EFAD-3C20-4444-8567-41A8A23390D9}"/>
                </a:ext>
              </a:extLst>
            </p:cNvPr>
            <p:cNvSpPr txBox="1"/>
            <p:nvPr/>
          </p:nvSpPr>
          <p:spPr>
            <a:xfrm>
              <a:off x="7858828" y="4537427"/>
              <a:ext cx="11269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A27AAA"/>
                  </a:solidFill>
                </a:rPr>
                <a:t>Raw </a:t>
              </a:r>
              <a:r>
                <a:rPr lang="fr-FR" sz="1400" dirty="0" err="1">
                  <a:solidFill>
                    <a:srgbClr val="A27AAA"/>
                  </a:solidFill>
                </a:rPr>
                <a:t>results</a:t>
              </a:r>
              <a:endParaRPr lang="en-GB" sz="1400" dirty="0">
                <a:solidFill>
                  <a:srgbClr val="A27AAA"/>
                </a:solidFill>
              </a:endParaRPr>
            </a:p>
          </p:txBody>
        </p:sp>
        <p:pic>
          <p:nvPicPr>
            <p:cNvPr id="1028" name="Picture 4" descr="Free icon &amp;quot;Database icon&amp;quot;">
              <a:extLst>
                <a:ext uri="{FF2B5EF4-FFF2-40B4-BE49-F238E27FC236}">
                  <a16:creationId xmlns:a16="http://schemas.microsoft.com/office/drawing/2014/main" id="{2B860ABF-397E-4A25-B0A5-6292F3A85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777" y="2709976"/>
              <a:ext cx="103143" cy="126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1" name="Picture 4" descr="Free icon &amp;quot;Database icon&amp;quot;">
              <a:extLst>
                <a:ext uri="{FF2B5EF4-FFF2-40B4-BE49-F238E27FC236}">
                  <a16:creationId xmlns:a16="http://schemas.microsoft.com/office/drawing/2014/main" id="{FA2F316E-6B73-4C37-BCD5-9AF8F8B2C6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704" y="2690087"/>
              <a:ext cx="103143" cy="126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2" name="Picture 4" descr="Free icon &amp;quot;Database icon&amp;quot;">
              <a:extLst>
                <a:ext uri="{FF2B5EF4-FFF2-40B4-BE49-F238E27FC236}">
                  <a16:creationId xmlns:a16="http://schemas.microsoft.com/office/drawing/2014/main" id="{CBBD5186-22D3-44A0-BA18-030160788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0104" y="2709975"/>
              <a:ext cx="103143" cy="126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4" name="Picture 4" descr="Free icon &amp;quot;Database icon&amp;quot;">
              <a:extLst>
                <a:ext uri="{FF2B5EF4-FFF2-40B4-BE49-F238E27FC236}">
                  <a16:creationId xmlns:a16="http://schemas.microsoft.com/office/drawing/2014/main" id="{90BFF9D6-9479-417D-AC84-413351E00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5754" y="4167620"/>
              <a:ext cx="103143" cy="126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5" name="Picture 4" descr="Free icon &amp;quot;Database icon&amp;quot;">
              <a:extLst>
                <a:ext uri="{FF2B5EF4-FFF2-40B4-BE49-F238E27FC236}">
                  <a16:creationId xmlns:a16="http://schemas.microsoft.com/office/drawing/2014/main" id="{17138CCE-E99B-462B-92ED-705DF7CC15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6052" y="4573252"/>
              <a:ext cx="228103" cy="278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3" name="Picture 4" descr="Free icon &amp;quot;Database icon&amp;quot;">
              <a:extLst>
                <a:ext uri="{FF2B5EF4-FFF2-40B4-BE49-F238E27FC236}">
                  <a16:creationId xmlns:a16="http://schemas.microsoft.com/office/drawing/2014/main" id="{BE413EDD-8DDD-482A-B321-373EABD97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3418" y="4139005"/>
              <a:ext cx="103143" cy="126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33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08A0E1-9153-1C4C-BD91-C76D2ABA3F66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P3.1-243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A9686-9B15-6A49-B731-8C1372F7BCED}"/>
              </a:ext>
            </a:extLst>
          </p:cNvPr>
          <p:cNvSpPr txBox="1"/>
          <p:nvPr/>
        </p:nvSpPr>
        <p:spPr>
          <a:xfrm rot="16200000">
            <a:off x="-1779940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84216-2CB4-4AB4-B36F-FE7ECA3919B2}"/>
              </a:ext>
            </a:extLst>
          </p:cNvPr>
          <p:cNvSpPr txBox="1"/>
          <p:nvPr/>
        </p:nvSpPr>
        <p:spPr>
          <a:xfrm>
            <a:off x="5681335" y="877761"/>
            <a:ext cx="3462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755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Processing overview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5B0A6521-DFA0-4F97-AE44-AA9CFF788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2194"/>
            <a:ext cx="4962770" cy="81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CalxPy: a software for the calibration of geophysical systems against a reference 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Benoît Doury, IMS division, benoit.doury@ctbto.org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Ichrak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Ketata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Zuehlke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Engineering GmbH, ichrak.ketata@zuehlke.com</a:t>
            </a:r>
          </a:p>
        </p:txBody>
      </p:sp>
      <p:pic>
        <p:nvPicPr>
          <p:cNvPr id="120" name="Picture 5">
            <a:extLst>
              <a:ext uri="{FF2B5EF4-FFF2-40B4-BE49-F238E27FC236}">
                <a16:creationId xmlns:a16="http://schemas.microsoft.com/office/drawing/2014/main" id="{14C323E8-67AF-4ABF-B74B-6103CEB12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39" y="2617000"/>
            <a:ext cx="2730374" cy="210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07D3D82-E6BC-41A4-8292-F8A74F2E5DAC}"/>
              </a:ext>
            </a:extLst>
          </p:cNvPr>
          <p:cNvGrpSpPr/>
          <p:nvPr/>
        </p:nvGrpSpPr>
        <p:grpSpPr>
          <a:xfrm>
            <a:off x="1337990" y="928306"/>
            <a:ext cx="4424042" cy="1656610"/>
            <a:chOff x="1337990" y="928306"/>
            <a:chExt cx="4424042" cy="1656610"/>
          </a:xfrm>
        </p:grpSpPr>
        <p:pic>
          <p:nvPicPr>
            <p:cNvPr id="121" name="Picture 7">
              <a:extLst>
                <a:ext uri="{FF2B5EF4-FFF2-40B4-BE49-F238E27FC236}">
                  <a16:creationId xmlns:a16="http://schemas.microsoft.com/office/drawing/2014/main" id="{7CDE4B58-E5FB-410A-BE5A-4157EFB53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990" y="928306"/>
              <a:ext cx="3304501" cy="165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DFE6CF9B-AD99-456B-8E75-278968EE810B}"/>
                </a:ext>
              </a:extLst>
            </p:cNvPr>
            <p:cNvSpPr/>
            <p:nvPr/>
          </p:nvSpPr>
          <p:spPr>
            <a:xfrm>
              <a:off x="4839771" y="1179819"/>
              <a:ext cx="922261" cy="31554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ᴕ</a:t>
              </a:r>
              <a:r>
                <a:rPr lang="en-US" sz="1200" baseline="-25000" dirty="0" err="1"/>
                <a:t>HH,k,i</a:t>
              </a:r>
              <a:r>
                <a:rPr lang="en-US" sz="1200" dirty="0"/>
                <a:t>(f)</a:t>
              </a:r>
              <a:endParaRPr lang="en-GB" sz="1400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D5A5569-CAD7-4E69-B037-DBF5A6AB9953}"/>
                </a:ext>
              </a:extLst>
            </p:cNvPr>
            <p:cNvSpPr/>
            <p:nvPr/>
          </p:nvSpPr>
          <p:spPr>
            <a:xfrm>
              <a:off x="4839771" y="1524080"/>
              <a:ext cx="922261" cy="315542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ᴕ</a:t>
              </a:r>
              <a:r>
                <a:rPr lang="en-US" sz="1200" baseline="-25000" dirty="0" err="1"/>
                <a:t>HC,k,i</a:t>
              </a:r>
              <a:r>
                <a:rPr lang="en-US" sz="1200" dirty="0"/>
                <a:t>(f)</a:t>
              </a:r>
              <a:endParaRPr lang="en-GB" sz="1400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2CE59029-15CC-495E-ACDE-762F5833DBB5}"/>
                </a:ext>
              </a:extLst>
            </p:cNvPr>
            <p:cNvSpPr/>
            <p:nvPr/>
          </p:nvSpPr>
          <p:spPr>
            <a:xfrm>
              <a:off x="4824473" y="1868341"/>
              <a:ext cx="922261" cy="315542"/>
            </a:xfrm>
            <a:prstGeom prst="ellipse">
              <a:avLst/>
            </a:prstGeom>
            <a:solidFill>
              <a:srgbClr val="FC86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ᴕ</a:t>
              </a:r>
              <a:r>
                <a:rPr lang="en-US" sz="1200" baseline="-25000" dirty="0" err="1"/>
                <a:t>CC,k,i</a:t>
              </a:r>
              <a:r>
                <a:rPr lang="en-US" sz="1200" dirty="0"/>
                <a:t>(f)</a:t>
              </a:r>
              <a:endParaRPr lang="en-GB" sz="14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5A59AAC-E9B4-4753-8439-18BAC6FE2EBB}"/>
              </a:ext>
            </a:extLst>
          </p:cNvPr>
          <p:cNvSpPr/>
          <p:nvPr/>
        </p:nvSpPr>
        <p:spPr>
          <a:xfrm>
            <a:off x="522565" y="914257"/>
            <a:ext cx="5287685" cy="17027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8E64CFC-07BE-44B4-A286-149D124C8234}"/>
              </a:ext>
            </a:extLst>
          </p:cNvPr>
          <p:cNvSpPr/>
          <p:nvPr/>
        </p:nvSpPr>
        <p:spPr>
          <a:xfrm>
            <a:off x="522565" y="3137967"/>
            <a:ext cx="5287685" cy="16148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875DE1-6F21-4557-86C9-C069694CEABA}"/>
              </a:ext>
            </a:extLst>
          </p:cNvPr>
          <p:cNvGrpSpPr/>
          <p:nvPr/>
        </p:nvGrpSpPr>
        <p:grpSpPr>
          <a:xfrm>
            <a:off x="4802188" y="3490742"/>
            <a:ext cx="966829" cy="1048143"/>
            <a:chOff x="4802188" y="3490742"/>
            <a:chExt cx="966829" cy="1048143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6B40808F-567C-472C-AC73-7F825869DAF2}"/>
                </a:ext>
              </a:extLst>
            </p:cNvPr>
            <p:cNvSpPr txBox="1"/>
            <p:nvPr/>
          </p:nvSpPr>
          <p:spPr>
            <a:xfrm>
              <a:off x="4802188" y="4015665"/>
              <a:ext cx="966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A27AAA"/>
                  </a:solidFill>
                </a:rPr>
                <a:t>Composite </a:t>
              </a:r>
              <a:r>
                <a:rPr lang="fr-FR" sz="1400" dirty="0" err="1">
                  <a:solidFill>
                    <a:srgbClr val="A27AAA"/>
                  </a:solidFill>
                </a:rPr>
                <a:t>results</a:t>
              </a:r>
              <a:r>
                <a:rPr lang="fr-FR" sz="1400" dirty="0">
                  <a:solidFill>
                    <a:srgbClr val="A27AAA"/>
                  </a:solidFill>
                </a:rPr>
                <a:t> </a:t>
              </a:r>
            </a:p>
          </p:txBody>
        </p:sp>
        <p:pic>
          <p:nvPicPr>
            <p:cNvPr id="156" name="Picture 4" descr="Free icon &amp;quot;Database icon&amp;quot;">
              <a:extLst>
                <a:ext uri="{FF2B5EF4-FFF2-40B4-BE49-F238E27FC236}">
                  <a16:creationId xmlns:a16="http://schemas.microsoft.com/office/drawing/2014/main" id="{94B14882-1F60-4853-9BED-7D6E8AEB8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411" y="3490742"/>
              <a:ext cx="481016" cy="587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C01B4BA5-A6FD-482B-8176-5001BFD782BE}"/>
              </a:ext>
            </a:extLst>
          </p:cNvPr>
          <p:cNvSpPr txBox="1"/>
          <p:nvPr/>
        </p:nvSpPr>
        <p:spPr>
          <a:xfrm>
            <a:off x="458551" y="1819817"/>
            <a:ext cx="96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A27AAA"/>
                </a:solidFill>
              </a:rPr>
              <a:t>Raw </a:t>
            </a:r>
          </a:p>
          <a:p>
            <a:pPr algn="ctr"/>
            <a:r>
              <a:rPr lang="fr-FR" sz="1400" dirty="0" err="1">
                <a:solidFill>
                  <a:srgbClr val="A27AAA"/>
                </a:solidFill>
              </a:rPr>
              <a:t>results</a:t>
            </a:r>
            <a:r>
              <a:rPr lang="fr-FR" sz="1400" dirty="0">
                <a:solidFill>
                  <a:srgbClr val="A27AAA"/>
                </a:solidFill>
              </a:rPr>
              <a:t> 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0297551-9CE1-4E75-A05A-A95AAADA71E6}"/>
              </a:ext>
            </a:extLst>
          </p:cNvPr>
          <p:cNvSpPr txBox="1"/>
          <p:nvPr/>
        </p:nvSpPr>
        <p:spPr>
          <a:xfrm>
            <a:off x="226872" y="4415763"/>
            <a:ext cx="96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rgbClr val="2F58A1"/>
                </a:solidFill>
              </a:rPr>
              <a:t>2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DFAAC88-99F9-42FF-8F46-2FCA078128E1}"/>
              </a:ext>
            </a:extLst>
          </p:cNvPr>
          <p:cNvSpPr txBox="1"/>
          <p:nvPr/>
        </p:nvSpPr>
        <p:spPr>
          <a:xfrm>
            <a:off x="221347" y="2279421"/>
            <a:ext cx="96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rgbClr val="2F58A1"/>
                </a:solidFill>
              </a:rPr>
              <a:t>1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C44BC5A-D287-4CC3-9D2B-6E6816CF38C8}"/>
              </a:ext>
            </a:extLst>
          </p:cNvPr>
          <p:cNvSpPr txBox="1"/>
          <p:nvPr/>
        </p:nvSpPr>
        <p:spPr>
          <a:xfrm>
            <a:off x="3742684" y="2770859"/>
            <a:ext cx="1265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err="1"/>
              <a:t>Masking</a:t>
            </a:r>
            <a:r>
              <a:rPr lang="fr-FR" sz="1100" dirty="0"/>
              <a:t> </a:t>
            </a:r>
            <a:r>
              <a:rPr lang="fr-FR" sz="1100" dirty="0" err="1"/>
              <a:t>Criteria</a:t>
            </a:r>
            <a:endParaRPr lang="fr-FR" sz="1100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69672E2-47BF-45BD-A6E9-CFC85C146603}"/>
              </a:ext>
            </a:extLst>
          </p:cNvPr>
          <p:cNvSpPr txBox="1"/>
          <p:nvPr/>
        </p:nvSpPr>
        <p:spPr>
          <a:xfrm>
            <a:off x="6726058" y="2824796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I37H0 - 2021</a:t>
            </a:r>
            <a:endParaRPr lang="en-GB" sz="1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26E714-FC7E-4DBC-87D5-9DB1124DA6F1}"/>
              </a:ext>
            </a:extLst>
          </p:cNvPr>
          <p:cNvGrpSpPr/>
          <p:nvPr/>
        </p:nvGrpSpPr>
        <p:grpSpPr>
          <a:xfrm>
            <a:off x="5883895" y="3252578"/>
            <a:ext cx="3024078" cy="1345620"/>
            <a:chOff x="5883895" y="3252578"/>
            <a:chExt cx="3024078" cy="13456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9344A1-1D94-4C4E-923F-70038E2D10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456" r="1209"/>
            <a:stretch/>
          </p:blipFill>
          <p:spPr>
            <a:xfrm>
              <a:off x="6031753" y="3252578"/>
              <a:ext cx="2876220" cy="1345620"/>
            </a:xfrm>
            <a:prstGeom prst="rect">
              <a:avLst/>
            </a:prstGeom>
          </p:spPr>
        </p:pic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C4D4D8ED-F583-4E1D-AA76-67090F9899AD}"/>
                </a:ext>
              </a:extLst>
            </p:cNvPr>
            <p:cNvSpPr txBox="1"/>
            <p:nvPr/>
          </p:nvSpPr>
          <p:spPr>
            <a:xfrm rot="16200000">
              <a:off x="5624208" y="3521039"/>
              <a:ext cx="7809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Amplitude</a:t>
              </a:r>
              <a:endParaRPr lang="en-GB" sz="1050" dirty="0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5F73B097-B806-4C36-A1FF-F32630F2900A}"/>
                </a:ext>
              </a:extLst>
            </p:cNvPr>
            <p:cNvSpPr txBox="1"/>
            <p:nvPr/>
          </p:nvSpPr>
          <p:spPr>
            <a:xfrm rot="16200000">
              <a:off x="5766144" y="4142944"/>
              <a:ext cx="50847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Phase</a:t>
              </a:r>
              <a:endParaRPr lang="en-GB" sz="105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3F0D33-81E7-4CC6-A82E-6150D2ACA6A3}"/>
              </a:ext>
            </a:extLst>
          </p:cNvPr>
          <p:cNvGrpSpPr/>
          <p:nvPr/>
        </p:nvGrpSpPr>
        <p:grpSpPr>
          <a:xfrm>
            <a:off x="5848351" y="1376161"/>
            <a:ext cx="3226702" cy="1500389"/>
            <a:chOff x="5848351" y="1376161"/>
            <a:chExt cx="3226702" cy="1500389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143A6A04-BE5A-4C1C-AB7E-0894543E9A29}"/>
                </a:ext>
              </a:extLst>
            </p:cNvPr>
            <p:cNvSpPr txBox="1"/>
            <p:nvPr/>
          </p:nvSpPr>
          <p:spPr>
            <a:xfrm rot="16200000">
              <a:off x="5429165" y="1795347"/>
              <a:ext cx="125386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Amplitude (Pa/</a:t>
              </a:r>
              <a:r>
                <a:rPr lang="en-US" sz="1050" dirty="0" err="1"/>
                <a:t>cnt</a:t>
              </a:r>
              <a:r>
                <a:rPr lang="en-US" sz="1050" dirty="0"/>
                <a:t>) </a:t>
              </a:r>
            </a:p>
            <a:p>
              <a:pPr algn="ctr"/>
              <a:r>
                <a:rPr lang="en-US" sz="1050" dirty="0"/>
                <a:t>@0.25Hz</a:t>
              </a:r>
              <a:endParaRPr lang="en-GB" sz="1050" dirty="0"/>
            </a:p>
          </p:txBody>
        </p:sp>
        <p:pic>
          <p:nvPicPr>
            <p:cNvPr id="13" name="Picture 12" descr="Chart, scatter chart&#10;&#10;Description automatically generated">
              <a:extLst>
                <a:ext uri="{FF2B5EF4-FFF2-40B4-BE49-F238E27FC236}">
                  <a16:creationId xmlns:a16="http://schemas.microsoft.com/office/drawing/2014/main" id="{97C9CE62-A2B6-46F7-8F4B-7A985C758C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810" t="20634" r="1496" b="6979"/>
            <a:stretch/>
          </p:blipFill>
          <p:spPr>
            <a:xfrm>
              <a:off x="6205412" y="1435916"/>
              <a:ext cx="2869641" cy="1440634"/>
            </a:xfrm>
            <a:prstGeom prst="rect">
              <a:avLst/>
            </a:prstGeom>
          </p:spPr>
        </p:pic>
      </p:grpSp>
      <p:pic>
        <p:nvPicPr>
          <p:cNvPr id="212" name="Picture 4" descr="Free icon &amp;quot;Database icon&amp;quot;">
            <a:extLst>
              <a:ext uri="{FF2B5EF4-FFF2-40B4-BE49-F238E27FC236}">
                <a16:creationId xmlns:a16="http://schemas.microsoft.com/office/drawing/2014/main" id="{50D5C317-7166-4277-A40D-86C16671A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0" y="1288793"/>
            <a:ext cx="481016" cy="58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7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73" grpId="0"/>
      <p:bldP spid="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08A0E1-9153-1C4C-BD91-C76D2ABA3F66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P3.1-243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A9686-9B15-6A49-B731-8C1372F7BCED}"/>
              </a:ext>
            </a:extLst>
          </p:cNvPr>
          <p:cNvSpPr txBox="1"/>
          <p:nvPr/>
        </p:nvSpPr>
        <p:spPr>
          <a:xfrm rot="16200000">
            <a:off x="-1779940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5B0A6521-DFA0-4F97-AE44-AA9CFF788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2194"/>
            <a:ext cx="4962770" cy="81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CalxPy: a software for the calibration of geophysical systems against a reference 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Benoît Doury, IMS division, benoit.doury@ctbto.org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Ichrak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Ketata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Zuehlke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Engineering GmbH, ichrak.ketata@zuehlke.com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CFE852-5BC9-4B56-86C9-E5B5DDA32224}"/>
              </a:ext>
            </a:extLst>
          </p:cNvPr>
          <p:cNvSpPr txBox="1"/>
          <p:nvPr/>
        </p:nvSpPr>
        <p:spPr>
          <a:xfrm>
            <a:off x="2800125" y="4389535"/>
            <a:ext cx="3462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55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Requirements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A07A52-3DA0-4551-9F45-D5119521C3CF}"/>
              </a:ext>
            </a:extLst>
          </p:cNvPr>
          <p:cNvSpPr txBox="1"/>
          <p:nvPr/>
        </p:nvSpPr>
        <p:spPr>
          <a:xfrm>
            <a:off x="788246" y="991674"/>
            <a:ext cx="327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Initial and Scheduled Calibration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4346AF-FAFC-4B0E-A221-6B3CCB99C337}"/>
              </a:ext>
            </a:extLst>
          </p:cNvPr>
          <p:cNvCxnSpPr>
            <a:cxnSpLocks/>
          </p:cNvCxnSpPr>
          <p:nvPr/>
        </p:nvCxnSpPr>
        <p:spPr>
          <a:xfrm>
            <a:off x="4429200" y="1152322"/>
            <a:ext cx="0" cy="2961034"/>
          </a:xfrm>
          <a:prstGeom prst="line">
            <a:avLst/>
          </a:prstGeom>
          <a:ln w="38100">
            <a:solidFill>
              <a:srgbClr val="A27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0C659D6-55DD-4053-B160-7D8A32876D54}"/>
              </a:ext>
            </a:extLst>
          </p:cNvPr>
          <p:cNvSpPr txBox="1"/>
          <p:nvPr/>
        </p:nvSpPr>
        <p:spPr>
          <a:xfrm>
            <a:off x="1044364" y="2059543"/>
            <a:ext cx="2505238" cy="1993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600"/>
            </a:lvl1pPr>
          </a:lstStyle>
          <a:p>
            <a:r>
              <a:rPr lang="en-US" dirty="0"/>
              <a:t>CALIB / NCALIB</a:t>
            </a:r>
          </a:p>
          <a:p>
            <a:r>
              <a:rPr lang="en-US" dirty="0"/>
              <a:t>Full frequency response </a:t>
            </a:r>
          </a:p>
          <a:p>
            <a:r>
              <a:rPr lang="en-US" dirty="0"/>
              <a:t>Evaluation</a:t>
            </a:r>
            <a:br>
              <a:rPr lang="en-US" dirty="0"/>
            </a:br>
            <a:r>
              <a:rPr lang="en-US" dirty="0"/>
              <a:t> 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D3E81C-B73D-4099-9370-E3DF9E8DD40D}"/>
              </a:ext>
            </a:extLst>
          </p:cNvPr>
          <p:cNvSpPr txBox="1"/>
          <p:nvPr/>
        </p:nvSpPr>
        <p:spPr>
          <a:xfrm>
            <a:off x="1573637" y="1305651"/>
            <a:ext cx="1811714" cy="794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IMS Operational Manuals</a:t>
            </a:r>
          </a:p>
          <a:p>
            <a:pPr>
              <a:lnSpc>
                <a:spcPct val="150000"/>
              </a:lnSpc>
            </a:pPr>
            <a:r>
              <a:rPr lang="en-US" sz="1050" dirty="0"/>
              <a:t>IMS2.0 Formats and Protocol</a:t>
            </a:r>
          </a:p>
          <a:p>
            <a:pPr>
              <a:lnSpc>
                <a:spcPct val="150000"/>
              </a:lnSpc>
            </a:pPr>
            <a:r>
              <a:rPr lang="en-US" sz="1050" dirty="0"/>
              <a:t>Quality Assurance documents</a:t>
            </a:r>
            <a:endParaRPr lang="en-GB" sz="105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A77BB2-315F-4D87-9F6C-AED1D5EC50B9}"/>
              </a:ext>
            </a:extLst>
          </p:cNvPr>
          <p:cNvSpPr/>
          <p:nvPr/>
        </p:nvSpPr>
        <p:spPr>
          <a:xfrm>
            <a:off x="1659895" y="3366896"/>
            <a:ext cx="1199367" cy="383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dirty="0"/>
              <a:t>IN_SPEC YES / NO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D9D9E84-B99E-4298-BCF2-3A4EBE39B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08" y="1530433"/>
            <a:ext cx="489575" cy="4895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031CE35-2EFA-48DC-9A55-FD774FD757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44" y="3693012"/>
            <a:ext cx="550171" cy="550171"/>
          </a:xfrm>
          <a:prstGeom prst="rect">
            <a:avLst/>
          </a:prstGeom>
        </p:spPr>
      </p:pic>
      <p:sp>
        <p:nvSpPr>
          <p:cNvPr id="39" name="Down Arrow 20">
            <a:extLst>
              <a:ext uri="{FF2B5EF4-FFF2-40B4-BE49-F238E27FC236}">
                <a16:creationId xmlns:a16="http://schemas.microsoft.com/office/drawing/2014/main" id="{3B06EA64-15AC-4312-9549-F2BC59D1D6A2}"/>
              </a:ext>
            </a:extLst>
          </p:cNvPr>
          <p:cNvSpPr/>
          <p:nvPr/>
        </p:nvSpPr>
        <p:spPr>
          <a:xfrm>
            <a:off x="4152547" y="3807263"/>
            <a:ext cx="550156" cy="580108"/>
          </a:xfrm>
          <a:prstGeom prst="downArrow">
            <a:avLst/>
          </a:prstGeom>
          <a:solidFill>
            <a:srgbClr val="DFC5DF"/>
          </a:solidFill>
          <a:ln>
            <a:solidFill>
              <a:srgbClr val="A27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DB4463-C4BE-40EE-9512-B204B125BD06}"/>
              </a:ext>
            </a:extLst>
          </p:cNvPr>
          <p:cNvSpPr txBox="1"/>
          <p:nvPr/>
        </p:nvSpPr>
        <p:spPr>
          <a:xfrm>
            <a:off x="5737972" y="991674"/>
            <a:ext cx="164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800" b="1"/>
            </a:lvl1pPr>
          </a:lstStyle>
          <a:p>
            <a:r>
              <a:rPr lang="en-US" dirty="0"/>
              <a:t>Quality Control</a:t>
            </a:r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0BDE55-CC5D-474A-A473-CB6AAD099238}"/>
              </a:ext>
            </a:extLst>
          </p:cNvPr>
          <p:cNvSpPr txBox="1"/>
          <p:nvPr/>
        </p:nvSpPr>
        <p:spPr>
          <a:xfrm>
            <a:off x="5029958" y="1204712"/>
            <a:ext cx="3258264" cy="3092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800"/>
            </a:lvl1pPr>
          </a:lstStyle>
          <a:p>
            <a:r>
              <a:rPr lang="en-US" sz="1600" dirty="0"/>
              <a:t>Raw Results exploration</a:t>
            </a:r>
          </a:p>
          <a:p>
            <a:r>
              <a:rPr lang="en-US" sz="1600" dirty="0"/>
              <a:t>Continuous tracking</a:t>
            </a:r>
          </a:p>
          <a:p>
            <a:r>
              <a:rPr lang="en-US" sz="1600" dirty="0"/>
              <a:t>Detect configuration changes</a:t>
            </a:r>
          </a:p>
          <a:p>
            <a:r>
              <a:rPr lang="en-US" sz="1600" dirty="0"/>
              <a:t>Identify trends, seasonal patterns</a:t>
            </a:r>
          </a:p>
          <a:p>
            <a:r>
              <a:rPr lang="en-US" sz="1600" dirty="0"/>
              <a:t>Sensitivity to environment </a:t>
            </a:r>
          </a:p>
          <a:p>
            <a:r>
              <a:rPr lang="en-US" sz="1600" dirty="0"/>
              <a:t>Alerts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3AFE4C-D163-4E20-A10E-C3707FBDC7B7}"/>
              </a:ext>
            </a:extLst>
          </p:cNvPr>
          <p:cNvSpPr txBox="1"/>
          <p:nvPr/>
        </p:nvSpPr>
        <p:spPr>
          <a:xfrm>
            <a:off x="2506511" y="3798820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IMS2.0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4943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5" grpId="0"/>
      <p:bldP spid="36" grpId="0"/>
      <p:bldP spid="39" grpId="0" animBg="1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08A0E1-9153-1C4C-BD91-C76D2ABA3F66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P3.1-243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A9686-9B15-6A49-B731-8C1372F7BCED}"/>
              </a:ext>
            </a:extLst>
          </p:cNvPr>
          <p:cNvSpPr txBox="1"/>
          <p:nvPr/>
        </p:nvSpPr>
        <p:spPr>
          <a:xfrm rot="16200000">
            <a:off x="-1779940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5B0A6521-DFA0-4F97-AE44-AA9CFF788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2194"/>
            <a:ext cx="4962770" cy="81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CalxPy: a software for the calibration of geophysical systems against a reference 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Benoît Doury, IMS division, benoit.doury@ctbto.org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Ichrak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Ketata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Zuehlke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Engineering GmbH, ichrak.ketata@zuehlke.com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459273-47E9-48CD-90D9-0D39194E54C4}"/>
              </a:ext>
            </a:extLst>
          </p:cNvPr>
          <p:cNvSpPr txBox="1"/>
          <p:nvPr/>
        </p:nvSpPr>
        <p:spPr>
          <a:xfrm>
            <a:off x="5624185" y="945799"/>
            <a:ext cx="3462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755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Non-Functional Requirements</a:t>
            </a: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F9A56794-D5A9-443C-96C8-9AC89E7A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4" y="792168"/>
            <a:ext cx="3839111" cy="108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150000"/>
              </a:lnSpc>
            </a:pPr>
            <a:r>
              <a:rPr lang="en-US" altLang="en-US" sz="1600" b="1" dirty="0">
                <a:latin typeface="Arial" panose="020B0604020202020204" pitchFamily="34" charset="0"/>
              </a:rPr>
              <a:t>Scalable</a:t>
            </a:r>
          </a:p>
          <a:p>
            <a:pPr algn="r" eaLnBrk="0" hangingPunct="0">
              <a:lnSpc>
                <a:spcPct val="150000"/>
              </a:lnSpc>
            </a:pPr>
            <a:r>
              <a:rPr lang="en-US" altLang="en-US" sz="900" b="1" dirty="0">
                <a:latin typeface="Arial" panose="020B0604020202020204" pitchFamily="34" charset="0"/>
              </a:rPr>
              <a:t>Can run in </a:t>
            </a:r>
            <a:r>
              <a:rPr lang="en-US" altLang="en-US" sz="900" b="1" dirty="0">
                <a:solidFill>
                  <a:srgbClr val="A27AAA"/>
                </a:solidFill>
                <a:latin typeface="Arial" panose="020B0604020202020204" pitchFamily="34" charset="0"/>
              </a:rPr>
              <a:t>distributed</a:t>
            </a:r>
            <a:r>
              <a:rPr lang="en-US" altLang="en-US" sz="900" b="1" dirty="0">
                <a:latin typeface="Arial" panose="020B0604020202020204" pitchFamily="34" charset="0"/>
              </a:rPr>
              <a:t> IDC environment (300+ site pairs), but also on a </a:t>
            </a:r>
            <a:r>
              <a:rPr lang="en-US" altLang="en-US" sz="900" b="1" dirty="0">
                <a:solidFill>
                  <a:srgbClr val="A27AAA"/>
                </a:solidFill>
                <a:latin typeface="Arial" panose="020B0604020202020204" pitchFamily="34" charset="0"/>
              </a:rPr>
              <a:t>field laptop </a:t>
            </a:r>
            <a:r>
              <a:rPr lang="en-US" altLang="en-US" sz="900" b="1" dirty="0">
                <a:latin typeface="Arial" panose="020B0604020202020204" pitchFamily="34" charset="0"/>
              </a:rPr>
              <a:t>(NDC in a box)</a:t>
            </a:r>
          </a:p>
          <a:p>
            <a:pPr algn="r" eaLnBrk="0" hangingPunct="0">
              <a:lnSpc>
                <a:spcPct val="150000"/>
              </a:lnSpc>
            </a:pPr>
            <a:endParaRPr lang="en-US" altLang="en-US" sz="1050" b="1" dirty="0">
              <a:latin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2D9A73F-1513-40FF-9130-1362F616F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32" y="2357918"/>
            <a:ext cx="542115" cy="54211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48C906D-D321-49CE-835C-0338D3ACC3CE}"/>
              </a:ext>
            </a:extLst>
          </p:cNvPr>
          <p:cNvSpPr/>
          <p:nvPr/>
        </p:nvSpPr>
        <p:spPr>
          <a:xfrm>
            <a:off x="302514" y="2104556"/>
            <a:ext cx="3770356" cy="851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>
              <a:lnSpc>
                <a:spcPct val="150000"/>
              </a:lnSpc>
            </a:pPr>
            <a:r>
              <a:rPr lang="en-US" altLang="en-US" sz="1600" b="1" dirty="0">
                <a:latin typeface="Arial" panose="020B0604020202020204" pitchFamily="34" charset="0"/>
              </a:rPr>
              <a:t>Integrated</a:t>
            </a:r>
          </a:p>
          <a:p>
            <a:pPr lvl="0" algn="r" eaLnBrk="0" hangingPunct="0">
              <a:lnSpc>
                <a:spcPct val="150000"/>
              </a:lnSpc>
            </a:pPr>
            <a:r>
              <a:rPr lang="en-US" altLang="en-US" sz="900" b="1" dirty="0">
                <a:latin typeface="Arial" panose="020B0604020202020204" pitchFamily="34" charset="0"/>
              </a:rPr>
              <a:t>Provides a </a:t>
            </a:r>
            <a:r>
              <a:rPr lang="en-US" altLang="en-US" sz="900" b="1" dirty="0">
                <a:solidFill>
                  <a:srgbClr val="A27AAA"/>
                </a:solidFill>
                <a:latin typeface="Arial" panose="020B0604020202020204" pitchFamily="34" charset="0"/>
              </a:rPr>
              <a:t>standard interface </a:t>
            </a:r>
            <a:r>
              <a:rPr lang="en-US" altLang="en-US" sz="900" b="1" dirty="0">
                <a:latin typeface="Arial" panose="020B0604020202020204" pitchFamily="34" charset="0"/>
              </a:rPr>
              <a:t>to other IDC software (for the scheduling, evaluation and publication of results)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9F38F7-C085-4D3D-8B5F-EB6F1376E2F6}"/>
              </a:ext>
            </a:extLst>
          </p:cNvPr>
          <p:cNvSpPr/>
          <p:nvPr/>
        </p:nvSpPr>
        <p:spPr>
          <a:xfrm>
            <a:off x="4903930" y="1474792"/>
            <a:ext cx="4073844" cy="851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lang="en-US" altLang="en-US" sz="1600" b="1" dirty="0">
                <a:latin typeface="Arial" panose="020B0604020202020204" pitchFamily="34" charset="0"/>
              </a:rPr>
              <a:t>Versatile</a:t>
            </a:r>
          </a:p>
          <a:p>
            <a:pPr marR="0" lvl="0" defTabSz="914400" eaLnBrk="0" latinLnBrk="0" hangingPunct="0">
              <a:lnSpc>
                <a:spcPct val="150000"/>
              </a:lnSpc>
              <a:buClrTx/>
              <a:buSzTx/>
              <a:tabLst/>
            </a:pPr>
            <a:r>
              <a:rPr lang="en-US" altLang="en-US" sz="900" b="1" dirty="0">
                <a:latin typeface="Arial" panose="020B0604020202020204" pitchFamily="34" charset="0"/>
              </a:rPr>
              <a:t>Can be used with </a:t>
            </a:r>
            <a:r>
              <a:rPr lang="en-US" altLang="en-US" sz="900" b="1" dirty="0">
                <a:solidFill>
                  <a:srgbClr val="A27AAA"/>
                </a:solidFill>
                <a:latin typeface="Arial" panose="020B0604020202020204" pitchFamily="34" charset="0"/>
              </a:rPr>
              <a:t>other waveform technologies </a:t>
            </a:r>
            <a:r>
              <a:rPr lang="en-US" altLang="en-US" sz="900" b="1" dirty="0">
                <a:latin typeface="Arial" panose="020B0604020202020204" pitchFamily="34" charset="0"/>
              </a:rPr>
              <a:t>Support CSS and </a:t>
            </a:r>
            <a:r>
              <a:rPr lang="en-US" altLang="en-US" sz="900" b="1" dirty="0" err="1">
                <a:latin typeface="Arial" panose="020B0604020202020204" pitchFamily="34" charset="0"/>
              </a:rPr>
              <a:t>MiniSEED</a:t>
            </a:r>
            <a:endParaRPr lang="en-US" altLang="en-US" sz="900" b="1" dirty="0">
              <a:latin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23412CA-5A1D-40E3-8541-6070B5F30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77" y="1674495"/>
            <a:ext cx="550424" cy="5504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844952D-9DA2-4605-9F37-5B64EB656B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93" y="928644"/>
            <a:ext cx="636792" cy="63679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6858EA0-AC50-44B3-BD3B-9165957CA221}"/>
              </a:ext>
            </a:extLst>
          </p:cNvPr>
          <p:cNvSpPr/>
          <p:nvPr/>
        </p:nvSpPr>
        <p:spPr>
          <a:xfrm>
            <a:off x="4903930" y="2840363"/>
            <a:ext cx="2893005" cy="851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lang="en-US" altLang="en-US" sz="1600" b="1" dirty="0">
                <a:latin typeface="Arial" panose="020B0604020202020204" pitchFamily="34" charset="0"/>
              </a:rPr>
              <a:t>Smooth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</a:p>
          <a:p>
            <a:pPr lvl="0" eaLnBrk="0" hangingPunct="0">
              <a:lnSpc>
                <a:spcPct val="150000"/>
              </a:lnSpc>
            </a:pPr>
            <a:r>
              <a:rPr lang="en-US" altLang="en-US" sz="900" b="1" dirty="0">
                <a:latin typeface="Arial" panose="020B0604020202020204" pitchFamily="34" charset="0"/>
              </a:rPr>
              <a:t>Exploration and </a:t>
            </a:r>
            <a:r>
              <a:rPr lang="en-US" altLang="en-US" sz="900" b="1" dirty="0">
                <a:solidFill>
                  <a:srgbClr val="A27AAA"/>
                </a:solidFill>
                <a:latin typeface="Arial" panose="020B0604020202020204" pitchFamily="34" charset="0"/>
              </a:rPr>
              <a:t>Interactive visualization </a:t>
            </a:r>
            <a:r>
              <a:rPr lang="en-US" altLang="en-US" sz="900" b="1" dirty="0">
                <a:latin typeface="Arial" panose="020B0604020202020204" pitchFamily="34" charset="0"/>
              </a:rPr>
              <a:t>of Raw and Composite results is smooth for the end user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56447A7-43D0-492A-BE70-C6E2D353D0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77" y="3033032"/>
            <a:ext cx="550424" cy="5504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9DD69F1-6311-40BF-A3C3-80DC39A1141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3868" y1="32609" x2="43868" y2="326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3704" y="3716456"/>
            <a:ext cx="503770" cy="43723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29ABD93-11FC-4A13-B67E-2E238182D916}"/>
              </a:ext>
            </a:extLst>
          </p:cNvPr>
          <p:cNvSpPr/>
          <p:nvPr/>
        </p:nvSpPr>
        <p:spPr>
          <a:xfrm>
            <a:off x="302514" y="3434388"/>
            <a:ext cx="3770356" cy="851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>
              <a:lnSpc>
                <a:spcPct val="150000"/>
              </a:lnSpc>
            </a:pPr>
            <a:r>
              <a:rPr lang="en-US" altLang="en-US" sz="1600" b="1" dirty="0">
                <a:latin typeface="Arial" panose="020B0604020202020204" pitchFamily="34" charset="0"/>
              </a:rPr>
              <a:t>Reproducible</a:t>
            </a:r>
          </a:p>
          <a:p>
            <a:pPr lvl="0" algn="r" eaLnBrk="0" hangingPunct="0">
              <a:lnSpc>
                <a:spcPct val="150000"/>
              </a:lnSpc>
            </a:pPr>
            <a:r>
              <a:rPr lang="en-US" altLang="en-US" sz="900" b="1" dirty="0">
                <a:latin typeface="Arial" panose="020B0604020202020204" pitchFamily="34" charset="0"/>
              </a:rPr>
              <a:t>Processing parameters used to obtain results are enough documented to allow </a:t>
            </a:r>
            <a:r>
              <a:rPr lang="en-US" altLang="en-US" sz="900" b="1" dirty="0">
                <a:solidFill>
                  <a:srgbClr val="A27AAA"/>
                </a:solidFill>
                <a:latin typeface="Arial" panose="020B0604020202020204" pitchFamily="34" charset="0"/>
              </a:rPr>
              <a:t>reproducibility </a:t>
            </a:r>
            <a:r>
              <a:rPr lang="en-US" altLang="en-US" sz="900" b="1" dirty="0">
                <a:latin typeface="Arial" panose="020B0604020202020204" pitchFamily="34" charset="0"/>
              </a:rPr>
              <a:t>and re-use on new data sets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0918012-2820-4D6A-9B63-37B018C42E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73" y="4285840"/>
            <a:ext cx="487833" cy="48783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4E9E0B0-9DFB-4B22-80A7-FF0C61085BFE}"/>
              </a:ext>
            </a:extLst>
          </p:cNvPr>
          <p:cNvSpPr/>
          <p:nvPr/>
        </p:nvSpPr>
        <p:spPr>
          <a:xfrm>
            <a:off x="4903929" y="4153690"/>
            <a:ext cx="3770356" cy="64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lang="en-US" altLang="en-US" sz="1600" b="1" dirty="0">
                <a:latin typeface="Arial" panose="020B0604020202020204" pitchFamily="34" charset="0"/>
              </a:rPr>
              <a:t>Tested and Testable</a:t>
            </a:r>
          </a:p>
          <a:p>
            <a:pPr lvl="0" eaLnBrk="0" hangingPunct="0">
              <a:lnSpc>
                <a:spcPct val="150000"/>
              </a:lnSpc>
            </a:pPr>
            <a:r>
              <a:rPr lang="en-US" altLang="en-US" sz="900" b="1" dirty="0">
                <a:latin typeface="Arial" panose="020B0604020202020204" pitchFamily="34" charset="0"/>
              </a:rPr>
              <a:t>Core of the algorithm is </a:t>
            </a:r>
            <a:r>
              <a:rPr lang="en-US" altLang="en-US" sz="900" b="1" dirty="0">
                <a:solidFill>
                  <a:srgbClr val="A27AAA"/>
                </a:solidFill>
                <a:latin typeface="Arial" panose="020B0604020202020204" pitchFamily="34" charset="0"/>
              </a:rPr>
              <a:t>fully tested and testable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58502CC-63AC-4ED6-9597-7473150120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14" y="6029873"/>
            <a:ext cx="550171" cy="55017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BB761E4-8740-46D7-8374-9A30FE84164C}"/>
              </a:ext>
            </a:extLst>
          </p:cNvPr>
          <p:cNvSpPr/>
          <p:nvPr/>
        </p:nvSpPr>
        <p:spPr>
          <a:xfrm>
            <a:off x="-98165" y="5758341"/>
            <a:ext cx="420293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>
              <a:lnSpc>
                <a:spcPct val="150000"/>
              </a:lnSpc>
            </a:pPr>
            <a:r>
              <a:rPr lang="en-US" altLang="en-US" b="1" dirty="0">
                <a:latin typeface="Arial" panose="020B0604020202020204" pitchFamily="34" charset="0"/>
              </a:rPr>
              <a:t>Trustworthy</a:t>
            </a:r>
          </a:p>
          <a:p>
            <a:pPr lvl="0" algn="r" eaLnBrk="0" hangingPunct="0">
              <a:lnSpc>
                <a:spcPct val="150000"/>
              </a:lnSpc>
            </a:pPr>
            <a:r>
              <a:rPr lang="en-US" altLang="en-US" sz="1000" b="1" dirty="0">
                <a:latin typeface="Arial" panose="020B0604020202020204" pitchFamily="34" charset="0"/>
              </a:rPr>
              <a:t>Guaranties</a:t>
            </a:r>
            <a:r>
              <a:rPr lang="en-US" altLang="en-US" sz="1000" b="1" dirty="0">
                <a:solidFill>
                  <a:schemeClr val="accent2"/>
                </a:solidFill>
                <a:latin typeface="Arial" panose="020B0604020202020204" pitchFamily="34" charset="0"/>
              </a:rPr>
              <a:t> integrity</a:t>
            </a:r>
            <a:r>
              <a:rPr lang="en-US" altLang="en-US" sz="1000" b="1" dirty="0">
                <a:latin typeface="Arial" panose="020B0604020202020204" pitchFamily="34" charset="0"/>
              </a:rPr>
              <a:t> of published results (authentication, safe transactions with VDMS, …)</a:t>
            </a:r>
          </a:p>
        </p:txBody>
      </p:sp>
    </p:spTree>
    <p:extLst>
      <p:ext uri="{BB962C8B-B14F-4D97-AF65-F5344CB8AC3E}">
        <p14:creationId xmlns:p14="http://schemas.microsoft.com/office/powerpoint/2010/main" val="36709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3" grpId="0"/>
      <p:bldP spid="36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E6FE18-9E0E-3E4A-9C8F-6BF097735A61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P3.1-243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CE01483-B954-451B-A4AE-AA5E7E02FB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6661317"/>
              </p:ext>
            </p:extLst>
          </p:nvPr>
        </p:nvGraphicFramePr>
        <p:xfrm>
          <a:off x="5666300" y="2134412"/>
          <a:ext cx="1631420" cy="176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6076A9-AEF2-46A6-ADE9-D509AD1971BD}"/>
              </a:ext>
            </a:extLst>
          </p:cNvPr>
          <p:cNvSpPr/>
          <p:nvPr/>
        </p:nvSpPr>
        <p:spPr>
          <a:xfrm>
            <a:off x="3724914" y="1255726"/>
            <a:ext cx="1705711" cy="3508494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de-AT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Frontend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19BD42-FB84-4C9C-88E4-E59FAE81C8BD}"/>
              </a:ext>
            </a:extLst>
          </p:cNvPr>
          <p:cNvSpPr/>
          <p:nvPr/>
        </p:nvSpPr>
        <p:spPr>
          <a:xfrm>
            <a:off x="6105581" y="1305675"/>
            <a:ext cx="1152558" cy="777293"/>
          </a:xfrm>
          <a:prstGeom prst="roundRect">
            <a:avLst/>
          </a:prstGeom>
          <a:noFill/>
          <a:ln w="9525" cap="flat" cmpd="sng" algn="ctr">
            <a:solidFill>
              <a:srgbClr val="00401C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algn="ctr"/>
            <a:r>
              <a:rPr lang="de-AT" sz="900" dirty="0">
                <a:solidFill>
                  <a:srgbClr val="004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Backend Server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C8991F-8AA6-4C66-8FB8-C5E876E5B78E}"/>
              </a:ext>
            </a:extLst>
          </p:cNvPr>
          <p:cNvSpPr/>
          <p:nvPr/>
        </p:nvSpPr>
        <p:spPr>
          <a:xfrm>
            <a:off x="7945225" y="1307693"/>
            <a:ext cx="1152558" cy="777293"/>
          </a:xfrm>
          <a:prstGeom prst="roundRect">
            <a:avLst/>
          </a:prstGeom>
          <a:noFill/>
          <a:ln w="9525" cap="flat" cmpd="sng" algn="ctr">
            <a:solidFill>
              <a:srgbClr val="D26C2A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de-AT" sz="900" dirty="0" err="1">
                <a:solidFill>
                  <a:srgbClr val="D26C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RabbitMQ</a:t>
            </a:r>
            <a:endParaRPr lang="de-AT" sz="900" dirty="0">
              <a:solidFill>
                <a:srgbClr val="D26C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C30975-76C1-4577-899F-569D59D7F7E7}"/>
              </a:ext>
            </a:extLst>
          </p:cNvPr>
          <p:cNvSpPr/>
          <p:nvPr/>
        </p:nvSpPr>
        <p:spPr>
          <a:xfrm>
            <a:off x="7945225" y="2667008"/>
            <a:ext cx="1152558" cy="777293"/>
          </a:xfrm>
          <a:prstGeom prst="roundRect">
            <a:avLst/>
          </a:prstGeom>
          <a:noFill/>
          <a:ln w="9525" cap="flat" cmpd="sng" algn="ctr">
            <a:solidFill>
              <a:srgbClr val="92D05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algn="ctr"/>
            <a:r>
              <a:rPr lang="de-AT" sz="9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Celery</a:t>
            </a:r>
            <a:r>
              <a:rPr lang="de-AT" sz="9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9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  <a:endParaRPr lang="de-AT" sz="9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1F9961C-C45F-42D3-A638-957AFFCDB5AD}"/>
              </a:ext>
            </a:extLst>
          </p:cNvPr>
          <p:cNvSpPr/>
          <p:nvPr/>
        </p:nvSpPr>
        <p:spPr>
          <a:xfrm>
            <a:off x="6566413" y="4004852"/>
            <a:ext cx="1152558" cy="777293"/>
          </a:xfrm>
          <a:prstGeom prst="roundRect">
            <a:avLst/>
          </a:prstGeom>
          <a:noFill/>
          <a:ln w="9525" cap="flat" cmpd="sng" algn="ctr">
            <a:solidFill>
              <a:srgbClr val="5B9BD5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t"/>
          <a:lstStyle/>
          <a:p>
            <a:pPr algn="ctr"/>
            <a:r>
              <a:rPr lang="de-AT" sz="900" dirty="0" err="1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de-AT" sz="900" dirty="0">
                <a:latin typeface="Arial" panose="020B0604020202020204" pitchFamily="34" charset="0"/>
                <a:cs typeface="Arial" panose="020B0604020202020204" pitchFamily="34" charset="0"/>
              </a:rPr>
              <a:t> Store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A6086B-1627-49F2-A1FA-809B4F8A3B24}"/>
              </a:ext>
            </a:extLst>
          </p:cNvPr>
          <p:cNvSpPr txBox="1"/>
          <p:nvPr/>
        </p:nvSpPr>
        <p:spPr>
          <a:xfrm>
            <a:off x="464001" y="874117"/>
            <a:ext cx="3207404" cy="9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The user can start multiple computations in parallel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The user can continue navigating  during computation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9CF1D070-D31E-47C9-AFA1-DF6B89269B64}"/>
              </a:ext>
            </a:extLst>
          </p:cNvPr>
          <p:cNvSpPr/>
          <p:nvPr/>
        </p:nvSpPr>
        <p:spPr>
          <a:xfrm>
            <a:off x="5430625" y="1410982"/>
            <a:ext cx="687086" cy="80591"/>
          </a:xfrm>
          <a:prstGeom prst="rightArrow">
            <a:avLst/>
          </a:prstGeom>
          <a:solidFill>
            <a:srgbClr val="44173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17A501-C8F2-41FD-8720-6396A05FBF5C}"/>
              </a:ext>
            </a:extLst>
          </p:cNvPr>
          <p:cNvSpPr txBox="1"/>
          <p:nvPr/>
        </p:nvSpPr>
        <p:spPr>
          <a:xfrm>
            <a:off x="5420025" y="1237972"/>
            <a:ext cx="7152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Start Task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930639-DC3F-45D3-9AB3-2B5FE3937CDF}"/>
              </a:ext>
            </a:extLst>
          </p:cNvPr>
          <p:cNvSpPr txBox="1"/>
          <p:nvPr/>
        </p:nvSpPr>
        <p:spPr>
          <a:xfrm>
            <a:off x="5430625" y="1785951"/>
            <a:ext cx="687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Task ID</a:t>
            </a:r>
          </a:p>
        </p:txBody>
      </p:sp>
      <p:sp>
        <p:nvSpPr>
          <p:cNvPr id="39" name="Arrow: Left 38">
            <a:extLst>
              <a:ext uri="{FF2B5EF4-FFF2-40B4-BE49-F238E27FC236}">
                <a16:creationId xmlns:a16="http://schemas.microsoft.com/office/drawing/2014/main" id="{DAF32C75-1830-467F-B50C-D6D493EB7DD1}"/>
              </a:ext>
            </a:extLst>
          </p:cNvPr>
          <p:cNvSpPr/>
          <p:nvPr/>
        </p:nvSpPr>
        <p:spPr>
          <a:xfrm>
            <a:off x="5430625" y="1943765"/>
            <a:ext cx="687086" cy="79200"/>
          </a:xfrm>
          <a:prstGeom prst="leftArrow">
            <a:avLst/>
          </a:prstGeom>
          <a:solidFill>
            <a:srgbClr val="44173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7B30D90C-59FE-4AF2-B81D-9D195BA43381}"/>
              </a:ext>
            </a:extLst>
          </p:cNvPr>
          <p:cNvSpPr/>
          <p:nvPr/>
        </p:nvSpPr>
        <p:spPr>
          <a:xfrm>
            <a:off x="7258139" y="1673419"/>
            <a:ext cx="687086" cy="79200"/>
          </a:xfrm>
          <a:prstGeom prst="rightArrow">
            <a:avLst/>
          </a:prstGeom>
          <a:solidFill>
            <a:srgbClr val="44173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2DFF61-59B9-49B8-89F3-2150C35DA9C8}"/>
              </a:ext>
            </a:extLst>
          </p:cNvPr>
          <p:cNvSpPr txBox="1"/>
          <p:nvPr/>
        </p:nvSpPr>
        <p:spPr>
          <a:xfrm>
            <a:off x="7245177" y="1534781"/>
            <a:ext cx="687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Add to queue</a:t>
            </a:r>
          </a:p>
        </p:txBody>
      </p:sp>
      <p:sp>
        <p:nvSpPr>
          <p:cNvPr id="42" name="Flowchart: Direct Access Storage 41">
            <a:extLst>
              <a:ext uri="{FF2B5EF4-FFF2-40B4-BE49-F238E27FC236}">
                <a16:creationId xmlns:a16="http://schemas.microsoft.com/office/drawing/2014/main" id="{DB80814C-E415-4A37-87BC-12FBEED4A878}"/>
              </a:ext>
            </a:extLst>
          </p:cNvPr>
          <p:cNvSpPr/>
          <p:nvPr/>
        </p:nvSpPr>
        <p:spPr>
          <a:xfrm>
            <a:off x="8034338" y="1810864"/>
            <a:ext cx="1010749" cy="213177"/>
          </a:xfrm>
          <a:prstGeom prst="flowChartMagneticDrum">
            <a:avLst/>
          </a:prstGeom>
          <a:solidFill>
            <a:srgbClr val="D26C2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700" dirty="0">
                <a:latin typeface="Arial" panose="020B0604020202020204" pitchFamily="34" charset="0"/>
                <a:cs typeface="Arial" panose="020B0604020202020204" pitchFamily="34" charset="0"/>
              </a:rPr>
              <a:t>Queue</a:t>
            </a: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90661E00-CB47-48FD-BB4C-57631BA6EB38}"/>
              </a:ext>
            </a:extLst>
          </p:cNvPr>
          <p:cNvSpPr/>
          <p:nvPr/>
        </p:nvSpPr>
        <p:spPr>
          <a:xfrm>
            <a:off x="8500112" y="2092500"/>
            <a:ext cx="79200" cy="580276"/>
          </a:xfrm>
          <a:prstGeom prst="downArrow">
            <a:avLst/>
          </a:prstGeom>
          <a:solidFill>
            <a:srgbClr val="44173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E36AD0-CC31-4B1F-A1B9-06A5341A1912}"/>
              </a:ext>
            </a:extLst>
          </p:cNvPr>
          <p:cNvSpPr txBox="1"/>
          <p:nvPr/>
        </p:nvSpPr>
        <p:spPr>
          <a:xfrm>
            <a:off x="7960285" y="2176816"/>
            <a:ext cx="619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Get Task to be executed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1E6E51-A3B8-4CDC-9491-11DD13A33433}"/>
              </a:ext>
            </a:extLst>
          </p:cNvPr>
          <p:cNvSpPr txBox="1"/>
          <p:nvPr/>
        </p:nvSpPr>
        <p:spPr>
          <a:xfrm>
            <a:off x="7441778" y="3451893"/>
            <a:ext cx="5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Save Status</a:t>
            </a:r>
          </a:p>
        </p:txBody>
      </p:sp>
      <p:graphicFrame>
        <p:nvGraphicFramePr>
          <p:cNvPr id="50" name="Diagram 49">
            <a:extLst>
              <a:ext uri="{FF2B5EF4-FFF2-40B4-BE49-F238E27FC236}">
                <a16:creationId xmlns:a16="http://schemas.microsoft.com/office/drawing/2014/main" id="{52753E96-565D-4B33-BA3D-3E04F13BD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309364"/>
              </p:ext>
            </p:extLst>
          </p:nvPr>
        </p:nvGraphicFramePr>
        <p:xfrm>
          <a:off x="8242016" y="2917648"/>
          <a:ext cx="541797" cy="520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2" name="Graphic 51" descr="Monitor with solid fill">
            <a:extLst>
              <a:ext uri="{FF2B5EF4-FFF2-40B4-BE49-F238E27FC236}">
                <a16:creationId xmlns:a16="http://schemas.microsoft.com/office/drawing/2014/main" id="{D7D9BBEC-F76C-4114-98C8-DD1AB799EE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43894" y="1291003"/>
            <a:ext cx="320547" cy="320547"/>
          </a:xfrm>
          <a:prstGeom prst="rect">
            <a:avLst/>
          </a:prstGeom>
        </p:spPr>
      </p:pic>
      <p:pic>
        <p:nvPicPr>
          <p:cNvPr id="54" name="Graphic 53" descr="Server with solid fill">
            <a:extLst>
              <a:ext uri="{FF2B5EF4-FFF2-40B4-BE49-F238E27FC236}">
                <a16:creationId xmlns:a16="http://schemas.microsoft.com/office/drawing/2014/main" id="{C96456BE-C9A4-4AA0-84D2-539E89FDE8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29486" y="1800721"/>
            <a:ext cx="284265" cy="284265"/>
          </a:xfrm>
          <a:prstGeom prst="rect">
            <a:avLst/>
          </a:prstGeom>
        </p:spPr>
      </p:pic>
      <p:pic>
        <p:nvPicPr>
          <p:cNvPr id="56" name="Graphic 55" descr="Open folder with solid fill">
            <a:extLst>
              <a:ext uri="{FF2B5EF4-FFF2-40B4-BE49-F238E27FC236}">
                <a16:creationId xmlns:a16="http://schemas.microsoft.com/office/drawing/2014/main" id="{9244B118-6319-45E8-86FD-DDB93CD04B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40419" y="4174302"/>
            <a:ext cx="604546" cy="6045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EC2F58-E9F4-470E-B3D1-D90E36E0095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8654" y="2631563"/>
            <a:ext cx="1161464" cy="9240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43EF4F-00DF-4B5E-9102-EF0D369C174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94915" y="3713065"/>
            <a:ext cx="1147927" cy="93264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8B94700-BBF2-4E13-A51B-A3AE9CCEEAA4}"/>
              </a:ext>
            </a:extLst>
          </p:cNvPr>
          <p:cNvCxnSpPr>
            <a:cxnSpLocks/>
          </p:cNvCxnSpPr>
          <p:nvPr/>
        </p:nvCxnSpPr>
        <p:spPr>
          <a:xfrm>
            <a:off x="3837380" y="3643155"/>
            <a:ext cx="1500236" cy="0"/>
          </a:xfrm>
          <a:prstGeom prst="line">
            <a:avLst/>
          </a:prstGeom>
          <a:ln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423EA5C-4B7C-4AB0-938E-D3382B8BE58F}"/>
              </a:ext>
            </a:extLst>
          </p:cNvPr>
          <p:cNvCxnSpPr>
            <a:cxnSpLocks/>
          </p:cNvCxnSpPr>
          <p:nvPr/>
        </p:nvCxnSpPr>
        <p:spPr>
          <a:xfrm>
            <a:off x="3821882" y="2554798"/>
            <a:ext cx="1500236" cy="0"/>
          </a:xfrm>
          <a:prstGeom prst="line">
            <a:avLst/>
          </a:prstGeom>
          <a:ln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65CD1C4C-212E-41EF-A1C3-E6D6645E751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68655" y="1581813"/>
            <a:ext cx="1137110" cy="917844"/>
          </a:xfrm>
          <a:prstGeom prst="rect">
            <a:avLst/>
          </a:prstGeom>
        </p:spPr>
      </p:pic>
      <p:sp>
        <p:nvSpPr>
          <p:cNvPr id="46" name="Arrow: Down 45">
            <a:extLst>
              <a:ext uri="{FF2B5EF4-FFF2-40B4-BE49-F238E27FC236}">
                <a16:creationId xmlns:a16="http://schemas.microsoft.com/office/drawing/2014/main" id="{7DD4D174-AB5F-4782-BDF2-AD6251A469A7}"/>
              </a:ext>
            </a:extLst>
          </p:cNvPr>
          <p:cNvSpPr/>
          <p:nvPr/>
        </p:nvSpPr>
        <p:spPr>
          <a:xfrm rot="1798978">
            <a:off x="7825769" y="3427093"/>
            <a:ext cx="79200" cy="648000"/>
          </a:xfrm>
          <a:prstGeom prst="downArrow">
            <a:avLst/>
          </a:prstGeom>
          <a:solidFill>
            <a:srgbClr val="44173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B707E06-C9A7-4C15-AD31-19AAE981551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58323" y="1567678"/>
            <a:ext cx="834112" cy="21148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37F3337-BE3B-4D8B-8720-9D30AA7217C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981960" y="1310232"/>
            <a:ext cx="320547" cy="31207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8C016B9-6E51-46F9-8166-A34AF0C6564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18172" y="1581813"/>
            <a:ext cx="836076" cy="160775"/>
          </a:xfrm>
          <a:prstGeom prst="rect">
            <a:avLst/>
          </a:prstGeom>
        </p:spPr>
      </p:pic>
      <p:sp>
        <p:nvSpPr>
          <p:cNvPr id="60" name="Arrow: Down 59">
            <a:extLst>
              <a:ext uri="{FF2B5EF4-FFF2-40B4-BE49-F238E27FC236}">
                <a16:creationId xmlns:a16="http://schemas.microsoft.com/office/drawing/2014/main" id="{03B9AE85-9744-40A8-8E69-71A64BDD5CB0}"/>
              </a:ext>
            </a:extLst>
          </p:cNvPr>
          <p:cNvSpPr/>
          <p:nvPr/>
        </p:nvSpPr>
        <p:spPr>
          <a:xfrm>
            <a:off x="8502569" y="3452022"/>
            <a:ext cx="79200" cy="540000"/>
          </a:xfrm>
          <a:prstGeom prst="downArrow">
            <a:avLst/>
          </a:prstGeom>
          <a:pattFill prst="ltUpDiag">
            <a:fgClr>
              <a:srgbClr val="441737"/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CF22267-2F3B-4D30-BBA9-4090764F224A}"/>
              </a:ext>
            </a:extLst>
          </p:cNvPr>
          <p:cNvSpPr txBox="1"/>
          <p:nvPr/>
        </p:nvSpPr>
        <p:spPr>
          <a:xfrm>
            <a:off x="8156671" y="3511327"/>
            <a:ext cx="96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Save Results </a:t>
            </a:r>
            <a:b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(Authorization)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CD522E2-6E21-41B6-9F42-5F0C446CE3AB}"/>
              </a:ext>
            </a:extLst>
          </p:cNvPr>
          <p:cNvSpPr/>
          <p:nvPr/>
        </p:nvSpPr>
        <p:spPr>
          <a:xfrm>
            <a:off x="7952197" y="4001555"/>
            <a:ext cx="1152558" cy="777293"/>
          </a:xfrm>
          <a:prstGeom prst="roundRect">
            <a:avLst/>
          </a:prstGeom>
          <a:noFill/>
          <a:ln w="9525" cap="flat" cmpd="sng" algn="ctr">
            <a:solidFill>
              <a:srgbClr val="FDB515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algn="ctr"/>
            <a:r>
              <a:rPr lang="de-AT" sz="900" dirty="0">
                <a:solidFill>
                  <a:srgbClr val="FDB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PostgreSQL DB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7B8EB2DF-7365-41DC-AAAE-88F0A1BD9F2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56671" y="4261271"/>
            <a:ext cx="745792" cy="215303"/>
          </a:xfrm>
          <a:prstGeom prst="rect">
            <a:avLst/>
          </a:prstGeom>
        </p:spPr>
      </p:pic>
      <p:pic>
        <p:nvPicPr>
          <p:cNvPr id="66" name="Graphic 65" descr="Database with solid fill">
            <a:extLst>
              <a:ext uri="{FF2B5EF4-FFF2-40B4-BE49-F238E27FC236}">
                <a16:creationId xmlns:a16="http://schemas.microsoft.com/office/drawing/2014/main" id="{89EC7E96-BCD7-4A54-8FDB-59102AAC3B7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380594" y="4461915"/>
            <a:ext cx="342981" cy="342981"/>
          </a:xfrm>
          <a:prstGeom prst="rect">
            <a:avLst/>
          </a:prstGeom>
        </p:spPr>
      </p:pic>
      <p:sp>
        <p:nvSpPr>
          <p:cNvPr id="47" name="Rectangle 17">
            <a:extLst>
              <a:ext uri="{FF2B5EF4-FFF2-40B4-BE49-F238E27FC236}">
                <a16:creationId xmlns:a16="http://schemas.microsoft.com/office/drawing/2014/main" id="{44786BB7-E407-4811-95CD-32FCD2522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2194"/>
            <a:ext cx="4962770" cy="81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CalxPy: a software for the calibration of geophysical systems against a reference 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Benoît Doury, IMS division, benoit.doury@ctbto.org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Ichrak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Ketata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Zuehlke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Engineering GmbH, ichrak.ketata@zuehlke.com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7D467E-6ECE-4651-9F48-0094FCF2CB15}"/>
              </a:ext>
            </a:extLst>
          </p:cNvPr>
          <p:cNvSpPr txBox="1"/>
          <p:nvPr/>
        </p:nvSpPr>
        <p:spPr>
          <a:xfrm rot="16200000">
            <a:off x="-1779940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AA4023C-C0D0-4CB5-A04E-C23695A4003E}"/>
              </a:ext>
            </a:extLst>
          </p:cNvPr>
          <p:cNvSpPr txBox="1"/>
          <p:nvPr/>
        </p:nvSpPr>
        <p:spPr>
          <a:xfrm>
            <a:off x="5530183" y="892696"/>
            <a:ext cx="3462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755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engineering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D56F57-2F42-4211-96F4-8A8EEA1C649E}"/>
              </a:ext>
            </a:extLst>
          </p:cNvPr>
          <p:cNvSpPr txBox="1"/>
          <p:nvPr/>
        </p:nvSpPr>
        <p:spPr>
          <a:xfrm>
            <a:off x="469266" y="899418"/>
            <a:ext cx="5384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Example of challenge: Computing composite responses “on-the-fly”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036BA3D-2E39-43EE-BFE4-55F6C76C2A68}"/>
              </a:ext>
            </a:extLst>
          </p:cNvPr>
          <p:cNvSpPr txBox="1"/>
          <p:nvPr/>
        </p:nvSpPr>
        <p:spPr>
          <a:xfrm>
            <a:off x="469266" y="2649965"/>
            <a:ext cx="3207404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Solution: Asynchronous Computation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52E276-89D9-47D3-B44A-ED8F42B3126A}"/>
              </a:ext>
            </a:extLst>
          </p:cNvPr>
          <p:cNvSpPr txBox="1"/>
          <p:nvPr/>
        </p:nvSpPr>
        <p:spPr>
          <a:xfrm>
            <a:off x="464001" y="1775158"/>
            <a:ext cx="3207404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The computation includes big amounts of data (up to 1.6 millions records for 1 year of data)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The computation can take several minutes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AD31301-A348-4918-86EB-EE2F8348B5D6}"/>
              </a:ext>
            </a:extLst>
          </p:cNvPr>
          <p:cNvSpPr txBox="1"/>
          <p:nvPr/>
        </p:nvSpPr>
        <p:spPr>
          <a:xfrm>
            <a:off x="472607" y="3046128"/>
            <a:ext cx="3207404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 task ID is generated and sent back to the frontend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C4F2E49-698B-4073-8E71-6009C870D6F7}"/>
              </a:ext>
            </a:extLst>
          </p:cNvPr>
          <p:cNvSpPr txBox="1"/>
          <p:nvPr/>
        </p:nvSpPr>
        <p:spPr>
          <a:xfrm>
            <a:off x="469432" y="2822981"/>
            <a:ext cx="3207404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The user starts new computation from the web interface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1BF0AFC-9027-4B0A-99F5-295FBF5720BF}"/>
              </a:ext>
            </a:extLst>
          </p:cNvPr>
          <p:cNvSpPr txBox="1"/>
          <p:nvPr/>
        </p:nvSpPr>
        <p:spPr>
          <a:xfrm>
            <a:off x="481581" y="3261279"/>
            <a:ext cx="3207404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The task is added to the queue of the message broker RabbitMQ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4533C8B-DCF7-444B-A419-C25CAFADA3BD}"/>
              </a:ext>
            </a:extLst>
          </p:cNvPr>
          <p:cNvSpPr txBox="1"/>
          <p:nvPr/>
        </p:nvSpPr>
        <p:spPr>
          <a:xfrm>
            <a:off x="469266" y="3665575"/>
            <a:ext cx="3207404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The Celery worker consumes this task and starts the computation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A0D6E7A-7776-4D40-A2B2-3161B27B56B3}"/>
              </a:ext>
            </a:extLst>
          </p:cNvPr>
          <p:cNvSpPr txBox="1"/>
          <p:nvPr/>
        </p:nvSpPr>
        <p:spPr>
          <a:xfrm>
            <a:off x="464001" y="4061738"/>
            <a:ext cx="3207404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The status of computation is saved to the file system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1AA2831-D570-4BA9-94FE-CF57B3CEFBAC}"/>
              </a:ext>
            </a:extLst>
          </p:cNvPr>
          <p:cNvSpPr txBox="1"/>
          <p:nvPr/>
        </p:nvSpPr>
        <p:spPr>
          <a:xfrm>
            <a:off x="469266" y="4269383"/>
            <a:ext cx="3207404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The frontend application checks the status of execution periodically and updates the plot</a:t>
            </a:r>
          </a:p>
        </p:txBody>
      </p:sp>
    </p:spTree>
    <p:extLst>
      <p:ext uri="{BB962C8B-B14F-4D97-AF65-F5344CB8AC3E}">
        <p14:creationId xmlns:p14="http://schemas.microsoft.com/office/powerpoint/2010/main" val="399634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9" grpId="0" animBg="1"/>
      <p:bldP spid="14" grpId="0" animBg="1"/>
      <p:bldP spid="15" grpId="0" animBg="1"/>
      <p:bldP spid="16" grpId="0" animBg="1"/>
      <p:bldP spid="18" grpId="0"/>
      <p:bldP spid="35" grpId="0" animBg="1"/>
      <p:bldP spid="36" grpId="0"/>
      <p:bldP spid="38" grpId="0"/>
      <p:bldP spid="39" grpId="0" animBg="1"/>
      <p:bldP spid="40" grpId="0" animBg="1"/>
      <p:bldP spid="41" grpId="0"/>
      <p:bldP spid="42" grpId="0" animBg="1"/>
      <p:bldP spid="43" grpId="0" animBg="1"/>
      <p:bldP spid="44" grpId="0"/>
      <p:bldP spid="48" grpId="0"/>
      <p:bldGraphic spid="50" grpId="0">
        <p:bldAsOne/>
      </p:bldGraphic>
      <p:bldP spid="46" grpId="0" animBg="1"/>
      <p:bldP spid="60" grpId="0" animBg="1"/>
      <p:bldP spid="61" grpId="0"/>
      <p:bldP spid="62" grpId="0" animBg="1"/>
      <p:bldP spid="53" grpId="0"/>
      <p:bldP spid="55" grpId="0"/>
      <p:bldP spid="58" grpId="0"/>
      <p:bldP spid="63" grpId="0"/>
      <p:bldP spid="65" grpId="0"/>
      <p:bldP spid="67" grpId="0"/>
      <p:bldP spid="68" grpId="0"/>
      <p:bldP spid="69" grpId="0"/>
      <p:bldP spid="70" grpId="0"/>
    </p:bld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2.xml><?xml version="1.0" encoding="utf-8"?>
<a:theme xmlns:a="http://schemas.openxmlformats.org/drawingml/2006/main" name="Inner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3.xml><?xml version="1.0" encoding="utf-8"?>
<a:theme xmlns:a="http://schemas.openxmlformats.org/drawingml/2006/main" name="abstrac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4.xml><?xml version="1.0" encoding="utf-8"?>
<a:theme xmlns:a="http://schemas.openxmlformats.org/drawingml/2006/main" name="INTRODUC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5.xml><?xml version="1.0" encoding="utf-8"?>
<a:theme xmlns:a="http://schemas.openxmlformats.org/drawingml/2006/main" name="METHODS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75507C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6.xml><?xml version="1.0" encoding="utf-8"?>
<a:theme xmlns:a="http://schemas.openxmlformats.org/drawingml/2006/main" name="RESULT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7.xml><?xml version="1.0" encoding="utf-8"?>
<a:theme xmlns:a="http://schemas.openxmlformats.org/drawingml/2006/main" name="CONCLUSION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1744</TotalTime>
  <Words>1802</Words>
  <Application>Microsoft Office PowerPoint</Application>
  <PresentationFormat>On-screen Show (16:9)</PresentationFormat>
  <Paragraphs>294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Arial</vt:lpstr>
      <vt:lpstr>Avenir Heavy</vt:lpstr>
      <vt:lpstr>Avenir Medium</vt:lpstr>
      <vt:lpstr>Avenir Next Medium</vt:lpstr>
      <vt:lpstr>Calibri</vt:lpstr>
      <vt:lpstr>Cambria</vt:lpstr>
      <vt:lpstr>DIN-Light</vt:lpstr>
      <vt:lpstr>DIN-Medium</vt:lpstr>
      <vt:lpstr>Times</vt:lpstr>
      <vt:lpstr>Wingdings</vt:lpstr>
      <vt:lpstr>Title Slide</vt:lpstr>
      <vt:lpstr>Inner Slide</vt:lpstr>
      <vt:lpstr>abstract</vt:lpstr>
      <vt:lpstr>INTRODUCTION</vt:lpstr>
      <vt:lpstr>METHODS</vt:lpstr>
      <vt:lpstr>RESULTS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DOURY Benoit</cp:lastModifiedBy>
  <cp:revision>130</cp:revision>
  <cp:lastPrinted>2019-03-26T13:54:24Z</cp:lastPrinted>
  <dcterms:created xsi:type="dcterms:W3CDTF">2019-04-24T06:32:04Z</dcterms:created>
  <dcterms:modified xsi:type="dcterms:W3CDTF">2021-06-16T16:30:01Z</dcterms:modified>
</cp:coreProperties>
</file>