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Lst>
  <p:notesMasterIdLst>
    <p:notesMasterId r:id="rId27"/>
  </p:notesMasterIdLst>
  <p:sldIdLst>
    <p:sldId id="256" r:id="rId3"/>
    <p:sldId id="257" r:id="rId4"/>
    <p:sldId id="1011" r:id="rId5"/>
    <p:sldId id="1001" r:id="rId6"/>
    <p:sldId id="378" r:id="rId7"/>
    <p:sldId id="998" r:id="rId8"/>
    <p:sldId id="1010" r:id="rId9"/>
    <p:sldId id="1000" r:id="rId10"/>
    <p:sldId id="997" r:id="rId11"/>
    <p:sldId id="996" r:id="rId12"/>
    <p:sldId id="1009" r:id="rId13"/>
    <p:sldId id="274" r:id="rId14"/>
    <p:sldId id="366" r:id="rId15"/>
    <p:sldId id="991" r:id="rId16"/>
    <p:sldId id="487" r:id="rId17"/>
    <p:sldId id="990" r:id="rId18"/>
    <p:sldId id="1008" r:id="rId19"/>
    <p:sldId id="999" r:id="rId20"/>
    <p:sldId id="992" r:id="rId21"/>
    <p:sldId id="993" r:id="rId22"/>
    <p:sldId id="994" r:id="rId23"/>
    <p:sldId id="1012" r:id="rId24"/>
    <p:sldId id="321" r:id="rId25"/>
    <p:sldId id="1006" r:id="rId26"/>
  </p:sldIdLst>
  <p:sldSz cx="9144000" cy="5143500" type="screen16x9"/>
  <p:notesSz cx="6797675" cy="9872663"/>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3DC"/>
    <a:srgbClr val="DFC5DF"/>
    <a:srgbClr val="E1E1E1"/>
    <a:srgbClr val="00A1BC"/>
    <a:srgbClr val="00B4D2"/>
    <a:srgbClr val="00A0D2"/>
    <a:srgbClr val="0095BB"/>
    <a:srgbClr val="00B0DC"/>
    <a:srgbClr val="00B0BE"/>
    <a:srgbClr val="008D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33"/>
    <p:restoredTop sz="94623"/>
  </p:normalViewPr>
  <p:slideViewPr>
    <p:cSldViewPr snapToGrid="0" snapToObjects="1">
      <p:cViewPr varScale="1">
        <p:scale>
          <a:sx n="150" d="100"/>
          <a:sy n="150" d="100"/>
        </p:scale>
        <p:origin x="9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8CB85ACC-7566-4D45-A985-3729A2E65168}" type="datetimeFigureOut">
              <a:rPr lang="en-US" smtClean="0"/>
              <a:t>6/22/2021</a:t>
            </a:fld>
            <a:endParaRPr lang="en-US"/>
          </a:p>
        </p:txBody>
      </p:sp>
      <p:sp>
        <p:nvSpPr>
          <p:cNvPr id="4" name="Slide Image Placehold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CCD4824E-09F4-6D40-98EA-9D82F5F584E8}" type="slidenum">
              <a:rPr lang="en-US" smtClean="0"/>
              <a:t>‹#›</a:t>
            </a:fld>
            <a:endParaRPr lang="en-US"/>
          </a:p>
        </p:txBody>
      </p:sp>
    </p:spTree>
    <p:extLst>
      <p:ext uri="{BB962C8B-B14F-4D97-AF65-F5344CB8AC3E}">
        <p14:creationId xmlns:p14="http://schemas.microsoft.com/office/powerpoint/2010/main"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4767263"/>
            <a:ext cx="2982124" cy="273844"/>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dirty="0">
              <a:solidFill>
                <a:srgbClr val="230B26"/>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879166A-3EA9-9F4D-B0BC-285322AB316B}" type="slidenum">
              <a:rPr lang="en-US" smtClean="0"/>
              <a:t>‹#›</a:t>
            </a:fld>
            <a:endParaRPr lang="en-US"/>
          </a:p>
        </p:txBody>
      </p:sp>
    </p:spTree>
    <p:extLst>
      <p:ext uri="{BB962C8B-B14F-4D97-AF65-F5344CB8AC3E}">
        <p14:creationId xmlns:p14="http://schemas.microsoft.com/office/powerpoint/2010/main" val="57362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B4C79-5DC1-4049-8140-E6B09C6B1741}"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A559BF-FDE3-43E9-A2A9-8C23E941D6BB}" type="slidenum">
              <a:rPr lang="en-US" smtClean="0"/>
              <a:t>‹#›</a:t>
            </a:fld>
            <a:endParaRPr lang="en-US"/>
          </a:p>
        </p:txBody>
      </p:sp>
    </p:spTree>
    <p:extLst>
      <p:ext uri="{BB962C8B-B14F-4D97-AF65-F5344CB8AC3E}">
        <p14:creationId xmlns:p14="http://schemas.microsoft.com/office/powerpoint/2010/main" val="989021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4.xml"/><Relationship Id="rId7" Type="http://schemas.openxmlformats.org/officeDocument/2006/relationships/image" Target="../media/image3.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picture containing light, night sky&#10;&#10;Description automatically generated">
            <a:extLst>
              <a:ext uri="{FF2B5EF4-FFF2-40B4-BE49-F238E27FC236}">
                <a16:creationId xmlns:a16="http://schemas.microsoft.com/office/drawing/2014/main" id="{06DE6623-632C-754C-A504-FEA1E78F320E}"/>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a16="http://schemas.microsoft.com/office/drawing/2014/main"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sp>
        <p:nvSpPr>
          <p:cNvPr id="15" name="TextBox 14">
            <a:extLst>
              <a:ext uri="{FF2B5EF4-FFF2-40B4-BE49-F238E27FC236}">
                <a16:creationId xmlns:a16="http://schemas.microsoft.com/office/drawing/2014/main"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16" name="Rectangle 15">
            <a:extLst>
              <a:ext uri="{FF2B5EF4-FFF2-40B4-BE49-F238E27FC236}">
                <a16:creationId xmlns:a16="http://schemas.microsoft.com/office/drawing/2014/main"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pic>
        <p:nvPicPr>
          <p:cNvPr id="10" name="Picture 9">
            <a:extLst>
              <a:ext uri="{FF2B5EF4-FFF2-40B4-BE49-F238E27FC236}">
                <a16:creationId xmlns:a16="http://schemas.microsoft.com/office/drawing/2014/main"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a16="http://schemas.microsoft.com/office/drawing/2014/main"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CF2F0D-E636-7745-A9A0-E23A4F53B0FE}"/>
              </a:ext>
            </a:extLst>
          </p:cNvPr>
          <p:cNvPicPr>
            <a:picLocks noChangeAspect="1"/>
          </p:cNvPicPr>
          <p:nvPr userDrawn="1"/>
        </p:nvPicPr>
        <p:blipFill>
          <a:blip r:embed="rId5"/>
          <a:stretch>
            <a:fillRect/>
          </a:stretch>
        </p:blipFill>
        <p:spPr>
          <a:xfrm>
            <a:off x="0" y="4902863"/>
            <a:ext cx="9144000" cy="254000"/>
          </a:xfrm>
          <a:prstGeom prst="rect">
            <a:avLst/>
          </a:prstGeom>
        </p:spPr>
      </p:pic>
      <p:pic>
        <p:nvPicPr>
          <p:cNvPr id="7" name="Picture 6">
            <a:extLst>
              <a:ext uri="{FF2B5EF4-FFF2-40B4-BE49-F238E27FC236}">
                <a16:creationId xmlns:a16="http://schemas.microsoft.com/office/drawing/2014/main" id="{7E722FD2-7105-6447-8408-0D1A4D35B292}"/>
              </a:ext>
            </a:extLst>
          </p:cNvPr>
          <p:cNvPicPr>
            <a:picLocks noChangeAspect="1"/>
          </p:cNvPicPr>
          <p:nvPr userDrawn="1"/>
        </p:nvPicPr>
        <p:blipFill>
          <a:blip r:embed="rId6"/>
          <a:stretch>
            <a:fillRect/>
          </a:stretch>
        </p:blipFill>
        <p:spPr>
          <a:xfrm>
            <a:off x="0" y="-1435"/>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presentation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Pres.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7"/>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8"/>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39376831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rntoolkit-test.ctbto.org/"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EEF774D5-8E1F-6744-9E49-DB689041ADBF}"/>
              </a:ext>
            </a:extLst>
          </p:cNvPr>
          <p:cNvSpPr>
            <a:spLocks noChangeArrowheads="1"/>
          </p:cNvSpPr>
          <p:nvPr/>
        </p:nvSpPr>
        <p:spPr bwMode="auto">
          <a:xfrm>
            <a:off x="-773903" y="1898347"/>
            <a:ext cx="10691813" cy="1301574"/>
          </a:xfrm>
          <a:prstGeom prst="rect">
            <a:avLst/>
          </a:prstGeom>
          <a:noFill/>
          <a:ln w="9525">
            <a:noFill/>
            <a:miter lim="800000"/>
            <a:headEnd/>
            <a:tailEnd/>
          </a:ln>
        </p:spPr>
        <p:txBody>
          <a:bodyPr wrap="square" lIns="18666" tIns="9334" rIns="18666" bIns="9334">
            <a:spAutoFit/>
          </a:bodyPr>
          <a:lstStyle/>
          <a:p>
            <a:pPr algn="ctr" eaLnBrk="0" hangingPunct="0"/>
            <a:r>
              <a:rPr lang="en-GB" sz="1800" b="1" dirty="0">
                <a:solidFill>
                  <a:schemeClr val="bg1"/>
                </a:solidFill>
                <a:latin typeface="Arial" panose="020B0604020202020204" pitchFamily="34" charset="0"/>
              </a:rPr>
              <a:t>Novel IDC software applications for Radionuclide data analysis</a:t>
            </a:r>
          </a:p>
          <a:p>
            <a:pPr algn="ctr" eaLnBrk="0" hangingPunct="0">
              <a:lnSpc>
                <a:spcPts val="1586"/>
              </a:lnSpc>
              <a:spcBef>
                <a:spcPts val="600"/>
              </a:spcBef>
            </a:pPr>
            <a:endParaRPr lang="en-US" sz="1600" dirty="0">
              <a:solidFill>
                <a:schemeClr val="bg1"/>
              </a:solidFill>
              <a:latin typeface="Arial" panose="020B0604020202020204" pitchFamily="34" charset="0"/>
              <a:ea typeface="Avenir Book" charset="0"/>
            </a:endParaRPr>
          </a:p>
          <a:p>
            <a:pPr algn="ctr" eaLnBrk="0" hangingPunct="0">
              <a:lnSpc>
                <a:spcPts val="1586"/>
              </a:lnSpc>
              <a:spcBef>
                <a:spcPts val="600"/>
              </a:spcBef>
            </a:pPr>
            <a:r>
              <a:rPr lang="en-US" sz="1600" dirty="0">
                <a:solidFill>
                  <a:schemeClr val="bg1"/>
                </a:solidFill>
                <a:latin typeface="Arial" panose="020B0604020202020204" pitchFamily="34" charset="0"/>
                <a:ea typeface="Avenir Book" charset="0"/>
              </a:rPr>
              <a:t>Abdelhakim Gheddou</a:t>
            </a:r>
          </a:p>
          <a:p>
            <a:pPr algn="ctr" eaLnBrk="0" hangingPunct="0">
              <a:lnSpc>
                <a:spcPts val="1586"/>
              </a:lnSpc>
              <a:spcBef>
                <a:spcPts val="600"/>
              </a:spcBef>
            </a:pPr>
            <a:r>
              <a:rPr lang="en-US" sz="1600" dirty="0">
                <a:solidFill>
                  <a:schemeClr val="bg1"/>
                </a:solidFill>
                <a:latin typeface="Arial" panose="020B0604020202020204" pitchFamily="34" charset="0"/>
              </a:rPr>
              <a:t>Abdelhakim.Gheddou@ctbto.org </a:t>
            </a:r>
            <a:endParaRPr lang="en-US" sz="952" dirty="0">
              <a:solidFill>
                <a:schemeClr val="bg1"/>
              </a:solidFill>
            </a:endParaRPr>
          </a:p>
          <a:p>
            <a:pPr algn="ctr" eaLnBrk="0" hangingPunct="0">
              <a:spcBef>
                <a:spcPts val="91"/>
              </a:spcBef>
            </a:pPr>
            <a:endParaRPr lang="en-US" sz="952" dirty="0">
              <a:solidFill>
                <a:schemeClr val="bg1"/>
              </a:solidFill>
            </a:endParaRPr>
          </a:p>
        </p:txBody>
      </p:sp>
      <p:pic>
        <p:nvPicPr>
          <p:cNvPr id="7" name="Picture 6">
            <a:extLst>
              <a:ext uri="{FF2B5EF4-FFF2-40B4-BE49-F238E27FC236}">
                <a16:creationId xmlns:a16="http://schemas.microsoft.com/office/drawing/2014/main" id="{25F0A307-D271-464A-8200-76297888C0A1}"/>
              </a:ext>
            </a:extLst>
          </p:cNvPr>
          <p:cNvPicPr>
            <a:picLocks noChangeAspect="1"/>
          </p:cNvPicPr>
          <p:nvPr/>
        </p:nvPicPr>
        <p:blipFill>
          <a:blip r:embed="rId2"/>
          <a:stretch>
            <a:fillRect/>
          </a:stretch>
        </p:blipFill>
        <p:spPr>
          <a:xfrm>
            <a:off x="235325" y="3867150"/>
            <a:ext cx="571500" cy="863600"/>
          </a:xfrm>
          <a:prstGeom prst="rect">
            <a:avLst/>
          </a:prstGeom>
        </p:spPr>
      </p:pic>
      <p:sp>
        <p:nvSpPr>
          <p:cNvPr id="11" name="TextBox 10">
            <a:extLst>
              <a:ext uri="{FF2B5EF4-FFF2-40B4-BE49-F238E27FC236}">
                <a16:creationId xmlns:a16="http://schemas.microsoft.com/office/drawing/2014/main" id="{0C501917-BF0A-C54B-AB4E-B0C62C356E93}"/>
              </a:ext>
            </a:extLst>
          </p:cNvPr>
          <p:cNvSpPr txBox="1"/>
          <p:nvPr/>
        </p:nvSpPr>
        <p:spPr>
          <a:xfrm>
            <a:off x="2561772" y="3245491"/>
            <a:ext cx="4020456" cy="307905"/>
          </a:xfrm>
          <a:prstGeom prst="rect">
            <a:avLst/>
          </a:prstGeom>
          <a:noFill/>
        </p:spPr>
        <p:txBody>
          <a:bodyPr wrap="square" rtlCol="0">
            <a:spAutoFit/>
          </a:bodyPr>
          <a:lstStyle/>
          <a:p>
            <a:pPr algn="ctr"/>
            <a:r>
              <a:rPr lang="en-US" sz="1401" dirty="0">
                <a:solidFill>
                  <a:schemeClr val="bg1"/>
                </a:solidFill>
                <a:latin typeface="Arial" panose="020B0604020202020204" pitchFamily="34" charset="0"/>
                <a:cs typeface="Arial" panose="020B0604020202020204" pitchFamily="34" charset="0"/>
              </a:rPr>
              <a:t>O3.5-573</a:t>
            </a:r>
            <a:endParaRPr lang="en-AT" sz="140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6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E919980-DB19-43A7-8464-FA8FF2AFFA81}"/>
              </a:ext>
            </a:extLst>
          </p:cNvPr>
          <p:cNvSpPr txBox="1"/>
          <p:nvPr/>
        </p:nvSpPr>
        <p:spPr>
          <a:xfrm>
            <a:off x="7001690" y="1032198"/>
            <a:ext cx="2013521" cy="1708160"/>
          </a:xfrm>
          <a:prstGeom prst="rect">
            <a:avLst/>
          </a:prstGeom>
          <a:noFill/>
        </p:spPr>
        <p:txBody>
          <a:bodyPr wrap="square" rtlCol="0">
            <a:spAutoFit/>
          </a:bodyPr>
          <a:lstStyle/>
          <a:p>
            <a:pPr marL="214313" indent="-214313">
              <a:buFontTx/>
              <a:buChar char="-"/>
            </a:pPr>
            <a:r>
              <a:rPr lang="en-US" sz="1050" dirty="0">
                <a:latin typeface="Century Gothic" panose="020B0502020202020204" pitchFamily="34" charset="0"/>
              </a:rPr>
              <a:t>Xe-131m, Xe-133m and Xe-135: excellent agreement</a:t>
            </a:r>
          </a:p>
          <a:p>
            <a:pPr marL="214313" indent="-214313">
              <a:buFontTx/>
              <a:buChar char="-"/>
            </a:pPr>
            <a:endParaRPr lang="en-US" sz="1050" dirty="0">
              <a:latin typeface="Century Gothic" panose="020B0502020202020204" pitchFamily="34" charset="0"/>
            </a:endParaRPr>
          </a:p>
          <a:p>
            <a:pPr marL="214313" indent="-214313">
              <a:buFontTx/>
              <a:buChar char="-"/>
            </a:pPr>
            <a:r>
              <a:rPr lang="en-US" sz="1050" dirty="0">
                <a:latin typeface="Century Gothic" panose="020B0502020202020204" pitchFamily="34" charset="0"/>
              </a:rPr>
              <a:t>Xe-133: bg_analyze </a:t>
            </a:r>
            <a:r>
              <a:rPr lang="en-US" sz="1050" b="1" dirty="0">
                <a:latin typeface="Century Gothic" panose="020B0502020202020204" pitchFamily="34" charset="0"/>
              </a:rPr>
              <a:t>key ROI 3 in excellent agreement</a:t>
            </a:r>
            <a:r>
              <a:rPr lang="en-US" sz="1050" dirty="0">
                <a:latin typeface="Century Gothic" panose="020B0502020202020204" pitchFamily="34" charset="0"/>
              </a:rPr>
              <a:t> with autoSTRADA (ROI 3 based)</a:t>
            </a:r>
          </a:p>
          <a:p>
            <a:pPr marL="214313" indent="-214313">
              <a:buFontTx/>
              <a:buChar char="-"/>
            </a:pPr>
            <a:endParaRPr lang="en-GB" sz="1050" dirty="0">
              <a:latin typeface="Century Gothic" panose="020B0502020202020204" pitchFamily="34" charset="0"/>
            </a:endParaRPr>
          </a:p>
        </p:txBody>
      </p:sp>
      <p:pic>
        <p:nvPicPr>
          <p:cNvPr id="2" name="Picture 1">
            <a:extLst>
              <a:ext uri="{FF2B5EF4-FFF2-40B4-BE49-F238E27FC236}">
                <a16:creationId xmlns:a16="http://schemas.microsoft.com/office/drawing/2014/main" id="{6BF85AE1-115C-4F1F-9E82-8D768F30D1DF}"/>
              </a:ext>
            </a:extLst>
          </p:cNvPr>
          <p:cNvPicPr>
            <a:picLocks noChangeAspect="1"/>
          </p:cNvPicPr>
          <p:nvPr/>
        </p:nvPicPr>
        <p:blipFill>
          <a:blip r:embed="rId2"/>
          <a:stretch>
            <a:fillRect/>
          </a:stretch>
        </p:blipFill>
        <p:spPr>
          <a:xfrm>
            <a:off x="78154" y="879661"/>
            <a:ext cx="3225277" cy="1885777"/>
          </a:xfrm>
          <a:prstGeom prst="rect">
            <a:avLst/>
          </a:prstGeom>
        </p:spPr>
      </p:pic>
      <p:pic>
        <p:nvPicPr>
          <p:cNvPr id="3" name="Picture 2">
            <a:extLst>
              <a:ext uri="{FF2B5EF4-FFF2-40B4-BE49-F238E27FC236}">
                <a16:creationId xmlns:a16="http://schemas.microsoft.com/office/drawing/2014/main" id="{ED0E9CB3-83DA-4C4D-8A29-FAF746260B72}"/>
              </a:ext>
            </a:extLst>
          </p:cNvPr>
          <p:cNvPicPr>
            <a:picLocks noChangeAspect="1"/>
          </p:cNvPicPr>
          <p:nvPr/>
        </p:nvPicPr>
        <p:blipFill>
          <a:blip r:embed="rId3"/>
          <a:stretch>
            <a:fillRect/>
          </a:stretch>
        </p:blipFill>
        <p:spPr>
          <a:xfrm>
            <a:off x="3438071" y="956961"/>
            <a:ext cx="3331800" cy="1858634"/>
          </a:xfrm>
          <a:prstGeom prst="rect">
            <a:avLst/>
          </a:prstGeom>
        </p:spPr>
      </p:pic>
      <p:pic>
        <p:nvPicPr>
          <p:cNvPr id="4" name="Picture 3">
            <a:extLst>
              <a:ext uri="{FF2B5EF4-FFF2-40B4-BE49-F238E27FC236}">
                <a16:creationId xmlns:a16="http://schemas.microsoft.com/office/drawing/2014/main" id="{2416D69D-F9B0-4FB4-96AA-2BEA2ECB9BFF}"/>
              </a:ext>
            </a:extLst>
          </p:cNvPr>
          <p:cNvPicPr>
            <a:picLocks noChangeAspect="1"/>
          </p:cNvPicPr>
          <p:nvPr/>
        </p:nvPicPr>
        <p:blipFill>
          <a:blip r:embed="rId4"/>
          <a:stretch>
            <a:fillRect/>
          </a:stretch>
        </p:blipFill>
        <p:spPr>
          <a:xfrm>
            <a:off x="78154" y="2815595"/>
            <a:ext cx="3225277" cy="1836099"/>
          </a:xfrm>
          <a:prstGeom prst="rect">
            <a:avLst/>
          </a:prstGeom>
        </p:spPr>
      </p:pic>
      <p:pic>
        <p:nvPicPr>
          <p:cNvPr id="11" name="Picture 10">
            <a:extLst>
              <a:ext uri="{FF2B5EF4-FFF2-40B4-BE49-F238E27FC236}">
                <a16:creationId xmlns:a16="http://schemas.microsoft.com/office/drawing/2014/main" id="{8D3643E4-0594-409E-94A8-E58D8ECA4A73}"/>
              </a:ext>
            </a:extLst>
          </p:cNvPr>
          <p:cNvPicPr>
            <a:picLocks noChangeAspect="1"/>
          </p:cNvPicPr>
          <p:nvPr/>
        </p:nvPicPr>
        <p:blipFill>
          <a:blip r:embed="rId5"/>
          <a:stretch>
            <a:fillRect/>
          </a:stretch>
        </p:blipFill>
        <p:spPr>
          <a:xfrm>
            <a:off x="3438071" y="2815595"/>
            <a:ext cx="3331800" cy="1877232"/>
          </a:xfrm>
          <a:prstGeom prst="rect">
            <a:avLst/>
          </a:prstGeom>
        </p:spPr>
      </p:pic>
      <p:sp>
        <p:nvSpPr>
          <p:cNvPr id="8" name="TextBox 7">
            <a:extLst>
              <a:ext uri="{FF2B5EF4-FFF2-40B4-BE49-F238E27FC236}">
                <a16:creationId xmlns:a16="http://schemas.microsoft.com/office/drawing/2014/main" id="{910E68BD-58F1-4281-BE7D-BD89608BB63C}"/>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5F11BE5D-8EE8-4049-B896-2B6DC5C21A1B}"/>
              </a:ext>
            </a:extLst>
          </p:cNvPr>
          <p:cNvSpPr txBox="1">
            <a:spLocks/>
          </p:cNvSpPr>
          <p:nvPr/>
        </p:nvSpPr>
        <p:spPr bwMode="auto">
          <a:xfrm>
            <a:off x="1910786" y="85849"/>
            <a:ext cx="333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autoSTRADA </a:t>
            </a:r>
          </a:p>
          <a:p>
            <a:r>
              <a:rPr lang="en-GB" altLang="en-US" sz="1600" b="0" dirty="0">
                <a:solidFill>
                  <a:schemeClr val="bg1"/>
                </a:solidFill>
                <a:latin typeface="Century Gothic" panose="020B0502020202020204" pitchFamily="34" charset="0"/>
              </a:rPr>
              <a:t>for automatic processing (3/3)</a:t>
            </a:r>
          </a:p>
        </p:txBody>
      </p:sp>
    </p:spTree>
    <p:extLst>
      <p:ext uri="{BB962C8B-B14F-4D97-AF65-F5344CB8AC3E}">
        <p14:creationId xmlns:p14="http://schemas.microsoft.com/office/powerpoint/2010/main" val="26086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8807FB-9306-46F3-B3DC-5174A0EED582}"/>
              </a:ext>
            </a:extLst>
          </p:cNvPr>
          <p:cNvSpPr txBox="1"/>
          <p:nvPr/>
        </p:nvSpPr>
        <p:spPr>
          <a:xfrm>
            <a:off x="1978116" y="2171444"/>
            <a:ext cx="6314984" cy="1200329"/>
          </a:xfrm>
          <a:prstGeom prst="rect">
            <a:avLst/>
          </a:prstGeom>
          <a:noFill/>
        </p:spPr>
        <p:txBody>
          <a:bodyPr wrap="square" rtlCol="0">
            <a:spAutoFit/>
          </a:bodyPr>
          <a:lstStyle/>
          <a:p>
            <a:r>
              <a:rPr lang="en-GB" altLang="en-US" sz="3600" b="1" dirty="0">
                <a:latin typeface="Century Gothic" panose="020B0502020202020204" pitchFamily="34" charset="0"/>
              </a:rPr>
              <a:t>GRANDSim </a:t>
            </a:r>
          </a:p>
          <a:p>
            <a:r>
              <a:rPr lang="en-GB" altLang="en-US" sz="3600" dirty="0">
                <a:latin typeface="Century Gothic" panose="020B0502020202020204" pitchFamily="34" charset="0"/>
              </a:rPr>
              <a:t>for Monte Carlo simulation</a:t>
            </a:r>
          </a:p>
        </p:txBody>
      </p:sp>
      <p:sp>
        <p:nvSpPr>
          <p:cNvPr id="4" name="TextBox 3">
            <a:extLst>
              <a:ext uri="{FF2B5EF4-FFF2-40B4-BE49-F238E27FC236}">
                <a16:creationId xmlns:a16="http://schemas.microsoft.com/office/drawing/2014/main" id="{D2EF04E0-96DC-4C2D-91E4-ABE23956DEAD}"/>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2855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bwMode="auto">
          <a:xfrm>
            <a:off x="8120065" y="6531803"/>
            <a:ext cx="719137"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defPPr>
              <a:defRPr lang="en-US"/>
            </a:defPPr>
            <a:lvl1pPr marL="0" algn="l" defTabSz="914400" rtl="0" eaLnBrk="1" latinLnBrk="0" hangingPunct="1">
              <a:defRPr sz="1100" kern="1200">
                <a:solidFill>
                  <a:srgbClr val="4A00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a:t>Page </a:t>
            </a:r>
            <a:fld id="{6CA6B004-1936-45B3-962B-969DDD879B35}" type="slidenum">
              <a:rPr lang="en-US" altLang="en-US" smtClean="0"/>
              <a:pPr/>
              <a:t>12</a:t>
            </a:fld>
            <a:endParaRPr lang="en-US" altLang="en-US"/>
          </a:p>
        </p:txBody>
      </p:sp>
      <p:sp>
        <p:nvSpPr>
          <p:cNvPr id="5" name="Rectangle 4"/>
          <p:cNvSpPr/>
          <p:nvPr/>
        </p:nvSpPr>
        <p:spPr>
          <a:xfrm>
            <a:off x="228600" y="1062640"/>
            <a:ext cx="3721100" cy="333937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450"/>
              </a:spcBef>
            </a:pPr>
            <a:r>
              <a:rPr lang="en-GB" sz="1400" dirty="0">
                <a:solidFill>
                  <a:schemeClr val="tx1"/>
                </a:solidFill>
                <a:latin typeface="Century Gothic" panose="020B0502020202020204" pitchFamily="34" charset="0"/>
                <a:cs typeface="Arial" panose="020B0604020202020204" pitchFamily="34" charset="0"/>
              </a:rPr>
              <a:t>Monte Carlo simulation (MC) produces output parameters which allow: </a:t>
            </a:r>
          </a:p>
          <a:p>
            <a:pPr marL="285750" lvl="0" indent="-285750">
              <a:spcBef>
                <a:spcPts val="600"/>
              </a:spcBef>
              <a:buFont typeface="Wingdings" panose="05000000000000000000" pitchFamily="2" charset="2"/>
              <a:buChar char="v"/>
            </a:pPr>
            <a:r>
              <a:rPr lang="en-GB" sz="1400" b="1" dirty="0">
                <a:solidFill>
                  <a:schemeClr val="tx1"/>
                </a:solidFill>
                <a:latin typeface="Century Gothic" panose="020B0502020202020204" pitchFamily="34" charset="0"/>
                <a:cs typeface="Arial" panose="020B0604020202020204" pitchFamily="34" charset="0"/>
              </a:rPr>
              <a:t>Improving the efficiency calibration </a:t>
            </a:r>
            <a:r>
              <a:rPr lang="en-GB" sz="1400" dirty="0">
                <a:solidFill>
                  <a:schemeClr val="tx1"/>
                </a:solidFill>
                <a:latin typeface="Century Gothic" panose="020B0502020202020204" pitchFamily="34" charset="0"/>
                <a:cs typeface="Arial" panose="020B0604020202020204" pitchFamily="34" charset="0"/>
              </a:rPr>
              <a:t>data quality (by including coincidence summing corrections); </a:t>
            </a:r>
          </a:p>
          <a:p>
            <a:pPr marL="285750" lvl="0" indent="-285750">
              <a:spcBef>
                <a:spcPts val="600"/>
              </a:spcBef>
              <a:buFont typeface="Wingdings" panose="05000000000000000000" pitchFamily="2" charset="2"/>
              <a:buChar char="v"/>
            </a:pPr>
            <a:r>
              <a:rPr lang="en-GB" sz="1400" b="1" dirty="0">
                <a:solidFill>
                  <a:schemeClr val="tx1"/>
                </a:solidFill>
                <a:latin typeface="Century Gothic" panose="020B0502020202020204" pitchFamily="34" charset="0"/>
                <a:cs typeface="Arial" panose="020B0604020202020204" pitchFamily="34" charset="0"/>
              </a:rPr>
              <a:t>Enhancing nuclide identification </a:t>
            </a:r>
            <a:r>
              <a:rPr lang="en-GB" sz="1400" dirty="0">
                <a:solidFill>
                  <a:schemeClr val="tx1"/>
                </a:solidFill>
                <a:latin typeface="Century Gothic" panose="020B0502020202020204" pitchFamily="34" charset="0"/>
                <a:cs typeface="Arial" panose="020B0604020202020204" pitchFamily="34" charset="0"/>
              </a:rPr>
              <a:t>results (by including summation peaks) which reduces the Analysts workload in interactive mode;</a:t>
            </a:r>
          </a:p>
          <a:p>
            <a:pPr marL="285750" lvl="0" indent="-285750">
              <a:spcBef>
                <a:spcPts val="600"/>
              </a:spcBef>
              <a:buFont typeface="Wingdings" panose="05000000000000000000" pitchFamily="2" charset="2"/>
              <a:buChar char="v"/>
            </a:pPr>
            <a:r>
              <a:rPr lang="en-GB" sz="1400" b="1" dirty="0">
                <a:solidFill>
                  <a:schemeClr val="tx1"/>
                </a:solidFill>
                <a:latin typeface="Century Gothic" panose="020B0502020202020204" pitchFamily="34" charset="0"/>
                <a:cs typeface="Arial" panose="020B0604020202020204" pitchFamily="34" charset="0"/>
              </a:rPr>
              <a:t>Ensuring reliable activity concentration </a:t>
            </a:r>
            <a:r>
              <a:rPr lang="en-GB" sz="1400" dirty="0">
                <a:solidFill>
                  <a:schemeClr val="tx1"/>
                </a:solidFill>
                <a:latin typeface="Century Gothic" panose="020B0502020202020204" pitchFamily="34" charset="0"/>
                <a:cs typeface="Arial" panose="020B0604020202020204" pitchFamily="34" charset="0"/>
              </a:rPr>
              <a:t>results by including required coincidence summing corrections when applicable. </a:t>
            </a:r>
          </a:p>
        </p:txBody>
      </p:sp>
      <p:sp>
        <p:nvSpPr>
          <p:cNvPr id="7" name="Rectangle 6">
            <a:extLst>
              <a:ext uri="{FF2B5EF4-FFF2-40B4-BE49-F238E27FC236}">
                <a16:creationId xmlns:a16="http://schemas.microsoft.com/office/drawing/2014/main" id="{D5492BF3-A428-4F1B-8B12-3AE024BD1D05}"/>
              </a:ext>
            </a:extLst>
          </p:cNvPr>
          <p:cNvSpPr/>
          <p:nvPr/>
        </p:nvSpPr>
        <p:spPr>
          <a:xfrm>
            <a:off x="4279900" y="1062640"/>
            <a:ext cx="4730750" cy="273151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sz="1400" dirty="0">
                <a:solidFill>
                  <a:schemeClr val="tx1"/>
                </a:solidFill>
                <a:latin typeface="Century Gothic" panose="020B0502020202020204" pitchFamily="34" charset="0"/>
                <a:cs typeface="Arial" panose="020B0604020202020204" pitchFamily="34" charset="0"/>
              </a:rPr>
              <a:t>The IDC was operating a MC simulation tool </a:t>
            </a:r>
            <a:r>
              <a:rPr lang="en-GB" sz="1400" b="1" dirty="0">
                <a:solidFill>
                  <a:schemeClr val="tx1"/>
                </a:solidFill>
                <a:latin typeface="Century Gothic" panose="020B0502020202020204" pitchFamily="34" charset="0"/>
                <a:cs typeface="Arial" panose="020B0604020202020204" pitchFamily="34" charset="0"/>
              </a:rPr>
              <a:t>limited to </a:t>
            </a:r>
            <a:r>
              <a:rPr lang="en-GB" sz="1400" dirty="0">
                <a:solidFill>
                  <a:schemeClr val="tx1"/>
                </a:solidFill>
                <a:latin typeface="Century Gothic" panose="020B0502020202020204" pitchFamily="34" charset="0"/>
                <a:cs typeface="Arial" panose="020B0604020202020204" pitchFamily="34" charset="0"/>
              </a:rPr>
              <a:t>HPGe gamma detector systems in use at IMS </a:t>
            </a:r>
            <a:r>
              <a:rPr lang="en-GB" sz="1400" b="1" dirty="0">
                <a:solidFill>
                  <a:schemeClr val="tx1"/>
                </a:solidFill>
                <a:latin typeface="Century Gothic" panose="020B0502020202020204" pitchFamily="34" charset="0"/>
                <a:cs typeface="Arial" panose="020B0604020202020204" pitchFamily="34" charset="0"/>
              </a:rPr>
              <a:t>particulate stations</a:t>
            </a:r>
            <a:r>
              <a:rPr lang="en-GB" sz="1400" dirty="0">
                <a:solidFill>
                  <a:schemeClr val="tx1"/>
                </a:solidFill>
                <a:latin typeface="Century Gothic" panose="020B0502020202020204" pitchFamily="34" charset="0"/>
                <a:cs typeface="Arial" panose="020B0604020202020204" pitchFamily="34" charset="0"/>
              </a:rPr>
              <a:t>. </a:t>
            </a:r>
          </a:p>
          <a:p>
            <a:pPr>
              <a:spcBef>
                <a:spcPts val="600"/>
              </a:spcBef>
            </a:pPr>
            <a:r>
              <a:rPr lang="en-GB" sz="1400" dirty="0">
                <a:solidFill>
                  <a:schemeClr val="tx1"/>
                </a:solidFill>
                <a:latin typeface="Century Gothic" panose="020B0502020202020204" pitchFamily="34" charset="0"/>
                <a:cs typeface="Arial" panose="020B0604020202020204" pitchFamily="34" charset="0"/>
              </a:rPr>
              <a:t>The tool called </a:t>
            </a:r>
            <a:r>
              <a:rPr lang="en-GB" sz="1400" b="1" dirty="0">
                <a:solidFill>
                  <a:schemeClr val="tx1"/>
                </a:solidFill>
                <a:latin typeface="Century Gothic" panose="020B0502020202020204" pitchFamily="34" charset="0"/>
                <a:cs typeface="Arial" panose="020B0604020202020204" pitchFamily="34" charset="0"/>
              </a:rPr>
              <a:t>VGSL</a:t>
            </a:r>
            <a:r>
              <a:rPr lang="en-GB" sz="1400" dirty="0">
                <a:solidFill>
                  <a:schemeClr val="tx1"/>
                </a:solidFill>
                <a:latin typeface="Century Gothic" panose="020B0502020202020204" pitchFamily="34" charset="0"/>
                <a:cs typeface="Arial" panose="020B0604020202020204" pitchFamily="34" charset="0"/>
              </a:rPr>
              <a:t> (Virtual Gamma Spectroscopy Laboratory) </a:t>
            </a:r>
            <a:r>
              <a:rPr lang="en-GB" sz="1400" b="1" dirty="0">
                <a:solidFill>
                  <a:schemeClr val="tx1"/>
                </a:solidFill>
                <a:latin typeface="Century Gothic" panose="020B0502020202020204" pitchFamily="34" charset="0"/>
                <a:cs typeface="Arial" panose="020B0604020202020204" pitchFamily="34" charset="0"/>
              </a:rPr>
              <a:t>uses MCNP license </a:t>
            </a:r>
            <a:r>
              <a:rPr lang="en-GB" sz="1400" dirty="0">
                <a:solidFill>
                  <a:schemeClr val="tx1"/>
                </a:solidFill>
                <a:latin typeface="Century Gothic" panose="020B0502020202020204" pitchFamily="34" charset="0"/>
                <a:cs typeface="Arial" panose="020B0604020202020204" pitchFamily="34" charset="0"/>
              </a:rPr>
              <a:t>dependent code. </a:t>
            </a:r>
          </a:p>
          <a:p>
            <a:pPr>
              <a:spcBef>
                <a:spcPts val="450"/>
              </a:spcBef>
            </a:pPr>
            <a:r>
              <a:rPr lang="en-GB" sz="1400" dirty="0">
                <a:solidFill>
                  <a:schemeClr val="tx1"/>
                </a:solidFill>
                <a:latin typeface="Century Gothic" panose="020B0502020202020204" pitchFamily="34" charset="0"/>
                <a:cs typeface="Arial" panose="020B0604020202020204" pitchFamily="34" charset="0"/>
              </a:rPr>
              <a:t>Therefore the </a:t>
            </a:r>
            <a:r>
              <a:rPr lang="en-GB" sz="1400" b="1" dirty="0">
                <a:solidFill>
                  <a:schemeClr val="tx1"/>
                </a:solidFill>
                <a:latin typeface="Century Gothic" panose="020B0502020202020204" pitchFamily="34" charset="0"/>
                <a:cs typeface="Arial" panose="020B0604020202020204" pitchFamily="34" charset="0"/>
              </a:rPr>
              <a:t>IDC could not distribute VGSL </a:t>
            </a:r>
            <a:r>
              <a:rPr lang="en-GB" sz="1400" dirty="0">
                <a:solidFill>
                  <a:schemeClr val="tx1"/>
                </a:solidFill>
                <a:latin typeface="Century Gothic" panose="020B0502020202020204" pitchFamily="34" charset="0"/>
                <a:cs typeface="Arial" panose="020B0604020202020204" pitchFamily="34" charset="0"/>
              </a:rPr>
              <a:t>as part of the NDC-in-a-Box software package.</a:t>
            </a:r>
          </a:p>
          <a:p>
            <a:pPr>
              <a:spcBef>
                <a:spcPts val="450"/>
              </a:spcBef>
            </a:pPr>
            <a:endParaRPr lang="en-GB" sz="1400" dirty="0">
              <a:solidFill>
                <a:schemeClr val="tx1"/>
              </a:solidFill>
              <a:latin typeface="Century Gothic" panose="020B0502020202020204" pitchFamily="34" charset="0"/>
              <a:cs typeface="Arial" panose="020B0604020202020204" pitchFamily="34" charset="0"/>
            </a:endParaRPr>
          </a:p>
          <a:p>
            <a:pPr>
              <a:spcBef>
                <a:spcPts val="450"/>
              </a:spcBef>
            </a:pPr>
            <a:r>
              <a:rPr lang="en-GB" sz="1400" b="1" dirty="0">
                <a:solidFill>
                  <a:schemeClr val="tx1"/>
                </a:solidFill>
                <a:latin typeface="Century Gothic" panose="020B0502020202020204" pitchFamily="34" charset="0"/>
                <a:cs typeface="Arial" panose="020B0604020202020204" pitchFamily="34" charset="0"/>
              </a:rPr>
              <a:t>GRANDSim is a Geant 4 based simulation software for radionuclide detectors in use at IMS.</a:t>
            </a:r>
          </a:p>
          <a:p>
            <a:endParaRPr lang="en-GB" sz="1400" dirty="0">
              <a:solidFill>
                <a:schemeClr val="tx1"/>
              </a:solidFill>
              <a:highlight>
                <a:srgbClr val="FFFF00"/>
              </a:highlight>
              <a:latin typeface="Century Gothic" panose="020B0502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A307806-5386-4294-B59C-D13676ACAE56}"/>
              </a:ext>
            </a:extLst>
          </p:cNvPr>
          <p:cNvSpPr/>
          <p:nvPr/>
        </p:nvSpPr>
        <p:spPr>
          <a:xfrm>
            <a:off x="4324352" y="3755685"/>
            <a:ext cx="451485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1"/>
            <a:r>
              <a:rPr lang="en-US" sz="1200" b="1" dirty="0">
                <a:solidFill>
                  <a:srgbClr val="0070C0"/>
                </a:solidFill>
                <a:latin typeface="Arial" panose="020B0604020202020204" pitchFamily="34" charset="0"/>
                <a:cs typeface="Arial" panose="020B0604020202020204" pitchFamily="34" charset="0"/>
              </a:rPr>
              <a:t>Status:</a:t>
            </a:r>
          </a:p>
          <a:p>
            <a:pPr lvl="1"/>
            <a:r>
              <a:rPr lang="en-US" sz="1200" dirty="0">
                <a:solidFill>
                  <a:srgbClr val="0070C0"/>
                </a:solidFill>
                <a:latin typeface="Arial" panose="020B0604020202020204" pitchFamily="34" charset="0"/>
                <a:cs typeface="Arial" panose="020B0604020202020204" pitchFamily="34" charset="0"/>
              </a:rPr>
              <a:t>- Oct 2020: alpha version provided to NDCs + Webinar</a:t>
            </a:r>
          </a:p>
          <a:p>
            <a:pPr lvl="1"/>
            <a:r>
              <a:rPr lang="en-US" sz="1200" dirty="0">
                <a:solidFill>
                  <a:srgbClr val="0070C0"/>
                </a:solidFill>
                <a:latin typeface="Arial" panose="020B0604020202020204" pitchFamily="34" charset="0"/>
                <a:cs typeface="Arial" panose="020B0604020202020204" pitchFamily="34" charset="0"/>
              </a:rPr>
              <a:t>- Apr – Jun 2021: pre-release testing by IDC Analysts</a:t>
            </a:r>
          </a:p>
        </p:txBody>
      </p:sp>
      <p:sp>
        <p:nvSpPr>
          <p:cNvPr id="9" name="TextBox 8">
            <a:extLst>
              <a:ext uri="{FF2B5EF4-FFF2-40B4-BE49-F238E27FC236}">
                <a16:creationId xmlns:a16="http://schemas.microsoft.com/office/drawing/2014/main" id="{E5AB6A8D-4E4B-45AF-BE57-FD6152085653}"/>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1017A18C-7EC6-46FD-BCBE-6E7290472E7B}"/>
              </a:ext>
            </a:extLst>
          </p:cNvPr>
          <p:cNvSpPr txBox="1">
            <a:spLocks/>
          </p:cNvSpPr>
          <p:nvPr/>
        </p:nvSpPr>
        <p:spPr bwMode="auto">
          <a:xfrm>
            <a:off x="1771086" y="138602"/>
            <a:ext cx="4530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GRANDSim </a:t>
            </a:r>
          </a:p>
          <a:p>
            <a:r>
              <a:rPr lang="en-GB" altLang="en-US" sz="1600" b="0" dirty="0">
                <a:solidFill>
                  <a:schemeClr val="bg1"/>
                </a:solidFill>
                <a:latin typeface="Century Gothic" panose="020B0502020202020204" pitchFamily="34" charset="0"/>
              </a:rPr>
              <a:t>for Monte Carlo simulation (1/5)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5C040A-8A12-4103-B8DA-CC384BA24A6B}"/>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6953B63-B168-413B-8D8F-E70A561F82B4}"/>
              </a:ext>
            </a:extLst>
          </p:cNvPr>
          <p:cNvPicPr>
            <a:picLocks noChangeAspect="1"/>
          </p:cNvPicPr>
          <p:nvPr/>
        </p:nvPicPr>
        <p:blipFill>
          <a:blip r:embed="rId2"/>
          <a:stretch>
            <a:fillRect/>
          </a:stretch>
        </p:blipFill>
        <p:spPr>
          <a:xfrm>
            <a:off x="4200162" y="907926"/>
            <a:ext cx="4936683" cy="3623792"/>
          </a:xfrm>
          <a:prstGeom prst="rect">
            <a:avLst/>
          </a:prstGeom>
        </p:spPr>
      </p:pic>
      <p:sp>
        <p:nvSpPr>
          <p:cNvPr id="5" name="Rectangle 4">
            <a:extLst>
              <a:ext uri="{FF2B5EF4-FFF2-40B4-BE49-F238E27FC236}">
                <a16:creationId xmlns:a16="http://schemas.microsoft.com/office/drawing/2014/main" id="{9CA448CC-2E2F-4AB9-ABF1-A89A658E1EBE}"/>
              </a:ext>
            </a:extLst>
          </p:cNvPr>
          <p:cNvSpPr/>
          <p:nvPr/>
        </p:nvSpPr>
        <p:spPr>
          <a:xfrm>
            <a:off x="64393" y="907926"/>
            <a:ext cx="4000500" cy="2677656"/>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1100" b="1" dirty="0">
                <a:solidFill>
                  <a:schemeClr val="tx1"/>
                </a:solidFill>
                <a:latin typeface="Century Gothic" panose="020B0502020202020204" pitchFamily="34" charset="0"/>
                <a:cs typeface="Times New Roman" panose="02020603050405020304" pitchFamily="18" charset="0"/>
              </a:rPr>
              <a:t>(a) Database mode: </a:t>
            </a:r>
          </a:p>
          <a:p>
            <a:pPr marL="714375" lvl="1" indent="-257175">
              <a:spcBef>
                <a:spcPts val="400"/>
              </a:spcBef>
              <a:buFont typeface="Courier New" panose="02070309020205020404" pitchFamily="49" charset="0"/>
              <a:buChar char="o"/>
            </a:pPr>
            <a:r>
              <a:rPr lang="en-GB" sz="1100" b="1" dirty="0">
                <a:solidFill>
                  <a:schemeClr val="tx1"/>
                </a:solidFill>
                <a:latin typeface="Century Gothic" panose="020B0502020202020204" pitchFamily="34" charset="0"/>
                <a:cs typeface="Times New Roman" panose="02020603050405020304" pitchFamily="18" charset="0"/>
              </a:rPr>
              <a:t>Input</a:t>
            </a:r>
            <a:r>
              <a:rPr lang="en-GB" sz="1100" dirty="0">
                <a:solidFill>
                  <a:schemeClr val="tx1"/>
                </a:solidFill>
                <a:latin typeface="Century Gothic" panose="020B0502020202020204" pitchFamily="34" charset="0"/>
                <a:cs typeface="Times New Roman" panose="02020603050405020304" pitchFamily="18" charset="0"/>
              </a:rPr>
              <a:t> setup parameters (detector, sample, shielding) </a:t>
            </a:r>
            <a:r>
              <a:rPr lang="en-GB" sz="1100" b="1" dirty="0">
                <a:solidFill>
                  <a:schemeClr val="tx1"/>
                </a:solidFill>
                <a:latin typeface="Century Gothic" panose="020B0502020202020204" pitchFamily="34" charset="0"/>
                <a:cs typeface="Times New Roman" panose="02020603050405020304" pitchFamily="18" charset="0"/>
              </a:rPr>
              <a:t>from DOTS </a:t>
            </a:r>
            <a:r>
              <a:rPr lang="en-GB" sz="1100" dirty="0">
                <a:solidFill>
                  <a:schemeClr val="tx1"/>
                </a:solidFill>
                <a:latin typeface="Century Gothic" panose="020B0502020202020204" pitchFamily="34" charset="0"/>
                <a:cs typeface="Times New Roman" panose="02020603050405020304" pitchFamily="18" charset="0"/>
              </a:rPr>
              <a:t>(Database Of the Technical Secretariat) database.</a:t>
            </a:r>
          </a:p>
          <a:p>
            <a:pPr marL="714375" lvl="1" indent="-257175">
              <a:spcBef>
                <a:spcPts val="400"/>
              </a:spcBef>
              <a:buFont typeface="Courier New" panose="02070309020205020404" pitchFamily="49" charset="0"/>
              <a:buChar char="o"/>
            </a:pPr>
            <a:r>
              <a:rPr lang="en-US" sz="1100" b="1" dirty="0">
                <a:solidFill>
                  <a:schemeClr val="tx1"/>
                </a:solidFill>
                <a:latin typeface="Century Gothic" panose="020B0502020202020204" pitchFamily="34" charset="0"/>
                <a:cs typeface="Times New Roman" panose="02020603050405020304" pitchFamily="18" charset="0"/>
              </a:rPr>
              <a:t>Experimental</a:t>
            </a:r>
            <a:r>
              <a:rPr lang="en-US" sz="1100" dirty="0">
                <a:solidFill>
                  <a:schemeClr val="tx1"/>
                </a:solidFill>
                <a:latin typeface="Century Gothic" panose="020B0502020202020204" pitchFamily="34" charset="0"/>
                <a:cs typeface="Times New Roman" panose="02020603050405020304" pitchFamily="18" charset="0"/>
              </a:rPr>
              <a:t> calibration </a:t>
            </a:r>
            <a:r>
              <a:rPr lang="en-US" sz="1100" b="1" dirty="0">
                <a:solidFill>
                  <a:schemeClr val="tx1"/>
                </a:solidFill>
                <a:latin typeface="Century Gothic" panose="020B0502020202020204" pitchFamily="34" charset="0"/>
                <a:cs typeface="Times New Roman" panose="02020603050405020304" pitchFamily="18" charset="0"/>
              </a:rPr>
              <a:t>from GARDS </a:t>
            </a:r>
            <a:r>
              <a:rPr lang="en-GB" sz="1100" dirty="0">
                <a:solidFill>
                  <a:schemeClr val="tx1"/>
                </a:solidFill>
                <a:latin typeface="Century Gothic" panose="020B0502020202020204" pitchFamily="34" charset="0"/>
                <a:cs typeface="Times New Roman" panose="02020603050405020304" pitchFamily="18" charset="0"/>
              </a:rPr>
              <a:t>(Global Atmospheric Radionuclide Detection System) </a:t>
            </a:r>
            <a:r>
              <a:rPr lang="en-US" sz="1100" dirty="0">
                <a:solidFill>
                  <a:schemeClr val="tx1"/>
                </a:solidFill>
                <a:latin typeface="Century Gothic" panose="020B0502020202020204" pitchFamily="34" charset="0"/>
                <a:cs typeface="Times New Roman" panose="02020603050405020304" pitchFamily="18" charset="0"/>
              </a:rPr>
              <a:t>database.</a:t>
            </a:r>
            <a:endParaRPr lang="en-GB" sz="1100" dirty="0">
              <a:solidFill>
                <a:schemeClr val="tx1"/>
              </a:solidFill>
              <a:latin typeface="Century Gothic" panose="020B0502020202020204" pitchFamily="34" charset="0"/>
              <a:cs typeface="Times New Roman" panose="02020603050405020304" pitchFamily="18" charset="0"/>
            </a:endParaRPr>
          </a:p>
          <a:p>
            <a:pPr marL="714375" lvl="1" indent="-257175">
              <a:spcBef>
                <a:spcPts val="400"/>
              </a:spcBef>
              <a:buFont typeface="Courier New" panose="02070309020205020404" pitchFamily="49" charset="0"/>
              <a:buChar char="o"/>
            </a:pPr>
            <a:r>
              <a:rPr lang="en-US" sz="1100" b="1" dirty="0">
                <a:solidFill>
                  <a:schemeClr val="tx1"/>
                </a:solidFill>
                <a:latin typeface="Century Gothic" panose="020B0502020202020204" pitchFamily="34" charset="0"/>
                <a:cs typeface="Times New Roman" panose="02020603050405020304" pitchFamily="18" charset="0"/>
              </a:rPr>
              <a:t>Simulation output</a:t>
            </a:r>
            <a:r>
              <a:rPr lang="en-US" sz="1100" dirty="0">
                <a:solidFill>
                  <a:schemeClr val="tx1"/>
                </a:solidFill>
                <a:latin typeface="Century Gothic" panose="020B0502020202020204" pitchFamily="34" charset="0"/>
                <a:cs typeface="Times New Roman" panose="02020603050405020304" pitchFamily="18" charset="0"/>
              </a:rPr>
              <a:t> (Efficiency, IRF and CSC) will be parsed </a:t>
            </a:r>
            <a:r>
              <a:rPr lang="en-US" sz="1100" b="1" dirty="0">
                <a:solidFill>
                  <a:schemeClr val="tx1"/>
                </a:solidFill>
                <a:latin typeface="Century Gothic" panose="020B0502020202020204" pitchFamily="34" charset="0"/>
                <a:cs typeface="Times New Roman" panose="02020603050405020304" pitchFamily="18" charset="0"/>
              </a:rPr>
              <a:t>into GARDS </a:t>
            </a:r>
            <a:r>
              <a:rPr lang="en-US" sz="1100" dirty="0">
                <a:solidFill>
                  <a:schemeClr val="tx1"/>
                </a:solidFill>
                <a:latin typeface="Century Gothic" panose="020B0502020202020204" pitchFamily="34" charset="0"/>
                <a:cs typeface="Times New Roman" panose="02020603050405020304" pitchFamily="18" charset="0"/>
              </a:rPr>
              <a:t>database.</a:t>
            </a:r>
          </a:p>
          <a:p>
            <a:pPr>
              <a:spcBef>
                <a:spcPts val="600"/>
              </a:spcBef>
            </a:pPr>
            <a:r>
              <a:rPr lang="en-US" sz="1100" b="1" dirty="0">
                <a:solidFill>
                  <a:schemeClr val="tx1"/>
                </a:solidFill>
                <a:latin typeface="Century Gothic" panose="020B0502020202020204" pitchFamily="34" charset="0"/>
                <a:cs typeface="Times New Roman" panose="02020603050405020304" pitchFamily="18" charset="0"/>
              </a:rPr>
              <a:t>(b) Standalone mode: </a:t>
            </a:r>
          </a:p>
          <a:p>
            <a:pPr marL="714375" lvl="1" indent="-257175">
              <a:spcBef>
                <a:spcPts val="400"/>
              </a:spcBef>
              <a:buFont typeface="Courier New" panose="02070309020205020404" pitchFamily="49" charset="0"/>
              <a:buChar char="o"/>
            </a:pPr>
            <a:r>
              <a:rPr lang="en-US" sz="1100" b="1" dirty="0">
                <a:solidFill>
                  <a:schemeClr val="tx1"/>
                </a:solidFill>
                <a:latin typeface="Century Gothic" panose="020B0502020202020204" pitchFamily="34" charset="0"/>
                <a:cs typeface="Times New Roman" panose="02020603050405020304" pitchFamily="18" charset="0"/>
              </a:rPr>
              <a:t>Input</a:t>
            </a:r>
            <a:r>
              <a:rPr lang="en-US" sz="1100" dirty="0">
                <a:solidFill>
                  <a:schemeClr val="tx1"/>
                </a:solidFill>
                <a:latin typeface="Century Gothic" panose="020B0502020202020204" pitchFamily="34" charset="0"/>
                <a:cs typeface="Times New Roman" panose="02020603050405020304" pitchFamily="18" charset="0"/>
              </a:rPr>
              <a:t> will be read </a:t>
            </a:r>
            <a:r>
              <a:rPr lang="en-US" sz="1100" b="1" dirty="0">
                <a:solidFill>
                  <a:schemeClr val="tx1"/>
                </a:solidFill>
                <a:latin typeface="Century Gothic" panose="020B0502020202020204" pitchFamily="34" charset="0"/>
                <a:cs typeface="Times New Roman" panose="02020603050405020304" pitchFamily="18" charset="0"/>
              </a:rPr>
              <a:t>from local </a:t>
            </a:r>
            <a:r>
              <a:rPr lang="en-US" sz="1100" dirty="0">
                <a:solidFill>
                  <a:schemeClr val="tx1"/>
                </a:solidFill>
                <a:latin typeface="Century Gothic" panose="020B0502020202020204" pitchFamily="34" charset="0"/>
                <a:cs typeface="Times New Roman" panose="02020603050405020304" pitchFamily="18" charset="0"/>
              </a:rPr>
              <a:t>configuration.</a:t>
            </a:r>
          </a:p>
          <a:p>
            <a:pPr marL="714375" lvl="1" indent="-257175">
              <a:spcBef>
                <a:spcPts val="400"/>
              </a:spcBef>
              <a:buFont typeface="Courier New" panose="02070309020205020404" pitchFamily="49" charset="0"/>
              <a:buChar char="o"/>
            </a:pPr>
            <a:r>
              <a:rPr lang="en-US" sz="1100" dirty="0">
                <a:solidFill>
                  <a:schemeClr val="tx1"/>
                </a:solidFill>
                <a:latin typeface="Century Gothic" panose="020B0502020202020204" pitchFamily="34" charset="0"/>
                <a:cs typeface="Times New Roman" panose="02020603050405020304" pitchFamily="18" charset="0"/>
              </a:rPr>
              <a:t>Can also be provided </a:t>
            </a:r>
            <a:r>
              <a:rPr lang="en-US" sz="1100" b="1" dirty="0">
                <a:solidFill>
                  <a:schemeClr val="tx1"/>
                </a:solidFill>
                <a:latin typeface="Century Gothic" panose="020B0502020202020204" pitchFamily="34" charset="0"/>
                <a:cs typeface="Times New Roman" panose="02020603050405020304" pitchFamily="18" charset="0"/>
              </a:rPr>
              <a:t>from the GUI</a:t>
            </a:r>
            <a:r>
              <a:rPr lang="en-US" sz="1100" dirty="0">
                <a:solidFill>
                  <a:schemeClr val="tx1"/>
                </a:solidFill>
                <a:latin typeface="Century Gothic" panose="020B0502020202020204" pitchFamily="34" charset="0"/>
                <a:cs typeface="Times New Roman" panose="02020603050405020304" pitchFamily="18" charset="0"/>
              </a:rPr>
              <a:t>.</a:t>
            </a:r>
          </a:p>
          <a:p>
            <a:pPr marL="714375" lvl="1" indent="-257175">
              <a:spcBef>
                <a:spcPts val="400"/>
              </a:spcBef>
              <a:buFont typeface="Courier New" panose="02070309020205020404" pitchFamily="49" charset="0"/>
              <a:buChar char="o"/>
            </a:pPr>
            <a:r>
              <a:rPr lang="en-US" sz="1100" b="1" dirty="0">
                <a:solidFill>
                  <a:schemeClr val="tx1"/>
                </a:solidFill>
                <a:latin typeface="Century Gothic" panose="020B0502020202020204" pitchFamily="34" charset="0"/>
                <a:cs typeface="Times New Roman" panose="02020603050405020304" pitchFamily="18" charset="0"/>
              </a:rPr>
              <a:t>Output</a:t>
            </a:r>
            <a:r>
              <a:rPr lang="en-US" sz="1100" dirty="0">
                <a:solidFill>
                  <a:schemeClr val="tx1"/>
                </a:solidFill>
                <a:latin typeface="Century Gothic" panose="020B0502020202020204" pitchFamily="34" charset="0"/>
                <a:cs typeface="Times New Roman" panose="02020603050405020304" pitchFamily="18" charset="0"/>
              </a:rPr>
              <a:t> (ascii files) </a:t>
            </a:r>
            <a:r>
              <a:rPr lang="en-US" sz="1100" b="1" dirty="0">
                <a:solidFill>
                  <a:schemeClr val="tx1"/>
                </a:solidFill>
                <a:latin typeface="Century Gothic" panose="020B0502020202020204" pitchFamily="34" charset="0"/>
                <a:cs typeface="Times New Roman" panose="02020603050405020304" pitchFamily="18" charset="0"/>
              </a:rPr>
              <a:t>into filesystem</a:t>
            </a:r>
            <a:r>
              <a:rPr lang="en-US" sz="1100" dirty="0">
                <a:solidFill>
                  <a:schemeClr val="tx1"/>
                </a:solidFill>
                <a:latin typeface="Century Gothic" panose="020B0502020202020204" pitchFamily="34" charset="0"/>
                <a:cs typeface="Times New Roman" panose="02020603050405020304" pitchFamily="18" charset="0"/>
              </a:rPr>
              <a:t>.</a:t>
            </a:r>
            <a:endParaRPr lang="en-GB" sz="1100" dirty="0">
              <a:solidFill>
                <a:schemeClr val="tx1"/>
              </a:solidFill>
              <a:latin typeface="Century Gothic" panose="020B0502020202020204" pitchFamily="34" charset="0"/>
              <a:cs typeface="Times New Roman" panose="02020603050405020304" pitchFamily="18" charset="0"/>
            </a:endParaRPr>
          </a:p>
        </p:txBody>
      </p:sp>
      <p:pic>
        <p:nvPicPr>
          <p:cNvPr id="6" name="Picture 4" descr="Data base icon like drum container - Icône de base de données en forme de baril">
            <a:extLst>
              <a:ext uri="{FF2B5EF4-FFF2-40B4-BE49-F238E27FC236}">
                <a16:creationId xmlns:a16="http://schemas.microsoft.com/office/drawing/2014/main" id="{D2047473-5197-45B7-B684-753F80AD8F99}"/>
              </a:ext>
            </a:extLst>
          </p:cNvPr>
          <p:cNvPicPr>
            <a:picLocks noChangeAspect="1" noChangeArrowheads="1"/>
          </p:cNvPicPr>
          <p:nvPr/>
        </p:nvPicPr>
        <p:blipFill>
          <a:blip r:embed="rId3" cstate="print"/>
          <a:srcRect/>
          <a:stretch>
            <a:fillRect/>
          </a:stretch>
        </p:blipFill>
        <p:spPr bwMode="auto">
          <a:xfrm>
            <a:off x="64393" y="1578451"/>
            <a:ext cx="702736" cy="581747"/>
          </a:xfrm>
          <a:prstGeom prst="rect">
            <a:avLst/>
          </a:prstGeom>
          <a:noFill/>
        </p:spPr>
      </p:pic>
      <p:sp>
        <p:nvSpPr>
          <p:cNvPr id="7" name="Organigramme : Multidocument 7">
            <a:extLst>
              <a:ext uri="{FF2B5EF4-FFF2-40B4-BE49-F238E27FC236}">
                <a16:creationId xmlns:a16="http://schemas.microsoft.com/office/drawing/2014/main" id="{026D4631-0BB9-4DD3-9555-D9CC2F227809}"/>
              </a:ext>
            </a:extLst>
          </p:cNvPr>
          <p:cNvSpPr/>
          <p:nvPr/>
        </p:nvSpPr>
        <p:spPr bwMode="auto">
          <a:xfrm>
            <a:off x="116641" y="2983303"/>
            <a:ext cx="443606" cy="690794"/>
          </a:xfrm>
          <a:prstGeom prst="flowChartMulti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fr-FR" sz="1050" dirty="0">
              <a:solidFill>
                <a:schemeClr val="tx1"/>
              </a:solidFill>
              <a:latin typeface="Century Gothic" panose="020B0502020202020204" pitchFamily="34" charset="0"/>
            </a:endParaRPr>
          </a:p>
        </p:txBody>
      </p:sp>
      <p:sp>
        <p:nvSpPr>
          <p:cNvPr id="9" name="Title 1">
            <a:extLst>
              <a:ext uri="{FF2B5EF4-FFF2-40B4-BE49-F238E27FC236}">
                <a16:creationId xmlns:a16="http://schemas.microsoft.com/office/drawing/2014/main" id="{7CE1BC67-57EE-449D-87A2-154B139523B4}"/>
              </a:ext>
            </a:extLst>
          </p:cNvPr>
          <p:cNvSpPr txBox="1">
            <a:spLocks/>
          </p:cNvSpPr>
          <p:nvPr/>
        </p:nvSpPr>
        <p:spPr bwMode="auto">
          <a:xfrm>
            <a:off x="1771086" y="138602"/>
            <a:ext cx="4530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GRANDSim </a:t>
            </a:r>
          </a:p>
          <a:p>
            <a:r>
              <a:rPr lang="en-GB" altLang="en-US" sz="1600" b="0" dirty="0">
                <a:solidFill>
                  <a:schemeClr val="bg1"/>
                </a:solidFill>
                <a:latin typeface="Century Gothic" panose="020B0502020202020204" pitchFamily="34" charset="0"/>
              </a:rPr>
              <a:t>for Monte Carlo simulation (2/5)</a:t>
            </a:r>
          </a:p>
        </p:txBody>
      </p:sp>
    </p:spTree>
    <p:extLst>
      <p:ext uri="{BB962C8B-B14F-4D97-AF65-F5344CB8AC3E}">
        <p14:creationId xmlns:p14="http://schemas.microsoft.com/office/powerpoint/2010/main" val="1899407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5C040A-8A12-4103-B8DA-CC384BA24A6B}"/>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FC860E2-F446-4597-97F9-E620B80ACC5B}"/>
              </a:ext>
            </a:extLst>
          </p:cNvPr>
          <p:cNvSpPr/>
          <p:nvPr/>
        </p:nvSpPr>
        <p:spPr>
          <a:xfrm>
            <a:off x="52006" y="1230742"/>
            <a:ext cx="4710201" cy="3275256"/>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1200" b="1" dirty="0">
                <a:solidFill>
                  <a:schemeClr val="tx1"/>
                </a:solidFill>
                <a:latin typeface="Century Gothic" panose="020B0502020202020204" pitchFamily="34" charset="0"/>
                <a:cs typeface="Times New Roman" panose="02020603050405020304" pitchFamily="18" charset="0"/>
              </a:rPr>
              <a:t>Model optimization</a:t>
            </a:r>
          </a:p>
          <a:p>
            <a:pPr marL="257175" indent="-257175">
              <a:spcBef>
                <a:spcPts val="900"/>
              </a:spcBef>
              <a:buFont typeface="Wingdings" panose="05000000000000000000" pitchFamily="2" charset="2"/>
              <a:buChar char="§"/>
            </a:pPr>
            <a:r>
              <a:rPr lang="en-US" sz="1200" dirty="0">
                <a:solidFill>
                  <a:schemeClr val="tx1"/>
                </a:solidFill>
                <a:latin typeface="Century Gothic" panose="020B0502020202020204" pitchFamily="34" charset="0"/>
                <a:cs typeface="Times New Roman" panose="02020603050405020304" pitchFamily="18" charset="0"/>
              </a:rPr>
              <a:t>GRANDSim performs </a:t>
            </a:r>
            <a:r>
              <a:rPr lang="en-US" sz="1200" b="1" dirty="0">
                <a:solidFill>
                  <a:schemeClr val="tx1"/>
                </a:solidFill>
                <a:latin typeface="Century Gothic" panose="020B0502020202020204" pitchFamily="34" charset="0"/>
                <a:cs typeface="Times New Roman" panose="02020603050405020304" pitchFamily="18" charset="0"/>
              </a:rPr>
              <a:t>consistency check </a:t>
            </a:r>
            <a:r>
              <a:rPr lang="en-US" sz="1200" dirty="0">
                <a:solidFill>
                  <a:schemeClr val="tx1"/>
                </a:solidFill>
                <a:latin typeface="Century Gothic" panose="020B0502020202020204" pitchFamily="34" charset="0"/>
                <a:cs typeface="Times New Roman" panose="02020603050405020304" pitchFamily="18" charset="0"/>
              </a:rPr>
              <a:t>between simulation and experimental efficiency.</a:t>
            </a:r>
          </a:p>
          <a:p>
            <a:pPr marL="257175" indent="-257175">
              <a:spcBef>
                <a:spcPts val="900"/>
              </a:spcBef>
              <a:buFont typeface="Wingdings" panose="05000000000000000000" pitchFamily="2" charset="2"/>
              <a:buChar char="§"/>
            </a:pPr>
            <a:r>
              <a:rPr lang="en-GB" sz="1200" dirty="0">
                <a:solidFill>
                  <a:schemeClr val="tx1"/>
                </a:solidFill>
                <a:latin typeface="Century Gothic" panose="020B0502020202020204" pitchFamily="34" charset="0"/>
                <a:cs typeface="Times New Roman" panose="02020603050405020304" pitchFamily="18" charset="0"/>
              </a:rPr>
              <a:t>The physical model is </a:t>
            </a:r>
            <a:r>
              <a:rPr lang="en-GB" sz="1200" b="1" dirty="0">
                <a:solidFill>
                  <a:schemeClr val="tx1"/>
                </a:solidFill>
                <a:latin typeface="Century Gothic" panose="020B0502020202020204" pitchFamily="34" charset="0"/>
                <a:cs typeface="Times New Roman" panose="02020603050405020304" pitchFamily="18" charset="0"/>
              </a:rPr>
              <a:t>automatically optimized </a:t>
            </a:r>
            <a:r>
              <a:rPr lang="en-GB" sz="1200" dirty="0">
                <a:solidFill>
                  <a:schemeClr val="tx1"/>
                </a:solidFill>
                <a:latin typeface="Century Gothic" panose="020B0502020202020204" pitchFamily="34" charset="0"/>
                <a:cs typeface="Times New Roman" panose="02020603050405020304" pitchFamily="18" charset="0"/>
              </a:rPr>
              <a:t>by constraining simulation results against experimental calibration </a:t>
            </a:r>
            <a:r>
              <a:rPr lang="en-GB" sz="1200" u="sng" dirty="0">
                <a:solidFill>
                  <a:schemeClr val="tx1"/>
                </a:solidFill>
                <a:latin typeface="Century Gothic" panose="020B0502020202020204" pitchFamily="34" charset="0"/>
                <a:cs typeface="Times New Roman" panose="02020603050405020304" pitchFamily="18" charset="0"/>
              </a:rPr>
              <a:t>for non-summing energies</a:t>
            </a:r>
            <a:r>
              <a:rPr lang="en-GB" sz="1200" dirty="0">
                <a:solidFill>
                  <a:schemeClr val="tx1"/>
                </a:solidFill>
                <a:latin typeface="Century Gothic" panose="020B0502020202020204" pitchFamily="34" charset="0"/>
                <a:cs typeface="Times New Roman" panose="02020603050405020304" pitchFamily="18" charset="0"/>
              </a:rPr>
              <a:t>. </a:t>
            </a:r>
          </a:p>
          <a:p>
            <a:pPr>
              <a:spcBef>
                <a:spcPts val="900"/>
              </a:spcBef>
            </a:pPr>
            <a:r>
              <a:rPr lang="en-US" sz="1200" b="1" dirty="0">
                <a:solidFill>
                  <a:schemeClr val="tx1"/>
                </a:solidFill>
                <a:latin typeface="Century Gothic" panose="020B0502020202020204" pitchFamily="34" charset="0"/>
                <a:cs typeface="Times New Roman" panose="02020603050405020304" pitchFamily="18" charset="0"/>
              </a:rPr>
              <a:t>Optimized parameters</a:t>
            </a:r>
          </a:p>
          <a:p>
            <a:pPr>
              <a:spcBef>
                <a:spcPts val="900"/>
              </a:spcBef>
            </a:pPr>
            <a:r>
              <a:rPr lang="en-US" sz="1200" b="1" i="1" dirty="0">
                <a:solidFill>
                  <a:schemeClr val="tx1"/>
                </a:solidFill>
                <a:latin typeface="Century Gothic" panose="020B0502020202020204" pitchFamily="34" charset="0"/>
                <a:cs typeface="Times New Roman" panose="02020603050405020304" pitchFamily="18" charset="0"/>
              </a:rPr>
              <a:t>- </a:t>
            </a:r>
            <a:r>
              <a:rPr lang="en-US" sz="1200" i="1" dirty="0">
                <a:solidFill>
                  <a:schemeClr val="tx1"/>
                </a:solidFill>
                <a:latin typeface="Century Gothic" panose="020B0502020202020204" pitchFamily="34" charset="0"/>
                <a:cs typeface="Times New Roman" panose="02020603050405020304" pitchFamily="18" charset="0"/>
              </a:rPr>
              <a:t>Manual and Cindrella stations:</a:t>
            </a:r>
            <a:r>
              <a:rPr lang="en-US" sz="1200" dirty="0">
                <a:solidFill>
                  <a:schemeClr val="tx1"/>
                </a:solidFill>
                <a:latin typeface="Century Gothic" panose="020B0502020202020204" pitchFamily="34" charset="0"/>
                <a:cs typeface="Times New Roman" panose="02020603050405020304" pitchFamily="18" charset="0"/>
              </a:rPr>
              <a:t> </a:t>
            </a:r>
          </a:p>
          <a:p>
            <a:pPr marL="742950" lvl="1" indent="-285750">
              <a:spcBef>
                <a:spcPts val="400"/>
              </a:spcBef>
              <a:buFont typeface="Arial" panose="020B0604020202020204" pitchFamily="34" charset="0"/>
              <a:buChar char="•"/>
            </a:pPr>
            <a:r>
              <a:rPr lang="en-US" sz="1200" dirty="0">
                <a:solidFill>
                  <a:schemeClr val="tx1"/>
                </a:solidFill>
                <a:latin typeface="Century Gothic" panose="020B0502020202020204" pitchFamily="34" charset="0"/>
                <a:cs typeface="Times New Roman" panose="02020603050405020304" pitchFamily="18" charset="0"/>
              </a:rPr>
              <a:t>thickness of detector top dead layer </a:t>
            </a:r>
          </a:p>
          <a:p>
            <a:pPr marL="742950" lvl="1" indent="-285750">
              <a:spcBef>
                <a:spcPts val="400"/>
              </a:spcBef>
              <a:buFont typeface="Arial" panose="020B0604020202020204" pitchFamily="34" charset="0"/>
              <a:buChar char="•"/>
            </a:pPr>
            <a:r>
              <a:rPr lang="en-US" sz="1200" dirty="0">
                <a:solidFill>
                  <a:schemeClr val="tx1"/>
                </a:solidFill>
                <a:latin typeface="Century Gothic" panose="020B0502020202020204" pitchFamily="34" charset="0"/>
                <a:cs typeface="Times New Roman" panose="02020603050405020304" pitchFamily="18" charset="0"/>
              </a:rPr>
              <a:t>distance crystal to end-cap</a:t>
            </a:r>
          </a:p>
          <a:p>
            <a:pPr>
              <a:spcBef>
                <a:spcPts val="900"/>
              </a:spcBef>
            </a:pPr>
            <a:r>
              <a:rPr lang="en-US" sz="1200" i="1" dirty="0">
                <a:solidFill>
                  <a:schemeClr val="tx1"/>
                </a:solidFill>
                <a:latin typeface="Century Gothic" panose="020B0502020202020204" pitchFamily="34" charset="0"/>
                <a:cs typeface="Times New Roman" panose="02020603050405020304" pitchFamily="18" charset="0"/>
              </a:rPr>
              <a:t>- RASA stations: </a:t>
            </a:r>
          </a:p>
          <a:p>
            <a:pPr marL="742950" lvl="1" indent="-285750">
              <a:spcBef>
                <a:spcPts val="400"/>
              </a:spcBef>
              <a:buFont typeface="Arial" panose="020B0604020202020204" pitchFamily="34" charset="0"/>
              <a:buChar char="•"/>
            </a:pPr>
            <a:r>
              <a:rPr lang="en-US" sz="1200" dirty="0">
                <a:solidFill>
                  <a:schemeClr val="tx1"/>
                </a:solidFill>
                <a:latin typeface="Century Gothic" panose="020B0502020202020204" pitchFamily="34" charset="0"/>
                <a:cs typeface="Times New Roman" panose="02020603050405020304" pitchFamily="18" charset="0"/>
              </a:rPr>
              <a:t>thickness of side dead layer </a:t>
            </a:r>
          </a:p>
          <a:p>
            <a:pPr marL="742950" lvl="1" indent="-285750">
              <a:spcBef>
                <a:spcPts val="400"/>
              </a:spcBef>
              <a:buFont typeface="Arial" panose="020B0604020202020204" pitchFamily="34" charset="0"/>
              <a:buChar char="•"/>
            </a:pPr>
            <a:r>
              <a:rPr lang="en-US" sz="1200" dirty="0">
                <a:solidFill>
                  <a:schemeClr val="tx1"/>
                </a:solidFill>
                <a:latin typeface="Century Gothic" panose="020B0502020202020204" pitchFamily="34" charset="0"/>
                <a:cs typeface="Times New Roman" panose="02020603050405020304" pitchFamily="18" charset="0"/>
              </a:rPr>
              <a:t>sample holder diamete</a:t>
            </a:r>
            <a:r>
              <a:rPr lang="en-US" sz="1200" dirty="0">
                <a:solidFill>
                  <a:schemeClr val="accent1"/>
                </a:solidFill>
                <a:latin typeface="Century Gothic" panose="020B0502020202020204" pitchFamily="34" charset="0"/>
                <a:cs typeface="Times New Roman" panose="02020603050405020304" pitchFamily="18" charset="0"/>
              </a:rPr>
              <a:t>r</a:t>
            </a:r>
            <a:endParaRPr lang="en-US" sz="1200" b="1" dirty="0">
              <a:solidFill>
                <a:schemeClr val="accent1"/>
              </a:solidFill>
              <a:latin typeface="Century Gothic" panose="020B0502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EDC9DAA-9AB0-4982-A8CC-1D697C9EF25E}"/>
              </a:ext>
            </a:extLst>
          </p:cNvPr>
          <p:cNvPicPr>
            <a:picLocks noChangeAspect="1"/>
          </p:cNvPicPr>
          <p:nvPr/>
        </p:nvPicPr>
        <p:blipFill>
          <a:blip r:embed="rId2"/>
          <a:stretch>
            <a:fillRect/>
          </a:stretch>
        </p:blipFill>
        <p:spPr>
          <a:xfrm>
            <a:off x="4854567" y="889452"/>
            <a:ext cx="4289433" cy="3727624"/>
          </a:xfrm>
          <a:prstGeom prst="rect">
            <a:avLst/>
          </a:prstGeom>
        </p:spPr>
      </p:pic>
      <p:pic>
        <p:nvPicPr>
          <p:cNvPr id="6" name="Picture 2" descr="Shared Variable Optimization Within A Loop – Ionuț Baloșin">
            <a:extLst>
              <a:ext uri="{FF2B5EF4-FFF2-40B4-BE49-F238E27FC236}">
                <a16:creationId xmlns:a16="http://schemas.microsoft.com/office/drawing/2014/main" id="{F03DBCC8-DBF6-48C6-9A44-0180EFC1B4B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60630" y="2571750"/>
            <a:ext cx="909217" cy="72809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E42B9C2-4A6E-4151-A55E-BBAA66A64542}"/>
              </a:ext>
            </a:extLst>
          </p:cNvPr>
          <p:cNvSpPr txBox="1">
            <a:spLocks/>
          </p:cNvSpPr>
          <p:nvPr/>
        </p:nvSpPr>
        <p:spPr bwMode="auto">
          <a:xfrm>
            <a:off x="1771086" y="138602"/>
            <a:ext cx="4530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GRANDSim </a:t>
            </a:r>
          </a:p>
          <a:p>
            <a:r>
              <a:rPr lang="en-GB" altLang="en-US" sz="1600" b="0" dirty="0">
                <a:solidFill>
                  <a:schemeClr val="bg1"/>
                </a:solidFill>
                <a:latin typeface="Century Gothic" panose="020B0502020202020204" pitchFamily="34" charset="0"/>
              </a:rPr>
              <a:t>for Monte Carlo simulation (3/5)</a:t>
            </a:r>
          </a:p>
        </p:txBody>
      </p:sp>
    </p:spTree>
    <p:extLst>
      <p:ext uri="{BB962C8B-B14F-4D97-AF65-F5344CB8AC3E}">
        <p14:creationId xmlns:p14="http://schemas.microsoft.com/office/powerpoint/2010/main" val="384300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15C01-9AE1-424D-829B-37A12E5695A0}"/>
              </a:ext>
            </a:extLst>
          </p:cNvPr>
          <p:cNvPicPr>
            <a:picLocks noChangeAspect="1"/>
          </p:cNvPicPr>
          <p:nvPr/>
        </p:nvPicPr>
        <p:blipFill>
          <a:blip r:embed="rId2"/>
          <a:stretch>
            <a:fillRect/>
          </a:stretch>
        </p:blipFill>
        <p:spPr>
          <a:xfrm>
            <a:off x="781290" y="873366"/>
            <a:ext cx="8319752" cy="3770296"/>
          </a:xfrm>
          <a:prstGeom prst="rect">
            <a:avLst/>
          </a:prstGeom>
        </p:spPr>
      </p:pic>
      <p:sp>
        <p:nvSpPr>
          <p:cNvPr id="2" name="Slide Number Placeholder 1">
            <a:extLst>
              <a:ext uri="{FF2B5EF4-FFF2-40B4-BE49-F238E27FC236}">
                <a16:creationId xmlns:a16="http://schemas.microsoft.com/office/drawing/2014/main" id="{71D5AE3C-38D5-4741-8251-5E3771CC87DB}"/>
              </a:ext>
            </a:extLst>
          </p:cNvPr>
          <p:cNvSpPr>
            <a:spLocks noGrp="1"/>
          </p:cNvSpPr>
          <p:nvPr>
            <p:ph type="sldNum" sz="quarter" idx="12"/>
          </p:nvPr>
        </p:nvSpPr>
        <p:spPr/>
        <p:txBody>
          <a:bodyPr/>
          <a:lstStyle/>
          <a:p>
            <a:fld id="{08A559BF-FDE3-43E9-A2A9-8C23E941D6BB}" type="slidenum">
              <a:rPr lang="en-US" smtClean="0"/>
              <a:t>15</a:t>
            </a:fld>
            <a:endParaRPr lang="en-US"/>
          </a:p>
        </p:txBody>
      </p:sp>
      <p:pic>
        <p:nvPicPr>
          <p:cNvPr id="5" name="Picture 4">
            <a:extLst>
              <a:ext uri="{FF2B5EF4-FFF2-40B4-BE49-F238E27FC236}">
                <a16:creationId xmlns:a16="http://schemas.microsoft.com/office/drawing/2014/main" id="{DD6C55F0-3191-4B30-8EEE-36288167AC42}"/>
              </a:ext>
            </a:extLst>
          </p:cNvPr>
          <p:cNvPicPr>
            <a:picLocks noChangeAspect="1"/>
          </p:cNvPicPr>
          <p:nvPr/>
        </p:nvPicPr>
        <p:blipFill>
          <a:blip r:embed="rId3"/>
          <a:stretch>
            <a:fillRect/>
          </a:stretch>
        </p:blipFill>
        <p:spPr>
          <a:xfrm>
            <a:off x="6076269" y="999884"/>
            <a:ext cx="3024773" cy="3270250"/>
          </a:xfrm>
          <a:prstGeom prst="rect">
            <a:avLst/>
          </a:prstGeom>
        </p:spPr>
      </p:pic>
      <p:sp>
        <p:nvSpPr>
          <p:cNvPr id="6" name="TextBox 5">
            <a:extLst>
              <a:ext uri="{FF2B5EF4-FFF2-40B4-BE49-F238E27FC236}">
                <a16:creationId xmlns:a16="http://schemas.microsoft.com/office/drawing/2014/main" id="{0A2A741D-AC88-455B-AC40-B05B3E1C0008}"/>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AEB6CD0-F89A-48E1-A5E3-9D4A7C8A2F8D}"/>
              </a:ext>
            </a:extLst>
          </p:cNvPr>
          <p:cNvSpPr/>
          <p:nvPr/>
        </p:nvSpPr>
        <p:spPr>
          <a:xfrm rot="16200000">
            <a:off x="-1352432" y="2490203"/>
            <a:ext cx="3378202" cy="536622"/>
          </a:xfrm>
          <a:prstGeom prst="rect">
            <a:avLst/>
          </a:prstGeom>
        </p:spPr>
        <p:txBody>
          <a:bodyPr wrap="square">
            <a:spAutoFit/>
          </a:bodyPr>
          <a:lstStyle/>
          <a:p>
            <a:pPr>
              <a:lnSpc>
                <a:spcPct val="107000"/>
              </a:lnSpc>
              <a:spcAft>
                <a:spcPts val="800"/>
              </a:spcAft>
            </a:pPr>
            <a:r>
              <a:rPr lang="en-US" sz="1400" dirty="0">
                <a:solidFill>
                  <a:srgbClr val="7030A0"/>
                </a:solidFill>
                <a:latin typeface="Arial" panose="020B0604020202020204" pitchFamily="34" charset="0"/>
                <a:cs typeface="Arial" panose="020B0604020202020204" pitchFamily="34" charset="0"/>
              </a:rPr>
              <a:t>Isotope Response Function (IRF) and Cascade Summing Corrections (CSC)</a:t>
            </a:r>
            <a:endParaRPr lang="en-GB" sz="1400" dirty="0">
              <a:solidFill>
                <a:srgbClr val="7030A0"/>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5152A49F-2FCD-49F8-8F80-D9B267523738}"/>
              </a:ext>
            </a:extLst>
          </p:cNvPr>
          <p:cNvSpPr txBox="1">
            <a:spLocks/>
          </p:cNvSpPr>
          <p:nvPr/>
        </p:nvSpPr>
        <p:spPr bwMode="auto">
          <a:xfrm>
            <a:off x="1771086" y="138602"/>
            <a:ext cx="4530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GRANDSim </a:t>
            </a:r>
          </a:p>
          <a:p>
            <a:r>
              <a:rPr lang="en-GB" altLang="en-US" sz="1600" b="0" dirty="0">
                <a:solidFill>
                  <a:schemeClr val="bg1"/>
                </a:solidFill>
                <a:latin typeface="Century Gothic" panose="020B0502020202020204" pitchFamily="34" charset="0"/>
              </a:rPr>
              <a:t>for Monte Carlo simulation (4/5)</a:t>
            </a:r>
          </a:p>
        </p:txBody>
      </p:sp>
    </p:spTree>
    <p:extLst>
      <p:ext uri="{BB962C8B-B14F-4D97-AF65-F5344CB8AC3E}">
        <p14:creationId xmlns:p14="http://schemas.microsoft.com/office/powerpoint/2010/main" val="942031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5C040A-8A12-4103-B8DA-CC384BA24A6B}"/>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790D234-6296-4CF4-AFF5-FF07BCE9C9B7}"/>
              </a:ext>
            </a:extLst>
          </p:cNvPr>
          <p:cNvPicPr>
            <a:picLocks noChangeAspect="1"/>
          </p:cNvPicPr>
          <p:nvPr/>
        </p:nvPicPr>
        <p:blipFill>
          <a:blip r:embed="rId2"/>
          <a:stretch>
            <a:fillRect/>
          </a:stretch>
        </p:blipFill>
        <p:spPr>
          <a:xfrm>
            <a:off x="676395" y="887696"/>
            <a:ext cx="4131093" cy="3598939"/>
          </a:xfrm>
          <a:prstGeom prst="rect">
            <a:avLst/>
          </a:prstGeom>
        </p:spPr>
      </p:pic>
      <p:sp>
        <p:nvSpPr>
          <p:cNvPr id="8" name="Rectangle 7">
            <a:extLst>
              <a:ext uri="{FF2B5EF4-FFF2-40B4-BE49-F238E27FC236}">
                <a16:creationId xmlns:a16="http://schemas.microsoft.com/office/drawing/2014/main" id="{23B36D87-B857-4049-8B6C-DFE762615626}"/>
              </a:ext>
            </a:extLst>
          </p:cNvPr>
          <p:cNvSpPr/>
          <p:nvPr/>
        </p:nvSpPr>
        <p:spPr>
          <a:xfrm rot="16200000">
            <a:off x="-1358782" y="2490203"/>
            <a:ext cx="3378202" cy="536622"/>
          </a:xfrm>
          <a:prstGeom prst="rect">
            <a:avLst/>
          </a:prstGeom>
        </p:spPr>
        <p:txBody>
          <a:bodyPr wrap="square">
            <a:spAutoFit/>
          </a:bodyPr>
          <a:lstStyle/>
          <a:p>
            <a:pPr>
              <a:lnSpc>
                <a:spcPct val="107000"/>
              </a:lnSpc>
              <a:spcAft>
                <a:spcPts val="800"/>
              </a:spcAft>
            </a:pPr>
            <a:r>
              <a:rPr lang="en-US" sz="1400" dirty="0">
                <a:solidFill>
                  <a:srgbClr val="7030A0"/>
                </a:solidFill>
                <a:latin typeface="Arial" panose="020B0604020202020204" pitchFamily="34" charset="0"/>
                <a:cs typeface="Arial" panose="020B0604020202020204" pitchFamily="34" charset="0"/>
              </a:rPr>
              <a:t>Simulation of sample spectra for any source term. Output in IMS2.0 format</a:t>
            </a:r>
            <a:endParaRPr lang="en-GB" sz="1400" dirty="0">
              <a:solidFill>
                <a:srgbClr val="7030A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D99F02D-5FA1-491B-8A7E-C0950680CF0D}"/>
              </a:ext>
            </a:extLst>
          </p:cNvPr>
          <p:cNvPicPr>
            <a:picLocks noChangeAspect="1"/>
          </p:cNvPicPr>
          <p:nvPr/>
        </p:nvPicPr>
        <p:blipFill>
          <a:blip r:embed="rId3"/>
          <a:stretch>
            <a:fillRect/>
          </a:stretch>
        </p:blipFill>
        <p:spPr>
          <a:xfrm>
            <a:off x="4572000" y="1267622"/>
            <a:ext cx="4483459" cy="3598939"/>
          </a:xfrm>
          <a:prstGeom prst="rect">
            <a:avLst/>
          </a:prstGeom>
        </p:spPr>
      </p:pic>
      <p:pic>
        <p:nvPicPr>
          <p:cNvPr id="2" name="Picture 1">
            <a:extLst>
              <a:ext uri="{FF2B5EF4-FFF2-40B4-BE49-F238E27FC236}">
                <a16:creationId xmlns:a16="http://schemas.microsoft.com/office/drawing/2014/main" id="{A29C73CC-B133-4FA2-BFA6-3A02BB667C73}"/>
              </a:ext>
            </a:extLst>
          </p:cNvPr>
          <p:cNvPicPr>
            <a:picLocks noChangeAspect="1"/>
          </p:cNvPicPr>
          <p:nvPr/>
        </p:nvPicPr>
        <p:blipFill>
          <a:blip r:embed="rId4"/>
          <a:stretch>
            <a:fillRect/>
          </a:stretch>
        </p:blipFill>
        <p:spPr>
          <a:xfrm>
            <a:off x="6940550" y="887695"/>
            <a:ext cx="2181105" cy="2964179"/>
          </a:xfrm>
          <a:prstGeom prst="rect">
            <a:avLst/>
          </a:prstGeom>
        </p:spPr>
      </p:pic>
      <p:sp>
        <p:nvSpPr>
          <p:cNvPr id="9" name="Title 1">
            <a:extLst>
              <a:ext uri="{FF2B5EF4-FFF2-40B4-BE49-F238E27FC236}">
                <a16:creationId xmlns:a16="http://schemas.microsoft.com/office/drawing/2014/main" id="{551FBC50-ECE8-40BB-A58A-20C82ACDD500}"/>
              </a:ext>
            </a:extLst>
          </p:cNvPr>
          <p:cNvSpPr txBox="1">
            <a:spLocks/>
          </p:cNvSpPr>
          <p:nvPr/>
        </p:nvSpPr>
        <p:spPr bwMode="auto">
          <a:xfrm>
            <a:off x="1771086" y="138602"/>
            <a:ext cx="4530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GRANDSim </a:t>
            </a:r>
          </a:p>
          <a:p>
            <a:r>
              <a:rPr lang="en-GB" altLang="en-US" sz="1600" b="0" dirty="0">
                <a:solidFill>
                  <a:schemeClr val="bg1"/>
                </a:solidFill>
                <a:latin typeface="Century Gothic" panose="020B0502020202020204" pitchFamily="34" charset="0"/>
              </a:rPr>
              <a:t>for Monte Carlo simulation (5/5)</a:t>
            </a:r>
          </a:p>
        </p:txBody>
      </p:sp>
    </p:spTree>
    <p:extLst>
      <p:ext uri="{BB962C8B-B14F-4D97-AF65-F5344CB8AC3E}">
        <p14:creationId xmlns:p14="http://schemas.microsoft.com/office/powerpoint/2010/main" val="283312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8807FB-9306-46F3-B3DC-5174A0EED582}"/>
              </a:ext>
            </a:extLst>
          </p:cNvPr>
          <p:cNvSpPr txBox="1"/>
          <p:nvPr/>
        </p:nvSpPr>
        <p:spPr>
          <a:xfrm>
            <a:off x="1978116" y="2171444"/>
            <a:ext cx="6314984" cy="1200329"/>
          </a:xfrm>
          <a:prstGeom prst="rect">
            <a:avLst/>
          </a:prstGeom>
          <a:noFill/>
        </p:spPr>
        <p:txBody>
          <a:bodyPr wrap="square" rtlCol="0">
            <a:spAutoFit/>
          </a:bodyPr>
          <a:lstStyle/>
          <a:p>
            <a:pPr marL="133350"/>
            <a:r>
              <a:rPr lang="en-US" sz="3600" b="1" dirty="0">
                <a:latin typeface="Century Gothic" panose="020B0502020202020204" pitchFamily="34" charset="0"/>
              </a:rPr>
              <a:t>RNToolkit</a:t>
            </a:r>
          </a:p>
          <a:p>
            <a:pPr marL="133350"/>
            <a:r>
              <a:rPr lang="en-US" sz="3600" dirty="0">
                <a:latin typeface="Century Gothic" panose="020B0502020202020204" pitchFamily="34" charset="0"/>
              </a:rPr>
              <a:t>web-based application</a:t>
            </a:r>
            <a:endParaRPr lang="en-GB" sz="3600" dirty="0">
              <a:latin typeface="Century Gothic" panose="020B0502020202020204" pitchFamily="34" charset="0"/>
            </a:endParaRPr>
          </a:p>
        </p:txBody>
      </p:sp>
      <p:sp>
        <p:nvSpPr>
          <p:cNvPr id="4" name="TextBox 3">
            <a:extLst>
              <a:ext uri="{FF2B5EF4-FFF2-40B4-BE49-F238E27FC236}">
                <a16:creationId xmlns:a16="http://schemas.microsoft.com/office/drawing/2014/main" id="{D2EF04E0-96DC-4C2D-91E4-ABE23956DEAD}"/>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662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Related image">
            <a:extLst>
              <a:ext uri="{FF2B5EF4-FFF2-40B4-BE49-F238E27FC236}">
                <a16:creationId xmlns:a16="http://schemas.microsoft.com/office/drawing/2014/main" id="{37D285FA-796D-4A5C-A4CA-D879DE940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9983" y="3956700"/>
            <a:ext cx="703445" cy="8755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E8AF44-61CD-4233-A4B9-682CB32595F4}"/>
              </a:ext>
            </a:extLst>
          </p:cNvPr>
          <p:cNvSpPr/>
          <p:nvPr/>
        </p:nvSpPr>
        <p:spPr>
          <a:xfrm>
            <a:off x="241300" y="991976"/>
            <a:ext cx="4222750" cy="373730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7000"/>
              </a:lnSpc>
              <a:spcAft>
                <a:spcPts val="8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With the aim of </a:t>
            </a:r>
            <a:r>
              <a:rPr lang="en-US" sz="1400" b="1" dirty="0">
                <a:latin typeface="Century Gothic" panose="020B0502020202020204" pitchFamily="34" charset="0"/>
                <a:ea typeface="Calibri" panose="020F0502020204030204" pitchFamily="34" charset="0"/>
                <a:cs typeface="Times New Roman" panose="02020603050405020304" pitchFamily="18" charset="0"/>
              </a:rPr>
              <a:t>further empowering National Data Centres (CND)</a:t>
            </a:r>
            <a:r>
              <a:rPr lang="en-US" sz="1400" dirty="0">
                <a:latin typeface="Century Gothic" panose="020B0502020202020204" pitchFamily="34" charset="0"/>
                <a:ea typeface="Calibri" panose="020F0502020204030204" pitchFamily="34" charset="0"/>
                <a:cs typeface="Times New Roman" panose="02020603050405020304" pitchFamily="18" charset="0"/>
              </a:rPr>
              <a:t>, the IDC developed a novel web-based application, dubbed RNToolkit. </a:t>
            </a:r>
            <a:endParaRPr lang="en-GB" sz="14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RNToolkit offers several options that the user can customize for </a:t>
            </a:r>
            <a:r>
              <a:rPr lang="en-US" sz="1400" b="1" dirty="0">
                <a:latin typeface="Century Gothic" panose="020B0502020202020204" pitchFamily="34" charset="0"/>
                <a:ea typeface="Calibri" panose="020F0502020204030204" pitchFamily="34" charset="0"/>
                <a:cs typeface="Times New Roman" panose="02020603050405020304" pitchFamily="18" charset="0"/>
              </a:rPr>
              <a:t>accommodating specific needs</a:t>
            </a:r>
            <a:r>
              <a:rPr lang="en-US" sz="1400" dirty="0">
                <a:latin typeface="Century Gothic" panose="020B0502020202020204" pitchFamily="34" charset="0"/>
                <a:ea typeface="Calibri" panose="020F0502020204030204" pitchFamily="34" charset="0"/>
                <a:cs typeface="Times New Roman" panose="02020603050405020304" pitchFamily="18" charset="0"/>
              </a:rPr>
              <a:t>, for </a:t>
            </a:r>
            <a:r>
              <a:rPr lang="en-US" sz="1400" b="1" dirty="0">
                <a:latin typeface="Century Gothic" panose="020B0502020202020204" pitchFamily="34" charset="0"/>
                <a:ea typeface="Calibri" panose="020F0502020204030204" pitchFamily="34" charset="0"/>
                <a:cs typeface="Times New Roman" panose="02020603050405020304" pitchFamily="18" charset="0"/>
              </a:rPr>
              <a:t>in-depth</a:t>
            </a:r>
            <a:r>
              <a:rPr lang="en-US" sz="1400" dirty="0">
                <a:latin typeface="Century Gothic" panose="020B0502020202020204" pitchFamily="34" charset="0"/>
                <a:ea typeface="Calibri" panose="020F0502020204030204" pitchFamily="34" charset="0"/>
                <a:cs typeface="Times New Roman" panose="02020603050405020304" pitchFamily="18" charset="0"/>
              </a:rPr>
              <a:t> spatial-temporal </a:t>
            </a:r>
            <a:r>
              <a:rPr lang="en-US" sz="1400" b="1" dirty="0">
                <a:latin typeface="Century Gothic" panose="020B0502020202020204" pitchFamily="34" charset="0"/>
                <a:ea typeface="Calibri" panose="020F0502020204030204" pitchFamily="34" charset="0"/>
                <a:cs typeface="Times New Roman" panose="02020603050405020304" pitchFamily="18" charset="0"/>
              </a:rPr>
              <a:t>analysis</a:t>
            </a:r>
            <a:r>
              <a:rPr lang="en-US" sz="1400" dirty="0">
                <a:latin typeface="Century Gothic" panose="020B0502020202020204" pitchFamily="34" charset="0"/>
                <a:ea typeface="Calibri" panose="020F0502020204030204" pitchFamily="34" charset="0"/>
                <a:cs typeface="Times New Roman" panose="02020603050405020304" pitchFamily="18" charset="0"/>
              </a:rPr>
              <a:t> of anthropogenic activity concentrations that might be released into the air by a nuclear test. </a:t>
            </a:r>
            <a:endParaRPr lang="en-GB" sz="14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Main functionalities include </a:t>
            </a:r>
            <a:r>
              <a:rPr lang="en-US" sz="1400" b="1" dirty="0">
                <a:latin typeface="Century Gothic" panose="020B0502020202020204" pitchFamily="34" charset="0"/>
                <a:ea typeface="Calibri" panose="020F0502020204030204" pitchFamily="34" charset="0"/>
                <a:cs typeface="Times New Roman" panose="02020603050405020304" pitchFamily="18" charset="0"/>
              </a:rPr>
              <a:t>time development of detected nuclides, activity concentration, categorization parameters and isotopic ratios</a:t>
            </a:r>
            <a:r>
              <a:rPr lang="en-US" sz="1400" dirty="0">
                <a:latin typeface="Century Gothic" panose="020B0502020202020204" pitchFamily="34" charset="0"/>
                <a:ea typeface="Calibri" panose="020F0502020204030204" pitchFamily="34" charset="0"/>
                <a:cs typeface="Times New Roman" panose="02020603050405020304" pitchFamily="18" charset="0"/>
              </a:rPr>
              <a:t>. It also provides contextual </a:t>
            </a:r>
            <a:r>
              <a:rPr lang="en-US" sz="1400" b="1" dirty="0">
                <a:latin typeface="Century Gothic" panose="020B0502020202020204" pitchFamily="34" charset="0"/>
                <a:ea typeface="Calibri" panose="020F0502020204030204" pitchFamily="34" charset="0"/>
                <a:cs typeface="Times New Roman" panose="02020603050405020304" pitchFamily="18" charset="0"/>
              </a:rPr>
              <a:t>access to IDC products</a:t>
            </a:r>
            <a:r>
              <a:rPr lang="en-US" sz="1400" dirty="0">
                <a:latin typeface="Century Gothic" panose="020B0502020202020204" pitchFamily="34" charset="0"/>
                <a:ea typeface="Calibri" panose="020F0502020204030204" pitchFamily="34" charset="0"/>
                <a:cs typeface="Times New Roman" panose="02020603050405020304" pitchFamily="18" charset="0"/>
              </a:rPr>
              <a:t> for any sample.</a:t>
            </a:r>
            <a:endParaRPr lang="en-GB" sz="14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0A191E2-1B7B-4FE5-8AEE-434D33FB19B7}"/>
              </a:ext>
            </a:extLst>
          </p:cNvPr>
          <p:cNvSpPr/>
          <p:nvPr/>
        </p:nvSpPr>
        <p:spPr>
          <a:xfrm>
            <a:off x="4718050" y="910802"/>
            <a:ext cx="4343400" cy="3045898"/>
          </a:xfrm>
          <a:prstGeom prst="rect">
            <a:avLst/>
          </a:prstGeom>
        </p:spPr>
        <p:txBody>
          <a:bodyPr wrap="square">
            <a:spAutoFit/>
          </a:bodyPr>
          <a:lstStyle/>
          <a:p>
            <a:pPr>
              <a:lnSpc>
                <a:spcPct val="107000"/>
              </a:lnSpc>
              <a:spcAft>
                <a:spcPts val="8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Among the key features, </a:t>
            </a:r>
            <a:r>
              <a:rPr lang="en-US" sz="1400" b="1" dirty="0">
                <a:latin typeface="Century Gothic" panose="020B0502020202020204" pitchFamily="34" charset="0"/>
                <a:ea typeface="Calibri" panose="020F0502020204030204" pitchFamily="34" charset="0"/>
                <a:cs typeface="Times New Roman" panose="02020603050405020304" pitchFamily="18" charset="0"/>
              </a:rPr>
              <a:t>detections at different stations can be compared </a:t>
            </a:r>
            <a:r>
              <a:rPr lang="en-US" sz="1400" dirty="0">
                <a:latin typeface="Century Gothic" panose="020B0502020202020204" pitchFamily="34" charset="0"/>
                <a:ea typeface="Calibri" panose="020F0502020204030204" pitchFamily="34" charset="0"/>
                <a:cs typeface="Times New Roman" panose="02020603050405020304" pitchFamily="18" charset="0"/>
              </a:rPr>
              <a:t>for any CTBT radionuclide. </a:t>
            </a:r>
          </a:p>
          <a:p>
            <a:pPr>
              <a:lnSpc>
                <a:spcPct val="107000"/>
              </a:lnSpc>
              <a:spcAft>
                <a:spcPts val="8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Furthermore, RNToolkit allows </a:t>
            </a:r>
            <a:r>
              <a:rPr lang="en-US" sz="1400" b="1" dirty="0">
                <a:latin typeface="Century Gothic" panose="020B0502020202020204" pitchFamily="34" charset="0"/>
                <a:ea typeface="Calibri" panose="020F0502020204030204" pitchFamily="34" charset="0"/>
                <a:cs typeface="Times New Roman" panose="02020603050405020304" pitchFamily="18" charset="0"/>
              </a:rPr>
              <a:t>tracking of detections on IMS map </a:t>
            </a:r>
            <a:r>
              <a:rPr lang="en-US" sz="1400" dirty="0">
                <a:latin typeface="Century Gothic" panose="020B0502020202020204" pitchFamily="34" charset="0"/>
                <a:ea typeface="Calibri" panose="020F0502020204030204" pitchFamily="34" charset="0"/>
                <a:cs typeface="Times New Roman" panose="02020603050405020304" pitchFamily="18" charset="0"/>
              </a:rPr>
              <a:t>for targeted days and in animated mode for a time frame of interest.</a:t>
            </a:r>
            <a:endParaRPr lang="en-GB" sz="14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In addition to CTBT verification related activities as a main application domain, RNToolkit also constitutes a powerful resource for the purposes of radiological impact assessment studies, namely in the case of a major nuclear accident.</a:t>
            </a:r>
            <a:endParaRPr lang="en-GB" sz="14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44CF2C4-3F03-4506-826C-7C62F9B40E0B}"/>
              </a:ext>
            </a:extLst>
          </p:cNvPr>
          <p:cNvSpPr txBox="1"/>
          <p:nvPr/>
        </p:nvSpPr>
        <p:spPr>
          <a:xfrm>
            <a:off x="1705066" y="109073"/>
            <a:ext cx="3393984" cy="584775"/>
          </a:xfrm>
          <a:prstGeom prst="rect">
            <a:avLst/>
          </a:prstGeom>
          <a:noFill/>
        </p:spPr>
        <p:txBody>
          <a:bodyPr wrap="square" rtlCol="0">
            <a:spAutoFit/>
          </a:bodyPr>
          <a:lstStyle/>
          <a:p>
            <a:pPr marL="133350"/>
            <a:r>
              <a:rPr lang="en-US" sz="1600" b="1" dirty="0">
                <a:solidFill>
                  <a:schemeClr val="bg1"/>
                </a:solidFill>
                <a:latin typeface="Century Gothic" panose="020B0502020202020204" pitchFamily="34" charset="0"/>
              </a:rPr>
              <a:t>RNToolkit</a:t>
            </a:r>
          </a:p>
          <a:p>
            <a:pPr marL="133350"/>
            <a:r>
              <a:rPr lang="en-US" sz="1600" dirty="0">
                <a:solidFill>
                  <a:schemeClr val="bg1"/>
                </a:solidFill>
                <a:latin typeface="Century Gothic" panose="020B0502020202020204" pitchFamily="34" charset="0"/>
              </a:rPr>
              <a:t>web-based application (1/4)</a:t>
            </a:r>
            <a:endParaRPr lang="en-GB" sz="1600" dirty="0">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C9D155B4-4F17-4970-AB63-DF247A0D653A}"/>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7759044-7640-4EA5-BEA0-0F7AB3847304}"/>
              </a:ext>
            </a:extLst>
          </p:cNvPr>
          <p:cNvSpPr/>
          <p:nvPr/>
        </p:nvSpPr>
        <p:spPr>
          <a:xfrm>
            <a:off x="5213728" y="4052528"/>
            <a:ext cx="4572000" cy="577081"/>
          </a:xfrm>
          <a:prstGeom prst="rect">
            <a:avLst/>
          </a:prstGeom>
        </p:spPr>
        <p:txBody>
          <a:bodyPr>
            <a:spAutoFit/>
          </a:bodyPr>
          <a:lstStyle/>
          <a:p>
            <a:r>
              <a:rPr lang="en-US" sz="1050" b="1" dirty="0">
                <a:solidFill>
                  <a:srgbClr val="0070C0"/>
                </a:solidFill>
                <a:latin typeface="Arial" panose="020B0604020202020204" pitchFamily="34" charset="0"/>
                <a:cs typeface="Arial" panose="020B0604020202020204" pitchFamily="34" charset="0"/>
              </a:rPr>
              <a:t>Current status: </a:t>
            </a:r>
          </a:p>
          <a:p>
            <a:r>
              <a:rPr lang="en-US" sz="1050" dirty="0">
                <a:latin typeface="Arial" panose="020B0604020202020204" pitchFamily="34" charset="0"/>
                <a:cs typeface="Arial" panose="020B0604020202020204" pitchFamily="34" charset="0"/>
              </a:rPr>
              <a:t>- Delivered to NDCs in March 2021</a:t>
            </a:r>
          </a:p>
          <a:p>
            <a:r>
              <a:rPr lang="en-US" sz="1050" dirty="0">
                <a:latin typeface="Arial" panose="020B0604020202020204" pitchFamily="34" charset="0"/>
                <a:cs typeface="Arial" panose="020B0604020202020204" pitchFamily="34" charset="0"/>
              </a:rPr>
              <a:t>- Accessible with SSO credentials on </a:t>
            </a:r>
            <a:r>
              <a:rPr lang="en-GB" sz="1050" dirty="0">
                <a:latin typeface="Arial" panose="020B0604020202020204" pitchFamily="34" charset="0"/>
                <a:cs typeface="Arial" panose="020B0604020202020204" pitchFamily="34" charset="0"/>
                <a:hlinkClick r:id="rId3"/>
              </a:rPr>
              <a:t>https://rntoolkit.ctbto.org/</a:t>
            </a:r>
            <a:endParaRPr lang="en-GB"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955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7A23B5-1202-47D0-9177-F6317A0C89D0}"/>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9370E95-BA1B-441C-A5DD-567F11E047E1}"/>
              </a:ext>
            </a:extLst>
          </p:cNvPr>
          <p:cNvPicPr>
            <a:picLocks noChangeAspect="1"/>
          </p:cNvPicPr>
          <p:nvPr/>
        </p:nvPicPr>
        <p:blipFill>
          <a:blip r:embed="rId2"/>
          <a:stretch>
            <a:fillRect/>
          </a:stretch>
        </p:blipFill>
        <p:spPr>
          <a:xfrm>
            <a:off x="1568450" y="908766"/>
            <a:ext cx="7518400" cy="3865148"/>
          </a:xfrm>
          <a:prstGeom prst="rect">
            <a:avLst/>
          </a:prstGeom>
        </p:spPr>
      </p:pic>
      <p:sp>
        <p:nvSpPr>
          <p:cNvPr id="2" name="Rectangle 1">
            <a:extLst>
              <a:ext uri="{FF2B5EF4-FFF2-40B4-BE49-F238E27FC236}">
                <a16:creationId xmlns:a16="http://schemas.microsoft.com/office/drawing/2014/main" id="{373CA2BC-0B56-4C1F-8D07-6B0D878FC018}"/>
              </a:ext>
            </a:extLst>
          </p:cNvPr>
          <p:cNvSpPr/>
          <p:nvPr/>
        </p:nvSpPr>
        <p:spPr>
          <a:xfrm rot="16200000">
            <a:off x="-876300" y="2335772"/>
            <a:ext cx="3378202" cy="738664"/>
          </a:xfrm>
          <a:prstGeom prst="rect">
            <a:avLst/>
          </a:prstGeom>
        </p:spPr>
        <p:txBody>
          <a:bodyPr wrap="square">
            <a:spAutoFit/>
          </a:bodyPr>
          <a:lstStyle/>
          <a:p>
            <a:r>
              <a:rPr lang="en-US" sz="1400" dirty="0">
                <a:solidFill>
                  <a:srgbClr val="7030A0"/>
                </a:solidFill>
                <a:latin typeface="Arial" panose="020B0604020202020204" pitchFamily="34" charset="0"/>
                <a:ea typeface="Calibri" panose="020F0502020204030204" pitchFamily="34" charset="0"/>
                <a:cs typeface="Arial" panose="020B0604020202020204" pitchFamily="34" charset="0"/>
              </a:rPr>
              <a:t>Time development of detected nuclides, activity concentration, categorization parameters </a:t>
            </a:r>
            <a:endParaRPr lang="en-GB" sz="1000" dirty="0">
              <a:solidFill>
                <a:srgbClr val="7030A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66B0FD2-4206-4F79-A35C-023C147A1ABB}"/>
              </a:ext>
            </a:extLst>
          </p:cNvPr>
          <p:cNvSpPr txBox="1"/>
          <p:nvPr/>
        </p:nvSpPr>
        <p:spPr>
          <a:xfrm>
            <a:off x="1705066" y="109073"/>
            <a:ext cx="3393984" cy="584775"/>
          </a:xfrm>
          <a:prstGeom prst="rect">
            <a:avLst/>
          </a:prstGeom>
          <a:noFill/>
        </p:spPr>
        <p:txBody>
          <a:bodyPr wrap="square" rtlCol="0">
            <a:spAutoFit/>
          </a:bodyPr>
          <a:lstStyle/>
          <a:p>
            <a:pPr marL="133350"/>
            <a:r>
              <a:rPr lang="en-US" sz="1600" b="1" dirty="0">
                <a:solidFill>
                  <a:schemeClr val="bg1"/>
                </a:solidFill>
                <a:latin typeface="Century Gothic" panose="020B0502020202020204" pitchFamily="34" charset="0"/>
              </a:rPr>
              <a:t>RNToolkit</a:t>
            </a:r>
          </a:p>
          <a:p>
            <a:pPr marL="133350"/>
            <a:r>
              <a:rPr lang="en-US" sz="1600" dirty="0">
                <a:solidFill>
                  <a:schemeClr val="bg1"/>
                </a:solidFill>
                <a:latin typeface="Century Gothic" panose="020B0502020202020204" pitchFamily="34" charset="0"/>
              </a:rPr>
              <a:t>web-based application (2/4)</a:t>
            </a:r>
            <a:endParaRPr lang="en-GB"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45030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BC5AAA59-41F3-0D40-B5E2-567F04B6D257}"/>
              </a:ext>
            </a:extLst>
          </p:cNvPr>
          <p:cNvSpPr>
            <a:spLocks noChangeArrowheads="1"/>
          </p:cNvSpPr>
          <p:nvPr/>
        </p:nvSpPr>
        <p:spPr bwMode="auto">
          <a:xfrm>
            <a:off x="1992923" y="163887"/>
            <a:ext cx="4962770" cy="609461"/>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1200" b="1" dirty="0">
                <a:solidFill>
                  <a:schemeClr val="bg1"/>
                </a:solidFill>
                <a:latin typeface="Arial" panose="020B0604020202020204" pitchFamily="34" charset="0"/>
              </a:rPr>
              <a:t>Outline</a:t>
            </a:r>
          </a:p>
          <a:p>
            <a:pPr algn="ctr" eaLnBrk="0" hangingPunct="0">
              <a:lnSpc>
                <a:spcPts val="1586"/>
              </a:lnSpc>
            </a:pPr>
            <a:r>
              <a:rPr lang="en-US" sz="800" dirty="0">
                <a:solidFill>
                  <a:schemeClr val="bg1"/>
                </a:solidFill>
                <a:latin typeface="Arial" panose="020B0604020202020204" pitchFamily="34" charset="0"/>
                <a:ea typeface="Avenir Book" charset="0"/>
              </a:rPr>
              <a:t>Hakim Gheddou, International Data Centre</a:t>
            </a:r>
          </a:p>
          <a:p>
            <a:pPr algn="ctr" eaLnBrk="0" hangingPunct="0">
              <a:lnSpc>
                <a:spcPts val="1586"/>
              </a:lnSpc>
            </a:pPr>
            <a:r>
              <a:rPr lang="en-US" sz="800" dirty="0">
                <a:solidFill>
                  <a:schemeClr val="bg1"/>
                </a:solidFill>
                <a:latin typeface="Arial" panose="020B0604020202020204" pitchFamily="34" charset="0"/>
                <a:ea typeface="Avenir Book" charset="0"/>
                <a:cs typeface="Avenir Book" charset="0"/>
              </a:rPr>
              <a:t>Abdelhakim.gheddou@ctbto.org </a:t>
            </a:r>
            <a:endParaRPr lang="en-US" sz="800" dirty="0">
              <a:solidFill>
                <a:schemeClr val="bg1"/>
              </a:solidFill>
              <a:latin typeface="Avenir Book" charset="0"/>
              <a:ea typeface="Avenir Book" charset="0"/>
              <a:cs typeface="Avenir Book" charset="0"/>
            </a:endParaRPr>
          </a:p>
        </p:txBody>
      </p:sp>
      <p:sp>
        <p:nvSpPr>
          <p:cNvPr id="3" name="TextBox 2">
            <a:extLst>
              <a:ext uri="{FF2B5EF4-FFF2-40B4-BE49-F238E27FC236}">
                <a16:creationId xmlns:a16="http://schemas.microsoft.com/office/drawing/2014/main" id="{E101EA0A-D819-B84A-9A81-14AAFB37F5BF}"/>
              </a:ext>
            </a:extLst>
          </p:cNvPr>
          <p:cNvSpPr txBox="1"/>
          <p:nvPr/>
        </p:nvSpPr>
        <p:spPr>
          <a:xfrm>
            <a:off x="861380"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59D4494-624C-44CA-BBD9-A27C660C2A45}"/>
              </a:ext>
            </a:extLst>
          </p:cNvPr>
          <p:cNvSpPr/>
          <p:nvPr/>
        </p:nvSpPr>
        <p:spPr>
          <a:xfrm>
            <a:off x="56206" y="916032"/>
            <a:ext cx="8948093" cy="1969770"/>
          </a:xfrm>
          <a:prstGeom prst="rect">
            <a:avLst/>
          </a:prstGeom>
        </p:spPr>
        <p:txBody>
          <a:bodyPr wrap="square">
            <a:spAutoFit/>
          </a:bodyPr>
          <a:lstStyle/>
          <a:p>
            <a:pPr>
              <a:spcBef>
                <a:spcPts val="600"/>
              </a:spcBef>
            </a:pPr>
            <a:r>
              <a:rPr lang="en-GB" sz="1400" dirty="0">
                <a:latin typeface="Roboto"/>
              </a:rPr>
              <a:t>The CTBTO International Data Centre (IDC) is developing </a:t>
            </a:r>
            <a:r>
              <a:rPr lang="en-GB" sz="1400" b="1" dirty="0">
                <a:latin typeface="Roboto"/>
              </a:rPr>
              <a:t>novel software applications for modernizing automatic processing and interactive analysis of radionuclide data </a:t>
            </a:r>
            <a:r>
              <a:rPr lang="en-GB" sz="1400" dirty="0">
                <a:latin typeface="Roboto"/>
              </a:rPr>
              <a:t>from the International Monitoring System (IMS).</a:t>
            </a:r>
          </a:p>
          <a:p>
            <a:pPr>
              <a:spcBef>
                <a:spcPts val="600"/>
              </a:spcBef>
            </a:pPr>
            <a:r>
              <a:rPr lang="en-GB" sz="1400" dirty="0">
                <a:latin typeface="Roboto"/>
              </a:rPr>
              <a:t>The projects aim at </a:t>
            </a:r>
            <a:r>
              <a:rPr lang="en-GB" sz="1400" b="1" dirty="0">
                <a:latin typeface="Roboto"/>
              </a:rPr>
              <a:t>completing the migration to open source </a:t>
            </a:r>
            <a:r>
              <a:rPr lang="en-GB" sz="1400" dirty="0">
                <a:latin typeface="Roboto"/>
              </a:rPr>
              <a:t>license free software, </a:t>
            </a:r>
            <a:r>
              <a:rPr lang="en-GB" sz="1400" b="1" dirty="0">
                <a:latin typeface="Roboto"/>
              </a:rPr>
              <a:t>unifying the processing tools</a:t>
            </a:r>
            <a:r>
              <a:rPr lang="en-GB" sz="1400" dirty="0">
                <a:latin typeface="Roboto"/>
              </a:rPr>
              <a:t> for particulates and noble gas, </a:t>
            </a:r>
            <a:r>
              <a:rPr lang="en-GB" sz="1400" b="1" dirty="0">
                <a:latin typeface="Roboto"/>
              </a:rPr>
              <a:t>integrating new technologies </a:t>
            </a:r>
            <a:r>
              <a:rPr lang="en-GB" sz="1400" dirty="0">
                <a:latin typeface="Roboto"/>
              </a:rPr>
              <a:t>and </a:t>
            </a:r>
            <a:r>
              <a:rPr lang="en-GB" sz="1400" b="1" dirty="0">
                <a:latin typeface="Roboto"/>
              </a:rPr>
              <a:t>analysis methods </a:t>
            </a:r>
            <a:r>
              <a:rPr lang="en-GB" sz="1400" dirty="0">
                <a:latin typeface="Roboto"/>
              </a:rPr>
              <a:t>as well as </a:t>
            </a:r>
            <a:r>
              <a:rPr lang="en-GB" sz="1400" b="1" dirty="0">
                <a:latin typeface="Roboto"/>
              </a:rPr>
              <a:t>enhancing the IDC products </a:t>
            </a:r>
            <a:r>
              <a:rPr lang="en-GB" sz="1400" dirty="0">
                <a:latin typeface="Roboto"/>
              </a:rPr>
              <a:t>and dissemination tools for National Data Centers (NDCs).</a:t>
            </a:r>
          </a:p>
          <a:p>
            <a:pPr>
              <a:spcBef>
                <a:spcPts val="600"/>
              </a:spcBef>
            </a:pPr>
            <a:br>
              <a:rPr lang="en-GB" sz="1400" dirty="0"/>
            </a:br>
            <a:endParaRPr lang="en-GB" sz="1400" dirty="0"/>
          </a:p>
        </p:txBody>
      </p:sp>
      <p:pic>
        <p:nvPicPr>
          <p:cNvPr id="6" name="Picture 3">
            <a:extLst>
              <a:ext uri="{FF2B5EF4-FFF2-40B4-BE49-F238E27FC236}">
                <a16:creationId xmlns:a16="http://schemas.microsoft.com/office/drawing/2014/main" id="{1E003E9B-F948-41CB-A729-3B66A3446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693" y="2390972"/>
            <a:ext cx="2057511" cy="1633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Related image">
            <a:extLst>
              <a:ext uri="{FF2B5EF4-FFF2-40B4-BE49-F238E27FC236}">
                <a16:creationId xmlns:a16="http://schemas.microsoft.com/office/drawing/2014/main" id="{EB3AC0F0-88F6-4CB6-B07B-424527746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654" y="3506302"/>
            <a:ext cx="585325" cy="7285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B3B93D0-AF3D-4699-B47F-F2F04AEB8A0B}"/>
              </a:ext>
            </a:extLst>
          </p:cNvPr>
          <p:cNvSpPr txBox="1"/>
          <p:nvPr/>
        </p:nvSpPr>
        <p:spPr>
          <a:xfrm>
            <a:off x="7603952" y="4234846"/>
            <a:ext cx="748518"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000" b="1" dirty="0">
                <a:solidFill>
                  <a:schemeClr val="tx1">
                    <a:lumMod val="75000"/>
                    <a:lumOff val="25000"/>
                  </a:schemeClr>
                </a:solidFill>
                <a:latin typeface="Century Gothic" panose="020B0502020202020204" pitchFamily="34" charset="0"/>
              </a:rPr>
              <a:t>RNToolkit</a:t>
            </a:r>
            <a:endParaRPr lang="en-GB" sz="1000" b="1" dirty="0">
              <a:solidFill>
                <a:schemeClr val="tx1">
                  <a:lumMod val="75000"/>
                  <a:lumOff val="25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id="{2955EEFD-2670-469C-A835-9938E703F7FD}"/>
              </a:ext>
            </a:extLst>
          </p:cNvPr>
          <p:cNvSpPr/>
          <p:nvPr/>
        </p:nvSpPr>
        <p:spPr>
          <a:xfrm>
            <a:off x="119306" y="2659916"/>
            <a:ext cx="6522793" cy="169277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spcBef>
                <a:spcPts val="600"/>
              </a:spcBef>
            </a:pPr>
            <a:r>
              <a:rPr lang="en-GB" sz="1400" dirty="0">
                <a:latin typeface="Roboto"/>
              </a:rPr>
              <a:t>The presentation will provide updated status and future plans on ongoing projects:</a:t>
            </a:r>
          </a:p>
          <a:p>
            <a:pPr marL="342900" indent="-342900">
              <a:spcBef>
                <a:spcPts val="600"/>
              </a:spcBef>
              <a:buAutoNum type="alphaLcParenBoth"/>
            </a:pPr>
            <a:r>
              <a:rPr lang="en-GB" sz="1400" dirty="0">
                <a:latin typeface="Roboto"/>
              </a:rPr>
              <a:t>iNtegrated Software Platform for Interactive Radionuclide rEview (</a:t>
            </a:r>
            <a:r>
              <a:rPr lang="en-GB" sz="1400" b="1" dirty="0">
                <a:latin typeface="Roboto"/>
              </a:rPr>
              <a:t>iNSPIRE</a:t>
            </a:r>
            <a:r>
              <a:rPr lang="en-GB" sz="1400" dirty="0">
                <a:latin typeface="Roboto"/>
              </a:rPr>
              <a:t>),</a:t>
            </a:r>
          </a:p>
          <a:p>
            <a:pPr marL="342900" indent="-342900">
              <a:spcBef>
                <a:spcPts val="600"/>
              </a:spcBef>
              <a:buAutoNum type="alphaLcParenBoth"/>
            </a:pPr>
            <a:r>
              <a:rPr lang="en-GB" sz="1400" dirty="0">
                <a:latin typeface="Roboto"/>
              </a:rPr>
              <a:t>automatic Software Tool for RAdionuclide Data Analysis (</a:t>
            </a:r>
            <a:r>
              <a:rPr lang="en-GB" sz="1400" b="1" dirty="0">
                <a:latin typeface="Roboto"/>
              </a:rPr>
              <a:t>autoSTRADA</a:t>
            </a:r>
            <a:r>
              <a:rPr lang="en-GB" sz="1400" dirty="0">
                <a:latin typeface="Roboto"/>
              </a:rPr>
              <a:t>),</a:t>
            </a:r>
          </a:p>
          <a:p>
            <a:pPr marL="342900" indent="-342900">
              <a:spcBef>
                <a:spcPts val="600"/>
              </a:spcBef>
              <a:buAutoNum type="alphaLcParenBoth"/>
            </a:pPr>
            <a:r>
              <a:rPr lang="en-GB" sz="1400" dirty="0">
                <a:latin typeface="Roboto"/>
              </a:rPr>
              <a:t>Geant4 based RAdioNuclide Detector Simulation (</a:t>
            </a:r>
            <a:r>
              <a:rPr lang="en-GB" sz="1400" b="1" dirty="0">
                <a:latin typeface="Roboto"/>
              </a:rPr>
              <a:t>GRANDSim</a:t>
            </a:r>
            <a:r>
              <a:rPr lang="en-GB" sz="1400" dirty="0">
                <a:latin typeface="Roboto"/>
              </a:rPr>
              <a:t>) </a:t>
            </a:r>
          </a:p>
          <a:p>
            <a:pPr marL="342900" indent="-342900">
              <a:spcBef>
                <a:spcPts val="600"/>
              </a:spcBef>
              <a:buAutoNum type="alphaLcParenBoth"/>
            </a:pPr>
            <a:r>
              <a:rPr lang="en-GB" sz="1400" dirty="0">
                <a:latin typeface="Roboto"/>
              </a:rPr>
              <a:t>The new web based application (</a:t>
            </a:r>
            <a:r>
              <a:rPr lang="en-GB" sz="1400" b="1" dirty="0">
                <a:latin typeface="Roboto"/>
              </a:rPr>
              <a:t>RNToolkit</a:t>
            </a:r>
            <a:r>
              <a:rPr lang="en-GB" sz="1400" dirty="0">
                <a:latin typeface="Roboto"/>
              </a:rPr>
              <a:t>).</a:t>
            </a:r>
            <a:endParaRPr lang="en-GB" sz="1400" dirty="0"/>
          </a:p>
        </p:txBody>
      </p:sp>
    </p:spTree>
    <p:extLst>
      <p:ext uri="{BB962C8B-B14F-4D97-AF65-F5344CB8AC3E}">
        <p14:creationId xmlns:p14="http://schemas.microsoft.com/office/powerpoint/2010/main" val="3739932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7A23B5-1202-47D0-9177-F6317A0C89D0}"/>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E4A8EE6-5066-42D9-BEE9-E633E25E20DE}"/>
              </a:ext>
            </a:extLst>
          </p:cNvPr>
          <p:cNvPicPr>
            <a:picLocks noChangeAspect="1"/>
          </p:cNvPicPr>
          <p:nvPr/>
        </p:nvPicPr>
        <p:blipFill>
          <a:blip r:embed="rId2"/>
          <a:stretch>
            <a:fillRect/>
          </a:stretch>
        </p:blipFill>
        <p:spPr>
          <a:xfrm>
            <a:off x="1289538" y="910150"/>
            <a:ext cx="7823915" cy="3997710"/>
          </a:xfrm>
          <a:prstGeom prst="rect">
            <a:avLst/>
          </a:prstGeom>
        </p:spPr>
      </p:pic>
      <p:sp>
        <p:nvSpPr>
          <p:cNvPr id="5" name="Rectangle 4">
            <a:extLst>
              <a:ext uri="{FF2B5EF4-FFF2-40B4-BE49-F238E27FC236}">
                <a16:creationId xmlns:a16="http://schemas.microsoft.com/office/drawing/2014/main" id="{5E14B10A-52C3-4B1D-9E0F-C441B0265E9E}"/>
              </a:ext>
            </a:extLst>
          </p:cNvPr>
          <p:cNvSpPr/>
          <p:nvPr/>
        </p:nvSpPr>
        <p:spPr>
          <a:xfrm rot="16200000">
            <a:off x="-1083136" y="2324788"/>
            <a:ext cx="3242229" cy="1031051"/>
          </a:xfrm>
          <a:prstGeom prst="rect">
            <a:avLst/>
          </a:prstGeom>
        </p:spPr>
        <p:txBody>
          <a:bodyPr wrap="square">
            <a:spAutoFit/>
          </a:bodyPr>
          <a:lstStyle/>
          <a:p>
            <a:r>
              <a:rPr lang="en-US" sz="1400" dirty="0">
                <a:solidFill>
                  <a:srgbClr val="7030A0"/>
                </a:solidFill>
                <a:latin typeface="Arial" panose="020B0604020202020204" pitchFamily="34" charset="0"/>
                <a:ea typeface="Calibri" panose="020F0502020204030204" pitchFamily="34" charset="0"/>
                <a:cs typeface="Arial" panose="020B0604020202020204" pitchFamily="34" charset="0"/>
              </a:rPr>
              <a:t>Frequency distribution plot of sample category results.</a:t>
            </a:r>
          </a:p>
          <a:p>
            <a:pPr>
              <a:spcBef>
                <a:spcPts val="600"/>
              </a:spcBef>
            </a:pPr>
            <a:r>
              <a:rPr lang="en-US" sz="1400" dirty="0">
                <a:solidFill>
                  <a:srgbClr val="7030A0"/>
                </a:solidFill>
                <a:latin typeface="Arial" panose="020B0604020202020204" pitchFamily="34" charset="0"/>
                <a:ea typeface="Calibri" panose="020F0502020204030204" pitchFamily="34" charset="0"/>
                <a:cs typeface="Arial" panose="020B0604020202020204" pitchFamily="34" charset="0"/>
              </a:rPr>
              <a:t>Radioxenon isotope ratios plots with screening flag threshold lines.</a:t>
            </a:r>
            <a:endParaRPr lang="en-GB" sz="1000" dirty="0">
              <a:solidFill>
                <a:srgbClr val="7030A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2232906-2A0C-4FCB-A93B-5E2B59BAAC40}"/>
              </a:ext>
            </a:extLst>
          </p:cNvPr>
          <p:cNvSpPr txBox="1"/>
          <p:nvPr/>
        </p:nvSpPr>
        <p:spPr>
          <a:xfrm>
            <a:off x="1705066" y="109073"/>
            <a:ext cx="3393984" cy="584775"/>
          </a:xfrm>
          <a:prstGeom prst="rect">
            <a:avLst/>
          </a:prstGeom>
          <a:noFill/>
        </p:spPr>
        <p:txBody>
          <a:bodyPr wrap="square" rtlCol="0">
            <a:spAutoFit/>
          </a:bodyPr>
          <a:lstStyle/>
          <a:p>
            <a:pPr marL="133350"/>
            <a:r>
              <a:rPr lang="en-US" sz="1600" b="1" dirty="0">
                <a:solidFill>
                  <a:schemeClr val="bg1"/>
                </a:solidFill>
                <a:latin typeface="Century Gothic" panose="020B0502020202020204" pitchFamily="34" charset="0"/>
              </a:rPr>
              <a:t>RNToolkit</a:t>
            </a:r>
          </a:p>
          <a:p>
            <a:pPr marL="133350"/>
            <a:r>
              <a:rPr lang="en-US" sz="1600" dirty="0">
                <a:solidFill>
                  <a:schemeClr val="bg1"/>
                </a:solidFill>
                <a:latin typeface="Century Gothic" panose="020B0502020202020204" pitchFamily="34" charset="0"/>
              </a:rPr>
              <a:t>web-based application (3/4)</a:t>
            </a:r>
            <a:endParaRPr lang="en-GB"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30340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7A23B5-1202-47D0-9177-F6317A0C89D0}"/>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A2C9560-045A-4CE8-8CF2-D6763BE210EF}"/>
              </a:ext>
            </a:extLst>
          </p:cNvPr>
          <p:cNvSpPr/>
          <p:nvPr/>
        </p:nvSpPr>
        <p:spPr>
          <a:xfrm rot="16200000">
            <a:off x="-1151123" y="2334238"/>
            <a:ext cx="3378202" cy="767133"/>
          </a:xfrm>
          <a:prstGeom prst="rect">
            <a:avLst/>
          </a:prstGeom>
        </p:spPr>
        <p:txBody>
          <a:bodyPr wrap="square">
            <a:spAutoFit/>
          </a:bodyPr>
          <a:lstStyle/>
          <a:p>
            <a:pPr>
              <a:lnSpc>
                <a:spcPct val="107000"/>
              </a:lnSpc>
              <a:spcAft>
                <a:spcPts val="800"/>
              </a:spcAft>
            </a:pPr>
            <a:r>
              <a:rPr lang="en-US" sz="1400" dirty="0">
                <a:solidFill>
                  <a:srgbClr val="7030A0"/>
                </a:solidFill>
                <a:latin typeface="Arial" panose="020B0604020202020204" pitchFamily="34" charset="0"/>
                <a:cs typeface="Arial" panose="020B0604020202020204" pitchFamily="34" charset="0"/>
              </a:rPr>
              <a:t>Tacking of detections on IMS map for targeted days and in animated mode for a time frame of interest.</a:t>
            </a:r>
            <a:endParaRPr lang="en-GB" sz="1400" dirty="0">
              <a:solidFill>
                <a:srgbClr val="7030A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87489F0-57AA-40DB-86A6-CE1B84ADBFB0}"/>
              </a:ext>
            </a:extLst>
          </p:cNvPr>
          <p:cNvPicPr>
            <a:picLocks noChangeAspect="1"/>
          </p:cNvPicPr>
          <p:nvPr/>
        </p:nvPicPr>
        <p:blipFill>
          <a:blip r:embed="rId2"/>
          <a:stretch>
            <a:fillRect/>
          </a:stretch>
        </p:blipFill>
        <p:spPr>
          <a:xfrm>
            <a:off x="1854648" y="876534"/>
            <a:ext cx="7289352" cy="3822465"/>
          </a:xfrm>
          <a:prstGeom prst="rect">
            <a:avLst/>
          </a:prstGeom>
        </p:spPr>
      </p:pic>
      <p:sp>
        <p:nvSpPr>
          <p:cNvPr id="7" name="TextBox 6">
            <a:extLst>
              <a:ext uri="{FF2B5EF4-FFF2-40B4-BE49-F238E27FC236}">
                <a16:creationId xmlns:a16="http://schemas.microsoft.com/office/drawing/2014/main" id="{53E197DE-B911-4548-8B85-DDB37B5FB225}"/>
              </a:ext>
            </a:extLst>
          </p:cNvPr>
          <p:cNvSpPr txBox="1"/>
          <p:nvPr/>
        </p:nvSpPr>
        <p:spPr>
          <a:xfrm>
            <a:off x="1705066" y="109073"/>
            <a:ext cx="3393984" cy="584775"/>
          </a:xfrm>
          <a:prstGeom prst="rect">
            <a:avLst/>
          </a:prstGeom>
          <a:noFill/>
        </p:spPr>
        <p:txBody>
          <a:bodyPr wrap="square" rtlCol="0">
            <a:spAutoFit/>
          </a:bodyPr>
          <a:lstStyle/>
          <a:p>
            <a:pPr marL="133350"/>
            <a:r>
              <a:rPr lang="en-US" sz="1600" b="1" dirty="0">
                <a:solidFill>
                  <a:schemeClr val="bg1"/>
                </a:solidFill>
                <a:latin typeface="Century Gothic" panose="020B0502020202020204" pitchFamily="34" charset="0"/>
              </a:rPr>
              <a:t>RNToolkit</a:t>
            </a:r>
          </a:p>
          <a:p>
            <a:pPr marL="133350"/>
            <a:r>
              <a:rPr lang="en-US" sz="1600" dirty="0">
                <a:solidFill>
                  <a:schemeClr val="bg1"/>
                </a:solidFill>
                <a:latin typeface="Century Gothic" panose="020B0502020202020204" pitchFamily="34" charset="0"/>
              </a:rPr>
              <a:t>web-based application (4/4)</a:t>
            </a:r>
            <a:endParaRPr lang="en-GB"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527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8807FB-9306-46F3-B3DC-5174A0EED582}"/>
              </a:ext>
            </a:extLst>
          </p:cNvPr>
          <p:cNvSpPr txBox="1"/>
          <p:nvPr/>
        </p:nvSpPr>
        <p:spPr>
          <a:xfrm>
            <a:off x="1482816" y="2171444"/>
            <a:ext cx="6314984" cy="646331"/>
          </a:xfrm>
          <a:prstGeom prst="rect">
            <a:avLst/>
          </a:prstGeom>
          <a:noFill/>
        </p:spPr>
        <p:txBody>
          <a:bodyPr wrap="square" rtlCol="0">
            <a:spAutoFit/>
          </a:bodyPr>
          <a:lstStyle/>
          <a:p>
            <a:pPr marL="133350" algn="ctr"/>
            <a:r>
              <a:rPr lang="en-US" sz="3600" b="1" dirty="0">
                <a:latin typeface="Century Gothic" panose="020B0502020202020204" pitchFamily="34" charset="0"/>
              </a:rPr>
              <a:t>Summary</a:t>
            </a:r>
            <a:endParaRPr lang="en-GB" sz="3600" dirty="0">
              <a:latin typeface="Century Gothic" panose="020B0502020202020204" pitchFamily="34" charset="0"/>
            </a:endParaRPr>
          </a:p>
        </p:txBody>
      </p:sp>
      <p:sp>
        <p:nvSpPr>
          <p:cNvPr id="4" name="TextBox 3">
            <a:extLst>
              <a:ext uri="{FF2B5EF4-FFF2-40B4-BE49-F238E27FC236}">
                <a16:creationId xmlns:a16="http://schemas.microsoft.com/office/drawing/2014/main" id="{D2EF04E0-96DC-4C2D-91E4-ABE23956DEAD}"/>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896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2836C09C-8AA1-4BDA-9E13-2CA5C5E4558B}"/>
              </a:ext>
            </a:extLst>
          </p:cNvPr>
          <p:cNvSpPr>
            <a:spLocks noGrp="1"/>
          </p:cNvSpPr>
          <p:nvPr>
            <p:ph idx="1"/>
          </p:nvPr>
        </p:nvSpPr>
        <p:spPr>
          <a:xfrm>
            <a:off x="105410" y="1282035"/>
            <a:ext cx="4187190" cy="3394472"/>
          </a:xfrm>
        </p:spPr>
        <p:txBody>
          <a:bodyPr/>
          <a:lstStyle/>
          <a:p>
            <a:pPr marL="0" indent="0">
              <a:buNone/>
            </a:pPr>
            <a:r>
              <a:rPr lang="en-US" sz="1400" b="1" dirty="0">
                <a:latin typeface="Arial" panose="020B0604020202020204" pitchFamily="34" charset="0"/>
                <a:cs typeface="Arial" panose="020B0604020202020204" pitchFamily="34" charset="0"/>
              </a:rPr>
              <a:t>iNSPIRE </a:t>
            </a:r>
            <a:r>
              <a:rPr lang="en-US" sz="1400" dirty="0">
                <a:latin typeface="Arial" panose="020B0604020202020204" pitchFamily="34" charset="0"/>
                <a:cs typeface="Arial" panose="020B0604020202020204" pitchFamily="34" charset="0"/>
              </a:rPr>
              <a:t>(interactive analysis):</a:t>
            </a:r>
          </a:p>
          <a:p>
            <a:pPr lvl="1"/>
            <a:r>
              <a:rPr lang="en-US" sz="1400" dirty="0">
                <a:latin typeface="Arial" panose="020B0604020202020204" pitchFamily="34" charset="0"/>
                <a:cs typeface="Arial" panose="020B0604020202020204" pitchFamily="34" charset="0"/>
              </a:rPr>
              <a:t>Deployed in IDC the production</a:t>
            </a:r>
          </a:p>
          <a:p>
            <a:pPr lvl="1"/>
            <a:r>
              <a:rPr lang="en-US" sz="1400" dirty="0">
                <a:latin typeface="Arial" panose="020B0604020202020204" pitchFamily="34" charset="0"/>
                <a:cs typeface="Arial" panose="020B0604020202020204" pitchFamily="34" charset="0"/>
              </a:rPr>
              <a:t>Handles both current and next generation noble gas systems</a:t>
            </a:r>
          </a:p>
          <a:p>
            <a:pPr lvl="1"/>
            <a:endParaRPr lang="en-GB" sz="1400" dirty="0">
              <a:latin typeface="Arial" panose="020B0604020202020204" pitchFamily="34" charset="0"/>
              <a:cs typeface="Arial" panose="020B0604020202020204" pitchFamily="34" charset="0"/>
            </a:endParaRPr>
          </a:p>
          <a:p>
            <a:pPr marL="0" indent="0">
              <a:buNone/>
            </a:pPr>
            <a:r>
              <a:rPr lang="en-US" sz="1400" b="1" dirty="0">
                <a:latin typeface="Arial" panose="020B0604020202020204" pitchFamily="34" charset="0"/>
                <a:cs typeface="Arial" panose="020B0604020202020204" pitchFamily="34" charset="0"/>
              </a:rPr>
              <a:t>autoSTRADA </a:t>
            </a:r>
            <a:r>
              <a:rPr lang="en-US" sz="1400" dirty="0">
                <a:latin typeface="Arial" panose="020B0604020202020204" pitchFamily="34" charset="0"/>
                <a:cs typeface="Arial" panose="020B0604020202020204" pitchFamily="34" charset="0"/>
              </a:rPr>
              <a:t>(automatic processing):</a:t>
            </a:r>
          </a:p>
          <a:p>
            <a:pPr lvl="1"/>
            <a:r>
              <a:rPr lang="en-US" sz="1400" dirty="0">
                <a:latin typeface="Arial" panose="020B0604020202020204" pitchFamily="34" charset="0"/>
                <a:cs typeface="Arial" panose="020B0604020202020204" pitchFamily="34" charset="0"/>
              </a:rPr>
              <a:t>Supports two analysis algorithms (NCC and BGM)</a:t>
            </a:r>
          </a:p>
          <a:p>
            <a:pPr lvl="1"/>
            <a:r>
              <a:rPr lang="en-US" sz="1400" dirty="0">
                <a:latin typeface="Arial" panose="020B0604020202020204" pitchFamily="34" charset="0"/>
                <a:cs typeface="Arial" panose="020B0604020202020204" pitchFamily="34" charset="0"/>
              </a:rPr>
              <a:t>Under final pre-release testing</a:t>
            </a:r>
          </a:p>
          <a:p>
            <a:pPr lvl="1"/>
            <a:r>
              <a:rPr lang="en-US" sz="1400" dirty="0">
                <a:latin typeface="Arial" panose="020B0604020202020204" pitchFamily="34" charset="0"/>
                <a:cs typeface="Arial" panose="020B0604020202020204" pitchFamily="34" charset="0"/>
              </a:rPr>
              <a:t>Will handle both current and next generation noble gas systems</a:t>
            </a:r>
            <a:endParaRPr lang="en-US" sz="1400" dirty="0">
              <a:highlight>
                <a:srgbClr val="FFFF00"/>
              </a:highligh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F6394DD-EE9C-4018-9A86-975E299BCF50}"/>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125D515F-6ED8-488F-A14A-A44583C5D602}"/>
              </a:ext>
            </a:extLst>
          </p:cNvPr>
          <p:cNvSpPr txBox="1">
            <a:spLocks/>
          </p:cNvSpPr>
          <p:nvPr/>
        </p:nvSpPr>
        <p:spPr>
          <a:xfrm>
            <a:off x="3402874" y="257262"/>
            <a:ext cx="2945674" cy="364820"/>
          </a:xfrm>
          <a:prstGeom prst="rect">
            <a:avLst/>
          </a:prstGeom>
        </p:spPr>
        <p:txBody>
          <a:bodyPr/>
          <a:lst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a:lstStyle>
          <a:p>
            <a:pPr algn="r"/>
            <a:r>
              <a:rPr lang="en-US" sz="1600" dirty="0">
                <a:solidFill>
                  <a:schemeClr val="bg1"/>
                </a:solidFill>
                <a:latin typeface="Century Gothic" panose="020B0502020202020204" pitchFamily="34" charset="0"/>
              </a:rPr>
              <a:t>Summary</a:t>
            </a:r>
            <a:endParaRPr lang="en-GB" sz="1600" dirty="0">
              <a:solidFill>
                <a:schemeClr val="bg1"/>
              </a:solidFill>
              <a:latin typeface="Century Gothic" panose="020B0502020202020204" pitchFamily="34" charset="0"/>
              <a:ea typeface="+mn-ea"/>
              <a:cs typeface="+mn-cs"/>
            </a:endParaRPr>
          </a:p>
        </p:txBody>
      </p:sp>
      <p:sp>
        <p:nvSpPr>
          <p:cNvPr id="5" name="Content Placeholder 2">
            <a:extLst>
              <a:ext uri="{FF2B5EF4-FFF2-40B4-BE49-F238E27FC236}">
                <a16:creationId xmlns:a16="http://schemas.microsoft.com/office/drawing/2014/main" id="{5FCF273F-52C5-415C-B30E-0391E1D085B0}"/>
              </a:ext>
            </a:extLst>
          </p:cNvPr>
          <p:cNvSpPr txBox="1">
            <a:spLocks/>
          </p:cNvSpPr>
          <p:nvPr/>
        </p:nvSpPr>
        <p:spPr>
          <a:xfrm>
            <a:off x="4798060" y="1282035"/>
            <a:ext cx="4142740" cy="3394472"/>
          </a:xfrm>
          <a:prstGeom prst="rect">
            <a:avLst/>
          </a:prstGeom>
        </p:spPr>
        <p:txBody>
          <a:bodyPr/>
          <a:lst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Font typeface="Arial" panose="020B0604020202020204" pitchFamily="34" charset="0"/>
              <a:buNone/>
            </a:pPr>
            <a:r>
              <a:rPr lang="en-US" sz="1400" b="1" dirty="0">
                <a:latin typeface="Arial" panose="020B0604020202020204" pitchFamily="34" charset="0"/>
                <a:cs typeface="Arial" panose="020B0604020202020204" pitchFamily="34" charset="0"/>
              </a:rPr>
              <a:t>GRANDSim </a:t>
            </a:r>
            <a:r>
              <a:rPr lang="en-US" sz="1400" dirty="0">
                <a:latin typeface="Arial" panose="020B0604020202020204" pitchFamily="34" charset="0"/>
                <a:cs typeface="Arial" panose="020B0604020202020204" pitchFamily="34" charset="0"/>
              </a:rPr>
              <a:t>(Monte Carlo simulation):</a:t>
            </a:r>
          </a:p>
          <a:p>
            <a:pPr lvl="1"/>
            <a:r>
              <a:rPr lang="en-US" sz="1400" dirty="0">
                <a:latin typeface="Arial" panose="020B0604020202020204" pitchFamily="34" charset="0"/>
                <a:cs typeface="Arial" panose="020B0604020202020204" pitchFamily="34" charset="0"/>
              </a:rPr>
              <a:t>Full functionality for particulates</a:t>
            </a:r>
          </a:p>
          <a:p>
            <a:pPr lvl="1"/>
            <a:r>
              <a:rPr lang="en-US" sz="1400" dirty="0">
                <a:latin typeface="Arial" panose="020B0604020202020204" pitchFamily="34" charset="0"/>
                <a:cs typeface="Arial" panose="020B0604020202020204" pitchFamily="34" charset="0"/>
              </a:rPr>
              <a:t>Under final pre-release testing</a:t>
            </a:r>
          </a:p>
          <a:p>
            <a:pPr marL="0" indent="0">
              <a:buFont typeface="Arial" panose="020B0604020202020204" pitchFamily="34" charset="0"/>
              <a:buNone/>
            </a:pPr>
            <a:endParaRPr lang="en-US" sz="14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400" b="1" dirty="0">
                <a:latin typeface="Arial" panose="020B0604020202020204" pitchFamily="34" charset="0"/>
                <a:cs typeface="Arial" panose="020B0604020202020204" pitchFamily="34" charset="0"/>
              </a:rPr>
              <a:t>RNToolkit </a:t>
            </a:r>
            <a:r>
              <a:rPr lang="en-US" sz="1400" dirty="0">
                <a:latin typeface="Arial" panose="020B0604020202020204" pitchFamily="34" charset="0"/>
                <a:cs typeface="Arial" panose="020B0604020202020204" pitchFamily="34" charset="0"/>
              </a:rPr>
              <a:t>(radionuclide web-based “browser”):</a:t>
            </a:r>
          </a:p>
          <a:p>
            <a:pPr lvl="1"/>
            <a:r>
              <a:rPr lang="en-US" sz="1400" dirty="0">
                <a:latin typeface="Arial" panose="020B0604020202020204" pitchFamily="34" charset="0"/>
                <a:cs typeface="Arial" panose="020B0604020202020204" pitchFamily="34" charset="0"/>
              </a:rPr>
              <a:t>Particulates and noble gas</a:t>
            </a:r>
          </a:p>
          <a:p>
            <a:pPr lvl="1"/>
            <a:r>
              <a:rPr lang="en-US" sz="1400" dirty="0">
                <a:latin typeface="Arial" panose="020B0604020202020204" pitchFamily="34" charset="0"/>
                <a:cs typeface="Arial" panose="020B0604020202020204" pitchFamily="34" charset="0"/>
              </a:rPr>
              <a:t>Delivered to NDCs</a:t>
            </a:r>
          </a:p>
          <a:p>
            <a:pPr lvl="1"/>
            <a:endParaRPr lang="en-US" sz="1400" dirty="0">
              <a:latin typeface="Arial" panose="020B0604020202020204" pitchFamily="34" charset="0"/>
              <a:cs typeface="Arial" panose="020B0604020202020204" pitchFamily="34" charset="0"/>
            </a:endParaRPr>
          </a:p>
          <a:p>
            <a:pPr marL="342900" lvl="1" indent="0">
              <a:buFont typeface="Arial" panose="020B0604020202020204" pitchFamily="34" charset="0"/>
              <a:buNone/>
            </a:pP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061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4">
            <a:extLst>
              <a:ext uri="{FF2B5EF4-FFF2-40B4-BE49-F238E27FC236}">
                <a16:creationId xmlns:a16="http://schemas.microsoft.com/office/drawing/2014/main" id="{57457693-5F30-405B-953C-ACA535F3E1EE}"/>
              </a:ext>
            </a:extLst>
          </p:cNvPr>
          <p:cNvSpPr txBox="1">
            <a:spLocks noChangeArrowheads="1"/>
          </p:cNvSpPr>
          <p:nvPr/>
        </p:nvSpPr>
        <p:spPr bwMode="auto">
          <a:xfrm>
            <a:off x="1982058" y="2417203"/>
            <a:ext cx="5341996" cy="769441"/>
          </a:xfrm>
          <a:prstGeom prst="rect">
            <a:avLst/>
          </a:prstGeom>
          <a:noFill/>
          <a:ln w="9525">
            <a:noFill/>
            <a:miter lim="800000"/>
            <a:headEnd/>
            <a:tailEnd/>
          </a:ln>
        </p:spPr>
        <p:txBody>
          <a:bodyPr wrap="square">
            <a:spAutoFit/>
          </a:bodyPr>
          <a:lstStyle/>
          <a:p>
            <a:pPr algn="ctr" eaLnBrk="0" hangingPunct="0"/>
            <a:r>
              <a:rPr lang="en-US" sz="4400" i="1" dirty="0">
                <a:ln w="0"/>
                <a:solidFill>
                  <a:schemeClr val="bg1"/>
                </a:solidFill>
                <a:effectLst>
                  <a:reflection blurRad="6350" stA="53000" endA="300" endPos="35500" dir="5400000" sy="-90000" algn="bl" rotWithShape="0"/>
                </a:effectLst>
                <a:latin typeface="Times New Roman" pitchFamily="18" charset="0"/>
              </a:rPr>
              <a:t>Thank you!</a:t>
            </a:r>
          </a:p>
        </p:txBody>
      </p:sp>
    </p:spTree>
    <p:extLst>
      <p:ext uri="{BB962C8B-B14F-4D97-AF65-F5344CB8AC3E}">
        <p14:creationId xmlns:p14="http://schemas.microsoft.com/office/powerpoint/2010/main" val="3793812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8807FB-9306-46F3-B3DC-5174A0EED582}"/>
              </a:ext>
            </a:extLst>
          </p:cNvPr>
          <p:cNvSpPr txBox="1"/>
          <p:nvPr/>
        </p:nvSpPr>
        <p:spPr>
          <a:xfrm>
            <a:off x="1978116" y="2171444"/>
            <a:ext cx="6314984" cy="1200329"/>
          </a:xfrm>
          <a:prstGeom prst="rect">
            <a:avLst/>
          </a:prstGeom>
          <a:noFill/>
        </p:spPr>
        <p:txBody>
          <a:bodyPr wrap="square" rtlCol="0">
            <a:spAutoFit/>
          </a:bodyPr>
          <a:lstStyle/>
          <a:p>
            <a:r>
              <a:rPr lang="en-GB" altLang="en-US" sz="3600" b="1" dirty="0">
                <a:latin typeface="Century Gothic" panose="020B0502020202020204" pitchFamily="34" charset="0"/>
              </a:rPr>
              <a:t>iNSPIRE </a:t>
            </a:r>
          </a:p>
          <a:p>
            <a:r>
              <a:rPr lang="en-GB" altLang="en-US" sz="3600" dirty="0">
                <a:latin typeface="Century Gothic" panose="020B0502020202020204" pitchFamily="34" charset="0"/>
              </a:rPr>
              <a:t>for interactive analysis</a:t>
            </a:r>
          </a:p>
        </p:txBody>
      </p:sp>
      <p:sp>
        <p:nvSpPr>
          <p:cNvPr id="4" name="TextBox 3">
            <a:extLst>
              <a:ext uri="{FF2B5EF4-FFF2-40B4-BE49-F238E27FC236}">
                <a16:creationId xmlns:a16="http://schemas.microsoft.com/office/drawing/2014/main" id="{D2EF04E0-96DC-4C2D-91E4-ABE23956DEAD}"/>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626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C4BED5-9AF0-4AED-9DFD-3A635F7689C7}"/>
              </a:ext>
            </a:extLst>
          </p:cNvPr>
          <p:cNvSpPr/>
          <p:nvPr/>
        </p:nvSpPr>
        <p:spPr>
          <a:xfrm>
            <a:off x="133350" y="1012022"/>
            <a:ext cx="4572000" cy="341632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GB" sz="1200" dirty="0">
                <a:latin typeface="Century Gothic" panose="020B0502020202020204" pitchFamily="34" charset="0"/>
              </a:rPr>
              <a:t>iNSPIRE is intended for the interactive review of automatic processing results as generated by automatic software applications of the Radionuclide pipeline.</a:t>
            </a:r>
          </a:p>
          <a:p>
            <a:endParaRPr lang="en-GB" sz="1200" dirty="0">
              <a:latin typeface="Century Gothic" panose="020B0502020202020204" pitchFamily="34" charset="0"/>
            </a:endParaRPr>
          </a:p>
          <a:p>
            <a:r>
              <a:rPr lang="en-GB" sz="1200" dirty="0">
                <a:latin typeface="Century Gothic" panose="020B0502020202020204" pitchFamily="34" charset="0"/>
              </a:rPr>
              <a:t>iNSPIRE provides relevant features and dedicated functionalities to Analysts </a:t>
            </a:r>
            <a:r>
              <a:rPr lang="en-GB" sz="1200" b="1" dirty="0">
                <a:latin typeface="Century Gothic" panose="020B0502020202020204" pitchFamily="34" charset="0"/>
              </a:rPr>
              <a:t>for checking the data</a:t>
            </a:r>
          </a:p>
          <a:p>
            <a:r>
              <a:rPr lang="en-GB" sz="1200" b="1" dirty="0">
                <a:latin typeface="Century Gothic" panose="020B0502020202020204" pitchFamily="34" charset="0"/>
              </a:rPr>
              <a:t>quality, performing the standard interactive review and introducing necessary corrections to automatic processing results </a:t>
            </a:r>
            <a:r>
              <a:rPr lang="en-GB" sz="1200" dirty="0">
                <a:latin typeface="Century Gothic" panose="020B0502020202020204" pitchFamily="34" charset="0"/>
              </a:rPr>
              <a:t>as appropriate</a:t>
            </a:r>
            <a:r>
              <a:rPr lang="en-GB" sz="1200" b="1" dirty="0">
                <a:latin typeface="Century Gothic" panose="020B0502020202020204" pitchFamily="34" charset="0"/>
              </a:rPr>
              <a:t>.</a:t>
            </a:r>
          </a:p>
          <a:p>
            <a:endParaRPr lang="en-GB" sz="1200" dirty="0">
              <a:latin typeface="Century Gothic" panose="020B0502020202020204" pitchFamily="34" charset="0"/>
            </a:endParaRPr>
          </a:p>
          <a:p>
            <a:r>
              <a:rPr lang="en-GB" sz="1200" dirty="0">
                <a:latin typeface="Century Gothic" panose="020B0502020202020204" pitchFamily="34" charset="0"/>
              </a:rPr>
              <a:t>In addition to sample spectra analysis, the GUI is also used to interactively check all auxiliary spectral data (gas and detector backgrounds, Quality Control and spike spectra).</a:t>
            </a:r>
          </a:p>
          <a:p>
            <a:endParaRPr lang="en-GB" sz="1200" dirty="0">
              <a:latin typeface="Century Gothic" panose="020B0502020202020204" pitchFamily="34" charset="0"/>
            </a:endParaRPr>
          </a:p>
          <a:p>
            <a:r>
              <a:rPr lang="en-GB" sz="1200" dirty="0">
                <a:latin typeface="Century Gothic" panose="020B0502020202020204" pitchFamily="34" charset="0"/>
              </a:rPr>
              <a:t>iNSPIRE software allows assignment of spectra to individual users with required roles and permissions as configured in the database. Interactive changes are only allowed when the spectrum is assigned to the current user.</a:t>
            </a:r>
          </a:p>
        </p:txBody>
      </p:sp>
      <p:sp>
        <p:nvSpPr>
          <p:cNvPr id="3" name="Rectangle 2">
            <a:extLst>
              <a:ext uri="{FF2B5EF4-FFF2-40B4-BE49-F238E27FC236}">
                <a16:creationId xmlns:a16="http://schemas.microsoft.com/office/drawing/2014/main" id="{CCD265F4-F54C-4804-98E9-E8381E9D3351}"/>
              </a:ext>
            </a:extLst>
          </p:cNvPr>
          <p:cNvSpPr/>
          <p:nvPr/>
        </p:nvSpPr>
        <p:spPr>
          <a:xfrm>
            <a:off x="5353050" y="984538"/>
            <a:ext cx="3600450" cy="3970318"/>
          </a:xfrm>
          <a:prstGeom prst="rect">
            <a:avLst/>
          </a:prstGeom>
        </p:spPr>
        <p:txBody>
          <a:bodyPr wrap="square">
            <a:spAutoFit/>
          </a:bodyPr>
          <a:lstStyle/>
          <a:p>
            <a:r>
              <a:rPr lang="en-GB" sz="1200" dirty="0">
                <a:latin typeface="Century Gothic" panose="020B0502020202020204" pitchFamily="34" charset="0"/>
              </a:rPr>
              <a:t>iNSPIRE is a python language/ Qt framework as a widget toolkit based license-free application.</a:t>
            </a:r>
          </a:p>
          <a:p>
            <a:endParaRPr lang="en-GB" sz="1200" dirty="0">
              <a:latin typeface="Century Gothic" panose="020B0502020202020204" pitchFamily="34" charset="0"/>
            </a:endParaRPr>
          </a:p>
          <a:p>
            <a:r>
              <a:rPr lang="en-GB" sz="1200" dirty="0">
                <a:latin typeface="Century Gothic" panose="020B0502020202020204" pitchFamily="34" charset="0"/>
              </a:rPr>
              <a:t>It runs on Linux Operating System under the standard configuration IDC environment (file system structure and database schema of the Radionuclide pipeline).</a:t>
            </a:r>
          </a:p>
          <a:p>
            <a:endParaRPr lang="en-GB" sz="1200" dirty="0">
              <a:latin typeface="Century Gothic" panose="020B0502020202020204" pitchFamily="34" charset="0"/>
            </a:endParaRPr>
          </a:p>
          <a:p>
            <a:r>
              <a:rPr lang="en-GB" sz="1200" dirty="0">
                <a:latin typeface="Century Gothic" panose="020B0502020202020204" pitchFamily="34" charset="0"/>
              </a:rPr>
              <a:t>In routine analysis mode, iNSPIRE runs in RMSMAN schema </a:t>
            </a:r>
            <a:r>
              <a:rPr lang="en-GB" sz="1200" b="1" dirty="0">
                <a:latin typeface="Century Gothic" panose="020B0502020202020204" pitchFamily="34" charset="0"/>
              </a:rPr>
              <a:t>for releasing RRR </a:t>
            </a:r>
            <a:r>
              <a:rPr lang="en-GB" sz="1200" dirty="0">
                <a:latin typeface="Century Gothic" panose="020B0502020202020204" pitchFamily="34" charset="0"/>
              </a:rPr>
              <a:t>(Reviewed Radionuclide Report).</a:t>
            </a:r>
          </a:p>
          <a:p>
            <a:endParaRPr lang="en-GB" sz="1200" dirty="0">
              <a:latin typeface="Century Gothic" panose="020B0502020202020204" pitchFamily="34" charset="0"/>
            </a:endParaRPr>
          </a:p>
          <a:p>
            <a:r>
              <a:rPr lang="en-GB" sz="1200" dirty="0">
                <a:latin typeface="Century Gothic" panose="020B0502020202020204" pitchFamily="34" charset="0"/>
              </a:rPr>
              <a:t>iNSPIRE also handles additional use cases in the context of special studies and expert technical analysis. It runs then in the new database schema RMSExpert </a:t>
            </a:r>
            <a:r>
              <a:rPr lang="en-GB" sz="1200" b="1" dirty="0">
                <a:latin typeface="Century Gothic" panose="020B0502020202020204" pitchFamily="34" charset="0"/>
              </a:rPr>
              <a:t>for creating the new IDC product URR</a:t>
            </a:r>
            <a:r>
              <a:rPr lang="en-GB" sz="1200" dirty="0">
                <a:latin typeface="Century Gothic" panose="020B0502020202020204" pitchFamily="34" charset="0"/>
              </a:rPr>
              <a:t> (Updated Radionuclide Report).</a:t>
            </a:r>
          </a:p>
          <a:p>
            <a:endParaRPr lang="en-GB" sz="1200" dirty="0">
              <a:latin typeface="Century Gothic" panose="020B0502020202020204" pitchFamily="34" charset="0"/>
            </a:endParaRPr>
          </a:p>
          <a:p>
            <a:endParaRPr lang="en-GB" sz="1200" dirty="0">
              <a:latin typeface="Century Gothic" panose="020B0502020202020204" pitchFamily="34" charset="0"/>
            </a:endParaRPr>
          </a:p>
        </p:txBody>
      </p:sp>
      <p:sp>
        <p:nvSpPr>
          <p:cNvPr id="4" name="Title 1">
            <a:extLst>
              <a:ext uri="{FF2B5EF4-FFF2-40B4-BE49-F238E27FC236}">
                <a16:creationId xmlns:a16="http://schemas.microsoft.com/office/drawing/2014/main" id="{386E9135-9C86-4417-856C-622958A9E0E7}"/>
              </a:ext>
            </a:extLst>
          </p:cNvPr>
          <p:cNvSpPr txBox="1">
            <a:spLocks/>
          </p:cNvSpPr>
          <p:nvPr/>
        </p:nvSpPr>
        <p:spPr bwMode="auto">
          <a:xfrm>
            <a:off x="2072199" y="121496"/>
            <a:ext cx="4530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iNSPIRE </a:t>
            </a:r>
          </a:p>
          <a:p>
            <a:r>
              <a:rPr lang="en-GB" altLang="en-US" sz="1600" b="0" dirty="0">
                <a:solidFill>
                  <a:schemeClr val="bg1"/>
                </a:solidFill>
                <a:latin typeface="Century Gothic" panose="020B0502020202020204" pitchFamily="34" charset="0"/>
              </a:rPr>
              <a:t>for interactive analysis  (1/3)</a:t>
            </a:r>
          </a:p>
        </p:txBody>
      </p:sp>
      <p:sp>
        <p:nvSpPr>
          <p:cNvPr id="5" name="TextBox 4">
            <a:extLst>
              <a:ext uri="{FF2B5EF4-FFF2-40B4-BE49-F238E27FC236}">
                <a16:creationId xmlns:a16="http://schemas.microsoft.com/office/drawing/2014/main" id="{E8973268-3A16-4068-9EBA-1193766375E7}"/>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683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43951"/>
            <a:ext cx="2653048" cy="3262432"/>
          </a:xfrm>
          <a:prstGeom prst="rect">
            <a:avLst/>
          </a:prstGeom>
        </p:spPr>
        <p:txBody>
          <a:bodyPr wrap="square">
            <a:spAutoFit/>
          </a:bodyPr>
          <a:lstStyle/>
          <a:p>
            <a:r>
              <a:rPr lang="en-GB" sz="1400" dirty="0">
                <a:latin typeface="Arial Narrow" panose="020B0606020202030204" pitchFamily="34" charset="0"/>
              </a:rPr>
              <a:t>The first release of iNSPIRE is used in IDC Operations since late May 2021. </a:t>
            </a:r>
          </a:p>
          <a:p>
            <a:r>
              <a:rPr lang="en-GB" sz="1400" dirty="0">
                <a:latin typeface="Arial Narrow" panose="020B0606020202030204" pitchFamily="34" charset="0"/>
              </a:rPr>
              <a:t>This covers the functionalities for beta–gamma noble gas data analysis.</a:t>
            </a:r>
          </a:p>
          <a:p>
            <a:endParaRPr lang="en-GB" sz="1400" dirty="0">
              <a:latin typeface="Arial Narrow" panose="020B0606020202030204" pitchFamily="34" charset="0"/>
            </a:endParaRPr>
          </a:p>
          <a:p>
            <a:r>
              <a:rPr lang="en-GB" sz="1400" dirty="0">
                <a:latin typeface="Arial Narrow" panose="020B0606020202030204" pitchFamily="34" charset="0"/>
              </a:rPr>
              <a:t>The new version was also delivered to NDCs in November 2020      </a:t>
            </a:r>
          </a:p>
          <a:p>
            <a:r>
              <a:rPr lang="en-GB" sz="1200" dirty="0">
                <a:latin typeface="Arial Narrow" panose="020B0606020202030204" pitchFamily="34" charset="0"/>
              </a:rPr>
              <a:t>(Centos 7, Virtual Machine + rpm packages)</a:t>
            </a:r>
          </a:p>
          <a:p>
            <a:endParaRPr lang="en-GB" sz="1400" dirty="0">
              <a:latin typeface="Arial Narrow" panose="020B0606020202030204" pitchFamily="34" charset="0"/>
            </a:endParaRPr>
          </a:p>
          <a:p>
            <a:r>
              <a:rPr lang="en-GB" sz="1400" dirty="0">
                <a:latin typeface="Arial Narrow" panose="020B0606020202030204" pitchFamily="34" charset="0"/>
              </a:rPr>
              <a:t>The integrated set of iNSPIRE functionalities will further boost the quality of the IDC reviewed products.</a:t>
            </a:r>
            <a:endParaRPr lang="ar-AE" sz="1400" dirty="0">
              <a:latin typeface="Arial Narrow" panose="020B0606020202030204" pitchFamily="34" charset="0"/>
            </a:endParaRPr>
          </a:p>
          <a:p>
            <a:endParaRPr lang="en-GB" sz="1200" u="sng" dirty="0">
              <a:solidFill>
                <a:srgbClr val="8764B8"/>
              </a:solidFill>
              <a:latin typeface="Times New Roman" panose="02020603050405020304" pitchFamily="18" charset="0"/>
            </a:endParaRPr>
          </a:p>
        </p:txBody>
      </p:sp>
      <p:sp>
        <p:nvSpPr>
          <p:cNvPr id="5" name="TextBox 4">
            <a:extLst>
              <a:ext uri="{FF2B5EF4-FFF2-40B4-BE49-F238E27FC236}">
                <a16:creationId xmlns:a16="http://schemas.microsoft.com/office/drawing/2014/main" id="{817D5C82-7DE2-41E6-A9A6-FE52F8675180}"/>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7026E59-0732-495A-97D2-45051FD9B08C}"/>
              </a:ext>
            </a:extLst>
          </p:cNvPr>
          <p:cNvPicPr>
            <a:picLocks noChangeAspect="1"/>
          </p:cNvPicPr>
          <p:nvPr/>
        </p:nvPicPr>
        <p:blipFill>
          <a:blip r:embed="rId2"/>
          <a:stretch>
            <a:fillRect/>
          </a:stretch>
        </p:blipFill>
        <p:spPr>
          <a:xfrm>
            <a:off x="2653048" y="900582"/>
            <a:ext cx="6490952" cy="3330108"/>
          </a:xfrm>
          <a:prstGeom prst="rect">
            <a:avLst/>
          </a:prstGeom>
        </p:spPr>
      </p:pic>
      <p:sp>
        <p:nvSpPr>
          <p:cNvPr id="7" name="Rectangle 6">
            <a:extLst>
              <a:ext uri="{FF2B5EF4-FFF2-40B4-BE49-F238E27FC236}">
                <a16:creationId xmlns:a16="http://schemas.microsoft.com/office/drawing/2014/main" id="{A64C0815-707D-461B-908E-F5B760960996}"/>
              </a:ext>
            </a:extLst>
          </p:cNvPr>
          <p:cNvSpPr/>
          <p:nvPr/>
        </p:nvSpPr>
        <p:spPr>
          <a:xfrm>
            <a:off x="4138412" y="4282202"/>
            <a:ext cx="5005588"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r"/>
            <a:r>
              <a:rPr lang="en-GB" sz="1400" dirty="0">
                <a:latin typeface="Arial Narrow" panose="020B0606020202030204" pitchFamily="34" charset="0"/>
              </a:rPr>
              <a:t>In addition to handling currently operated noble gas systems, </a:t>
            </a:r>
          </a:p>
          <a:p>
            <a:pPr algn="r"/>
            <a:r>
              <a:rPr lang="en-GB" sz="1400" b="1" dirty="0">
                <a:latin typeface="Arial Narrow" panose="020B0606020202030204" pitchFamily="34" charset="0"/>
              </a:rPr>
              <a:t>iNSPIRE will also process next generation-noble gas technologies. </a:t>
            </a:r>
            <a:endParaRPr lang="en-GB" sz="1200" u="sng" dirty="0">
              <a:solidFill>
                <a:srgbClr val="8764B8"/>
              </a:solidFill>
              <a:latin typeface="Times New Roman" panose="02020603050405020304" pitchFamily="18" charset="0"/>
            </a:endParaRPr>
          </a:p>
        </p:txBody>
      </p:sp>
      <p:sp>
        <p:nvSpPr>
          <p:cNvPr id="8" name="Title 1">
            <a:extLst>
              <a:ext uri="{FF2B5EF4-FFF2-40B4-BE49-F238E27FC236}">
                <a16:creationId xmlns:a16="http://schemas.microsoft.com/office/drawing/2014/main" id="{43C0245F-991A-409D-AD9E-95BF806FA8E2}"/>
              </a:ext>
            </a:extLst>
          </p:cNvPr>
          <p:cNvSpPr txBox="1">
            <a:spLocks/>
          </p:cNvSpPr>
          <p:nvPr/>
        </p:nvSpPr>
        <p:spPr bwMode="auto">
          <a:xfrm>
            <a:off x="2072199" y="121496"/>
            <a:ext cx="4530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iNSPIRE </a:t>
            </a:r>
          </a:p>
          <a:p>
            <a:r>
              <a:rPr lang="en-GB" altLang="en-US" sz="1600" b="0" dirty="0">
                <a:solidFill>
                  <a:schemeClr val="bg1"/>
                </a:solidFill>
                <a:latin typeface="Century Gothic" panose="020B0502020202020204" pitchFamily="34" charset="0"/>
              </a:rPr>
              <a:t>for interactive analysis  (2/3)</a:t>
            </a:r>
          </a:p>
        </p:txBody>
      </p:sp>
    </p:spTree>
    <p:extLst>
      <p:ext uri="{BB962C8B-B14F-4D97-AF65-F5344CB8AC3E}">
        <p14:creationId xmlns:p14="http://schemas.microsoft.com/office/powerpoint/2010/main" val="305821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FA4EE7-09B2-4FDC-835C-18B27E6D1DE5}"/>
              </a:ext>
            </a:extLst>
          </p:cNvPr>
          <p:cNvPicPr>
            <a:picLocks noChangeAspect="1"/>
          </p:cNvPicPr>
          <p:nvPr/>
        </p:nvPicPr>
        <p:blipFill>
          <a:blip r:embed="rId2"/>
          <a:stretch>
            <a:fillRect/>
          </a:stretch>
        </p:blipFill>
        <p:spPr>
          <a:xfrm>
            <a:off x="1018903" y="886948"/>
            <a:ext cx="8125097" cy="3852745"/>
          </a:xfrm>
          <a:prstGeom prst="rect">
            <a:avLst/>
          </a:prstGeom>
        </p:spPr>
      </p:pic>
      <p:sp>
        <p:nvSpPr>
          <p:cNvPr id="4" name="TextBox 3">
            <a:extLst>
              <a:ext uri="{FF2B5EF4-FFF2-40B4-BE49-F238E27FC236}">
                <a16:creationId xmlns:a16="http://schemas.microsoft.com/office/drawing/2014/main" id="{70CBA6C5-6F7C-4CC8-B84C-EEABFCE719CE}"/>
              </a:ext>
            </a:extLst>
          </p:cNvPr>
          <p:cNvSpPr txBox="1"/>
          <p:nvPr/>
        </p:nvSpPr>
        <p:spPr>
          <a:xfrm rot="16200000">
            <a:off x="-1352076" y="2495686"/>
            <a:ext cx="3677337"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version of iNSPIRE in NDC-in-a-Box offers features for downloading IMS data and performing the automatic processing from within iNSPIRE GUI</a:t>
            </a: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7677BF4-0050-475B-8737-EF67053EC009}"/>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F770E84A-579A-4959-A4A8-F84DD69788F6}"/>
              </a:ext>
            </a:extLst>
          </p:cNvPr>
          <p:cNvSpPr txBox="1">
            <a:spLocks/>
          </p:cNvSpPr>
          <p:nvPr/>
        </p:nvSpPr>
        <p:spPr bwMode="auto">
          <a:xfrm>
            <a:off x="2072199" y="121496"/>
            <a:ext cx="4530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iNSPIRE </a:t>
            </a:r>
          </a:p>
          <a:p>
            <a:r>
              <a:rPr lang="en-GB" altLang="en-US" sz="1600" b="0" dirty="0">
                <a:solidFill>
                  <a:schemeClr val="bg1"/>
                </a:solidFill>
                <a:latin typeface="Century Gothic" panose="020B0502020202020204" pitchFamily="34" charset="0"/>
              </a:rPr>
              <a:t>for interactive analysis  (3/3)</a:t>
            </a:r>
          </a:p>
        </p:txBody>
      </p:sp>
    </p:spTree>
    <p:extLst>
      <p:ext uri="{BB962C8B-B14F-4D97-AF65-F5344CB8AC3E}">
        <p14:creationId xmlns:p14="http://schemas.microsoft.com/office/powerpoint/2010/main" val="3022196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8807FB-9306-46F3-B3DC-5174A0EED582}"/>
              </a:ext>
            </a:extLst>
          </p:cNvPr>
          <p:cNvSpPr txBox="1"/>
          <p:nvPr/>
        </p:nvSpPr>
        <p:spPr>
          <a:xfrm>
            <a:off x="1978116" y="2171444"/>
            <a:ext cx="6314984" cy="1200329"/>
          </a:xfrm>
          <a:prstGeom prst="rect">
            <a:avLst/>
          </a:prstGeom>
          <a:noFill/>
        </p:spPr>
        <p:txBody>
          <a:bodyPr wrap="square" rtlCol="0">
            <a:spAutoFit/>
          </a:bodyPr>
          <a:lstStyle/>
          <a:p>
            <a:r>
              <a:rPr lang="en-GB" altLang="en-US" sz="3600" b="1" dirty="0">
                <a:latin typeface="Century Gothic" panose="020B0502020202020204" pitchFamily="34" charset="0"/>
              </a:rPr>
              <a:t>autoSTRADA</a:t>
            </a:r>
            <a:r>
              <a:rPr lang="en-GB" altLang="en-US" sz="3600" dirty="0">
                <a:solidFill>
                  <a:srgbClr val="00B3DC"/>
                </a:solidFill>
                <a:latin typeface="Century Gothic" panose="020B0502020202020204" pitchFamily="34" charset="0"/>
              </a:rPr>
              <a:t> </a:t>
            </a:r>
          </a:p>
          <a:p>
            <a:r>
              <a:rPr lang="en-GB" altLang="en-US" sz="3600" dirty="0">
                <a:latin typeface="Century Gothic" panose="020B0502020202020204" pitchFamily="34" charset="0"/>
              </a:rPr>
              <a:t>for automatic processing </a:t>
            </a:r>
          </a:p>
        </p:txBody>
      </p:sp>
      <p:sp>
        <p:nvSpPr>
          <p:cNvPr id="4" name="TextBox 3">
            <a:extLst>
              <a:ext uri="{FF2B5EF4-FFF2-40B4-BE49-F238E27FC236}">
                <a16:creationId xmlns:a16="http://schemas.microsoft.com/office/drawing/2014/main" id="{D2EF04E0-96DC-4C2D-91E4-ABE23956DEAD}"/>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156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B781FA-B587-49A0-968A-C8B3500B5533}"/>
              </a:ext>
            </a:extLst>
          </p:cNvPr>
          <p:cNvSpPr/>
          <p:nvPr/>
        </p:nvSpPr>
        <p:spPr>
          <a:xfrm>
            <a:off x="120650" y="1006180"/>
            <a:ext cx="4381500" cy="373685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7000"/>
              </a:lnSpc>
              <a:spcAft>
                <a:spcPts val="0"/>
              </a:spcAft>
            </a:pPr>
            <a:r>
              <a:rPr lang="en-GB" sz="1200" dirty="0">
                <a:latin typeface="Century Gothic" panose="020B0502020202020204" pitchFamily="34" charset="0"/>
                <a:ea typeface="Calibri" panose="020F0502020204030204" pitchFamily="34" charset="0"/>
                <a:cs typeface="Arial" panose="020B0604020202020204" pitchFamily="34" charset="0"/>
              </a:rPr>
              <a:t>In order </a:t>
            </a:r>
            <a:r>
              <a:rPr lang="en-GB" sz="1200" b="1" dirty="0">
                <a:latin typeface="Century Gothic" panose="020B0502020202020204" pitchFamily="34" charset="0"/>
                <a:ea typeface="Calibri" panose="020F0502020204030204" pitchFamily="34" charset="0"/>
                <a:cs typeface="Arial" panose="020B0604020202020204" pitchFamily="34" charset="0"/>
              </a:rPr>
              <a:t>to ensure smooth integration of next generation noble gas systems</a:t>
            </a:r>
            <a:r>
              <a:rPr lang="en-GB" sz="1200" dirty="0">
                <a:latin typeface="Century Gothic" panose="020B0502020202020204" pitchFamily="34" charset="0"/>
                <a:ea typeface="Calibri" panose="020F0502020204030204" pitchFamily="34" charset="0"/>
                <a:cs typeface="Arial" panose="020B0604020202020204" pitchFamily="34" charset="0"/>
              </a:rPr>
              <a:t>, the CTBTO IDC developed a new software tool dubbed </a:t>
            </a:r>
            <a:r>
              <a:rPr lang="en-GB" sz="1200" b="1" dirty="0">
                <a:latin typeface="Century Gothic" panose="020B0502020202020204" pitchFamily="34" charset="0"/>
                <a:ea typeface="Calibri" panose="020F0502020204030204" pitchFamily="34" charset="0"/>
                <a:cs typeface="Arial" panose="020B0604020202020204" pitchFamily="34" charset="0"/>
              </a:rPr>
              <a:t>autoSTRADA</a:t>
            </a:r>
            <a:r>
              <a:rPr lang="en-GB" sz="1200" dirty="0">
                <a:latin typeface="Century Gothic" panose="020B0502020202020204" pitchFamily="34" charset="0"/>
                <a:ea typeface="Calibri" panose="020F0502020204030204" pitchFamily="34" charset="0"/>
                <a:cs typeface="Arial" panose="020B0604020202020204" pitchFamily="34" charset="0"/>
              </a:rPr>
              <a:t> (automatic Software Tool for RAdionuclide Data Analysis). </a:t>
            </a:r>
          </a:p>
          <a:p>
            <a:pPr>
              <a:lnSpc>
                <a:spcPct val="107000"/>
              </a:lnSpc>
              <a:spcAft>
                <a:spcPts val="0"/>
              </a:spcAft>
            </a:pPr>
            <a:r>
              <a:rPr lang="en-GB" sz="1200" dirty="0">
                <a:latin typeface="Century Gothic" panose="020B0502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200" dirty="0">
                <a:latin typeface="Century Gothic" panose="020B0502020202020204" pitchFamily="34" charset="0"/>
                <a:ea typeface="Calibri" panose="020F0502020204030204" pitchFamily="34" charset="0"/>
                <a:cs typeface="Arial" panose="020B0604020202020204" pitchFamily="34" charset="0"/>
              </a:rPr>
              <a:t>Both currently operated </a:t>
            </a:r>
            <a:r>
              <a:rPr lang="en-GB" sz="1200" b="1" dirty="0">
                <a:latin typeface="Century Gothic" panose="020B0502020202020204" pitchFamily="34" charset="0"/>
                <a:ea typeface="Calibri" panose="020F0502020204030204" pitchFamily="34" charset="0"/>
                <a:cs typeface="Arial" panose="020B0604020202020204" pitchFamily="34" charset="0"/>
              </a:rPr>
              <a:t>SAUNA II </a:t>
            </a:r>
            <a:r>
              <a:rPr lang="en-GB" sz="1200" dirty="0">
                <a:latin typeface="Century Gothic" panose="020B0502020202020204" pitchFamily="34" charset="0"/>
                <a:ea typeface="Calibri" panose="020F0502020204030204" pitchFamily="34" charset="0"/>
                <a:cs typeface="Arial" panose="020B0604020202020204" pitchFamily="34" charset="0"/>
              </a:rPr>
              <a:t>systems and next generation technologies (</a:t>
            </a:r>
            <a:r>
              <a:rPr lang="en-GB" sz="1200" b="1" dirty="0">
                <a:latin typeface="Century Gothic" panose="020B0502020202020204" pitchFamily="34" charset="0"/>
                <a:ea typeface="Calibri" panose="020F0502020204030204" pitchFamily="34" charset="0"/>
                <a:cs typeface="Arial" panose="020B0604020202020204" pitchFamily="34" charset="0"/>
              </a:rPr>
              <a:t>SPALAX NG</a:t>
            </a:r>
            <a:r>
              <a:rPr lang="en-GB" sz="1200" dirty="0">
                <a:latin typeface="Century Gothic" panose="020B0502020202020204" pitchFamily="34" charset="0"/>
                <a:ea typeface="Calibri" panose="020F0502020204030204" pitchFamily="34" charset="0"/>
                <a:cs typeface="Arial" panose="020B0604020202020204" pitchFamily="34" charset="0"/>
              </a:rPr>
              <a:t>, </a:t>
            </a:r>
            <a:r>
              <a:rPr lang="en-GB" sz="1200" b="1" dirty="0">
                <a:latin typeface="Century Gothic" panose="020B0502020202020204" pitchFamily="34" charset="0"/>
                <a:ea typeface="Calibri" panose="020F0502020204030204" pitchFamily="34" charset="0"/>
                <a:cs typeface="Arial" panose="020B0604020202020204" pitchFamily="34" charset="0"/>
              </a:rPr>
              <a:t>Xenon International</a:t>
            </a:r>
            <a:r>
              <a:rPr lang="en-GB" sz="1200" dirty="0">
                <a:latin typeface="Century Gothic" panose="020B0502020202020204" pitchFamily="34" charset="0"/>
                <a:ea typeface="Calibri" panose="020F0502020204030204" pitchFamily="34" charset="0"/>
                <a:cs typeface="Arial" panose="020B0604020202020204" pitchFamily="34" charset="0"/>
              </a:rPr>
              <a:t>, </a:t>
            </a:r>
            <a:r>
              <a:rPr lang="en-GB" sz="1200" b="1" dirty="0">
                <a:latin typeface="Century Gothic" panose="020B0502020202020204" pitchFamily="34" charset="0"/>
                <a:ea typeface="Calibri" panose="020F0502020204030204" pitchFamily="34" charset="0"/>
                <a:cs typeface="Arial" panose="020B0604020202020204" pitchFamily="34" charset="0"/>
              </a:rPr>
              <a:t>MIKS</a:t>
            </a:r>
            <a:r>
              <a:rPr lang="en-GB" sz="1200" dirty="0">
                <a:latin typeface="Century Gothic" panose="020B0502020202020204" pitchFamily="34" charset="0"/>
                <a:ea typeface="Calibri" panose="020F0502020204030204" pitchFamily="34" charset="0"/>
                <a:cs typeface="Arial" panose="020B0604020202020204" pitchFamily="34" charset="0"/>
              </a:rPr>
              <a:t> and </a:t>
            </a:r>
            <a:r>
              <a:rPr lang="en-GB" sz="1200" b="1" dirty="0">
                <a:latin typeface="Century Gothic" panose="020B0502020202020204" pitchFamily="34" charset="0"/>
                <a:ea typeface="Calibri" panose="020F0502020204030204" pitchFamily="34" charset="0"/>
                <a:cs typeface="Arial" panose="020B0604020202020204" pitchFamily="34" charset="0"/>
              </a:rPr>
              <a:t>SAUNA III</a:t>
            </a:r>
            <a:r>
              <a:rPr lang="en-GB" sz="1200" dirty="0">
                <a:latin typeface="Century Gothic" panose="020B0502020202020204" pitchFamily="34" charset="0"/>
                <a:ea typeface="Calibri" panose="020F0502020204030204" pitchFamily="34" charset="0"/>
                <a:cs typeface="Arial" panose="020B0604020202020204" pitchFamily="34" charset="0"/>
              </a:rPr>
              <a:t>) </a:t>
            </a:r>
            <a:r>
              <a:rPr lang="en-GB" sz="1200" b="1" dirty="0">
                <a:latin typeface="Century Gothic" panose="020B0502020202020204" pitchFamily="34" charset="0"/>
                <a:ea typeface="Calibri" panose="020F0502020204030204" pitchFamily="34" charset="0"/>
                <a:cs typeface="Arial" panose="020B0604020202020204" pitchFamily="34" charset="0"/>
              </a:rPr>
              <a:t>will be handled by autoSTRADA</a:t>
            </a:r>
            <a:r>
              <a:rPr lang="en-GB" sz="1200" dirty="0">
                <a:latin typeface="Century Gothic" panose="020B0502020202020204" pitchFamily="34" charset="0"/>
                <a:ea typeface="Calibri" panose="020F0502020204030204" pitchFamily="34" charset="0"/>
                <a:cs typeface="Arial" panose="020B0604020202020204" pitchFamily="34" charset="0"/>
              </a:rPr>
              <a:t>. The implementation allows data from all systems to be automatically processed using the same software tool, taking into account their inherent specificities.</a:t>
            </a:r>
          </a:p>
          <a:p>
            <a:pPr>
              <a:lnSpc>
                <a:spcPct val="107000"/>
              </a:lnSpc>
              <a:spcAft>
                <a:spcPts val="0"/>
              </a:spcAft>
            </a:pPr>
            <a:r>
              <a:rPr lang="en-GB" sz="1200" b="1" dirty="0">
                <a:latin typeface="Century Gothic" panose="020B0502020202020204" pitchFamily="34" charset="0"/>
                <a:ea typeface="Calibri" panose="020F0502020204030204" pitchFamily="34" charset="0"/>
                <a:cs typeface="Arial" panose="020B0604020202020204" pitchFamily="34" charset="0"/>
              </a:rPr>
              <a:t>In addition to </a:t>
            </a:r>
            <a:r>
              <a:rPr lang="en-GB" sz="1200" dirty="0">
                <a:latin typeface="Century Gothic" panose="020B0502020202020204" pitchFamily="34" charset="0"/>
                <a:ea typeface="Calibri" panose="020F0502020204030204" pitchFamily="34" charset="0"/>
                <a:cs typeface="Arial" panose="020B0604020202020204" pitchFamily="34" charset="0"/>
              </a:rPr>
              <a:t>the already implemented Net Count Calculation (</a:t>
            </a:r>
            <a:r>
              <a:rPr lang="en-GB" sz="1200" b="1" dirty="0">
                <a:latin typeface="Century Gothic" panose="020B0502020202020204" pitchFamily="34" charset="0"/>
                <a:ea typeface="Calibri" panose="020F0502020204030204" pitchFamily="34" charset="0"/>
                <a:cs typeface="Arial" panose="020B0604020202020204" pitchFamily="34" charset="0"/>
              </a:rPr>
              <a:t>NCC</a:t>
            </a:r>
            <a:r>
              <a:rPr lang="en-GB" sz="1200" dirty="0">
                <a:latin typeface="Century Gothic" panose="020B0502020202020204" pitchFamily="34" charset="0"/>
                <a:ea typeface="Calibri" panose="020F0502020204030204" pitchFamily="34" charset="0"/>
                <a:cs typeface="Arial" panose="020B0604020202020204" pitchFamily="34" charset="0"/>
              </a:rPr>
              <a:t>) method, autoSTRADA modular design will </a:t>
            </a:r>
            <a:r>
              <a:rPr lang="en-GB" sz="1200" b="1" dirty="0">
                <a:latin typeface="Century Gothic" panose="020B0502020202020204" pitchFamily="34" charset="0"/>
                <a:ea typeface="Calibri" panose="020F0502020204030204" pitchFamily="34" charset="0"/>
                <a:cs typeface="Arial" panose="020B0604020202020204" pitchFamily="34" charset="0"/>
              </a:rPr>
              <a:t>also support new analysis methods </a:t>
            </a:r>
            <a:r>
              <a:rPr lang="en-GB" sz="1200" dirty="0">
                <a:latin typeface="Century Gothic" panose="020B0502020202020204" pitchFamily="34" charset="0"/>
                <a:ea typeface="Calibri" panose="020F0502020204030204" pitchFamily="34" charset="0"/>
                <a:cs typeface="Arial" panose="020B0604020202020204" pitchFamily="34" charset="0"/>
              </a:rPr>
              <a:t>of the four CTBT relevant radioxenon isotopes (Xe-131m, Xe-133, Xe-133m and Xe-135) in IMS spectral data of noble gas systems.</a:t>
            </a:r>
            <a:endParaRPr lang="en-GB" sz="1200" dirty="0">
              <a:effectLst/>
              <a:latin typeface="Century Gothic" panose="020B0502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56563A2-DAA3-4CEB-89AA-793A54EA203F}"/>
              </a:ext>
            </a:extLst>
          </p:cNvPr>
          <p:cNvSpPr/>
          <p:nvPr/>
        </p:nvSpPr>
        <p:spPr>
          <a:xfrm>
            <a:off x="4724400" y="936330"/>
            <a:ext cx="4298950" cy="2653740"/>
          </a:xfrm>
          <a:prstGeom prst="rect">
            <a:avLst/>
          </a:prstGeom>
        </p:spPr>
        <p:txBody>
          <a:bodyPr wrap="square">
            <a:spAutoFit/>
          </a:bodyPr>
          <a:lstStyle/>
          <a:p>
            <a:pPr>
              <a:lnSpc>
                <a:spcPct val="107000"/>
              </a:lnSpc>
              <a:spcAft>
                <a:spcPts val="800"/>
              </a:spcAft>
            </a:pPr>
            <a:r>
              <a:rPr lang="en-GB" sz="1200" dirty="0">
                <a:latin typeface="Century Gothic" panose="020B0502020202020204" pitchFamily="34" charset="0"/>
                <a:cs typeface="Arial" panose="020B0604020202020204" pitchFamily="34" charset="0"/>
              </a:rPr>
              <a:t>The software runs completely automatically without human intervention. The user will control the software through command line parameters. </a:t>
            </a:r>
          </a:p>
          <a:p>
            <a:pPr>
              <a:lnSpc>
                <a:spcPct val="107000"/>
              </a:lnSpc>
              <a:spcAft>
                <a:spcPts val="800"/>
              </a:spcAft>
            </a:pPr>
            <a:r>
              <a:rPr lang="en-GB" sz="1200" dirty="0">
                <a:latin typeface="Century Gothic" panose="020B0502020202020204" pitchFamily="34" charset="0"/>
                <a:cs typeface="Arial" panose="020B0604020202020204" pitchFamily="34" charset="0"/>
              </a:rPr>
              <a:t>The software will be used for </a:t>
            </a:r>
            <a:r>
              <a:rPr lang="en-GB" sz="1200" b="1" dirty="0">
                <a:latin typeface="Century Gothic" panose="020B0502020202020204" pitchFamily="34" charset="0"/>
                <a:cs typeface="Arial" panose="020B0604020202020204" pitchFamily="34" charset="0"/>
              </a:rPr>
              <a:t>automatic processing </a:t>
            </a:r>
            <a:r>
              <a:rPr lang="en-GB" sz="1200" dirty="0">
                <a:latin typeface="Century Gothic" panose="020B0502020202020204" pitchFamily="34" charset="0"/>
                <a:cs typeface="Arial" panose="020B0604020202020204" pitchFamily="34" charset="0"/>
              </a:rPr>
              <a:t>when connected to the </a:t>
            </a:r>
            <a:r>
              <a:rPr lang="en-GB" sz="1200" b="1" dirty="0">
                <a:latin typeface="Century Gothic" panose="020B0502020202020204" pitchFamily="34" charset="0"/>
                <a:cs typeface="Arial" panose="020B0604020202020204" pitchFamily="34" charset="0"/>
              </a:rPr>
              <a:t>RMSAUTO</a:t>
            </a:r>
            <a:r>
              <a:rPr lang="en-GB" sz="1200" dirty="0">
                <a:latin typeface="Century Gothic" panose="020B0502020202020204" pitchFamily="34" charset="0"/>
                <a:cs typeface="Arial" panose="020B0604020202020204" pitchFamily="34" charset="0"/>
              </a:rPr>
              <a:t> database and as part of the </a:t>
            </a:r>
            <a:r>
              <a:rPr lang="en-GB" sz="1200" b="1" dirty="0">
                <a:latin typeface="Century Gothic" panose="020B0502020202020204" pitchFamily="34" charset="0"/>
                <a:cs typeface="Arial" panose="020B0604020202020204" pitchFamily="34" charset="0"/>
              </a:rPr>
              <a:t>interactive analysis </a:t>
            </a:r>
            <a:r>
              <a:rPr lang="en-GB" sz="1200" dirty="0">
                <a:latin typeface="Century Gothic" panose="020B0502020202020204" pitchFamily="34" charset="0"/>
                <a:cs typeface="Arial" panose="020B0604020202020204" pitchFamily="34" charset="0"/>
              </a:rPr>
              <a:t>when connected to the </a:t>
            </a:r>
            <a:r>
              <a:rPr lang="en-GB" sz="1200" b="1" dirty="0">
                <a:latin typeface="Century Gothic" panose="020B0502020202020204" pitchFamily="34" charset="0"/>
                <a:cs typeface="Arial" panose="020B0604020202020204" pitchFamily="34" charset="0"/>
              </a:rPr>
              <a:t>RMSMAN</a:t>
            </a:r>
            <a:r>
              <a:rPr lang="en-GB" sz="1200" dirty="0">
                <a:latin typeface="Century Gothic" panose="020B0502020202020204" pitchFamily="34" charset="0"/>
                <a:cs typeface="Arial" panose="020B0604020202020204" pitchFamily="34" charset="0"/>
              </a:rPr>
              <a:t> database. It also supports the new database schema </a:t>
            </a:r>
            <a:r>
              <a:rPr lang="en-GB" sz="1200" b="1" dirty="0">
                <a:latin typeface="Century Gothic" panose="020B0502020202020204" pitchFamily="34" charset="0"/>
                <a:cs typeface="Arial" panose="020B0604020202020204" pitchFamily="34" charset="0"/>
              </a:rPr>
              <a:t>RMSEXPERT</a:t>
            </a:r>
            <a:r>
              <a:rPr lang="en-GB" sz="1200" dirty="0">
                <a:latin typeface="Century Gothic" panose="020B0502020202020204" pitchFamily="34" charset="0"/>
                <a:cs typeface="Arial" panose="020B0604020202020204" pitchFamily="34" charset="0"/>
              </a:rPr>
              <a:t> </a:t>
            </a:r>
            <a:r>
              <a:rPr lang="en-GB" sz="1200" b="1" dirty="0">
                <a:latin typeface="Century Gothic" panose="020B0502020202020204" pitchFamily="34" charset="0"/>
                <a:cs typeface="Arial" panose="020B0604020202020204" pitchFamily="34" charset="0"/>
              </a:rPr>
              <a:t>for the new IDC product URR </a:t>
            </a:r>
            <a:r>
              <a:rPr lang="en-GB" sz="1200" dirty="0">
                <a:latin typeface="Century Gothic" panose="020B0502020202020204" pitchFamily="34" charset="0"/>
                <a:cs typeface="Arial" panose="020B0604020202020204" pitchFamily="34" charset="0"/>
              </a:rPr>
              <a:t>(Updated Radionuclide Report).</a:t>
            </a:r>
          </a:p>
          <a:p>
            <a:pPr>
              <a:lnSpc>
                <a:spcPct val="107000"/>
              </a:lnSpc>
              <a:spcAft>
                <a:spcPts val="800"/>
              </a:spcAft>
            </a:pPr>
            <a:r>
              <a:rPr lang="en-GB" sz="1200" dirty="0">
                <a:latin typeface="Century Gothic" panose="020B0502020202020204" pitchFamily="34" charset="0"/>
                <a:cs typeface="Arial" panose="020B0604020202020204" pitchFamily="34" charset="0"/>
              </a:rPr>
              <a:t>autoSTRADA code uses open source license free modern software development framework technology and shares libraries with iNSPIRE. </a:t>
            </a:r>
          </a:p>
        </p:txBody>
      </p:sp>
      <p:sp>
        <p:nvSpPr>
          <p:cNvPr id="4" name="Title 1">
            <a:extLst>
              <a:ext uri="{FF2B5EF4-FFF2-40B4-BE49-F238E27FC236}">
                <a16:creationId xmlns:a16="http://schemas.microsoft.com/office/drawing/2014/main" id="{1C5BBC61-560C-4F48-BA9C-DA2817BD319A}"/>
              </a:ext>
            </a:extLst>
          </p:cNvPr>
          <p:cNvSpPr txBox="1">
            <a:spLocks/>
          </p:cNvSpPr>
          <p:nvPr/>
        </p:nvSpPr>
        <p:spPr bwMode="auto">
          <a:xfrm>
            <a:off x="1910786" y="85849"/>
            <a:ext cx="333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autoSTRADA </a:t>
            </a:r>
          </a:p>
          <a:p>
            <a:r>
              <a:rPr lang="en-GB" altLang="en-US" sz="1600" b="0" dirty="0">
                <a:solidFill>
                  <a:schemeClr val="bg1"/>
                </a:solidFill>
                <a:latin typeface="Century Gothic" panose="020B0502020202020204" pitchFamily="34" charset="0"/>
              </a:rPr>
              <a:t>for automatic processing (1/3)</a:t>
            </a:r>
          </a:p>
        </p:txBody>
      </p:sp>
      <p:sp>
        <p:nvSpPr>
          <p:cNvPr id="5" name="TextBox 4">
            <a:extLst>
              <a:ext uri="{FF2B5EF4-FFF2-40B4-BE49-F238E27FC236}">
                <a16:creationId xmlns:a16="http://schemas.microsoft.com/office/drawing/2014/main" id="{18336245-8889-4F80-B723-220640020F98}"/>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836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8D42E0E-CDA0-4271-9D13-62877EDE87F3}"/>
              </a:ext>
            </a:extLst>
          </p:cNvPr>
          <p:cNvSpPr txBox="1">
            <a:spLocks/>
          </p:cNvSpPr>
          <p:nvPr/>
        </p:nvSpPr>
        <p:spPr>
          <a:xfrm>
            <a:off x="36802" y="983984"/>
            <a:ext cx="5221004" cy="309217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300" b="1" dirty="0">
                <a:latin typeface="Arial" panose="020B0604020202020204" pitchFamily="34" charset="0"/>
                <a:cs typeface="Arial" panose="020B0604020202020204" pitchFamily="34" charset="0"/>
              </a:rPr>
              <a:t>autoSTRADA</a:t>
            </a:r>
            <a:r>
              <a:rPr lang="en-US" sz="1300" dirty="0">
                <a:latin typeface="Arial" panose="020B0604020202020204" pitchFamily="34" charset="0"/>
                <a:cs typeface="Arial" panose="020B0604020202020204" pitchFamily="34" charset="0"/>
              </a:rPr>
              <a:t> </a:t>
            </a:r>
            <a:r>
              <a:rPr lang="en-US" sz="1300" b="1" dirty="0">
                <a:latin typeface="Arial" panose="020B0604020202020204" pitchFamily="34" charset="0"/>
                <a:cs typeface="Arial" panose="020B0604020202020204" pitchFamily="34" charset="0"/>
              </a:rPr>
              <a:t>status</a:t>
            </a:r>
          </a:p>
          <a:p>
            <a:pPr lvl="1">
              <a:buFont typeface="Wingdings" panose="05000000000000000000" pitchFamily="2" charset="2"/>
              <a:buChar char="ü"/>
            </a:pPr>
            <a:r>
              <a:rPr lang="en-US" sz="1300" dirty="0">
                <a:latin typeface="Arial" panose="020B0604020202020204" pitchFamily="34" charset="0"/>
                <a:cs typeface="Arial" panose="020B0604020202020204" pitchFamily="34" charset="0"/>
              </a:rPr>
              <a:t>Compared  with CEA software for SPALAX NG.</a:t>
            </a:r>
          </a:p>
          <a:p>
            <a:pPr lvl="1">
              <a:buFont typeface="Wingdings" panose="05000000000000000000" pitchFamily="2" charset="2"/>
              <a:buChar char="ü"/>
            </a:pPr>
            <a:r>
              <a:rPr lang="en-US" sz="1300" dirty="0">
                <a:latin typeface="Arial" panose="020B0604020202020204" pitchFamily="34" charset="0"/>
                <a:cs typeface="Arial" panose="020B0604020202020204" pitchFamily="34" charset="0"/>
              </a:rPr>
              <a:t>Compared with PNNL software for Xenon International.</a:t>
            </a:r>
            <a:endParaRPr lang="en-US" sz="1300" dirty="0">
              <a:latin typeface="Arial" panose="020B0604020202020204" pitchFamily="34" charset="0"/>
              <a:cs typeface="Arial" panose="020B0604020202020204" pitchFamily="34" charset="0"/>
              <a:sym typeface="Wingdings" panose="05000000000000000000" pitchFamily="2" charset="2"/>
            </a:endParaRPr>
          </a:p>
          <a:p>
            <a:pPr lvl="1">
              <a:buFont typeface="Wingdings" panose="05000000000000000000" pitchFamily="2" charset="2"/>
              <a:buChar char="ü"/>
            </a:pPr>
            <a:r>
              <a:rPr lang="en-US" sz="1300" dirty="0">
                <a:latin typeface="Arial" panose="020B0604020202020204" pitchFamily="34" charset="0"/>
                <a:cs typeface="Arial" panose="020B0604020202020204" pitchFamily="34" charset="0"/>
                <a:sym typeface="Wingdings" panose="05000000000000000000" pitchFamily="2" charset="2"/>
              </a:rPr>
              <a:t>T</a:t>
            </a:r>
            <a:r>
              <a:rPr lang="en-US" sz="1300" dirty="0">
                <a:latin typeface="Arial" panose="020B0604020202020204" pitchFamily="34" charset="0"/>
                <a:cs typeface="Arial" panose="020B0604020202020204" pitchFamily="34" charset="0"/>
              </a:rPr>
              <a:t>ested with one year of data from SAUNA; benchmarked with bg_analyze.</a:t>
            </a:r>
            <a:endParaRPr lang="en-US" sz="1300" dirty="0">
              <a:latin typeface="Arial" panose="020B0604020202020204" pitchFamily="34" charset="0"/>
              <a:cs typeface="Arial" panose="020B0604020202020204" pitchFamily="34" charset="0"/>
              <a:sym typeface="Wingdings" panose="05000000000000000000" pitchFamily="2" charset="2"/>
            </a:endParaRPr>
          </a:p>
          <a:p>
            <a:pPr lvl="1">
              <a:buFont typeface="Wingdings" panose="05000000000000000000" pitchFamily="2" charset="2"/>
              <a:buChar char="ü"/>
            </a:pPr>
            <a:r>
              <a:rPr lang="en-US" sz="1300" dirty="0">
                <a:latin typeface="Arial" panose="020B0604020202020204" pitchFamily="34" charset="0"/>
                <a:cs typeface="Arial" panose="020B0604020202020204" pitchFamily="34" charset="0"/>
                <a:sym typeface="Wingdings" panose="05000000000000000000" pitchFamily="2" charset="2"/>
              </a:rPr>
              <a:t>Integrated BGM module (FOI software delivered within SAUNA III acceptance testing).</a:t>
            </a:r>
          </a:p>
          <a:p>
            <a:pPr lvl="1">
              <a:buFont typeface="Wingdings" panose="05000000000000000000" pitchFamily="2" charset="2"/>
              <a:buChar char="ü"/>
            </a:pPr>
            <a:r>
              <a:rPr lang="en-US" sz="1300" b="1" dirty="0">
                <a:latin typeface="Arial" panose="020B0604020202020204" pitchFamily="34" charset="0"/>
                <a:cs typeface="Arial" panose="020B0604020202020204" pitchFamily="34" charset="0"/>
                <a:sym typeface="Wingdings" panose="05000000000000000000" pitchFamily="2" charset="2"/>
              </a:rPr>
              <a:t>autoSTRADA supports now both standard NCC and BGM analysis algorithms.</a:t>
            </a:r>
          </a:p>
          <a:p>
            <a:pPr lvl="1">
              <a:buFont typeface="Wingdings" panose="05000000000000000000" pitchFamily="2" charset="2"/>
              <a:buChar char="ü"/>
            </a:pPr>
            <a:endParaRPr lang="en-US" sz="1300" dirty="0">
              <a:latin typeface="Arial" panose="020B0604020202020204" pitchFamily="34" charset="0"/>
              <a:cs typeface="Arial" panose="020B0604020202020204" pitchFamily="34" charset="0"/>
              <a:sym typeface="Wingdings" panose="05000000000000000000" pitchFamily="2" charset="2"/>
            </a:endParaRPr>
          </a:p>
          <a:p>
            <a:pPr lvl="1">
              <a:buFont typeface="Wingdings" panose="05000000000000000000" pitchFamily="2" charset="2"/>
              <a:buChar char="ü"/>
            </a:pPr>
            <a:r>
              <a:rPr lang="en-US" sz="1300" b="1" dirty="0">
                <a:latin typeface="Arial" panose="020B0604020202020204" pitchFamily="34" charset="0"/>
                <a:cs typeface="Arial" panose="020B0604020202020204" pitchFamily="34" charset="0"/>
                <a:sym typeface="Wingdings" panose="05000000000000000000" pitchFamily="2" charset="2"/>
              </a:rPr>
              <a:t>Under final pre-release testing on IDC testbed</a:t>
            </a:r>
            <a:r>
              <a:rPr lang="en-US" sz="1300" dirty="0">
                <a:latin typeface="Arial" panose="020B0604020202020204" pitchFamily="34" charset="0"/>
                <a:cs typeface="Arial" panose="020B0604020202020204" pitchFamily="34" charset="0"/>
                <a:sym typeface="Wingdings" panose="05000000000000000000" pitchFamily="2" charset="2"/>
              </a:rPr>
              <a:t>.</a:t>
            </a:r>
          </a:p>
          <a:p>
            <a:pPr marL="342900" lvl="1" indent="0">
              <a:buNone/>
            </a:pPr>
            <a:endParaRPr lang="en-US" sz="1300" dirty="0">
              <a:latin typeface="Arial" panose="020B0604020202020204" pitchFamily="34" charset="0"/>
              <a:cs typeface="Arial" panose="020B0604020202020204" pitchFamily="34" charset="0"/>
              <a:sym typeface="Wingdings" panose="05000000000000000000" pitchFamily="2" charset="2"/>
            </a:endParaRPr>
          </a:p>
          <a:p>
            <a:pPr lvl="1">
              <a:buFont typeface="Wingdings" panose="05000000000000000000" pitchFamily="2" charset="2"/>
              <a:buChar char="Ø"/>
            </a:pPr>
            <a:r>
              <a:rPr lang="en-US" sz="1300" b="1" dirty="0">
                <a:latin typeface="Arial" panose="020B0604020202020204" pitchFamily="34" charset="0"/>
                <a:cs typeface="Arial" panose="020B0604020202020204" pitchFamily="34" charset="0"/>
                <a:sym typeface="Wingdings" panose="05000000000000000000" pitchFamily="2" charset="2"/>
              </a:rPr>
              <a:t>Will be promoted to IDC operations for replacing bg_analyze.</a:t>
            </a:r>
          </a:p>
          <a:p>
            <a:pPr lvl="1">
              <a:buFont typeface="Wingdings" panose="05000000000000000000" pitchFamily="2" charset="2"/>
              <a:buChar char="Ø"/>
            </a:pPr>
            <a:r>
              <a:rPr lang="en-US" sz="1300" b="1" dirty="0">
                <a:latin typeface="Arial" panose="020B0604020202020204" pitchFamily="34" charset="0"/>
                <a:cs typeface="Arial" panose="020B0604020202020204" pitchFamily="34" charset="0"/>
                <a:sym typeface="Wingdings" panose="05000000000000000000" pitchFamily="2" charset="2"/>
              </a:rPr>
              <a:t>Will be integrated in upcoming release of NDC-in-a-Box.</a:t>
            </a:r>
            <a:endParaRPr lang="en-US" sz="13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BB32415-423B-43AB-84F0-22C0257FC14F}"/>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O3.5-573</a:t>
            </a:r>
            <a:endParaRPr lang="en-AT" sz="7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73760D0-A38B-4EF5-9316-7675BC7A8E16}"/>
              </a:ext>
            </a:extLst>
          </p:cNvPr>
          <p:cNvPicPr>
            <a:picLocks noChangeAspect="1"/>
          </p:cNvPicPr>
          <p:nvPr/>
        </p:nvPicPr>
        <p:blipFill>
          <a:blip r:embed="rId2">
            <a:duotone>
              <a:prstClr val="black"/>
              <a:schemeClr val="accent3">
                <a:tint val="45000"/>
                <a:satMod val="400000"/>
              </a:schemeClr>
            </a:duotone>
          </a:blip>
          <a:stretch>
            <a:fillRect/>
          </a:stretch>
        </p:blipFill>
        <p:spPr>
          <a:xfrm>
            <a:off x="5194073" y="887368"/>
            <a:ext cx="3937227" cy="3827095"/>
          </a:xfrm>
          <a:prstGeom prst="rect">
            <a:avLst/>
          </a:prstGeom>
          <a:ln>
            <a:solidFill>
              <a:schemeClr val="accent2"/>
            </a:solidFill>
          </a:ln>
        </p:spPr>
      </p:pic>
      <p:sp>
        <p:nvSpPr>
          <p:cNvPr id="6" name="Title 1">
            <a:extLst>
              <a:ext uri="{FF2B5EF4-FFF2-40B4-BE49-F238E27FC236}">
                <a16:creationId xmlns:a16="http://schemas.microsoft.com/office/drawing/2014/main" id="{A48A6E03-DC3C-438D-B01D-A20A8CF1D8F5}"/>
              </a:ext>
            </a:extLst>
          </p:cNvPr>
          <p:cNvSpPr txBox="1">
            <a:spLocks/>
          </p:cNvSpPr>
          <p:nvPr/>
        </p:nvSpPr>
        <p:spPr bwMode="auto">
          <a:xfrm>
            <a:off x="1910786" y="85849"/>
            <a:ext cx="3331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eaLnBrk="1" hangingPunct="1">
              <a:buClrTx/>
              <a:defRPr sz="2800" b="1">
                <a:solidFill>
                  <a:srgbClr val="176182"/>
                </a:solidFill>
                <a:latin typeface="Times New Roman" pitchFamily="18" charset="0"/>
              </a:defRPr>
            </a:lvl1pPr>
            <a:lvl2pPr marL="742950" indent="-285750" eaLnBrk="0" hangingPunct="0">
              <a:lnSpc>
                <a:spcPct val="80000"/>
              </a:lnSpc>
              <a:spcBef>
                <a:spcPct val="20000"/>
              </a:spcBef>
              <a:buClr>
                <a:schemeClr val="tx2"/>
              </a:buClr>
              <a:defRPr>
                <a:solidFill>
                  <a:schemeClr val="accent2"/>
                </a:solidFill>
                <a:latin typeface="Times New Roman" pitchFamily="18" charset="0"/>
              </a:defRPr>
            </a:lvl2pPr>
            <a:lvl3pPr marL="1143000" indent="-228600" eaLnBrk="0" hangingPunct="0">
              <a:lnSpc>
                <a:spcPct val="80000"/>
              </a:lnSpc>
              <a:spcBef>
                <a:spcPct val="20000"/>
              </a:spcBef>
              <a:buClr>
                <a:schemeClr val="tx2"/>
              </a:buClr>
              <a:defRPr sz="1400">
                <a:solidFill>
                  <a:schemeClr val="accent2"/>
                </a:solidFill>
                <a:latin typeface="Times New Roman" pitchFamily="18" charset="0"/>
              </a:defRPr>
            </a:lvl3pPr>
            <a:lvl4pPr marL="1600200" indent="-228600" eaLnBrk="0" hangingPunct="0">
              <a:lnSpc>
                <a:spcPct val="80000"/>
              </a:lnSpc>
              <a:spcBef>
                <a:spcPct val="20000"/>
              </a:spcBef>
              <a:buClr>
                <a:schemeClr val="tx2"/>
              </a:buClr>
              <a:defRPr sz="1400">
                <a:solidFill>
                  <a:schemeClr val="accent2"/>
                </a:solidFill>
                <a:latin typeface="Times New Roman" pitchFamily="18" charset="0"/>
              </a:defRPr>
            </a:lvl4pPr>
            <a:lvl5pPr marL="2057400" indent="-228600" eaLnBrk="0" hangingPunct="0">
              <a:lnSpc>
                <a:spcPct val="80000"/>
              </a:lnSpc>
              <a:spcBef>
                <a:spcPct val="20000"/>
              </a:spcBef>
              <a:buClr>
                <a:schemeClr val="tx2"/>
              </a:buClr>
              <a:defRPr sz="1400">
                <a:solidFill>
                  <a:schemeClr val="accent2"/>
                </a:solidFill>
                <a:latin typeface="Times New Roman" pitchFamily="18" charset="0"/>
              </a:defRPr>
            </a:lvl5pPr>
            <a:lvl6pPr marL="25146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6pPr>
            <a:lvl7pPr marL="29718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7pPr>
            <a:lvl8pPr marL="34290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8pPr>
            <a:lvl9pPr marL="3886200" indent="-228600" eaLnBrk="0" fontAlgn="base" hangingPunct="0">
              <a:lnSpc>
                <a:spcPct val="80000"/>
              </a:lnSpc>
              <a:spcBef>
                <a:spcPct val="20000"/>
              </a:spcBef>
              <a:spcAft>
                <a:spcPct val="0"/>
              </a:spcAft>
              <a:buClr>
                <a:schemeClr val="tx2"/>
              </a:buClr>
              <a:defRPr sz="1400">
                <a:solidFill>
                  <a:schemeClr val="accent2"/>
                </a:solidFill>
                <a:latin typeface="Times New Roman" pitchFamily="18" charset="0"/>
              </a:defRPr>
            </a:lvl9pPr>
          </a:lstStyle>
          <a:p>
            <a:r>
              <a:rPr lang="en-GB" altLang="en-US" sz="1600" dirty="0">
                <a:solidFill>
                  <a:schemeClr val="bg1"/>
                </a:solidFill>
                <a:latin typeface="Century Gothic" panose="020B0502020202020204" pitchFamily="34" charset="0"/>
              </a:rPr>
              <a:t>autoSTRADA </a:t>
            </a:r>
          </a:p>
          <a:p>
            <a:r>
              <a:rPr lang="en-GB" altLang="en-US" sz="1600" b="0" dirty="0">
                <a:solidFill>
                  <a:schemeClr val="bg1"/>
                </a:solidFill>
                <a:latin typeface="Century Gothic" panose="020B0502020202020204" pitchFamily="34" charset="0"/>
              </a:rPr>
              <a:t>for automatic processing (2/3)</a:t>
            </a:r>
          </a:p>
        </p:txBody>
      </p:sp>
    </p:spTree>
    <p:extLst>
      <p:ext uri="{BB962C8B-B14F-4D97-AF65-F5344CB8AC3E}">
        <p14:creationId xmlns:p14="http://schemas.microsoft.com/office/powerpoint/2010/main" val="3096092931"/>
      </p:ext>
    </p:extLst>
  </p:cSld>
  <p:clrMapOvr>
    <a:masterClrMapping/>
  </p:clrMapOvr>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728</TotalTime>
  <Words>1599</Words>
  <Application>Microsoft Office PowerPoint</Application>
  <PresentationFormat>On-screen Show (16:9)</PresentationFormat>
  <Paragraphs>188</Paragraphs>
  <Slides>24</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Arial</vt:lpstr>
      <vt:lpstr>Arial Narrow</vt:lpstr>
      <vt:lpstr>Avenir Book</vt:lpstr>
      <vt:lpstr>Avenir Heavy</vt:lpstr>
      <vt:lpstr>Avenir Medium</vt:lpstr>
      <vt:lpstr>Calibri</vt:lpstr>
      <vt:lpstr>Calibri Light</vt:lpstr>
      <vt:lpstr>Century Gothic</vt:lpstr>
      <vt:lpstr>Courier New</vt:lpstr>
      <vt:lpstr>DIN-Light</vt:lpstr>
      <vt:lpstr>DIN-Medium</vt:lpstr>
      <vt:lpstr>Roboto</vt:lpstr>
      <vt:lpstr>Times New Roman</vt:lpstr>
      <vt:lpstr>Wingdings</vt:lpstr>
      <vt:lpstr>Title Slide</vt:lpstr>
      <vt:lpstr>Inner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GHEDDOU Abdelhakim</cp:lastModifiedBy>
  <cp:revision>102</cp:revision>
  <cp:lastPrinted>2021-06-21T13:03:35Z</cp:lastPrinted>
  <dcterms:created xsi:type="dcterms:W3CDTF">2019-04-24T06:32:04Z</dcterms:created>
  <dcterms:modified xsi:type="dcterms:W3CDTF">2021-06-22T07:17:15Z</dcterms:modified>
</cp:coreProperties>
</file>