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14"/>
  </p:notesMasterIdLst>
  <p:sldIdLst>
    <p:sldId id="256" r:id="rId8"/>
    <p:sldId id="258" r:id="rId9"/>
    <p:sldId id="264" r:id="rId10"/>
    <p:sldId id="265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5DF"/>
    <a:srgbClr val="E1E1E1"/>
    <a:srgbClr val="00A1BC"/>
    <a:srgbClr val="00B4D2"/>
    <a:srgbClr val="00A0D2"/>
    <a:srgbClr val="0095BB"/>
    <a:srgbClr val="00B0DC"/>
    <a:srgbClr val="00B0BE"/>
    <a:srgbClr val="008DB0"/>
    <a:srgbClr val="00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3"/>
    <p:restoredTop sz="96301" autoAdjust="0"/>
  </p:normalViewPr>
  <p:slideViewPr>
    <p:cSldViewPr snapToGrid="0" snapToObjects="1">
      <p:cViewPr varScale="1">
        <p:scale>
          <a:sx n="143" d="100"/>
          <a:sy n="143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="" xmlns:a16="http://schemas.microsoft.com/office/drawing/2014/main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=""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3903" y="1898347"/>
            <a:ext cx="10691813" cy="112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ARMD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— a suite of </a:t>
            </a:r>
            <a:r>
              <a:rPr lang="en-US" altLang="zh-CN" sz="18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altLang="zh-CN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nalysis system for CTBT </a:t>
            </a:r>
            <a:r>
              <a:rPr lang="en-US" altLang="zh-CN" sz="18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n-US" altLang="zh-CN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adionuclide </a:t>
            </a:r>
            <a:r>
              <a:rPr lang="en-US" altLang="zh-CN" sz="18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en-US" altLang="zh-CN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onitoring </a:t>
            </a:r>
            <a:r>
              <a:rPr lang="en-US" altLang="zh-CN" sz="18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en-US" altLang="zh-CN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ata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Xin-</a:t>
            </a:r>
            <a:r>
              <a:rPr lang="en-US" altLang="zh-CN" sz="16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jun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Wang Shi-</a:t>
            </a:r>
            <a:r>
              <a:rPr lang="en-US" altLang="zh-CN" sz="16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Lian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Li Qi, Fan Yuan-</a:t>
            </a:r>
            <a:r>
              <a:rPr lang="en-US" altLang="zh-CN" sz="16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qing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Jia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Huai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-Mao, Zhao Yun-Gang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 </a:t>
            </a:r>
          </a:p>
          <a:p>
            <a:pPr algn="ctr" eaLnBrk="0" hangingPunct="0">
              <a:spcBef>
                <a:spcPts val="91"/>
              </a:spcBef>
            </a:pP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79A673-1808-1544-8A21-B775AE6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501917-BF0A-C54B-AB4E-B0C62C356E93}"/>
              </a:ext>
            </a:extLst>
          </p:cNvPr>
          <p:cNvSpPr txBox="1"/>
          <p:nvPr/>
        </p:nvSpPr>
        <p:spPr>
          <a:xfrm>
            <a:off x="3153581" y="2800991"/>
            <a:ext cx="283683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P3.5-345</a:t>
            </a:r>
            <a:endParaRPr lang="x-none" sz="14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9" y="3397739"/>
            <a:ext cx="3354993" cy="75809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P3.5-345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5BE312-C0B6-2140-AF9C-95F023216E73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2" name="矩形 1"/>
          <p:cNvSpPr/>
          <p:nvPr/>
        </p:nvSpPr>
        <p:spPr>
          <a:xfrm>
            <a:off x="585655" y="1204646"/>
            <a:ext cx="21545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en-US" altLang="zh-CN" sz="14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An </a:t>
            </a:r>
            <a:r>
              <a:rPr lang="en-US" altLang="zh-CN" sz="14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analysis system for CTBT radionuclide monitoring data </a:t>
            </a:r>
            <a:r>
              <a:rPr lang="en-US" altLang="zh-CN" sz="14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was </a:t>
            </a:r>
            <a:r>
              <a:rPr lang="en-US" altLang="zh-CN" sz="14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developed by CNNDC. The system </a:t>
            </a:r>
            <a:r>
              <a:rPr lang="en-US" altLang="zh-CN" sz="14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achieved </a:t>
            </a:r>
            <a:r>
              <a:rPr lang="en-US" altLang="zh-CN" sz="14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functions of automatic acquisition, database storage, automatic processing, interactive analysis and statistical query of IMS radionuclide monitoring data.</a:t>
            </a:r>
            <a:r>
              <a:rPr lang="en-US" altLang="zh-CN" sz="1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1400" b="1" dirty="0"/>
          </a:p>
        </p:txBody>
      </p:sp>
      <p:pic>
        <p:nvPicPr>
          <p:cNvPr id="7" name="图片 25" descr="主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67" y="1204646"/>
            <a:ext cx="6029215" cy="33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6" descr="gamam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68" y="1576722"/>
            <a:ext cx="1997041" cy="12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7" descr="bg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18" y="1577006"/>
            <a:ext cx="2003391" cy="12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8" descr="DataM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69" y="2866339"/>
            <a:ext cx="1994298" cy="12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1" descr="web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18" y="2868217"/>
            <a:ext cx="2011858" cy="12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9" descr="DataM-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43" y="1577542"/>
            <a:ext cx="1997040" cy="12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0" descr="sm-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79" y="2868217"/>
            <a:ext cx="1984330" cy="12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7">
            <a:extLst>
              <a:ext uri="{FF2B5EF4-FFF2-40B4-BE49-F238E27FC236}">
                <a16:creationId xmlns=""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ARMD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— a suite of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nalysis system for CTBT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adionuclide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onitoring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ata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 Xin-Jun</a:t>
            </a:r>
            <a:r>
              <a:rPr lang="en-US" altLang="zh-CN" sz="7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CTBT Beijing National Data Centre and Beijing Radionuclide </a:t>
            </a:r>
            <a:r>
              <a:rPr lang="en-US" altLang="zh-CN" sz="7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Laboratory, xinjun.zhang@nrl.org.cn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1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=""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ARMD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— a suite of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nalysis system for CTBT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adionuclide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onitoring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ata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 Xin-Jun</a:t>
            </a:r>
            <a:r>
              <a:rPr lang="en-US" altLang="zh-CN" sz="7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CTBT Beijing National Data Centre and Beijing Radionuclide </a:t>
            </a:r>
            <a:r>
              <a:rPr lang="en-US" altLang="zh-CN" sz="7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Laboratory, xinjun.zhang@nrl.org.cn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775" y="1007024"/>
            <a:ext cx="3197062" cy="370631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33399" y="927901"/>
            <a:ext cx="540686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GB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Functionalities: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receive and process radionuclide monitoring data from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IMS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     MET    ALERT    SOH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Interactive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review of automatic processing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results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</a:t>
            </a:r>
            <a:r>
              <a:rPr lang="en-US" altLang="zh-CN" sz="1200" b="1" kern="10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GammaAnalyser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for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γ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spectra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of particulates and SPALAX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</a:t>
            </a:r>
            <a:r>
              <a:rPr lang="en-US" altLang="zh-CN" sz="1200" b="1" kern="10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BetaGammaAnalyser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for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β-γ coincidence spectra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of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SAUNA and ARIX 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Statistics query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data statistics query based on web.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Database storage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ORACLE       MySQL</a:t>
            </a:r>
          </a:p>
          <a:p>
            <a:pPr algn="just">
              <a:spcAft>
                <a:spcPts val="400"/>
              </a:spcAft>
            </a:pP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Environment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C++ and  </a:t>
            </a:r>
            <a:r>
              <a:rPr lang="en-US" altLang="zh-CN" sz="12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Qt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MySQL or ORACLE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Java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GIS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Windows or Linux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endParaRPr lang="en-US" altLang="zh-CN" sz="1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70" y="1895291"/>
            <a:ext cx="672307" cy="2129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70" y="2142133"/>
            <a:ext cx="672307" cy="219294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=""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="" xmlns:a16="http://schemas.microsoft.com/office/drawing/2014/main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P3.5-345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2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=""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ARMD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— a suite of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nalysis system for CTBT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adionuclide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onitoring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ata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 Xin-Jun</a:t>
            </a:r>
            <a:r>
              <a:rPr lang="en-US" altLang="zh-CN" sz="7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CTBT Beijing National Data Centre and Beijing Radionuclide </a:t>
            </a:r>
            <a:r>
              <a:rPr lang="en-US" altLang="zh-CN" sz="7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Laboratory, xinjun.zhang@nrl.org.cn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=""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953" y="3429001"/>
            <a:ext cx="1871663" cy="12890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537" y="3429001"/>
            <a:ext cx="1858963" cy="1289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953" y="937342"/>
            <a:ext cx="5622547" cy="24789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135" y="3429001"/>
            <a:ext cx="1876702" cy="12890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97569" y="1140542"/>
            <a:ext cx="293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1200" b="1" kern="10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GammaAnalyser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is 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en-US" altLang="zh-CN" sz="1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GUI application for interactive review of 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automatic </a:t>
            </a:r>
            <a:r>
              <a:rPr lang="en-US" altLang="zh-CN" sz="1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processing results 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of </a:t>
            </a:r>
            <a:r>
              <a:rPr lang="en-US" altLang="zh-CN" sz="1200" b="1" kern="10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HPGe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l-GR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γ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spectra.</a:t>
            </a:r>
          </a:p>
          <a:p>
            <a:pPr algn="just"/>
            <a:endParaRPr lang="en-US" altLang="zh-CN" sz="1200" b="1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Main 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functionalities: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Automatic energy calibration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correction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based on γ rays of natural radionuclide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Interactive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reprocessing with user-defined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parameters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Loading  spectra data from file system and database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Batch processing of spectra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Data quality check</a:t>
            </a:r>
            <a:endParaRPr lang="en-US" altLang="zh-CN" sz="1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Zero time  calculation tool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Data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format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transformation tool</a:t>
            </a:r>
            <a:endParaRPr lang="zh-CN" altLang="en-US" sz="1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="" xmlns:a16="http://schemas.microsoft.com/office/drawing/2014/main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P3.5-345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8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=""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ARMD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— a suite of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nalysis system for CTBT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adionuclide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onitoring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ata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 Xin-Jun</a:t>
            </a:r>
            <a:r>
              <a:rPr lang="en-US" altLang="zh-CN" sz="7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CTBT Beijing National Data Centre and Beijing Radionuclide </a:t>
            </a:r>
            <a:r>
              <a:rPr lang="en-US" altLang="zh-CN" sz="7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Laboratory, xinjun.zhang@nrl.org.cn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=""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" name="矩形 10"/>
          <p:cNvSpPr/>
          <p:nvPr/>
        </p:nvSpPr>
        <p:spPr>
          <a:xfrm>
            <a:off x="397569" y="1000842"/>
            <a:ext cx="2936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1200" b="1" kern="10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BetaGammaAnalyser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is 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en-US" altLang="zh-CN" sz="1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GUI application for interactive review of 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automatic </a:t>
            </a:r>
            <a:r>
              <a:rPr lang="en-US" altLang="zh-CN" sz="1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processing results 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of </a:t>
            </a:r>
            <a:r>
              <a:rPr lang="el-GR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β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l-GR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γ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coincidence spectra.</a:t>
            </a:r>
          </a:p>
          <a:p>
            <a:pPr algn="just"/>
            <a:endParaRPr lang="en-US" altLang="zh-CN" sz="1200" b="1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Main 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functionalities: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Net Count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Calculation method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2D and 3D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display of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spectra </a:t>
            </a:r>
            <a:endParaRPr lang="en-US" altLang="zh-CN" sz="1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Interactive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reprocessing with user-defined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parameters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Loading  spectra  data from file system and database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Batch processing of spectra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Data quality check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Energy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shift correction tools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based on QC spectra</a:t>
            </a:r>
            <a:endParaRPr lang="en-US" altLang="zh-CN" sz="1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Radionuclide activity calculation tool based on efficiency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extrapolation method</a:t>
            </a:r>
            <a:endParaRPr lang="zh-CN" altLang="en-US" sz="1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="" xmlns:a16="http://schemas.microsoft.com/office/drawing/2014/main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P3.5-345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937342"/>
            <a:ext cx="3621942" cy="23011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509" y="937342"/>
            <a:ext cx="2086707" cy="1885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508" y="2832100"/>
            <a:ext cx="2086707" cy="1944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1" y="3253318"/>
            <a:ext cx="1625600" cy="15257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701" y="3253318"/>
            <a:ext cx="1989991" cy="15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=""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ARMD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— a suite of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nalysis system for CTBT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adionuclide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onitoring </a:t>
            </a:r>
            <a:r>
              <a:rPr lang="en-US" altLang="zh-CN" sz="1200" b="1" u="sng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ata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 Xin-Jun</a:t>
            </a:r>
            <a:r>
              <a:rPr lang="en-US" altLang="zh-CN" sz="7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CTBT Beijing National Data Centre and Beijing Radionuclide </a:t>
            </a:r>
            <a:r>
              <a:rPr lang="en-US" altLang="zh-CN" sz="7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Laboratory, xinjun.zhang@nrl.org.cn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=""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" name="矩形 10"/>
          <p:cNvSpPr/>
          <p:nvPr/>
        </p:nvSpPr>
        <p:spPr>
          <a:xfrm>
            <a:off x="342901" y="937342"/>
            <a:ext cx="29908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Data receiving status monitoring tool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Displaying data receiving status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Displaying IMS radionuclide stations and nuclear facilities on GIS map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Statistics of data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availability of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IMS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radionuclide stations </a:t>
            </a:r>
            <a:endParaRPr lang="en-US" altLang="zh-CN" sz="1200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altLang="zh-CN" sz="1200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System management tool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Station information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Detector information</a:t>
            </a:r>
            <a:endParaRPr lang="en-US" altLang="zh-CN" sz="1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Database management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Account management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Nuclear facilities information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Analysis task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assignment</a:t>
            </a:r>
          </a:p>
          <a:p>
            <a:pPr algn="just"/>
            <a:endParaRPr lang="en-US" altLang="zh-CN" sz="1200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Data query tool based on Web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Historical data query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Analysis report</a:t>
            </a:r>
            <a:endParaRPr lang="en-US" altLang="zh-CN" sz="1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endParaRPr lang="zh-CN" altLang="en-US" sz="12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="" xmlns:a16="http://schemas.microsoft.com/office/drawing/2014/main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P3.5-345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988142"/>
            <a:ext cx="2806700" cy="17162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8" y="988142"/>
            <a:ext cx="2872062" cy="1716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2717141"/>
            <a:ext cx="2800350" cy="1873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8" y="2717141"/>
            <a:ext cx="2865712" cy="18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064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21394</TotalTime>
  <Words>407</Words>
  <Application>Microsoft Office PowerPoint</Application>
  <PresentationFormat>全屏显示(16:9)</PresentationFormat>
  <Paragraphs>77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6</vt:i4>
      </vt:variant>
    </vt:vector>
  </HeadingPairs>
  <TitlesOfParts>
    <vt:vector size="25" baseType="lpstr">
      <vt:lpstr>Avenir Book</vt:lpstr>
      <vt:lpstr>Avenir Heavy</vt:lpstr>
      <vt:lpstr>Avenir Medium</vt:lpstr>
      <vt:lpstr>DIN-Light</vt:lpstr>
      <vt:lpstr>DIN-Medium</vt:lpstr>
      <vt:lpstr>等线</vt:lpstr>
      <vt:lpstr>宋体</vt:lpstr>
      <vt:lpstr>Arial</vt:lpstr>
      <vt:lpstr>Calibri</vt:lpstr>
      <vt:lpstr>Symbol</vt:lpstr>
      <vt:lpstr>Times New Roman</vt:lpstr>
      <vt:lpstr>Wingdings</vt:lpstr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zhangxj</cp:lastModifiedBy>
  <cp:revision>80</cp:revision>
  <cp:lastPrinted>2019-03-26T13:54:24Z</cp:lastPrinted>
  <dcterms:created xsi:type="dcterms:W3CDTF">2019-04-24T06:32:04Z</dcterms:created>
  <dcterms:modified xsi:type="dcterms:W3CDTF">2021-06-18T00:20:43Z</dcterms:modified>
</cp:coreProperties>
</file>