
<file path=[Content_Types].xml><?xml version="1.0" encoding="utf-8"?>
<Types xmlns="http://schemas.openxmlformats.org/package/2006/content-types">
  <Default Extension="png" ContentType="image/png"/>
  <Default Extension="emf" ContentType="image/x-emf"/>
  <Default Extension="m4a" ContentType="audio/mp4"/>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4"/>
  </p:notesMasterIdLst>
  <p:sldIdLst>
    <p:sldId id="256" r:id="rId8"/>
    <p:sldId id="258" r:id="rId9"/>
    <p:sldId id="260" r:id="rId10"/>
    <p:sldId id="261" r:id="rId11"/>
    <p:sldId id="264" r:id="rId12"/>
    <p:sldId id="263" r:id="rId13"/>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54" autoAdjust="0"/>
    <p:restoredTop sz="94623" autoAdjust="0"/>
  </p:normalViewPr>
  <p:slideViewPr>
    <p:cSldViewPr snapToGrid="0" snapToObjects="1">
      <p:cViewPr varScale="1">
        <p:scale>
          <a:sx n="147" d="100"/>
          <a:sy n="147" d="100"/>
        </p:scale>
        <p:origin x="996" y="-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‹N°›</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4.xml"/><Relationship Id="rId7" Type="http://schemas.openxmlformats.org/officeDocument/2006/relationships/image" Target="../media/image14.jpe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3.png"/><Relationship Id="rId11" Type="http://schemas.openxmlformats.org/officeDocument/2006/relationships/image" Target="../media/image8.png"/><Relationship Id="rId5" Type="http://schemas.openxmlformats.org/officeDocument/2006/relationships/image" Target="../media/image12.jpeg"/><Relationship Id="rId10" Type="http://schemas.openxmlformats.org/officeDocument/2006/relationships/image" Target="../media/image16.png"/><Relationship Id="rId4" Type="http://schemas.openxmlformats.org/officeDocument/2006/relationships/image" Target="../media/image11.jp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slideLayout" Target="../slideLayouts/slideLayout5.xml"/><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8.png"/><Relationship Id="rId11" Type="http://schemas.microsoft.com/office/2007/relationships/hdphoto" Target="../media/hdphoto2.wdp"/><Relationship Id="rId5" Type="http://schemas.microsoft.com/office/2007/relationships/hdphoto" Target="../media/hdphoto1.wdp"/><Relationship Id="rId15" Type="http://schemas.openxmlformats.org/officeDocument/2006/relationships/image" Target="../media/image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6.xml"/><Relationship Id="rId7" Type="http://schemas.openxmlformats.org/officeDocument/2006/relationships/image" Target="../media/image29.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8.png"/><Relationship Id="rId4" Type="http://schemas.openxmlformats.org/officeDocument/2006/relationships/hyperlink" Target="http://www.theses.fr/2019SACLS45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0" y="1898347"/>
            <a:ext cx="9144000" cy="1301894"/>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smtClean="0">
                <a:solidFill>
                  <a:schemeClr val="bg1"/>
                </a:solidFill>
                <a:latin typeface="Arial" panose="020B0604020202020204" pitchFamily="34" charset="0"/>
              </a:rPr>
              <a:t>Recent algorithm developments on methods for the analysis of radioxenon beta/gamma coincidence spectrum</a:t>
            </a:r>
          </a:p>
          <a:p>
            <a:pPr algn="ctr" eaLnBrk="0" hangingPunct="0">
              <a:lnSpc>
                <a:spcPts val="1586"/>
              </a:lnSpc>
            </a:pPr>
            <a:endParaRPr lang="en-US" sz="2197" b="1" dirty="0" smtClean="0">
              <a:solidFill>
                <a:schemeClr val="bg1"/>
              </a:solidFill>
              <a:latin typeface="Arial" panose="020B0604020202020204" pitchFamily="34" charset="0"/>
            </a:endParaRPr>
          </a:p>
          <a:p>
            <a:pPr algn="ctr" eaLnBrk="0" hangingPunct="0">
              <a:lnSpc>
                <a:spcPts val="1586"/>
              </a:lnSpc>
            </a:pPr>
            <a:r>
              <a:rPr lang="en-US" sz="1600" dirty="0" smtClean="0">
                <a:solidFill>
                  <a:schemeClr val="bg1"/>
                </a:solidFill>
                <a:latin typeface="Arial" panose="020B0604020202020204" pitchFamily="34" charset="0"/>
                <a:ea typeface="Avenir Book" charset="0"/>
              </a:rPr>
              <a:t>A. CAGNIANT, O. DELAUNE, J. DEVAUX, P. GROSS, S. TOPIN</a:t>
            </a:r>
            <a:endParaRPr lang="en-US" sz="1600" dirty="0" smtClean="0">
              <a:solidFill>
                <a:schemeClr val="bg1"/>
              </a:solidFill>
              <a:latin typeface="Avenir Book" charset="0"/>
              <a:ea typeface="Avenir Book" charset="0"/>
              <a:cs typeface="Avenir Book" charset="0"/>
            </a:endParaRPr>
          </a:p>
          <a:p>
            <a:pPr algn="ctr" eaLnBrk="0" hangingPunct="0">
              <a:spcBef>
                <a:spcPts val="91"/>
              </a:spcBef>
            </a:pPr>
            <a:endParaRPr lang="en-US" sz="952" dirty="0" smtClean="0">
              <a:solidFill>
                <a:schemeClr val="bg1"/>
              </a:solidFill>
            </a:endParaRPr>
          </a:p>
          <a:p>
            <a:pPr algn="ctr" eaLnBrk="0" hangingPunct="0">
              <a:spcBef>
                <a:spcPts val="91"/>
              </a:spcBef>
            </a:pPr>
            <a:endParaRPr lang="en-US" sz="952" dirty="0">
              <a:solidFill>
                <a:schemeClr val="bg1"/>
              </a:solidFill>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4"/>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53581" y="2846711"/>
            <a:ext cx="2836838" cy="523348"/>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ea typeface="Avenir Book" charset="0"/>
                <a:cs typeface="Avenir Book" charset="0"/>
              </a:rPr>
              <a:t>CEA/DAM Ile de France</a:t>
            </a:r>
            <a:r>
              <a:rPr lang="en-US" sz="1400" dirty="0">
                <a:solidFill>
                  <a:schemeClr val="bg1"/>
                </a:solidFill>
                <a:latin typeface="Avenir Book" charset="0"/>
                <a:ea typeface="Avenir Book" charset="0"/>
                <a:cs typeface="Avenir Book" charset="0"/>
              </a:rPr>
              <a:t> </a:t>
            </a:r>
            <a:endParaRPr lang="fr-FR" sz="1401" dirty="0" smtClean="0">
              <a:solidFill>
                <a:schemeClr val="bg1"/>
              </a:solidFill>
              <a:latin typeface="Arial" panose="020B0604020202020204" pitchFamily="34" charset="0"/>
              <a:cs typeface="Arial" panose="020B0604020202020204" pitchFamily="34" charset="0"/>
            </a:endParaRPr>
          </a:p>
          <a:p>
            <a:pPr algn="ctr"/>
            <a:r>
              <a:rPr lang="fr-FR" sz="1401" dirty="0" smtClean="0">
                <a:solidFill>
                  <a:schemeClr val="bg1"/>
                </a:solidFill>
                <a:latin typeface="Arial" panose="020B0604020202020204" pitchFamily="34" charset="0"/>
                <a:cs typeface="Arial" panose="020B0604020202020204" pitchFamily="34" charset="0"/>
              </a:rPr>
              <a:t>T3.5 300</a:t>
            </a:r>
            <a:endParaRPr lang="x-none" sz="1401" dirty="0">
              <a:solidFill>
                <a:schemeClr val="bg1"/>
              </a:solidFill>
              <a:latin typeface="Arial" panose="020B0604020202020204" pitchFamily="34" charset="0"/>
              <a:cs typeface="Arial" panose="020B0604020202020204" pitchFamily="34" charset="0"/>
            </a:endParaRPr>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4300" y="3734685"/>
            <a:ext cx="1278271" cy="1043246"/>
          </a:xfrm>
          <a:prstGeom prst="rect">
            <a:avLst/>
          </a:prstGeom>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4000463610"/>
      </p:ext>
    </p:extLst>
  </p:cSld>
  <p:clrMapOvr>
    <a:masterClrMapping/>
  </p:clrMapOvr>
  <mc:AlternateContent xmlns:mc="http://schemas.openxmlformats.org/markup-compatibility/2006" xmlns:p14="http://schemas.microsoft.com/office/powerpoint/2010/main">
    <mc:Choice Requires="p14">
      <p:transition spd="slow" p14:dur="2000" advTm="14862"/>
    </mc:Choice>
    <mc:Fallback xmlns="">
      <p:transition spd="slow" advTm="148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T3.5-300</a:t>
            </a:r>
            <a:endParaRPr lang="en-US"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773593" y="2499816"/>
            <a:ext cx="3882477" cy="646331"/>
          </a:xfrm>
          <a:prstGeom prst="rect">
            <a:avLst/>
          </a:prstGeom>
          <a:noFill/>
        </p:spPr>
        <p:txBody>
          <a:bodyPr wrap="square" rtlCol="0">
            <a:spAutoFit/>
          </a:bodyPr>
          <a:lstStyle/>
          <a:p>
            <a:pPr algn="ctr"/>
            <a:r>
              <a:rPr lang="en-US" sz="3600" dirty="0" smtClean="0">
                <a:solidFill>
                  <a:srgbClr val="DFC5DF"/>
                </a:solidFill>
                <a:latin typeface="Arial" panose="020B0604020202020204" pitchFamily="34" charset="0"/>
                <a:cs typeface="Arial" panose="020B0604020202020204" pitchFamily="34" charset="0"/>
              </a:rPr>
              <a:t>ABSTRACT</a:t>
            </a:r>
            <a:endParaRPr lang="en-US" sz="3600" dirty="0">
              <a:solidFill>
                <a:srgbClr val="DFC5DF"/>
              </a:solidFill>
              <a:latin typeface="Arial" panose="020B0604020202020204" pitchFamily="34" charset="0"/>
              <a:cs typeface="Arial" panose="020B0604020202020204" pitchFamily="34" charset="0"/>
            </a:endParaRPr>
          </a:p>
        </p:txBody>
      </p:sp>
      <p:sp>
        <p:nvSpPr>
          <p:cNvPr id="5" name="Rectangle 17">
            <a:extLst>
              <a:ext uri="{FF2B5EF4-FFF2-40B4-BE49-F238E27FC236}">
                <a16:creationId xmlns:a16="http://schemas.microsoft.com/office/drawing/2014/main" id="{4039C0CC-243D-CE46-B51C-D0D8D7417568}"/>
              </a:ext>
            </a:extLst>
          </p:cNvPr>
          <p:cNvSpPr>
            <a:spLocks noChangeArrowheads="1"/>
          </p:cNvSpPr>
          <p:nvPr/>
        </p:nvSpPr>
        <p:spPr bwMode="auto">
          <a:xfrm>
            <a:off x="1992923" y="163887"/>
            <a:ext cx="4962770" cy="593367"/>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smtClean="0">
                <a:solidFill>
                  <a:schemeClr val="bg1"/>
                </a:solidFill>
                <a:latin typeface="Arial" panose="020B0604020202020204" pitchFamily="34" charset="0"/>
              </a:rPr>
              <a:t>Recent algorithm developments on methods for the analysis of radioxenon beta/gamma coincidence spectrum</a:t>
            </a:r>
          </a:p>
          <a:p>
            <a:pPr algn="ctr" eaLnBrk="0" hangingPunct="0">
              <a:lnSpc>
                <a:spcPts val="1586"/>
              </a:lnSpc>
            </a:pPr>
            <a:r>
              <a:rPr lang="en-US" sz="900" dirty="0" smtClean="0">
                <a:solidFill>
                  <a:schemeClr val="bg1"/>
                </a:solidFill>
                <a:latin typeface="Arial" panose="020B0604020202020204" pitchFamily="34" charset="0"/>
                <a:ea typeface="Avenir Book" charset="0"/>
              </a:rPr>
              <a:t>A. CAGNIANT, O. DELAUNE, J. DEVAUX, P. GROSS, S. TOPIN</a:t>
            </a:r>
            <a:endParaRPr lang="en-US" sz="900" dirty="0">
              <a:solidFill>
                <a:schemeClr val="bg1"/>
              </a:solidFill>
              <a:latin typeface="Avenir Book" charset="0"/>
              <a:ea typeface="Avenir Book" charset="0"/>
              <a:cs typeface="Avenir Book" charset="0"/>
            </a:endParaRPr>
          </a:p>
        </p:txBody>
      </p:sp>
      <p:sp>
        <p:nvSpPr>
          <p:cNvPr id="2" name="Rectangle 1"/>
          <p:cNvSpPr/>
          <p:nvPr/>
        </p:nvSpPr>
        <p:spPr>
          <a:xfrm>
            <a:off x="558800" y="947345"/>
            <a:ext cx="4775200" cy="1015663"/>
          </a:xfrm>
          <a:prstGeom prst="rect">
            <a:avLst/>
          </a:prstGeom>
        </p:spPr>
        <p:txBody>
          <a:bodyPr wrap="square">
            <a:spAutoFit/>
          </a:bodyPr>
          <a:lstStyle/>
          <a:p>
            <a:pPr algn="just"/>
            <a:r>
              <a:rPr lang="en-US" sz="1200" dirty="0"/>
              <a:t>The evolution of the SPALAX systems, now equipped with a high resolution beta/gamma detection </a:t>
            </a:r>
            <a:r>
              <a:rPr lang="en-US" sz="1200" dirty="0" smtClean="0"/>
              <a:t>equipment (HPGe/PIPSBox), </a:t>
            </a:r>
            <a:r>
              <a:rPr lang="en-US" sz="1200" dirty="0"/>
              <a:t>led CEA/DAM to develop dedicated spectrum analysis algorithms. </a:t>
            </a:r>
            <a:endParaRPr lang="en-US" sz="1200" dirty="0" smtClean="0"/>
          </a:p>
          <a:p>
            <a:pPr algn="just"/>
            <a:r>
              <a:rPr lang="en-US" sz="1200" dirty="0" smtClean="0"/>
              <a:t>The </a:t>
            </a:r>
            <a:r>
              <a:rPr lang="en-US" sz="1200" dirty="0"/>
              <a:t>first </a:t>
            </a:r>
            <a:r>
              <a:rPr lang="en-US" sz="1200" dirty="0" smtClean="0"/>
              <a:t>developments were </a:t>
            </a:r>
            <a:r>
              <a:rPr lang="en-US" sz="1200" dirty="0"/>
              <a:t>presented to </a:t>
            </a:r>
            <a:r>
              <a:rPr lang="en-US" sz="1200" dirty="0" smtClean="0"/>
              <a:t>the CTBTO </a:t>
            </a:r>
            <a:r>
              <a:rPr lang="en-US" sz="1200" dirty="0"/>
              <a:t>noble gas experts during the “Paris equation” meeting in March 2018</a:t>
            </a:r>
            <a:r>
              <a:rPr lang="en-US" sz="1200" dirty="0" smtClean="0"/>
              <a:t>.</a:t>
            </a:r>
            <a:endParaRPr lang="en-US" sz="1200" dirty="0"/>
          </a:p>
        </p:txBody>
      </p:sp>
      <p:sp>
        <p:nvSpPr>
          <p:cNvPr id="6" name="Rectangle 5"/>
          <p:cNvSpPr/>
          <p:nvPr/>
        </p:nvSpPr>
        <p:spPr>
          <a:xfrm>
            <a:off x="4770120" y="2540993"/>
            <a:ext cx="4292424" cy="2123658"/>
          </a:xfrm>
          <a:prstGeom prst="rect">
            <a:avLst/>
          </a:prstGeom>
        </p:spPr>
        <p:txBody>
          <a:bodyPr wrap="square">
            <a:spAutoFit/>
          </a:bodyPr>
          <a:lstStyle/>
          <a:p>
            <a:pPr algn="just"/>
            <a:r>
              <a:rPr lang="en-US" sz="1200" dirty="0"/>
              <a:t>Lately, CEA/DAM conducted a computer-based study to evaluate those algorithms. A large low count rate spectra database was generated by Monte-Carlo simulations for several detector configurations. It </a:t>
            </a:r>
            <a:r>
              <a:rPr lang="en-US" sz="1200" dirty="0" smtClean="0"/>
              <a:t>allowed </a:t>
            </a:r>
            <a:r>
              <a:rPr lang="en-US" sz="1200" dirty="0"/>
              <a:t>the production of counts statistical distributions and the proper evaluation of associated uncertainties, </a:t>
            </a:r>
            <a:r>
              <a:rPr lang="en-US" sz="1200" dirty="0" smtClean="0"/>
              <a:t>critical </a:t>
            </a:r>
            <a:r>
              <a:rPr lang="en-US" sz="1200" dirty="0"/>
              <a:t>and detection limits.</a:t>
            </a:r>
          </a:p>
          <a:p>
            <a:pPr algn="just"/>
            <a:r>
              <a:rPr lang="en-US" sz="1200" dirty="0"/>
              <a:t>The discrepancies between algorithms and detector configurations </a:t>
            </a:r>
            <a:r>
              <a:rPr lang="en-US" sz="1200" dirty="0" smtClean="0"/>
              <a:t>are presented. It is shown that new algorithm implementation can reduce the false detection rate, especially in the case of increasing radon activity in the sample. The study is been continued.</a:t>
            </a:r>
            <a:endParaRPr lang="en-US" sz="1200" dirty="0"/>
          </a:p>
        </p:txBody>
      </p:sp>
      <p:pic>
        <p:nvPicPr>
          <p:cNvPr id="31" name="Imag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6063" y="905010"/>
            <a:ext cx="2106000" cy="1399942"/>
          </a:xfrm>
          <a:prstGeom prst="rect">
            <a:avLst/>
          </a:prstGeom>
        </p:spPr>
      </p:pic>
      <p:sp>
        <p:nvSpPr>
          <p:cNvPr id="42" name="ZoneTexte 41"/>
          <p:cNvSpPr txBox="1"/>
          <p:nvPr/>
        </p:nvSpPr>
        <p:spPr>
          <a:xfrm>
            <a:off x="5040533" y="2264465"/>
            <a:ext cx="3954310" cy="230832"/>
          </a:xfrm>
          <a:prstGeom prst="rect">
            <a:avLst/>
          </a:prstGeom>
          <a:noFill/>
        </p:spPr>
        <p:txBody>
          <a:bodyPr wrap="square" rtlCol="0">
            <a:spAutoFit/>
          </a:bodyPr>
          <a:lstStyle/>
          <a:p>
            <a:pPr algn="ctr"/>
            <a:r>
              <a:rPr lang="en-US" sz="900" b="1" i="1" dirty="0" smtClean="0">
                <a:solidFill>
                  <a:schemeClr val="accent3">
                    <a:lumMod val="75000"/>
                  </a:schemeClr>
                </a:solidFill>
              </a:rPr>
              <a:t>Group picture, “Paris equation” expert meeting. March 8</a:t>
            </a:r>
            <a:r>
              <a:rPr lang="en-US" sz="900" b="1" i="1" baseline="30000" dirty="0" smtClean="0">
                <a:solidFill>
                  <a:schemeClr val="accent3">
                    <a:lumMod val="75000"/>
                  </a:schemeClr>
                </a:solidFill>
              </a:rPr>
              <a:t>th</a:t>
            </a:r>
            <a:r>
              <a:rPr lang="en-US" sz="900" b="1" i="1" dirty="0" smtClean="0">
                <a:solidFill>
                  <a:schemeClr val="accent3">
                    <a:lumMod val="75000"/>
                  </a:schemeClr>
                </a:solidFill>
              </a:rPr>
              <a:t>, 2018. </a:t>
            </a:r>
            <a:endParaRPr lang="en-US" sz="900" b="1" i="1" dirty="0">
              <a:solidFill>
                <a:schemeClr val="accent3">
                  <a:lumMod val="75000"/>
                </a:schemeClr>
              </a:solidFill>
            </a:endParaRPr>
          </a:p>
        </p:txBody>
      </p:sp>
      <p:pic>
        <p:nvPicPr>
          <p:cNvPr id="34" name="Imag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282" y="1887452"/>
            <a:ext cx="4291956" cy="2859272"/>
          </a:xfrm>
          <a:prstGeom prst="rect">
            <a:avLst/>
          </a:prstGeom>
        </p:spPr>
      </p:pic>
      <p:pic>
        <p:nvPicPr>
          <p:cNvPr id="13" name="Audio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1207511384"/>
      </p:ext>
    </p:extLst>
  </p:cSld>
  <p:clrMapOvr>
    <a:masterClrMapping/>
  </p:clrMapOvr>
  <mc:AlternateContent xmlns:mc="http://schemas.openxmlformats.org/markup-compatibility/2006" xmlns:p14="http://schemas.microsoft.com/office/powerpoint/2010/main">
    <mc:Choice Requires="p14">
      <p:transition spd="slow" p14:dur="2000" advTm="11775"/>
    </mc:Choice>
    <mc:Fallback xmlns="">
      <p:transition spd="slow" advTm="117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T3.5-300</a:t>
            </a:r>
            <a:endParaRPr lang="en-US"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3593" y="2499817"/>
            <a:ext cx="3882477" cy="646331"/>
          </a:xfrm>
          <a:prstGeom prst="rect">
            <a:avLst/>
          </a:prstGeom>
          <a:noFill/>
        </p:spPr>
        <p:txBody>
          <a:bodyPr wrap="square" rtlCol="0">
            <a:spAutoFit/>
          </a:bodyPr>
          <a:lstStyle/>
          <a:p>
            <a:pPr algn="ctr">
              <a:tabLst>
                <a:tab pos="1797050" algn="l"/>
              </a:tabLst>
            </a:pPr>
            <a:r>
              <a:rPr lang="en-US" sz="3600" dirty="0" smtClean="0">
                <a:solidFill>
                  <a:srgbClr val="DFC5DF"/>
                </a:solidFill>
                <a:latin typeface="Arial" panose="020B0604020202020204" pitchFamily="34" charset="0"/>
                <a:cs typeface="Arial" panose="020B0604020202020204" pitchFamily="34" charset="0"/>
              </a:rPr>
              <a:t>INTRODUCTION</a:t>
            </a:r>
            <a:endParaRPr lang="en-US" sz="3600" dirty="0">
              <a:solidFill>
                <a:srgbClr val="DFC5DF"/>
              </a:solidFill>
              <a:latin typeface="Arial" panose="020B0604020202020204" pitchFamily="34" charset="0"/>
              <a:cs typeface="Arial" panose="020B0604020202020204" pitchFamily="34" charset="0"/>
            </a:endParaRPr>
          </a:p>
        </p:txBody>
      </p:sp>
      <p:sp>
        <p:nvSpPr>
          <p:cNvPr id="5" name="Rectangle 17">
            <a:extLst>
              <a:ext uri="{FF2B5EF4-FFF2-40B4-BE49-F238E27FC236}">
                <a16:creationId xmlns:a16="http://schemas.microsoft.com/office/drawing/2014/main" id="{7296ED61-5D14-6E44-BD9E-0A355C8A5320}"/>
              </a:ext>
            </a:extLst>
          </p:cNvPr>
          <p:cNvSpPr>
            <a:spLocks noChangeArrowheads="1"/>
          </p:cNvSpPr>
          <p:nvPr/>
        </p:nvSpPr>
        <p:spPr bwMode="auto">
          <a:xfrm>
            <a:off x="1992923" y="163887"/>
            <a:ext cx="4962770" cy="593367"/>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smtClean="0">
                <a:solidFill>
                  <a:schemeClr val="bg1"/>
                </a:solidFill>
                <a:latin typeface="Arial" panose="020B0604020202020204" pitchFamily="34" charset="0"/>
              </a:rPr>
              <a:t>Recent algorithm developments on methods for the analysis of radioxenon beta/gamma coincidence spectrum</a:t>
            </a:r>
          </a:p>
          <a:p>
            <a:pPr algn="ctr" eaLnBrk="0" hangingPunct="0">
              <a:lnSpc>
                <a:spcPts val="1586"/>
              </a:lnSpc>
            </a:pPr>
            <a:r>
              <a:rPr lang="en-US" sz="900" dirty="0" smtClean="0">
                <a:solidFill>
                  <a:schemeClr val="bg1"/>
                </a:solidFill>
                <a:latin typeface="Arial" panose="020B0604020202020204" pitchFamily="34" charset="0"/>
                <a:ea typeface="Avenir Book" charset="0"/>
              </a:rPr>
              <a:t>A. CAGNIANT, O. DELAUNE, J. DEVAUX, P. GROSS, S. TOPIN</a:t>
            </a:r>
            <a:endParaRPr lang="en-US" sz="900" dirty="0">
              <a:solidFill>
                <a:schemeClr val="bg1"/>
              </a:solidFill>
              <a:latin typeface="Avenir Book" charset="0"/>
              <a:ea typeface="Avenir Book" charset="0"/>
              <a:cs typeface="Avenir Book"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1991049284"/>
              </p:ext>
            </p:extLst>
          </p:nvPr>
        </p:nvGraphicFramePr>
        <p:xfrm>
          <a:off x="1625600" y="896126"/>
          <a:ext cx="7150100" cy="1934623"/>
        </p:xfrm>
        <a:graphic>
          <a:graphicData uri="http://schemas.openxmlformats.org/drawingml/2006/table">
            <a:tbl>
              <a:tblPr firstRow="1" bandRow="1">
                <a:tableStyleId>{5940675A-B579-460E-94D1-54222C63F5DA}</a:tableStyleId>
              </a:tblPr>
              <a:tblGrid>
                <a:gridCol w="3593732">
                  <a:extLst>
                    <a:ext uri="{9D8B030D-6E8A-4147-A177-3AD203B41FA5}">
                      <a16:colId xmlns:a16="http://schemas.microsoft.com/office/drawing/2014/main" val="3503645524"/>
                    </a:ext>
                  </a:extLst>
                </a:gridCol>
                <a:gridCol w="3556368">
                  <a:extLst>
                    <a:ext uri="{9D8B030D-6E8A-4147-A177-3AD203B41FA5}">
                      <a16:colId xmlns:a16="http://schemas.microsoft.com/office/drawing/2014/main" val="1411716799"/>
                    </a:ext>
                  </a:extLst>
                </a:gridCol>
              </a:tblGrid>
              <a:tr h="258223">
                <a:tc>
                  <a:txBody>
                    <a:bodyPr/>
                    <a:lstStyle/>
                    <a:p>
                      <a:pPr algn="ctr"/>
                      <a:r>
                        <a:rPr lang="en-US" sz="1400" noProof="0" dirty="0" smtClean="0">
                          <a:solidFill>
                            <a:srgbClr val="00B0F0"/>
                          </a:solidFill>
                          <a:latin typeface="Calibri" panose="020F0502020204030204" pitchFamily="34" charset="0"/>
                          <a:cs typeface="Calibri" panose="020F0502020204030204" pitchFamily="34" charset="0"/>
                        </a:rPr>
                        <a:t>HPGe</a:t>
                      </a:r>
                      <a:r>
                        <a:rPr lang="en-US" sz="1400" baseline="0" noProof="0" dirty="0" smtClean="0">
                          <a:latin typeface="Calibri" panose="020F0502020204030204" pitchFamily="34" charset="0"/>
                          <a:cs typeface="Calibri" panose="020F0502020204030204" pitchFamily="34" charset="0"/>
                        </a:rPr>
                        <a:t> / </a:t>
                      </a:r>
                      <a:r>
                        <a:rPr lang="en-US" sz="1400" baseline="0" noProof="0" dirty="0" err="1" smtClean="0">
                          <a:solidFill>
                            <a:srgbClr val="92D050"/>
                          </a:solidFill>
                          <a:latin typeface="Calibri" panose="020F0502020204030204" pitchFamily="34" charset="0"/>
                          <a:cs typeface="Calibri" panose="020F0502020204030204" pitchFamily="34" charset="0"/>
                        </a:rPr>
                        <a:t>PIPSBox</a:t>
                      </a:r>
                      <a:r>
                        <a:rPr lang="en-US" sz="1400" i="1" baseline="30000" noProof="0" dirty="0" smtClean="0">
                          <a:solidFill>
                            <a:srgbClr val="767171"/>
                          </a:solidFill>
                          <a:latin typeface="Calibri" panose="020F0502020204030204" pitchFamily="34" charset="0"/>
                          <a:cs typeface="Calibri" panose="020F0502020204030204" pitchFamily="34" charset="0"/>
                        </a:rPr>
                        <a:t>(1)</a:t>
                      </a:r>
                      <a:endParaRPr lang="en-US" sz="1400" baseline="0" noProof="0" dirty="0" smtClean="0">
                        <a:solidFill>
                          <a:srgbClr val="92D050"/>
                        </a:solidFill>
                        <a:latin typeface="Calibri" panose="020F0502020204030204" pitchFamily="34" charset="0"/>
                        <a:cs typeface="Calibri" panose="020F0502020204030204" pitchFamily="34" charset="0"/>
                      </a:endParaRPr>
                    </a:p>
                  </a:txBody>
                  <a:tcPr marT="0" marB="0"/>
                </a:tc>
                <a:tc>
                  <a:txBody>
                    <a:bodyPr/>
                    <a:lstStyle/>
                    <a:p>
                      <a:pPr algn="ctr"/>
                      <a:r>
                        <a:rPr lang="en-US" sz="1400" noProof="0" dirty="0" err="1" smtClean="0">
                          <a:solidFill>
                            <a:srgbClr val="00B0F0"/>
                          </a:solidFill>
                          <a:latin typeface="Calibri" panose="020F0502020204030204" pitchFamily="34" charset="0"/>
                          <a:cs typeface="Calibri" panose="020F0502020204030204" pitchFamily="34" charset="0"/>
                        </a:rPr>
                        <a:t>NaI</a:t>
                      </a:r>
                      <a:r>
                        <a:rPr lang="en-US" sz="1400" noProof="0" dirty="0" smtClean="0">
                          <a:solidFill>
                            <a:srgbClr val="00B0F0"/>
                          </a:solidFill>
                          <a:latin typeface="Calibri" panose="020F0502020204030204" pitchFamily="34" charset="0"/>
                          <a:cs typeface="Calibri" panose="020F0502020204030204" pitchFamily="34" charset="0"/>
                        </a:rPr>
                        <a:t>(Tl)</a:t>
                      </a:r>
                      <a:r>
                        <a:rPr lang="en-US" sz="1400" noProof="0" dirty="0" smtClean="0">
                          <a:latin typeface="Calibri" panose="020F0502020204030204" pitchFamily="34" charset="0"/>
                          <a:cs typeface="Calibri" panose="020F0502020204030204" pitchFamily="34" charset="0"/>
                        </a:rPr>
                        <a:t>/</a:t>
                      </a:r>
                      <a:r>
                        <a:rPr lang="en-US" sz="1400" noProof="0" dirty="0" smtClean="0">
                          <a:solidFill>
                            <a:srgbClr val="92D050"/>
                          </a:solidFill>
                          <a:latin typeface="Calibri" panose="020F0502020204030204" pitchFamily="34" charset="0"/>
                          <a:cs typeface="Calibri" panose="020F0502020204030204" pitchFamily="34" charset="0"/>
                        </a:rPr>
                        <a:t>BC404</a:t>
                      </a:r>
                      <a:r>
                        <a:rPr kumimoji="0" lang="en-US" sz="1400" b="0" i="1" u="none" strike="noStrike" kern="1200" cap="none" spc="0" normalizeH="0" baseline="30000" noProof="0" dirty="0" smtClean="0">
                          <a:ln>
                            <a:noFill/>
                          </a:ln>
                          <a:solidFill>
                            <a:srgbClr val="767171"/>
                          </a:solidFill>
                          <a:effectLst/>
                          <a:uLnTx/>
                          <a:uFillTx/>
                          <a:latin typeface="Calibri" panose="020F0502020204030204" pitchFamily="34" charset="0"/>
                          <a:ea typeface="+mn-ea"/>
                          <a:cs typeface="Calibri" panose="020F0502020204030204" pitchFamily="34" charset="0"/>
                        </a:rPr>
                        <a:t>(2)</a:t>
                      </a:r>
                      <a:endParaRPr lang="en-US" sz="1400" noProof="0" dirty="0" smtClean="0">
                        <a:solidFill>
                          <a:srgbClr val="92D050"/>
                        </a:solidFill>
                        <a:latin typeface="Calibri" panose="020F0502020204030204" pitchFamily="34" charset="0"/>
                        <a:cs typeface="Calibri" panose="020F0502020204030204" pitchFamily="34" charset="0"/>
                      </a:endParaRPr>
                    </a:p>
                  </a:txBody>
                  <a:tcPr marT="0" marB="0"/>
                </a:tc>
                <a:extLst>
                  <a:ext uri="{0D108BD9-81ED-4DB2-BD59-A6C34878D82A}">
                    <a16:rowId xmlns:a16="http://schemas.microsoft.com/office/drawing/2014/main" val="3191920686"/>
                  </a:ext>
                </a:extLst>
              </a:tr>
              <a:tr h="1667360">
                <a:tc>
                  <a:txBody>
                    <a:bodyPr/>
                    <a:lstStyle/>
                    <a:p>
                      <a:endParaRPr lang="en-US" sz="1100" noProof="0" dirty="0" smtClean="0">
                        <a:latin typeface="Calibri" panose="020F0502020204030204" pitchFamily="34" charset="0"/>
                        <a:cs typeface="Calibri" panose="020F0502020204030204" pitchFamily="34" charset="0"/>
                      </a:endParaRPr>
                    </a:p>
                    <a:p>
                      <a:pPr marL="171450" indent="-171450">
                        <a:buFont typeface="Symbol"/>
                        <a:buChar char="Þ"/>
                      </a:pPr>
                      <a:r>
                        <a:rPr lang="en-US" sz="1100" baseline="0" noProof="0" dirty="0" smtClean="0">
                          <a:latin typeface="Calibri" panose="020F0502020204030204" pitchFamily="34" charset="0"/>
                          <a:cs typeface="Calibri" panose="020F0502020204030204" pitchFamily="34" charset="0"/>
                        </a:rPr>
                        <a:t>High photon and electron energy resolution</a:t>
                      </a:r>
                    </a:p>
                    <a:p>
                      <a:pPr marL="171450" indent="-171450">
                        <a:buFont typeface="Symbol"/>
                        <a:buChar char="Þ"/>
                      </a:pPr>
                      <a:r>
                        <a:rPr lang="en-US" sz="1100" baseline="0" noProof="0" dirty="0" smtClean="0">
                          <a:latin typeface="Calibri" panose="020F0502020204030204" pitchFamily="34" charset="0"/>
                          <a:cs typeface="Calibri" panose="020F0502020204030204" pitchFamily="34" charset="0"/>
                        </a:rPr>
                        <a:t>Low detection efficiency</a:t>
                      </a:r>
                      <a:endParaRPr lang="en-US" sz="1100" noProof="0" dirty="0" smtClean="0">
                        <a:latin typeface="Calibri" panose="020F0502020204030204" pitchFamily="34" charset="0"/>
                        <a:cs typeface="Calibri" panose="020F0502020204030204" pitchFamily="34" charset="0"/>
                      </a:endParaRPr>
                    </a:p>
                  </a:txBody>
                  <a:tcPr marT="0" marB="0" anchor="b"/>
                </a:tc>
                <a:tc>
                  <a:txBody>
                    <a:bodyPr/>
                    <a:lstStyle/>
                    <a:p>
                      <a:endParaRPr lang="en-US" sz="1100" noProof="0" dirty="0" smtClean="0">
                        <a:latin typeface="Calibri" panose="020F0502020204030204" pitchFamily="34" charset="0"/>
                        <a:cs typeface="Calibri" panose="020F0502020204030204" pitchFamily="34" charset="0"/>
                      </a:endParaRPr>
                    </a:p>
                    <a:p>
                      <a:endParaRPr lang="en-US" sz="1100" noProof="0" dirty="0" smtClean="0">
                        <a:latin typeface="Calibri" panose="020F0502020204030204" pitchFamily="34" charset="0"/>
                        <a:cs typeface="Calibri" panose="020F0502020204030204" pitchFamily="34" charset="0"/>
                      </a:endParaRPr>
                    </a:p>
                    <a:p>
                      <a:endParaRPr lang="en-US" sz="1100" noProof="0" dirty="0" smtClean="0">
                        <a:latin typeface="Calibri" panose="020F0502020204030204" pitchFamily="34" charset="0"/>
                        <a:cs typeface="Calibri" panose="020F0502020204030204" pitchFamily="34" charset="0"/>
                      </a:endParaRPr>
                    </a:p>
                    <a:p>
                      <a:endParaRPr lang="en-US" sz="1100" noProof="0" dirty="0" smtClean="0">
                        <a:latin typeface="Calibri" panose="020F0502020204030204" pitchFamily="34" charset="0"/>
                        <a:cs typeface="Calibri" panose="020F0502020204030204" pitchFamily="34" charset="0"/>
                      </a:endParaRPr>
                    </a:p>
                    <a:p>
                      <a:endParaRPr lang="en-US" sz="1100" noProof="0" dirty="0" smtClean="0">
                        <a:latin typeface="Calibri" panose="020F0502020204030204" pitchFamily="34" charset="0"/>
                        <a:cs typeface="Calibri" panose="020F0502020204030204" pitchFamily="34" charset="0"/>
                      </a:endParaRPr>
                    </a:p>
                    <a:p>
                      <a:endParaRPr lang="en-US" sz="1100" noProof="0" dirty="0" smtClean="0">
                        <a:latin typeface="Calibri" panose="020F0502020204030204" pitchFamily="34" charset="0"/>
                        <a:cs typeface="Calibri" panose="020F0502020204030204" pitchFamily="34" charset="0"/>
                      </a:endParaRPr>
                    </a:p>
                    <a:p>
                      <a:endParaRPr lang="en-US" sz="1100" noProof="0" dirty="0" smtClean="0">
                        <a:latin typeface="Calibri" panose="020F0502020204030204" pitchFamily="34" charset="0"/>
                        <a:cs typeface="Calibri" panose="020F0502020204030204" pitchFamily="34" charset="0"/>
                      </a:endParaRPr>
                    </a:p>
                    <a:p>
                      <a:endParaRPr lang="en-US" sz="1100" noProof="0" dirty="0" smtClean="0">
                        <a:latin typeface="Calibri" panose="020F0502020204030204" pitchFamily="34" charset="0"/>
                        <a:cs typeface="Calibri" panose="020F0502020204030204" pitchFamily="34" charset="0"/>
                      </a:endParaRPr>
                    </a:p>
                    <a:p>
                      <a:pPr marL="171450" indent="-171450">
                        <a:buFont typeface="Symbol"/>
                        <a:buChar char="Þ"/>
                      </a:pPr>
                      <a:r>
                        <a:rPr lang="en-US" sz="1100" baseline="0" noProof="0" dirty="0" smtClean="0">
                          <a:latin typeface="Calibri" panose="020F0502020204030204" pitchFamily="34" charset="0"/>
                          <a:cs typeface="Calibri" panose="020F0502020204030204" pitchFamily="34" charset="0"/>
                        </a:rPr>
                        <a:t>Low photon and electron energy resolution</a:t>
                      </a:r>
                    </a:p>
                    <a:p>
                      <a:pPr marL="171450" indent="-171450">
                        <a:buFont typeface="Symbol"/>
                        <a:buChar char="Þ"/>
                      </a:pPr>
                      <a:r>
                        <a:rPr lang="en-US" sz="1100" baseline="0" noProof="0" dirty="0" smtClean="0">
                          <a:latin typeface="Calibri" panose="020F0502020204030204" pitchFamily="34" charset="0"/>
                          <a:cs typeface="Calibri" panose="020F0502020204030204" pitchFamily="34" charset="0"/>
                        </a:rPr>
                        <a:t>High detection efficiency</a:t>
                      </a:r>
                      <a:endParaRPr lang="en-US" sz="1100" noProof="0" dirty="0" smtClean="0">
                        <a:latin typeface="Calibri" panose="020F0502020204030204" pitchFamily="34" charset="0"/>
                        <a:cs typeface="Calibri" panose="020F0502020204030204" pitchFamily="34" charset="0"/>
                      </a:endParaRPr>
                    </a:p>
                  </a:txBody>
                  <a:tcPr marT="0" marB="0"/>
                </a:tc>
                <a:extLst>
                  <a:ext uri="{0D108BD9-81ED-4DB2-BD59-A6C34878D82A}">
                    <a16:rowId xmlns:a16="http://schemas.microsoft.com/office/drawing/2014/main" val="4180829181"/>
                  </a:ext>
                </a:extLst>
              </a:tr>
            </a:tbl>
          </a:graphicData>
        </a:graphic>
      </p:graphicFrame>
      <p:grpSp>
        <p:nvGrpSpPr>
          <p:cNvPr id="28" name="Groupe 27"/>
          <p:cNvGrpSpPr/>
          <p:nvPr/>
        </p:nvGrpSpPr>
        <p:grpSpPr>
          <a:xfrm>
            <a:off x="1920324" y="1191534"/>
            <a:ext cx="3228043" cy="1349463"/>
            <a:chOff x="1920324" y="1370359"/>
            <a:chExt cx="3228043" cy="1349463"/>
          </a:xfrm>
        </p:grpSpPr>
        <p:grpSp>
          <p:nvGrpSpPr>
            <p:cNvPr id="27" name="Groupe 26"/>
            <p:cNvGrpSpPr/>
            <p:nvPr/>
          </p:nvGrpSpPr>
          <p:grpSpPr>
            <a:xfrm>
              <a:off x="1920324" y="1370359"/>
              <a:ext cx="3228043" cy="1349463"/>
              <a:chOff x="1920324" y="1370359"/>
              <a:chExt cx="3228043" cy="1349463"/>
            </a:xfrm>
          </p:grpSpPr>
          <p:pic>
            <p:nvPicPr>
              <p:cNvPr id="8" name="Image1"/>
              <p:cNvPicPr/>
              <p:nvPr/>
            </p:nvPicPr>
            <p:blipFill>
              <a:blip r:embed="rId4">
                <a:lum/>
                <a:alphaModFix/>
              </a:blip>
              <a:srcRect/>
              <a:stretch>
                <a:fillRect/>
              </a:stretch>
            </p:blipFill>
            <p:spPr>
              <a:xfrm>
                <a:off x="1920324" y="1435333"/>
                <a:ext cx="1140124" cy="1194117"/>
              </a:xfrm>
              <a:prstGeom prst="rect">
                <a:avLst/>
              </a:prstGeom>
              <a:noFill/>
              <a:ln>
                <a:noFill/>
                <a:prstDash/>
              </a:ln>
            </p:spPr>
          </p:pic>
          <p:sp>
            <p:nvSpPr>
              <p:cNvPr id="11" name="Rectangle à coins arrondis 10"/>
              <p:cNvSpPr/>
              <p:nvPr/>
            </p:nvSpPr>
            <p:spPr>
              <a:xfrm>
                <a:off x="2002726" y="1761443"/>
                <a:ext cx="812504" cy="868007"/>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Ellipse 12"/>
              <p:cNvSpPr/>
              <p:nvPr/>
            </p:nvSpPr>
            <p:spPr>
              <a:xfrm>
                <a:off x="2078174" y="1435333"/>
                <a:ext cx="698043" cy="407697"/>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E:\RAPPORT\images_rapport\coincidence_spectru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5156" y="1370359"/>
                <a:ext cx="1823211" cy="1349463"/>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15"/>
            <p:cNvSpPr/>
            <p:nvPr/>
          </p:nvSpPr>
          <p:spPr>
            <a:xfrm>
              <a:off x="4413721" y="2626833"/>
              <a:ext cx="607838" cy="92989"/>
            </a:xfrm>
            <a:prstGeom prst="rect">
              <a:avLst/>
            </a:prstGeom>
            <a:solidFill>
              <a:srgbClr val="71BF4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rot="16200000">
              <a:off x="3079383" y="1719369"/>
              <a:ext cx="607838" cy="92989"/>
            </a:xfrm>
            <a:prstGeom prst="rect">
              <a:avLst/>
            </a:prstGeom>
            <a:solidFill>
              <a:srgbClr val="0070C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e 28"/>
          <p:cNvGrpSpPr/>
          <p:nvPr/>
        </p:nvGrpSpPr>
        <p:grpSpPr>
          <a:xfrm>
            <a:off x="5258565" y="1191691"/>
            <a:ext cx="3450501" cy="1353868"/>
            <a:chOff x="5258565" y="1380406"/>
            <a:chExt cx="3450501" cy="1353868"/>
          </a:xfrm>
        </p:grpSpPr>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l="267" r="86496" b="81416"/>
            <a:stretch/>
          </p:blipFill>
          <p:spPr>
            <a:xfrm>
              <a:off x="5258565" y="1416299"/>
              <a:ext cx="1705738" cy="1194117"/>
            </a:xfrm>
            <a:prstGeom prst="rect">
              <a:avLst/>
            </a:prstGeom>
          </p:spPr>
        </p:pic>
        <p:sp>
          <p:nvSpPr>
            <p:cNvPr id="10" name="Ellipse 9"/>
            <p:cNvSpPr/>
            <p:nvPr/>
          </p:nvSpPr>
          <p:spPr>
            <a:xfrm rot="19909157">
              <a:off x="5870996" y="1796250"/>
              <a:ext cx="285589" cy="137190"/>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à coins arrondis 11"/>
            <p:cNvSpPr/>
            <p:nvPr/>
          </p:nvSpPr>
          <p:spPr>
            <a:xfrm>
              <a:off x="5564114" y="1632978"/>
              <a:ext cx="794254" cy="513722"/>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3" descr="E:\RAPPORT\images_rapport\coincidence_spectrum_saun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5855" y="1380406"/>
              <a:ext cx="1823211" cy="134946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7963519" y="2641285"/>
              <a:ext cx="607838" cy="92989"/>
            </a:xfrm>
            <a:prstGeom prst="rect">
              <a:avLst/>
            </a:prstGeom>
            <a:solidFill>
              <a:srgbClr val="71BF4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rot="16200000">
              <a:off x="6651774" y="1732949"/>
              <a:ext cx="607838" cy="92989"/>
            </a:xfrm>
            <a:prstGeom prst="rect">
              <a:avLst/>
            </a:prstGeom>
            <a:solidFill>
              <a:srgbClr val="0070C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ZoneTexte 1"/>
          <p:cNvSpPr txBox="1"/>
          <p:nvPr/>
        </p:nvSpPr>
        <p:spPr>
          <a:xfrm>
            <a:off x="1992923" y="2345172"/>
            <a:ext cx="803425" cy="215444"/>
          </a:xfrm>
          <a:prstGeom prst="rect">
            <a:avLst/>
          </a:prstGeom>
          <a:noFill/>
        </p:spPr>
        <p:txBody>
          <a:bodyPr wrap="none" rtlCol="0">
            <a:spAutoFit/>
          </a:bodyPr>
          <a:lstStyle/>
          <a:p>
            <a:r>
              <a:rPr lang="en-US" sz="800" b="1" dirty="0" err="1" smtClean="0"/>
              <a:t>HPHe</a:t>
            </a:r>
            <a:r>
              <a:rPr lang="en-US" sz="800" b="1" dirty="0" smtClean="0"/>
              <a:t> detector</a:t>
            </a:r>
            <a:endParaRPr lang="en-US" sz="800" b="1" dirty="0"/>
          </a:p>
        </p:txBody>
      </p:sp>
      <p:cxnSp>
        <p:nvCxnSpPr>
          <p:cNvPr id="21" name="Connecteur droit avec flèche 20"/>
          <p:cNvCxnSpPr>
            <a:endCxn id="13" idx="7"/>
          </p:cNvCxnSpPr>
          <p:nvPr/>
        </p:nvCxnSpPr>
        <p:spPr>
          <a:xfrm flipH="1">
            <a:off x="2673991" y="1057073"/>
            <a:ext cx="662816" cy="259141"/>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24" name="ZoneTexte 23"/>
          <p:cNvSpPr txBox="1"/>
          <p:nvPr/>
        </p:nvSpPr>
        <p:spPr>
          <a:xfrm rot="16200000">
            <a:off x="368169" y="1877173"/>
            <a:ext cx="1413528" cy="400110"/>
          </a:xfrm>
          <a:prstGeom prst="rect">
            <a:avLst/>
          </a:prstGeom>
          <a:noFill/>
        </p:spPr>
        <p:txBody>
          <a:bodyPr wrap="none" rtlCol="0">
            <a:spAutoFit/>
          </a:bodyPr>
          <a:lstStyle/>
          <a:p>
            <a:r>
              <a:rPr lang="en-US" sz="2000" b="1" cap="all" dirty="0" smtClean="0">
                <a:solidFill>
                  <a:schemeClr val="bg2">
                    <a:lumMod val="50000"/>
                  </a:schemeClr>
                </a:solidFill>
              </a:rPr>
              <a:t>Detectors</a:t>
            </a:r>
            <a:endParaRPr lang="en-US" sz="2000" b="1" cap="all" dirty="0">
              <a:solidFill>
                <a:schemeClr val="bg2">
                  <a:lumMod val="50000"/>
                </a:schemeClr>
              </a:solidFill>
            </a:endParaRPr>
          </a:p>
        </p:txBody>
      </p:sp>
      <p:sp>
        <p:nvSpPr>
          <p:cNvPr id="25" name="ZoneTexte 24"/>
          <p:cNvSpPr txBox="1"/>
          <p:nvPr/>
        </p:nvSpPr>
        <p:spPr>
          <a:xfrm rot="16200000">
            <a:off x="160322" y="3651662"/>
            <a:ext cx="1821140" cy="400110"/>
          </a:xfrm>
          <a:prstGeom prst="rect">
            <a:avLst/>
          </a:prstGeom>
          <a:noFill/>
        </p:spPr>
        <p:txBody>
          <a:bodyPr wrap="none" rtlCol="0">
            <a:spAutoFit/>
          </a:bodyPr>
          <a:lstStyle/>
          <a:p>
            <a:r>
              <a:rPr lang="en-US" sz="2000" b="1" cap="all" dirty="0" smtClean="0">
                <a:solidFill>
                  <a:schemeClr val="bg2">
                    <a:lumMod val="50000"/>
                  </a:schemeClr>
                </a:solidFill>
              </a:rPr>
              <a:t>Algorithms</a:t>
            </a:r>
            <a:r>
              <a:rPr lang="en-US" sz="2000" b="1" cap="all" baseline="30000" dirty="0" smtClean="0">
                <a:solidFill>
                  <a:schemeClr val="bg2">
                    <a:lumMod val="50000"/>
                  </a:schemeClr>
                </a:solidFill>
              </a:rPr>
              <a:t>(3)</a:t>
            </a:r>
            <a:endParaRPr lang="en-US" sz="2000" b="1" cap="all" dirty="0">
              <a:solidFill>
                <a:schemeClr val="bg2">
                  <a:lumMod val="50000"/>
                </a:schemeClr>
              </a:solidFill>
            </a:endParaRPr>
          </a:p>
        </p:txBody>
      </p:sp>
      <p:graphicFrame>
        <p:nvGraphicFramePr>
          <p:cNvPr id="26" name="Tableau 25"/>
          <p:cNvGraphicFramePr>
            <a:graphicFrameLocks noGrp="1"/>
          </p:cNvGraphicFramePr>
          <p:nvPr>
            <p:extLst>
              <p:ext uri="{D42A27DB-BD31-4B8C-83A1-F6EECF244321}">
                <p14:modId xmlns:p14="http://schemas.microsoft.com/office/powerpoint/2010/main" val="4166029028"/>
              </p:ext>
            </p:extLst>
          </p:nvPr>
        </p:nvGraphicFramePr>
        <p:xfrm>
          <a:off x="1626657" y="2892035"/>
          <a:ext cx="7150099" cy="1866785"/>
        </p:xfrm>
        <a:graphic>
          <a:graphicData uri="http://schemas.openxmlformats.org/drawingml/2006/table">
            <a:tbl>
              <a:tblPr firstRow="1" bandRow="1">
                <a:tableStyleId>{5940675A-B579-460E-94D1-54222C63F5DA}</a:tableStyleId>
              </a:tblPr>
              <a:tblGrid>
                <a:gridCol w="2391655">
                  <a:extLst>
                    <a:ext uri="{9D8B030D-6E8A-4147-A177-3AD203B41FA5}">
                      <a16:colId xmlns:a16="http://schemas.microsoft.com/office/drawing/2014/main" val="3503645524"/>
                    </a:ext>
                  </a:extLst>
                </a:gridCol>
                <a:gridCol w="2391655">
                  <a:extLst>
                    <a:ext uri="{9D8B030D-6E8A-4147-A177-3AD203B41FA5}">
                      <a16:colId xmlns:a16="http://schemas.microsoft.com/office/drawing/2014/main" val="20001"/>
                    </a:ext>
                  </a:extLst>
                </a:gridCol>
                <a:gridCol w="2366789">
                  <a:extLst>
                    <a:ext uri="{9D8B030D-6E8A-4147-A177-3AD203B41FA5}">
                      <a16:colId xmlns:a16="http://schemas.microsoft.com/office/drawing/2014/main" val="1411716799"/>
                    </a:ext>
                  </a:extLst>
                </a:gridCol>
              </a:tblGrid>
              <a:tr h="430043">
                <a:tc gridSpan="3">
                  <a:txBody>
                    <a:bodyPr/>
                    <a:lstStyle/>
                    <a:p>
                      <a:pPr marL="171450" marR="0" indent="-171450" algn="l" defTabSz="1008111" rtl="0" eaLnBrk="1" fontAlgn="auto" latinLnBrk="0" hangingPunct="1">
                        <a:lnSpc>
                          <a:spcPct val="100000"/>
                        </a:lnSpc>
                        <a:spcBef>
                          <a:spcPts val="0"/>
                        </a:spcBef>
                        <a:spcAft>
                          <a:spcPts val="0"/>
                        </a:spcAft>
                        <a:buClrTx/>
                        <a:buSzTx/>
                        <a:buFont typeface="Symbol"/>
                        <a:buChar char="Þ"/>
                        <a:tabLst/>
                        <a:defRPr/>
                      </a:pPr>
                      <a:r>
                        <a:rPr lang="en-US" sz="1100" noProof="0" dirty="0" smtClean="0"/>
                        <a:t>2D</a:t>
                      </a:r>
                      <a:r>
                        <a:rPr lang="en-US" sz="1100" baseline="0" noProof="0" dirty="0" smtClean="0"/>
                        <a:t> spectrum analysis b</a:t>
                      </a:r>
                      <a:r>
                        <a:rPr lang="en-US" sz="1100" noProof="0" dirty="0" smtClean="0"/>
                        <a:t>ased on Region Of Interest (ROI) counts calculations:</a:t>
                      </a:r>
                      <a:r>
                        <a:rPr lang="en-US" sz="1100" baseline="0" noProof="0" dirty="0" smtClean="0"/>
                        <a:t> Net = Gross – Background – Interferences </a:t>
                      </a:r>
                      <a:endParaRPr lang="en-US" sz="1100" noProof="0" dirty="0" smtClean="0"/>
                    </a:p>
                    <a:p>
                      <a:pPr marL="171450" marR="0" indent="-171450" algn="l" defTabSz="1008111" rtl="0" eaLnBrk="1" fontAlgn="auto" latinLnBrk="0" hangingPunct="1">
                        <a:lnSpc>
                          <a:spcPct val="100000"/>
                        </a:lnSpc>
                        <a:spcBef>
                          <a:spcPts val="0"/>
                        </a:spcBef>
                        <a:spcAft>
                          <a:spcPts val="0"/>
                        </a:spcAft>
                        <a:buClrTx/>
                        <a:buSzTx/>
                        <a:buFont typeface="Symbol"/>
                        <a:buChar char="Þ"/>
                        <a:tabLst/>
                        <a:defRPr/>
                      </a:pPr>
                      <a:r>
                        <a:rPr lang="en-US" sz="1100" noProof="0" dirty="0" smtClean="0"/>
                        <a:t>Results</a:t>
                      </a:r>
                      <a:r>
                        <a:rPr lang="en-US" sz="1100" baseline="0" noProof="0" dirty="0" smtClean="0"/>
                        <a:t> in radionuclide: Net count (N</a:t>
                      </a:r>
                      <a:r>
                        <a:rPr lang="en-US" sz="1100" baseline="-25000" noProof="0" dirty="0" smtClean="0"/>
                        <a:t>i</a:t>
                      </a:r>
                      <a:r>
                        <a:rPr lang="en-US" sz="1100" baseline="0" noProof="0" dirty="0" smtClean="0"/>
                        <a:t>), Net count uncertainty (</a:t>
                      </a:r>
                      <a:r>
                        <a:rPr lang="en-US" sz="1100" baseline="0" noProof="0" dirty="0" err="1" smtClean="0"/>
                        <a:t>u</a:t>
                      </a:r>
                      <a:r>
                        <a:rPr lang="en-US" sz="1100" baseline="-25000" noProof="0" dirty="0" err="1" smtClean="0"/>
                        <a:t>Ni</a:t>
                      </a:r>
                      <a:r>
                        <a:rPr lang="en-US" sz="1100" baseline="0" noProof="0" dirty="0" smtClean="0"/>
                        <a:t>), critical limit (</a:t>
                      </a:r>
                      <a:r>
                        <a:rPr lang="en-US" sz="1100" baseline="0" noProof="0" dirty="0" err="1" smtClean="0"/>
                        <a:t>L</a:t>
                      </a:r>
                      <a:r>
                        <a:rPr lang="en-US" sz="1100" baseline="-25000" noProof="0" dirty="0" err="1" smtClean="0"/>
                        <a:t>C,i</a:t>
                      </a:r>
                      <a:r>
                        <a:rPr lang="en-US" sz="1100" baseline="0" noProof="0" dirty="0" smtClean="0"/>
                        <a:t>) and detection limit (</a:t>
                      </a:r>
                      <a:r>
                        <a:rPr lang="en-US" sz="1100" baseline="0" noProof="0" dirty="0" err="1" smtClean="0"/>
                        <a:t>L</a:t>
                      </a:r>
                      <a:r>
                        <a:rPr lang="en-US" sz="1100" baseline="-25000" noProof="0" dirty="0" err="1" smtClean="0"/>
                        <a:t>D,i</a:t>
                      </a:r>
                      <a:r>
                        <a:rPr lang="en-US" sz="1100" baseline="0" noProof="0" dirty="0" smtClean="0"/>
                        <a:t>).</a:t>
                      </a:r>
                      <a:endParaRPr lang="en-US" sz="1100" noProof="0" dirty="0" smtClean="0"/>
                    </a:p>
                  </a:txBody>
                  <a:tcPr marT="36000" marB="36000"/>
                </a:tc>
                <a:tc hMerge="1">
                  <a:txBody>
                    <a:bodyPr/>
                    <a:lstStyle/>
                    <a:p>
                      <a:pPr algn="ctr"/>
                      <a:endParaRPr lang="en-US" sz="1400" i="1" baseline="0" noProof="0" dirty="0" smtClean="0">
                        <a:solidFill>
                          <a:srgbClr val="767171"/>
                        </a:solidFill>
                        <a:latin typeface="Calibri" panose="020F0502020204030204" pitchFamily="34" charset="0"/>
                        <a:cs typeface="Calibri" panose="020F0502020204030204" pitchFamily="34" charset="0"/>
                      </a:endParaRPr>
                    </a:p>
                  </a:txBody>
                  <a:tcPr marT="0" marB="0"/>
                </a:tc>
                <a:tc hMerge="1">
                  <a:txBody>
                    <a:bodyPr/>
                    <a:lstStyle/>
                    <a:p>
                      <a:pPr algn="ctr"/>
                      <a:endParaRPr lang="en-US" sz="1400" noProof="0" dirty="0" smtClean="0">
                        <a:solidFill>
                          <a:srgbClr val="FF0000"/>
                        </a:solidFill>
                        <a:latin typeface="Calibri" panose="020F0502020204030204" pitchFamily="34" charset="0"/>
                        <a:cs typeface="Calibri" panose="020F0502020204030204" pitchFamily="34" charset="0"/>
                      </a:endParaRPr>
                    </a:p>
                  </a:txBody>
                  <a:tcPr marT="0" marB="0"/>
                </a:tc>
                <a:extLst>
                  <a:ext uri="{0D108BD9-81ED-4DB2-BD59-A6C34878D82A}">
                    <a16:rowId xmlns:a16="http://schemas.microsoft.com/office/drawing/2014/main" val="10000"/>
                  </a:ext>
                </a:extLst>
              </a:tr>
              <a:tr h="252000">
                <a:tc>
                  <a:txBody>
                    <a:bodyPr/>
                    <a:lstStyle/>
                    <a:p>
                      <a:pPr algn="ctr"/>
                      <a:r>
                        <a:rPr lang="en-US" sz="1400" noProof="0" dirty="0" smtClean="0">
                          <a:solidFill>
                            <a:srgbClr val="FF0000"/>
                          </a:solidFill>
                          <a:latin typeface="Calibri" panose="020F0502020204030204" pitchFamily="34" charset="0"/>
                          <a:cs typeface="Calibri" panose="020F0502020204030204" pitchFamily="34" charset="0"/>
                        </a:rPr>
                        <a:t>RTGA</a:t>
                      </a:r>
                      <a:endParaRPr lang="en-US" sz="1400" baseline="0" noProof="0" dirty="0" smtClean="0">
                        <a:solidFill>
                          <a:srgbClr val="FF0000"/>
                        </a:solidFill>
                        <a:latin typeface="Calibri" panose="020F0502020204030204" pitchFamily="34" charset="0"/>
                        <a:cs typeface="Calibri" panose="020F0502020204030204" pitchFamily="34" charset="0"/>
                      </a:endParaRPr>
                    </a:p>
                  </a:txBody>
                  <a:tcPr marT="0" marB="0"/>
                </a:tc>
                <a:tc>
                  <a:txBody>
                    <a:bodyPr/>
                    <a:lstStyle/>
                    <a:p>
                      <a:pPr algn="ctr"/>
                      <a:r>
                        <a:rPr lang="en-US" sz="1400" noProof="0" dirty="0" smtClean="0">
                          <a:solidFill>
                            <a:srgbClr val="FF0000"/>
                          </a:solidFill>
                          <a:latin typeface="Calibri" panose="020F0502020204030204" pitchFamily="34" charset="0"/>
                          <a:cs typeface="Calibri" panose="020F0502020204030204" pitchFamily="34" charset="0"/>
                        </a:rPr>
                        <a:t>RTGA - </a:t>
                      </a:r>
                      <a:r>
                        <a:rPr lang="en-US" sz="1400" noProof="0" dirty="0" err="1" smtClean="0">
                          <a:solidFill>
                            <a:srgbClr val="FF0000"/>
                          </a:solidFill>
                          <a:latin typeface="Calibri" panose="020F0502020204030204" pitchFamily="34" charset="0"/>
                          <a:cs typeface="Calibri" panose="020F0502020204030204" pitchFamily="34" charset="0"/>
                        </a:rPr>
                        <a:t>Operationnal</a:t>
                      </a:r>
                      <a:endParaRPr lang="en-US" sz="1400" i="1" baseline="0" noProof="0" dirty="0" smtClean="0">
                        <a:solidFill>
                          <a:srgbClr val="767171"/>
                        </a:solidFill>
                        <a:latin typeface="Calibri" panose="020F0502020204030204" pitchFamily="34" charset="0"/>
                        <a:cs typeface="Calibri" panose="020F0502020204030204" pitchFamily="34" charset="0"/>
                      </a:endParaRPr>
                    </a:p>
                  </a:txBody>
                  <a:tcPr marT="0" marB="0"/>
                </a:tc>
                <a:tc>
                  <a:txBody>
                    <a:bodyPr/>
                    <a:lstStyle/>
                    <a:p>
                      <a:pPr algn="ctr"/>
                      <a:r>
                        <a:rPr lang="en-US" sz="1400" noProof="0" dirty="0" smtClean="0">
                          <a:solidFill>
                            <a:srgbClr val="FF0000"/>
                          </a:solidFill>
                          <a:latin typeface="Calibri" panose="020F0502020204030204" pitchFamily="34" charset="0"/>
                          <a:cs typeface="Calibri" panose="020F0502020204030204" pitchFamily="34" charset="0"/>
                        </a:rPr>
                        <a:t>Iterative-Analysis</a:t>
                      </a:r>
                    </a:p>
                  </a:txBody>
                  <a:tcPr marT="0" marB="0"/>
                </a:tc>
                <a:extLst>
                  <a:ext uri="{0D108BD9-81ED-4DB2-BD59-A6C34878D82A}">
                    <a16:rowId xmlns:a16="http://schemas.microsoft.com/office/drawing/2014/main" val="3191920686"/>
                  </a:ext>
                </a:extLst>
              </a:tr>
              <a:tr h="1184742">
                <a:tc>
                  <a:txBody>
                    <a:bodyPr/>
                    <a:lstStyle/>
                    <a:p>
                      <a:pPr algn="l"/>
                      <a:r>
                        <a:rPr lang="en-US" sz="1050" noProof="0" dirty="0" smtClean="0">
                          <a:latin typeface="Calibri" panose="020F0502020204030204" pitchFamily="34" charset="0"/>
                          <a:cs typeface="Calibri" panose="020F0502020204030204" pitchFamily="34" charset="0"/>
                        </a:rPr>
                        <a:t>- Linear</a:t>
                      </a:r>
                      <a:r>
                        <a:rPr lang="en-US" sz="1050" baseline="0" noProof="0" dirty="0" smtClean="0">
                          <a:latin typeface="Calibri" panose="020F0502020204030204" pitchFamily="34" charset="0"/>
                          <a:cs typeface="Calibri" panose="020F0502020204030204" pitchFamily="34" charset="0"/>
                        </a:rPr>
                        <a:t> algebra resolution of  equation via matrix inversion</a:t>
                      </a:r>
                      <a:endParaRPr lang="en-US" sz="1050" noProof="0" dirty="0" smtClean="0">
                        <a:latin typeface="Calibri" panose="020F0502020204030204" pitchFamily="34" charset="0"/>
                        <a:cs typeface="Calibri" panose="020F0502020204030204" pitchFamily="34" charset="0"/>
                      </a:endParaRPr>
                    </a:p>
                  </a:txBody>
                  <a:tcPr marT="0" marB="0"/>
                </a:tc>
                <a:tc>
                  <a:txBody>
                    <a:bodyPr/>
                    <a:lstStyle/>
                    <a:p>
                      <a:pPr marL="171450" indent="-171450" algn="l">
                        <a:buFontTx/>
                        <a:buChar char="-"/>
                      </a:pPr>
                      <a:r>
                        <a:rPr lang="en-US" sz="1050" noProof="0" dirty="0" smtClean="0">
                          <a:latin typeface="Calibri" panose="020F0502020204030204" pitchFamily="34" charset="0"/>
                          <a:cs typeface="Calibri" panose="020F0502020204030204" pitchFamily="34" charset="0"/>
                        </a:rPr>
                        <a:t>Same as RTGA, with</a:t>
                      </a:r>
                      <a:r>
                        <a:rPr lang="en-US" sz="1050" baseline="0" noProof="0" dirty="0" smtClean="0">
                          <a:latin typeface="Calibri" panose="020F0502020204030204" pitchFamily="34" charset="0"/>
                          <a:cs typeface="Calibri" panose="020F0502020204030204" pitchFamily="34" charset="0"/>
                        </a:rPr>
                        <a:t> arbitral lower threshold of L</a:t>
                      </a:r>
                      <a:r>
                        <a:rPr lang="en-US" sz="1050" baseline="-25000" noProof="0" dirty="0" smtClean="0">
                          <a:latin typeface="Calibri" panose="020F0502020204030204" pitchFamily="34" charset="0"/>
                          <a:cs typeface="Calibri" panose="020F0502020204030204" pitchFamily="34" charset="0"/>
                        </a:rPr>
                        <a:t>C</a:t>
                      </a:r>
                      <a:r>
                        <a:rPr lang="en-US" sz="1050" baseline="0" noProof="0" dirty="0" smtClean="0">
                          <a:latin typeface="Calibri" panose="020F0502020204030204" pitchFamily="34" charset="0"/>
                          <a:cs typeface="Calibri" panose="020F0502020204030204" pitchFamily="34" charset="0"/>
                        </a:rPr>
                        <a:t> (@ 3,3 counts) and L</a:t>
                      </a:r>
                      <a:r>
                        <a:rPr lang="en-US" sz="1050" baseline="-25000" noProof="0" dirty="0" smtClean="0">
                          <a:latin typeface="Calibri" panose="020F0502020204030204" pitchFamily="34" charset="0"/>
                          <a:cs typeface="Calibri" panose="020F0502020204030204" pitchFamily="34" charset="0"/>
                        </a:rPr>
                        <a:t>D</a:t>
                      </a:r>
                      <a:r>
                        <a:rPr lang="en-US" sz="1050" baseline="30000" noProof="0" dirty="0" smtClean="0">
                          <a:latin typeface="Calibri" panose="020F0502020204030204" pitchFamily="34" charset="0"/>
                          <a:cs typeface="Calibri" panose="020F0502020204030204" pitchFamily="34" charset="0"/>
                        </a:rPr>
                        <a:t> </a:t>
                      </a:r>
                      <a:r>
                        <a:rPr lang="en-US" sz="1050" baseline="0" noProof="0" dirty="0" smtClean="0">
                          <a:latin typeface="Calibri" panose="020F0502020204030204" pitchFamily="34" charset="0"/>
                          <a:cs typeface="Calibri" panose="020F0502020204030204" pitchFamily="34" charset="0"/>
                        </a:rPr>
                        <a:t>(@ 9,3 counts)</a:t>
                      </a:r>
                    </a:p>
                    <a:p>
                      <a:pPr marL="171450" indent="-171450" algn="l">
                        <a:buFontTx/>
                        <a:buChar char="-"/>
                      </a:pPr>
                      <a:r>
                        <a:rPr lang="en-US" sz="1050" baseline="0" noProof="0" dirty="0" smtClean="0">
                          <a:latin typeface="Calibri" panose="020F0502020204030204" pitchFamily="34" charset="0"/>
                          <a:cs typeface="Calibri" panose="020F0502020204030204" pitchFamily="34" charset="0"/>
                        </a:rPr>
                        <a:t>Algorithm successfully tested on SPALAX NG stations;</a:t>
                      </a:r>
                      <a:endParaRPr lang="en-US" sz="1050" noProof="0" dirty="0" smtClean="0">
                        <a:latin typeface="Calibri" panose="020F0502020204030204" pitchFamily="34" charset="0"/>
                        <a:cs typeface="Calibri" panose="020F0502020204030204" pitchFamily="34" charset="0"/>
                      </a:endParaRPr>
                    </a:p>
                  </a:txBody>
                  <a:tcPr marT="0" marB="0"/>
                </a:tc>
                <a:tc>
                  <a:txBody>
                    <a:bodyPr/>
                    <a:lstStyle/>
                    <a:p>
                      <a:pPr marL="171450" indent="-171450" algn="l">
                        <a:buFontTx/>
                        <a:buChar char="-"/>
                      </a:pPr>
                      <a:r>
                        <a:rPr lang="en-US" sz="1050" baseline="0" noProof="0" dirty="0" smtClean="0">
                          <a:latin typeface="Calibri" panose="020F0502020204030204" pitchFamily="34" charset="0"/>
                          <a:cs typeface="Calibri" panose="020F0502020204030204" pitchFamily="34" charset="0"/>
                        </a:rPr>
                        <a:t>Corrects interferences from a particular radionuclide only if it is detected, otherwise its </a:t>
                      </a:r>
                      <a:r>
                        <a:rPr lang="en-US" sz="1050" baseline="0" noProof="0" smtClean="0">
                          <a:latin typeface="Calibri" panose="020F0502020204030204" pitchFamily="34" charset="0"/>
                          <a:cs typeface="Calibri" panose="020F0502020204030204" pitchFamily="34" charset="0"/>
                        </a:rPr>
                        <a:t>contribution </a:t>
                      </a:r>
                      <a:r>
                        <a:rPr lang="en-US" sz="1050" baseline="0" noProof="0" smtClean="0">
                          <a:latin typeface="Calibri" panose="020F0502020204030204" pitchFamily="34" charset="0"/>
                          <a:cs typeface="Calibri" panose="020F0502020204030204" pitchFamily="34" charset="0"/>
                        </a:rPr>
                        <a:t>is </a:t>
                      </a:r>
                      <a:r>
                        <a:rPr lang="en-US" sz="1050" baseline="0" noProof="0" dirty="0" smtClean="0">
                          <a:latin typeface="Calibri" panose="020F0502020204030204" pitchFamily="34" charset="0"/>
                          <a:cs typeface="Calibri" panose="020F0502020204030204" pitchFamily="34" charset="0"/>
                        </a:rPr>
                        <a:t>considered in </a:t>
                      </a:r>
                      <a:r>
                        <a:rPr lang="en-US" sz="1050" baseline="0" noProof="0" dirty="0" err="1" smtClean="0">
                          <a:latin typeface="Calibri" panose="020F0502020204030204" pitchFamily="34" charset="0"/>
                          <a:cs typeface="Calibri" panose="020F0502020204030204" pitchFamily="34" charset="0"/>
                        </a:rPr>
                        <a:t>u</a:t>
                      </a:r>
                      <a:r>
                        <a:rPr lang="en-US" sz="1050" baseline="-25000" noProof="0" dirty="0" err="1" smtClean="0">
                          <a:latin typeface="Calibri" panose="020F0502020204030204" pitchFamily="34" charset="0"/>
                          <a:cs typeface="Calibri" panose="020F0502020204030204" pitchFamily="34" charset="0"/>
                        </a:rPr>
                        <a:t>N</a:t>
                      </a:r>
                      <a:r>
                        <a:rPr lang="en-US" sz="1050" baseline="0" noProof="0" dirty="0" smtClean="0">
                          <a:latin typeface="Calibri" panose="020F0502020204030204" pitchFamily="34" charset="0"/>
                          <a:cs typeface="Calibri" panose="020F0502020204030204" pitchFamily="34" charset="0"/>
                        </a:rPr>
                        <a:t>, L</a:t>
                      </a:r>
                      <a:r>
                        <a:rPr lang="en-US" sz="1050" baseline="-25000" noProof="0" dirty="0" smtClean="0">
                          <a:latin typeface="Calibri" panose="020F0502020204030204" pitchFamily="34" charset="0"/>
                          <a:cs typeface="Calibri" panose="020F0502020204030204" pitchFamily="34" charset="0"/>
                        </a:rPr>
                        <a:t>C</a:t>
                      </a:r>
                      <a:r>
                        <a:rPr lang="en-US" sz="1050" baseline="0" noProof="0" dirty="0" smtClean="0">
                          <a:latin typeface="Calibri" panose="020F0502020204030204" pitchFamily="34" charset="0"/>
                          <a:cs typeface="Calibri" panose="020F0502020204030204" pitchFamily="34" charset="0"/>
                        </a:rPr>
                        <a:t> and L</a:t>
                      </a:r>
                      <a:r>
                        <a:rPr lang="en-US" sz="1050" baseline="-25000" noProof="0" dirty="0" smtClean="0">
                          <a:latin typeface="Calibri" panose="020F0502020204030204" pitchFamily="34" charset="0"/>
                          <a:cs typeface="Calibri" panose="020F0502020204030204" pitchFamily="34" charset="0"/>
                        </a:rPr>
                        <a:t>D</a:t>
                      </a:r>
                      <a:r>
                        <a:rPr lang="en-US" sz="1050" baseline="0" noProof="0" dirty="0" smtClean="0">
                          <a:latin typeface="Calibri" panose="020F0502020204030204" pitchFamily="34" charset="0"/>
                          <a:cs typeface="Calibri" panose="020F0502020204030204" pitchFamily="34" charset="0"/>
                        </a:rPr>
                        <a:t> only.</a:t>
                      </a:r>
                    </a:p>
                    <a:p>
                      <a:pPr marL="171450" indent="-171450" algn="l">
                        <a:buFontTx/>
                        <a:buChar char="-"/>
                      </a:pPr>
                      <a:r>
                        <a:rPr lang="en-US" sz="1050" noProof="0" dirty="0" smtClean="0">
                          <a:latin typeface="Calibri" panose="020F0502020204030204" pitchFamily="34" charset="0"/>
                          <a:cs typeface="Calibri" panose="020F0502020204030204" pitchFamily="34" charset="0"/>
                        </a:rPr>
                        <a:t>And:</a:t>
                      </a:r>
                    </a:p>
                  </a:txBody>
                  <a:tcPr marT="0" marB="0"/>
                </a:tc>
                <a:extLst>
                  <a:ext uri="{0D108BD9-81ED-4DB2-BD59-A6C34878D82A}">
                    <a16:rowId xmlns:a16="http://schemas.microsoft.com/office/drawing/2014/main" val="4180829181"/>
                  </a:ext>
                </a:extLst>
              </a:tr>
            </a:tbl>
          </a:graphicData>
        </a:graphic>
      </p:graphicFrame>
      <mc:AlternateContent xmlns:mc="http://schemas.openxmlformats.org/markup-compatibility/2006" xmlns:a14="http://schemas.microsoft.com/office/drawing/2010/main">
        <mc:Choice Requires="a14">
          <p:sp>
            <p:nvSpPr>
              <p:cNvPr id="31" name="ZoneTexte 30"/>
              <p:cNvSpPr txBox="1"/>
              <p:nvPr/>
            </p:nvSpPr>
            <p:spPr>
              <a:xfrm>
                <a:off x="2024269" y="3971296"/>
                <a:ext cx="1210844" cy="169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1100" b="0" i="1" smtClean="0">
                          <a:solidFill>
                            <a:srgbClr val="767171"/>
                          </a:solidFill>
                          <a:latin typeface="Cambria Math" panose="02040503050406030204" pitchFamily="18" charset="0"/>
                        </a:rPr>
                        <m:t>𝑁</m:t>
                      </m:r>
                      <m:r>
                        <a:rPr lang="fr-FR" sz="1100" b="0" i="1" smtClean="0">
                          <a:solidFill>
                            <a:srgbClr val="767171"/>
                          </a:solidFill>
                          <a:latin typeface="Cambria Math" panose="02040503050406030204" pitchFamily="18" charset="0"/>
                        </a:rPr>
                        <m:t>=</m:t>
                      </m:r>
                      <m:r>
                        <a:rPr lang="fr-FR" sz="1100" b="0" i="1" smtClean="0">
                          <a:solidFill>
                            <a:srgbClr val="767171"/>
                          </a:solidFill>
                          <a:latin typeface="Cambria Math" panose="02040503050406030204" pitchFamily="18" charset="0"/>
                        </a:rPr>
                        <m:t>𝐶</m:t>
                      </m:r>
                      <m:r>
                        <a:rPr lang="fr-FR" sz="1100" b="0" i="1" smtClean="0">
                          <a:solidFill>
                            <a:srgbClr val="767171"/>
                          </a:solidFill>
                          <a:latin typeface="Cambria Math" panose="02040503050406030204" pitchFamily="18" charset="0"/>
                        </a:rPr>
                        <m:t>−</m:t>
                      </m:r>
                      <m:r>
                        <a:rPr lang="fr-FR" sz="1100" b="0" i="1" smtClean="0">
                          <a:solidFill>
                            <a:srgbClr val="767171"/>
                          </a:solidFill>
                          <a:latin typeface="Cambria Math" panose="02040503050406030204" pitchFamily="18" charset="0"/>
                        </a:rPr>
                        <m:t>𝐵</m:t>
                      </m:r>
                      <m:r>
                        <a:rPr lang="fr-FR" sz="1100" b="0" i="1" smtClean="0">
                          <a:solidFill>
                            <a:srgbClr val="767171"/>
                          </a:solidFill>
                          <a:latin typeface="Cambria Math" panose="02040503050406030204" pitchFamily="18" charset="0"/>
                        </a:rPr>
                        <m:t>−</m:t>
                      </m:r>
                      <m:r>
                        <a:rPr lang="fr-FR" sz="1100" b="0" i="1" smtClean="0">
                          <a:solidFill>
                            <a:srgbClr val="767171"/>
                          </a:solidFill>
                          <a:latin typeface="Cambria Math" panose="02040503050406030204" pitchFamily="18" charset="0"/>
                        </a:rPr>
                        <m:t>𝑅</m:t>
                      </m:r>
                      <m:r>
                        <a:rPr lang="fr-FR" sz="1100" b="0" i="1" smtClean="0">
                          <a:solidFill>
                            <a:srgbClr val="767171"/>
                          </a:solidFill>
                          <a:latin typeface="Cambria Math" panose="02040503050406030204" pitchFamily="18" charset="0"/>
                          <a:ea typeface="Cambria Math" panose="02040503050406030204" pitchFamily="18" charset="0"/>
                        </a:rPr>
                        <m:t>×</m:t>
                      </m:r>
                      <m:r>
                        <a:rPr lang="fr-FR" sz="1100" b="0" i="1" smtClean="0">
                          <a:solidFill>
                            <a:srgbClr val="767171"/>
                          </a:solidFill>
                          <a:latin typeface="Cambria Math" panose="02040503050406030204" pitchFamily="18" charset="0"/>
                          <a:ea typeface="Cambria Math" panose="02040503050406030204" pitchFamily="18" charset="0"/>
                        </a:rPr>
                        <m:t>𝑁</m:t>
                      </m:r>
                    </m:oMath>
                  </m:oMathPara>
                </a14:m>
                <a:endParaRPr lang="fr-FR" sz="1100" dirty="0">
                  <a:solidFill>
                    <a:srgbClr val="767171"/>
                  </a:solidFill>
                </a:endParaRPr>
              </a:p>
            </p:txBody>
          </p:sp>
        </mc:Choice>
        <mc:Fallback xmlns="">
          <p:sp>
            <p:nvSpPr>
              <p:cNvPr id="31" name="ZoneTexte 30"/>
              <p:cNvSpPr txBox="1">
                <a:spLocks noRot="1" noChangeAspect="1" noMove="1" noResize="1" noEditPoints="1" noAdjustHandles="1" noChangeArrowheads="1" noChangeShapeType="1" noTextEdit="1"/>
              </p:cNvSpPr>
              <p:nvPr/>
            </p:nvSpPr>
            <p:spPr>
              <a:xfrm>
                <a:off x="2024269" y="3971296"/>
                <a:ext cx="1210844" cy="169277"/>
              </a:xfrm>
              <a:prstGeom prst="rect">
                <a:avLst/>
              </a:prstGeom>
              <a:blipFill>
                <a:blip r:embed="rId8"/>
                <a:stretch>
                  <a:fillRect l="-2513" r="-2010" b="-7143"/>
                </a:stretch>
              </a:blipFill>
            </p:spPr>
            <p:txBody>
              <a:bodyPr/>
              <a:lstStyle/>
              <a:p>
                <a:r>
                  <a:rPr lang="fr-FR">
                    <a:noFill/>
                  </a:rPr>
                  <a:t> </a:t>
                </a:r>
              </a:p>
            </p:txBody>
          </p:sp>
        </mc:Fallback>
      </mc:AlternateContent>
      <p:cxnSp>
        <p:nvCxnSpPr>
          <p:cNvPr id="32" name="Connecteur droit avec flèche 31"/>
          <p:cNvCxnSpPr>
            <a:endCxn id="33" idx="0"/>
          </p:cNvCxnSpPr>
          <p:nvPr/>
        </p:nvCxnSpPr>
        <p:spPr>
          <a:xfrm>
            <a:off x="2067777" y="4153688"/>
            <a:ext cx="188397" cy="162181"/>
          </a:xfrm>
          <a:prstGeom prst="straightConnector1">
            <a:avLst/>
          </a:prstGeom>
          <a:ln>
            <a:solidFill>
              <a:srgbClr val="767171"/>
            </a:solidFill>
            <a:tailEnd type="triangle"/>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1669130" y="4315869"/>
            <a:ext cx="1174087" cy="338554"/>
          </a:xfrm>
          <a:prstGeom prst="rect">
            <a:avLst/>
          </a:prstGeom>
          <a:noFill/>
        </p:spPr>
        <p:txBody>
          <a:bodyPr wrap="square" rtlCol="0">
            <a:spAutoFit/>
          </a:bodyPr>
          <a:lstStyle/>
          <a:p>
            <a:pPr algn="ctr"/>
            <a:r>
              <a:rPr lang="fr-FR" sz="800" dirty="0" err="1" smtClean="0">
                <a:solidFill>
                  <a:srgbClr val="767171"/>
                </a:solidFill>
                <a:latin typeface="Calibri" panose="020F0502020204030204" pitchFamily="34" charset="0"/>
                <a:cs typeface="Calibri" panose="020F0502020204030204" pitchFamily="34" charset="0"/>
              </a:rPr>
              <a:t>Vector</a:t>
            </a:r>
            <a:r>
              <a:rPr lang="fr-FR" sz="800" dirty="0" smtClean="0">
                <a:solidFill>
                  <a:srgbClr val="767171"/>
                </a:solidFill>
                <a:latin typeface="Calibri" panose="020F0502020204030204" pitchFamily="34" charset="0"/>
                <a:cs typeface="Calibri" panose="020F0502020204030204" pitchFamily="34" charset="0"/>
              </a:rPr>
              <a:t> of net, </a:t>
            </a:r>
            <a:r>
              <a:rPr lang="fr-FR" sz="800" dirty="0" err="1" smtClean="0">
                <a:solidFill>
                  <a:srgbClr val="767171"/>
                </a:solidFill>
                <a:latin typeface="Calibri" panose="020F0502020204030204" pitchFamily="34" charset="0"/>
                <a:cs typeface="Calibri" panose="020F0502020204030204" pitchFamily="34" charset="0"/>
              </a:rPr>
              <a:t>gross</a:t>
            </a:r>
            <a:r>
              <a:rPr lang="fr-FR" sz="800" dirty="0" smtClean="0">
                <a:solidFill>
                  <a:srgbClr val="767171"/>
                </a:solidFill>
                <a:latin typeface="Calibri" panose="020F0502020204030204" pitchFamily="34" charset="0"/>
                <a:cs typeface="Calibri" panose="020F0502020204030204" pitchFamily="34" charset="0"/>
              </a:rPr>
              <a:t> and background </a:t>
            </a:r>
            <a:r>
              <a:rPr lang="fr-FR" sz="800" dirty="0" err="1" smtClean="0">
                <a:solidFill>
                  <a:srgbClr val="767171"/>
                </a:solidFill>
                <a:latin typeface="Calibri" panose="020F0502020204030204" pitchFamily="34" charset="0"/>
                <a:cs typeface="Calibri" panose="020F0502020204030204" pitchFamily="34" charset="0"/>
              </a:rPr>
              <a:t>counts</a:t>
            </a:r>
            <a:endParaRPr lang="fr-FR" sz="800" dirty="0">
              <a:solidFill>
                <a:srgbClr val="767171"/>
              </a:solidFill>
              <a:latin typeface="Calibri" panose="020F0502020204030204" pitchFamily="34" charset="0"/>
              <a:cs typeface="Calibri" panose="020F0502020204030204" pitchFamily="34" charset="0"/>
            </a:endParaRPr>
          </a:p>
        </p:txBody>
      </p:sp>
      <p:cxnSp>
        <p:nvCxnSpPr>
          <p:cNvPr id="34" name="Connecteur droit avec flèche 33"/>
          <p:cNvCxnSpPr>
            <a:endCxn id="33" idx="0"/>
          </p:cNvCxnSpPr>
          <p:nvPr/>
        </p:nvCxnSpPr>
        <p:spPr>
          <a:xfrm flipH="1">
            <a:off x="2256174" y="4138550"/>
            <a:ext cx="135058" cy="177319"/>
          </a:xfrm>
          <a:prstGeom prst="straightConnector1">
            <a:avLst/>
          </a:prstGeom>
          <a:ln>
            <a:solidFill>
              <a:srgbClr val="767171"/>
            </a:solidFill>
            <a:tailEnd type="triangle"/>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2885766" y="4292588"/>
            <a:ext cx="1060845" cy="338554"/>
          </a:xfrm>
          <a:prstGeom prst="rect">
            <a:avLst/>
          </a:prstGeom>
          <a:noFill/>
        </p:spPr>
        <p:txBody>
          <a:bodyPr wrap="square" rtlCol="0">
            <a:spAutoFit/>
          </a:bodyPr>
          <a:lstStyle/>
          <a:p>
            <a:pPr algn="ctr"/>
            <a:r>
              <a:rPr lang="fr-FR" sz="800" dirty="0" smtClean="0">
                <a:solidFill>
                  <a:srgbClr val="767171"/>
                </a:solidFill>
                <a:latin typeface="Calibri" panose="020F0502020204030204" pitchFamily="34" charset="0"/>
                <a:cs typeface="Calibri" panose="020F0502020204030204" pitchFamily="34" charset="0"/>
              </a:rPr>
              <a:t>Matrix of </a:t>
            </a:r>
            <a:r>
              <a:rPr lang="fr-FR" sz="800" dirty="0" err="1" smtClean="0">
                <a:solidFill>
                  <a:srgbClr val="767171"/>
                </a:solidFill>
                <a:latin typeface="Calibri" panose="020F0502020204030204" pitchFamily="34" charset="0"/>
                <a:cs typeface="Calibri" panose="020F0502020204030204" pitchFamily="34" charset="0"/>
              </a:rPr>
              <a:t>interference</a:t>
            </a:r>
            <a:r>
              <a:rPr lang="fr-FR" sz="800" dirty="0" smtClean="0">
                <a:solidFill>
                  <a:srgbClr val="767171"/>
                </a:solidFill>
                <a:latin typeface="Calibri" panose="020F0502020204030204" pitchFamily="34" charset="0"/>
                <a:cs typeface="Calibri" panose="020F0502020204030204" pitchFamily="34" charset="0"/>
              </a:rPr>
              <a:t> ratio</a:t>
            </a:r>
            <a:endParaRPr lang="fr-FR" sz="800" dirty="0">
              <a:solidFill>
                <a:srgbClr val="767171"/>
              </a:solidFill>
              <a:latin typeface="Calibri" panose="020F0502020204030204" pitchFamily="34" charset="0"/>
              <a:cs typeface="Calibri" panose="020F0502020204030204" pitchFamily="34" charset="0"/>
            </a:endParaRPr>
          </a:p>
        </p:txBody>
      </p:sp>
      <p:cxnSp>
        <p:nvCxnSpPr>
          <p:cNvPr id="41" name="Connecteur droit avec flèche 40"/>
          <p:cNvCxnSpPr>
            <a:stCxn id="31" idx="2"/>
            <a:endCxn id="33" idx="0"/>
          </p:cNvCxnSpPr>
          <p:nvPr/>
        </p:nvCxnSpPr>
        <p:spPr>
          <a:xfrm flipH="1">
            <a:off x="2256174" y="4140573"/>
            <a:ext cx="373517" cy="175296"/>
          </a:xfrm>
          <a:prstGeom prst="straightConnector1">
            <a:avLst/>
          </a:prstGeom>
          <a:ln>
            <a:solidFill>
              <a:srgbClr val="76717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a:off x="2888459" y="4138550"/>
            <a:ext cx="346654" cy="215452"/>
          </a:xfrm>
          <a:prstGeom prst="straightConnector1">
            <a:avLst/>
          </a:prstGeom>
          <a:ln>
            <a:solidFill>
              <a:srgbClr val="76717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ZoneTexte 51"/>
              <p:cNvSpPr txBox="1"/>
              <p:nvPr/>
            </p:nvSpPr>
            <p:spPr>
              <a:xfrm>
                <a:off x="6660027" y="4407674"/>
                <a:ext cx="2006960" cy="35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sz="900" b="1" i="1" smtClean="0">
                              <a:solidFill>
                                <a:srgbClr val="767171"/>
                              </a:solidFill>
                              <a:latin typeface="Cambria Math" panose="02040503050406030204" pitchFamily="18" charset="0"/>
                            </a:rPr>
                          </m:ctrlPr>
                        </m:sSubSupPr>
                        <m:e>
                          <m:r>
                            <a:rPr lang="fr-FR" sz="900" b="1" i="1" smtClean="0">
                              <a:solidFill>
                                <a:srgbClr val="767171"/>
                              </a:solidFill>
                              <a:latin typeface="Cambria Math"/>
                            </a:rPr>
                            <m:t>𝑵</m:t>
                          </m:r>
                        </m:e>
                        <m:sub>
                          <m:r>
                            <a:rPr lang="fr-FR" sz="900" b="1" i="1" smtClean="0">
                              <a:solidFill>
                                <a:srgbClr val="767171"/>
                              </a:solidFill>
                              <a:latin typeface="Cambria Math" panose="02040503050406030204" pitchFamily="18" charset="0"/>
                            </a:rPr>
                            <m:t>𝒋</m:t>
                          </m:r>
                        </m:sub>
                        <m:sup>
                          <m:r>
                            <a:rPr lang="fr-FR" sz="900" b="1" i="1" smtClean="0">
                              <a:solidFill>
                                <a:srgbClr val="767171"/>
                              </a:solidFill>
                              <a:latin typeface="Cambria Math" panose="02040503050406030204" pitchFamily="18" charset="0"/>
                            </a:rPr>
                            <m:t>(</m:t>
                          </m:r>
                          <m:r>
                            <a:rPr lang="fr-FR" sz="900" b="1" i="1" smtClean="0">
                              <a:solidFill>
                                <a:srgbClr val="767171"/>
                              </a:solidFill>
                              <a:latin typeface="Cambria Math" panose="02040503050406030204" pitchFamily="18" charset="0"/>
                            </a:rPr>
                            <m:t>𝒑</m:t>
                          </m:r>
                          <m:r>
                            <a:rPr lang="fr-FR" sz="900" b="1" i="1" smtClean="0">
                              <a:solidFill>
                                <a:srgbClr val="767171"/>
                              </a:solidFill>
                              <a:latin typeface="Cambria Math" panose="02040503050406030204" pitchFamily="18" charset="0"/>
                            </a:rPr>
                            <m:t>)</m:t>
                          </m:r>
                        </m:sup>
                      </m:sSubSup>
                      <m:r>
                        <a:rPr lang="fr-FR" sz="900" b="1" i="1" smtClean="0">
                          <a:solidFill>
                            <a:srgbClr val="767171"/>
                          </a:solidFill>
                          <a:latin typeface="Cambria Math" panose="02040503050406030204" pitchFamily="18" charset="0"/>
                        </a:rPr>
                        <m:t>=</m:t>
                      </m:r>
                      <m:sSub>
                        <m:sSubPr>
                          <m:ctrlPr>
                            <a:rPr lang="fr-FR" sz="900" b="1" i="1" smtClean="0">
                              <a:solidFill>
                                <a:srgbClr val="767171"/>
                              </a:solidFill>
                              <a:latin typeface="Cambria Math" panose="02040503050406030204" pitchFamily="18" charset="0"/>
                            </a:rPr>
                          </m:ctrlPr>
                        </m:sSubPr>
                        <m:e>
                          <m:r>
                            <a:rPr lang="fr-FR" sz="900" b="1" i="1" smtClean="0">
                              <a:solidFill>
                                <a:srgbClr val="767171"/>
                              </a:solidFill>
                              <a:latin typeface="Cambria Math"/>
                            </a:rPr>
                            <m:t>𝑪</m:t>
                          </m:r>
                        </m:e>
                        <m:sub>
                          <m:r>
                            <a:rPr lang="fr-FR" sz="900" b="1" i="1" smtClean="0">
                              <a:solidFill>
                                <a:srgbClr val="767171"/>
                              </a:solidFill>
                              <a:latin typeface="Cambria Math" panose="02040503050406030204" pitchFamily="18" charset="0"/>
                            </a:rPr>
                            <m:t>𝒋</m:t>
                          </m:r>
                        </m:sub>
                      </m:sSub>
                      <m:r>
                        <a:rPr lang="fr-FR" sz="900" b="1" i="1" smtClean="0">
                          <a:solidFill>
                            <a:srgbClr val="767171"/>
                          </a:solidFill>
                          <a:latin typeface="Cambria Math" panose="02040503050406030204" pitchFamily="18" charset="0"/>
                        </a:rPr>
                        <m:t>−</m:t>
                      </m:r>
                      <m:sSub>
                        <m:sSubPr>
                          <m:ctrlPr>
                            <a:rPr lang="fr-FR" sz="900" b="1" i="1">
                              <a:solidFill>
                                <a:srgbClr val="767171"/>
                              </a:solidFill>
                              <a:latin typeface="Cambria Math" panose="02040503050406030204" pitchFamily="18" charset="0"/>
                            </a:rPr>
                          </m:ctrlPr>
                        </m:sSubPr>
                        <m:e>
                          <m:r>
                            <a:rPr lang="fr-FR" sz="900" b="1" i="1" smtClean="0">
                              <a:solidFill>
                                <a:srgbClr val="767171"/>
                              </a:solidFill>
                              <a:latin typeface="Cambria Math"/>
                            </a:rPr>
                            <m:t>𝑪</m:t>
                          </m:r>
                        </m:e>
                        <m:sub>
                          <m:r>
                            <a:rPr lang="fr-FR" sz="900" b="1" i="1">
                              <a:solidFill>
                                <a:srgbClr val="767171"/>
                              </a:solidFill>
                              <a:latin typeface="Cambria Math" panose="02040503050406030204" pitchFamily="18" charset="0"/>
                            </a:rPr>
                            <m:t>𝒋</m:t>
                          </m:r>
                        </m:sub>
                      </m:sSub>
                      <m:r>
                        <a:rPr lang="fr-FR" sz="900" b="1" i="1" smtClean="0">
                          <a:solidFill>
                            <a:srgbClr val="767171"/>
                          </a:solidFill>
                          <a:latin typeface="Cambria Math"/>
                        </a:rPr>
                        <m:t>−</m:t>
                      </m:r>
                      <m:nary>
                        <m:naryPr>
                          <m:chr m:val="∑"/>
                          <m:supHide m:val="on"/>
                          <m:ctrlPr>
                            <a:rPr lang="fr-FR" sz="900" b="1" i="1" smtClean="0">
                              <a:solidFill>
                                <a:srgbClr val="767171"/>
                              </a:solidFill>
                              <a:latin typeface="Cambria Math" panose="02040503050406030204" pitchFamily="18" charset="0"/>
                            </a:rPr>
                          </m:ctrlPr>
                        </m:naryPr>
                        <m:sub>
                          <m:r>
                            <m:rPr>
                              <m:brk m:alnAt="7"/>
                            </m:rPr>
                            <a:rPr lang="fr-FR" sz="900" b="1" i="1" smtClean="0">
                              <a:solidFill>
                                <a:srgbClr val="767171"/>
                              </a:solidFill>
                              <a:latin typeface="Cambria Math" panose="02040503050406030204" pitchFamily="18" charset="0"/>
                            </a:rPr>
                            <m:t>𝒊</m:t>
                          </m:r>
                          <m:r>
                            <a:rPr lang="fr-FR" sz="900" b="1" i="1" smtClean="0">
                              <a:solidFill>
                                <a:srgbClr val="767171"/>
                              </a:solidFill>
                              <a:latin typeface="Cambria Math"/>
                            </a:rPr>
                            <m:t>,   </m:t>
                          </m:r>
                          <m:r>
                            <a:rPr lang="fr-FR" sz="900" b="1" i="1" smtClean="0">
                              <a:solidFill>
                                <a:srgbClr val="767171"/>
                              </a:solidFill>
                              <a:latin typeface="Cambria Math" panose="02040503050406030204" pitchFamily="18" charset="0"/>
                            </a:rPr>
                            <m:t>𝒊</m:t>
                          </m:r>
                          <m:r>
                            <a:rPr lang="fr-FR" sz="900" b="1" i="1" smtClean="0">
                              <a:solidFill>
                                <a:srgbClr val="767171"/>
                              </a:solidFill>
                              <a:latin typeface="Cambria Math" panose="02040503050406030204" pitchFamily="18" charset="0"/>
                              <a:ea typeface="Cambria Math" panose="02040503050406030204" pitchFamily="18" charset="0"/>
                            </a:rPr>
                            <m:t>≠</m:t>
                          </m:r>
                          <m:r>
                            <a:rPr lang="fr-FR" sz="900" b="1" i="1" smtClean="0">
                              <a:solidFill>
                                <a:srgbClr val="767171"/>
                              </a:solidFill>
                              <a:latin typeface="Cambria Math" panose="02040503050406030204" pitchFamily="18" charset="0"/>
                              <a:ea typeface="Cambria Math" panose="02040503050406030204" pitchFamily="18" charset="0"/>
                            </a:rPr>
                            <m:t>𝒋</m:t>
                          </m:r>
                          <m:r>
                            <a:rPr lang="fr-FR" sz="900" b="1" i="1" smtClean="0">
                              <a:solidFill>
                                <a:srgbClr val="767171"/>
                              </a:solidFill>
                              <a:latin typeface="Cambria Math"/>
                              <a:ea typeface="Cambria Math" panose="02040503050406030204" pitchFamily="18" charset="0"/>
                            </a:rPr>
                            <m:t>, </m:t>
                          </m:r>
                          <m:r>
                            <a:rPr lang="fr-FR" sz="900" b="1" i="1" smtClean="0">
                              <a:solidFill>
                                <a:srgbClr val="767171"/>
                              </a:solidFill>
                              <a:latin typeface="Cambria Math"/>
                              <a:ea typeface="Cambria Math" panose="02040503050406030204" pitchFamily="18" charset="0"/>
                            </a:rPr>
                            <m:t>𝒊</m:t>
                          </m:r>
                          <m:r>
                            <a:rPr lang="fr-FR" sz="900" b="1" i="1" smtClean="0">
                              <a:solidFill>
                                <a:srgbClr val="767171"/>
                              </a:solidFill>
                              <a:latin typeface="Cambria Math"/>
                              <a:ea typeface="Cambria Math" panose="02040503050406030204" pitchFamily="18" charset="0"/>
                            </a:rPr>
                            <m:t> </m:t>
                          </m:r>
                          <m:r>
                            <a:rPr lang="fr-FR" sz="900" b="1" i="1" smtClean="0">
                              <a:solidFill>
                                <a:srgbClr val="767171"/>
                              </a:solidFill>
                              <a:latin typeface="Cambria Math"/>
                              <a:ea typeface="Cambria Math" panose="02040503050406030204" pitchFamily="18" charset="0"/>
                            </a:rPr>
                            <m:t>𝒅𝒆𝒕𝒆𝒄𝒕𝒆𝒅</m:t>
                          </m:r>
                        </m:sub>
                        <m:sup/>
                        <m:e>
                          <m:sSubSup>
                            <m:sSubSupPr>
                              <m:ctrlPr>
                                <a:rPr lang="fr-FR" sz="900" b="1" i="1" smtClean="0">
                                  <a:solidFill>
                                    <a:srgbClr val="767171"/>
                                  </a:solidFill>
                                  <a:latin typeface="Cambria Math" panose="02040503050406030204" pitchFamily="18" charset="0"/>
                                </a:rPr>
                              </m:ctrlPr>
                            </m:sSubSupPr>
                            <m:e>
                              <m:sSub>
                                <m:sSubPr>
                                  <m:ctrlPr>
                                    <a:rPr lang="fr-FR" sz="900" b="1" i="1" smtClean="0">
                                      <a:solidFill>
                                        <a:srgbClr val="767171"/>
                                      </a:solidFill>
                                      <a:latin typeface="Cambria Math" panose="02040503050406030204" pitchFamily="18" charset="0"/>
                                    </a:rPr>
                                  </m:ctrlPr>
                                </m:sSubPr>
                                <m:e>
                                  <m:r>
                                    <a:rPr lang="fr-FR" sz="900" b="1" i="1" smtClean="0">
                                      <a:solidFill>
                                        <a:srgbClr val="767171"/>
                                      </a:solidFill>
                                      <a:latin typeface="Cambria Math" panose="02040503050406030204" pitchFamily="18" charset="0"/>
                                    </a:rPr>
                                    <m:t>𝑹</m:t>
                                  </m:r>
                                </m:e>
                                <m:sub>
                                  <m:r>
                                    <a:rPr lang="fr-FR" sz="900" b="1" i="1" smtClean="0">
                                      <a:solidFill>
                                        <a:srgbClr val="767171"/>
                                      </a:solidFill>
                                      <a:latin typeface="Cambria Math" panose="02040503050406030204" pitchFamily="18" charset="0"/>
                                    </a:rPr>
                                    <m:t>𝒊𝒋</m:t>
                                  </m:r>
                                </m:sub>
                              </m:sSub>
                              <m:r>
                                <a:rPr lang="fr-FR" sz="900" b="1" i="1" smtClean="0">
                                  <a:solidFill>
                                    <a:srgbClr val="767171"/>
                                  </a:solidFill>
                                  <a:latin typeface="Cambria Math"/>
                                </a:rPr>
                                <m:t>𝑵</m:t>
                              </m:r>
                            </m:e>
                            <m:sub>
                              <m:r>
                                <a:rPr lang="fr-FR" sz="900" b="1" i="1" smtClean="0">
                                  <a:solidFill>
                                    <a:srgbClr val="767171"/>
                                  </a:solidFill>
                                  <a:latin typeface="Cambria Math" panose="02040503050406030204" pitchFamily="18" charset="0"/>
                                </a:rPr>
                                <m:t>𝒊</m:t>
                              </m:r>
                            </m:sub>
                            <m:sup>
                              <m:r>
                                <a:rPr lang="fr-FR" sz="900" b="1" i="1" smtClean="0">
                                  <a:solidFill>
                                    <a:srgbClr val="767171"/>
                                  </a:solidFill>
                                  <a:latin typeface="Cambria Math" panose="02040503050406030204" pitchFamily="18" charset="0"/>
                                </a:rPr>
                                <m:t>(</m:t>
                              </m:r>
                              <m:r>
                                <a:rPr lang="fr-FR" sz="900" b="1" i="1" smtClean="0">
                                  <a:solidFill>
                                    <a:srgbClr val="767171"/>
                                  </a:solidFill>
                                  <a:latin typeface="Cambria Math" panose="02040503050406030204" pitchFamily="18" charset="0"/>
                                </a:rPr>
                                <m:t>𝒑</m:t>
                              </m:r>
                              <m:r>
                                <a:rPr lang="fr-FR" sz="900" b="1" i="1" smtClean="0">
                                  <a:solidFill>
                                    <a:srgbClr val="767171"/>
                                  </a:solidFill>
                                  <a:latin typeface="Cambria Math" panose="02040503050406030204" pitchFamily="18" charset="0"/>
                                </a:rPr>
                                <m:t>−</m:t>
                              </m:r>
                              <m:r>
                                <a:rPr lang="fr-FR" sz="900" b="1" i="1" smtClean="0">
                                  <a:solidFill>
                                    <a:srgbClr val="767171"/>
                                  </a:solidFill>
                                  <a:latin typeface="Cambria Math" panose="02040503050406030204" pitchFamily="18" charset="0"/>
                                </a:rPr>
                                <m:t>𝟏</m:t>
                              </m:r>
                              <m:r>
                                <a:rPr lang="fr-FR" sz="900" b="1" i="1" smtClean="0">
                                  <a:solidFill>
                                    <a:srgbClr val="767171"/>
                                  </a:solidFill>
                                  <a:latin typeface="Cambria Math" panose="02040503050406030204" pitchFamily="18" charset="0"/>
                                </a:rPr>
                                <m:t>)</m:t>
                              </m:r>
                            </m:sup>
                          </m:sSubSup>
                        </m:e>
                      </m:nary>
                    </m:oMath>
                  </m:oMathPara>
                </a14:m>
                <a:endParaRPr lang="fr-FR" sz="900" b="1" dirty="0">
                  <a:solidFill>
                    <a:srgbClr val="767171"/>
                  </a:solidFill>
                </a:endParaRPr>
              </a:p>
            </p:txBody>
          </p:sp>
        </mc:Choice>
        <mc:Fallback xmlns="">
          <p:sp>
            <p:nvSpPr>
              <p:cNvPr id="52" name="ZoneTexte 51"/>
              <p:cNvSpPr txBox="1">
                <a:spLocks noRot="1" noChangeAspect="1" noMove="1" noResize="1" noEditPoints="1" noAdjustHandles="1" noChangeArrowheads="1" noChangeShapeType="1" noTextEdit="1"/>
              </p:cNvSpPr>
              <p:nvPr/>
            </p:nvSpPr>
            <p:spPr>
              <a:xfrm>
                <a:off x="6660027" y="4407674"/>
                <a:ext cx="2006960" cy="353815"/>
              </a:xfrm>
              <a:prstGeom prst="rect">
                <a:avLst/>
              </a:prstGeom>
              <a:blipFill>
                <a:blip r:embed="rId9"/>
                <a:stretch>
                  <a:fillRect l="-912" t="-146552" r="-6687" b="-20172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4" name="ZoneTexte 53"/>
              <p:cNvSpPr txBox="1"/>
              <p:nvPr/>
            </p:nvSpPr>
            <p:spPr>
              <a:xfrm>
                <a:off x="6970797" y="4198138"/>
                <a:ext cx="745396" cy="1934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sz="900" b="1" i="1" smtClean="0">
                              <a:solidFill>
                                <a:srgbClr val="767171"/>
                              </a:solidFill>
                              <a:latin typeface="Cambria Math" panose="02040503050406030204" pitchFamily="18" charset="0"/>
                            </a:rPr>
                          </m:ctrlPr>
                        </m:sSubSupPr>
                        <m:e>
                          <m:r>
                            <a:rPr lang="fr-FR" sz="900" b="1" i="1" smtClean="0">
                              <a:solidFill>
                                <a:srgbClr val="767171"/>
                              </a:solidFill>
                              <a:latin typeface="Cambria Math"/>
                            </a:rPr>
                            <m:t>𝑵</m:t>
                          </m:r>
                        </m:e>
                        <m:sub>
                          <m:r>
                            <a:rPr lang="fr-FR" sz="900" b="1" i="1" smtClean="0">
                              <a:solidFill>
                                <a:srgbClr val="767171"/>
                              </a:solidFill>
                              <a:latin typeface="Cambria Math" panose="02040503050406030204" pitchFamily="18" charset="0"/>
                            </a:rPr>
                            <m:t>𝒋</m:t>
                          </m:r>
                        </m:sub>
                        <m:sup>
                          <m:r>
                            <a:rPr lang="fr-FR" sz="900" b="1" i="1" smtClean="0">
                              <a:solidFill>
                                <a:srgbClr val="767171"/>
                              </a:solidFill>
                              <a:latin typeface="Cambria Math" panose="02040503050406030204" pitchFamily="18" charset="0"/>
                            </a:rPr>
                            <m:t>(</m:t>
                          </m:r>
                          <m:r>
                            <a:rPr lang="fr-FR" sz="900" b="1" i="1" smtClean="0">
                              <a:solidFill>
                                <a:srgbClr val="767171"/>
                              </a:solidFill>
                              <a:latin typeface="Cambria Math"/>
                            </a:rPr>
                            <m:t>𝟎</m:t>
                          </m:r>
                          <m:r>
                            <a:rPr lang="fr-FR" sz="900" b="1" i="1" smtClean="0">
                              <a:solidFill>
                                <a:srgbClr val="767171"/>
                              </a:solidFill>
                              <a:latin typeface="Cambria Math" panose="02040503050406030204" pitchFamily="18" charset="0"/>
                            </a:rPr>
                            <m:t>)</m:t>
                          </m:r>
                        </m:sup>
                      </m:sSubSup>
                      <m:r>
                        <a:rPr lang="fr-FR" sz="900" b="1" i="1" smtClean="0">
                          <a:solidFill>
                            <a:srgbClr val="767171"/>
                          </a:solidFill>
                          <a:latin typeface="Cambria Math" panose="02040503050406030204" pitchFamily="18" charset="0"/>
                        </a:rPr>
                        <m:t>=</m:t>
                      </m:r>
                      <m:sSub>
                        <m:sSubPr>
                          <m:ctrlPr>
                            <a:rPr lang="fr-FR" sz="900" b="1" i="1" smtClean="0">
                              <a:solidFill>
                                <a:srgbClr val="767171"/>
                              </a:solidFill>
                              <a:latin typeface="Cambria Math" panose="02040503050406030204" pitchFamily="18" charset="0"/>
                            </a:rPr>
                          </m:ctrlPr>
                        </m:sSubPr>
                        <m:e>
                          <m:r>
                            <a:rPr lang="fr-FR" sz="900" b="1" i="1" smtClean="0">
                              <a:solidFill>
                                <a:srgbClr val="767171"/>
                              </a:solidFill>
                              <a:latin typeface="Cambria Math"/>
                            </a:rPr>
                            <m:t>𝑪</m:t>
                          </m:r>
                        </m:e>
                        <m:sub>
                          <m:r>
                            <a:rPr lang="fr-FR" sz="900" b="1" i="1" smtClean="0">
                              <a:solidFill>
                                <a:srgbClr val="767171"/>
                              </a:solidFill>
                              <a:latin typeface="Cambria Math" panose="02040503050406030204" pitchFamily="18" charset="0"/>
                            </a:rPr>
                            <m:t>𝒋</m:t>
                          </m:r>
                        </m:sub>
                      </m:sSub>
                      <m:r>
                        <a:rPr lang="fr-FR" sz="900" b="1" i="1" smtClean="0">
                          <a:solidFill>
                            <a:srgbClr val="767171"/>
                          </a:solidFill>
                          <a:latin typeface="Cambria Math" panose="02040503050406030204" pitchFamily="18" charset="0"/>
                        </a:rPr>
                        <m:t>−</m:t>
                      </m:r>
                      <m:sSub>
                        <m:sSubPr>
                          <m:ctrlPr>
                            <a:rPr lang="fr-FR" sz="900" b="1" i="1">
                              <a:solidFill>
                                <a:srgbClr val="767171"/>
                              </a:solidFill>
                              <a:latin typeface="Cambria Math" panose="02040503050406030204" pitchFamily="18" charset="0"/>
                            </a:rPr>
                          </m:ctrlPr>
                        </m:sSubPr>
                        <m:e>
                          <m:r>
                            <a:rPr lang="fr-FR" sz="900" b="1" i="1" smtClean="0">
                              <a:solidFill>
                                <a:srgbClr val="767171"/>
                              </a:solidFill>
                              <a:latin typeface="Cambria Math"/>
                            </a:rPr>
                            <m:t>𝑪</m:t>
                          </m:r>
                        </m:e>
                        <m:sub>
                          <m:r>
                            <a:rPr lang="fr-FR" sz="900" b="1" i="1">
                              <a:solidFill>
                                <a:srgbClr val="767171"/>
                              </a:solidFill>
                              <a:latin typeface="Cambria Math" panose="02040503050406030204" pitchFamily="18" charset="0"/>
                            </a:rPr>
                            <m:t>𝒋</m:t>
                          </m:r>
                        </m:sub>
                      </m:sSub>
                    </m:oMath>
                  </m:oMathPara>
                </a14:m>
                <a:endParaRPr lang="fr-FR" sz="900" b="1" dirty="0">
                  <a:solidFill>
                    <a:srgbClr val="767171"/>
                  </a:solidFill>
                </a:endParaRPr>
              </a:p>
            </p:txBody>
          </p:sp>
        </mc:Choice>
        <mc:Fallback xmlns="">
          <p:sp>
            <p:nvSpPr>
              <p:cNvPr id="54" name="ZoneTexte 53"/>
              <p:cNvSpPr txBox="1">
                <a:spLocks noRot="1" noChangeAspect="1" noMove="1" noResize="1" noEditPoints="1" noAdjustHandles="1" noChangeArrowheads="1" noChangeShapeType="1" noTextEdit="1"/>
              </p:cNvSpPr>
              <p:nvPr/>
            </p:nvSpPr>
            <p:spPr>
              <a:xfrm>
                <a:off x="6970797" y="4198138"/>
                <a:ext cx="745396" cy="193451"/>
              </a:xfrm>
              <a:prstGeom prst="rect">
                <a:avLst/>
              </a:prstGeom>
              <a:blipFill>
                <a:blip r:embed="rId10"/>
                <a:stretch>
                  <a:fillRect l="-3279" t="-6452" r="-3279" b="-22581"/>
                </a:stretch>
              </a:blipFill>
            </p:spPr>
            <p:txBody>
              <a:bodyPr/>
              <a:lstStyle/>
              <a:p>
                <a:r>
                  <a:rPr lang="fr-FR">
                    <a:noFill/>
                  </a:rPr>
                  <a:t> </a:t>
                </a:r>
              </a:p>
            </p:txBody>
          </p:sp>
        </mc:Fallback>
      </mc:AlternateContent>
      <p:pic>
        <p:nvPicPr>
          <p:cNvPr id="30" name="Audio 2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1968836668"/>
      </p:ext>
    </p:extLst>
  </p:cSld>
  <p:clrMapOvr>
    <a:masterClrMapping/>
  </p:clrMapOvr>
  <mc:AlternateContent xmlns:mc="http://schemas.openxmlformats.org/markup-compatibility/2006" xmlns:p14="http://schemas.microsoft.com/office/powerpoint/2010/main">
    <mc:Choice Requires="p14">
      <p:transition spd="slow" p14:dur="2000" advTm="27503"/>
    </mc:Choice>
    <mc:Fallback xmlns="">
      <p:transition spd="slow" advTm="275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448425" y="906621"/>
            <a:ext cx="2644775" cy="39431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Users\adm-cagnianta\Documents\Valorisation\20210630_SnT2021\Ld_exemple.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467399" y="3656178"/>
            <a:ext cx="2612899" cy="118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T3.5-300</a:t>
            </a:r>
            <a:endParaRPr lang="en-US"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3590" y="2499816"/>
            <a:ext cx="3882477" cy="646331"/>
          </a:xfrm>
          <a:prstGeom prst="rect">
            <a:avLst/>
          </a:prstGeom>
          <a:noFill/>
        </p:spPr>
        <p:txBody>
          <a:bodyPr wrap="square" rtlCol="0">
            <a:spAutoFit/>
          </a:bodyPr>
          <a:lstStyle/>
          <a:p>
            <a:pPr algn="ctr"/>
            <a:r>
              <a:rPr lang="en-US" sz="3600" dirty="0" smtClean="0">
                <a:solidFill>
                  <a:srgbClr val="DFC5DF"/>
                </a:solidFill>
                <a:latin typeface="Arial" panose="020B0604020202020204" pitchFamily="34" charset="0"/>
                <a:cs typeface="Arial" panose="020B0604020202020204" pitchFamily="34" charset="0"/>
              </a:rPr>
              <a:t>METHODS</a:t>
            </a:r>
            <a:endParaRPr lang="en-US" sz="3600" dirty="0">
              <a:solidFill>
                <a:srgbClr val="DFC5DF"/>
              </a:solidFill>
              <a:latin typeface="Arial" panose="020B0604020202020204" pitchFamily="34" charset="0"/>
              <a:cs typeface="Arial" panose="020B0604020202020204" pitchFamily="34" charset="0"/>
            </a:endParaRP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593367"/>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smtClean="0">
                <a:solidFill>
                  <a:schemeClr val="bg1"/>
                </a:solidFill>
                <a:latin typeface="Arial" panose="020B0604020202020204" pitchFamily="34" charset="0"/>
              </a:rPr>
              <a:t>Recent algorithm developments on methods for the analysis of radioxenon beta/gamma coincidence spectrum</a:t>
            </a:r>
          </a:p>
          <a:p>
            <a:pPr algn="ctr" eaLnBrk="0" hangingPunct="0">
              <a:lnSpc>
                <a:spcPts val="1586"/>
              </a:lnSpc>
            </a:pPr>
            <a:r>
              <a:rPr lang="en-US" sz="900" dirty="0" smtClean="0">
                <a:solidFill>
                  <a:schemeClr val="bg1"/>
                </a:solidFill>
                <a:latin typeface="Arial" panose="020B0604020202020204" pitchFamily="34" charset="0"/>
                <a:ea typeface="Avenir Book" charset="0"/>
              </a:rPr>
              <a:t>A. CAGNIANT, O. DELAUNE, J. DEVAUX, P. GROSS, S. TOPIN</a:t>
            </a:r>
            <a:endParaRPr lang="en-US" sz="900" dirty="0">
              <a:solidFill>
                <a:schemeClr val="bg1"/>
              </a:solidFill>
              <a:latin typeface="Avenir Book" charset="0"/>
              <a:ea typeface="Avenir Book" charset="0"/>
              <a:cs typeface="Avenir Book" charset="0"/>
            </a:endParaRPr>
          </a:p>
        </p:txBody>
      </p:sp>
      <p:grpSp>
        <p:nvGrpSpPr>
          <p:cNvPr id="2055" name="Groupe 2054"/>
          <p:cNvGrpSpPr/>
          <p:nvPr/>
        </p:nvGrpSpPr>
        <p:grpSpPr>
          <a:xfrm>
            <a:off x="386359" y="900793"/>
            <a:ext cx="3425784" cy="1327711"/>
            <a:chOff x="321969" y="881743"/>
            <a:chExt cx="3425784" cy="1327711"/>
          </a:xfrm>
        </p:grpSpPr>
        <p:pic>
          <p:nvPicPr>
            <p:cNvPr id="2051" name="Picture 3" descr="C:\Users\adm-cagnianta\Documents\Valorisation\20210630_SnT2021\database_constructi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902" y="906621"/>
              <a:ext cx="3343275" cy="1281724"/>
            </a:xfrm>
            <a:prstGeom prst="rect">
              <a:avLst/>
            </a:prstGeom>
            <a:noFill/>
            <a:extLst>
              <a:ext uri="{909E8E84-426E-40DD-AFC4-6F175D3DCCD1}">
                <a14:hiddenFill xmlns:a14="http://schemas.microsoft.com/office/drawing/2010/main">
                  <a:solidFill>
                    <a:srgbClr val="FFFFFF"/>
                  </a:solidFill>
                </a14:hiddenFill>
              </a:ext>
            </a:extLst>
          </p:spPr>
        </p:pic>
        <p:sp>
          <p:nvSpPr>
            <p:cNvPr id="2048" name="Rectangle 2047"/>
            <p:cNvSpPr/>
            <p:nvPr/>
          </p:nvSpPr>
          <p:spPr>
            <a:xfrm>
              <a:off x="321969" y="881743"/>
              <a:ext cx="3425784" cy="13277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9" name="Connecteur droit 68"/>
          <p:cNvCxnSpPr/>
          <p:nvPr/>
        </p:nvCxnSpPr>
        <p:spPr>
          <a:xfrm flipH="1" flipV="1">
            <a:off x="386359" y="2209456"/>
            <a:ext cx="289611" cy="39658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063" name="Image 206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605" y="3485846"/>
            <a:ext cx="5837180" cy="1224000"/>
          </a:xfrm>
          <a:prstGeom prst="rect">
            <a:avLst/>
          </a:prstGeom>
        </p:spPr>
      </p:pic>
      <p:sp>
        <p:nvSpPr>
          <p:cNvPr id="2066" name="Rectangle 2065"/>
          <p:cNvSpPr/>
          <p:nvPr/>
        </p:nvSpPr>
        <p:spPr>
          <a:xfrm>
            <a:off x="236220" y="3430089"/>
            <a:ext cx="6065520" cy="1334131"/>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5" name="Connecteur droit 84"/>
          <p:cNvCxnSpPr/>
          <p:nvPr/>
        </p:nvCxnSpPr>
        <p:spPr>
          <a:xfrm flipH="1">
            <a:off x="236221" y="3070860"/>
            <a:ext cx="1645919" cy="35922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Connecteur droit 89"/>
          <p:cNvCxnSpPr/>
          <p:nvPr/>
        </p:nvCxnSpPr>
        <p:spPr>
          <a:xfrm flipH="1" flipV="1">
            <a:off x="4023360" y="3070860"/>
            <a:ext cx="2278381" cy="35922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5" name="Groupe 14"/>
          <p:cNvGrpSpPr/>
          <p:nvPr/>
        </p:nvGrpSpPr>
        <p:grpSpPr>
          <a:xfrm>
            <a:off x="4729224" y="926858"/>
            <a:ext cx="1695387" cy="1061829"/>
            <a:chOff x="6752736" y="3830503"/>
            <a:chExt cx="1738251" cy="1061829"/>
          </a:xfrm>
        </p:grpSpPr>
        <p:sp>
          <p:nvSpPr>
            <p:cNvPr id="2080" name="ZoneTexte 2079"/>
            <p:cNvSpPr txBox="1"/>
            <p:nvPr/>
          </p:nvSpPr>
          <p:spPr>
            <a:xfrm>
              <a:off x="6752736" y="3830503"/>
              <a:ext cx="1738251" cy="1061829"/>
            </a:xfrm>
            <a:prstGeom prst="rect">
              <a:avLst/>
            </a:prstGeom>
            <a:noFill/>
          </p:spPr>
          <p:txBody>
            <a:bodyPr wrap="square" rtlCol="0">
              <a:spAutoFit/>
            </a:bodyPr>
            <a:lstStyle/>
            <a:p>
              <a:r>
                <a:rPr lang="en-US" sz="900" b="1" dirty="0" smtClean="0"/>
                <a:t>Coherence between results: </a:t>
              </a:r>
            </a:p>
            <a:p>
              <a:pPr marL="171450" indent="-171450">
                <a:buFontTx/>
                <a:buChar char="-"/>
              </a:pPr>
              <a:r>
                <a:rPr lang="en-US" sz="900" dirty="0" smtClean="0"/>
                <a:t>Target Value (TV) </a:t>
              </a:r>
              <a:r>
                <a:rPr lang="en-US" sz="900" dirty="0" smtClean="0">
                  <a:sym typeface="Wingdings" panose="05000000000000000000" pitchFamily="2" charset="2"/>
                </a:rPr>
                <a:t> net count distribution average</a:t>
              </a:r>
            </a:p>
            <a:p>
              <a:pPr marL="171450" indent="-171450">
                <a:buFontTx/>
                <a:buChar char="-"/>
              </a:pPr>
              <a:r>
                <a:rPr lang="en-US" sz="900" dirty="0" smtClean="0"/>
                <a:t>   </a:t>
              </a:r>
            </a:p>
            <a:p>
              <a:pPr marL="171450" indent="-171450">
                <a:buFontTx/>
                <a:buChar char="-"/>
              </a:pPr>
              <a:r>
                <a:rPr lang="en-US" sz="900" dirty="0" smtClean="0"/>
                <a:t>                   </a:t>
              </a:r>
            </a:p>
            <a:p>
              <a:pPr marL="171450" indent="-171450">
                <a:buFontTx/>
                <a:buChar char="-"/>
              </a:pPr>
              <a:r>
                <a:rPr lang="en-US" sz="900" dirty="0" smtClean="0"/>
                <a:t>α and β &lt; 5% (for SD = L</a:t>
              </a:r>
              <a:r>
                <a:rPr lang="en-US" sz="900" baseline="-25000" dirty="0" smtClean="0"/>
                <a:t>C</a:t>
              </a:r>
              <a:r>
                <a:rPr lang="en-US" sz="900" dirty="0" smtClean="0"/>
                <a:t> and L</a:t>
              </a:r>
              <a:r>
                <a:rPr lang="en-US" sz="900" baseline="-25000" dirty="0" smtClean="0"/>
                <a:t>D</a:t>
              </a:r>
              <a:r>
                <a:rPr lang="en-US" sz="900" dirty="0" smtClean="0"/>
                <a:t>)</a:t>
              </a:r>
              <a:endParaRPr lang="en-US" sz="900" dirty="0"/>
            </a:p>
          </p:txBody>
        </p:sp>
        <mc:AlternateContent xmlns:mc="http://schemas.openxmlformats.org/markup-compatibility/2006" xmlns:a14="http://schemas.microsoft.com/office/drawing/2010/main">
          <mc:Choice Requires="a14">
            <p:sp>
              <p:nvSpPr>
                <p:cNvPr id="101" name="ZoneTexte 100"/>
                <p:cNvSpPr txBox="1"/>
                <p:nvPr/>
              </p:nvSpPr>
              <p:spPr>
                <a:xfrm>
                  <a:off x="6994506" y="4281837"/>
                  <a:ext cx="552266" cy="138499"/>
                </a:xfrm>
                <a:prstGeom prst="rect">
                  <a:avLst/>
                </a:prstGeom>
                <a:noFill/>
              </p:spPr>
              <p:txBody>
                <a:bodyPr wrap="none" lIns="0" tIns="0" rIns="0" bIns="0" rtlCol="0">
                  <a:spAutoFit/>
                </a:bodyPr>
                <a:lstStyle/>
                <a:p>
                  <a14:m>
                    <m:oMath xmlns:m="http://schemas.openxmlformats.org/officeDocument/2006/math">
                      <m:r>
                        <a:rPr lang="en-US" sz="900" i="1" smtClean="0">
                          <a:solidFill>
                            <a:schemeClr val="accent6">
                              <a:lumMod val="50000"/>
                            </a:schemeClr>
                          </a:solidFill>
                          <a:latin typeface="Cambria Math" panose="02040503050406030204" pitchFamily="18" charset="0"/>
                          <a:ea typeface="Cambria Math" panose="02040503050406030204" pitchFamily="18" charset="0"/>
                        </a:rPr>
                        <m:t>𝜎</m:t>
                      </m:r>
                      <m:r>
                        <a:rPr lang="en-US" sz="900" b="0" i="1" baseline="-25000" smtClean="0">
                          <a:solidFill>
                            <a:schemeClr val="accent6">
                              <a:lumMod val="50000"/>
                            </a:schemeClr>
                          </a:solidFill>
                          <a:latin typeface="Cambria Math" panose="02040503050406030204" pitchFamily="18" charset="0"/>
                          <a:ea typeface="Cambria Math" panose="02040503050406030204" pitchFamily="18" charset="0"/>
                        </a:rPr>
                        <m:t>𝑛𝑒𝑡</m:t>
                      </m:r>
                      <m:r>
                        <a:rPr lang="en-US" sz="9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900" dirty="0">
                      <a:solidFill>
                        <a:schemeClr val="accent6">
                          <a:lumMod val="50000"/>
                        </a:schemeClr>
                      </a:solidFill>
                      <a:ea typeface="Cambria Math" panose="02040503050406030204" pitchFamily="18" charset="0"/>
                    </a:rPr>
                    <a:t> </a:t>
                  </a:r>
                  <a14:m>
                    <m:oMath xmlns:m="http://schemas.openxmlformats.org/officeDocument/2006/math">
                      <m:r>
                        <a:rPr lang="en-US" sz="900" i="1">
                          <a:solidFill>
                            <a:schemeClr val="accent6">
                              <a:lumMod val="50000"/>
                            </a:schemeClr>
                          </a:solidFill>
                          <a:latin typeface="Cambria Math" panose="02040503050406030204" pitchFamily="18" charset="0"/>
                          <a:ea typeface="Cambria Math" panose="02040503050406030204" pitchFamily="18" charset="0"/>
                        </a:rPr>
                        <m:t>𝜎</m:t>
                      </m:r>
                      <m:r>
                        <a:rPr lang="en-US" sz="900" b="0" i="1" baseline="-25000" smtClean="0">
                          <a:solidFill>
                            <a:schemeClr val="accent6">
                              <a:lumMod val="50000"/>
                            </a:schemeClr>
                          </a:solidFill>
                          <a:latin typeface="Cambria Math" panose="02040503050406030204" pitchFamily="18" charset="0"/>
                          <a:ea typeface="Cambria Math" panose="02040503050406030204" pitchFamily="18" charset="0"/>
                        </a:rPr>
                        <m:t>𝑏𝑟𝑢𝑡</m:t>
                      </m:r>
                    </m:oMath>
                  </a14:m>
                  <a:endParaRPr lang="en-US" sz="900" baseline="-25000" dirty="0">
                    <a:solidFill>
                      <a:schemeClr val="accent6">
                        <a:lumMod val="50000"/>
                      </a:schemeClr>
                    </a:solidFill>
                  </a:endParaRPr>
                </a:p>
              </p:txBody>
            </p:sp>
          </mc:Choice>
          <mc:Fallback xmlns="">
            <p:sp>
              <p:nvSpPr>
                <p:cNvPr id="101" name="ZoneTexte 100"/>
                <p:cNvSpPr txBox="1">
                  <a:spLocks noRot="1" noChangeAspect="1" noMove="1" noResize="1" noEditPoints="1" noAdjustHandles="1" noChangeArrowheads="1" noChangeShapeType="1" noTextEdit="1"/>
                </p:cNvSpPr>
                <p:nvPr/>
              </p:nvSpPr>
              <p:spPr>
                <a:xfrm>
                  <a:off x="6994506" y="4281837"/>
                  <a:ext cx="552266" cy="138499"/>
                </a:xfrm>
                <a:prstGeom prst="rect">
                  <a:avLst/>
                </a:prstGeom>
                <a:blipFill rotWithShape="1">
                  <a:blip r:embed="rId8"/>
                  <a:stretch>
                    <a:fillRect l="-4494" r="-6742"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ZoneTexte 101"/>
                <p:cNvSpPr txBox="1"/>
                <p:nvPr/>
              </p:nvSpPr>
              <p:spPr>
                <a:xfrm>
                  <a:off x="6994508" y="4439698"/>
                  <a:ext cx="497380" cy="1202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800" b="0" i="1" smtClean="0">
                                <a:solidFill>
                                  <a:srgbClr val="002060"/>
                                </a:solidFill>
                                <a:latin typeface="Cambria Math" panose="02040503050406030204" pitchFamily="18" charset="0"/>
                                <a:ea typeface="Cambria Math" panose="02040503050406030204" pitchFamily="18" charset="0"/>
                              </a:rPr>
                            </m:ctrlPr>
                          </m:accPr>
                          <m:e>
                            <m:r>
                              <a:rPr lang="en-US" sz="800" b="0" i="1" smtClean="0">
                                <a:solidFill>
                                  <a:srgbClr val="002060"/>
                                </a:solidFill>
                                <a:latin typeface="Cambria Math" panose="02040503050406030204" pitchFamily="18" charset="0"/>
                                <a:ea typeface="Cambria Math" panose="02040503050406030204" pitchFamily="18" charset="0"/>
                              </a:rPr>
                              <m:t>𝑢</m:t>
                            </m:r>
                          </m:e>
                        </m:acc>
                        <m:r>
                          <a:rPr lang="en-US" sz="800" b="0" i="1" baseline="-25000" smtClean="0">
                            <a:solidFill>
                              <a:srgbClr val="002060"/>
                            </a:solidFill>
                            <a:latin typeface="Cambria Math" panose="02040503050406030204" pitchFamily="18" charset="0"/>
                            <a:ea typeface="Cambria Math" panose="02040503050406030204" pitchFamily="18" charset="0"/>
                          </a:rPr>
                          <m:t>𝑛𝑒𝑡</m:t>
                        </m:r>
                        <m:r>
                          <a:rPr lang="en-US" sz="800" i="1">
                            <a:solidFill>
                              <a:srgbClr val="002060"/>
                            </a:solidFill>
                            <a:latin typeface="Cambria Math" panose="02040503050406030204" pitchFamily="18" charset="0"/>
                            <a:ea typeface="Cambria Math" panose="02040503050406030204" pitchFamily="18" charset="0"/>
                          </a:rPr>
                          <m:t>≥</m:t>
                        </m:r>
                        <m:r>
                          <m:rPr>
                            <m:nor/>
                          </m:rPr>
                          <a:rPr lang="en-US" sz="800">
                            <a:solidFill>
                              <a:srgbClr val="002060"/>
                            </a:solidFill>
                            <a:ea typeface="Cambria Math" panose="02040503050406030204" pitchFamily="18" charset="0"/>
                          </a:rPr>
                          <m:t> </m:t>
                        </m:r>
                        <m:r>
                          <a:rPr lang="en-US" sz="800" i="1" smtClean="0">
                            <a:solidFill>
                              <a:srgbClr val="002060"/>
                            </a:solidFill>
                            <a:latin typeface="Cambria Math" panose="02040503050406030204" pitchFamily="18" charset="0"/>
                            <a:ea typeface="Cambria Math" panose="02040503050406030204" pitchFamily="18" charset="0"/>
                          </a:rPr>
                          <m:t>𝜎</m:t>
                        </m:r>
                        <m:r>
                          <a:rPr lang="en-US" sz="800" b="0" i="1" baseline="-25000" smtClean="0">
                            <a:solidFill>
                              <a:srgbClr val="002060"/>
                            </a:solidFill>
                            <a:latin typeface="Cambria Math" panose="02040503050406030204" pitchFamily="18" charset="0"/>
                            <a:ea typeface="Cambria Math" panose="02040503050406030204" pitchFamily="18" charset="0"/>
                          </a:rPr>
                          <m:t>𝑛𝑒𝑡</m:t>
                        </m:r>
                      </m:oMath>
                    </m:oMathPara>
                  </a14:m>
                  <a:endParaRPr lang="en-US" sz="800" baseline="-25000" dirty="0">
                    <a:solidFill>
                      <a:srgbClr val="002060"/>
                    </a:solidFill>
                  </a:endParaRPr>
                </a:p>
              </p:txBody>
            </p:sp>
          </mc:Choice>
          <mc:Fallback xmlns="">
            <p:sp>
              <p:nvSpPr>
                <p:cNvPr id="102" name="ZoneTexte 101"/>
                <p:cNvSpPr txBox="1">
                  <a:spLocks noRot="1" noChangeAspect="1" noMove="1" noResize="1" noEditPoints="1" noAdjustHandles="1" noChangeArrowheads="1" noChangeShapeType="1" noTextEdit="1"/>
                </p:cNvSpPr>
                <p:nvPr/>
              </p:nvSpPr>
              <p:spPr>
                <a:xfrm>
                  <a:off x="6994508" y="4439698"/>
                  <a:ext cx="497380" cy="120289"/>
                </a:xfrm>
                <a:prstGeom prst="rect">
                  <a:avLst/>
                </a:prstGeom>
                <a:blipFill rotWithShape="1">
                  <a:blip r:embed="rId9"/>
                  <a:stretch>
                    <a:fillRect l="-3750" r="-2500" b="-10000"/>
                  </a:stretch>
                </a:blipFill>
              </p:spPr>
              <p:txBody>
                <a:bodyPr/>
                <a:lstStyle/>
                <a:p>
                  <a:r>
                    <a:rPr lang="en-US">
                      <a:noFill/>
                    </a:rPr>
                    <a:t> </a:t>
                  </a:r>
                </a:p>
              </p:txBody>
            </p:sp>
          </mc:Fallback>
        </mc:AlternateContent>
      </p:grpSp>
      <p:pic>
        <p:nvPicPr>
          <p:cNvPr id="1027" name="Picture 3" descr="C:\Users\adm-cagnianta\Documents\Valorisation\20210630_SnT2021\Sd_exemple.png"/>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486113" y="1256297"/>
            <a:ext cx="2581485" cy="198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5970" y="2270416"/>
            <a:ext cx="4734319" cy="1152000"/>
          </a:xfrm>
          <a:prstGeom prst="rect">
            <a:avLst/>
          </a:prstGeom>
        </p:spPr>
      </p:pic>
      <p:cxnSp>
        <p:nvCxnSpPr>
          <p:cNvPr id="31" name="Connecteur droit 30"/>
          <p:cNvCxnSpPr/>
          <p:nvPr/>
        </p:nvCxnSpPr>
        <p:spPr>
          <a:xfrm flipV="1">
            <a:off x="1691640" y="2209456"/>
            <a:ext cx="2120503" cy="39658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7394373" y="2952713"/>
            <a:ext cx="62250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Rectangle 22"/>
              <p:cNvSpPr/>
              <p:nvPr/>
            </p:nvSpPr>
            <p:spPr>
              <a:xfrm>
                <a:off x="7915073" y="2763767"/>
                <a:ext cx="423514" cy="215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800" b="1" i="1">
                          <a:solidFill>
                            <a:schemeClr val="accent6">
                              <a:lumMod val="50000"/>
                            </a:schemeClr>
                          </a:solidFill>
                          <a:latin typeface="Cambria Math" panose="02040503050406030204" pitchFamily="18" charset="0"/>
                          <a:ea typeface="Cambria Math" panose="02040503050406030204" pitchFamily="18" charset="0"/>
                        </a:rPr>
                        <m:t>𝝈</m:t>
                      </m:r>
                      <m:r>
                        <a:rPr lang="en-US" sz="800" b="1" i="1" baseline="-25000">
                          <a:solidFill>
                            <a:schemeClr val="accent6">
                              <a:lumMod val="50000"/>
                            </a:schemeClr>
                          </a:solidFill>
                          <a:latin typeface="Cambria Math" panose="02040503050406030204" pitchFamily="18" charset="0"/>
                          <a:ea typeface="Cambria Math" panose="02040503050406030204" pitchFamily="18" charset="0"/>
                        </a:rPr>
                        <m:t>𝒃𝒓𝒖𝒕</m:t>
                      </m:r>
                    </m:oMath>
                  </m:oMathPara>
                </a14:m>
                <a:endParaRPr lang="en-US" b="1" dirty="0"/>
              </a:p>
            </p:txBody>
          </p:sp>
        </mc:Choice>
        <mc:Fallback xmlns="">
          <p:sp>
            <p:nvSpPr>
              <p:cNvPr id="23" name="Rectangle 22"/>
              <p:cNvSpPr>
                <a:spLocks noRot="1" noChangeAspect="1" noMove="1" noResize="1" noEditPoints="1" noAdjustHandles="1" noChangeArrowheads="1" noChangeShapeType="1" noTextEdit="1"/>
              </p:cNvSpPr>
              <p:nvPr/>
            </p:nvSpPr>
            <p:spPr>
              <a:xfrm>
                <a:off x="7915073" y="2763767"/>
                <a:ext cx="423514" cy="215444"/>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7434593" y="1943030"/>
                <a:ext cx="381835" cy="215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800" b="1" i="1">
                          <a:solidFill>
                            <a:schemeClr val="accent6">
                              <a:lumMod val="50000"/>
                            </a:schemeClr>
                          </a:solidFill>
                          <a:latin typeface="Cambria Math" panose="02040503050406030204" pitchFamily="18" charset="0"/>
                          <a:ea typeface="Cambria Math" panose="02040503050406030204" pitchFamily="18" charset="0"/>
                        </a:rPr>
                        <m:t>𝝈</m:t>
                      </m:r>
                      <m:r>
                        <a:rPr lang="en-US" sz="800" b="1" i="1" baseline="-25000">
                          <a:solidFill>
                            <a:schemeClr val="accent6">
                              <a:lumMod val="50000"/>
                            </a:schemeClr>
                          </a:solidFill>
                          <a:latin typeface="Cambria Math" panose="02040503050406030204" pitchFamily="18" charset="0"/>
                          <a:ea typeface="Cambria Math" panose="02040503050406030204" pitchFamily="18" charset="0"/>
                        </a:rPr>
                        <m:t>𝒏𝒆𝒕</m:t>
                      </m:r>
                    </m:oMath>
                  </m:oMathPara>
                </a14:m>
                <a:endParaRPr lang="en-US" b="1" dirty="0"/>
              </a:p>
            </p:txBody>
          </p:sp>
        </mc:Choice>
        <mc:Fallback xmlns="">
          <p:sp>
            <p:nvSpPr>
              <p:cNvPr id="24" name="Rectangle 23"/>
              <p:cNvSpPr>
                <a:spLocks noRot="1" noChangeAspect="1" noMove="1" noResize="1" noEditPoints="1" noAdjustHandles="1" noChangeArrowheads="1" noChangeShapeType="1" noTextEdit="1"/>
              </p:cNvSpPr>
              <p:nvPr/>
            </p:nvSpPr>
            <p:spPr>
              <a:xfrm>
                <a:off x="7434593" y="1943030"/>
                <a:ext cx="381835" cy="215444"/>
              </a:xfrm>
              <a:prstGeom prst="rect">
                <a:avLst/>
              </a:prstGeom>
              <a:blipFill rotWithShape="1">
                <a:blip r:embed="rId14"/>
                <a:stretch>
                  <a:fillRect/>
                </a:stretch>
              </a:blipFill>
            </p:spPr>
            <p:txBody>
              <a:bodyPr/>
              <a:lstStyle/>
              <a:p>
                <a:r>
                  <a:rPr lang="en-US">
                    <a:noFill/>
                  </a:rPr>
                  <a:t> </a:t>
                </a:r>
              </a:p>
            </p:txBody>
          </p:sp>
        </mc:Fallback>
      </mc:AlternateContent>
      <p:cxnSp>
        <p:nvCxnSpPr>
          <p:cNvPr id="41" name="Connecteur droit avec flèche 40"/>
          <p:cNvCxnSpPr/>
          <p:nvPr/>
        </p:nvCxnSpPr>
        <p:spPr>
          <a:xfrm>
            <a:off x="7028237" y="2179776"/>
            <a:ext cx="62250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4648206" y="906737"/>
            <a:ext cx="1799209" cy="0"/>
          </a:xfrm>
          <a:prstGeom prst="line">
            <a:avLst/>
          </a:prstGeom>
          <a:ln w="12700">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cxnSp>
        <p:nvCxnSpPr>
          <p:cNvPr id="48" name="Connecteur droit 47"/>
          <p:cNvCxnSpPr/>
          <p:nvPr/>
        </p:nvCxnSpPr>
        <p:spPr>
          <a:xfrm flipH="1">
            <a:off x="4648207" y="903511"/>
            <a:ext cx="0" cy="1008000"/>
          </a:xfrm>
          <a:prstGeom prst="line">
            <a:avLst/>
          </a:prstGeom>
          <a:ln w="12700">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cxnSp>
        <p:nvCxnSpPr>
          <p:cNvPr id="51" name="Connecteur droit 50"/>
          <p:cNvCxnSpPr/>
          <p:nvPr/>
        </p:nvCxnSpPr>
        <p:spPr>
          <a:xfrm>
            <a:off x="6453764" y="913037"/>
            <a:ext cx="0" cy="2460314"/>
          </a:xfrm>
          <a:prstGeom prst="line">
            <a:avLst/>
          </a:prstGeom>
          <a:ln w="28575">
            <a:solidFill>
              <a:schemeClr val="bg1"/>
            </a:solidFill>
          </a:ln>
        </p:spPr>
        <p:style>
          <a:lnRef idx="3">
            <a:schemeClr val="accent1"/>
          </a:lnRef>
          <a:fillRef idx="0">
            <a:schemeClr val="accent1"/>
          </a:fillRef>
          <a:effectRef idx="2">
            <a:schemeClr val="accent1"/>
          </a:effectRef>
          <a:fontRef idx="minor">
            <a:schemeClr val="tx1"/>
          </a:fontRef>
        </p:style>
      </p:cxnSp>
      <p:cxnSp>
        <p:nvCxnSpPr>
          <p:cNvPr id="45" name="Connecteur droit 44"/>
          <p:cNvCxnSpPr/>
          <p:nvPr/>
        </p:nvCxnSpPr>
        <p:spPr>
          <a:xfrm>
            <a:off x="4652963" y="1909763"/>
            <a:ext cx="1795461" cy="1473906"/>
          </a:xfrm>
          <a:prstGeom prst="line">
            <a:avLst/>
          </a:prstGeom>
          <a:ln w="12700">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cxnSp>
        <p:nvCxnSpPr>
          <p:cNvPr id="63" name="Connecteur droit 62"/>
          <p:cNvCxnSpPr/>
          <p:nvPr/>
        </p:nvCxnSpPr>
        <p:spPr>
          <a:xfrm>
            <a:off x="6587242" y="3217133"/>
            <a:ext cx="2432933" cy="0"/>
          </a:xfrm>
          <a:prstGeom prst="line">
            <a:avLst/>
          </a:prstGeom>
          <a:ln w="12700">
            <a:solidFill>
              <a:schemeClr val="accent1">
                <a:lumMod val="75000"/>
              </a:schemeClr>
            </a:solidFill>
            <a:prstDash val="dash"/>
          </a:ln>
        </p:spPr>
        <p:style>
          <a:lnRef idx="3">
            <a:schemeClr val="accent1"/>
          </a:lnRef>
          <a:fillRef idx="0">
            <a:schemeClr val="accent1"/>
          </a:fillRef>
          <a:effectRef idx="2">
            <a:schemeClr val="accent1"/>
          </a:effectRef>
          <a:fontRef idx="minor">
            <a:schemeClr val="tx1"/>
          </a:fontRef>
        </p:style>
      </p:cxnSp>
      <p:sp>
        <p:nvSpPr>
          <p:cNvPr id="47" name="Rectangle 46"/>
          <p:cNvSpPr/>
          <p:nvPr/>
        </p:nvSpPr>
        <p:spPr>
          <a:xfrm>
            <a:off x="6453764" y="913037"/>
            <a:ext cx="2637645" cy="338554"/>
          </a:xfrm>
          <a:prstGeom prst="rect">
            <a:avLst/>
          </a:prstGeom>
        </p:spPr>
        <p:txBody>
          <a:bodyPr wrap="square" lIns="36000" rIns="0">
            <a:spAutoFit/>
          </a:bodyPr>
          <a:lstStyle/>
          <a:p>
            <a:pPr marL="171450" indent="-171450">
              <a:buFont typeface="Arial" panose="020B0604020202020204" pitchFamily="34" charset="0"/>
              <a:buChar char="•"/>
            </a:pPr>
            <a:r>
              <a:rPr lang="en-US" sz="800" b="1" u="sng" dirty="0" smtClean="0"/>
              <a:t>L</a:t>
            </a:r>
            <a:r>
              <a:rPr lang="en-US" sz="800" b="1" u="sng" baseline="-25000" dirty="0" smtClean="0"/>
              <a:t>C</a:t>
            </a:r>
            <a:r>
              <a:rPr lang="en-US" sz="800" b="1" u="sng" baseline="30000" dirty="0"/>
              <a:t> </a:t>
            </a:r>
            <a:r>
              <a:rPr lang="en-US" sz="800" b="1" u="sng" dirty="0" smtClean="0"/>
              <a:t>check.</a:t>
            </a:r>
            <a:r>
              <a:rPr lang="en-US" sz="800" u="sng" dirty="0" smtClean="0"/>
              <a:t> </a:t>
            </a:r>
            <a:r>
              <a:rPr lang="en-US" sz="800" dirty="0" smtClean="0"/>
              <a:t>Example : </a:t>
            </a:r>
            <a:r>
              <a:rPr lang="en-US" sz="800" baseline="30000" dirty="0" smtClean="0"/>
              <a:t>131m</a:t>
            </a:r>
            <a:r>
              <a:rPr lang="en-US" sz="800" dirty="0" smtClean="0"/>
              <a:t>Xe counts distribution in a sample of pure </a:t>
            </a:r>
            <a:r>
              <a:rPr lang="en-US" sz="800" baseline="30000" dirty="0" smtClean="0"/>
              <a:t>133</a:t>
            </a:r>
            <a:r>
              <a:rPr lang="en-US" sz="800" dirty="0" smtClean="0"/>
              <a:t>Xe (9500 nucleus), HPGe/PIPSBox detector :</a:t>
            </a:r>
            <a:endParaRPr lang="en-US" sz="800" dirty="0"/>
          </a:p>
        </p:txBody>
      </p:sp>
      <p:sp>
        <p:nvSpPr>
          <p:cNvPr id="66" name="Rectangle 65"/>
          <p:cNvSpPr/>
          <p:nvPr/>
        </p:nvSpPr>
        <p:spPr>
          <a:xfrm>
            <a:off x="6447414" y="3225545"/>
            <a:ext cx="2645785" cy="461665"/>
          </a:xfrm>
          <a:prstGeom prst="rect">
            <a:avLst/>
          </a:prstGeom>
        </p:spPr>
        <p:txBody>
          <a:bodyPr wrap="square" lIns="36000" rIns="0">
            <a:spAutoFit/>
          </a:bodyPr>
          <a:lstStyle/>
          <a:p>
            <a:pPr marL="171450" indent="-171450">
              <a:buFont typeface="Arial" panose="020B0604020202020204" pitchFamily="34" charset="0"/>
              <a:buChar char="•"/>
            </a:pPr>
            <a:r>
              <a:rPr lang="en-US" sz="800" b="1" u="sng" dirty="0" err="1" smtClean="0"/>
              <a:t>L</a:t>
            </a:r>
            <a:r>
              <a:rPr lang="en-US" sz="800" b="1" u="sng" baseline="-25000" dirty="0" err="1"/>
              <a:t>D</a:t>
            </a:r>
            <a:r>
              <a:rPr lang="en-US" sz="800" b="1" u="sng" dirty="0" err="1" smtClean="0"/>
              <a:t>check</a:t>
            </a:r>
            <a:r>
              <a:rPr lang="en-US" sz="800" b="1" u="sng" dirty="0" smtClean="0"/>
              <a:t>.</a:t>
            </a:r>
            <a:r>
              <a:rPr lang="en-US" sz="800" u="sng" dirty="0" smtClean="0"/>
              <a:t> </a:t>
            </a:r>
            <a:r>
              <a:rPr lang="en-US" sz="800" dirty="0" smtClean="0"/>
              <a:t>Example : </a:t>
            </a:r>
            <a:r>
              <a:rPr lang="en-US" sz="800" baseline="30000" dirty="0" smtClean="0"/>
              <a:t>131m</a:t>
            </a:r>
            <a:r>
              <a:rPr lang="en-US" sz="800" dirty="0" smtClean="0"/>
              <a:t>Xe counts distribution in a mixture of </a:t>
            </a:r>
            <a:r>
              <a:rPr lang="en-US" sz="800" baseline="30000" dirty="0" smtClean="0"/>
              <a:t>133</a:t>
            </a:r>
            <a:r>
              <a:rPr lang="en-US" sz="800" dirty="0" smtClean="0"/>
              <a:t>Xe (9500 nucleus) and </a:t>
            </a:r>
            <a:r>
              <a:rPr lang="en-US" sz="800" baseline="30000" dirty="0" smtClean="0"/>
              <a:t>131m</a:t>
            </a:r>
            <a:r>
              <a:rPr lang="en-US" sz="800" dirty="0" smtClean="0"/>
              <a:t>Xe (317 nucleus), HPGe/PIPSBox detector :</a:t>
            </a:r>
            <a:endParaRPr lang="en-US" sz="800"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83330961"/>
      </p:ext>
    </p:extLst>
  </p:cSld>
  <p:clrMapOvr>
    <a:masterClrMapping/>
  </p:clrMapOvr>
  <mc:AlternateContent xmlns:mc="http://schemas.openxmlformats.org/markup-compatibility/2006" xmlns:p14="http://schemas.microsoft.com/office/powerpoint/2010/main">
    <mc:Choice Requires="p14">
      <p:transition spd="slow" p14:dur="2000" advTm="42889"/>
    </mc:Choice>
    <mc:Fallback xmlns="">
      <p:transition spd="slow" advTm="428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extLst>
              <p:ext uri="{D42A27DB-BD31-4B8C-83A1-F6EECF244321}">
                <p14:modId xmlns:p14="http://schemas.microsoft.com/office/powerpoint/2010/main" val="1761379459"/>
              </p:ext>
            </p:extLst>
          </p:nvPr>
        </p:nvGraphicFramePr>
        <p:xfrm>
          <a:off x="275772" y="909752"/>
          <a:ext cx="3851907" cy="3852000"/>
        </p:xfrm>
        <a:graphic>
          <a:graphicData uri="http://schemas.openxmlformats.org/drawingml/2006/table">
            <a:tbl>
              <a:tblPr firstRow="1" bandRow="1">
                <a:tableStyleId>{5940675A-B579-460E-94D1-54222C63F5DA}</a:tableStyleId>
              </a:tblPr>
              <a:tblGrid>
                <a:gridCol w="448214">
                  <a:extLst>
                    <a:ext uri="{9D8B030D-6E8A-4147-A177-3AD203B41FA5}">
                      <a16:colId xmlns:a16="http://schemas.microsoft.com/office/drawing/2014/main" val="20000"/>
                    </a:ext>
                  </a:extLst>
                </a:gridCol>
                <a:gridCol w="3403693">
                  <a:extLst>
                    <a:ext uri="{9D8B030D-6E8A-4147-A177-3AD203B41FA5}">
                      <a16:colId xmlns:a16="http://schemas.microsoft.com/office/drawing/2014/main" val="2266810122"/>
                    </a:ext>
                  </a:extLst>
                </a:gridCol>
              </a:tblGrid>
              <a:tr h="324000">
                <a:tc gridSpan="2">
                  <a:txBody>
                    <a:bodyPr/>
                    <a:lstStyle/>
                    <a:p>
                      <a:pPr algn="ctr"/>
                      <a:r>
                        <a:rPr lang="fr-FR" sz="1200" dirty="0" smtClean="0">
                          <a:latin typeface="Calibri" panose="020F0502020204030204" pitchFamily="34" charset="0"/>
                          <a:cs typeface="Calibri" panose="020F0502020204030204" pitchFamily="34" charset="0"/>
                        </a:rPr>
                        <a:t>1.</a:t>
                      </a:r>
                      <a:r>
                        <a:rPr lang="fr-FR" sz="1200" baseline="0" dirty="0" smtClean="0">
                          <a:latin typeface="Calibri" panose="020F0502020204030204" pitchFamily="34" charset="0"/>
                          <a:cs typeface="Calibri" panose="020F0502020204030204" pitchFamily="34" charset="0"/>
                        </a:rPr>
                        <a:t> Radon </a:t>
                      </a:r>
                      <a:r>
                        <a:rPr lang="en-US" sz="1200" baseline="0" noProof="0" dirty="0" smtClean="0">
                          <a:latin typeface="Calibri" panose="020F0502020204030204" pitchFamily="34" charset="0"/>
                          <a:cs typeface="Calibri" panose="020F0502020204030204" pitchFamily="34" charset="0"/>
                        </a:rPr>
                        <a:t>effect</a:t>
                      </a:r>
                      <a:r>
                        <a:rPr lang="fr-FR" sz="1200" baseline="0" dirty="0" smtClean="0">
                          <a:latin typeface="Calibri" panose="020F0502020204030204" pitchFamily="34" charset="0"/>
                          <a:cs typeface="Calibri" panose="020F0502020204030204" pitchFamily="34" charset="0"/>
                        </a:rPr>
                        <a:t>: </a:t>
                      </a:r>
                      <a:r>
                        <a:rPr lang="en-US" sz="1200" baseline="0" noProof="0" dirty="0" smtClean="0">
                          <a:latin typeface="Calibri" panose="020F0502020204030204" pitchFamily="34" charset="0"/>
                          <a:cs typeface="Calibri" panose="020F0502020204030204" pitchFamily="34" charset="0"/>
                        </a:rPr>
                        <a:t>i</a:t>
                      </a:r>
                      <a:r>
                        <a:rPr lang="en-US" sz="1200" noProof="0" dirty="0" smtClean="0">
                          <a:latin typeface="Calibri" panose="020F0502020204030204" pitchFamily="34" charset="0"/>
                          <a:cs typeface="Calibri" panose="020F0502020204030204" pitchFamily="34" charset="0"/>
                        </a:rPr>
                        <a:t>ncreasing</a:t>
                      </a:r>
                      <a:r>
                        <a:rPr lang="fr-FR" sz="1200" dirty="0" smtClean="0">
                          <a:latin typeface="Calibri" panose="020F0502020204030204" pitchFamily="34" charset="0"/>
                          <a:cs typeface="Calibri" panose="020F0502020204030204" pitchFamily="34" charset="0"/>
                        </a:rPr>
                        <a:t> concentration in </a:t>
                      </a:r>
                      <a:r>
                        <a:rPr lang="fr-FR" sz="1200" baseline="30000" dirty="0" smtClean="0">
                          <a:latin typeface="Calibri" panose="020F0502020204030204" pitchFamily="34" charset="0"/>
                          <a:cs typeface="Calibri" panose="020F0502020204030204" pitchFamily="34" charset="0"/>
                        </a:rPr>
                        <a:t>214</a:t>
                      </a:r>
                      <a:r>
                        <a:rPr lang="fr-FR" sz="1200" dirty="0" smtClean="0">
                          <a:latin typeface="Calibri" panose="020F0502020204030204" pitchFamily="34" charset="0"/>
                          <a:cs typeface="Calibri" panose="020F0502020204030204" pitchFamily="34" charset="0"/>
                        </a:rPr>
                        <a:t>Pb et </a:t>
                      </a:r>
                      <a:r>
                        <a:rPr lang="fr-FR" sz="1200" baseline="30000" dirty="0" smtClean="0">
                          <a:latin typeface="Calibri" panose="020F0502020204030204" pitchFamily="34" charset="0"/>
                          <a:cs typeface="Calibri" panose="020F0502020204030204" pitchFamily="34" charset="0"/>
                        </a:rPr>
                        <a:t>214</a:t>
                      </a:r>
                      <a:r>
                        <a:rPr lang="fr-FR" sz="1200" dirty="0" smtClean="0">
                          <a:latin typeface="Calibri" panose="020F0502020204030204" pitchFamily="34" charset="0"/>
                          <a:cs typeface="Calibri" panose="020F0502020204030204" pitchFamily="34" charset="0"/>
                        </a:rPr>
                        <a:t>Bi</a:t>
                      </a:r>
                      <a:endParaRPr lang="fr-FR" sz="1200" dirty="0">
                        <a:latin typeface="Calibri" panose="020F0502020204030204" pitchFamily="34" charset="0"/>
                        <a:cs typeface="Calibri" panose="020F0502020204030204" pitchFamily="34" charset="0"/>
                      </a:endParaRPr>
                    </a:p>
                  </a:txBody>
                  <a:tcPr marL="118061" marR="118061" marT="36000" marB="36000">
                    <a:solidFill>
                      <a:schemeClr val="bg2"/>
                    </a:solidFill>
                  </a:tcPr>
                </a:tc>
                <a:tc hMerge="1">
                  <a:txBody>
                    <a:bodyPr/>
                    <a:lstStyle/>
                    <a:p>
                      <a:pPr algn="ctr"/>
                      <a:endParaRPr lang="fr-FR" sz="1600" dirty="0">
                        <a:latin typeface="Calibri" panose="020F0502020204030204" pitchFamily="34" charset="0"/>
                        <a:cs typeface="Calibri" panose="020F0502020204030204" pitchFamily="34" charset="0"/>
                      </a:endParaRPr>
                    </a:p>
                  </a:txBody>
                  <a:tcPr marL="118061" marR="118061" marT="59031" marB="59031">
                    <a:solidFill>
                      <a:schemeClr val="bg2"/>
                    </a:solidFill>
                  </a:tcPr>
                </a:tc>
                <a:extLst>
                  <a:ext uri="{0D108BD9-81ED-4DB2-BD59-A6C34878D82A}">
                    <a16:rowId xmlns:a16="http://schemas.microsoft.com/office/drawing/2014/main" val="1607787271"/>
                  </a:ext>
                </a:extLst>
              </a:tr>
              <a:tr h="1764000">
                <a:tc>
                  <a:txBody>
                    <a:bodyPr/>
                    <a:lstStyle/>
                    <a:p>
                      <a:pPr marL="0" marR="0" indent="0" algn="ctr" defTabSz="1008111" rtl="0" eaLnBrk="1" fontAlgn="auto" latinLnBrk="0" hangingPunct="1">
                        <a:lnSpc>
                          <a:spcPct val="100000"/>
                        </a:lnSpc>
                        <a:spcBef>
                          <a:spcPts val="0"/>
                        </a:spcBef>
                        <a:spcAft>
                          <a:spcPts val="0"/>
                        </a:spcAft>
                        <a:buClrTx/>
                        <a:buSzTx/>
                        <a:buFontTx/>
                        <a:buNone/>
                        <a:tabLst/>
                        <a:defRPr/>
                      </a:pPr>
                      <a:r>
                        <a:rPr lang="fr-FR" sz="1400" dirty="0" smtClean="0">
                          <a:latin typeface="Calibri" panose="020F0502020204030204" pitchFamily="34" charset="0"/>
                          <a:cs typeface="Calibri" panose="020F0502020204030204" pitchFamily="34" charset="0"/>
                        </a:rPr>
                        <a:t>HPGe / PIPSBox</a:t>
                      </a:r>
                    </a:p>
                  </a:txBody>
                  <a:tcPr marL="118061" marR="118061" marT="59031" marB="59031" vert="vert270" anchor="ctr"/>
                </a:tc>
                <a:tc>
                  <a:txBody>
                    <a:bodyPr/>
                    <a:lstStyle/>
                    <a:p>
                      <a:pPr algn="ctr"/>
                      <a:endParaRPr lang="fr-FR" sz="1400" dirty="0">
                        <a:latin typeface="Calibri" panose="020F0502020204030204" pitchFamily="34" charset="0"/>
                        <a:cs typeface="Calibri" panose="020F0502020204030204" pitchFamily="34" charset="0"/>
                      </a:endParaRPr>
                    </a:p>
                  </a:txBody>
                  <a:tcPr marL="118061" marR="118061" marT="59031" marB="59031"/>
                </a:tc>
                <a:extLst>
                  <a:ext uri="{0D108BD9-81ED-4DB2-BD59-A6C34878D82A}">
                    <a16:rowId xmlns:a16="http://schemas.microsoft.com/office/drawing/2014/main" val="2987518494"/>
                  </a:ext>
                </a:extLst>
              </a:tr>
              <a:tr h="1764000">
                <a:tc>
                  <a:txBody>
                    <a:bodyPr/>
                    <a:lstStyle/>
                    <a:p>
                      <a:pPr marL="0" marR="0" lvl="0" indent="0" algn="ctr" defTabSz="1008111" rtl="0" eaLnBrk="1" fontAlgn="auto" latinLnBrk="0" hangingPunct="1">
                        <a:lnSpc>
                          <a:spcPct val="100000"/>
                        </a:lnSpc>
                        <a:spcBef>
                          <a:spcPts val="0"/>
                        </a:spcBef>
                        <a:spcAft>
                          <a:spcPts val="0"/>
                        </a:spcAft>
                        <a:buClrTx/>
                        <a:buSzTx/>
                        <a:buFontTx/>
                        <a:buNone/>
                        <a:tabLst/>
                        <a:defRPr/>
                      </a:pPr>
                      <a:r>
                        <a:rPr lang="fr-FR" sz="1400" dirty="0" err="1" smtClean="0">
                          <a:latin typeface="Calibri" panose="020F0502020204030204" pitchFamily="34" charset="0"/>
                          <a:cs typeface="Calibri" panose="020F0502020204030204" pitchFamily="34" charset="0"/>
                        </a:rPr>
                        <a:t>NaI</a:t>
                      </a:r>
                      <a:r>
                        <a:rPr lang="fr-FR" sz="1400" dirty="0" smtClean="0">
                          <a:latin typeface="Calibri" panose="020F0502020204030204" pitchFamily="34" charset="0"/>
                          <a:cs typeface="Calibri" panose="020F0502020204030204" pitchFamily="34" charset="0"/>
                        </a:rPr>
                        <a:t>(Tl) / </a:t>
                      </a:r>
                      <a:r>
                        <a:rPr lang="fr-FR" sz="1400" baseline="0" dirty="0" smtClean="0">
                          <a:latin typeface="Calibri" panose="020F0502020204030204" pitchFamily="34" charset="0"/>
                          <a:cs typeface="Calibri" panose="020F0502020204030204" pitchFamily="34" charset="0"/>
                        </a:rPr>
                        <a:t>BC404</a:t>
                      </a:r>
                      <a:endParaRPr lang="fr-FR" sz="1400" dirty="0" smtClean="0">
                        <a:latin typeface="Calibri" panose="020F0502020204030204" pitchFamily="34" charset="0"/>
                        <a:cs typeface="Calibri" panose="020F0502020204030204" pitchFamily="34" charset="0"/>
                      </a:endParaRPr>
                    </a:p>
                  </a:txBody>
                  <a:tcPr marL="118061" marR="118061" marT="59031" marB="59031" vert="vert270" anchor="ctr"/>
                </a:tc>
                <a:tc>
                  <a:txBody>
                    <a:bodyPr/>
                    <a:lstStyle/>
                    <a:p>
                      <a:pPr algn="ctr"/>
                      <a:endParaRPr lang="fr-FR" sz="1400" dirty="0" smtClean="0">
                        <a:latin typeface="Calibri" panose="020F0502020204030204" pitchFamily="34" charset="0"/>
                        <a:cs typeface="Calibri" panose="020F0502020204030204" pitchFamily="34" charset="0"/>
                      </a:endParaRPr>
                    </a:p>
                  </a:txBody>
                  <a:tcPr marL="118061" marR="118061" marT="59031" marB="59031"/>
                </a:tc>
                <a:extLst>
                  <a:ext uri="{0D108BD9-81ED-4DB2-BD59-A6C34878D82A}">
                    <a16:rowId xmlns:a16="http://schemas.microsoft.com/office/drawing/2014/main" val="1019140014"/>
                  </a:ext>
                </a:extLst>
              </a:tr>
            </a:tbl>
          </a:graphicData>
        </a:graphic>
      </p:graphicFrame>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T3.5-300</a:t>
            </a:r>
            <a:endParaRPr lang="en-US"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3593" y="2499816"/>
            <a:ext cx="3882477" cy="646331"/>
          </a:xfrm>
          <a:prstGeom prst="rect">
            <a:avLst/>
          </a:prstGeom>
          <a:noFill/>
        </p:spPr>
        <p:txBody>
          <a:bodyPr wrap="square" rtlCol="0">
            <a:spAutoFit/>
          </a:bodyPr>
          <a:lstStyle/>
          <a:p>
            <a:pPr algn="ctr"/>
            <a:r>
              <a:rPr lang="en-US" sz="3600" dirty="0" smtClean="0">
                <a:solidFill>
                  <a:srgbClr val="DFC5DF"/>
                </a:solidFill>
                <a:latin typeface="Arial" panose="020B0604020202020204" pitchFamily="34" charset="0"/>
                <a:cs typeface="Arial" panose="020B0604020202020204" pitchFamily="34" charset="0"/>
              </a:rPr>
              <a:t>RESULTS</a:t>
            </a:r>
            <a:endParaRPr lang="en-US" sz="3600" dirty="0">
              <a:solidFill>
                <a:srgbClr val="DFC5DF"/>
              </a:solidFill>
              <a:latin typeface="Arial" panose="020B0604020202020204" pitchFamily="34" charset="0"/>
              <a:cs typeface="Arial" panose="020B0604020202020204" pitchFamily="34" charset="0"/>
            </a:endParaRP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992923" y="163887"/>
            <a:ext cx="4962770" cy="593367"/>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smtClean="0">
                <a:solidFill>
                  <a:schemeClr val="bg1"/>
                </a:solidFill>
                <a:latin typeface="Arial" panose="020B0604020202020204" pitchFamily="34" charset="0"/>
              </a:rPr>
              <a:t>Recent algorithm developments on methods for the analysis of radioxenon beta/gamma coincidence spectrum</a:t>
            </a:r>
          </a:p>
          <a:p>
            <a:pPr algn="ctr" eaLnBrk="0" hangingPunct="0">
              <a:lnSpc>
                <a:spcPts val="1586"/>
              </a:lnSpc>
            </a:pPr>
            <a:r>
              <a:rPr lang="en-US" sz="900" dirty="0" smtClean="0">
                <a:solidFill>
                  <a:schemeClr val="bg1"/>
                </a:solidFill>
                <a:latin typeface="Arial" panose="020B0604020202020204" pitchFamily="34" charset="0"/>
                <a:ea typeface="Avenir Book" charset="0"/>
              </a:rPr>
              <a:t>A. CAGNIANT, O. DELAUNE, J. DEVAUX, P. GROSS, S. TOPIN</a:t>
            </a:r>
            <a:endParaRPr lang="en-US" sz="900" dirty="0">
              <a:solidFill>
                <a:schemeClr val="bg1"/>
              </a:solidFill>
              <a:latin typeface="Avenir Book" charset="0"/>
              <a:ea typeface="Avenir Book" charset="0"/>
              <a:cs typeface="Avenir Book" charset="0"/>
            </a:endParaRPr>
          </a:p>
        </p:txBody>
      </p:sp>
      <p:graphicFrame>
        <p:nvGraphicFramePr>
          <p:cNvPr id="11" name="Tableau 10"/>
          <p:cNvGraphicFramePr>
            <a:graphicFrameLocks noGrp="1"/>
          </p:cNvGraphicFramePr>
          <p:nvPr>
            <p:extLst>
              <p:ext uri="{D42A27DB-BD31-4B8C-83A1-F6EECF244321}">
                <p14:modId xmlns:p14="http://schemas.microsoft.com/office/powerpoint/2010/main" val="4287824145"/>
              </p:ext>
            </p:extLst>
          </p:nvPr>
        </p:nvGraphicFramePr>
        <p:xfrm>
          <a:off x="4269346" y="916191"/>
          <a:ext cx="4778061" cy="3849484"/>
        </p:xfrm>
        <a:graphic>
          <a:graphicData uri="http://schemas.openxmlformats.org/drawingml/2006/table">
            <a:tbl>
              <a:tblPr firstRow="1" bandRow="1">
                <a:tableStyleId>{5940675A-B579-460E-94D1-54222C63F5DA}</a:tableStyleId>
              </a:tblPr>
              <a:tblGrid>
                <a:gridCol w="1752570">
                  <a:extLst>
                    <a:ext uri="{9D8B030D-6E8A-4147-A177-3AD203B41FA5}">
                      <a16:colId xmlns:a16="http://schemas.microsoft.com/office/drawing/2014/main" val="2266810122"/>
                    </a:ext>
                  </a:extLst>
                </a:gridCol>
                <a:gridCol w="3025491">
                  <a:extLst>
                    <a:ext uri="{9D8B030D-6E8A-4147-A177-3AD203B41FA5}">
                      <a16:colId xmlns:a16="http://schemas.microsoft.com/office/drawing/2014/main" val="698006455"/>
                    </a:ext>
                  </a:extLst>
                </a:gridCol>
              </a:tblGrid>
              <a:tr h="334256">
                <a:tc gridSpan="2">
                  <a:txBody>
                    <a:bodyPr/>
                    <a:lstStyle/>
                    <a:p>
                      <a:pPr algn="ctr"/>
                      <a:r>
                        <a:rPr lang="en-US" sz="1200" noProof="0" dirty="0" smtClean="0">
                          <a:latin typeface="Calibri" panose="020F0502020204030204" pitchFamily="34" charset="0"/>
                          <a:cs typeface="Calibri" panose="020F0502020204030204" pitchFamily="34" charset="0"/>
                        </a:rPr>
                        <a:t>2.</a:t>
                      </a:r>
                      <a:r>
                        <a:rPr lang="en-US" sz="1200" baseline="0" noProof="0" dirty="0" smtClean="0">
                          <a:latin typeface="Calibri" panose="020F0502020204030204" pitchFamily="34" charset="0"/>
                          <a:cs typeface="Calibri" panose="020F0502020204030204" pitchFamily="34" charset="0"/>
                        </a:rPr>
                        <a:t> Active r</a:t>
                      </a:r>
                      <a:r>
                        <a:rPr lang="en-US" sz="1200" noProof="0" dirty="0" smtClean="0">
                          <a:latin typeface="Calibri" panose="020F0502020204030204" pitchFamily="34" charset="0"/>
                          <a:cs typeface="Calibri" panose="020F0502020204030204" pitchFamily="34" charset="0"/>
                        </a:rPr>
                        <a:t>adioxenon</a:t>
                      </a:r>
                      <a:r>
                        <a:rPr lang="en-US" sz="1200" baseline="0" noProof="0" dirty="0" smtClean="0">
                          <a:latin typeface="Calibri" panose="020F0502020204030204" pitchFamily="34" charset="0"/>
                          <a:cs typeface="Calibri" panose="020F0502020204030204" pitchFamily="34" charset="0"/>
                        </a:rPr>
                        <a:t> </a:t>
                      </a:r>
                      <a:r>
                        <a:rPr lang="en-US" sz="1200" noProof="0" dirty="0" smtClean="0">
                          <a:latin typeface="Calibri" panose="020F0502020204030204" pitchFamily="34" charset="0"/>
                          <a:cs typeface="Calibri" panose="020F0502020204030204" pitchFamily="34" charset="0"/>
                        </a:rPr>
                        <a:t>mixtures</a:t>
                      </a:r>
                      <a:endParaRPr lang="en-US" sz="1200" noProof="0" dirty="0">
                        <a:latin typeface="Calibri" panose="020F0502020204030204" pitchFamily="34" charset="0"/>
                        <a:cs typeface="Calibri" panose="020F0502020204030204" pitchFamily="34" charset="0"/>
                      </a:endParaRPr>
                    </a:p>
                  </a:txBody>
                  <a:tcPr marL="118061" marR="118061" marT="59031" marB="59031">
                    <a:solidFill>
                      <a:schemeClr val="bg2"/>
                    </a:solidFill>
                  </a:tcPr>
                </a:tc>
                <a:tc hMerge="1">
                  <a:txBody>
                    <a:bodyPr/>
                    <a:lstStyle/>
                    <a:p>
                      <a:endParaRPr lang="fr-FR" dirty="0"/>
                    </a:p>
                  </a:txBody>
                  <a:tcPr>
                    <a:solidFill>
                      <a:schemeClr val="bg2">
                        <a:lumMod val="90000"/>
                      </a:schemeClr>
                    </a:solidFill>
                  </a:tcPr>
                </a:tc>
                <a:extLst>
                  <a:ext uri="{0D108BD9-81ED-4DB2-BD59-A6C34878D82A}">
                    <a16:rowId xmlns:a16="http://schemas.microsoft.com/office/drawing/2014/main" val="1607787271"/>
                  </a:ext>
                </a:extLst>
              </a:tr>
              <a:tr h="1754667">
                <a:tc>
                  <a:txBody>
                    <a:bodyPr/>
                    <a:lstStyle/>
                    <a:p>
                      <a:pPr algn="ctr"/>
                      <a:r>
                        <a:rPr lang="en-US" sz="1200" noProof="0" dirty="0" smtClean="0">
                          <a:latin typeface="Calibri" panose="020F0502020204030204" pitchFamily="34" charset="0"/>
                          <a:cs typeface="Calibri" panose="020F0502020204030204" pitchFamily="34" charset="0"/>
                        </a:rPr>
                        <a:t>« Fukushima</a:t>
                      </a:r>
                      <a:r>
                        <a:rPr lang="en-US" sz="1200" baseline="0" noProof="0" dirty="0" smtClean="0">
                          <a:latin typeface="Calibri" panose="020F0502020204030204" pitchFamily="34" charset="0"/>
                          <a:cs typeface="Calibri" panose="020F0502020204030204" pitchFamily="34" charset="0"/>
                        </a:rPr>
                        <a:t>-like</a:t>
                      </a:r>
                      <a:r>
                        <a:rPr lang="en-US" sz="1200" noProof="0" dirty="0" smtClean="0">
                          <a:latin typeface="Calibri" panose="020F0502020204030204" pitchFamily="34" charset="0"/>
                          <a:cs typeface="Calibri" panose="020F0502020204030204" pitchFamily="34" charset="0"/>
                        </a:rPr>
                        <a:t> sample »</a:t>
                      </a:r>
                    </a:p>
                    <a:p>
                      <a:pPr marL="171450" indent="-171450" algn="l">
                        <a:buFontTx/>
                        <a:buChar char="-"/>
                      </a:pPr>
                      <a:r>
                        <a:rPr lang="en-US" sz="1200" baseline="30000" noProof="0" dirty="0" smtClean="0">
                          <a:latin typeface="Calibri" panose="020F0502020204030204" pitchFamily="34" charset="0"/>
                          <a:cs typeface="Calibri" panose="020F0502020204030204" pitchFamily="34" charset="0"/>
                        </a:rPr>
                        <a:t>135</a:t>
                      </a:r>
                      <a:r>
                        <a:rPr lang="en-US" sz="1200" baseline="0" noProof="0" dirty="0" smtClean="0">
                          <a:latin typeface="Calibri" panose="020F0502020204030204" pitchFamily="34" charset="0"/>
                          <a:cs typeface="Calibri" panose="020F0502020204030204" pitchFamily="34" charset="0"/>
                        </a:rPr>
                        <a:t>Xe: </a:t>
                      </a:r>
                      <a:r>
                        <a:rPr lang="en-US" sz="1200" noProof="0" dirty="0" smtClean="0">
                          <a:latin typeface="Calibri" panose="020F0502020204030204" pitchFamily="34" charset="0"/>
                          <a:cs typeface="Calibri" panose="020F0502020204030204" pitchFamily="34" charset="0"/>
                        </a:rPr>
                        <a:t>0.5 </a:t>
                      </a:r>
                      <a:r>
                        <a:rPr lang="en-US" sz="1200" noProof="0" dirty="0" err="1" smtClean="0">
                          <a:latin typeface="Calibri" panose="020F0502020204030204" pitchFamily="34" charset="0"/>
                          <a:cs typeface="Calibri" panose="020F0502020204030204" pitchFamily="34" charset="0"/>
                        </a:rPr>
                        <a:t>mBq</a:t>
                      </a:r>
                      <a:r>
                        <a:rPr lang="en-US" sz="1200" noProof="0" dirty="0" smtClean="0">
                          <a:latin typeface="Calibri" panose="020F0502020204030204" pitchFamily="34" charset="0"/>
                          <a:cs typeface="Calibri" panose="020F0502020204030204" pitchFamily="34" charset="0"/>
                        </a:rPr>
                        <a:t>/m</a:t>
                      </a:r>
                      <a:r>
                        <a:rPr lang="en-US" sz="1200" baseline="30000" noProof="0" dirty="0" smtClean="0">
                          <a:latin typeface="Calibri" panose="020F0502020204030204" pitchFamily="34" charset="0"/>
                          <a:cs typeface="Calibri" panose="020F0502020204030204" pitchFamily="34" charset="0"/>
                        </a:rPr>
                        <a:t>3</a:t>
                      </a:r>
                      <a:endParaRPr lang="en-US" sz="1200" noProof="0" dirty="0" smtClean="0">
                        <a:latin typeface="Calibri" panose="020F0502020204030204" pitchFamily="34" charset="0"/>
                        <a:cs typeface="Calibri" panose="020F0502020204030204" pitchFamily="34" charset="0"/>
                      </a:endParaRPr>
                    </a:p>
                    <a:p>
                      <a:pPr marL="171450" indent="-171450" algn="l">
                        <a:buFontTx/>
                        <a:buChar char="-"/>
                      </a:pPr>
                      <a:r>
                        <a:rPr lang="en-US" sz="1200" baseline="30000" noProof="0" dirty="0" smtClean="0">
                          <a:latin typeface="Calibri" panose="020F0502020204030204" pitchFamily="34" charset="0"/>
                          <a:cs typeface="Calibri" panose="020F0502020204030204" pitchFamily="34" charset="0"/>
                        </a:rPr>
                        <a:t>133</a:t>
                      </a:r>
                      <a:r>
                        <a:rPr lang="en-US" sz="1200" baseline="0" noProof="0" dirty="0" smtClean="0">
                          <a:latin typeface="Calibri" panose="020F0502020204030204" pitchFamily="34" charset="0"/>
                          <a:cs typeface="Calibri" panose="020F0502020204030204" pitchFamily="34" charset="0"/>
                        </a:rPr>
                        <a:t>Xe</a:t>
                      </a:r>
                      <a:r>
                        <a:rPr lang="en-US" sz="1200" noProof="0" dirty="0" smtClean="0">
                          <a:latin typeface="Calibri" panose="020F0502020204030204" pitchFamily="34" charset="0"/>
                          <a:cs typeface="Calibri" panose="020F0502020204030204" pitchFamily="34" charset="0"/>
                        </a:rPr>
                        <a:t>: 2240 </a:t>
                      </a:r>
                      <a:r>
                        <a:rPr lang="en-US" sz="1200" noProof="0" dirty="0" err="1" smtClean="0">
                          <a:latin typeface="Calibri" panose="020F0502020204030204" pitchFamily="34" charset="0"/>
                          <a:cs typeface="Calibri" panose="020F0502020204030204" pitchFamily="34" charset="0"/>
                        </a:rPr>
                        <a:t>mBq</a:t>
                      </a:r>
                      <a:r>
                        <a:rPr lang="en-US" sz="1200" noProof="0" dirty="0" smtClean="0">
                          <a:latin typeface="Calibri" panose="020F0502020204030204" pitchFamily="34" charset="0"/>
                          <a:cs typeface="Calibri" panose="020F0502020204030204" pitchFamily="34" charset="0"/>
                        </a:rPr>
                        <a:t>/m</a:t>
                      </a:r>
                      <a:r>
                        <a:rPr lang="en-US" sz="1200" baseline="30000" noProof="0" dirty="0" smtClean="0">
                          <a:latin typeface="Calibri" panose="020F0502020204030204" pitchFamily="34" charset="0"/>
                          <a:cs typeface="Calibri" panose="020F0502020204030204" pitchFamily="34" charset="0"/>
                        </a:rPr>
                        <a:t>3</a:t>
                      </a:r>
                      <a:r>
                        <a:rPr lang="en-US" sz="1200" noProof="0" dirty="0" smtClean="0">
                          <a:latin typeface="Calibri" panose="020F0502020204030204" pitchFamily="34" charset="0"/>
                          <a:cs typeface="Calibri" panose="020F0502020204030204" pitchFamily="34" charset="0"/>
                        </a:rPr>
                        <a:t> </a:t>
                      </a:r>
                    </a:p>
                    <a:p>
                      <a:pPr marL="171450" indent="-171450" algn="l">
                        <a:buFontTx/>
                        <a:buChar char="-"/>
                      </a:pPr>
                      <a:r>
                        <a:rPr lang="en-US" sz="1200" baseline="30000" noProof="0" dirty="0" smtClean="0">
                          <a:latin typeface="Calibri" panose="020F0502020204030204" pitchFamily="34" charset="0"/>
                          <a:cs typeface="Calibri" panose="020F0502020204030204" pitchFamily="34" charset="0"/>
                        </a:rPr>
                        <a:t>133m</a:t>
                      </a:r>
                      <a:r>
                        <a:rPr lang="en-US" sz="1200" baseline="0" noProof="0" dirty="0" smtClean="0">
                          <a:latin typeface="Calibri" panose="020F0502020204030204" pitchFamily="34" charset="0"/>
                          <a:cs typeface="Calibri" panose="020F0502020204030204" pitchFamily="34" charset="0"/>
                        </a:rPr>
                        <a:t>Xe</a:t>
                      </a:r>
                      <a:r>
                        <a:rPr lang="en-US" sz="1200" noProof="0" dirty="0" smtClean="0">
                          <a:latin typeface="Calibri" panose="020F0502020204030204" pitchFamily="34" charset="0"/>
                          <a:cs typeface="Calibri" panose="020F0502020204030204" pitchFamily="34" charset="0"/>
                        </a:rPr>
                        <a:t>: 6 </a:t>
                      </a:r>
                      <a:r>
                        <a:rPr lang="en-US" sz="1200" noProof="0" dirty="0" err="1" smtClean="0">
                          <a:latin typeface="Calibri" panose="020F0502020204030204" pitchFamily="34" charset="0"/>
                          <a:cs typeface="Calibri" panose="020F0502020204030204" pitchFamily="34" charset="0"/>
                        </a:rPr>
                        <a:t>mBq</a:t>
                      </a:r>
                      <a:r>
                        <a:rPr lang="en-US" sz="1200" noProof="0" dirty="0" smtClean="0">
                          <a:latin typeface="Calibri" panose="020F0502020204030204" pitchFamily="34" charset="0"/>
                          <a:cs typeface="Calibri" panose="020F0502020204030204" pitchFamily="34" charset="0"/>
                        </a:rPr>
                        <a:t>/m</a:t>
                      </a:r>
                      <a:r>
                        <a:rPr lang="en-US" sz="1200" baseline="30000" noProof="0" dirty="0" smtClean="0">
                          <a:latin typeface="Calibri" panose="020F0502020204030204" pitchFamily="34" charset="0"/>
                          <a:cs typeface="Calibri" panose="020F0502020204030204" pitchFamily="34" charset="0"/>
                        </a:rPr>
                        <a:t>3</a:t>
                      </a:r>
                    </a:p>
                    <a:p>
                      <a:pPr marL="171450" indent="-171450" algn="l">
                        <a:buFontTx/>
                        <a:buChar char="-"/>
                      </a:pPr>
                      <a:r>
                        <a:rPr lang="en-US" sz="1200" baseline="30000" noProof="0" dirty="0" smtClean="0">
                          <a:latin typeface="Calibri" panose="020F0502020204030204" pitchFamily="34" charset="0"/>
                          <a:cs typeface="Calibri" panose="020F0502020204030204" pitchFamily="34" charset="0"/>
                        </a:rPr>
                        <a:t>131m</a:t>
                      </a:r>
                      <a:r>
                        <a:rPr lang="en-US" sz="1200" baseline="0" noProof="0" dirty="0" smtClean="0">
                          <a:latin typeface="Calibri" panose="020F0502020204030204" pitchFamily="34" charset="0"/>
                          <a:cs typeface="Calibri" panose="020F0502020204030204" pitchFamily="34" charset="0"/>
                        </a:rPr>
                        <a:t>Xe: 0.</a:t>
                      </a:r>
                      <a:endParaRPr lang="en-US" sz="1400" baseline="30000" noProof="0" dirty="0">
                        <a:latin typeface="Calibri" panose="020F0502020204030204" pitchFamily="34" charset="0"/>
                        <a:cs typeface="Calibri" panose="020F0502020204030204" pitchFamily="34" charset="0"/>
                      </a:endParaRPr>
                    </a:p>
                  </a:txBody>
                  <a:tcPr marL="36000" marR="36000" marT="59031" marB="59031"/>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400" noProof="0" dirty="0" smtClean="0">
                        <a:latin typeface="Calibri" panose="020F0502020204030204" pitchFamily="34" charset="0"/>
                        <a:cs typeface="Calibri" panose="020F0502020204030204" pitchFamily="34" charset="0"/>
                      </a:endParaRPr>
                    </a:p>
                  </a:txBody>
                  <a:tcPr marL="118061" marR="118061" marT="59031" marB="59031"/>
                </a:tc>
                <a:extLst>
                  <a:ext uri="{0D108BD9-81ED-4DB2-BD59-A6C34878D82A}">
                    <a16:rowId xmlns:a16="http://schemas.microsoft.com/office/drawing/2014/main" val="2987518494"/>
                  </a:ext>
                </a:extLst>
              </a:tr>
              <a:tr h="1760561">
                <a:tc>
                  <a:txBody>
                    <a:bodyPr/>
                    <a:lstStyle/>
                    <a:p>
                      <a:pPr marL="0" marR="0" lvl="0" indent="0" algn="ctr" defTabSz="1008111" rtl="0" eaLnBrk="1" fontAlgn="auto" latinLnBrk="0" hangingPunct="1">
                        <a:lnSpc>
                          <a:spcPct val="100000"/>
                        </a:lnSpc>
                        <a:spcBef>
                          <a:spcPts val="0"/>
                        </a:spcBef>
                        <a:spcAft>
                          <a:spcPts val="0"/>
                        </a:spcAft>
                        <a:buClrTx/>
                        <a:buSzTx/>
                        <a:buFontTx/>
                        <a:buNone/>
                        <a:tabLst/>
                        <a:defRPr/>
                      </a:pPr>
                      <a:r>
                        <a:rPr lang="en-US" sz="1200" noProof="0" dirty="0" smtClean="0">
                          <a:latin typeface="Calibri" panose="020F0502020204030204" pitchFamily="34" charset="0"/>
                          <a:cs typeface="Calibri" panose="020F0502020204030204" pitchFamily="34" charset="0"/>
                        </a:rPr>
                        <a:t>« QC sample »</a:t>
                      </a:r>
                      <a:endParaRPr lang="en-US" sz="1200" baseline="0" noProof="0" dirty="0" smtClean="0">
                        <a:latin typeface="Calibri" panose="020F0502020204030204" pitchFamily="34" charset="0"/>
                        <a:cs typeface="Calibri" panose="020F0502020204030204" pitchFamily="34" charset="0"/>
                      </a:endParaRPr>
                    </a:p>
                    <a:p>
                      <a:pPr marL="171450" indent="-171450" algn="l">
                        <a:buFontTx/>
                        <a:buChar char="-"/>
                      </a:pPr>
                      <a:r>
                        <a:rPr lang="en-US" sz="1200" baseline="30000" noProof="0" dirty="0" smtClean="0">
                          <a:latin typeface="Calibri" panose="020F0502020204030204" pitchFamily="34" charset="0"/>
                          <a:cs typeface="Calibri" panose="020F0502020204030204" pitchFamily="34" charset="0"/>
                        </a:rPr>
                        <a:t>135</a:t>
                      </a:r>
                      <a:r>
                        <a:rPr lang="en-US" sz="1200" baseline="0" noProof="0" dirty="0" smtClean="0">
                          <a:latin typeface="Calibri" panose="020F0502020204030204" pitchFamily="34" charset="0"/>
                          <a:cs typeface="Calibri" panose="020F0502020204030204" pitchFamily="34" charset="0"/>
                        </a:rPr>
                        <a:t>Xe: </a:t>
                      </a:r>
                      <a:r>
                        <a:rPr lang="en-US" sz="1200" noProof="0" dirty="0" smtClean="0">
                          <a:latin typeface="Calibri" panose="020F0502020204030204" pitchFamily="34" charset="0"/>
                          <a:cs typeface="Calibri" panose="020F0502020204030204" pitchFamily="34" charset="0"/>
                        </a:rPr>
                        <a:t>0.1 </a:t>
                      </a:r>
                      <a:r>
                        <a:rPr lang="en-US" sz="1200" noProof="0" dirty="0" err="1" smtClean="0">
                          <a:latin typeface="Calibri" panose="020F0502020204030204" pitchFamily="34" charset="0"/>
                          <a:cs typeface="Calibri" panose="020F0502020204030204" pitchFamily="34" charset="0"/>
                        </a:rPr>
                        <a:t>mBq</a:t>
                      </a:r>
                      <a:r>
                        <a:rPr lang="en-US" sz="1200" noProof="0" dirty="0" smtClean="0">
                          <a:latin typeface="Calibri" panose="020F0502020204030204" pitchFamily="34" charset="0"/>
                          <a:cs typeface="Calibri" panose="020F0502020204030204" pitchFamily="34" charset="0"/>
                        </a:rPr>
                        <a:t>/m</a:t>
                      </a:r>
                      <a:r>
                        <a:rPr lang="en-US" sz="1200" baseline="30000" noProof="0" dirty="0" smtClean="0">
                          <a:latin typeface="Calibri" panose="020F0502020204030204" pitchFamily="34" charset="0"/>
                          <a:cs typeface="Calibri" panose="020F0502020204030204" pitchFamily="34" charset="0"/>
                        </a:rPr>
                        <a:t>3</a:t>
                      </a:r>
                      <a:endParaRPr lang="en-US" sz="1200" noProof="0" dirty="0" smtClean="0">
                        <a:latin typeface="Calibri" panose="020F0502020204030204" pitchFamily="34" charset="0"/>
                        <a:cs typeface="Calibri" panose="020F0502020204030204" pitchFamily="34" charset="0"/>
                      </a:endParaRPr>
                    </a:p>
                    <a:p>
                      <a:pPr marL="171450" indent="-171450" algn="l">
                        <a:buFontTx/>
                        <a:buChar char="-"/>
                      </a:pPr>
                      <a:r>
                        <a:rPr lang="en-US" sz="1200" baseline="30000" noProof="0" dirty="0" smtClean="0">
                          <a:latin typeface="Calibri" panose="020F0502020204030204" pitchFamily="34" charset="0"/>
                          <a:cs typeface="Calibri" panose="020F0502020204030204" pitchFamily="34" charset="0"/>
                        </a:rPr>
                        <a:t>133</a:t>
                      </a:r>
                      <a:r>
                        <a:rPr lang="en-US" sz="1200" baseline="0" noProof="0" dirty="0" smtClean="0">
                          <a:latin typeface="Calibri" panose="020F0502020204030204" pitchFamily="34" charset="0"/>
                          <a:cs typeface="Calibri" panose="020F0502020204030204" pitchFamily="34" charset="0"/>
                        </a:rPr>
                        <a:t>Xe</a:t>
                      </a:r>
                      <a:r>
                        <a:rPr lang="en-US" sz="1200" noProof="0" dirty="0" smtClean="0">
                          <a:latin typeface="Calibri" panose="020F0502020204030204" pitchFamily="34" charset="0"/>
                          <a:cs typeface="Calibri" panose="020F0502020204030204" pitchFamily="34" charset="0"/>
                        </a:rPr>
                        <a:t>: 106 </a:t>
                      </a:r>
                      <a:r>
                        <a:rPr lang="en-US" sz="1200" noProof="0" dirty="0" err="1" smtClean="0">
                          <a:latin typeface="Calibri" panose="020F0502020204030204" pitchFamily="34" charset="0"/>
                          <a:cs typeface="Calibri" panose="020F0502020204030204" pitchFamily="34" charset="0"/>
                        </a:rPr>
                        <a:t>mBq</a:t>
                      </a:r>
                      <a:r>
                        <a:rPr lang="en-US" sz="1200" noProof="0" dirty="0" smtClean="0">
                          <a:latin typeface="Calibri" panose="020F0502020204030204" pitchFamily="34" charset="0"/>
                          <a:cs typeface="Calibri" panose="020F0502020204030204" pitchFamily="34" charset="0"/>
                        </a:rPr>
                        <a:t>/m</a:t>
                      </a:r>
                      <a:r>
                        <a:rPr lang="en-US" sz="1200" baseline="30000" noProof="0" dirty="0" smtClean="0">
                          <a:latin typeface="Calibri" panose="020F0502020204030204" pitchFamily="34" charset="0"/>
                          <a:cs typeface="Calibri" panose="020F0502020204030204" pitchFamily="34" charset="0"/>
                        </a:rPr>
                        <a:t>3</a:t>
                      </a:r>
                      <a:r>
                        <a:rPr lang="en-US" sz="1200" noProof="0" dirty="0" smtClean="0">
                          <a:latin typeface="Calibri" panose="020F0502020204030204" pitchFamily="34" charset="0"/>
                          <a:cs typeface="Calibri" panose="020F0502020204030204" pitchFamily="34" charset="0"/>
                        </a:rPr>
                        <a:t> </a:t>
                      </a:r>
                    </a:p>
                    <a:p>
                      <a:pPr marL="171450" indent="-171450" algn="l">
                        <a:buFontTx/>
                        <a:buChar char="-"/>
                      </a:pPr>
                      <a:r>
                        <a:rPr lang="en-US" sz="1200" baseline="30000" noProof="0" dirty="0" smtClean="0">
                          <a:latin typeface="Calibri" panose="020F0502020204030204" pitchFamily="34" charset="0"/>
                          <a:cs typeface="Calibri" panose="020F0502020204030204" pitchFamily="34" charset="0"/>
                        </a:rPr>
                        <a:t>131m</a:t>
                      </a:r>
                      <a:r>
                        <a:rPr lang="en-US" sz="1200" baseline="0" noProof="0" dirty="0" smtClean="0">
                          <a:latin typeface="Calibri" panose="020F0502020204030204" pitchFamily="34" charset="0"/>
                          <a:cs typeface="Calibri" panose="020F0502020204030204" pitchFamily="34" charset="0"/>
                        </a:rPr>
                        <a:t>Xe:</a:t>
                      </a:r>
                      <a:r>
                        <a:rPr lang="en-US" sz="1200" noProof="0" dirty="0" smtClean="0">
                          <a:latin typeface="Calibri" panose="020F0502020204030204" pitchFamily="34" charset="0"/>
                          <a:cs typeface="Calibri" panose="020F0502020204030204" pitchFamily="34" charset="0"/>
                        </a:rPr>
                        <a:t> 6 </a:t>
                      </a:r>
                      <a:r>
                        <a:rPr lang="en-US" sz="1200" noProof="0" dirty="0" err="1" smtClean="0">
                          <a:latin typeface="Calibri" panose="020F0502020204030204" pitchFamily="34" charset="0"/>
                          <a:cs typeface="Calibri" panose="020F0502020204030204" pitchFamily="34" charset="0"/>
                        </a:rPr>
                        <a:t>mBq</a:t>
                      </a:r>
                      <a:r>
                        <a:rPr lang="en-US" sz="1200" noProof="0" dirty="0" smtClean="0">
                          <a:latin typeface="Calibri" panose="020F0502020204030204" pitchFamily="34" charset="0"/>
                          <a:cs typeface="Calibri" panose="020F0502020204030204" pitchFamily="34" charset="0"/>
                        </a:rPr>
                        <a:t>/m</a:t>
                      </a:r>
                      <a:r>
                        <a:rPr lang="en-US" sz="1200" baseline="30000" noProof="0" dirty="0" smtClean="0">
                          <a:latin typeface="Calibri" panose="020F0502020204030204" pitchFamily="34" charset="0"/>
                          <a:cs typeface="Calibri" panose="020F0502020204030204" pitchFamily="34" charset="0"/>
                        </a:rPr>
                        <a:t>3</a:t>
                      </a:r>
                    </a:p>
                    <a:p>
                      <a:pPr marL="171450" indent="-171450" algn="l">
                        <a:buFontTx/>
                        <a:buChar char="-"/>
                      </a:pPr>
                      <a:r>
                        <a:rPr lang="en-US" sz="1200" baseline="30000" noProof="0" dirty="0" smtClean="0">
                          <a:latin typeface="Calibri" panose="020F0502020204030204" pitchFamily="34" charset="0"/>
                          <a:cs typeface="Calibri" panose="020F0502020204030204" pitchFamily="34" charset="0"/>
                        </a:rPr>
                        <a:t>133m</a:t>
                      </a:r>
                      <a:r>
                        <a:rPr lang="en-US" sz="1200" baseline="0" noProof="0" dirty="0" smtClean="0">
                          <a:latin typeface="Calibri" panose="020F0502020204030204" pitchFamily="34" charset="0"/>
                          <a:cs typeface="Calibri" panose="020F0502020204030204" pitchFamily="34" charset="0"/>
                        </a:rPr>
                        <a:t>Xe: 0.</a:t>
                      </a:r>
                      <a:endParaRPr lang="en-US" sz="1400" noProof="0" dirty="0" smtClean="0">
                        <a:latin typeface="Calibri" panose="020F0502020204030204" pitchFamily="34" charset="0"/>
                        <a:cs typeface="Calibri" panose="020F0502020204030204" pitchFamily="34" charset="0"/>
                      </a:endParaRPr>
                    </a:p>
                  </a:txBody>
                  <a:tcPr marL="36000" marR="36000" marT="59031" marB="59031"/>
                </a:tc>
                <a:tc>
                  <a:txBody>
                    <a:bodyPr/>
                    <a:lstStyle/>
                    <a:p>
                      <a:pPr algn="ctr"/>
                      <a:endParaRPr lang="en-US" sz="1400" noProof="0" dirty="0">
                        <a:latin typeface="Calibri" panose="020F0502020204030204" pitchFamily="34" charset="0"/>
                        <a:cs typeface="Calibri" panose="020F0502020204030204" pitchFamily="34" charset="0"/>
                      </a:endParaRPr>
                    </a:p>
                  </a:txBody>
                  <a:tcPr marL="118061" marR="118061" marT="59031" marB="59031"/>
                </a:tc>
                <a:extLst>
                  <a:ext uri="{0D108BD9-81ED-4DB2-BD59-A6C34878D82A}">
                    <a16:rowId xmlns:a16="http://schemas.microsoft.com/office/drawing/2014/main" val="1019140014"/>
                  </a:ext>
                </a:extLst>
              </a:tr>
            </a:tbl>
          </a:graphicData>
        </a:graphic>
      </p:graphicFrame>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030" y="1245792"/>
            <a:ext cx="2929490" cy="1764000"/>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926" y="2978473"/>
            <a:ext cx="2938944" cy="1764000"/>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6904" y="3067516"/>
            <a:ext cx="2863333" cy="158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8016" y="1286473"/>
            <a:ext cx="2884921" cy="16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601458670"/>
      </p:ext>
    </p:extLst>
  </p:cSld>
  <p:clrMapOvr>
    <a:masterClrMapping/>
  </p:clrMapOvr>
  <mc:AlternateContent xmlns:mc="http://schemas.openxmlformats.org/markup-compatibility/2006" xmlns:p14="http://schemas.microsoft.com/office/powerpoint/2010/main">
    <mc:Choice Requires="p14">
      <p:transition spd="slow" p14:dur="2000" advTm="14048"/>
    </mc:Choice>
    <mc:Fallback xmlns="">
      <p:transition spd="slow" advTm="140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T3.5-300</a:t>
            </a:r>
            <a:endParaRPr lang="en-US"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68953" y="2499816"/>
            <a:ext cx="3882477" cy="646331"/>
          </a:xfrm>
          <a:prstGeom prst="rect">
            <a:avLst/>
          </a:prstGeom>
          <a:noFill/>
        </p:spPr>
        <p:txBody>
          <a:bodyPr wrap="square" rtlCol="0">
            <a:spAutoFit/>
          </a:bodyPr>
          <a:lstStyle/>
          <a:p>
            <a:pPr algn="ctr"/>
            <a:r>
              <a:rPr lang="en-US" sz="3600" dirty="0" smtClean="0">
                <a:solidFill>
                  <a:srgbClr val="DFC5DF"/>
                </a:solidFill>
                <a:latin typeface="Arial" panose="020B0604020202020204" pitchFamily="34" charset="0"/>
                <a:cs typeface="Arial" panose="020B0604020202020204" pitchFamily="34" charset="0"/>
              </a:rPr>
              <a:t>CONCLUSIONS</a:t>
            </a:r>
            <a:endParaRPr lang="en-US" sz="3600" dirty="0">
              <a:solidFill>
                <a:srgbClr val="DFC5DF"/>
              </a:solidFill>
              <a:latin typeface="Arial" panose="020B0604020202020204" pitchFamily="34" charset="0"/>
              <a:cs typeface="Arial" panose="020B0604020202020204" pitchFamily="34" charset="0"/>
            </a:endParaRPr>
          </a:p>
        </p:txBody>
      </p:sp>
      <p:sp>
        <p:nvSpPr>
          <p:cNvPr id="5" name="Rectangle 17">
            <a:extLst>
              <a:ext uri="{FF2B5EF4-FFF2-40B4-BE49-F238E27FC236}">
                <a16:creationId xmlns:a16="http://schemas.microsoft.com/office/drawing/2014/main" id="{5EF62D07-9530-2045-8576-F313AD944EC4}"/>
              </a:ext>
            </a:extLst>
          </p:cNvPr>
          <p:cNvSpPr>
            <a:spLocks noChangeArrowheads="1"/>
          </p:cNvSpPr>
          <p:nvPr/>
        </p:nvSpPr>
        <p:spPr bwMode="auto">
          <a:xfrm>
            <a:off x="1992923" y="163887"/>
            <a:ext cx="4962770" cy="593367"/>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smtClean="0">
                <a:solidFill>
                  <a:schemeClr val="bg1"/>
                </a:solidFill>
                <a:latin typeface="Arial" panose="020B0604020202020204" pitchFamily="34" charset="0"/>
              </a:rPr>
              <a:t>Recent algorithm developments on methods for the analysis of radioxenon beta/gamma coincidence spectrum</a:t>
            </a:r>
          </a:p>
          <a:p>
            <a:pPr algn="ctr" eaLnBrk="0" hangingPunct="0">
              <a:lnSpc>
                <a:spcPts val="1586"/>
              </a:lnSpc>
            </a:pPr>
            <a:r>
              <a:rPr lang="en-US" sz="900" dirty="0" smtClean="0">
                <a:solidFill>
                  <a:schemeClr val="bg1"/>
                </a:solidFill>
                <a:latin typeface="Arial" panose="020B0604020202020204" pitchFamily="34" charset="0"/>
                <a:ea typeface="Avenir Book" charset="0"/>
              </a:rPr>
              <a:t>A. CAGNIANT, O. DELAUNE, J. DEVAUX, P. GROSS, S. TOPIN</a:t>
            </a:r>
            <a:endParaRPr lang="en-US" sz="900" dirty="0">
              <a:solidFill>
                <a:schemeClr val="bg1"/>
              </a:solidFill>
              <a:latin typeface="Avenir Book" charset="0"/>
              <a:ea typeface="Avenir Book" charset="0"/>
              <a:cs typeface="Avenir Book"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1209599146"/>
              </p:ext>
            </p:extLst>
          </p:nvPr>
        </p:nvGraphicFramePr>
        <p:xfrm>
          <a:off x="495452" y="923924"/>
          <a:ext cx="8548535" cy="2838129"/>
        </p:xfrm>
        <a:graphic>
          <a:graphicData uri="http://schemas.openxmlformats.org/drawingml/2006/table">
            <a:tbl>
              <a:tblPr firstRow="1" bandRow="1">
                <a:tableStyleId>{793D81CF-94F2-401A-BA57-92F5A7B2D0C5}</a:tableStyleId>
              </a:tblPr>
              <a:tblGrid>
                <a:gridCol w="387198">
                  <a:extLst>
                    <a:ext uri="{9D8B030D-6E8A-4147-A177-3AD203B41FA5}">
                      <a16:colId xmlns:a16="http://schemas.microsoft.com/office/drawing/2014/main" val="20000"/>
                    </a:ext>
                  </a:extLst>
                </a:gridCol>
                <a:gridCol w="2946247">
                  <a:extLst>
                    <a:ext uri="{9D8B030D-6E8A-4147-A177-3AD203B41FA5}">
                      <a16:colId xmlns:a16="http://schemas.microsoft.com/office/drawing/2014/main" val="20001"/>
                    </a:ext>
                  </a:extLst>
                </a:gridCol>
                <a:gridCol w="2607545">
                  <a:extLst>
                    <a:ext uri="{9D8B030D-6E8A-4147-A177-3AD203B41FA5}">
                      <a16:colId xmlns:a16="http://schemas.microsoft.com/office/drawing/2014/main" val="20002"/>
                    </a:ext>
                  </a:extLst>
                </a:gridCol>
                <a:gridCol w="2607545">
                  <a:extLst>
                    <a:ext uri="{9D8B030D-6E8A-4147-A177-3AD203B41FA5}">
                      <a16:colId xmlns:a16="http://schemas.microsoft.com/office/drawing/2014/main" val="20003"/>
                    </a:ext>
                  </a:extLst>
                </a:gridCol>
              </a:tblGrid>
              <a:tr h="136526">
                <a:tc>
                  <a:txBody>
                    <a:bodyPr/>
                    <a:lstStyle/>
                    <a:p>
                      <a:pPr algn="ctr">
                        <a:lnSpc>
                          <a:spcPct val="100000"/>
                        </a:lnSpc>
                      </a:pPr>
                      <a:endParaRPr lang="en-US" sz="1200" noProof="0" dirty="0">
                        <a:latin typeface="Calibri" panose="020F0502020204030204" pitchFamily="34" charset="0"/>
                        <a:cs typeface="Calibri" panose="020F0502020204030204" pitchFamily="34" charset="0"/>
                      </a:endParaRPr>
                    </a:p>
                  </a:txBody>
                  <a:tcPr marL="36000" marR="36000" marT="36000" marB="36000" anchor="ctr">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0000"/>
                        </a:lnSpc>
                      </a:pPr>
                      <a:r>
                        <a:rPr lang="en-US" sz="1200" noProof="0" dirty="0" smtClean="0">
                          <a:latin typeface="Calibri" panose="020F0502020204030204" pitchFamily="34" charset="0"/>
                          <a:cs typeface="Calibri" panose="020F0502020204030204" pitchFamily="34" charset="0"/>
                        </a:rPr>
                        <a:t>IA</a:t>
                      </a:r>
                      <a:endParaRPr lang="en-US" sz="1200" noProof="0" dirty="0">
                        <a:latin typeface="Calibri" panose="020F0502020204030204" pitchFamily="34" charset="0"/>
                        <a:cs typeface="Calibri" panose="020F0502020204030204" pitchFamily="34" charset="0"/>
                      </a:endParaRPr>
                    </a:p>
                  </a:txBody>
                  <a:tcPr marL="36000" marR="36000" marT="36000" marB="36000" anchor="ctr">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0000"/>
                        </a:lnSpc>
                      </a:pPr>
                      <a:r>
                        <a:rPr lang="en-US" sz="1200" noProof="0" dirty="0" smtClean="0">
                          <a:latin typeface="Calibri" panose="020F0502020204030204" pitchFamily="34" charset="0"/>
                          <a:cs typeface="Calibri" panose="020F0502020204030204" pitchFamily="34" charset="0"/>
                        </a:rPr>
                        <a:t>RTGA</a:t>
                      </a:r>
                      <a:endParaRPr lang="en-US" sz="1200" noProof="0" dirty="0">
                        <a:latin typeface="Calibri" panose="020F0502020204030204" pitchFamily="34" charset="0"/>
                        <a:cs typeface="Calibri" panose="020F0502020204030204" pitchFamily="34" charset="0"/>
                      </a:endParaRPr>
                    </a:p>
                  </a:txBody>
                  <a:tcPr marL="36000" marR="36000" marT="36000" marB="36000" anchor="ctr">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00000"/>
                        </a:lnSpc>
                      </a:pPr>
                      <a:r>
                        <a:rPr lang="en-US" sz="1200" noProof="0" dirty="0" smtClean="0">
                          <a:latin typeface="Calibri" panose="020F0502020204030204" pitchFamily="34" charset="0"/>
                          <a:cs typeface="Calibri" panose="020F0502020204030204" pitchFamily="34" charset="0"/>
                        </a:rPr>
                        <a:t>RTGA-Op</a:t>
                      </a:r>
                      <a:endParaRPr lang="en-US" sz="1200" noProof="0" dirty="0">
                        <a:latin typeface="Calibri" panose="020F0502020204030204" pitchFamily="34" charset="0"/>
                        <a:cs typeface="Calibri" panose="020F0502020204030204" pitchFamily="34" charset="0"/>
                      </a:endParaRPr>
                    </a:p>
                  </a:txBody>
                  <a:tcPr marL="36000" marR="36000" marT="36000" marB="36000" anchor="ctr">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518468867"/>
                  </a:ext>
                </a:extLst>
              </a:tr>
              <a:tr h="382729">
                <a:tc rowSpan="2">
                  <a:txBody>
                    <a:bodyPr/>
                    <a:lstStyle/>
                    <a:p>
                      <a:pPr marL="0" indent="0" algn="ctr">
                        <a:lnSpc>
                          <a:spcPct val="100000"/>
                        </a:lnSpc>
                        <a:buFont typeface="Arial" panose="020B0604020202020204" pitchFamily="34" charset="0"/>
                        <a:buNone/>
                      </a:pPr>
                      <a:r>
                        <a:rPr lang="en-US" sz="900" noProof="0" dirty="0" smtClean="0">
                          <a:latin typeface="Calibri" panose="020F0502020204030204" pitchFamily="34" charset="0"/>
                          <a:cs typeface="Calibri" panose="020F0502020204030204" pitchFamily="34" charset="0"/>
                        </a:rPr>
                        <a:t>Generalities</a:t>
                      </a:r>
                      <a:endParaRPr lang="en-US" sz="900" noProof="0" dirty="0">
                        <a:latin typeface="Calibri" panose="020F0502020204030204" pitchFamily="34" charset="0"/>
                        <a:cs typeface="Calibri" panose="020F0502020204030204" pitchFamily="34" charset="0"/>
                      </a:endParaRPr>
                    </a:p>
                  </a:txBody>
                  <a:tcPr marL="36000" marR="36000" marT="36000" marB="3600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indent="0" algn="ctr">
                        <a:lnSpc>
                          <a:spcPct val="100000"/>
                        </a:lnSpc>
                        <a:buFont typeface="Arial" panose="020B0604020202020204" pitchFamily="34" charset="0"/>
                        <a:buNone/>
                      </a:pPr>
                      <a:r>
                        <a:rPr lang="en-US" sz="900" b="1" noProof="0" dirty="0" smtClean="0">
                          <a:latin typeface="Calibri" panose="020F0502020204030204" pitchFamily="34" charset="0"/>
                          <a:cs typeface="Calibri" panose="020F0502020204030204" pitchFamily="34" charset="0"/>
                        </a:rPr>
                        <a:t>This</a:t>
                      </a:r>
                      <a:r>
                        <a:rPr lang="en-US" sz="900" b="1" baseline="0" noProof="0" dirty="0" smtClean="0">
                          <a:latin typeface="Calibri" panose="020F0502020204030204" pitchFamily="34" charset="0"/>
                          <a:cs typeface="Calibri" panose="020F0502020204030204" pitchFamily="34" charset="0"/>
                        </a:rPr>
                        <a:t> study is based on simulated data. The following effects are not taken into account: calibration shift during measurement, equilibrium between radon progenies, memory effect, blank measurements. Electron detectors energy resolution were considered flat.</a:t>
                      </a:r>
                      <a:endParaRPr lang="en-US" sz="900" b="1" noProof="0" dirty="0">
                        <a:latin typeface="Calibri" panose="020F0502020204030204" pitchFamily="34" charset="0"/>
                        <a:cs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indent="0" algn="ctr">
                        <a:lnSpc>
                          <a:spcPct val="150000"/>
                        </a:lnSpc>
                        <a:buFont typeface="Arial" panose="020B0604020202020204" pitchFamily="34" charset="0"/>
                        <a:buNone/>
                      </a:pPr>
                      <a:endParaRPr lang="en-US" sz="1000" noProof="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indent="0" algn="ctr">
                        <a:lnSpc>
                          <a:spcPct val="150000"/>
                        </a:lnSpc>
                        <a:buFont typeface="Arial" panose="020B0604020202020204" pitchFamily="34" charset="0"/>
                        <a:buNone/>
                      </a:pPr>
                      <a:endParaRPr lang="en-US" sz="1000" noProof="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102572"/>
                  </a:ext>
                </a:extLst>
              </a:tr>
              <a:tr h="382729">
                <a:tc vMerge="1">
                  <a:txBody>
                    <a:bodyPr/>
                    <a:lstStyle/>
                    <a:p>
                      <a:pPr marL="0" indent="0" algn="ctr">
                        <a:lnSpc>
                          <a:spcPct val="150000"/>
                        </a:lnSpc>
                        <a:buFont typeface="Arial" panose="020B0604020202020204" pitchFamily="34" charset="0"/>
                        <a:buNone/>
                      </a:pPr>
                      <a:endParaRPr lang="en-US" sz="900" noProof="0" dirty="0">
                        <a:latin typeface="Calibri" panose="020F0502020204030204" pitchFamily="34" charset="0"/>
                        <a:cs typeface="Calibri" panose="020F050202020403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buFont typeface="Arial" panose="020B0604020202020204" pitchFamily="34" charset="0"/>
                        <a:buNone/>
                      </a:pPr>
                      <a:r>
                        <a:rPr lang="en-US" sz="900" noProof="0" dirty="0" smtClean="0">
                          <a:latin typeface="Calibri" panose="020F0502020204030204" pitchFamily="34" charset="0"/>
                          <a:cs typeface="Calibri" panose="020F0502020204030204" pitchFamily="34" charset="0"/>
                        </a:rPr>
                        <a:t>This</a:t>
                      </a:r>
                      <a:r>
                        <a:rPr lang="en-US" sz="900" baseline="0" noProof="0" dirty="0" smtClean="0">
                          <a:latin typeface="Calibri" panose="020F0502020204030204" pitchFamily="34" charset="0"/>
                          <a:cs typeface="Calibri" panose="020F0502020204030204" pitchFamily="34" charset="0"/>
                        </a:rPr>
                        <a:t> algorithm is written to be conservative regarding interferences. </a:t>
                      </a:r>
                      <a:r>
                        <a:rPr lang="en-US" sz="900" b="1" baseline="0" noProof="0" dirty="0" smtClean="0">
                          <a:latin typeface="Calibri" panose="020F0502020204030204" pitchFamily="34" charset="0"/>
                          <a:cs typeface="Calibri" panose="020F0502020204030204" pitchFamily="34" charset="0"/>
                        </a:rPr>
                        <a:t>Therefore, it exhibits relatively low false positive rates at the cost of higher MDAs.</a:t>
                      </a:r>
                      <a:endParaRPr lang="en-US" sz="900" b="1" noProof="0" dirty="0">
                        <a:latin typeface="Calibri" panose="020F0502020204030204" pitchFamily="34" charset="0"/>
                        <a:cs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buFont typeface="Arial" panose="020B0604020202020204" pitchFamily="34" charset="0"/>
                        <a:buNone/>
                      </a:pPr>
                      <a:r>
                        <a:rPr lang="en-US" sz="900" noProof="0" dirty="0" smtClean="0">
                          <a:latin typeface="Calibri" panose="020F0502020204030204" pitchFamily="34" charset="0"/>
                          <a:cs typeface="Calibri" panose="020F0502020204030204" pitchFamily="34" charset="0"/>
                        </a:rPr>
                        <a:t>This algorithm is straightforward,</a:t>
                      </a:r>
                      <a:r>
                        <a:rPr lang="en-US" sz="900" baseline="0" noProof="0" dirty="0" smtClean="0">
                          <a:latin typeface="Calibri" panose="020F0502020204030204" pitchFamily="34" charset="0"/>
                          <a:cs typeface="Calibri" panose="020F0502020204030204" pitchFamily="34" charset="0"/>
                        </a:rPr>
                        <a:t> and considers interferences between ROI in all case.  Provided MDAs are lower than the ones from IA, but in extreme cases false detection rates are two high.</a:t>
                      </a:r>
                      <a:endParaRPr lang="en-US" sz="900" noProof="0" dirty="0">
                        <a:latin typeface="Calibri" panose="020F0502020204030204" pitchFamily="34" charset="0"/>
                        <a:cs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buFont typeface="Arial" panose="020B0604020202020204" pitchFamily="34" charset="0"/>
                        <a:buNone/>
                      </a:pPr>
                      <a:r>
                        <a:rPr lang="en-US" sz="900" noProof="0" dirty="0" smtClean="0">
                          <a:latin typeface="Calibri" panose="020F0502020204030204" pitchFamily="34" charset="0"/>
                          <a:cs typeface="Calibri" panose="020F0502020204030204" pitchFamily="34" charset="0"/>
                        </a:rPr>
                        <a:t>Because manipulated thresholds around</a:t>
                      </a:r>
                      <a:r>
                        <a:rPr lang="en-US" sz="900" baseline="0" noProof="0" dirty="0" smtClean="0">
                          <a:latin typeface="Calibri" panose="020F0502020204030204" pitchFamily="34" charset="0"/>
                          <a:cs typeface="Calibri" panose="020F0502020204030204" pitchFamily="34" charset="0"/>
                        </a:rPr>
                        <a:t> low number of counts [0; 5] can be tricky, this algorithm is artificially bridled at a low level of L</a:t>
                      </a:r>
                      <a:r>
                        <a:rPr lang="en-US" sz="900" baseline="-25000" noProof="0" dirty="0" smtClean="0">
                          <a:latin typeface="Calibri" panose="020F0502020204030204" pitchFamily="34" charset="0"/>
                          <a:cs typeface="Calibri" panose="020F0502020204030204" pitchFamily="34" charset="0"/>
                        </a:rPr>
                        <a:t>C</a:t>
                      </a:r>
                      <a:r>
                        <a:rPr lang="en-US" sz="900" baseline="0" noProof="0" dirty="0" smtClean="0">
                          <a:latin typeface="Calibri" panose="020F0502020204030204" pitchFamily="34" charset="0"/>
                          <a:cs typeface="Calibri" panose="020F0502020204030204" pitchFamily="34" charset="0"/>
                        </a:rPr>
                        <a:t> at 3.3 counts. MDAs are artificially increased.</a:t>
                      </a:r>
                      <a:endParaRPr lang="en-US" sz="900" noProof="0" dirty="0">
                        <a:latin typeface="Calibri" panose="020F0502020204030204" pitchFamily="34" charset="0"/>
                        <a:cs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89940">
                <a:tc>
                  <a:txBody>
                    <a:bodyPr/>
                    <a:lstStyle/>
                    <a:p>
                      <a:pPr marL="0" indent="0" algn="ctr">
                        <a:lnSpc>
                          <a:spcPct val="100000"/>
                        </a:lnSpc>
                        <a:buFont typeface="Arial" panose="020B0604020202020204" pitchFamily="34" charset="0"/>
                        <a:buNone/>
                      </a:pPr>
                      <a:r>
                        <a:rPr lang="en-US" sz="900" noProof="0" dirty="0" smtClean="0">
                          <a:latin typeface="Calibri" panose="020F0502020204030204" pitchFamily="34" charset="0"/>
                          <a:cs typeface="Calibri" panose="020F0502020204030204" pitchFamily="34" charset="0"/>
                        </a:rPr>
                        <a:t>HPGe/PIPSBox</a:t>
                      </a:r>
                      <a:endParaRPr lang="en-US" sz="900" noProof="0" dirty="0">
                        <a:latin typeface="Calibri" panose="020F0502020204030204" pitchFamily="34" charset="0"/>
                        <a:cs typeface="Calibri" panose="020F0502020204030204" pitchFamily="34" charset="0"/>
                      </a:endParaRPr>
                    </a:p>
                  </a:txBody>
                  <a:tcPr marL="36000" marR="36000" marT="36000" marB="3600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buFont typeface="Arial" panose="020B0604020202020204" pitchFamily="34" charset="0"/>
                        <a:buNone/>
                      </a:pPr>
                      <a:r>
                        <a:rPr lang="en-US" sz="900" noProof="0" dirty="0" smtClean="0">
                          <a:latin typeface="Calibri" panose="020F0502020204030204" pitchFamily="34" charset="0"/>
                          <a:cs typeface="Calibri" panose="020F0502020204030204" pitchFamily="34" charset="0"/>
                        </a:rPr>
                        <a:t>For both effect of</a:t>
                      </a:r>
                      <a:r>
                        <a:rPr lang="en-US" sz="900" baseline="0" noProof="0" dirty="0" smtClean="0">
                          <a:latin typeface="Calibri" panose="020F0502020204030204" pitchFamily="34" charset="0"/>
                          <a:cs typeface="Calibri" panose="020F0502020204030204" pitchFamily="34" charset="0"/>
                        </a:rPr>
                        <a:t> radon progenies in ROI3 or </a:t>
                      </a:r>
                      <a:r>
                        <a:rPr lang="en-US" sz="900" baseline="30000" noProof="0" dirty="0" smtClean="0">
                          <a:latin typeface="Calibri" panose="020F0502020204030204" pitchFamily="34" charset="0"/>
                          <a:cs typeface="Calibri" panose="020F0502020204030204" pitchFamily="34" charset="0"/>
                        </a:rPr>
                        <a:t>133,135</a:t>
                      </a:r>
                      <a:r>
                        <a:rPr lang="en-US" sz="900" baseline="0" noProof="0" dirty="0" smtClean="0">
                          <a:latin typeface="Calibri" panose="020F0502020204030204" pitchFamily="34" charset="0"/>
                          <a:cs typeface="Calibri" panose="020F0502020204030204" pitchFamily="34" charset="0"/>
                        </a:rPr>
                        <a:t>Xe in ROI5 or 6, this algorithm keeps a stable false detection rate around 2.5 % or lower. </a:t>
                      </a:r>
                      <a:endParaRPr lang="en-US" sz="900" noProof="0" dirty="0">
                        <a:latin typeface="Calibri" panose="020F0502020204030204" pitchFamily="34" charset="0"/>
                        <a:cs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buFont typeface="Arial" panose="020B0604020202020204" pitchFamily="34" charset="0"/>
                        <a:buNone/>
                      </a:pPr>
                      <a:r>
                        <a:rPr lang="en-US" sz="900" noProof="0" dirty="0" smtClean="0">
                          <a:latin typeface="Calibri" panose="020F0502020204030204" pitchFamily="34" charset="0"/>
                          <a:cs typeface="Calibri" panose="020F0502020204030204" pitchFamily="34" charset="0"/>
                        </a:rPr>
                        <a:t>Increasing false detection</a:t>
                      </a:r>
                      <a:r>
                        <a:rPr lang="en-US" sz="900" baseline="0" noProof="0" dirty="0" smtClean="0">
                          <a:latin typeface="Calibri" panose="020F0502020204030204" pitchFamily="34" charset="0"/>
                          <a:cs typeface="Calibri" panose="020F0502020204030204" pitchFamily="34" charset="0"/>
                        </a:rPr>
                        <a:t> rate as the number of radon progenies nuclei goes from 1000 to 25 000. False detection rate remains lower than 6%. </a:t>
                      </a:r>
                      <a:endParaRPr lang="en-US" sz="900" noProof="0" dirty="0">
                        <a:latin typeface="Calibri" panose="020F0502020204030204" pitchFamily="34" charset="0"/>
                        <a:cs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buFont typeface="Arial" panose="020B0604020202020204" pitchFamily="34" charset="0"/>
                        <a:buNone/>
                      </a:pPr>
                      <a:r>
                        <a:rPr lang="en-US" sz="900" noProof="0" dirty="0" smtClean="0">
                          <a:latin typeface="Calibri" panose="020F0502020204030204" pitchFamily="34" charset="0"/>
                          <a:cs typeface="Calibri" panose="020F0502020204030204" pitchFamily="34" charset="0"/>
                        </a:rPr>
                        <a:t>Prevents from false positive</a:t>
                      </a:r>
                      <a:r>
                        <a:rPr lang="en-US" sz="900" baseline="0" noProof="0" dirty="0" smtClean="0">
                          <a:latin typeface="Calibri" panose="020F0502020204030204" pitchFamily="34" charset="0"/>
                          <a:cs typeface="Calibri" panose="020F0502020204030204" pitchFamily="34" charset="0"/>
                        </a:rPr>
                        <a:t> rate above 5% up to 15000 simulated nuclei of radon progenies. The </a:t>
                      </a:r>
                      <a:r>
                        <a:rPr lang="en-US" sz="900" baseline="0" noProof="0" dirty="0" err="1" smtClean="0">
                          <a:latin typeface="Calibri" panose="020F0502020204030204" pitchFamily="34" charset="0"/>
                          <a:cs typeface="Calibri" panose="020F0502020204030204" pitchFamily="34" charset="0"/>
                        </a:rPr>
                        <a:t>L</a:t>
                      </a:r>
                      <a:r>
                        <a:rPr lang="en-US" sz="900" baseline="-25000" noProof="0" dirty="0" err="1" smtClean="0">
                          <a:latin typeface="Calibri" panose="020F0502020204030204" pitchFamily="34" charset="0"/>
                          <a:cs typeface="Calibri" panose="020F0502020204030204" pitchFamily="34" charset="0"/>
                        </a:rPr>
                        <a:t>c</a:t>
                      </a:r>
                      <a:r>
                        <a:rPr lang="en-US" sz="900" baseline="0" noProof="0" dirty="0" smtClean="0">
                          <a:latin typeface="Calibri" panose="020F0502020204030204" pitchFamily="34" charset="0"/>
                          <a:cs typeface="Calibri" panose="020F0502020204030204" pitchFamily="34" charset="0"/>
                        </a:rPr>
                        <a:t> thresholds helps to keep a way lower than 5% false detection rate in most common measurement configuration, at the cost of increased MDAs.</a:t>
                      </a:r>
                      <a:endParaRPr lang="en-US" sz="900" noProof="0" dirty="0">
                        <a:latin typeface="Calibri" panose="020F0502020204030204" pitchFamily="34" charset="0"/>
                        <a:cs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89940">
                <a:tc>
                  <a:txBody>
                    <a:bodyPr/>
                    <a:lstStyle/>
                    <a:p>
                      <a:pPr marL="0" indent="0" algn="ctr">
                        <a:lnSpc>
                          <a:spcPct val="100000"/>
                        </a:lnSpc>
                        <a:buFont typeface="Arial" panose="020B0604020202020204" pitchFamily="34" charset="0"/>
                        <a:buNone/>
                      </a:pPr>
                      <a:r>
                        <a:rPr lang="en-US" sz="900" noProof="0" dirty="0" err="1" smtClean="0">
                          <a:latin typeface="Calibri" panose="020F0502020204030204" pitchFamily="34" charset="0"/>
                          <a:cs typeface="Calibri" panose="020F0502020204030204" pitchFamily="34" charset="0"/>
                        </a:rPr>
                        <a:t>NaI</a:t>
                      </a:r>
                      <a:r>
                        <a:rPr lang="en-US" sz="900" noProof="0" dirty="0" smtClean="0">
                          <a:latin typeface="Calibri" panose="020F0502020204030204" pitchFamily="34" charset="0"/>
                          <a:cs typeface="Calibri" panose="020F0502020204030204" pitchFamily="34" charset="0"/>
                        </a:rPr>
                        <a:t>(</a:t>
                      </a:r>
                      <a:r>
                        <a:rPr lang="en-US" sz="900" noProof="0" dirty="0" err="1" smtClean="0">
                          <a:latin typeface="Calibri" panose="020F0502020204030204" pitchFamily="34" charset="0"/>
                          <a:cs typeface="Calibri" panose="020F0502020204030204" pitchFamily="34" charset="0"/>
                        </a:rPr>
                        <a:t>Tl</a:t>
                      </a:r>
                      <a:r>
                        <a:rPr lang="en-US" sz="900" noProof="0" dirty="0" smtClean="0">
                          <a:latin typeface="Calibri" panose="020F0502020204030204" pitchFamily="34" charset="0"/>
                          <a:cs typeface="Calibri" panose="020F0502020204030204" pitchFamily="34" charset="0"/>
                        </a:rPr>
                        <a:t>)/Plastic</a:t>
                      </a:r>
                      <a:endParaRPr lang="en-US" sz="900" noProof="0" dirty="0">
                        <a:latin typeface="Calibri" panose="020F0502020204030204" pitchFamily="34" charset="0"/>
                        <a:cs typeface="Calibri" panose="020F0502020204030204" pitchFamily="34" charset="0"/>
                      </a:endParaRPr>
                    </a:p>
                  </a:txBody>
                  <a:tcPr marL="36000" marR="36000" marT="36000" marB="3600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buFont typeface="Arial" panose="020B0604020202020204" pitchFamily="34" charset="0"/>
                        <a:buNone/>
                      </a:pPr>
                      <a:r>
                        <a:rPr lang="en-US" sz="900" noProof="0" dirty="0" smtClean="0">
                          <a:latin typeface="Calibri" panose="020F0502020204030204" pitchFamily="34" charset="0"/>
                          <a:cs typeface="Calibri" panose="020F0502020204030204" pitchFamily="34" charset="0"/>
                        </a:rPr>
                        <a:t>Effect of radon progenies</a:t>
                      </a:r>
                      <a:r>
                        <a:rPr lang="en-US" sz="900" baseline="0" noProof="0" dirty="0" smtClean="0">
                          <a:latin typeface="Calibri" panose="020F0502020204030204" pitchFamily="34" charset="0"/>
                          <a:cs typeface="Calibri" panose="020F0502020204030204" pitchFamily="34" charset="0"/>
                        </a:rPr>
                        <a:t> on ROI3 is stable and a little lower than 5%, witch is good. The only case where it exhibits false detection rate higher than 5% is for the highly active “Fukushima-like” sample.</a:t>
                      </a:r>
                      <a:endParaRPr lang="en-US" sz="900" noProof="0" dirty="0">
                        <a:latin typeface="Calibri" panose="020F0502020204030204" pitchFamily="34" charset="0"/>
                        <a:cs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buFont typeface="Arial" panose="020B0604020202020204" pitchFamily="34" charset="0"/>
                        <a:buNone/>
                      </a:pPr>
                      <a:r>
                        <a:rPr lang="en-US" sz="900" noProof="0" dirty="0" smtClean="0">
                          <a:latin typeface="Calibri" panose="020F0502020204030204" pitchFamily="34" charset="0"/>
                          <a:cs typeface="Calibri" panose="020F0502020204030204" pitchFamily="34" charset="0"/>
                        </a:rPr>
                        <a:t>Stable and efficiently</a:t>
                      </a:r>
                      <a:r>
                        <a:rPr lang="en-US" sz="900" baseline="0" noProof="0" dirty="0" smtClean="0">
                          <a:latin typeface="Calibri" panose="020F0502020204030204" pitchFamily="34" charset="0"/>
                          <a:cs typeface="Calibri" panose="020F0502020204030204" pitchFamily="34" charset="0"/>
                        </a:rPr>
                        <a:t> corrects interferences.</a:t>
                      </a:r>
                      <a:endParaRPr lang="en-US" sz="900" noProof="0" dirty="0">
                        <a:latin typeface="Calibri" panose="020F0502020204030204" pitchFamily="34" charset="0"/>
                        <a:cs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0000"/>
                        </a:lnSpc>
                        <a:buFont typeface="Arial" panose="020B0604020202020204" pitchFamily="34" charset="0"/>
                        <a:buNone/>
                      </a:pPr>
                      <a:r>
                        <a:rPr lang="en-US" sz="900" noProof="0" dirty="0" smtClean="0">
                          <a:latin typeface="Calibri" panose="020F0502020204030204" pitchFamily="34" charset="0"/>
                          <a:cs typeface="Calibri" panose="020F0502020204030204" pitchFamily="34" charset="0"/>
                        </a:rPr>
                        <a:t>RTGA-OP exhibits</a:t>
                      </a:r>
                      <a:r>
                        <a:rPr lang="en-US" sz="900" baseline="0" noProof="0" dirty="0" smtClean="0">
                          <a:latin typeface="Calibri" panose="020F0502020204030204" pitchFamily="34" charset="0"/>
                          <a:cs typeface="Calibri" panose="020F0502020204030204" pitchFamily="34" charset="0"/>
                        </a:rPr>
                        <a:t> results very close to RTGA for this detector. </a:t>
                      </a:r>
                      <a:r>
                        <a:rPr lang="en-US" sz="900" noProof="0" dirty="0" smtClean="0">
                          <a:latin typeface="Calibri" panose="020F0502020204030204" pitchFamily="34" charset="0"/>
                          <a:cs typeface="Calibri" panose="020F0502020204030204" pitchFamily="34" charset="0"/>
                        </a:rPr>
                        <a:t>The use of low level threshold at</a:t>
                      </a:r>
                      <a:r>
                        <a:rPr lang="en-US" sz="900" baseline="0" noProof="0" dirty="0" smtClean="0">
                          <a:latin typeface="Calibri" panose="020F0502020204030204" pitchFamily="34" charset="0"/>
                          <a:cs typeface="Calibri" panose="020F0502020204030204" pitchFamily="34" charset="0"/>
                        </a:rPr>
                        <a:t> 3.3 counts for L</a:t>
                      </a:r>
                      <a:r>
                        <a:rPr lang="en-US" sz="900" baseline="-25000" noProof="0" dirty="0" smtClean="0">
                          <a:latin typeface="Calibri" panose="020F0502020204030204" pitchFamily="34" charset="0"/>
                          <a:cs typeface="Calibri" panose="020F0502020204030204" pitchFamily="34" charset="0"/>
                        </a:rPr>
                        <a:t>C</a:t>
                      </a:r>
                      <a:r>
                        <a:rPr lang="en-US" sz="900" baseline="0" noProof="0" dirty="0" smtClean="0">
                          <a:latin typeface="Calibri" panose="020F0502020204030204" pitchFamily="34" charset="0"/>
                          <a:cs typeface="Calibri" panose="020F0502020204030204" pitchFamily="34" charset="0"/>
                        </a:rPr>
                        <a:t> is not helping as calculated L</a:t>
                      </a:r>
                      <a:r>
                        <a:rPr lang="en-US" sz="900" baseline="-25000" noProof="0" dirty="0" smtClean="0">
                          <a:latin typeface="Calibri" panose="020F0502020204030204" pitchFamily="34" charset="0"/>
                          <a:cs typeface="Calibri" panose="020F0502020204030204" pitchFamily="34" charset="0"/>
                        </a:rPr>
                        <a:t>C</a:t>
                      </a:r>
                      <a:r>
                        <a:rPr lang="en-US" sz="900" baseline="0" noProof="0" dirty="0" smtClean="0">
                          <a:latin typeface="Calibri" panose="020F0502020204030204" pitchFamily="34" charset="0"/>
                          <a:cs typeface="Calibri" panose="020F0502020204030204" pitchFamily="34" charset="0"/>
                        </a:rPr>
                        <a:t> is always higher.</a:t>
                      </a:r>
                      <a:endParaRPr lang="en-US" sz="900" noProof="0" dirty="0">
                        <a:latin typeface="Calibri" panose="020F0502020204030204" pitchFamily="34" charset="0"/>
                        <a:cs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Rectangle 7"/>
          <p:cNvSpPr/>
          <p:nvPr/>
        </p:nvSpPr>
        <p:spPr>
          <a:xfrm>
            <a:off x="311866" y="3943336"/>
            <a:ext cx="4292424" cy="861774"/>
          </a:xfrm>
          <a:prstGeom prst="rect">
            <a:avLst/>
          </a:prstGeom>
        </p:spPr>
        <p:txBody>
          <a:bodyPr wrap="square">
            <a:spAutoFit/>
          </a:bodyPr>
          <a:lstStyle/>
          <a:p>
            <a:pPr algn="just"/>
            <a:r>
              <a:rPr lang="en-US" sz="1000" b="1" dirty="0" smtClean="0"/>
              <a:t>Ongoing study:</a:t>
            </a:r>
          </a:p>
          <a:p>
            <a:pPr marL="171450" indent="-171450" algn="just">
              <a:buFontTx/>
              <a:buChar char="-"/>
            </a:pPr>
            <a:r>
              <a:rPr lang="en-US" sz="1000" dirty="0" smtClean="0"/>
              <a:t>Test other detection setup (such as the </a:t>
            </a:r>
            <a:r>
              <a:rPr lang="en-US" sz="1000" dirty="0" err="1" smtClean="0"/>
              <a:t>NaI</a:t>
            </a:r>
            <a:r>
              <a:rPr lang="en-US" sz="1000" dirty="0" smtClean="0"/>
              <a:t>/</a:t>
            </a:r>
            <a:r>
              <a:rPr lang="en-US" sz="1000" dirty="0" err="1" smtClean="0"/>
              <a:t>PIXELBox</a:t>
            </a:r>
            <a:r>
              <a:rPr lang="en-US" sz="1000" baseline="30000" dirty="0" smtClean="0"/>
              <a:t>(4)</a:t>
            </a:r>
            <a:r>
              <a:rPr lang="en-US" sz="1000" dirty="0" smtClean="0"/>
              <a:t>, see O. Delaune poster ID 3.1 361)</a:t>
            </a:r>
          </a:p>
          <a:p>
            <a:pPr marL="171450" indent="-171450" algn="just">
              <a:buFontTx/>
              <a:buChar char="-"/>
            </a:pPr>
            <a:r>
              <a:rPr lang="en-US" sz="1000" dirty="0" smtClean="0"/>
              <a:t>Test other algorithms such as : linear resolution, spectral </a:t>
            </a:r>
            <a:r>
              <a:rPr lang="en-US" sz="1000" dirty="0" err="1" smtClean="0"/>
              <a:t>unmixing</a:t>
            </a:r>
            <a:r>
              <a:rPr lang="en-US" sz="1000" dirty="0" smtClean="0"/>
              <a:t>, multimodal analysis (correction using gamma spectra)</a:t>
            </a:r>
            <a:endParaRPr lang="en-US" sz="1000" dirty="0"/>
          </a:p>
        </p:txBody>
      </p:sp>
      <p:sp>
        <p:nvSpPr>
          <p:cNvPr id="9" name="Rectangle 8"/>
          <p:cNvSpPr/>
          <p:nvPr/>
        </p:nvSpPr>
        <p:spPr>
          <a:xfrm>
            <a:off x="5403850" y="3943336"/>
            <a:ext cx="3640137" cy="892552"/>
          </a:xfrm>
          <a:prstGeom prst="rect">
            <a:avLst/>
          </a:prstGeom>
        </p:spPr>
        <p:txBody>
          <a:bodyPr wrap="square">
            <a:spAutoFit/>
          </a:bodyPr>
          <a:lstStyle/>
          <a:p>
            <a:pPr algn="just"/>
            <a:r>
              <a:rPr lang="en-US" sz="1000" b="1" dirty="0" smtClean="0"/>
              <a:t>References:</a:t>
            </a:r>
          </a:p>
          <a:p>
            <a:pPr marL="228600" indent="-228600" algn="just">
              <a:buAutoNum type="arabicParenBoth"/>
            </a:pPr>
            <a:r>
              <a:rPr lang="en-US" sz="600" dirty="0" smtClean="0"/>
              <a:t>S. Topin </a:t>
            </a:r>
            <a:r>
              <a:rPr lang="en-US" sz="600" i="1" dirty="0" smtClean="0"/>
              <a:t>et al. </a:t>
            </a:r>
            <a:r>
              <a:rPr lang="en-US" sz="600" dirty="0" smtClean="0"/>
              <a:t>2020.</a:t>
            </a:r>
            <a:r>
              <a:rPr lang="en-US" sz="600" i="1" dirty="0" smtClean="0"/>
              <a:t> J. Environ. </a:t>
            </a:r>
            <a:r>
              <a:rPr lang="en-US" sz="600" i="1" dirty="0" err="1" smtClean="0"/>
              <a:t>Radioact</a:t>
            </a:r>
            <a:r>
              <a:rPr lang="en-US" sz="600" i="1" dirty="0" smtClean="0"/>
              <a:t> 225.</a:t>
            </a:r>
            <a:r>
              <a:rPr lang="en-US" sz="600" dirty="0" smtClean="0"/>
              <a:t> 6 months of radioxenon detection in western Europe with the SPALAX-New generation system-Part 1: Metrological capabilities</a:t>
            </a:r>
          </a:p>
          <a:p>
            <a:pPr marL="228600" indent="-228600" algn="just">
              <a:buFontTx/>
              <a:buAutoNum type="arabicParenBoth"/>
            </a:pPr>
            <a:r>
              <a:rPr lang="en-US" sz="600" dirty="0" smtClean="0"/>
              <a:t>A </a:t>
            </a:r>
            <a:r>
              <a:rPr lang="en-US" sz="600" dirty="0" err="1" smtClean="0"/>
              <a:t>Ringbom</a:t>
            </a:r>
            <a:r>
              <a:rPr lang="en-US" sz="600" dirty="0" smtClean="0"/>
              <a:t> </a:t>
            </a:r>
            <a:r>
              <a:rPr lang="en-US" sz="600" i="1" dirty="0" smtClean="0"/>
              <a:t>et al. </a:t>
            </a:r>
            <a:r>
              <a:rPr lang="en-US" sz="600" dirty="0" smtClean="0"/>
              <a:t>2003. </a:t>
            </a:r>
            <a:r>
              <a:rPr lang="en-US" sz="600" i="1" dirty="0" smtClean="0"/>
              <a:t>Nuclear Inst. and Meth. in Phys. Res. Section A. 508.</a:t>
            </a:r>
            <a:r>
              <a:rPr lang="en-US" sz="600" dirty="0" smtClean="0"/>
              <a:t> SAUNA - a system for automatic sampling, processing, and analysis of radioactive xenon</a:t>
            </a:r>
          </a:p>
          <a:p>
            <a:pPr marL="228600" indent="-228600" algn="just">
              <a:buFontTx/>
              <a:buAutoNum type="arabicParenBoth"/>
            </a:pPr>
            <a:r>
              <a:rPr lang="en-US" sz="600" dirty="0" smtClean="0"/>
              <a:t>A. Cagniant </a:t>
            </a:r>
            <a:r>
              <a:rPr lang="en-US" sz="600" i="1" dirty="0" smtClean="0"/>
              <a:t>et al. </a:t>
            </a:r>
            <a:r>
              <a:rPr lang="en-US" sz="600" dirty="0" smtClean="0"/>
              <a:t>2018. CEA/DIF/DASE/SRCE/134/2018/DO Methods for multimodal analysis applied to environmental radioxenon measurements.</a:t>
            </a:r>
          </a:p>
          <a:p>
            <a:pPr marL="228600" indent="-228600" algn="just">
              <a:buFontTx/>
              <a:buAutoNum type="arabicParenBoth"/>
            </a:pPr>
            <a:r>
              <a:rPr lang="en-US" sz="600" dirty="0" smtClean="0"/>
              <a:t>V. Thomas 2019. PhD thesis . </a:t>
            </a:r>
            <a:r>
              <a:rPr lang="en-US" sz="600" dirty="0" smtClean="0">
                <a:hlinkClick r:id="rId4"/>
              </a:rPr>
              <a:t>http://www.theses.fr/2019SACLS454</a:t>
            </a:r>
            <a:r>
              <a:rPr lang="en-US" sz="600" dirty="0" smtClean="0"/>
              <a:t> </a:t>
            </a:r>
            <a:endParaRPr lang="en-US" sz="600" dirty="0"/>
          </a:p>
        </p:txBody>
      </p:sp>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341059226"/>
      </p:ext>
    </p:extLst>
  </p:cSld>
  <p:clrMapOvr>
    <a:masterClrMapping/>
  </p:clrMapOvr>
  <mc:AlternateContent xmlns:mc="http://schemas.openxmlformats.org/markup-compatibility/2006" xmlns:p14="http://schemas.microsoft.com/office/powerpoint/2010/main">
    <mc:Choice Requires="p14">
      <p:transition spd="slow" p14:dur="2000" advTm="8359"/>
    </mc:Choice>
    <mc:Fallback xmlns="">
      <p:transition spd="slow" advTm="83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1075</TotalTime>
  <Words>1236</Words>
  <Application>Microsoft Office PowerPoint</Application>
  <PresentationFormat>Affichage à l'écran (16:9)</PresentationFormat>
  <Paragraphs>112</Paragraphs>
  <Slides>6</Slides>
  <Notes>0</Notes>
  <HiddenSlides>0</HiddenSlides>
  <MMClips>6</MMClips>
  <ScaleCrop>false</ScaleCrop>
  <HeadingPairs>
    <vt:vector size="6" baseType="variant">
      <vt:variant>
        <vt:lpstr>Polices utilisées</vt:lpstr>
      </vt:variant>
      <vt:variant>
        <vt:i4>10</vt:i4>
      </vt:variant>
      <vt:variant>
        <vt:lpstr>Thème</vt:lpstr>
      </vt:variant>
      <vt:variant>
        <vt:i4>7</vt:i4>
      </vt:variant>
      <vt:variant>
        <vt:lpstr>Titres des diapositives</vt:lpstr>
      </vt:variant>
      <vt:variant>
        <vt:i4>6</vt:i4>
      </vt:variant>
    </vt:vector>
  </HeadingPairs>
  <TitlesOfParts>
    <vt:vector size="23" baseType="lpstr">
      <vt:lpstr>Arial</vt:lpstr>
      <vt:lpstr>Avenir Book</vt:lpstr>
      <vt:lpstr>Avenir Heavy</vt:lpstr>
      <vt:lpstr>Avenir Medium</vt:lpstr>
      <vt:lpstr>Calibri</vt:lpstr>
      <vt:lpstr>Cambria Math</vt:lpstr>
      <vt:lpstr>DIN-Light</vt:lpstr>
      <vt:lpstr>DIN-Medium</vt:lpstr>
      <vt:lpstr>Symbol</vt:lpstr>
      <vt:lpstr>Wingdings</vt:lpstr>
      <vt:lpstr>Title Slide</vt:lpstr>
      <vt:lpstr>Inner Slide</vt:lpstr>
      <vt:lpstr>abstract</vt:lpstr>
      <vt:lpstr>INTRODUCTION</vt:lpstr>
      <vt:lpstr>METHODS</vt:lpstr>
      <vt:lpstr>RESULTS</vt:lpstr>
      <vt:lpstr>CONCLUSIONS</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CAGNIANT Antoine DIF/DASE/SRCE/LRBN</cp:lastModifiedBy>
  <cp:revision>254</cp:revision>
  <cp:lastPrinted>2019-03-26T13:54:24Z</cp:lastPrinted>
  <dcterms:created xsi:type="dcterms:W3CDTF">2019-04-24T06:32:04Z</dcterms:created>
  <dcterms:modified xsi:type="dcterms:W3CDTF">2021-06-18T13:53:45Z</dcterms:modified>
</cp:coreProperties>
</file>