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21"/>
  </p:notesMasterIdLst>
  <p:sldIdLst>
    <p:sldId id="256" r:id="rId8"/>
    <p:sldId id="258" r:id="rId9"/>
    <p:sldId id="260" r:id="rId10"/>
    <p:sldId id="261" r:id="rId11"/>
    <p:sldId id="264" r:id="rId12"/>
    <p:sldId id="268" r:id="rId13"/>
    <p:sldId id="269" r:id="rId14"/>
    <p:sldId id="262" r:id="rId15"/>
    <p:sldId id="265" r:id="rId16"/>
    <p:sldId id="266" r:id="rId17"/>
    <p:sldId id="267" r:id="rId18"/>
    <p:sldId id="263" r:id="rId19"/>
    <p:sldId id="257" r:id="rId20"/>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94623"/>
  </p:normalViewPr>
  <p:slideViewPr>
    <p:cSldViewPr snapToGrid="0" snapToObjects="1">
      <p:cViewPr varScale="1">
        <p:scale>
          <a:sx n="95" d="100"/>
          <a:sy n="95" d="100"/>
        </p:scale>
        <p:origin x="75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024895"/>
          </a:xfrm>
          <a:prstGeom prst="rect">
            <a:avLst/>
          </a:prstGeom>
          <a:noFill/>
          <a:ln w="9525">
            <a:noFill/>
            <a:miter lim="800000"/>
            <a:headEnd/>
            <a:tailEnd/>
          </a:ln>
        </p:spPr>
        <p:txBody>
          <a:bodyPr wrap="square" lIns="18666" tIns="9334" rIns="18666" bIns="9334">
            <a:spAutoFit/>
          </a:bodyPr>
          <a:lstStyle/>
          <a:p>
            <a:pPr algn="ctr" eaLnBrk="0" hangingPunct="0"/>
            <a:r>
              <a:rPr lang="en-GB" sz="1800" b="1" dirty="0">
                <a:solidFill>
                  <a:schemeClr val="bg1"/>
                </a:solidFill>
                <a:latin typeface="Arial" panose="020B0604020202020204" pitchFamily="34" charset="0"/>
              </a:rPr>
              <a:t>Method for assessing </a:t>
            </a:r>
            <a:r>
              <a:rPr lang="en-GB" sz="1800" b="1" baseline="30000" dirty="0">
                <a:solidFill>
                  <a:schemeClr val="bg1"/>
                </a:solidFill>
                <a:latin typeface="Arial" panose="020B0604020202020204" pitchFamily="34" charset="0"/>
              </a:rPr>
              <a:t>37</a:t>
            </a:r>
            <a:r>
              <a:rPr lang="en-GB" sz="1800" b="1" dirty="0">
                <a:solidFill>
                  <a:schemeClr val="bg1"/>
                </a:solidFill>
                <a:latin typeface="Arial" panose="020B0604020202020204" pitchFamily="34" charset="0"/>
              </a:rPr>
              <a:t>Ar emissions from nuclear reactors</a:t>
            </a:r>
            <a:endParaRPr lang="en-US" sz="1800" b="1" dirty="0">
              <a:solidFill>
                <a:schemeClr val="bg1"/>
              </a:solidFill>
              <a:latin typeface="Arial" panose="020B0604020202020204" pitchFamily="34" charset="0"/>
            </a:endParaRP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Martin Kalinowski</a:t>
            </a:r>
            <a:r>
              <a:rPr lang="en-US" sz="1600" baseline="30000" dirty="0">
                <a:solidFill>
                  <a:schemeClr val="bg1"/>
                </a:solidFill>
                <a:latin typeface="Arial" panose="020B0604020202020204" pitchFamily="34" charset="0"/>
                <a:ea typeface="Avenir Book" charset="0"/>
              </a:rPr>
              <a:t>1</a:t>
            </a:r>
            <a:r>
              <a:rPr lang="en-US" sz="1600" dirty="0">
                <a:solidFill>
                  <a:schemeClr val="bg1"/>
                </a:solidFill>
                <a:latin typeface="Arial" panose="020B0604020202020204" pitchFamily="34" charset="0"/>
                <a:ea typeface="Avenir Book" charset="0"/>
              </a:rPr>
              <a:t>, Pouneh Tayyebi</a:t>
            </a:r>
            <a:r>
              <a:rPr lang="en-US" sz="1600" baseline="30000" dirty="0">
                <a:solidFill>
                  <a:schemeClr val="bg1"/>
                </a:solidFill>
                <a:latin typeface="Arial" panose="020B0604020202020204" pitchFamily="34" charset="0"/>
                <a:ea typeface="Avenir Book" charset="0"/>
              </a:rPr>
              <a:t>2</a:t>
            </a:r>
            <a:r>
              <a:rPr lang="en-US" sz="1600" dirty="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P3.5-483</a:t>
            </a:r>
            <a:endParaRPr lang="x-none" sz="140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30C379A-C100-45F7-9698-B6D64CBE175D}"/>
              </a:ext>
            </a:extLst>
          </p:cNvPr>
          <p:cNvSpPr txBox="1"/>
          <p:nvPr/>
        </p:nvSpPr>
        <p:spPr>
          <a:xfrm>
            <a:off x="1961147" y="3893129"/>
            <a:ext cx="5221705" cy="600164"/>
          </a:xfrm>
          <a:prstGeom prst="rect">
            <a:avLst/>
          </a:prstGeom>
          <a:noFill/>
        </p:spPr>
        <p:txBody>
          <a:bodyPr wrap="square" rtlCol="0">
            <a:spAutoFit/>
          </a:bodyPr>
          <a:lstStyle/>
          <a:p>
            <a:pPr algn="ctr">
              <a:lnSpc>
                <a:spcPct val="150000"/>
              </a:lnSpc>
            </a:pPr>
            <a:r>
              <a:rPr lang="en-US" sz="1100" dirty="0">
                <a:solidFill>
                  <a:schemeClr val="bg1"/>
                </a:solidFill>
                <a:latin typeface="Arial" panose="020B0604020202020204" pitchFamily="34" charset="0"/>
                <a:cs typeface="Arial" panose="020B0604020202020204" pitchFamily="34" charset="0"/>
              </a:rPr>
              <a:t>1 CTBTO, IDC</a:t>
            </a:r>
            <a:endParaRPr lang="x-none" sz="1100" dirty="0">
              <a:solidFill>
                <a:schemeClr val="bg1"/>
              </a:solidFill>
              <a:latin typeface="Arial" panose="020B0604020202020204" pitchFamily="34" charset="0"/>
              <a:cs typeface="Arial" panose="020B0604020202020204" pitchFamily="34" charset="0"/>
            </a:endParaRPr>
          </a:p>
          <a:p>
            <a:pPr algn="ctr">
              <a:lnSpc>
                <a:spcPct val="150000"/>
              </a:lnSpc>
            </a:pPr>
            <a:r>
              <a:rPr lang="en-US" sz="1100" dirty="0">
                <a:solidFill>
                  <a:schemeClr val="bg1"/>
                </a:solidFill>
                <a:latin typeface="Arial" panose="020B0604020202020204" pitchFamily="34" charset="0"/>
                <a:cs typeface="Arial" panose="020B0604020202020204" pitchFamily="34" charset="0"/>
              </a:rPr>
              <a:t>2 Nuclear science and technology research institute (NSTRI), Tehran, Iran</a:t>
            </a:r>
          </a:p>
        </p:txBody>
      </p:sp>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6402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9" name="TextBox 8">
            <a:extLst>
              <a:ext uri="{FF2B5EF4-FFF2-40B4-BE49-F238E27FC236}">
                <a16:creationId xmlns:a16="http://schemas.microsoft.com/office/drawing/2014/main" id="{C5145653-DAF2-45A1-9E62-FB552D740F48}"/>
              </a:ext>
            </a:extLst>
          </p:cNvPr>
          <p:cNvSpPr txBox="1"/>
          <p:nvPr/>
        </p:nvSpPr>
        <p:spPr>
          <a:xfrm>
            <a:off x="624162" y="1786050"/>
            <a:ext cx="3619592" cy="2062103"/>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t>ORIGEN simulations were done for 2 types of </a:t>
            </a:r>
            <a:r>
              <a:rPr lang="en-GB" sz="1600" u="sng" dirty="0"/>
              <a:t>NPP</a:t>
            </a:r>
            <a:r>
              <a:rPr lang="en-GB" sz="1600" dirty="0"/>
              <a:t> (BWR and PWR) for a full year of constant power.</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The figure shows the activity ratio of </a:t>
            </a:r>
            <a:r>
              <a:rPr lang="en-GB" sz="1600" baseline="30000" dirty="0"/>
              <a:t>37</a:t>
            </a:r>
            <a:r>
              <a:rPr lang="en-GB" sz="1600" dirty="0"/>
              <a:t>Ar to </a:t>
            </a:r>
            <a:r>
              <a:rPr lang="en-GB" sz="1600" baseline="30000" dirty="0"/>
              <a:t>41</a:t>
            </a:r>
            <a:r>
              <a:rPr lang="en-GB" sz="1600" dirty="0"/>
              <a:t>Ar reaches saturation after about 200 days, irrespective of NPP type.</a:t>
            </a:r>
          </a:p>
        </p:txBody>
      </p:sp>
      <p:sp>
        <p:nvSpPr>
          <p:cNvPr id="10" name="TextBox 9">
            <a:extLst>
              <a:ext uri="{FF2B5EF4-FFF2-40B4-BE49-F238E27FC236}">
                <a16:creationId xmlns:a16="http://schemas.microsoft.com/office/drawing/2014/main" id="{B3FCD996-152C-4E89-AF85-E59510305CF5}"/>
              </a:ext>
            </a:extLst>
          </p:cNvPr>
          <p:cNvSpPr txBox="1"/>
          <p:nvPr/>
        </p:nvSpPr>
        <p:spPr>
          <a:xfrm>
            <a:off x="953477" y="5677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P3.5-483</a:t>
            </a:r>
            <a:endParaRPr lang="x-none" sz="900" dirty="0">
              <a:latin typeface="Arial" panose="020B0604020202020204" pitchFamily="34" charset="0"/>
              <a:cs typeface="Arial" panose="020B0604020202020204" pitchFamily="34" charset="0"/>
            </a:endParaRPr>
          </a:p>
        </p:txBody>
      </p:sp>
      <p:sp>
        <p:nvSpPr>
          <p:cNvPr id="11" name="Rectangle 17">
            <a:extLst>
              <a:ext uri="{FF2B5EF4-FFF2-40B4-BE49-F238E27FC236}">
                <a16:creationId xmlns:a16="http://schemas.microsoft.com/office/drawing/2014/main" id="{E4C97B24-B5A0-4E94-9A1C-596C821AC72E}"/>
              </a:ext>
            </a:extLst>
          </p:cNvPr>
          <p:cNvSpPr>
            <a:spLocks noChangeArrowheads="1"/>
          </p:cNvSpPr>
          <p:nvPr/>
        </p:nvSpPr>
        <p:spPr bwMode="auto">
          <a:xfrm>
            <a:off x="1992923" y="342455"/>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400" b="1" dirty="0">
                <a:solidFill>
                  <a:schemeClr val="bg1"/>
                </a:solidFill>
                <a:latin typeface="Arial" panose="020B0604020202020204" pitchFamily="34" charset="0"/>
              </a:rPr>
              <a:t>Saturation level of </a:t>
            </a:r>
            <a:r>
              <a:rPr lang="en-US" sz="1400" b="1" baseline="30000" dirty="0">
                <a:solidFill>
                  <a:schemeClr val="bg1"/>
                </a:solidFill>
                <a:latin typeface="Arial" panose="020B0604020202020204" pitchFamily="34" charset="0"/>
              </a:rPr>
              <a:t>37</a:t>
            </a:r>
            <a:r>
              <a:rPr lang="en-US" sz="1400" b="1" dirty="0">
                <a:solidFill>
                  <a:schemeClr val="bg1"/>
                </a:solidFill>
                <a:latin typeface="Arial" panose="020B0604020202020204" pitchFamily="34" charset="0"/>
              </a:rPr>
              <a:t>Ar / </a:t>
            </a:r>
            <a:r>
              <a:rPr lang="en-US" sz="1400" b="1" baseline="30000" dirty="0">
                <a:solidFill>
                  <a:schemeClr val="bg1"/>
                </a:solidFill>
                <a:latin typeface="Arial" panose="020B0604020202020204" pitchFamily="34" charset="0"/>
              </a:rPr>
              <a:t>41</a:t>
            </a:r>
            <a:r>
              <a:rPr lang="en-US" sz="1400" b="1" dirty="0">
                <a:solidFill>
                  <a:schemeClr val="bg1"/>
                </a:solidFill>
                <a:latin typeface="Arial" panose="020B0604020202020204" pitchFamily="34" charset="0"/>
              </a:rPr>
              <a:t>Ar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78" t="10636" r="13096" b="4577"/>
          <a:stretch/>
        </p:blipFill>
        <p:spPr>
          <a:xfrm>
            <a:off x="4314096" y="1225158"/>
            <a:ext cx="4353399" cy="3383280"/>
          </a:xfrm>
          <a:prstGeom prst="rect">
            <a:avLst/>
          </a:prstGeom>
        </p:spPr>
      </p:pic>
    </p:spTree>
    <p:extLst>
      <p:ext uri="{BB962C8B-B14F-4D97-AF65-F5344CB8AC3E}">
        <p14:creationId xmlns:p14="http://schemas.microsoft.com/office/powerpoint/2010/main" val="331332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61807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8" name="Rectangle 17">
            <a:extLst>
              <a:ext uri="{FF2B5EF4-FFF2-40B4-BE49-F238E27FC236}">
                <a16:creationId xmlns:a16="http://schemas.microsoft.com/office/drawing/2014/main" id="{E4C97B24-B5A0-4E94-9A1C-596C821AC72E}"/>
              </a:ext>
            </a:extLst>
          </p:cNvPr>
          <p:cNvSpPr>
            <a:spLocks noChangeArrowheads="1"/>
          </p:cNvSpPr>
          <p:nvPr/>
        </p:nvSpPr>
        <p:spPr bwMode="auto">
          <a:xfrm>
            <a:off x="1992923" y="333074"/>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400" b="1" dirty="0">
                <a:solidFill>
                  <a:schemeClr val="bg1"/>
                </a:solidFill>
                <a:latin typeface="Arial" panose="020B0604020202020204" pitchFamily="34" charset="0"/>
              </a:rPr>
              <a:t>Irradiation and retention time</a:t>
            </a:r>
          </a:p>
        </p:txBody>
      </p:sp>
      <p:sp>
        <p:nvSpPr>
          <p:cNvPr id="9" name="TextBox 8">
            <a:extLst>
              <a:ext uri="{FF2B5EF4-FFF2-40B4-BE49-F238E27FC236}">
                <a16:creationId xmlns:a16="http://schemas.microsoft.com/office/drawing/2014/main" id="{C5145653-DAF2-45A1-9E62-FB552D740F48}"/>
              </a:ext>
            </a:extLst>
          </p:cNvPr>
          <p:cNvSpPr txBox="1"/>
          <p:nvPr/>
        </p:nvSpPr>
        <p:spPr>
          <a:xfrm>
            <a:off x="789709" y="1019355"/>
            <a:ext cx="8000999" cy="2308324"/>
          </a:xfrm>
          <a:prstGeom prst="rect">
            <a:avLst/>
          </a:prstGeom>
          <a:noFill/>
        </p:spPr>
        <p:txBody>
          <a:bodyPr wrap="square" rtlCol="0">
            <a:spAutoFit/>
          </a:bodyPr>
          <a:lstStyle/>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Additional information to confine the possible range for the retention time: Kirchner et al. (2020) finds for </a:t>
            </a:r>
            <a:r>
              <a:rPr lang="en-GB" sz="1600" baseline="30000" dirty="0"/>
              <a:t>37</a:t>
            </a:r>
            <a:r>
              <a:rPr lang="en-GB" sz="1600" dirty="0"/>
              <a:t>Ar an exhaust air </a:t>
            </a:r>
            <a:r>
              <a:rPr lang="en-GB" sz="1600" b="1" dirty="0"/>
              <a:t>retention time </a:t>
            </a:r>
            <a:r>
              <a:rPr lang="en-GB" sz="1600" dirty="0"/>
              <a:t>of less than 24 hours.</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The ORIGEN simulations show that the results are more critically dependent on the </a:t>
            </a:r>
            <a:r>
              <a:rPr lang="en-GB" sz="1600" b="1" dirty="0"/>
              <a:t>irradiation time</a:t>
            </a:r>
            <a:r>
              <a:rPr lang="en-GB" sz="1600" dirty="0"/>
              <a:t>. Therefore, we fix the retention time e.g. to 12 hours and find the matching irradiation time.</a:t>
            </a:r>
          </a:p>
          <a:p>
            <a:pPr marL="285750" indent="-285750" algn="just">
              <a:buFont typeface="Arial" panose="020B0604020202020204" pitchFamily="34" charset="0"/>
              <a:buChar char="•"/>
            </a:pPr>
            <a:endParaRPr lang="en-GB" sz="1600" dirty="0"/>
          </a:p>
          <a:p>
            <a:pPr algn="just"/>
            <a:endParaRPr lang="en-GB" sz="1600" dirty="0"/>
          </a:p>
        </p:txBody>
      </p:sp>
      <p:sp>
        <p:nvSpPr>
          <p:cNvPr id="6" name="TextBox 5">
            <a:extLst>
              <a:ext uri="{FF2B5EF4-FFF2-40B4-BE49-F238E27FC236}">
                <a16:creationId xmlns:a16="http://schemas.microsoft.com/office/drawing/2014/main" id="{B3FCD996-152C-4E89-AF85-E59510305CF5}"/>
              </a:ext>
            </a:extLst>
          </p:cNvPr>
          <p:cNvSpPr txBox="1"/>
          <p:nvPr/>
        </p:nvSpPr>
        <p:spPr>
          <a:xfrm>
            <a:off x="953477" y="5677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P3.5-483</a:t>
            </a:r>
            <a:endParaRPr lang="x-none" sz="9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78188352"/>
              </p:ext>
            </p:extLst>
          </p:nvPr>
        </p:nvGraphicFramePr>
        <p:xfrm>
          <a:off x="953477" y="3219851"/>
          <a:ext cx="7886700" cy="947930"/>
        </p:xfrm>
        <a:graphic>
          <a:graphicData uri="http://schemas.openxmlformats.org/drawingml/2006/table">
            <a:tbl>
              <a:tblPr>
                <a:tableStyleId>{5940675A-B579-460E-94D1-54222C63F5DA}</a:tableStyleId>
              </a:tblPr>
              <a:tblGrid>
                <a:gridCol w="473246">
                  <a:extLst>
                    <a:ext uri="{9D8B030D-6E8A-4147-A177-3AD203B41FA5}">
                      <a16:colId xmlns:a16="http://schemas.microsoft.com/office/drawing/2014/main" val="20000"/>
                    </a:ext>
                  </a:extLst>
                </a:gridCol>
                <a:gridCol w="877292">
                  <a:extLst>
                    <a:ext uri="{9D8B030D-6E8A-4147-A177-3AD203B41FA5}">
                      <a16:colId xmlns:a16="http://schemas.microsoft.com/office/drawing/2014/main" val="20001"/>
                    </a:ext>
                  </a:extLst>
                </a:gridCol>
                <a:gridCol w="1634040">
                  <a:extLst>
                    <a:ext uri="{9D8B030D-6E8A-4147-A177-3AD203B41FA5}">
                      <a16:colId xmlns:a16="http://schemas.microsoft.com/office/drawing/2014/main" val="20002"/>
                    </a:ext>
                  </a:extLst>
                </a:gridCol>
                <a:gridCol w="1546981">
                  <a:extLst>
                    <a:ext uri="{9D8B030D-6E8A-4147-A177-3AD203B41FA5}">
                      <a16:colId xmlns:a16="http://schemas.microsoft.com/office/drawing/2014/main" val="20003"/>
                    </a:ext>
                  </a:extLst>
                </a:gridCol>
                <a:gridCol w="1171955">
                  <a:extLst>
                    <a:ext uri="{9D8B030D-6E8A-4147-A177-3AD203B41FA5}">
                      <a16:colId xmlns:a16="http://schemas.microsoft.com/office/drawing/2014/main" val="20004"/>
                    </a:ext>
                  </a:extLst>
                </a:gridCol>
                <a:gridCol w="1091593">
                  <a:extLst>
                    <a:ext uri="{9D8B030D-6E8A-4147-A177-3AD203B41FA5}">
                      <a16:colId xmlns:a16="http://schemas.microsoft.com/office/drawing/2014/main" val="20005"/>
                    </a:ext>
                  </a:extLst>
                </a:gridCol>
                <a:gridCol w="1091593">
                  <a:extLst>
                    <a:ext uri="{9D8B030D-6E8A-4147-A177-3AD203B41FA5}">
                      <a16:colId xmlns:a16="http://schemas.microsoft.com/office/drawing/2014/main" val="20006"/>
                    </a:ext>
                  </a:extLst>
                </a:gridCol>
              </a:tblGrid>
              <a:tr h="134128">
                <a:tc>
                  <a:txBody>
                    <a:bodyPr/>
                    <a:lstStyle/>
                    <a:p>
                      <a:pPr algn="ctr" fontAlgn="b"/>
                      <a:endParaRPr lang="en-US" sz="1000" b="1" i="0" u="none" strike="noStrike" dirty="0">
                        <a:solidFill>
                          <a:srgbClr val="000000"/>
                        </a:solidFill>
                        <a:effectLst/>
                        <a:latin typeface="Calibri" panose="020F0502020204030204" pitchFamily="34" charset="0"/>
                      </a:endParaRPr>
                    </a:p>
                  </a:txBody>
                  <a:tcPr marL="6706" marR="6706" marT="6706" marB="0" anchor="ctr"/>
                </a:tc>
                <a:tc gridSpan="3">
                  <a:txBody>
                    <a:bodyPr/>
                    <a:lstStyle/>
                    <a:p>
                      <a:pPr algn="ctr" fontAlgn="b"/>
                      <a:r>
                        <a:rPr lang="en-US" sz="1000" b="1" u="none" strike="noStrike" dirty="0">
                          <a:effectLst/>
                        </a:rPr>
                        <a:t>ORIGEN2.1</a:t>
                      </a:r>
                      <a:endParaRPr lang="en-US" sz="1000" b="1" i="0" u="none" strike="noStrike" dirty="0">
                        <a:solidFill>
                          <a:srgbClr val="000000"/>
                        </a:solidFill>
                        <a:effectLst/>
                        <a:latin typeface="Calibri" panose="020F0502020204030204" pitchFamily="34" charset="0"/>
                      </a:endParaRPr>
                    </a:p>
                  </a:txBody>
                  <a:tcPr marL="6706" marR="6706" marT="6706" marB="0" anchor="ctr"/>
                </a:tc>
                <a:tc hMerge="1">
                  <a:txBody>
                    <a:bodyPr/>
                    <a:lstStyle/>
                    <a:p>
                      <a:endParaRPr lang="en-US"/>
                    </a:p>
                  </a:txBody>
                  <a:tcPr/>
                </a:tc>
                <a:tc hMerge="1">
                  <a:txBody>
                    <a:bodyPr/>
                    <a:lstStyle/>
                    <a:p>
                      <a:endParaRPr lang="en-US"/>
                    </a:p>
                  </a:txBody>
                  <a:tcPr/>
                </a:tc>
                <a:tc gridSpan="3">
                  <a:txBody>
                    <a:bodyPr/>
                    <a:lstStyle/>
                    <a:p>
                      <a:pPr algn="ctr" fontAlgn="b"/>
                      <a:r>
                        <a:rPr lang="en-US" sz="1000" b="1" u="none" strike="noStrike">
                          <a:effectLst/>
                        </a:rPr>
                        <a:t> Johnson et al. (2017)</a:t>
                      </a:r>
                      <a:endParaRPr lang="en-US" sz="1000" b="1" i="0" u="none" strike="noStrike">
                        <a:solidFill>
                          <a:srgbClr val="000000"/>
                        </a:solidFill>
                        <a:effectLst/>
                        <a:latin typeface="Calibri" panose="020F0502020204030204" pitchFamily="34" charset="0"/>
                      </a:endParaRPr>
                    </a:p>
                  </a:txBody>
                  <a:tcPr marL="6706" marR="6706" marT="6706"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4128">
                <a:tc>
                  <a:txBody>
                    <a:bodyPr/>
                    <a:lstStyle/>
                    <a:p>
                      <a:pPr algn="ctr" fontAlgn="b"/>
                      <a:r>
                        <a:rPr lang="en-US" sz="1000" b="1" u="none" strike="noStrike" dirty="0">
                          <a:effectLst/>
                        </a:rPr>
                        <a:t>Z (h)</a:t>
                      </a:r>
                      <a:endParaRPr lang="en-US" sz="1000" b="1" i="0" u="none" strike="noStrike" dirty="0">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a:effectLst/>
                        </a:rPr>
                        <a:t>irradiation time (m)</a:t>
                      </a:r>
                      <a:endParaRPr lang="en-US" sz="1000" b="1" i="0" u="none" strike="noStrike">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dirty="0">
                          <a:effectLst/>
                        </a:rPr>
                        <a:t>estimated release ratio of </a:t>
                      </a:r>
                      <a:r>
                        <a:rPr lang="en-US" sz="1000" b="1" u="none" strike="noStrike" baseline="30000" dirty="0">
                          <a:effectLst/>
                        </a:rPr>
                        <a:t>41</a:t>
                      </a:r>
                      <a:r>
                        <a:rPr lang="en-US" sz="1000" b="1" u="none" strike="noStrike" dirty="0">
                          <a:effectLst/>
                        </a:rPr>
                        <a:t>Ar / </a:t>
                      </a:r>
                      <a:r>
                        <a:rPr lang="en-US" sz="1000" b="1" u="none" strike="noStrike" baseline="30000" dirty="0">
                          <a:effectLst/>
                        </a:rPr>
                        <a:t>37</a:t>
                      </a:r>
                      <a:r>
                        <a:rPr lang="en-US" sz="1000" b="1" u="none" strike="noStrike" dirty="0">
                          <a:effectLst/>
                        </a:rPr>
                        <a:t>Ar</a:t>
                      </a:r>
                      <a:endParaRPr lang="en-US" sz="1000" b="1" i="0" u="none" strike="noStrike" dirty="0">
                        <a:solidFill>
                          <a:srgbClr val="000000"/>
                        </a:solidFill>
                        <a:effectLst/>
                        <a:latin typeface="Calibri" panose="020F0502020204030204" pitchFamily="34" charset="0"/>
                      </a:endParaRPr>
                    </a:p>
                  </a:txBody>
                  <a:tcPr marL="6706" marR="6706" marT="6706" marB="0" anchor="ctr"/>
                </a:tc>
                <a:tc>
                  <a:txBody>
                    <a:bodyPr/>
                    <a:lstStyle/>
                    <a:p>
                      <a:pPr marL="0" marR="0" lvl="0" indent="0" algn="ctr" defTabSz="1008111" rtl="0" eaLnBrk="1" fontAlgn="b" latinLnBrk="0" hangingPunct="1">
                        <a:lnSpc>
                          <a:spcPct val="100000"/>
                        </a:lnSpc>
                        <a:spcBef>
                          <a:spcPts val="0"/>
                        </a:spcBef>
                        <a:spcAft>
                          <a:spcPts val="0"/>
                        </a:spcAft>
                        <a:buClrTx/>
                        <a:buSzTx/>
                        <a:buFontTx/>
                        <a:buNone/>
                        <a:tabLst/>
                        <a:defRPr/>
                      </a:pPr>
                      <a:r>
                        <a:rPr lang="en-US" sz="1000" b="1" u="none" strike="noStrike" dirty="0">
                          <a:effectLst/>
                        </a:rPr>
                        <a:t>estimated release </a:t>
                      </a:r>
                      <a:r>
                        <a:rPr lang="en-US" sz="1000" b="1" u="none" strike="noStrike" baseline="30000" dirty="0">
                          <a:effectLst/>
                        </a:rPr>
                        <a:t>37</a:t>
                      </a:r>
                      <a:r>
                        <a:rPr lang="en-US" sz="1000" b="1" u="none" strike="noStrike" dirty="0">
                          <a:effectLst/>
                        </a:rPr>
                        <a:t>Ar</a:t>
                      </a:r>
                      <a:endParaRPr lang="en-US" sz="1000" b="1" i="0" u="none" strike="noStrike" dirty="0">
                        <a:solidFill>
                          <a:srgbClr val="000000"/>
                        </a:solidFill>
                        <a:effectLst/>
                        <a:latin typeface="Calibri" panose="020F0502020204030204" pitchFamily="34" charset="0"/>
                      </a:endParaRPr>
                    </a:p>
                    <a:p>
                      <a:pPr algn="ctr" fontAlgn="b"/>
                      <a:r>
                        <a:rPr lang="en-US" sz="1000" b="1" u="none" strike="noStrike" dirty="0">
                          <a:effectLst/>
                        </a:rPr>
                        <a:t>(</a:t>
                      </a:r>
                      <a:r>
                        <a:rPr lang="en-US" sz="1000" b="1" u="none" strike="noStrike" dirty="0" err="1">
                          <a:effectLst/>
                        </a:rPr>
                        <a:t>mBq</a:t>
                      </a:r>
                      <a:r>
                        <a:rPr lang="en-US" sz="1000" b="1" u="none" strike="noStrike" dirty="0">
                          <a:effectLst/>
                        </a:rPr>
                        <a:t>/m</a:t>
                      </a:r>
                      <a:r>
                        <a:rPr lang="en-US" sz="1000" b="1" u="none" strike="noStrike" baseline="30000" dirty="0">
                          <a:effectLst/>
                        </a:rPr>
                        <a:t>3</a:t>
                      </a:r>
                      <a:r>
                        <a:rPr lang="en-US" sz="1000" b="1" u="none" strike="noStrike" dirty="0">
                          <a:effectLst/>
                        </a:rPr>
                        <a:t>)</a:t>
                      </a:r>
                      <a:endParaRPr lang="en-US" sz="1000" b="1" i="0" u="none" strike="noStrike" dirty="0">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dirty="0">
                          <a:effectLst/>
                        </a:rPr>
                        <a:t>release ratio of </a:t>
                      </a:r>
                      <a:r>
                        <a:rPr lang="en-US" sz="1000" b="1" u="none" strike="noStrike" baseline="30000" dirty="0">
                          <a:effectLst/>
                        </a:rPr>
                        <a:t>41</a:t>
                      </a:r>
                      <a:r>
                        <a:rPr lang="en-US" sz="1000" b="1" u="none" strike="noStrike" dirty="0">
                          <a:effectLst/>
                        </a:rPr>
                        <a:t>Ar / </a:t>
                      </a:r>
                      <a:r>
                        <a:rPr lang="en-US" sz="1000" b="1" u="none" strike="noStrike" baseline="30000" dirty="0">
                          <a:effectLst/>
                        </a:rPr>
                        <a:t>37</a:t>
                      </a:r>
                      <a:r>
                        <a:rPr lang="en-US" sz="1000" b="1" u="none" strike="noStrike" dirty="0">
                          <a:effectLst/>
                        </a:rPr>
                        <a:t>Ar</a:t>
                      </a:r>
                      <a:endParaRPr lang="en-US" sz="1000" b="1" i="0" u="none" strike="noStrike" dirty="0">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dirty="0">
                          <a:effectLst/>
                        </a:rPr>
                        <a:t>released </a:t>
                      </a:r>
                      <a:r>
                        <a:rPr lang="en-US" sz="1000" b="1" u="none" strike="noStrike" baseline="30000" dirty="0">
                          <a:effectLst/>
                        </a:rPr>
                        <a:t>41</a:t>
                      </a:r>
                      <a:r>
                        <a:rPr lang="en-US" sz="1000" b="1" u="none" strike="noStrike" dirty="0">
                          <a:effectLst/>
                        </a:rPr>
                        <a:t>Ar (</a:t>
                      </a:r>
                      <a:r>
                        <a:rPr lang="en-US" sz="1000" b="1" u="none" strike="noStrike" dirty="0" err="1">
                          <a:effectLst/>
                        </a:rPr>
                        <a:t>mBq</a:t>
                      </a:r>
                      <a:r>
                        <a:rPr lang="en-US" sz="1000" b="1" u="none" strike="noStrike" dirty="0">
                          <a:effectLst/>
                        </a:rPr>
                        <a:t>/m</a:t>
                      </a:r>
                      <a:r>
                        <a:rPr lang="en-US" sz="1000" b="1" u="none" strike="noStrike" baseline="30000" dirty="0">
                          <a:effectLst/>
                        </a:rPr>
                        <a:t>3</a:t>
                      </a:r>
                      <a:r>
                        <a:rPr lang="en-US" sz="1000" b="1" u="none" strike="noStrike" dirty="0">
                          <a:effectLst/>
                        </a:rPr>
                        <a:t>)</a:t>
                      </a:r>
                      <a:endParaRPr lang="en-US" sz="1000" b="1" i="0" u="none" strike="noStrike" dirty="0">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dirty="0">
                          <a:effectLst/>
                        </a:rPr>
                        <a:t>released </a:t>
                      </a:r>
                      <a:r>
                        <a:rPr lang="en-US" sz="1000" b="1" u="none" strike="noStrike" baseline="30000" dirty="0">
                          <a:effectLst/>
                        </a:rPr>
                        <a:t>37</a:t>
                      </a:r>
                      <a:r>
                        <a:rPr lang="en-US" sz="1000" b="1" u="none" strike="noStrike" dirty="0">
                          <a:effectLst/>
                        </a:rPr>
                        <a:t>Ar (</a:t>
                      </a:r>
                      <a:r>
                        <a:rPr lang="en-US" sz="1000" b="1" u="none" strike="noStrike" dirty="0" err="1">
                          <a:effectLst/>
                        </a:rPr>
                        <a:t>mBq</a:t>
                      </a:r>
                      <a:r>
                        <a:rPr lang="en-US" sz="1000" b="1" u="none" strike="noStrike" dirty="0">
                          <a:effectLst/>
                        </a:rPr>
                        <a:t>/m</a:t>
                      </a:r>
                      <a:r>
                        <a:rPr lang="en-US" sz="1000" b="1" u="none" strike="noStrike" baseline="30000" dirty="0">
                          <a:effectLst/>
                        </a:rPr>
                        <a:t>3</a:t>
                      </a:r>
                      <a:r>
                        <a:rPr lang="en-US" sz="1000" b="1" u="none" strike="noStrike" dirty="0">
                          <a:effectLst/>
                        </a:rPr>
                        <a:t>)</a:t>
                      </a:r>
                      <a:endParaRPr lang="en-US" sz="1000" b="1" i="0" u="none" strike="noStrike" dirty="0">
                        <a:solidFill>
                          <a:srgbClr val="000000"/>
                        </a:solidFill>
                        <a:effectLst/>
                        <a:latin typeface="Calibri" panose="020F0502020204030204" pitchFamily="34" charset="0"/>
                      </a:endParaRPr>
                    </a:p>
                  </a:txBody>
                  <a:tcPr marL="6706" marR="6706" marT="6706" marB="0" anchor="ctr"/>
                </a:tc>
                <a:extLst>
                  <a:ext uri="{0D108BD9-81ED-4DB2-BD59-A6C34878D82A}">
                    <a16:rowId xmlns:a16="http://schemas.microsoft.com/office/drawing/2014/main" val="10001"/>
                  </a:ext>
                </a:extLst>
              </a:tr>
              <a:tr h="134128">
                <a:tc>
                  <a:txBody>
                    <a:bodyPr/>
                    <a:lstStyle/>
                    <a:p>
                      <a:pPr algn="ctr" fontAlgn="b"/>
                      <a:r>
                        <a:rPr lang="en-US" sz="1000" b="1" u="none" strike="noStrike">
                          <a:effectLst/>
                        </a:rPr>
                        <a:t>1</a:t>
                      </a:r>
                      <a:endParaRPr lang="en-US" sz="1000" b="1" i="0" u="none" strike="noStrike">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a:effectLst/>
                        </a:rPr>
                        <a:t>146</a:t>
                      </a:r>
                      <a:endParaRPr lang="en-US" sz="1000" b="1" i="0" u="none" strike="noStrike">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a:effectLst/>
                        </a:rPr>
                        <a:t>8.51E+03</a:t>
                      </a:r>
                      <a:endParaRPr lang="en-US" sz="1000" b="1" i="0" u="none" strike="noStrike">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a:effectLst/>
                        </a:rPr>
                        <a:t>1.20E+04</a:t>
                      </a:r>
                      <a:endParaRPr lang="en-US" sz="1000" b="1" i="0" u="none" strike="noStrike">
                        <a:solidFill>
                          <a:srgbClr val="000000"/>
                        </a:solidFill>
                        <a:effectLst/>
                        <a:latin typeface="Calibri" panose="020F0502020204030204" pitchFamily="34" charset="0"/>
                      </a:endParaRPr>
                    </a:p>
                  </a:txBody>
                  <a:tcPr marL="6706" marR="6706" marT="6706" marB="0" anchor="ctr"/>
                </a:tc>
                <a:tc rowSpan="3">
                  <a:txBody>
                    <a:bodyPr/>
                    <a:lstStyle/>
                    <a:p>
                      <a:pPr algn="ctr" fontAlgn="ctr"/>
                      <a:r>
                        <a:rPr lang="en-US" sz="1000" b="1" u="none" strike="noStrike">
                          <a:effectLst/>
                        </a:rPr>
                        <a:t>8.43E+03</a:t>
                      </a:r>
                      <a:endParaRPr lang="en-US" sz="1000" b="1" i="0" u="none" strike="noStrike">
                        <a:solidFill>
                          <a:srgbClr val="000000"/>
                        </a:solidFill>
                        <a:effectLst/>
                        <a:latin typeface="Calibri" panose="020F0502020204030204" pitchFamily="34" charset="0"/>
                      </a:endParaRPr>
                    </a:p>
                  </a:txBody>
                  <a:tcPr marL="6706" marR="6706" marT="6706" marB="0" anchor="ctr"/>
                </a:tc>
                <a:tc rowSpan="3">
                  <a:txBody>
                    <a:bodyPr/>
                    <a:lstStyle/>
                    <a:p>
                      <a:pPr algn="ctr" fontAlgn="ctr"/>
                      <a:r>
                        <a:rPr lang="en-US" sz="1000" b="1" u="none" strike="noStrike">
                          <a:effectLst/>
                        </a:rPr>
                        <a:t>1.02E+08</a:t>
                      </a:r>
                      <a:endParaRPr lang="en-US" sz="1000" b="1" i="0" u="none" strike="noStrike">
                        <a:solidFill>
                          <a:srgbClr val="000000"/>
                        </a:solidFill>
                        <a:effectLst/>
                        <a:latin typeface="Calibri" panose="020F0502020204030204" pitchFamily="34" charset="0"/>
                      </a:endParaRPr>
                    </a:p>
                  </a:txBody>
                  <a:tcPr marL="6706" marR="6706" marT="6706" marB="0" anchor="ctr"/>
                </a:tc>
                <a:tc rowSpan="3">
                  <a:txBody>
                    <a:bodyPr/>
                    <a:lstStyle/>
                    <a:p>
                      <a:pPr algn="ctr" fontAlgn="ctr"/>
                      <a:r>
                        <a:rPr lang="en-US" sz="1000" b="1" u="none" strike="noStrike" dirty="0">
                          <a:effectLst/>
                        </a:rPr>
                        <a:t>1.21E+04</a:t>
                      </a:r>
                      <a:endParaRPr lang="en-US" sz="1000" b="1" i="0" u="none" strike="noStrike" dirty="0">
                        <a:solidFill>
                          <a:srgbClr val="000000"/>
                        </a:solidFill>
                        <a:effectLst/>
                        <a:latin typeface="Calibri" panose="020F0502020204030204" pitchFamily="34" charset="0"/>
                      </a:endParaRPr>
                    </a:p>
                  </a:txBody>
                  <a:tcPr marL="6706" marR="6706" marT="6706" marB="0" anchor="ctr"/>
                </a:tc>
                <a:extLst>
                  <a:ext uri="{0D108BD9-81ED-4DB2-BD59-A6C34878D82A}">
                    <a16:rowId xmlns:a16="http://schemas.microsoft.com/office/drawing/2014/main" val="10002"/>
                  </a:ext>
                </a:extLst>
              </a:tr>
              <a:tr h="134128">
                <a:tc>
                  <a:txBody>
                    <a:bodyPr/>
                    <a:lstStyle/>
                    <a:p>
                      <a:pPr algn="ctr" fontAlgn="b"/>
                      <a:r>
                        <a:rPr lang="en-US" sz="1000" b="1" u="none" strike="noStrike">
                          <a:effectLst/>
                        </a:rPr>
                        <a:t>2</a:t>
                      </a:r>
                      <a:endParaRPr lang="en-US" sz="1000" b="1" i="0" u="none" strike="noStrike">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a:effectLst/>
                        </a:rPr>
                        <a:t>65</a:t>
                      </a:r>
                      <a:endParaRPr lang="en-US" sz="1000" b="1" i="0" u="none" strike="noStrike">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a:effectLst/>
                        </a:rPr>
                        <a:t>8.37E+03</a:t>
                      </a:r>
                      <a:endParaRPr lang="en-US" sz="1000" b="1" i="0" u="none" strike="noStrike">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a:effectLst/>
                        </a:rPr>
                        <a:t>1.22E+04</a:t>
                      </a:r>
                      <a:endParaRPr lang="en-US" sz="1000" b="1" i="0" u="none" strike="noStrike">
                        <a:solidFill>
                          <a:srgbClr val="000000"/>
                        </a:solidFill>
                        <a:effectLst/>
                        <a:latin typeface="Calibri" panose="020F0502020204030204" pitchFamily="34" charset="0"/>
                      </a:endParaRPr>
                    </a:p>
                  </a:txBody>
                  <a:tcPr marL="6706" marR="6706" marT="6706"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34128">
                <a:tc>
                  <a:txBody>
                    <a:bodyPr/>
                    <a:lstStyle/>
                    <a:p>
                      <a:pPr algn="ctr" fontAlgn="b"/>
                      <a:r>
                        <a:rPr lang="en-US" sz="1000" b="1" u="none" strike="noStrike">
                          <a:effectLst/>
                        </a:rPr>
                        <a:t>3</a:t>
                      </a:r>
                      <a:endParaRPr lang="en-US" sz="1000" b="1" i="0" u="none" strike="noStrike">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a:effectLst/>
                        </a:rPr>
                        <a:t>5</a:t>
                      </a:r>
                      <a:endParaRPr lang="en-US" sz="1000" b="1" i="0" u="none" strike="noStrike">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a:effectLst/>
                        </a:rPr>
                        <a:t>8.27E+03</a:t>
                      </a:r>
                      <a:endParaRPr lang="en-US" sz="1000" b="1" i="0" u="none" strike="noStrike">
                        <a:solidFill>
                          <a:srgbClr val="000000"/>
                        </a:solidFill>
                        <a:effectLst/>
                        <a:latin typeface="Calibri" panose="020F0502020204030204" pitchFamily="34" charset="0"/>
                      </a:endParaRPr>
                    </a:p>
                  </a:txBody>
                  <a:tcPr marL="6706" marR="6706" marT="6706" marB="0" anchor="ctr"/>
                </a:tc>
                <a:tc>
                  <a:txBody>
                    <a:bodyPr/>
                    <a:lstStyle/>
                    <a:p>
                      <a:pPr algn="ctr" fontAlgn="b"/>
                      <a:r>
                        <a:rPr lang="en-US" sz="1000" b="1" u="none" strike="noStrike" dirty="0">
                          <a:effectLst/>
                        </a:rPr>
                        <a:t>1.23E+04</a:t>
                      </a:r>
                      <a:endParaRPr lang="en-US" sz="1000" b="1" i="0" u="none" strike="noStrike" dirty="0">
                        <a:solidFill>
                          <a:srgbClr val="000000"/>
                        </a:solidFill>
                        <a:effectLst/>
                        <a:latin typeface="Calibri" panose="020F0502020204030204" pitchFamily="34" charset="0"/>
                      </a:endParaRPr>
                    </a:p>
                  </a:txBody>
                  <a:tcPr marL="6706" marR="6706" marT="6706"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4730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24C6D9-8EEE-364D-BA25-2B01E2110CC1}"/>
              </a:ext>
            </a:extLst>
          </p:cNvPr>
          <p:cNvSpPr txBox="1"/>
          <p:nvPr/>
        </p:nvSpPr>
        <p:spPr>
          <a:xfrm rot="16200000">
            <a:off x="-161807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260921"/>
            <a:ext cx="4962770" cy="429219"/>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Method for assessing 37Ar emissions from nuclear reactors</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venir Book" charset="0"/>
                <a:ea typeface="Avenir Book" charset="0"/>
                <a:cs typeface="Avenir Book" charset="0"/>
              </a:rPr>
              <a:t>Martin Kalinowski, </a:t>
            </a:r>
            <a:r>
              <a:rPr lang="en-US" sz="800" dirty="0" err="1">
                <a:solidFill>
                  <a:schemeClr val="bg1"/>
                </a:solidFill>
                <a:latin typeface="Avenir Book" charset="0"/>
                <a:ea typeface="Avenir Book" charset="0"/>
                <a:cs typeface="Avenir Book" charset="0"/>
              </a:rPr>
              <a:t>Pouneh</a:t>
            </a:r>
            <a:r>
              <a:rPr lang="en-US" sz="800" dirty="0">
                <a:solidFill>
                  <a:schemeClr val="bg1"/>
                </a:solidFill>
                <a:latin typeface="Avenir Book" charset="0"/>
                <a:ea typeface="Avenir Book" charset="0"/>
                <a:cs typeface="Avenir Book" charset="0"/>
              </a:rPr>
              <a:t> </a:t>
            </a:r>
            <a:r>
              <a:rPr lang="en-US" sz="800" dirty="0" err="1">
                <a:solidFill>
                  <a:schemeClr val="bg1"/>
                </a:solidFill>
                <a:latin typeface="Avenir Book" charset="0"/>
                <a:ea typeface="Avenir Book" charset="0"/>
                <a:cs typeface="Avenir Book" charset="0"/>
              </a:rPr>
              <a:t>Tayyebi</a:t>
            </a:r>
            <a:endParaRPr lang="en-US" sz="800" dirty="0">
              <a:solidFill>
                <a:schemeClr val="bg1"/>
              </a:solidFill>
              <a:latin typeface="Avenir Book" charset="0"/>
              <a:ea typeface="Avenir Book" charset="0"/>
              <a:cs typeface="Avenir Book" charset="0"/>
            </a:endParaRPr>
          </a:p>
        </p:txBody>
      </p:sp>
      <p:sp>
        <p:nvSpPr>
          <p:cNvPr id="2" name="Rectangle 1"/>
          <p:cNvSpPr/>
          <p:nvPr/>
        </p:nvSpPr>
        <p:spPr>
          <a:xfrm>
            <a:off x="773723" y="1017980"/>
            <a:ext cx="8318208" cy="3747436"/>
          </a:xfrm>
          <a:prstGeom prst="rect">
            <a:avLst/>
          </a:prstGeom>
        </p:spPr>
        <p:txBody>
          <a:bodyPr wrap="square">
            <a:spAutoFit/>
          </a:bodyPr>
          <a:lstStyle/>
          <a:p>
            <a:pPr algn="just">
              <a:lnSpc>
                <a:spcPct val="150000"/>
              </a:lnSpc>
            </a:pPr>
            <a:r>
              <a:rPr lang="en-GB" sz="1600" b="1" dirty="0"/>
              <a:t>Results of this work</a:t>
            </a:r>
          </a:p>
          <a:p>
            <a:pPr marL="285750" indent="-285750" algn="just">
              <a:lnSpc>
                <a:spcPct val="150000"/>
              </a:lnSpc>
              <a:buFont typeface="Arial" panose="020B0604020202020204" pitchFamily="34" charset="0"/>
              <a:buChar char="•"/>
            </a:pPr>
            <a:r>
              <a:rPr lang="en-GB" sz="1600" baseline="30000" dirty="0"/>
              <a:t>37</a:t>
            </a:r>
            <a:r>
              <a:rPr lang="en-GB" sz="1600" dirty="0"/>
              <a:t>Ar is important as indicator of an underground nuclear explosion. </a:t>
            </a:r>
          </a:p>
          <a:p>
            <a:pPr marL="285750" indent="-285750" algn="just">
              <a:lnSpc>
                <a:spcPct val="150000"/>
              </a:lnSpc>
              <a:buFont typeface="Arial" panose="020B0604020202020204" pitchFamily="34" charset="0"/>
              <a:buChar char="•"/>
            </a:pPr>
            <a:r>
              <a:rPr lang="en-GB" sz="1600" dirty="0"/>
              <a:t>Reactor (NPP, NRR) emissions contribute to the ambient background and need to be assessed. </a:t>
            </a:r>
          </a:p>
          <a:p>
            <a:pPr marL="285750" indent="-285750" algn="just">
              <a:lnSpc>
                <a:spcPct val="150000"/>
              </a:lnSpc>
              <a:buFont typeface="Arial" panose="020B0604020202020204" pitchFamily="34" charset="0"/>
              <a:buChar char="•"/>
            </a:pPr>
            <a:r>
              <a:rPr lang="en-GB" sz="1600" dirty="0"/>
              <a:t>This presentation describes a method how to achieve this.</a:t>
            </a:r>
          </a:p>
          <a:p>
            <a:pPr marL="285750" indent="-285750" algn="just">
              <a:lnSpc>
                <a:spcPct val="150000"/>
              </a:lnSpc>
              <a:buFont typeface="Arial" panose="020B0604020202020204" pitchFamily="34" charset="0"/>
              <a:buChar char="•"/>
            </a:pPr>
            <a:endParaRPr lang="en-GB" sz="1600" dirty="0"/>
          </a:p>
          <a:p>
            <a:pPr algn="just">
              <a:lnSpc>
                <a:spcPct val="150000"/>
              </a:lnSpc>
            </a:pPr>
            <a:r>
              <a:rPr lang="en-GB" sz="1600" b="1" dirty="0"/>
              <a:t>Outlook</a:t>
            </a:r>
          </a:p>
          <a:p>
            <a:pPr marL="285750" indent="-285750" algn="just">
              <a:lnSpc>
                <a:spcPct val="150000"/>
              </a:lnSpc>
              <a:buFont typeface="Arial" panose="020B0604020202020204" pitchFamily="34" charset="0"/>
              <a:buChar char="•"/>
            </a:pPr>
            <a:r>
              <a:rPr lang="en-GB" sz="1600" dirty="0"/>
              <a:t>The method needs to be validated against data. Initial checks are giving confidence.</a:t>
            </a:r>
          </a:p>
          <a:p>
            <a:pPr marL="285750" indent="-285750" algn="just">
              <a:lnSpc>
                <a:spcPct val="150000"/>
              </a:lnSpc>
              <a:buFont typeface="Arial" panose="020B0604020202020204" pitchFamily="34" charset="0"/>
              <a:buChar char="•"/>
            </a:pPr>
            <a:r>
              <a:rPr lang="en-GB" sz="1600" dirty="0"/>
              <a:t>Next, the method will be extended to predict radioxenon releases from activation.</a:t>
            </a:r>
          </a:p>
          <a:p>
            <a:pPr marL="285750" indent="-285750" algn="just">
              <a:lnSpc>
                <a:spcPct val="150000"/>
              </a:lnSpc>
              <a:buFont typeface="Arial" panose="020B0604020202020204" pitchFamily="34" charset="0"/>
              <a:buChar char="•"/>
            </a:pPr>
            <a:r>
              <a:rPr lang="en-GB" sz="1600" dirty="0"/>
              <a:t>The first application using a graphical trial and error approach is very promising.</a:t>
            </a:r>
          </a:p>
          <a:p>
            <a:pPr algn="just">
              <a:lnSpc>
                <a:spcPct val="150000"/>
              </a:lnSpc>
            </a:pPr>
            <a:r>
              <a:rPr lang="en-GB" sz="1600" i="1" dirty="0">
                <a:solidFill>
                  <a:schemeClr val="accent1"/>
                </a:solidFill>
              </a:rPr>
              <a:t>			See Tayyebi/Kalinowski at SnT2021, O3.5-456</a:t>
            </a:r>
          </a:p>
        </p:txBody>
      </p:sp>
      <p:sp>
        <p:nvSpPr>
          <p:cNvPr id="8" name="TextBox 7">
            <a:extLst>
              <a:ext uri="{FF2B5EF4-FFF2-40B4-BE49-F238E27FC236}">
                <a16:creationId xmlns:a16="http://schemas.microsoft.com/office/drawing/2014/main" id="{B3FCD996-152C-4E89-AF85-E59510305CF5}"/>
              </a:ext>
            </a:extLst>
          </p:cNvPr>
          <p:cNvSpPr txBox="1"/>
          <p:nvPr/>
        </p:nvSpPr>
        <p:spPr>
          <a:xfrm>
            <a:off x="953477" y="5677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P3.5-483</a:t>
            </a:r>
            <a:endParaRPr lang="x-none"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5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245532"/>
            <a:ext cx="4962770" cy="429219"/>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a:solidFill>
                  <a:schemeClr val="bg1"/>
                </a:solidFill>
                <a:latin typeface="Arial" panose="020B0604020202020204" pitchFamily="34" charset="0"/>
              </a:rPr>
              <a:t>Method for assessing 37Ar emissions from nuclear reactors</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venir Book" charset="0"/>
                <a:ea typeface="Avenir Book" charset="0"/>
                <a:cs typeface="Avenir Book" charset="0"/>
              </a:rPr>
              <a:t>Martin Kalinowski, </a:t>
            </a:r>
            <a:r>
              <a:rPr lang="en-US" sz="800" dirty="0" err="1">
                <a:solidFill>
                  <a:schemeClr val="bg1"/>
                </a:solidFill>
                <a:latin typeface="Avenir Book" charset="0"/>
                <a:ea typeface="Avenir Book" charset="0"/>
                <a:cs typeface="Avenir Book" charset="0"/>
              </a:rPr>
              <a:t>Pouneh</a:t>
            </a:r>
            <a:r>
              <a:rPr lang="en-US" sz="800" dirty="0">
                <a:solidFill>
                  <a:schemeClr val="bg1"/>
                </a:solidFill>
                <a:latin typeface="Avenir Book" charset="0"/>
                <a:ea typeface="Avenir Book" charset="0"/>
                <a:cs typeface="Avenir Book" charset="0"/>
              </a:rPr>
              <a:t> </a:t>
            </a:r>
            <a:r>
              <a:rPr lang="en-US" sz="800" dirty="0" err="1">
                <a:solidFill>
                  <a:schemeClr val="bg1"/>
                </a:solidFill>
                <a:latin typeface="Avenir Book" charset="0"/>
                <a:ea typeface="Avenir Book" charset="0"/>
                <a:cs typeface="Avenir Book" charset="0"/>
              </a:rPr>
              <a:t>Tayyebi</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P3.5-483</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F32406D-E351-4B75-97EE-B7F85439FD39}"/>
              </a:ext>
            </a:extLst>
          </p:cNvPr>
          <p:cNvSpPr txBox="1"/>
          <p:nvPr/>
        </p:nvSpPr>
        <p:spPr>
          <a:xfrm rot="16200000">
            <a:off x="-1618073" y="2452752"/>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References</a:t>
            </a:r>
            <a:endParaRPr lang="x-none" sz="3600" dirty="0">
              <a:solidFill>
                <a:srgbClr val="DFC5DF"/>
              </a:solidFill>
              <a:latin typeface="Arial" panose="020B0604020202020204" pitchFamily="34" charset="0"/>
              <a:cs typeface="Arial" panose="020B0604020202020204" pitchFamily="34" charset="0"/>
            </a:endParaRPr>
          </a:p>
        </p:txBody>
      </p:sp>
      <p:sp>
        <p:nvSpPr>
          <p:cNvPr id="5" name="Rounded Rectangle 1">
            <a:extLst>
              <a:ext uri="{FF2B5EF4-FFF2-40B4-BE49-F238E27FC236}">
                <a16:creationId xmlns:a16="http://schemas.microsoft.com/office/drawing/2014/main" id="{63F0EDA8-78C0-44D7-8EB5-1615C2E77811}"/>
              </a:ext>
            </a:extLst>
          </p:cNvPr>
          <p:cNvSpPr/>
          <p:nvPr/>
        </p:nvSpPr>
        <p:spPr bwMode="auto">
          <a:xfrm>
            <a:off x="803868" y="1229219"/>
            <a:ext cx="7978391" cy="3093399"/>
          </a:xfrm>
          <a:prstGeom prst="roundRect">
            <a:avLst>
              <a:gd name="adj" fmla="val 7284"/>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lvl1pPr eaLnBrk="0" hangingPunct="0">
              <a:defRPr sz="8700">
                <a:solidFill>
                  <a:schemeClr val="tx1"/>
                </a:solidFill>
                <a:latin typeface="Arial" charset="0"/>
              </a:defRPr>
            </a:lvl1pPr>
            <a:lvl2pPr marL="742950" indent="-285750" eaLnBrk="0" hangingPunct="0">
              <a:defRPr sz="8700">
                <a:solidFill>
                  <a:schemeClr val="tx1"/>
                </a:solidFill>
                <a:latin typeface="Arial" charset="0"/>
              </a:defRPr>
            </a:lvl2pPr>
            <a:lvl3pPr marL="1143000" indent="-228600" eaLnBrk="0" hangingPunct="0">
              <a:defRPr sz="8700">
                <a:solidFill>
                  <a:schemeClr val="tx1"/>
                </a:solidFill>
                <a:latin typeface="Arial" charset="0"/>
              </a:defRPr>
            </a:lvl3pPr>
            <a:lvl4pPr marL="1600200" indent="-228600" eaLnBrk="0" hangingPunct="0">
              <a:defRPr sz="8700">
                <a:solidFill>
                  <a:schemeClr val="tx1"/>
                </a:solidFill>
                <a:latin typeface="Arial" charset="0"/>
              </a:defRPr>
            </a:lvl4pPr>
            <a:lvl5pPr marL="2057400" indent="-228600" eaLnBrk="0" hangingPunct="0">
              <a:defRPr sz="8700">
                <a:solidFill>
                  <a:schemeClr val="tx1"/>
                </a:solidFill>
                <a:latin typeface="Arial" charset="0"/>
              </a:defRPr>
            </a:lvl5pPr>
            <a:lvl6pPr marL="2514600" indent="-228600" defTabSz="4418013" eaLnBrk="0" fontAlgn="base" hangingPunct="0">
              <a:spcBef>
                <a:spcPct val="0"/>
              </a:spcBef>
              <a:spcAft>
                <a:spcPct val="0"/>
              </a:spcAft>
              <a:defRPr sz="8700">
                <a:solidFill>
                  <a:schemeClr val="tx1"/>
                </a:solidFill>
                <a:latin typeface="Arial" charset="0"/>
              </a:defRPr>
            </a:lvl6pPr>
            <a:lvl7pPr marL="2971800" indent="-228600" defTabSz="4418013" eaLnBrk="0" fontAlgn="base" hangingPunct="0">
              <a:spcBef>
                <a:spcPct val="0"/>
              </a:spcBef>
              <a:spcAft>
                <a:spcPct val="0"/>
              </a:spcAft>
              <a:defRPr sz="8700">
                <a:solidFill>
                  <a:schemeClr val="tx1"/>
                </a:solidFill>
                <a:latin typeface="Arial" charset="0"/>
              </a:defRPr>
            </a:lvl7pPr>
            <a:lvl8pPr marL="3429000" indent="-228600" defTabSz="4418013" eaLnBrk="0" fontAlgn="base" hangingPunct="0">
              <a:spcBef>
                <a:spcPct val="0"/>
              </a:spcBef>
              <a:spcAft>
                <a:spcPct val="0"/>
              </a:spcAft>
              <a:defRPr sz="8700">
                <a:solidFill>
                  <a:schemeClr val="tx1"/>
                </a:solidFill>
                <a:latin typeface="Arial" charset="0"/>
              </a:defRPr>
            </a:lvl8pPr>
            <a:lvl9pPr marL="3886200" indent="-228600" defTabSz="4418013" eaLnBrk="0" fontAlgn="base" hangingPunct="0">
              <a:spcBef>
                <a:spcPct val="0"/>
              </a:spcBef>
              <a:spcAft>
                <a:spcPct val="0"/>
              </a:spcAft>
              <a:defRPr sz="8700">
                <a:solidFill>
                  <a:schemeClr val="tx1"/>
                </a:solidFill>
                <a:latin typeface="Arial" charset="0"/>
              </a:defRPr>
            </a:lvl9pPr>
          </a:lstStyle>
          <a:p>
            <a:pPr algn="just"/>
            <a:endParaRPr lang="en-US" altLang="en-US" sz="1200" dirty="0">
              <a:latin typeface="+mn-lt"/>
            </a:endParaRPr>
          </a:p>
          <a:p>
            <a:pPr algn="just"/>
            <a:r>
              <a:rPr lang="en-US" sz="1200" dirty="0">
                <a:latin typeface="+mn-lt"/>
              </a:rPr>
              <a:t>Fay (2014), Characterization of Sources of Radioargon in a Research Reactor, The University of Texas at Austin.</a:t>
            </a:r>
          </a:p>
          <a:p>
            <a:pPr algn="just"/>
            <a:endParaRPr lang="en-US" altLang="en-US" sz="1200" dirty="0">
              <a:latin typeface="+mn-lt"/>
            </a:endParaRPr>
          </a:p>
          <a:p>
            <a:pPr algn="just"/>
            <a:r>
              <a:rPr lang="pl-PL" sz="1200" dirty="0">
                <a:latin typeface="+mn-lt"/>
              </a:rPr>
              <a:t>Fay</a:t>
            </a:r>
            <a:r>
              <a:rPr lang="en-US" sz="1200" dirty="0">
                <a:latin typeface="+mn-lt"/>
              </a:rPr>
              <a:t> et al. (2013) Contributions to the </a:t>
            </a:r>
            <a:r>
              <a:rPr lang="en-US" sz="1200" baseline="30000" dirty="0">
                <a:latin typeface="+mn-lt"/>
              </a:rPr>
              <a:t>37</a:t>
            </a:r>
            <a:r>
              <a:rPr lang="en-US" sz="1200" dirty="0">
                <a:latin typeface="+mn-lt"/>
              </a:rPr>
              <a:t>Ar background by research reactor Operations, J </a:t>
            </a:r>
            <a:r>
              <a:rPr lang="en-US" sz="1200" dirty="0" err="1">
                <a:latin typeface="+mn-lt"/>
              </a:rPr>
              <a:t>Radioanal</a:t>
            </a:r>
            <a:r>
              <a:rPr lang="en-US" sz="1200" dirty="0">
                <a:latin typeface="+mn-lt"/>
              </a:rPr>
              <a:t> </a:t>
            </a:r>
            <a:r>
              <a:rPr lang="en-US" sz="1200" dirty="0" err="1">
                <a:latin typeface="+mn-lt"/>
              </a:rPr>
              <a:t>Nucl</a:t>
            </a:r>
            <a:r>
              <a:rPr lang="en-US" sz="1200" dirty="0">
                <a:latin typeface="+mn-lt"/>
              </a:rPr>
              <a:t> Chem, 296:273–277.</a:t>
            </a:r>
          </a:p>
          <a:p>
            <a:pPr algn="just"/>
            <a:endParaRPr lang="en-US" sz="1200" dirty="0">
              <a:latin typeface="+mn-lt"/>
            </a:endParaRPr>
          </a:p>
          <a:p>
            <a:pPr algn="just"/>
            <a:r>
              <a:rPr lang="en-US" sz="1200" dirty="0">
                <a:latin typeface="+mn-lt"/>
              </a:rPr>
              <a:t>Johnson et al. (2017) Production and release rate of </a:t>
            </a:r>
            <a:r>
              <a:rPr lang="en-US" sz="1200" baseline="30000" dirty="0">
                <a:latin typeface="+mn-lt"/>
              </a:rPr>
              <a:t>37</a:t>
            </a:r>
            <a:r>
              <a:rPr lang="en-US" sz="1200" dirty="0">
                <a:latin typeface="+mn-lt"/>
              </a:rPr>
              <a:t>Ar from the UT TRIGA Mark-II research reactor, Journal of Environmental Radioactivity 167, 249-253.</a:t>
            </a:r>
          </a:p>
          <a:p>
            <a:pPr algn="just" eaLnBrk="1" hangingPunct="1"/>
            <a:endParaRPr lang="en-US" sz="1200" dirty="0">
              <a:latin typeface="+mn-lt"/>
            </a:endParaRPr>
          </a:p>
          <a:p>
            <a:pPr algn="just" eaLnBrk="1" hangingPunct="1"/>
            <a:r>
              <a:rPr lang="en-US" sz="1200" dirty="0">
                <a:latin typeface="+mn-lt"/>
              </a:rPr>
              <a:t>Kalinowski/Tayyebi (2019) </a:t>
            </a:r>
            <a:r>
              <a:rPr lang="en-GB" sz="1200" dirty="0">
                <a:latin typeface="+mn-lt"/>
              </a:rPr>
              <a:t>Investigation of emission of </a:t>
            </a:r>
            <a:r>
              <a:rPr lang="en-US" sz="1200" baseline="30000" dirty="0">
                <a:latin typeface="+mn-lt"/>
              </a:rPr>
              <a:t>37</a:t>
            </a:r>
            <a:r>
              <a:rPr lang="en-US" sz="1200" dirty="0">
                <a:latin typeface="+mn-lt"/>
              </a:rPr>
              <a:t>Ar </a:t>
            </a:r>
            <a:r>
              <a:rPr lang="en-GB" sz="1200" dirty="0">
                <a:latin typeface="+mn-lt"/>
              </a:rPr>
              <a:t>from all nuclear research reactors worldwide. INGE2019 in Freiburg, Germany.</a:t>
            </a:r>
          </a:p>
          <a:p>
            <a:pPr algn="just" eaLnBrk="1" hangingPunct="1"/>
            <a:endParaRPr lang="en-US" sz="1200" dirty="0">
              <a:latin typeface="+mn-lt"/>
            </a:endParaRPr>
          </a:p>
          <a:p>
            <a:pPr algn="just" eaLnBrk="1" hangingPunct="1"/>
            <a:r>
              <a:rPr lang="en-GB" sz="1200" dirty="0">
                <a:latin typeface="+mn-lt"/>
              </a:rPr>
              <a:t>Kirchner et al. (2020). Will </a:t>
            </a:r>
            <a:r>
              <a:rPr lang="en-US" sz="1200" baseline="30000" dirty="0">
                <a:latin typeface="+mn-lt"/>
              </a:rPr>
              <a:t>37</a:t>
            </a:r>
            <a:r>
              <a:rPr lang="en-US" sz="1200" dirty="0">
                <a:latin typeface="+mn-lt"/>
              </a:rPr>
              <a:t>Ar</a:t>
            </a:r>
            <a:r>
              <a:rPr lang="en-US" sz="1200" dirty="0"/>
              <a:t> </a:t>
            </a:r>
            <a:r>
              <a:rPr lang="en-GB" sz="1200" dirty="0">
                <a:latin typeface="+mn-lt"/>
              </a:rPr>
              <a:t>emissions from light water power reactors become an obstacle to its use for nuclear explosion monitoring Journal of Environmental Radioactivity, 223, 106392.</a:t>
            </a:r>
            <a:endParaRPr lang="en-US" sz="1200" dirty="0">
              <a:latin typeface="+mn-lt"/>
            </a:endParaRPr>
          </a:p>
          <a:p>
            <a:pPr algn="just" eaLnBrk="1" hangingPunct="1"/>
            <a:endParaRPr lang="en-US" sz="1200" dirty="0">
              <a:latin typeface="+mn-lt"/>
            </a:endParaRPr>
          </a:p>
          <a:p>
            <a:pPr algn="just" eaLnBrk="1" hangingPunct="1"/>
            <a:r>
              <a:rPr lang="en-US" sz="1200" dirty="0" err="1">
                <a:latin typeface="+mn-lt"/>
              </a:rPr>
              <a:t>Klingberg</a:t>
            </a:r>
            <a:r>
              <a:rPr lang="en-US" sz="1200" dirty="0">
                <a:latin typeface="+mn-lt"/>
              </a:rPr>
              <a:t> et al. (2013). Radioxenon signatures from activation of environmental xenon, Journal of Radioanalytical and Nuclear Chemistry, 296(1), 117-123.</a:t>
            </a:r>
          </a:p>
          <a:p>
            <a:pPr algn="just" eaLnBrk="1" hangingPunct="1"/>
            <a:r>
              <a:rPr lang="en-US" sz="1200" dirty="0">
                <a:latin typeface="+mn-lt"/>
              </a:rPr>
              <a:t>  </a:t>
            </a:r>
            <a:endParaRPr lang="en-US" altLang="en-US" sz="1200" dirty="0">
              <a:latin typeface="+mn-lt"/>
            </a:endParaRPr>
          </a:p>
          <a:p>
            <a:pPr algn="just" eaLnBrk="1" hangingPunct="1"/>
            <a:endParaRPr lang="en-GB" altLang="en-US" sz="1200" dirty="0">
              <a:solidFill>
                <a:srgbClr val="000000"/>
              </a:solidFill>
              <a:latin typeface="+mn-lt"/>
            </a:endParaRPr>
          </a:p>
        </p:txBody>
      </p:sp>
    </p:spTree>
    <p:extLst>
      <p:ext uri="{BB962C8B-B14F-4D97-AF65-F5344CB8AC3E}">
        <p14:creationId xmlns:p14="http://schemas.microsoft.com/office/powerpoint/2010/main" val="373993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5BE312-C0B6-2140-AF9C-95F023216E73}"/>
              </a:ext>
            </a:extLst>
          </p:cNvPr>
          <p:cNvSpPr txBox="1"/>
          <p:nvPr/>
        </p:nvSpPr>
        <p:spPr>
          <a:xfrm rot="16200000">
            <a:off x="-161807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ABSTRACT</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703754" y="257667"/>
            <a:ext cx="5580184" cy="429219"/>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400" b="1" dirty="0">
                <a:solidFill>
                  <a:schemeClr val="bg1"/>
                </a:solidFill>
                <a:latin typeface="Arial" panose="020B0604020202020204" pitchFamily="34" charset="0"/>
              </a:rPr>
              <a:t>Method for assessing </a:t>
            </a:r>
            <a:r>
              <a:rPr lang="en-GB" sz="1400" b="1" baseline="30000" dirty="0">
                <a:solidFill>
                  <a:schemeClr val="bg1"/>
                </a:solidFill>
                <a:latin typeface="Arial" panose="020B0604020202020204" pitchFamily="34" charset="0"/>
              </a:rPr>
              <a:t>37</a:t>
            </a:r>
            <a:r>
              <a:rPr lang="en-GB" sz="1400" b="1" dirty="0">
                <a:solidFill>
                  <a:schemeClr val="bg1"/>
                </a:solidFill>
                <a:latin typeface="Arial" panose="020B0604020202020204" pitchFamily="34" charset="0"/>
              </a:rPr>
              <a:t>Ar emissions from nuclear reactors</a:t>
            </a:r>
            <a:endParaRPr lang="en-US" sz="1400" b="1" dirty="0">
              <a:solidFill>
                <a:schemeClr val="bg1"/>
              </a:solidFill>
              <a:latin typeface="Arial" panose="020B0604020202020204" pitchFamily="34" charset="0"/>
            </a:endParaRPr>
          </a:p>
          <a:p>
            <a:pPr algn="ctr" eaLnBrk="0" hangingPunct="0">
              <a:lnSpc>
                <a:spcPts val="1586"/>
              </a:lnSpc>
            </a:pPr>
            <a:r>
              <a:rPr lang="en-US" sz="900" dirty="0">
                <a:solidFill>
                  <a:schemeClr val="bg1"/>
                </a:solidFill>
                <a:latin typeface="Avenir Book" charset="0"/>
                <a:ea typeface="Avenir Book" charset="0"/>
                <a:cs typeface="Avenir Book" charset="0"/>
              </a:rPr>
              <a:t>Martin Kalinowski, </a:t>
            </a:r>
            <a:r>
              <a:rPr lang="en-US" sz="900" dirty="0" err="1">
                <a:solidFill>
                  <a:schemeClr val="bg1"/>
                </a:solidFill>
                <a:latin typeface="Avenir Book" charset="0"/>
                <a:ea typeface="Avenir Book" charset="0"/>
                <a:cs typeface="Avenir Book" charset="0"/>
              </a:rPr>
              <a:t>Pouneh</a:t>
            </a:r>
            <a:r>
              <a:rPr lang="en-US" sz="900" dirty="0">
                <a:solidFill>
                  <a:schemeClr val="bg1"/>
                </a:solidFill>
                <a:latin typeface="Avenir Book" charset="0"/>
                <a:ea typeface="Avenir Book" charset="0"/>
                <a:cs typeface="Avenir Book" charset="0"/>
              </a:rPr>
              <a:t> </a:t>
            </a:r>
            <a:r>
              <a:rPr lang="en-US" sz="900" dirty="0" err="1">
                <a:solidFill>
                  <a:schemeClr val="bg1"/>
                </a:solidFill>
                <a:latin typeface="Avenir Book" charset="0"/>
                <a:ea typeface="Avenir Book" charset="0"/>
                <a:cs typeface="Avenir Book" charset="0"/>
              </a:rPr>
              <a:t>Tayyebi</a:t>
            </a:r>
            <a:endParaRPr lang="en-US" sz="900" dirty="0">
              <a:solidFill>
                <a:schemeClr val="bg1"/>
              </a:solidFill>
              <a:latin typeface="Avenir Book" charset="0"/>
              <a:ea typeface="Avenir Book" charset="0"/>
              <a:cs typeface="Avenir Book" charset="0"/>
            </a:endParaRPr>
          </a:p>
        </p:txBody>
      </p:sp>
      <p:sp>
        <p:nvSpPr>
          <p:cNvPr id="2" name="Rectangle 1"/>
          <p:cNvSpPr/>
          <p:nvPr/>
        </p:nvSpPr>
        <p:spPr>
          <a:xfrm>
            <a:off x="582327" y="1082495"/>
            <a:ext cx="8282539" cy="3539430"/>
          </a:xfrm>
          <a:prstGeom prst="rect">
            <a:avLst/>
          </a:prstGeom>
        </p:spPr>
        <p:txBody>
          <a:bodyPr wrap="square">
            <a:spAutoFit/>
          </a:bodyPr>
          <a:lstStyle/>
          <a:p>
            <a:pPr algn="just"/>
            <a:r>
              <a:rPr lang="en-GB" sz="1600" baseline="30000" dirty="0"/>
              <a:t>37</a:t>
            </a:r>
            <a:r>
              <a:rPr lang="en-GB" sz="1600" dirty="0"/>
              <a:t>Ar is an indicator of an underground nuclear explosion. This radioisotope is produced via        </a:t>
            </a:r>
            <a:r>
              <a:rPr lang="en-GB" sz="1600" baseline="30000" dirty="0"/>
              <a:t>40</a:t>
            </a:r>
            <a:r>
              <a:rPr lang="en-GB" sz="1600" dirty="0"/>
              <a:t>Ca (n, α) </a:t>
            </a:r>
            <a:r>
              <a:rPr lang="en-GB" sz="1600" baseline="30000" dirty="0"/>
              <a:t>37</a:t>
            </a:r>
            <a:r>
              <a:rPr lang="en-GB" sz="1600" dirty="0"/>
              <a:t>Ar reaction through neutron activation of </a:t>
            </a:r>
            <a:r>
              <a:rPr lang="en-GB" sz="1600" baseline="30000" dirty="0"/>
              <a:t>40</a:t>
            </a:r>
            <a:r>
              <a:rPr lang="en-GB" sz="1600" dirty="0"/>
              <a:t>Ca included in the rocks near to the nuclear explosion location. The relatively long half-life of 35 days compared to CTBT-relevant </a:t>
            </a:r>
            <a:r>
              <a:rPr lang="en-GB" sz="1600" dirty="0" err="1"/>
              <a:t>radioxenon</a:t>
            </a:r>
            <a:r>
              <a:rPr lang="en-GB" sz="1600" dirty="0"/>
              <a:t> isotopes results into </a:t>
            </a:r>
            <a:r>
              <a:rPr lang="en-GB" sz="1600" baseline="30000" dirty="0"/>
              <a:t>37</a:t>
            </a:r>
            <a:r>
              <a:rPr lang="en-GB" sz="1600" dirty="0"/>
              <a:t>Ar activity becoming stronger than </a:t>
            </a:r>
            <a:r>
              <a:rPr lang="en-GB" sz="1600" dirty="0" err="1"/>
              <a:t>radioxenon</a:t>
            </a:r>
            <a:r>
              <a:rPr lang="en-GB" sz="1600" dirty="0"/>
              <a:t> activity approximately 50 days after detonation. Normal operational releases of </a:t>
            </a:r>
            <a:r>
              <a:rPr lang="en-GB" sz="1600" baseline="30000" dirty="0"/>
              <a:t>37</a:t>
            </a:r>
            <a:r>
              <a:rPr lang="en-GB" sz="1600" dirty="0"/>
              <a:t>Ar from nuclear facilities contributes to the atmospheric background. It can be produced via neutron activation of air or of gas dissolved in water. The emissions of this isotope are not regularly measured and very few release data are available. Therefore, the two-step method presented here is more complex than the method the authors had applied previously for assessing </a:t>
            </a:r>
            <a:r>
              <a:rPr lang="en-GB" sz="1600" baseline="30000" dirty="0"/>
              <a:t>37</a:t>
            </a:r>
            <a:r>
              <a:rPr lang="en-GB" sz="1600" dirty="0"/>
              <a:t>Ar releases from nuclear research reactors. As the first step, simulations with ORIGEN determine isotopic ratios of </a:t>
            </a:r>
            <a:r>
              <a:rPr lang="en-GB" sz="1600" baseline="30000" dirty="0"/>
              <a:t>37</a:t>
            </a:r>
            <a:r>
              <a:rPr lang="en-GB" sz="1600" dirty="0"/>
              <a:t>Ar and an appropriate proxy like </a:t>
            </a:r>
            <a:r>
              <a:rPr lang="en-GB" sz="1600" baseline="30000" dirty="0"/>
              <a:t>41</a:t>
            </a:r>
            <a:r>
              <a:rPr lang="en-GB" sz="1600" dirty="0"/>
              <a:t>Ar for which stack release data are available. These ratios are depending on the duration of the irradiation and the intensity of the neutron flux. As second step, the retention time is used to account for the decay between escaping the neutron flux and getting released through the stack. </a:t>
            </a:r>
          </a:p>
        </p:txBody>
      </p:sp>
      <p:sp>
        <p:nvSpPr>
          <p:cNvPr id="7" name="TextBox 6">
            <a:extLst>
              <a:ext uri="{FF2B5EF4-FFF2-40B4-BE49-F238E27FC236}">
                <a16:creationId xmlns:a16="http://schemas.microsoft.com/office/drawing/2014/main" id="{B3FCD996-152C-4E89-AF85-E59510305CF5}"/>
              </a:ext>
            </a:extLst>
          </p:cNvPr>
          <p:cNvSpPr txBox="1"/>
          <p:nvPr/>
        </p:nvSpPr>
        <p:spPr>
          <a:xfrm>
            <a:off x="953477" y="5677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P3.5-483</a:t>
            </a:r>
            <a:endParaRPr lang="x-none"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4EC51-B9A3-6947-90CF-E5A0044512BC}"/>
              </a:ext>
            </a:extLst>
          </p:cNvPr>
          <p:cNvSpPr txBox="1"/>
          <p:nvPr/>
        </p:nvSpPr>
        <p:spPr>
          <a:xfrm rot="16200000">
            <a:off x="-1594719"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711569" y="249852"/>
            <a:ext cx="5611446" cy="429219"/>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400" b="1" dirty="0">
                <a:solidFill>
                  <a:schemeClr val="bg1"/>
                </a:solidFill>
                <a:latin typeface="Arial" panose="020B0604020202020204" pitchFamily="34" charset="0"/>
              </a:rPr>
              <a:t>Method for assessing </a:t>
            </a:r>
            <a:r>
              <a:rPr lang="en-GB" sz="1400" b="1" baseline="30000" dirty="0">
                <a:solidFill>
                  <a:schemeClr val="bg1"/>
                </a:solidFill>
                <a:latin typeface="Arial" panose="020B0604020202020204" pitchFamily="34" charset="0"/>
              </a:rPr>
              <a:t>37</a:t>
            </a:r>
            <a:r>
              <a:rPr lang="en-GB" sz="1400" b="1" dirty="0">
                <a:solidFill>
                  <a:schemeClr val="bg1"/>
                </a:solidFill>
                <a:latin typeface="Arial" panose="020B0604020202020204" pitchFamily="34" charset="0"/>
              </a:rPr>
              <a:t>Ar emissions from nuclear reactors</a:t>
            </a:r>
            <a:endParaRPr lang="en-US" sz="1400" b="1" dirty="0">
              <a:solidFill>
                <a:schemeClr val="bg1"/>
              </a:solidFill>
              <a:latin typeface="Arial" panose="020B0604020202020204" pitchFamily="34" charset="0"/>
            </a:endParaRPr>
          </a:p>
          <a:p>
            <a:pPr algn="ctr" eaLnBrk="0" hangingPunct="0">
              <a:lnSpc>
                <a:spcPts val="1586"/>
              </a:lnSpc>
            </a:pPr>
            <a:r>
              <a:rPr lang="en-US" sz="900" dirty="0">
                <a:solidFill>
                  <a:schemeClr val="bg1"/>
                </a:solidFill>
                <a:latin typeface="Avenir Book" charset="0"/>
                <a:ea typeface="Avenir Book" charset="0"/>
                <a:cs typeface="Avenir Book" charset="0"/>
              </a:rPr>
              <a:t>Martin Kalinowski, </a:t>
            </a:r>
            <a:r>
              <a:rPr lang="en-US" sz="900" dirty="0" err="1">
                <a:solidFill>
                  <a:schemeClr val="bg1"/>
                </a:solidFill>
                <a:latin typeface="Avenir Book" charset="0"/>
                <a:ea typeface="Avenir Book" charset="0"/>
                <a:cs typeface="Avenir Book" charset="0"/>
              </a:rPr>
              <a:t>Pouneh</a:t>
            </a:r>
            <a:r>
              <a:rPr lang="en-US" sz="900" dirty="0">
                <a:solidFill>
                  <a:schemeClr val="bg1"/>
                </a:solidFill>
                <a:latin typeface="Avenir Book" charset="0"/>
                <a:ea typeface="Avenir Book" charset="0"/>
                <a:cs typeface="Avenir Book" charset="0"/>
              </a:rPr>
              <a:t> </a:t>
            </a:r>
            <a:r>
              <a:rPr lang="en-US" sz="900" dirty="0" err="1">
                <a:solidFill>
                  <a:schemeClr val="bg1"/>
                </a:solidFill>
                <a:latin typeface="Avenir Book" charset="0"/>
                <a:ea typeface="Avenir Book" charset="0"/>
                <a:cs typeface="Avenir Book" charset="0"/>
              </a:rPr>
              <a:t>Tayyebi</a:t>
            </a:r>
            <a:endParaRPr lang="en-US" sz="9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250771E8-554A-48A8-8795-4DE9B2741338}"/>
              </a:ext>
            </a:extLst>
          </p:cNvPr>
          <p:cNvSpPr txBox="1"/>
          <p:nvPr/>
        </p:nvSpPr>
        <p:spPr>
          <a:xfrm>
            <a:off x="789709" y="1144402"/>
            <a:ext cx="8000999" cy="3539430"/>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err="1"/>
              <a:t>Klingberg</a:t>
            </a:r>
            <a:r>
              <a:rPr lang="en-GB" sz="1600" dirty="0"/>
              <a:t> et al. (2013) showed that radioxenon, including non-traditional radioxenon isotopes, resulting from </a:t>
            </a:r>
            <a:r>
              <a:rPr lang="en-GB" sz="1600" b="1" dirty="0"/>
              <a:t>activation</a:t>
            </a:r>
            <a:r>
              <a:rPr lang="en-GB" sz="1600" dirty="0"/>
              <a:t> in the HFIR research reactor could be observed at IMS stations. </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Kirchner et al. (2020) identified the process resulting in the largest possible releases of </a:t>
            </a:r>
            <a:r>
              <a:rPr lang="en-GB" sz="1600" baseline="30000" dirty="0"/>
              <a:t>37</a:t>
            </a:r>
            <a:r>
              <a:rPr lang="en-GB" sz="1600" dirty="0"/>
              <a:t>Ar from NPPs being </a:t>
            </a:r>
            <a:r>
              <a:rPr lang="en-GB" sz="1600" b="1" dirty="0"/>
              <a:t>activation</a:t>
            </a:r>
            <a:r>
              <a:rPr lang="en-GB" sz="1600" dirty="0"/>
              <a:t> of </a:t>
            </a:r>
            <a:r>
              <a:rPr lang="en-GB" sz="1600" baseline="30000" dirty="0"/>
              <a:t>36</a:t>
            </a:r>
            <a:r>
              <a:rPr lang="en-GB" sz="1600" dirty="0"/>
              <a:t>Ar dissolved in the primary coolant. Under certain conditions it could be detected beyond 100 km from the emitting plant.</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solidFill>
                  <a:schemeClr val="accent1"/>
                </a:solidFill>
              </a:rPr>
              <a:t>Such studies raise the question to what extend and under what conditions radioxenon resulting from activation could be observed at IMS stations.</a:t>
            </a:r>
          </a:p>
          <a:p>
            <a:pPr marL="285750" indent="-285750" algn="just">
              <a:buFont typeface="Arial" panose="020B0604020202020204" pitchFamily="34" charset="0"/>
              <a:buChar char="•"/>
            </a:pPr>
            <a:endParaRPr lang="en-GB" sz="1600" dirty="0">
              <a:solidFill>
                <a:schemeClr val="accent1"/>
              </a:solidFill>
            </a:endParaRPr>
          </a:p>
          <a:p>
            <a:pPr marL="285750" indent="-285750" algn="just">
              <a:buFont typeface="Arial" panose="020B0604020202020204" pitchFamily="34" charset="0"/>
              <a:buChar char="•"/>
            </a:pPr>
            <a:r>
              <a:rPr lang="en-GB" sz="1600" dirty="0">
                <a:solidFill>
                  <a:schemeClr val="accent1"/>
                </a:solidFill>
              </a:rPr>
              <a:t>The method suggested here for estimating </a:t>
            </a:r>
            <a:r>
              <a:rPr lang="en-GB" sz="1600" baseline="30000" dirty="0">
                <a:solidFill>
                  <a:schemeClr val="accent1"/>
                </a:solidFill>
              </a:rPr>
              <a:t>37</a:t>
            </a:r>
            <a:r>
              <a:rPr lang="en-GB" sz="1600" dirty="0">
                <a:solidFill>
                  <a:schemeClr val="accent1"/>
                </a:solidFill>
              </a:rPr>
              <a:t>Ar releases can be extended to radioxenon. </a:t>
            </a:r>
          </a:p>
          <a:p>
            <a:pPr algn="just"/>
            <a:endParaRPr lang="en-GB" sz="1600" dirty="0"/>
          </a:p>
        </p:txBody>
      </p:sp>
      <p:sp>
        <p:nvSpPr>
          <p:cNvPr id="8" name="TextBox 7">
            <a:extLst>
              <a:ext uri="{FF2B5EF4-FFF2-40B4-BE49-F238E27FC236}">
                <a16:creationId xmlns:a16="http://schemas.microsoft.com/office/drawing/2014/main" id="{B3FCD996-152C-4E89-AF85-E59510305CF5}"/>
              </a:ext>
            </a:extLst>
          </p:cNvPr>
          <p:cNvSpPr txBox="1"/>
          <p:nvPr/>
        </p:nvSpPr>
        <p:spPr>
          <a:xfrm>
            <a:off x="953477" y="5677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P3.5-483</a:t>
            </a:r>
            <a:endParaRPr lang="x-none"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4A9686-9B15-6A49-B731-8C1372F7BCED}"/>
              </a:ext>
            </a:extLst>
          </p:cNvPr>
          <p:cNvSpPr txBox="1"/>
          <p:nvPr/>
        </p:nvSpPr>
        <p:spPr>
          <a:xfrm rot="16200000">
            <a:off x="-161807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387639"/>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400" b="1" dirty="0">
                <a:solidFill>
                  <a:schemeClr val="bg1"/>
                </a:solidFill>
                <a:latin typeface="Arial" panose="020B0604020202020204" pitchFamily="34" charset="0"/>
              </a:rPr>
              <a:t>Simple method used previously</a:t>
            </a:r>
          </a:p>
        </p:txBody>
      </p:sp>
      <p:sp>
        <p:nvSpPr>
          <p:cNvPr id="7" name="TextBox 6">
            <a:extLst>
              <a:ext uri="{FF2B5EF4-FFF2-40B4-BE49-F238E27FC236}">
                <a16:creationId xmlns:a16="http://schemas.microsoft.com/office/drawing/2014/main" id="{1AE8BC70-6105-466D-860E-EA0ED629CBF8}"/>
              </a:ext>
            </a:extLst>
          </p:cNvPr>
          <p:cNvSpPr txBox="1"/>
          <p:nvPr/>
        </p:nvSpPr>
        <p:spPr>
          <a:xfrm>
            <a:off x="688109" y="950503"/>
            <a:ext cx="8000999" cy="4031873"/>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t>Kalinowski/Tayyebi (2019) estimated the release of </a:t>
            </a:r>
            <a:r>
              <a:rPr lang="en-GB" sz="1600" baseline="30000" dirty="0"/>
              <a:t>37</a:t>
            </a:r>
            <a:r>
              <a:rPr lang="en-GB" sz="1600" dirty="0"/>
              <a:t>Ar of research reactors based on a scaling factor, SF, from the logarithmic mean of </a:t>
            </a:r>
            <a:r>
              <a:rPr lang="en-GB" sz="1600" baseline="30000" dirty="0"/>
              <a:t>37</a:t>
            </a:r>
            <a:r>
              <a:rPr lang="en-GB" sz="1600" dirty="0"/>
              <a:t>Ar release rates reported for a few NRRs:</a:t>
            </a:r>
          </a:p>
          <a:p>
            <a:pPr marL="285750" indent="-285750" algn="just">
              <a:buFont typeface="Arial" panose="020B0604020202020204" pitchFamily="34" charset="0"/>
              <a:buChar char="•"/>
            </a:pPr>
            <a:endParaRPr lang="en-GB" sz="1600" dirty="0"/>
          </a:p>
          <a:p>
            <a:pPr algn="ctr"/>
            <a:r>
              <a:rPr lang="en-GB" sz="1600" b="1" dirty="0"/>
              <a:t>SF = 111 </a:t>
            </a:r>
            <a:r>
              <a:rPr lang="en-GB" sz="1600" b="1" dirty="0" err="1"/>
              <a:t>Bq</a:t>
            </a:r>
            <a:r>
              <a:rPr lang="en-GB" sz="1600" b="1" dirty="0"/>
              <a:t>/kWh</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The estimated annual emission from each nuclear research reactor is calculated with the following equation:</a:t>
            </a:r>
          </a:p>
          <a:p>
            <a:pPr marL="285750" indent="-285750" algn="just">
              <a:buFont typeface="Arial" panose="020B0604020202020204" pitchFamily="34" charset="0"/>
              <a:buChar char="•"/>
            </a:pPr>
            <a:endParaRPr lang="en-GB" sz="1600" dirty="0"/>
          </a:p>
          <a:p>
            <a:pPr algn="ctr"/>
            <a:r>
              <a:rPr lang="en-GB" sz="1600" b="1" dirty="0"/>
              <a:t>R = SF × CF × P × 365 × 24</a:t>
            </a:r>
          </a:p>
          <a:p>
            <a:r>
              <a:rPr lang="en-GB" sz="1600" dirty="0"/>
              <a:t>Where</a:t>
            </a:r>
          </a:p>
          <a:p>
            <a:pPr lvl="8" algn="just"/>
            <a:r>
              <a:rPr lang="en-GB" sz="1600" dirty="0"/>
              <a:t>R (Bq/y): release rate</a:t>
            </a:r>
          </a:p>
          <a:p>
            <a:pPr lvl="8" algn="just"/>
            <a:r>
              <a:rPr lang="en-GB" sz="1600" dirty="0"/>
              <a:t>SF (Bq/kWh): Scaling factor</a:t>
            </a:r>
          </a:p>
          <a:p>
            <a:pPr lvl="8" algn="just"/>
            <a:r>
              <a:rPr lang="en-GB" sz="1600" dirty="0"/>
              <a:t>CF: capacity factor</a:t>
            </a:r>
          </a:p>
          <a:p>
            <a:pPr lvl="8" algn="just"/>
            <a:r>
              <a:rPr lang="en-GB" sz="1600" dirty="0"/>
              <a:t>P (kW): power</a:t>
            </a:r>
          </a:p>
          <a:p>
            <a:pPr lvl="8" algn="just"/>
            <a:r>
              <a:rPr lang="en-GB" sz="1600" dirty="0"/>
              <a:t>365×24: converting factor for h/y</a:t>
            </a:r>
          </a:p>
          <a:p>
            <a:pPr algn="just"/>
            <a:endParaRPr lang="en-GB" sz="1600" dirty="0"/>
          </a:p>
        </p:txBody>
      </p:sp>
      <p:sp>
        <p:nvSpPr>
          <p:cNvPr id="10" name="TextBox 9">
            <a:extLst>
              <a:ext uri="{FF2B5EF4-FFF2-40B4-BE49-F238E27FC236}">
                <a16:creationId xmlns:a16="http://schemas.microsoft.com/office/drawing/2014/main" id="{B3FCD996-152C-4E89-AF85-E59510305CF5}"/>
              </a:ext>
            </a:extLst>
          </p:cNvPr>
          <p:cNvSpPr txBox="1"/>
          <p:nvPr/>
        </p:nvSpPr>
        <p:spPr>
          <a:xfrm>
            <a:off x="953477" y="5677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P3.5-483</a:t>
            </a:r>
            <a:endParaRPr lang="x-none"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4A9686-9B15-6A49-B731-8C1372F7BCED}"/>
              </a:ext>
            </a:extLst>
          </p:cNvPr>
          <p:cNvSpPr txBox="1"/>
          <p:nvPr/>
        </p:nvSpPr>
        <p:spPr>
          <a:xfrm rot="16200000">
            <a:off x="-161807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309628"/>
            <a:ext cx="4962770" cy="23057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400" b="1" dirty="0">
                <a:solidFill>
                  <a:schemeClr val="bg1"/>
                </a:solidFill>
                <a:latin typeface="Arial" panose="020B0604020202020204" pitchFamily="34" charset="0"/>
                <a:ea typeface="Avenir Book" charset="0"/>
                <a:cs typeface="Avenir Book" charset="0"/>
              </a:rPr>
              <a:t>Two step method</a:t>
            </a:r>
            <a:endParaRPr lang="en-US" sz="1400" dirty="0">
              <a:solidFill>
                <a:schemeClr val="bg1"/>
              </a:solidFill>
              <a:latin typeface="Avenir Book" charset="0"/>
              <a:ea typeface="Avenir Book" charset="0"/>
              <a:cs typeface="Avenir Book" charset="0"/>
            </a:endParaRPr>
          </a:p>
        </p:txBody>
      </p:sp>
      <p:sp>
        <p:nvSpPr>
          <p:cNvPr id="7" name="TextBox 6">
            <a:extLst>
              <a:ext uri="{FF2B5EF4-FFF2-40B4-BE49-F238E27FC236}">
                <a16:creationId xmlns:a16="http://schemas.microsoft.com/office/drawing/2014/main" id="{1AE8BC70-6105-466D-860E-EA0ED629CBF8}"/>
              </a:ext>
            </a:extLst>
          </p:cNvPr>
          <p:cNvSpPr txBox="1"/>
          <p:nvPr/>
        </p:nvSpPr>
        <p:spPr>
          <a:xfrm>
            <a:off x="789709" y="1144402"/>
            <a:ext cx="8000999" cy="3539430"/>
          </a:xfrm>
          <a:prstGeom prst="rect">
            <a:avLst/>
          </a:prstGeom>
          <a:noFill/>
        </p:spPr>
        <p:txBody>
          <a:bodyPr wrap="square" rtlCol="0">
            <a:spAutoFit/>
          </a:bodyPr>
          <a:lstStyle/>
          <a:p>
            <a:pPr algn="just"/>
            <a:r>
              <a:rPr lang="en-GB" sz="1600" b="1" dirty="0"/>
              <a:t>More robust method:</a:t>
            </a:r>
          </a:p>
          <a:p>
            <a:pPr marL="285750" indent="-285750" algn="just">
              <a:buFont typeface="Arial" panose="020B0604020202020204" pitchFamily="34" charset="0"/>
              <a:buChar char="•"/>
            </a:pPr>
            <a:r>
              <a:rPr lang="en-GB" sz="1600" dirty="0"/>
              <a:t>Here, we show a method for estimating the release of </a:t>
            </a:r>
            <a:r>
              <a:rPr lang="en-GB" sz="1600" baseline="30000" dirty="0"/>
              <a:t>37</a:t>
            </a:r>
            <a:r>
              <a:rPr lang="en-GB" sz="1600" dirty="0"/>
              <a:t>Ar using </a:t>
            </a:r>
            <a:r>
              <a:rPr lang="en-GB" sz="1600" baseline="30000" dirty="0"/>
              <a:t>41</a:t>
            </a:r>
            <a:r>
              <a:rPr lang="en-GB" sz="1600" dirty="0"/>
              <a:t>Ar as proxy because for this isotope stack release data are often available. </a:t>
            </a:r>
          </a:p>
          <a:p>
            <a:pPr marL="285750" indent="-285750" algn="just">
              <a:buFont typeface="Arial" panose="020B0604020202020204" pitchFamily="34" charset="0"/>
              <a:buChar char="•"/>
            </a:pPr>
            <a:r>
              <a:rPr lang="en-GB" sz="1600" dirty="0"/>
              <a:t>This works for all situations where activation in air or water is the main production path.</a:t>
            </a:r>
          </a:p>
          <a:p>
            <a:pPr marL="285750" indent="-285750" algn="just">
              <a:buFont typeface="Arial" panose="020B0604020202020204" pitchFamily="34" charset="0"/>
              <a:buChar char="•"/>
            </a:pPr>
            <a:r>
              <a:rPr lang="en-GB" sz="1600" b="1" dirty="0"/>
              <a:t>As first step</a:t>
            </a:r>
            <a:r>
              <a:rPr lang="en-GB" sz="1600" dirty="0"/>
              <a:t>, ORIGEN simulations were done to determine the activity ratio of </a:t>
            </a:r>
            <a:r>
              <a:rPr lang="en-GB" sz="1600" baseline="30000" dirty="0"/>
              <a:t>37</a:t>
            </a:r>
            <a:r>
              <a:rPr lang="en-GB" sz="1600" dirty="0"/>
              <a:t>Ar to </a:t>
            </a:r>
            <a:r>
              <a:rPr lang="en-GB" sz="1600" baseline="30000" dirty="0"/>
              <a:t>41</a:t>
            </a:r>
            <a:r>
              <a:rPr lang="en-GB" sz="1600" dirty="0"/>
              <a:t>Ar . We studied how these ratios are depending on the duration of the irradiation and the intensity of the neutron flux. </a:t>
            </a:r>
          </a:p>
          <a:p>
            <a:pPr marL="285750" indent="-285750" algn="just">
              <a:buFont typeface="Arial" panose="020B0604020202020204" pitchFamily="34" charset="0"/>
              <a:buChar char="•"/>
            </a:pPr>
            <a:r>
              <a:rPr lang="en-GB" sz="1600" b="1" dirty="0"/>
              <a:t>As second step</a:t>
            </a:r>
            <a:r>
              <a:rPr lang="en-GB" sz="1600" dirty="0"/>
              <a:t>, the retention time is used to account for the decay between escaping the neutron flux and getting released through the stack. </a:t>
            </a:r>
          </a:p>
          <a:p>
            <a:pPr marL="285750" indent="-285750" algn="just">
              <a:buFont typeface="Arial" panose="020B0604020202020204" pitchFamily="34" charset="0"/>
              <a:buChar char="•"/>
            </a:pPr>
            <a:endParaRPr lang="en-GB" sz="1600" dirty="0"/>
          </a:p>
          <a:p>
            <a:pPr algn="just"/>
            <a:r>
              <a:rPr lang="en-GB" sz="1600" b="1" dirty="0">
                <a:solidFill>
                  <a:schemeClr val="accent1"/>
                </a:solidFill>
              </a:rPr>
              <a:t>Resulting solution:</a:t>
            </a:r>
          </a:p>
          <a:p>
            <a:pPr marL="285750" indent="-285750" algn="just">
              <a:buFont typeface="Arial" panose="020B0604020202020204" pitchFamily="34" charset="0"/>
              <a:buChar char="•"/>
            </a:pPr>
            <a:r>
              <a:rPr lang="en-GB" sz="1600" dirty="0">
                <a:solidFill>
                  <a:schemeClr val="accent1"/>
                </a:solidFill>
              </a:rPr>
              <a:t>With the ORIGEN results of activity ratios at the end of irradiation and the decay correction using the retention time, the </a:t>
            </a:r>
            <a:r>
              <a:rPr lang="en-GB" sz="1600" baseline="30000" dirty="0">
                <a:solidFill>
                  <a:schemeClr val="accent1"/>
                </a:solidFill>
              </a:rPr>
              <a:t>37</a:t>
            </a:r>
            <a:r>
              <a:rPr lang="en-GB" sz="1600" dirty="0">
                <a:solidFill>
                  <a:schemeClr val="accent1"/>
                </a:solidFill>
              </a:rPr>
              <a:t>Ar release can be determined from </a:t>
            </a:r>
            <a:r>
              <a:rPr lang="en-GB" sz="1600" baseline="30000" dirty="0">
                <a:solidFill>
                  <a:schemeClr val="accent1"/>
                </a:solidFill>
              </a:rPr>
              <a:t>41</a:t>
            </a:r>
            <a:r>
              <a:rPr lang="en-GB" sz="1600" dirty="0">
                <a:solidFill>
                  <a:schemeClr val="accent1"/>
                </a:solidFill>
              </a:rPr>
              <a:t>Ar release reports.</a:t>
            </a:r>
          </a:p>
          <a:p>
            <a:pPr algn="just"/>
            <a:endParaRPr lang="en-GB" sz="1600" dirty="0"/>
          </a:p>
        </p:txBody>
      </p:sp>
      <p:sp>
        <p:nvSpPr>
          <p:cNvPr id="8" name="TextBox 7">
            <a:extLst>
              <a:ext uri="{FF2B5EF4-FFF2-40B4-BE49-F238E27FC236}">
                <a16:creationId xmlns:a16="http://schemas.microsoft.com/office/drawing/2014/main" id="{B3FCD996-152C-4E89-AF85-E59510305CF5}"/>
              </a:ext>
            </a:extLst>
          </p:cNvPr>
          <p:cNvSpPr txBox="1"/>
          <p:nvPr/>
        </p:nvSpPr>
        <p:spPr>
          <a:xfrm>
            <a:off x="953477" y="5677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P3.5-483</a:t>
            </a:r>
            <a:endParaRPr lang="x-none"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8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552979"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METHOD</a:t>
            </a:r>
            <a:r>
              <a:rPr lang="x-none" sz="3600" dirty="0">
                <a:solidFill>
                  <a:srgbClr val="DFC5DF"/>
                </a:solidFill>
                <a:latin typeface="Arial" panose="020B0604020202020204" pitchFamily="34" charset="0"/>
                <a:cs typeface="Arial" panose="020B0604020202020204" pitchFamily="34" charset="0"/>
              </a:rPr>
              <a:t>S</a:t>
            </a:r>
          </a:p>
        </p:txBody>
      </p:sp>
      <p:sp>
        <p:nvSpPr>
          <p:cNvPr id="8" name="Rectangle 17">
            <a:extLst>
              <a:ext uri="{FF2B5EF4-FFF2-40B4-BE49-F238E27FC236}">
                <a16:creationId xmlns:a16="http://schemas.microsoft.com/office/drawing/2014/main" id="{E4C97B24-B5A0-4E94-9A1C-596C821AC72E}"/>
              </a:ext>
            </a:extLst>
          </p:cNvPr>
          <p:cNvSpPr>
            <a:spLocks noChangeArrowheads="1"/>
          </p:cNvSpPr>
          <p:nvPr/>
        </p:nvSpPr>
        <p:spPr bwMode="auto">
          <a:xfrm>
            <a:off x="1750646" y="332162"/>
            <a:ext cx="5572369" cy="22403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400" b="1" dirty="0">
                <a:solidFill>
                  <a:schemeClr val="bg1"/>
                </a:solidFill>
                <a:latin typeface="Arial" panose="020B0604020202020204" pitchFamily="34" charset="0"/>
              </a:rPr>
              <a:t>Method to determine irradiation and retention time</a:t>
            </a:r>
          </a:p>
        </p:txBody>
      </p:sp>
      <p:sp>
        <p:nvSpPr>
          <p:cNvPr id="9" name="TextBox 8">
            <a:extLst>
              <a:ext uri="{FF2B5EF4-FFF2-40B4-BE49-F238E27FC236}">
                <a16:creationId xmlns:a16="http://schemas.microsoft.com/office/drawing/2014/main" id="{C5145653-DAF2-45A1-9E62-FB552D740F48}"/>
              </a:ext>
            </a:extLst>
          </p:cNvPr>
          <p:cNvSpPr txBox="1"/>
          <p:nvPr/>
        </p:nvSpPr>
        <p:spPr>
          <a:xfrm>
            <a:off x="789709" y="1144402"/>
            <a:ext cx="8000999" cy="3785652"/>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t>Differential equation for the activity of isotope i in the reactor:</a:t>
            </a:r>
          </a:p>
          <a:p>
            <a:pPr marL="285750" indent="-285750" algn="just">
              <a:buFont typeface="Arial" panose="020B0604020202020204" pitchFamily="34" charset="0"/>
              <a:buChar char="•"/>
            </a:pPr>
            <a:endParaRPr lang="en-GB" sz="1600" b="1" dirty="0"/>
          </a:p>
          <a:p>
            <a:pPr marL="285750" indent="-285750" algn="just">
              <a:buFont typeface="Arial" panose="020B0604020202020204" pitchFamily="34" charset="0"/>
              <a:buChar char="•"/>
            </a:pPr>
            <a:endParaRPr lang="en-GB" sz="1600" b="1" dirty="0"/>
          </a:p>
          <a:p>
            <a:pPr algn="just"/>
            <a:r>
              <a:rPr lang="en-GB" sz="1600" b="1" dirty="0"/>
              <a:t>			</a:t>
            </a:r>
            <a:r>
              <a:rPr lang="en-GB" sz="1600" dirty="0"/>
              <a:t>A - Activity release rate</a:t>
            </a:r>
          </a:p>
          <a:p>
            <a:pPr algn="just"/>
            <a:r>
              <a:rPr lang="en-GB" sz="1600" dirty="0"/>
              <a:t>			B - Birth rate from activation </a:t>
            </a:r>
          </a:p>
          <a:p>
            <a:pPr lvl="3" algn="just"/>
            <a:r>
              <a:rPr lang="el-GR" sz="1600" dirty="0"/>
              <a:t>λ</a:t>
            </a:r>
            <a:r>
              <a:rPr lang="en-GB" sz="1600" dirty="0"/>
              <a:t> – Radioactive decay constant</a:t>
            </a:r>
          </a:p>
          <a:p>
            <a:pPr lvl="3" algn="just"/>
            <a:r>
              <a:rPr lang="en-GB" sz="1600" dirty="0"/>
              <a:t>z – Effective retention time </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In case of equilibrium, the ratio of birth rate and the release rates leads to this equation:</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endParaRPr lang="en-GB" sz="1600" dirty="0"/>
          </a:p>
          <a:p>
            <a:pPr algn="just"/>
            <a:endParaRPr lang="en-GB" sz="1600" dirty="0"/>
          </a:p>
        </p:txBody>
      </p:sp>
      <p:pic>
        <p:nvPicPr>
          <p:cNvPr id="2" name="Picture 1">
            <a:extLst>
              <a:ext uri="{FF2B5EF4-FFF2-40B4-BE49-F238E27FC236}">
                <a16:creationId xmlns:a16="http://schemas.microsoft.com/office/drawing/2014/main" id="{F24BC7F6-F434-46FA-A346-CB462D067803}"/>
              </a:ext>
            </a:extLst>
          </p:cNvPr>
          <p:cNvPicPr>
            <a:picLocks noChangeAspect="1"/>
          </p:cNvPicPr>
          <p:nvPr/>
        </p:nvPicPr>
        <p:blipFill>
          <a:blip r:embed="rId2"/>
          <a:stretch>
            <a:fillRect/>
          </a:stretch>
        </p:blipFill>
        <p:spPr>
          <a:xfrm>
            <a:off x="3486965" y="1505868"/>
            <a:ext cx="1881964" cy="457200"/>
          </a:xfrm>
          <a:prstGeom prst="rect">
            <a:avLst/>
          </a:prstGeom>
        </p:spPr>
      </p:pic>
      <p:pic>
        <p:nvPicPr>
          <p:cNvPr id="3" name="Picture 2">
            <a:extLst>
              <a:ext uri="{FF2B5EF4-FFF2-40B4-BE49-F238E27FC236}">
                <a16:creationId xmlns:a16="http://schemas.microsoft.com/office/drawing/2014/main" id="{219232CC-9714-4B6A-94D6-6176ADE0B708}"/>
              </a:ext>
            </a:extLst>
          </p:cNvPr>
          <p:cNvPicPr>
            <a:picLocks noChangeAspect="1"/>
          </p:cNvPicPr>
          <p:nvPr/>
        </p:nvPicPr>
        <p:blipFill>
          <a:blip r:embed="rId3"/>
          <a:stretch>
            <a:fillRect/>
          </a:stretch>
        </p:blipFill>
        <p:spPr>
          <a:xfrm>
            <a:off x="3043437" y="3800499"/>
            <a:ext cx="2769020" cy="548640"/>
          </a:xfrm>
          <a:prstGeom prst="rect">
            <a:avLst/>
          </a:prstGeom>
        </p:spPr>
      </p:pic>
      <p:sp>
        <p:nvSpPr>
          <p:cNvPr id="10" name="TextBox 9">
            <a:extLst>
              <a:ext uri="{FF2B5EF4-FFF2-40B4-BE49-F238E27FC236}">
                <a16:creationId xmlns:a16="http://schemas.microsoft.com/office/drawing/2014/main" id="{B3FCD996-152C-4E89-AF85-E59510305CF5}"/>
              </a:ext>
            </a:extLst>
          </p:cNvPr>
          <p:cNvSpPr txBox="1"/>
          <p:nvPr/>
        </p:nvSpPr>
        <p:spPr>
          <a:xfrm>
            <a:off x="953477" y="5677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P3.5-483</a:t>
            </a:r>
            <a:endParaRPr lang="x-none"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23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586903"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METHOD</a:t>
            </a:r>
            <a:r>
              <a:rPr lang="x-none" sz="3600" dirty="0">
                <a:solidFill>
                  <a:srgbClr val="DFC5DF"/>
                </a:solidFill>
                <a:latin typeface="Arial" panose="020B0604020202020204" pitchFamily="34" charset="0"/>
                <a:cs typeface="Arial" panose="020B0604020202020204" pitchFamily="34" charset="0"/>
              </a:rPr>
              <a:t>S</a:t>
            </a:r>
          </a:p>
        </p:txBody>
      </p:sp>
      <p:sp>
        <p:nvSpPr>
          <p:cNvPr id="9" name="TextBox 8">
            <a:extLst>
              <a:ext uri="{FF2B5EF4-FFF2-40B4-BE49-F238E27FC236}">
                <a16:creationId xmlns:a16="http://schemas.microsoft.com/office/drawing/2014/main" id="{C5145653-DAF2-45A1-9E62-FB552D740F48}"/>
              </a:ext>
            </a:extLst>
          </p:cNvPr>
          <p:cNvSpPr txBox="1"/>
          <p:nvPr/>
        </p:nvSpPr>
        <p:spPr>
          <a:xfrm>
            <a:off x="789709" y="1144402"/>
            <a:ext cx="8000999" cy="3539430"/>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t>Since both isotopes are the same gas (argon), we can assume z</a:t>
            </a:r>
            <a:r>
              <a:rPr lang="en-GB" sz="1600" baseline="-25000" dirty="0"/>
              <a:t>1</a:t>
            </a:r>
            <a:r>
              <a:rPr lang="en-GB" sz="1600" dirty="0"/>
              <a:t>=z</a:t>
            </a:r>
            <a:r>
              <a:rPr lang="en-GB" sz="1600" baseline="-25000" dirty="0"/>
              <a:t>2</a:t>
            </a:r>
            <a:r>
              <a:rPr lang="en-GB" sz="1600" dirty="0"/>
              <a:t>. The simplified equation can be solved for z and get possible retention times depending on the birth rate ratio calculated with ORIGEN, if reported releases are available:</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This leaves still the question open what </a:t>
            </a:r>
            <a:r>
              <a:rPr lang="en-GB" sz="1600" b="1" dirty="0"/>
              <a:t>irradiation time </a:t>
            </a:r>
            <a:r>
              <a:rPr lang="en-GB" sz="1600" dirty="0"/>
              <a:t>can be assumed. </a:t>
            </a:r>
          </a:p>
          <a:p>
            <a:pPr marL="285750" indent="-285750" algn="just">
              <a:buFont typeface="Arial" panose="020B0604020202020204" pitchFamily="34" charset="0"/>
              <a:buChar char="•"/>
            </a:pPr>
            <a:r>
              <a:rPr lang="en-GB" sz="1600" dirty="0"/>
              <a:t>The idea is to find a match between irradiation time and retention time using additional information confining the technically reasonable ranges of these times.</a:t>
            </a:r>
          </a:p>
          <a:p>
            <a:pPr marL="285750" indent="-285750" algn="just">
              <a:buFont typeface="Arial" panose="020B0604020202020204" pitchFamily="34" charset="0"/>
              <a:buChar char="•"/>
            </a:pPr>
            <a:r>
              <a:rPr lang="en-GB" sz="1600" dirty="0"/>
              <a:t>Further confirmation of these times to reflect the reality well may come from results for other pairs of radioactive noble gas isotopes.</a:t>
            </a:r>
          </a:p>
          <a:p>
            <a:pPr algn="just"/>
            <a:endParaRPr lang="en-GB" sz="1600" dirty="0"/>
          </a:p>
        </p:txBody>
      </p:sp>
      <p:pic>
        <p:nvPicPr>
          <p:cNvPr id="4" name="Picture 3">
            <a:extLst>
              <a:ext uri="{FF2B5EF4-FFF2-40B4-BE49-F238E27FC236}">
                <a16:creationId xmlns:a16="http://schemas.microsoft.com/office/drawing/2014/main" id="{95FC460C-5C38-41C7-9EF4-C6C544C5E5CF}"/>
              </a:ext>
            </a:extLst>
          </p:cNvPr>
          <p:cNvPicPr>
            <a:picLocks noChangeAspect="1"/>
          </p:cNvPicPr>
          <p:nvPr/>
        </p:nvPicPr>
        <p:blipFill>
          <a:blip r:embed="rId2"/>
          <a:stretch>
            <a:fillRect/>
          </a:stretch>
        </p:blipFill>
        <p:spPr>
          <a:xfrm>
            <a:off x="3655768" y="2299145"/>
            <a:ext cx="1762124" cy="457200"/>
          </a:xfrm>
          <a:prstGeom prst="rect">
            <a:avLst/>
          </a:prstGeom>
        </p:spPr>
      </p:pic>
      <p:sp>
        <p:nvSpPr>
          <p:cNvPr id="10" name="TextBox 9">
            <a:extLst>
              <a:ext uri="{FF2B5EF4-FFF2-40B4-BE49-F238E27FC236}">
                <a16:creationId xmlns:a16="http://schemas.microsoft.com/office/drawing/2014/main" id="{B3FCD996-152C-4E89-AF85-E59510305CF5}"/>
              </a:ext>
            </a:extLst>
          </p:cNvPr>
          <p:cNvSpPr txBox="1"/>
          <p:nvPr/>
        </p:nvSpPr>
        <p:spPr>
          <a:xfrm>
            <a:off x="953477" y="5677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P3.5-483</a:t>
            </a:r>
            <a:endParaRPr lang="x-none" sz="900" dirty="0">
              <a:latin typeface="Arial" panose="020B0604020202020204" pitchFamily="34" charset="0"/>
              <a:cs typeface="Arial" panose="020B0604020202020204" pitchFamily="34" charset="0"/>
            </a:endParaRPr>
          </a:p>
        </p:txBody>
      </p:sp>
      <p:sp>
        <p:nvSpPr>
          <p:cNvPr id="11" name="Rectangle 17">
            <a:extLst>
              <a:ext uri="{FF2B5EF4-FFF2-40B4-BE49-F238E27FC236}">
                <a16:creationId xmlns:a16="http://schemas.microsoft.com/office/drawing/2014/main" id="{E4C97B24-B5A0-4E94-9A1C-596C821AC72E}"/>
              </a:ext>
            </a:extLst>
          </p:cNvPr>
          <p:cNvSpPr>
            <a:spLocks noChangeArrowheads="1"/>
          </p:cNvSpPr>
          <p:nvPr/>
        </p:nvSpPr>
        <p:spPr bwMode="auto">
          <a:xfrm>
            <a:off x="1750646" y="332162"/>
            <a:ext cx="5572369" cy="22403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400" b="1" dirty="0">
                <a:solidFill>
                  <a:schemeClr val="bg1"/>
                </a:solidFill>
                <a:latin typeface="Arial" panose="020B0604020202020204" pitchFamily="34" charset="0"/>
              </a:rPr>
              <a:t>Method to determine irradiation and retention time</a:t>
            </a:r>
          </a:p>
        </p:txBody>
      </p:sp>
    </p:spTree>
    <p:extLst>
      <p:ext uri="{BB962C8B-B14F-4D97-AF65-F5344CB8AC3E}">
        <p14:creationId xmlns:p14="http://schemas.microsoft.com/office/powerpoint/2010/main" val="43963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490418"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8" name="Rectangle 17">
            <a:extLst>
              <a:ext uri="{FF2B5EF4-FFF2-40B4-BE49-F238E27FC236}">
                <a16:creationId xmlns:a16="http://schemas.microsoft.com/office/drawing/2014/main" id="{E4C97B24-B5A0-4E94-9A1C-596C821AC72E}"/>
              </a:ext>
            </a:extLst>
          </p:cNvPr>
          <p:cNvSpPr>
            <a:spLocks noChangeArrowheads="1"/>
          </p:cNvSpPr>
          <p:nvPr/>
        </p:nvSpPr>
        <p:spPr bwMode="auto">
          <a:xfrm>
            <a:off x="1992923" y="342455"/>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400" b="1" dirty="0">
                <a:solidFill>
                  <a:schemeClr val="bg1"/>
                </a:solidFill>
                <a:latin typeface="Arial" panose="020B0604020202020204" pitchFamily="34" charset="0"/>
              </a:rPr>
              <a:t>Saturation level of </a:t>
            </a:r>
            <a:r>
              <a:rPr lang="en-US" sz="1400" b="1" baseline="30000" dirty="0">
                <a:solidFill>
                  <a:schemeClr val="bg1"/>
                </a:solidFill>
                <a:latin typeface="Arial" panose="020B0604020202020204" pitchFamily="34" charset="0"/>
              </a:rPr>
              <a:t>37</a:t>
            </a:r>
            <a:r>
              <a:rPr lang="en-US" sz="1400" b="1" dirty="0">
                <a:solidFill>
                  <a:schemeClr val="bg1"/>
                </a:solidFill>
                <a:latin typeface="Arial" panose="020B0604020202020204" pitchFamily="34" charset="0"/>
              </a:rPr>
              <a:t>Ar / </a:t>
            </a:r>
            <a:r>
              <a:rPr lang="en-US" sz="1400" b="1" baseline="30000" dirty="0">
                <a:solidFill>
                  <a:schemeClr val="bg1"/>
                </a:solidFill>
                <a:latin typeface="Arial" panose="020B0604020202020204" pitchFamily="34" charset="0"/>
              </a:rPr>
              <a:t>41</a:t>
            </a:r>
            <a:r>
              <a:rPr lang="en-US" sz="1400" b="1" dirty="0">
                <a:solidFill>
                  <a:schemeClr val="bg1"/>
                </a:solidFill>
                <a:latin typeface="Arial" panose="020B0604020202020204" pitchFamily="34" charset="0"/>
              </a:rPr>
              <a:t>Ar</a:t>
            </a:r>
          </a:p>
        </p:txBody>
      </p:sp>
      <p:sp>
        <p:nvSpPr>
          <p:cNvPr id="9" name="TextBox 8">
            <a:extLst>
              <a:ext uri="{FF2B5EF4-FFF2-40B4-BE49-F238E27FC236}">
                <a16:creationId xmlns:a16="http://schemas.microsoft.com/office/drawing/2014/main" id="{C5145653-DAF2-45A1-9E62-FB552D740F48}"/>
              </a:ext>
            </a:extLst>
          </p:cNvPr>
          <p:cNvSpPr txBox="1"/>
          <p:nvPr/>
        </p:nvSpPr>
        <p:spPr>
          <a:xfrm>
            <a:off x="789709" y="1397851"/>
            <a:ext cx="4293890" cy="2800767"/>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t>ORIGEN simulations were done for a typical </a:t>
            </a:r>
            <a:r>
              <a:rPr lang="en-GB" sz="1600" u="sng" dirty="0"/>
              <a:t>NRR</a:t>
            </a:r>
            <a:r>
              <a:rPr lang="en-GB" sz="1600" dirty="0"/>
              <a:t> for a full year with a periodic cycle of 5 days irradiation and several 2 days cooling time.</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The figure shows: the activity ratio of </a:t>
            </a:r>
            <a:r>
              <a:rPr lang="en-GB" sz="1600" baseline="30000" dirty="0"/>
              <a:t>37</a:t>
            </a:r>
            <a:r>
              <a:rPr lang="en-GB" sz="1600" dirty="0"/>
              <a:t>Ar to </a:t>
            </a:r>
            <a:r>
              <a:rPr lang="en-GB" sz="1600" baseline="30000" dirty="0"/>
              <a:t>41</a:t>
            </a:r>
            <a:r>
              <a:rPr lang="en-GB" sz="1600" dirty="0"/>
              <a:t>Ar reaches saturation after about 200 days.</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The high variability results from the short half-life of </a:t>
            </a:r>
            <a:r>
              <a:rPr lang="en-GB" sz="1600" baseline="30000" dirty="0"/>
              <a:t>41</a:t>
            </a:r>
            <a:r>
              <a:rPr lang="en-GB" sz="1600" dirty="0"/>
              <a:t>Ar .</a:t>
            </a:r>
          </a:p>
          <a:p>
            <a:pPr algn="just"/>
            <a:endParaRPr lang="en-GB" sz="1600" dirty="0"/>
          </a:p>
        </p:txBody>
      </p:sp>
      <p:graphicFrame>
        <p:nvGraphicFramePr>
          <p:cNvPr id="11" name="Table 10">
            <a:extLst>
              <a:ext uri="{FF2B5EF4-FFF2-40B4-BE49-F238E27FC236}">
                <a16:creationId xmlns:a16="http://schemas.microsoft.com/office/drawing/2014/main" id="{4512D788-E4A7-447A-8347-328B86494FD5}"/>
              </a:ext>
            </a:extLst>
          </p:cNvPr>
          <p:cNvGraphicFramePr>
            <a:graphicFrameLocks noGrp="1"/>
          </p:cNvGraphicFramePr>
          <p:nvPr>
            <p:extLst>
              <p:ext uri="{D42A27DB-BD31-4B8C-83A1-F6EECF244321}">
                <p14:modId xmlns:p14="http://schemas.microsoft.com/office/powerpoint/2010/main" val="3862383764"/>
              </p:ext>
            </p:extLst>
          </p:nvPr>
        </p:nvGraphicFramePr>
        <p:xfrm>
          <a:off x="2195325" y="3952396"/>
          <a:ext cx="2888274" cy="654558"/>
        </p:xfrm>
        <a:graphic>
          <a:graphicData uri="http://schemas.openxmlformats.org/drawingml/2006/table">
            <a:tbl>
              <a:tblPr firstRow="1" firstCol="1" bandRow="1"/>
              <a:tblGrid>
                <a:gridCol w="1444137">
                  <a:extLst>
                    <a:ext uri="{9D8B030D-6E8A-4147-A177-3AD203B41FA5}">
                      <a16:colId xmlns:a16="http://schemas.microsoft.com/office/drawing/2014/main" val="445672631"/>
                    </a:ext>
                  </a:extLst>
                </a:gridCol>
                <a:gridCol w="1444137">
                  <a:extLst>
                    <a:ext uri="{9D8B030D-6E8A-4147-A177-3AD203B41FA5}">
                      <a16:colId xmlns:a16="http://schemas.microsoft.com/office/drawing/2014/main" val="2039219184"/>
                    </a:ext>
                  </a:extLst>
                </a:gridCol>
              </a:tblGrid>
              <a:tr h="156698">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Arial" panose="020B0604020202020204" pitchFamily="34" charset="0"/>
                        </a:rPr>
                        <a:t>Radioisotope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Arial" panose="020B0604020202020204" pitchFamily="34" charset="0"/>
                        </a:rPr>
                        <a:t>Half life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099926"/>
                  </a:ext>
                </a:extLst>
              </a:tr>
              <a:tr h="0">
                <a:tc>
                  <a:txBody>
                    <a:bodyPr/>
                    <a:lstStyle/>
                    <a:p>
                      <a:pPr algn="ctr">
                        <a:lnSpc>
                          <a:spcPct val="107000"/>
                        </a:lnSpc>
                        <a:spcAft>
                          <a:spcPts val="800"/>
                        </a:spcAft>
                      </a:pPr>
                      <a:r>
                        <a:rPr lang="en-US" sz="1400" baseline="30000" dirty="0">
                          <a:effectLst/>
                          <a:latin typeface="Calibri" panose="020F0502020204030204" pitchFamily="34" charset="0"/>
                          <a:ea typeface="Calibri" panose="020F0502020204030204" pitchFamily="34" charset="0"/>
                          <a:cs typeface="Arial" panose="020B0604020202020204" pitchFamily="34" charset="0"/>
                        </a:rPr>
                        <a:t>37</a:t>
                      </a:r>
                      <a:r>
                        <a:rPr lang="en-US" sz="1400" dirty="0">
                          <a:effectLst/>
                          <a:latin typeface="Calibri" panose="020F0502020204030204" pitchFamily="34" charset="0"/>
                          <a:ea typeface="Calibri" panose="020F0502020204030204" pitchFamily="34" charset="0"/>
                          <a:cs typeface="Arial" panose="020B0604020202020204" pitchFamily="34" charset="0"/>
                        </a:rPr>
                        <a:t>Ar</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Arial" panose="020B0604020202020204" pitchFamily="34" charset="0"/>
                        </a:rPr>
                        <a:t>35.04 d</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01400"/>
                  </a:ext>
                </a:extLst>
              </a:tr>
              <a:tr h="0">
                <a:tc>
                  <a:txBody>
                    <a:bodyPr/>
                    <a:lstStyle/>
                    <a:p>
                      <a:pPr algn="ctr">
                        <a:lnSpc>
                          <a:spcPct val="107000"/>
                        </a:lnSpc>
                        <a:spcAft>
                          <a:spcPts val="800"/>
                        </a:spcAft>
                      </a:pPr>
                      <a:r>
                        <a:rPr lang="en-US" sz="1400" baseline="30000" dirty="0">
                          <a:effectLst/>
                          <a:latin typeface="Calibri" panose="020F0502020204030204" pitchFamily="34" charset="0"/>
                          <a:ea typeface="Calibri" panose="020F0502020204030204" pitchFamily="34" charset="0"/>
                          <a:cs typeface="Arial" panose="020B0604020202020204" pitchFamily="34" charset="0"/>
                        </a:rPr>
                        <a:t>41</a:t>
                      </a:r>
                      <a:r>
                        <a:rPr lang="en-US" sz="1400" dirty="0">
                          <a:effectLst/>
                          <a:latin typeface="Calibri" panose="020F0502020204030204" pitchFamily="34" charset="0"/>
                          <a:ea typeface="Calibri" panose="020F0502020204030204" pitchFamily="34" charset="0"/>
                          <a:cs typeface="Arial" panose="020B0604020202020204" pitchFamily="34" charset="0"/>
                        </a:rPr>
                        <a:t>Ar</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Arial" panose="020B0604020202020204" pitchFamily="34" charset="0"/>
                        </a:rPr>
                        <a:t>109.34 m</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031399"/>
                  </a:ext>
                </a:extLst>
              </a:tr>
            </a:tbl>
          </a:graphicData>
        </a:graphic>
      </p:graphicFrame>
      <p:sp>
        <p:nvSpPr>
          <p:cNvPr id="10" name="TextBox 9">
            <a:extLst>
              <a:ext uri="{FF2B5EF4-FFF2-40B4-BE49-F238E27FC236}">
                <a16:creationId xmlns:a16="http://schemas.microsoft.com/office/drawing/2014/main" id="{B3FCD996-152C-4E89-AF85-E59510305CF5}"/>
              </a:ext>
            </a:extLst>
          </p:cNvPr>
          <p:cNvSpPr txBox="1"/>
          <p:nvPr/>
        </p:nvSpPr>
        <p:spPr>
          <a:xfrm>
            <a:off x="953477" y="5677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P3.5-483</a:t>
            </a:r>
            <a:endParaRPr lang="x-none" sz="9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226" t="9421" r="11085" b="4274"/>
          <a:stretch/>
        </p:blipFill>
        <p:spPr>
          <a:xfrm>
            <a:off x="5277745" y="1359941"/>
            <a:ext cx="3688510" cy="2926080"/>
          </a:xfrm>
          <a:prstGeom prst="rect">
            <a:avLst/>
          </a:prstGeom>
        </p:spPr>
      </p:pic>
    </p:spTree>
    <p:extLst>
      <p:ext uri="{BB962C8B-B14F-4D97-AF65-F5344CB8AC3E}">
        <p14:creationId xmlns:p14="http://schemas.microsoft.com/office/powerpoint/2010/main" val="399634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D29476-7660-1049-BF58-5DE19B373679}"/>
              </a:ext>
            </a:extLst>
          </p:cNvPr>
          <p:cNvSpPr txBox="1"/>
          <p:nvPr/>
        </p:nvSpPr>
        <p:spPr>
          <a:xfrm rot="16200000">
            <a:off x="-162598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9" name="TextBox 8">
            <a:extLst>
              <a:ext uri="{FF2B5EF4-FFF2-40B4-BE49-F238E27FC236}">
                <a16:creationId xmlns:a16="http://schemas.microsoft.com/office/drawing/2014/main" id="{C5145653-DAF2-45A1-9E62-FB552D740F48}"/>
              </a:ext>
            </a:extLst>
          </p:cNvPr>
          <p:cNvSpPr txBox="1"/>
          <p:nvPr/>
        </p:nvSpPr>
        <p:spPr>
          <a:xfrm>
            <a:off x="789710" y="1144402"/>
            <a:ext cx="4216716" cy="3293209"/>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t>The figure shows the activity ratio of </a:t>
            </a:r>
            <a:r>
              <a:rPr lang="en-GB" sz="1600" baseline="30000" dirty="0"/>
              <a:t>41</a:t>
            </a:r>
            <a:r>
              <a:rPr lang="en-GB" sz="1600" dirty="0"/>
              <a:t>Ar to </a:t>
            </a:r>
            <a:r>
              <a:rPr lang="en-GB" sz="1600" baseline="30000" dirty="0"/>
              <a:t>37</a:t>
            </a:r>
            <a:r>
              <a:rPr lang="en-GB" sz="1600" dirty="0"/>
              <a:t>Ar initially starts at very high levels that depend on the irradiation time.</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This result is consistent with the ratio of 8430 as measured by Johnson et al. (2017) at the argon purge stack of the Texas TRIGA reactor. </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Conclusion: Two parameters need to be known to use </a:t>
            </a:r>
            <a:r>
              <a:rPr lang="en-GB" sz="1600" baseline="30000" dirty="0"/>
              <a:t>41</a:t>
            </a:r>
            <a:r>
              <a:rPr lang="en-GB" sz="1600" dirty="0"/>
              <a:t>Ar as proxy for </a:t>
            </a:r>
            <a:r>
              <a:rPr lang="en-GB" sz="1600" baseline="30000" dirty="0"/>
              <a:t>37</a:t>
            </a:r>
            <a:r>
              <a:rPr lang="en-GB" sz="1600" dirty="0"/>
              <a:t>Ar :</a:t>
            </a:r>
          </a:p>
          <a:p>
            <a:pPr marL="554896" lvl="3" indent="-285750" algn="just">
              <a:buFont typeface="Courier New" panose="02070309020205020404" pitchFamily="49" charset="0"/>
              <a:buChar char="o"/>
            </a:pPr>
            <a:r>
              <a:rPr lang="en-GB" sz="1600" dirty="0"/>
              <a:t>Irradiation time</a:t>
            </a:r>
          </a:p>
          <a:p>
            <a:pPr marL="554896" lvl="3" indent="-285750" algn="just">
              <a:buFont typeface="Courier New" panose="02070309020205020404" pitchFamily="49" charset="0"/>
              <a:buChar char="o"/>
            </a:pPr>
            <a:r>
              <a:rPr lang="en-GB" sz="1600" dirty="0"/>
              <a:t>Retention time</a:t>
            </a:r>
          </a:p>
          <a:p>
            <a:pPr algn="just"/>
            <a:endParaRPr lang="en-GB" sz="1600" dirty="0"/>
          </a:p>
        </p:txBody>
      </p:sp>
      <p:sp>
        <p:nvSpPr>
          <p:cNvPr id="10" name="TextBox 9">
            <a:extLst>
              <a:ext uri="{FF2B5EF4-FFF2-40B4-BE49-F238E27FC236}">
                <a16:creationId xmlns:a16="http://schemas.microsoft.com/office/drawing/2014/main" id="{B3FCD996-152C-4E89-AF85-E59510305CF5}"/>
              </a:ext>
            </a:extLst>
          </p:cNvPr>
          <p:cNvSpPr txBox="1"/>
          <p:nvPr/>
        </p:nvSpPr>
        <p:spPr>
          <a:xfrm>
            <a:off x="953477" y="567772"/>
            <a:ext cx="672123"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P3.5-483</a:t>
            </a:r>
            <a:endParaRPr lang="x-none" sz="900" dirty="0">
              <a:latin typeface="Arial" panose="020B0604020202020204" pitchFamily="34" charset="0"/>
              <a:cs typeface="Arial" panose="020B0604020202020204" pitchFamily="34" charset="0"/>
            </a:endParaRPr>
          </a:p>
        </p:txBody>
      </p:sp>
      <p:sp>
        <p:nvSpPr>
          <p:cNvPr id="11" name="Rectangle 17">
            <a:extLst>
              <a:ext uri="{FF2B5EF4-FFF2-40B4-BE49-F238E27FC236}">
                <a16:creationId xmlns:a16="http://schemas.microsoft.com/office/drawing/2014/main" id="{E4C97B24-B5A0-4E94-9A1C-596C821AC72E}"/>
              </a:ext>
            </a:extLst>
          </p:cNvPr>
          <p:cNvSpPr>
            <a:spLocks noChangeArrowheads="1"/>
          </p:cNvSpPr>
          <p:nvPr/>
        </p:nvSpPr>
        <p:spPr bwMode="auto">
          <a:xfrm>
            <a:off x="1992923" y="342455"/>
            <a:ext cx="4962770" cy="22531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400" b="1" dirty="0">
                <a:solidFill>
                  <a:schemeClr val="bg1"/>
                </a:solidFill>
                <a:latin typeface="Arial" panose="020B0604020202020204" pitchFamily="34" charset="0"/>
              </a:rPr>
              <a:t>Saturation level of </a:t>
            </a:r>
            <a:r>
              <a:rPr lang="en-US" sz="1400" b="1" baseline="30000" dirty="0">
                <a:solidFill>
                  <a:schemeClr val="bg1"/>
                </a:solidFill>
                <a:latin typeface="Arial" panose="020B0604020202020204" pitchFamily="34" charset="0"/>
              </a:rPr>
              <a:t>37</a:t>
            </a:r>
            <a:r>
              <a:rPr lang="en-US" sz="1400" b="1" dirty="0">
                <a:solidFill>
                  <a:schemeClr val="bg1"/>
                </a:solidFill>
                <a:latin typeface="Arial" panose="020B0604020202020204" pitchFamily="34" charset="0"/>
              </a:rPr>
              <a:t>Ar / </a:t>
            </a:r>
            <a:r>
              <a:rPr lang="en-US" sz="1400" b="1" baseline="30000" dirty="0">
                <a:solidFill>
                  <a:schemeClr val="bg1"/>
                </a:solidFill>
                <a:latin typeface="Arial" panose="020B0604020202020204" pitchFamily="34" charset="0"/>
              </a:rPr>
              <a:t>41</a:t>
            </a:r>
            <a:r>
              <a:rPr lang="en-US" sz="1400" b="1" dirty="0">
                <a:solidFill>
                  <a:schemeClr val="bg1"/>
                </a:solidFill>
                <a:latin typeface="Arial" panose="020B0604020202020204" pitchFamily="34" charset="0"/>
              </a:rPr>
              <a:t>Ar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265" t="9572" r="11254" b="4274"/>
          <a:stretch/>
        </p:blipFill>
        <p:spPr>
          <a:xfrm>
            <a:off x="5157711" y="1430215"/>
            <a:ext cx="3898536" cy="3108960"/>
          </a:xfrm>
          <a:prstGeom prst="rect">
            <a:avLst/>
          </a:prstGeom>
        </p:spPr>
      </p:pic>
    </p:spTree>
    <p:extLst>
      <p:ext uri="{BB962C8B-B14F-4D97-AF65-F5344CB8AC3E}">
        <p14:creationId xmlns:p14="http://schemas.microsoft.com/office/powerpoint/2010/main" val="398662871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1963</TotalTime>
  <Words>1487</Words>
  <Application>Microsoft Office PowerPoint</Application>
  <PresentationFormat>On-screen Show (16:9)</PresentationFormat>
  <Paragraphs>171</Paragraphs>
  <Slides>13</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13</vt:i4>
      </vt:variant>
    </vt:vector>
  </HeadingPairs>
  <TitlesOfParts>
    <vt:vector size="28" baseType="lpstr">
      <vt:lpstr>Arial</vt:lpstr>
      <vt:lpstr>Avenir Book</vt:lpstr>
      <vt:lpstr>Avenir Heavy</vt:lpstr>
      <vt:lpstr>Avenir Medium</vt:lpstr>
      <vt:lpstr>Calibri</vt:lpstr>
      <vt:lpstr>Courier New</vt:lpstr>
      <vt:lpstr>DIN-Light</vt:lpstr>
      <vt:lpstr>DIN-Medium</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KALINOWSKI Martin</cp:lastModifiedBy>
  <cp:revision>116</cp:revision>
  <cp:lastPrinted>2019-03-26T13:54:24Z</cp:lastPrinted>
  <dcterms:created xsi:type="dcterms:W3CDTF">2019-04-24T06:32:04Z</dcterms:created>
  <dcterms:modified xsi:type="dcterms:W3CDTF">2021-06-16T08:06:40Z</dcterms:modified>
</cp:coreProperties>
</file>