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7"/>
  </p:notesMasterIdLst>
  <p:sldIdLst>
    <p:sldId id="256" r:id="rId3"/>
    <p:sldId id="257" r:id="rId4"/>
    <p:sldId id="258" r:id="rId5"/>
    <p:sldId id="260" r:id="rId6"/>
    <p:sldId id="262" r:id="rId7"/>
    <p:sldId id="259" r:id="rId8"/>
    <p:sldId id="263" r:id="rId9"/>
    <p:sldId id="264" r:id="rId10"/>
    <p:sldId id="265" r:id="rId11"/>
    <p:sldId id="261" r:id="rId12"/>
    <p:sldId id="266" r:id="rId13"/>
    <p:sldId id="271" r:id="rId14"/>
    <p:sldId id="272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" initials="y" lastIdx="0" clrIdx="0">
    <p:extLst>
      <p:ext uri="{19B8F6BF-5375-455C-9EA6-DF929625EA0E}">
        <p15:presenceInfo xmlns:p15="http://schemas.microsoft.com/office/powerpoint/2012/main" userId="yu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DC"/>
    <a:srgbClr val="DFC5DF"/>
    <a:srgbClr val="E1E1E1"/>
    <a:srgbClr val="00A1BC"/>
    <a:srgbClr val="00B4D2"/>
    <a:srgbClr val="00A0D2"/>
    <a:srgbClr val="0095BB"/>
    <a:srgbClr val="00B0DC"/>
    <a:srgbClr val="00B0BE"/>
    <a:srgbClr val="00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5" autoAdjust="0"/>
    <p:restoredTop sz="94623"/>
  </p:normalViewPr>
  <p:slideViewPr>
    <p:cSldViewPr snapToGrid="0" snapToObjects="1">
      <p:cViewPr varScale="1">
        <p:scale>
          <a:sx n="112" d="100"/>
          <a:sy n="112" d="100"/>
        </p:scale>
        <p:origin x="4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06DE6623-632C-754C-A504-FEA1E78F3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6286250" y="175746"/>
            <a:ext cx="1404379" cy="524497"/>
            <a:chOff x="25946" y="633"/>
            <a:chExt cx="4428" cy="1299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28577" y="633"/>
              <a:ext cx="287" cy="312"/>
            </a:xfrm>
            <a:custGeom>
              <a:avLst/>
              <a:gdLst>
                <a:gd name="T0" fmla="*/ 25 w 109"/>
                <a:gd name="T1" fmla="*/ 87 h 133"/>
                <a:gd name="T2" fmla="*/ 27 w 109"/>
                <a:gd name="T3" fmla="*/ 96 h 133"/>
                <a:gd name="T4" fmla="*/ 31 w 109"/>
                <a:gd name="T5" fmla="*/ 104 h 133"/>
                <a:gd name="T6" fmla="*/ 39 w 109"/>
                <a:gd name="T7" fmla="*/ 110 h 133"/>
                <a:gd name="T8" fmla="*/ 48 w 109"/>
                <a:gd name="T9" fmla="*/ 110 h 133"/>
                <a:gd name="T10" fmla="*/ 63 w 109"/>
                <a:gd name="T11" fmla="*/ 108 h 133"/>
                <a:gd name="T12" fmla="*/ 71 w 109"/>
                <a:gd name="T13" fmla="*/ 102 h 133"/>
                <a:gd name="T14" fmla="*/ 75 w 109"/>
                <a:gd name="T15" fmla="*/ 96 h 133"/>
                <a:gd name="T16" fmla="*/ 77 w 109"/>
                <a:gd name="T17" fmla="*/ 89 h 133"/>
                <a:gd name="T18" fmla="*/ 73 w 109"/>
                <a:gd name="T19" fmla="*/ 83 h 133"/>
                <a:gd name="T20" fmla="*/ 48 w 109"/>
                <a:gd name="T21" fmla="*/ 75 h 133"/>
                <a:gd name="T22" fmla="*/ 29 w 109"/>
                <a:gd name="T23" fmla="*/ 67 h 133"/>
                <a:gd name="T24" fmla="*/ 23 w 109"/>
                <a:gd name="T25" fmla="*/ 64 h 133"/>
                <a:gd name="T26" fmla="*/ 16 w 109"/>
                <a:gd name="T27" fmla="*/ 52 h 133"/>
                <a:gd name="T28" fmla="*/ 16 w 109"/>
                <a:gd name="T29" fmla="*/ 35 h 133"/>
                <a:gd name="T30" fmla="*/ 18 w 109"/>
                <a:gd name="T31" fmla="*/ 25 h 133"/>
                <a:gd name="T32" fmla="*/ 23 w 109"/>
                <a:gd name="T33" fmla="*/ 17 h 133"/>
                <a:gd name="T34" fmla="*/ 33 w 109"/>
                <a:gd name="T35" fmla="*/ 10 h 133"/>
                <a:gd name="T36" fmla="*/ 54 w 109"/>
                <a:gd name="T37" fmla="*/ 0 h 133"/>
                <a:gd name="T38" fmla="*/ 67 w 109"/>
                <a:gd name="T39" fmla="*/ 0 h 133"/>
                <a:gd name="T40" fmla="*/ 88 w 109"/>
                <a:gd name="T41" fmla="*/ 2 h 133"/>
                <a:gd name="T42" fmla="*/ 102 w 109"/>
                <a:gd name="T43" fmla="*/ 10 h 133"/>
                <a:gd name="T44" fmla="*/ 105 w 109"/>
                <a:gd name="T45" fmla="*/ 15 h 133"/>
                <a:gd name="T46" fmla="*/ 107 w 109"/>
                <a:gd name="T47" fmla="*/ 21 h 133"/>
                <a:gd name="T48" fmla="*/ 109 w 109"/>
                <a:gd name="T49" fmla="*/ 39 h 133"/>
                <a:gd name="T50" fmla="*/ 82 w 109"/>
                <a:gd name="T51" fmla="*/ 31 h 133"/>
                <a:gd name="T52" fmla="*/ 79 w 109"/>
                <a:gd name="T53" fmla="*/ 25 h 133"/>
                <a:gd name="T54" fmla="*/ 73 w 109"/>
                <a:gd name="T55" fmla="*/ 23 h 133"/>
                <a:gd name="T56" fmla="*/ 54 w 109"/>
                <a:gd name="T57" fmla="*/ 23 h 133"/>
                <a:gd name="T58" fmla="*/ 42 w 109"/>
                <a:gd name="T59" fmla="*/ 29 h 133"/>
                <a:gd name="T60" fmla="*/ 41 w 109"/>
                <a:gd name="T61" fmla="*/ 37 h 133"/>
                <a:gd name="T62" fmla="*/ 42 w 109"/>
                <a:gd name="T63" fmla="*/ 40 h 133"/>
                <a:gd name="T64" fmla="*/ 50 w 109"/>
                <a:gd name="T65" fmla="*/ 46 h 133"/>
                <a:gd name="T66" fmla="*/ 81 w 109"/>
                <a:gd name="T67" fmla="*/ 56 h 133"/>
                <a:gd name="T68" fmla="*/ 90 w 109"/>
                <a:gd name="T69" fmla="*/ 60 h 133"/>
                <a:gd name="T70" fmla="*/ 102 w 109"/>
                <a:gd name="T71" fmla="*/ 73 h 133"/>
                <a:gd name="T72" fmla="*/ 102 w 109"/>
                <a:gd name="T73" fmla="*/ 89 h 133"/>
                <a:gd name="T74" fmla="*/ 100 w 109"/>
                <a:gd name="T75" fmla="*/ 102 h 133"/>
                <a:gd name="T76" fmla="*/ 90 w 109"/>
                <a:gd name="T77" fmla="*/ 116 h 133"/>
                <a:gd name="T78" fmla="*/ 77 w 109"/>
                <a:gd name="T79" fmla="*/ 127 h 133"/>
                <a:gd name="T80" fmla="*/ 56 w 109"/>
                <a:gd name="T81" fmla="*/ 133 h 133"/>
                <a:gd name="T82" fmla="*/ 33 w 109"/>
                <a:gd name="T83" fmla="*/ 133 h 133"/>
                <a:gd name="T84" fmla="*/ 16 w 109"/>
                <a:gd name="T85" fmla="*/ 127 h 133"/>
                <a:gd name="T86" fmla="*/ 4 w 109"/>
                <a:gd name="T87" fmla="*/ 116 h 133"/>
                <a:gd name="T88" fmla="*/ 2 w 109"/>
                <a:gd name="T89" fmla="*/ 108 h 133"/>
                <a:gd name="T90" fmla="*/ 0 w 109"/>
                <a:gd name="T91" fmla="*/ 100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9"/>
                <a:gd name="T139" fmla="*/ 0 h 133"/>
                <a:gd name="T140" fmla="*/ 109 w 10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9" h="133">
                  <a:moveTo>
                    <a:pt x="0" y="89"/>
                  </a:moveTo>
                  <a:lnTo>
                    <a:pt x="25" y="87"/>
                  </a:lnTo>
                  <a:lnTo>
                    <a:pt x="27" y="93"/>
                  </a:lnTo>
                  <a:lnTo>
                    <a:pt x="27" y="96"/>
                  </a:lnTo>
                  <a:lnTo>
                    <a:pt x="29" y="102"/>
                  </a:lnTo>
                  <a:lnTo>
                    <a:pt x="31" y="104"/>
                  </a:lnTo>
                  <a:lnTo>
                    <a:pt x="35" y="108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60" y="110"/>
                  </a:lnTo>
                  <a:lnTo>
                    <a:pt x="63" y="108"/>
                  </a:lnTo>
                  <a:lnTo>
                    <a:pt x="67" y="106"/>
                  </a:lnTo>
                  <a:lnTo>
                    <a:pt x="71" y="102"/>
                  </a:lnTo>
                  <a:lnTo>
                    <a:pt x="73" y="100"/>
                  </a:lnTo>
                  <a:lnTo>
                    <a:pt x="75" y="96"/>
                  </a:lnTo>
                  <a:lnTo>
                    <a:pt x="77" y="93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73" y="83"/>
                  </a:lnTo>
                  <a:lnTo>
                    <a:pt x="69" y="81"/>
                  </a:lnTo>
                  <a:lnTo>
                    <a:pt x="48" y="75"/>
                  </a:lnTo>
                  <a:lnTo>
                    <a:pt x="35" y="69"/>
                  </a:lnTo>
                  <a:lnTo>
                    <a:pt x="29" y="67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0" y="60"/>
                  </a:lnTo>
                  <a:lnTo>
                    <a:pt x="16" y="52"/>
                  </a:lnTo>
                  <a:lnTo>
                    <a:pt x="14" y="44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8" y="25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7" y="12"/>
                  </a:lnTo>
                  <a:lnTo>
                    <a:pt x="33" y="10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4" y="6"/>
                  </a:lnTo>
                  <a:lnTo>
                    <a:pt x="102" y="10"/>
                  </a:lnTo>
                  <a:lnTo>
                    <a:pt x="103" y="12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7" y="21"/>
                  </a:lnTo>
                  <a:lnTo>
                    <a:pt x="109" y="29"/>
                  </a:lnTo>
                  <a:lnTo>
                    <a:pt x="109" y="39"/>
                  </a:lnTo>
                  <a:lnTo>
                    <a:pt x="82" y="40"/>
                  </a:lnTo>
                  <a:lnTo>
                    <a:pt x="82" y="31"/>
                  </a:lnTo>
                  <a:lnTo>
                    <a:pt x="81" y="29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3" y="23"/>
                  </a:lnTo>
                  <a:lnTo>
                    <a:pt x="63" y="21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9"/>
                  </a:lnTo>
                  <a:lnTo>
                    <a:pt x="41" y="35"/>
                  </a:lnTo>
                  <a:lnTo>
                    <a:pt x="41" y="37"/>
                  </a:lnTo>
                  <a:lnTo>
                    <a:pt x="41" y="39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50" y="46"/>
                  </a:lnTo>
                  <a:lnTo>
                    <a:pt x="65" y="50"/>
                  </a:lnTo>
                  <a:lnTo>
                    <a:pt x="81" y="56"/>
                  </a:lnTo>
                  <a:lnTo>
                    <a:pt x="86" y="58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3"/>
                  </a:lnTo>
                  <a:lnTo>
                    <a:pt x="103" y="83"/>
                  </a:lnTo>
                  <a:lnTo>
                    <a:pt x="102" y="89"/>
                  </a:lnTo>
                  <a:lnTo>
                    <a:pt x="102" y="94"/>
                  </a:lnTo>
                  <a:lnTo>
                    <a:pt x="100" y="102"/>
                  </a:lnTo>
                  <a:lnTo>
                    <a:pt x="96" y="110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7" y="127"/>
                  </a:lnTo>
                  <a:lnTo>
                    <a:pt x="67" y="131"/>
                  </a:lnTo>
                  <a:lnTo>
                    <a:pt x="56" y="133"/>
                  </a:lnTo>
                  <a:lnTo>
                    <a:pt x="44" y="133"/>
                  </a:lnTo>
                  <a:lnTo>
                    <a:pt x="33" y="133"/>
                  </a:lnTo>
                  <a:lnTo>
                    <a:pt x="23" y="131"/>
                  </a:lnTo>
                  <a:lnTo>
                    <a:pt x="16" y="127"/>
                  </a:lnTo>
                  <a:lnTo>
                    <a:pt x="10" y="123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28928" y="633"/>
              <a:ext cx="329" cy="312"/>
            </a:xfrm>
            <a:custGeom>
              <a:avLst/>
              <a:gdLst>
                <a:gd name="T0" fmla="*/ 6 w 126"/>
                <a:gd name="T1" fmla="*/ 56 h 133"/>
                <a:gd name="T2" fmla="*/ 13 w 126"/>
                <a:gd name="T3" fmla="*/ 37 h 133"/>
                <a:gd name="T4" fmla="*/ 23 w 126"/>
                <a:gd name="T5" fmla="*/ 21 h 133"/>
                <a:gd name="T6" fmla="*/ 36 w 126"/>
                <a:gd name="T7" fmla="*/ 12 h 133"/>
                <a:gd name="T8" fmla="*/ 50 w 126"/>
                <a:gd name="T9" fmla="*/ 4 h 133"/>
                <a:gd name="T10" fmla="*/ 67 w 126"/>
                <a:gd name="T11" fmla="*/ 0 h 133"/>
                <a:gd name="T12" fmla="*/ 90 w 126"/>
                <a:gd name="T13" fmla="*/ 0 h 133"/>
                <a:gd name="T14" fmla="*/ 109 w 126"/>
                <a:gd name="T15" fmla="*/ 10 h 133"/>
                <a:gd name="T16" fmla="*/ 120 w 126"/>
                <a:gd name="T17" fmla="*/ 21 h 133"/>
                <a:gd name="T18" fmla="*/ 126 w 126"/>
                <a:gd name="T19" fmla="*/ 39 h 133"/>
                <a:gd name="T20" fmla="*/ 126 w 126"/>
                <a:gd name="T21" fmla="*/ 52 h 133"/>
                <a:gd name="T22" fmla="*/ 124 w 126"/>
                <a:gd name="T23" fmla="*/ 66 h 133"/>
                <a:gd name="T24" fmla="*/ 118 w 126"/>
                <a:gd name="T25" fmla="*/ 89 h 133"/>
                <a:gd name="T26" fmla="*/ 107 w 126"/>
                <a:gd name="T27" fmla="*/ 108 h 133"/>
                <a:gd name="T28" fmla="*/ 97 w 126"/>
                <a:gd name="T29" fmla="*/ 118 h 133"/>
                <a:gd name="T30" fmla="*/ 76 w 126"/>
                <a:gd name="T31" fmla="*/ 129 h 133"/>
                <a:gd name="T32" fmla="*/ 65 w 126"/>
                <a:gd name="T33" fmla="*/ 133 h 133"/>
                <a:gd name="T34" fmla="*/ 38 w 126"/>
                <a:gd name="T35" fmla="*/ 133 h 133"/>
                <a:gd name="T36" fmla="*/ 27 w 126"/>
                <a:gd name="T37" fmla="*/ 129 h 133"/>
                <a:gd name="T38" fmla="*/ 15 w 126"/>
                <a:gd name="T39" fmla="*/ 121 h 133"/>
                <a:gd name="T40" fmla="*/ 6 w 126"/>
                <a:gd name="T41" fmla="*/ 108 h 133"/>
                <a:gd name="T42" fmla="*/ 2 w 126"/>
                <a:gd name="T43" fmla="*/ 96 h 133"/>
                <a:gd name="T44" fmla="*/ 2 w 126"/>
                <a:gd name="T45" fmla="*/ 75 h 133"/>
                <a:gd name="T46" fmla="*/ 29 w 126"/>
                <a:gd name="T47" fmla="*/ 66 h 133"/>
                <a:gd name="T48" fmla="*/ 27 w 126"/>
                <a:gd name="T49" fmla="*/ 85 h 133"/>
                <a:gd name="T50" fmla="*/ 32 w 126"/>
                <a:gd name="T51" fmla="*/ 100 h 133"/>
                <a:gd name="T52" fmla="*/ 42 w 126"/>
                <a:gd name="T53" fmla="*/ 108 h 133"/>
                <a:gd name="T54" fmla="*/ 55 w 126"/>
                <a:gd name="T55" fmla="*/ 110 h 133"/>
                <a:gd name="T56" fmla="*/ 69 w 126"/>
                <a:gd name="T57" fmla="*/ 108 h 133"/>
                <a:gd name="T58" fmla="*/ 82 w 126"/>
                <a:gd name="T59" fmla="*/ 100 h 133"/>
                <a:gd name="T60" fmla="*/ 92 w 126"/>
                <a:gd name="T61" fmla="*/ 85 h 133"/>
                <a:gd name="T62" fmla="*/ 99 w 126"/>
                <a:gd name="T63" fmla="*/ 66 h 133"/>
                <a:gd name="T64" fmla="*/ 99 w 126"/>
                <a:gd name="T65" fmla="*/ 46 h 133"/>
                <a:gd name="T66" fmla="*/ 95 w 126"/>
                <a:gd name="T67" fmla="*/ 33 h 133"/>
                <a:gd name="T68" fmla="*/ 86 w 126"/>
                <a:gd name="T69" fmla="*/ 25 h 133"/>
                <a:gd name="T70" fmla="*/ 73 w 126"/>
                <a:gd name="T71" fmla="*/ 21 h 133"/>
                <a:gd name="T72" fmla="*/ 57 w 126"/>
                <a:gd name="T73" fmla="*/ 25 h 133"/>
                <a:gd name="T74" fmla="*/ 44 w 126"/>
                <a:gd name="T75" fmla="*/ 33 h 133"/>
                <a:gd name="T76" fmla="*/ 36 w 126"/>
                <a:gd name="T77" fmla="*/ 42 h 133"/>
                <a:gd name="T78" fmla="*/ 31 w 126"/>
                <a:gd name="T79" fmla="*/ 56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133"/>
                <a:gd name="T122" fmla="*/ 126 w 126"/>
                <a:gd name="T123" fmla="*/ 133 h 1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133">
                  <a:moveTo>
                    <a:pt x="2" y="67"/>
                  </a:moveTo>
                  <a:lnTo>
                    <a:pt x="6" y="56"/>
                  </a:lnTo>
                  <a:lnTo>
                    <a:pt x="8" y="46"/>
                  </a:lnTo>
                  <a:lnTo>
                    <a:pt x="13" y="37"/>
                  </a:lnTo>
                  <a:lnTo>
                    <a:pt x="17" y="29"/>
                  </a:lnTo>
                  <a:lnTo>
                    <a:pt x="23" y="21"/>
                  </a:lnTo>
                  <a:lnTo>
                    <a:pt x="29" y="15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9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9" y="4"/>
                  </a:lnTo>
                  <a:lnTo>
                    <a:pt x="109" y="10"/>
                  </a:lnTo>
                  <a:lnTo>
                    <a:pt x="116" y="17"/>
                  </a:lnTo>
                  <a:lnTo>
                    <a:pt x="120" y="21"/>
                  </a:lnTo>
                  <a:lnTo>
                    <a:pt x="122" y="27"/>
                  </a:lnTo>
                  <a:lnTo>
                    <a:pt x="126" y="39"/>
                  </a:lnTo>
                  <a:lnTo>
                    <a:pt x="126" y="44"/>
                  </a:lnTo>
                  <a:lnTo>
                    <a:pt x="126" y="52"/>
                  </a:lnTo>
                  <a:lnTo>
                    <a:pt x="126" y="58"/>
                  </a:lnTo>
                  <a:lnTo>
                    <a:pt x="124" y="66"/>
                  </a:lnTo>
                  <a:lnTo>
                    <a:pt x="120" y="81"/>
                  </a:lnTo>
                  <a:lnTo>
                    <a:pt x="118" y="89"/>
                  </a:lnTo>
                  <a:lnTo>
                    <a:pt x="114" y="94"/>
                  </a:lnTo>
                  <a:lnTo>
                    <a:pt x="107" y="108"/>
                  </a:lnTo>
                  <a:lnTo>
                    <a:pt x="101" y="112"/>
                  </a:lnTo>
                  <a:lnTo>
                    <a:pt x="97" y="118"/>
                  </a:lnTo>
                  <a:lnTo>
                    <a:pt x="88" y="123"/>
                  </a:lnTo>
                  <a:lnTo>
                    <a:pt x="76" y="129"/>
                  </a:lnTo>
                  <a:lnTo>
                    <a:pt x="71" y="131"/>
                  </a:lnTo>
                  <a:lnTo>
                    <a:pt x="65" y="133"/>
                  </a:lnTo>
                  <a:lnTo>
                    <a:pt x="52" y="133"/>
                  </a:lnTo>
                  <a:lnTo>
                    <a:pt x="38" y="133"/>
                  </a:lnTo>
                  <a:lnTo>
                    <a:pt x="32" y="131"/>
                  </a:lnTo>
                  <a:lnTo>
                    <a:pt x="27" y="129"/>
                  </a:lnTo>
                  <a:lnTo>
                    <a:pt x="19" y="125"/>
                  </a:lnTo>
                  <a:lnTo>
                    <a:pt x="15" y="121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4" y="102"/>
                  </a:lnTo>
                  <a:lnTo>
                    <a:pt x="2" y="96"/>
                  </a:lnTo>
                  <a:lnTo>
                    <a:pt x="0" y="83"/>
                  </a:lnTo>
                  <a:lnTo>
                    <a:pt x="2" y="75"/>
                  </a:lnTo>
                  <a:lnTo>
                    <a:pt x="2" y="67"/>
                  </a:lnTo>
                  <a:close/>
                  <a:moveTo>
                    <a:pt x="29" y="66"/>
                  </a:moveTo>
                  <a:lnTo>
                    <a:pt x="27" y="77"/>
                  </a:lnTo>
                  <a:lnTo>
                    <a:pt x="27" y="85"/>
                  </a:lnTo>
                  <a:lnTo>
                    <a:pt x="29" y="93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42" y="108"/>
                  </a:lnTo>
                  <a:lnTo>
                    <a:pt x="48" y="110"/>
                  </a:lnTo>
                  <a:lnTo>
                    <a:pt x="55" y="110"/>
                  </a:lnTo>
                  <a:lnTo>
                    <a:pt x="63" y="110"/>
                  </a:lnTo>
                  <a:lnTo>
                    <a:pt x="69" y="108"/>
                  </a:lnTo>
                  <a:lnTo>
                    <a:pt x="76" y="104"/>
                  </a:lnTo>
                  <a:lnTo>
                    <a:pt x="82" y="100"/>
                  </a:lnTo>
                  <a:lnTo>
                    <a:pt x="88" y="93"/>
                  </a:lnTo>
                  <a:lnTo>
                    <a:pt x="92" y="85"/>
                  </a:lnTo>
                  <a:lnTo>
                    <a:pt x="95" y="77"/>
                  </a:lnTo>
                  <a:lnTo>
                    <a:pt x="99" y="66"/>
                  </a:lnTo>
                  <a:lnTo>
                    <a:pt x="99" y="56"/>
                  </a:lnTo>
                  <a:lnTo>
                    <a:pt x="99" y="46"/>
                  </a:lnTo>
                  <a:lnTo>
                    <a:pt x="99" y="39"/>
                  </a:lnTo>
                  <a:lnTo>
                    <a:pt x="95" y="33"/>
                  </a:lnTo>
                  <a:lnTo>
                    <a:pt x="92" y="29"/>
                  </a:lnTo>
                  <a:lnTo>
                    <a:pt x="86" y="25"/>
                  </a:lnTo>
                  <a:lnTo>
                    <a:pt x="80" y="23"/>
                  </a:lnTo>
                  <a:lnTo>
                    <a:pt x="73" y="21"/>
                  </a:lnTo>
                  <a:lnTo>
                    <a:pt x="65" y="23"/>
                  </a:lnTo>
                  <a:lnTo>
                    <a:pt x="57" y="25"/>
                  </a:lnTo>
                  <a:lnTo>
                    <a:pt x="52" y="29"/>
                  </a:lnTo>
                  <a:lnTo>
                    <a:pt x="44" y="33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1" y="56"/>
                  </a:lnTo>
                  <a:lnTo>
                    <a:pt x="29" y="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29310" y="638"/>
              <a:ext cx="325" cy="307"/>
            </a:xfrm>
            <a:custGeom>
              <a:avLst/>
              <a:gdLst>
                <a:gd name="T0" fmla="*/ 0 w 122"/>
                <a:gd name="T1" fmla="*/ 129 h 129"/>
                <a:gd name="T2" fmla="*/ 25 w 122"/>
                <a:gd name="T3" fmla="*/ 0 h 129"/>
                <a:gd name="T4" fmla="*/ 78 w 122"/>
                <a:gd name="T5" fmla="*/ 0 h 129"/>
                <a:gd name="T6" fmla="*/ 95 w 122"/>
                <a:gd name="T7" fmla="*/ 0 h 129"/>
                <a:gd name="T8" fmla="*/ 103 w 122"/>
                <a:gd name="T9" fmla="*/ 2 h 129"/>
                <a:gd name="T10" fmla="*/ 107 w 122"/>
                <a:gd name="T11" fmla="*/ 4 h 129"/>
                <a:gd name="T12" fmla="*/ 111 w 122"/>
                <a:gd name="T13" fmla="*/ 6 h 129"/>
                <a:gd name="T14" fmla="*/ 114 w 122"/>
                <a:gd name="T15" fmla="*/ 8 h 129"/>
                <a:gd name="T16" fmla="*/ 116 w 122"/>
                <a:gd name="T17" fmla="*/ 11 h 129"/>
                <a:gd name="T18" fmla="*/ 118 w 122"/>
                <a:gd name="T19" fmla="*/ 15 h 129"/>
                <a:gd name="T20" fmla="*/ 120 w 122"/>
                <a:gd name="T21" fmla="*/ 19 h 129"/>
                <a:gd name="T22" fmla="*/ 122 w 122"/>
                <a:gd name="T23" fmla="*/ 25 h 129"/>
                <a:gd name="T24" fmla="*/ 122 w 122"/>
                <a:gd name="T25" fmla="*/ 31 h 129"/>
                <a:gd name="T26" fmla="*/ 120 w 122"/>
                <a:gd name="T27" fmla="*/ 37 h 129"/>
                <a:gd name="T28" fmla="*/ 118 w 122"/>
                <a:gd name="T29" fmla="*/ 42 h 129"/>
                <a:gd name="T30" fmla="*/ 116 w 122"/>
                <a:gd name="T31" fmla="*/ 50 h 129"/>
                <a:gd name="T32" fmla="*/ 113 w 122"/>
                <a:gd name="T33" fmla="*/ 56 h 129"/>
                <a:gd name="T34" fmla="*/ 107 w 122"/>
                <a:gd name="T35" fmla="*/ 60 h 129"/>
                <a:gd name="T36" fmla="*/ 101 w 122"/>
                <a:gd name="T37" fmla="*/ 65 h 129"/>
                <a:gd name="T38" fmla="*/ 95 w 122"/>
                <a:gd name="T39" fmla="*/ 67 h 129"/>
                <a:gd name="T40" fmla="*/ 88 w 122"/>
                <a:gd name="T41" fmla="*/ 71 h 129"/>
                <a:gd name="T42" fmla="*/ 80 w 122"/>
                <a:gd name="T43" fmla="*/ 73 h 129"/>
                <a:gd name="T44" fmla="*/ 86 w 122"/>
                <a:gd name="T45" fmla="*/ 77 h 129"/>
                <a:gd name="T46" fmla="*/ 92 w 122"/>
                <a:gd name="T47" fmla="*/ 83 h 129"/>
                <a:gd name="T48" fmla="*/ 97 w 122"/>
                <a:gd name="T49" fmla="*/ 91 h 129"/>
                <a:gd name="T50" fmla="*/ 103 w 122"/>
                <a:gd name="T51" fmla="*/ 104 h 129"/>
                <a:gd name="T52" fmla="*/ 113 w 122"/>
                <a:gd name="T53" fmla="*/ 129 h 129"/>
                <a:gd name="T54" fmla="*/ 82 w 122"/>
                <a:gd name="T55" fmla="*/ 129 h 129"/>
                <a:gd name="T56" fmla="*/ 69 w 122"/>
                <a:gd name="T57" fmla="*/ 102 h 129"/>
                <a:gd name="T58" fmla="*/ 59 w 122"/>
                <a:gd name="T59" fmla="*/ 83 h 129"/>
                <a:gd name="T60" fmla="*/ 55 w 122"/>
                <a:gd name="T61" fmla="*/ 79 h 129"/>
                <a:gd name="T62" fmla="*/ 53 w 122"/>
                <a:gd name="T63" fmla="*/ 77 h 129"/>
                <a:gd name="T64" fmla="*/ 48 w 122"/>
                <a:gd name="T65" fmla="*/ 75 h 129"/>
                <a:gd name="T66" fmla="*/ 40 w 122"/>
                <a:gd name="T67" fmla="*/ 75 h 129"/>
                <a:gd name="T68" fmla="*/ 36 w 122"/>
                <a:gd name="T69" fmla="*/ 75 h 129"/>
                <a:gd name="T70" fmla="*/ 25 w 122"/>
                <a:gd name="T71" fmla="*/ 129 h 129"/>
                <a:gd name="T72" fmla="*/ 0 w 122"/>
                <a:gd name="T73" fmla="*/ 129 h 129"/>
                <a:gd name="T74" fmla="*/ 40 w 122"/>
                <a:gd name="T75" fmla="*/ 54 h 129"/>
                <a:gd name="T76" fmla="*/ 59 w 122"/>
                <a:gd name="T77" fmla="*/ 54 h 129"/>
                <a:gd name="T78" fmla="*/ 72 w 122"/>
                <a:gd name="T79" fmla="*/ 54 h 129"/>
                <a:gd name="T80" fmla="*/ 80 w 122"/>
                <a:gd name="T81" fmla="*/ 54 h 129"/>
                <a:gd name="T82" fmla="*/ 86 w 122"/>
                <a:gd name="T83" fmla="*/ 52 h 129"/>
                <a:gd name="T84" fmla="*/ 90 w 122"/>
                <a:gd name="T85" fmla="*/ 48 h 129"/>
                <a:gd name="T86" fmla="*/ 92 w 122"/>
                <a:gd name="T87" fmla="*/ 46 h 129"/>
                <a:gd name="T88" fmla="*/ 93 w 122"/>
                <a:gd name="T89" fmla="*/ 44 h 129"/>
                <a:gd name="T90" fmla="*/ 95 w 122"/>
                <a:gd name="T91" fmla="*/ 38 h 129"/>
                <a:gd name="T92" fmla="*/ 95 w 122"/>
                <a:gd name="T93" fmla="*/ 33 h 129"/>
                <a:gd name="T94" fmla="*/ 93 w 122"/>
                <a:gd name="T95" fmla="*/ 29 h 129"/>
                <a:gd name="T96" fmla="*/ 93 w 122"/>
                <a:gd name="T97" fmla="*/ 27 h 129"/>
                <a:gd name="T98" fmla="*/ 92 w 122"/>
                <a:gd name="T99" fmla="*/ 25 h 129"/>
                <a:gd name="T100" fmla="*/ 86 w 122"/>
                <a:gd name="T101" fmla="*/ 23 h 129"/>
                <a:gd name="T102" fmla="*/ 80 w 122"/>
                <a:gd name="T103" fmla="*/ 21 h 129"/>
                <a:gd name="T104" fmla="*/ 67 w 122"/>
                <a:gd name="T105" fmla="*/ 21 h 129"/>
                <a:gd name="T106" fmla="*/ 46 w 122"/>
                <a:gd name="T107" fmla="*/ 21 h 129"/>
                <a:gd name="T108" fmla="*/ 40 w 122"/>
                <a:gd name="T109" fmla="*/ 54 h 1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2"/>
                <a:gd name="T166" fmla="*/ 0 h 129"/>
                <a:gd name="T167" fmla="*/ 122 w 122"/>
                <a:gd name="T168" fmla="*/ 129 h 12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2" h="129">
                  <a:moveTo>
                    <a:pt x="0" y="129"/>
                  </a:moveTo>
                  <a:lnTo>
                    <a:pt x="25" y="0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11"/>
                  </a:lnTo>
                  <a:lnTo>
                    <a:pt x="118" y="15"/>
                  </a:lnTo>
                  <a:lnTo>
                    <a:pt x="120" y="19"/>
                  </a:lnTo>
                  <a:lnTo>
                    <a:pt x="122" y="25"/>
                  </a:lnTo>
                  <a:lnTo>
                    <a:pt x="122" y="31"/>
                  </a:lnTo>
                  <a:lnTo>
                    <a:pt x="120" y="37"/>
                  </a:lnTo>
                  <a:lnTo>
                    <a:pt x="118" y="42"/>
                  </a:lnTo>
                  <a:lnTo>
                    <a:pt x="116" y="50"/>
                  </a:lnTo>
                  <a:lnTo>
                    <a:pt x="113" y="56"/>
                  </a:lnTo>
                  <a:lnTo>
                    <a:pt x="107" y="60"/>
                  </a:lnTo>
                  <a:lnTo>
                    <a:pt x="101" y="65"/>
                  </a:lnTo>
                  <a:lnTo>
                    <a:pt x="95" y="67"/>
                  </a:lnTo>
                  <a:lnTo>
                    <a:pt x="88" y="71"/>
                  </a:lnTo>
                  <a:lnTo>
                    <a:pt x="80" y="73"/>
                  </a:lnTo>
                  <a:lnTo>
                    <a:pt x="86" y="77"/>
                  </a:lnTo>
                  <a:lnTo>
                    <a:pt x="92" y="83"/>
                  </a:lnTo>
                  <a:lnTo>
                    <a:pt x="97" y="91"/>
                  </a:lnTo>
                  <a:lnTo>
                    <a:pt x="103" y="104"/>
                  </a:lnTo>
                  <a:lnTo>
                    <a:pt x="113" y="129"/>
                  </a:lnTo>
                  <a:lnTo>
                    <a:pt x="82" y="129"/>
                  </a:lnTo>
                  <a:lnTo>
                    <a:pt x="69" y="102"/>
                  </a:lnTo>
                  <a:lnTo>
                    <a:pt x="59" y="83"/>
                  </a:lnTo>
                  <a:lnTo>
                    <a:pt x="55" y="79"/>
                  </a:lnTo>
                  <a:lnTo>
                    <a:pt x="53" y="77"/>
                  </a:lnTo>
                  <a:lnTo>
                    <a:pt x="48" y="75"/>
                  </a:lnTo>
                  <a:lnTo>
                    <a:pt x="40" y="75"/>
                  </a:lnTo>
                  <a:lnTo>
                    <a:pt x="36" y="75"/>
                  </a:lnTo>
                  <a:lnTo>
                    <a:pt x="25" y="129"/>
                  </a:lnTo>
                  <a:lnTo>
                    <a:pt x="0" y="129"/>
                  </a:lnTo>
                  <a:close/>
                  <a:moveTo>
                    <a:pt x="40" y="54"/>
                  </a:moveTo>
                  <a:lnTo>
                    <a:pt x="59" y="54"/>
                  </a:lnTo>
                  <a:lnTo>
                    <a:pt x="72" y="54"/>
                  </a:lnTo>
                  <a:lnTo>
                    <a:pt x="80" y="54"/>
                  </a:lnTo>
                  <a:lnTo>
                    <a:pt x="86" y="52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3" y="44"/>
                  </a:lnTo>
                  <a:lnTo>
                    <a:pt x="95" y="38"/>
                  </a:lnTo>
                  <a:lnTo>
                    <a:pt x="95" y="33"/>
                  </a:lnTo>
                  <a:lnTo>
                    <a:pt x="93" y="29"/>
                  </a:lnTo>
                  <a:lnTo>
                    <a:pt x="93" y="27"/>
                  </a:lnTo>
                  <a:lnTo>
                    <a:pt x="92" y="25"/>
                  </a:lnTo>
                  <a:lnTo>
                    <a:pt x="86" y="23"/>
                  </a:lnTo>
                  <a:lnTo>
                    <a:pt x="80" y="21"/>
                  </a:lnTo>
                  <a:lnTo>
                    <a:pt x="67" y="21"/>
                  </a:lnTo>
                  <a:lnTo>
                    <a:pt x="46" y="21"/>
                  </a:lnTo>
                  <a:lnTo>
                    <a:pt x="40" y="5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29683" y="638"/>
              <a:ext cx="313" cy="307"/>
            </a:xfrm>
            <a:custGeom>
              <a:avLst/>
              <a:gdLst>
                <a:gd name="T0" fmla="*/ 0 w 118"/>
                <a:gd name="T1" fmla="*/ 129 h 129"/>
                <a:gd name="T2" fmla="*/ 25 w 118"/>
                <a:gd name="T3" fmla="*/ 0 h 129"/>
                <a:gd name="T4" fmla="*/ 118 w 118"/>
                <a:gd name="T5" fmla="*/ 0 h 129"/>
                <a:gd name="T6" fmla="*/ 113 w 118"/>
                <a:gd name="T7" fmla="*/ 21 h 129"/>
                <a:gd name="T8" fmla="*/ 46 w 118"/>
                <a:gd name="T9" fmla="*/ 21 h 129"/>
                <a:gd name="T10" fmla="*/ 40 w 118"/>
                <a:gd name="T11" fmla="*/ 50 h 129"/>
                <a:gd name="T12" fmla="*/ 103 w 118"/>
                <a:gd name="T13" fmla="*/ 50 h 129"/>
                <a:gd name="T14" fmla="*/ 99 w 118"/>
                <a:gd name="T15" fmla="*/ 71 h 129"/>
                <a:gd name="T16" fmla="*/ 36 w 118"/>
                <a:gd name="T17" fmla="*/ 71 h 129"/>
                <a:gd name="T18" fmla="*/ 29 w 118"/>
                <a:gd name="T19" fmla="*/ 108 h 129"/>
                <a:gd name="T20" fmla="*/ 99 w 118"/>
                <a:gd name="T21" fmla="*/ 108 h 129"/>
                <a:gd name="T22" fmla="*/ 96 w 118"/>
                <a:gd name="T23" fmla="*/ 129 h 129"/>
                <a:gd name="T24" fmla="*/ 0 w 118"/>
                <a:gd name="T25" fmla="*/ 129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29"/>
                <a:gd name="T41" fmla="*/ 118 w 118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29">
                  <a:moveTo>
                    <a:pt x="0" y="129"/>
                  </a:moveTo>
                  <a:lnTo>
                    <a:pt x="25" y="0"/>
                  </a:lnTo>
                  <a:lnTo>
                    <a:pt x="118" y="0"/>
                  </a:lnTo>
                  <a:lnTo>
                    <a:pt x="113" y="21"/>
                  </a:lnTo>
                  <a:lnTo>
                    <a:pt x="46" y="21"/>
                  </a:lnTo>
                  <a:lnTo>
                    <a:pt x="40" y="50"/>
                  </a:lnTo>
                  <a:lnTo>
                    <a:pt x="103" y="50"/>
                  </a:lnTo>
                  <a:lnTo>
                    <a:pt x="99" y="71"/>
                  </a:lnTo>
                  <a:lnTo>
                    <a:pt x="36" y="71"/>
                  </a:lnTo>
                  <a:lnTo>
                    <a:pt x="29" y="108"/>
                  </a:lnTo>
                  <a:lnTo>
                    <a:pt x="99" y="108"/>
                  </a:lnTo>
                  <a:lnTo>
                    <a:pt x="96" y="129"/>
                  </a:lnTo>
                  <a:lnTo>
                    <a:pt x="0" y="1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0039" y="633"/>
              <a:ext cx="335" cy="340"/>
            </a:xfrm>
            <a:custGeom>
              <a:avLst/>
              <a:gdLst>
                <a:gd name="T0" fmla="*/ 106 w 125"/>
                <a:gd name="T1" fmla="*/ 119 h 145"/>
                <a:gd name="T2" fmla="*/ 104 w 125"/>
                <a:gd name="T3" fmla="*/ 145 h 145"/>
                <a:gd name="T4" fmla="*/ 93 w 125"/>
                <a:gd name="T5" fmla="*/ 139 h 145"/>
                <a:gd name="T6" fmla="*/ 72 w 125"/>
                <a:gd name="T7" fmla="*/ 131 h 145"/>
                <a:gd name="T8" fmla="*/ 49 w 125"/>
                <a:gd name="T9" fmla="*/ 133 h 145"/>
                <a:gd name="T10" fmla="*/ 32 w 125"/>
                <a:gd name="T11" fmla="*/ 131 h 145"/>
                <a:gd name="T12" fmla="*/ 17 w 125"/>
                <a:gd name="T13" fmla="*/ 123 h 145"/>
                <a:gd name="T14" fmla="*/ 9 w 125"/>
                <a:gd name="T15" fmla="*/ 116 h 145"/>
                <a:gd name="T16" fmla="*/ 3 w 125"/>
                <a:gd name="T17" fmla="*/ 106 h 145"/>
                <a:gd name="T18" fmla="*/ 0 w 125"/>
                <a:gd name="T19" fmla="*/ 94 h 145"/>
                <a:gd name="T20" fmla="*/ 0 w 125"/>
                <a:gd name="T21" fmla="*/ 81 h 145"/>
                <a:gd name="T22" fmla="*/ 2 w 125"/>
                <a:gd name="T23" fmla="*/ 66 h 145"/>
                <a:gd name="T24" fmla="*/ 9 w 125"/>
                <a:gd name="T25" fmla="*/ 44 h 145"/>
                <a:gd name="T26" fmla="*/ 19 w 125"/>
                <a:gd name="T27" fmla="*/ 25 h 145"/>
                <a:gd name="T28" fmla="*/ 38 w 125"/>
                <a:gd name="T29" fmla="*/ 10 h 145"/>
                <a:gd name="T30" fmla="*/ 63 w 125"/>
                <a:gd name="T31" fmla="*/ 0 h 145"/>
                <a:gd name="T32" fmla="*/ 87 w 125"/>
                <a:gd name="T33" fmla="*/ 0 h 145"/>
                <a:gd name="T34" fmla="*/ 99 w 125"/>
                <a:gd name="T35" fmla="*/ 4 h 145"/>
                <a:gd name="T36" fmla="*/ 112 w 125"/>
                <a:gd name="T37" fmla="*/ 12 h 145"/>
                <a:gd name="T38" fmla="*/ 120 w 125"/>
                <a:gd name="T39" fmla="*/ 21 h 145"/>
                <a:gd name="T40" fmla="*/ 125 w 125"/>
                <a:gd name="T41" fmla="*/ 37 h 145"/>
                <a:gd name="T42" fmla="*/ 125 w 125"/>
                <a:gd name="T43" fmla="*/ 50 h 145"/>
                <a:gd name="T44" fmla="*/ 124 w 125"/>
                <a:gd name="T45" fmla="*/ 66 h 145"/>
                <a:gd name="T46" fmla="*/ 114 w 125"/>
                <a:gd name="T47" fmla="*/ 93 h 145"/>
                <a:gd name="T48" fmla="*/ 99 w 125"/>
                <a:gd name="T49" fmla="*/ 114 h 145"/>
                <a:gd name="T50" fmla="*/ 87 w 125"/>
                <a:gd name="T51" fmla="*/ 93 h 145"/>
                <a:gd name="T52" fmla="*/ 95 w 125"/>
                <a:gd name="T53" fmla="*/ 77 h 145"/>
                <a:gd name="T54" fmla="*/ 99 w 125"/>
                <a:gd name="T55" fmla="*/ 56 h 145"/>
                <a:gd name="T56" fmla="*/ 97 w 125"/>
                <a:gd name="T57" fmla="*/ 39 h 145"/>
                <a:gd name="T58" fmla="*/ 89 w 125"/>
                <a:gd name="T59" fmla="*/ 29 h 145"/>
                <a:gd name="T60" fmla="*/ 78 w 125"/>
                <a:gd name="T61" fmla="*/ 23 h 145"/>
                <a:gd name="T62" fmla="*/ 64 w 125"/>
                <a:gd name="T63" fmla="*/ 23 h 145"/>
                <a:gd name="T64" fmla="*/ 49 w 125"/>
                <a:gd name="T65" fmla="*/ 29 h 145"/>
                <a:gd name="T66" fmla="*/ 38 w 125"/>
                <a:gd name="T67" fmla="*/ 39 h 145"/>
                <a:gd name="T68" fmla="*/ 34 w 125"/>
                <a:gd name="T69" fmla="*/ 46 h 145"/>
                <a:gd name="T70" fmla="*/ 28 w 125"/>
                <a:gd name="T71" fmla="*/ 66 h 145"/>
                <a:gd name="T72" fmla="*/ 26 w 125"/>
                <a:gd name="T73" fmla="*/ 87 h 145"/>
                <a:gd name="T74" fmla="*/ 32 w 125"/>
                <a:gd name="T75" fmla="*/ 100 h 145"/>
                <a:gd name="T76" fmla="*/ 42 w 125"/>
                <a:gd name="T77" fmla="*/ 108 h 145"/>
                <a:gd name="T78" fmla="*/ 53 w 125"/>
                <a:gd name="T79" fmla="*/ 110 h 145"/>
                <a:gd name="T80" fmla="*/ 64 w 125"/>
                <a:gd name="T81" fmla="*/ 108 h 145"/>
                <a:gd name="T82" fmla="*/ 51 w 125"/>
                <a:gd name="T83" fmla="*/ 100 h 145"/>
                <a:gd name="T84" fmla="*/ 72 w 125"/>
                <a:gd name="T85" fmla="*/ 91 h 1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5"/>
                <a:gd name="T130" fmla="*/ 0 h 145"/>
                <a:gd name="T131" fmla="*/ 125 w 125"/>
                <a:gd name="T132" fmla="*/ 145 h 1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5" h="145">
                  <a:moveTo>
                    <a:pt x="99" y="114"/>
                  </a:moveTo>
                  <a:lnTo>
                    <a:pt x="106" y="119"/>
                  </a:lnTo>
                  <a:lnTo>
                    <a:pt x="116" y="125"/>
                  </a:lnTo>
                  <a:lnTo>
                    <a:pt x="104" y="145"/>
                  </a:lnTo>
                  <a:lnTo>
                    <a:pt x="99" y="143"/>
                  </a:lnTo>
                  <a:lnTo>
                    <a:pt x="93" y="139"/>
                  </a:lnTo>
                  <a:lnTo>
                    <a:pt x="80" y="127"/>
                  </a:lnTo>
                  <a:lnTo>
                    <a:pt x="72" y="131"/>
                  </a:lnTo>
                  <a:lnTo>
                    <a:pt x="64" y="131"/>
                  </a:lnTo>
                  <a:lnTo>
                    <a:pt x="49" y="133"/>
                  </a:lnTo>
                  <a:lnTo>
                    <a:pt x="38" y="133"/>
                  </a:lnTo>
                  <a:lnTo>
                    <a:pt x="32" y="131"/>
                  </a:lnTo>
                  <a:lnTo>
                    <a:pt x="26" y="129"/>
                  </a:lnTo>
                  <a:lnTo>
                    <a:pt x="17" y="123"/>
                  </a:lnTo>
                  <a:lnTo>
                    <a:pt x="13" y="119"/>
                  </a:lnTo>
                  <a:lnTo>
                    <a:pt x="9" y="116"/>
                  </a:lnTo>
                  <a:lnTo>
                    <a:pt x="5" y="112"/>
                  </a:lnTo>
                  <a:lnTo>
                    <a:pt x="3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1" y="37"/>
                  </a:lnTo>
                  <a:lnTo>
                    <a:pt x="19" y="25"/>
                  </a:lnTo>
                  <a:lnTo>
                    <a:pt x="28" y="17"/>
                  </a:lnTo>
                  <a:lnTo>
                    <a:pt x="38" y="10"/>
                  </a:lnTo>
                  <a:lnTo>
                    <a:pt x="49" y="4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93" y="2"/>
                  </a:lnTo>
                  <a:lnTo>
                    <a:pt x="99" y="4"/>
                  </a:lnTo>
                  <a:lnTo>
                    <a:pt x="108" y="10"/>
                  </a:lnTo>
                  <a:lnTo>
                    <a:pt x="112" y="12"/>
                  </a:lnTo>
                  <a:lnTo>
                    <a:pt x="116" y="15"/>
                  </a:lnTo>
                  <a:lnTo>
                    <a:pt x="120" y="21"/>
                  </a:lnTo>
                  <a:lnTo>
                    <a:pt x="122" y="25"/>
                  </a:lnTo>
                  <a:lnTo>
                    <a:pt x="125" y="37"/>
                  </a:lnTo>
                  <a:lnTo>
                    <a:pt x="125" y="44"/>
                  </a:lnTo>
                  <a:lnTo>
                    <a:pt x="125" y="50"/>
                  </a:lnTo>
                  <a:lnTo>
                    <a:pt x="125" y="58"/>
                  </a:lnTo>
                  <a:lnTo>
                    <a:pt x="124" y="66"/>
                  </a:lnTo>
                  <a:lnTo>
                    <a:pt x="120" y="81"/>
                  </a:lnTo>
                  <a:lnTo>
                    <a:pt x="114" y="93"/>
                  </a:lnTo>
                  <a:lnTo>
                    <a:pt x="108" y="104"/>
                  </a:lnTo>
                  <a:lnTo>
                    <a:pt x="99" y="114"/>
                  </a:lnTo>
                  <a:close/>
                  <a:moveTo>
                    <a:pt x="82" y="98"/>
                  </a:moveTo>
                  <a:lnTo>
                    <a:pt x="87" y="93"/>
                  </a:lnTo>
                  <a:lnTo>
                    <a:pt x="91" y="85"/>
                  </a:lnTo>
                  <a:lnTo>
                    <a:pt x="95" y="77"/>
                  </a:lnTo>
                  <a:lnTo>
                    <a:pt x="97" y="66"/>
                  </a:lnTo>
                  <a:lnTo>
                    <a:pt x="99" y="56"/>
                  </a:lnTo>
                  <a:lnTo>
                    <a:pt x="99" y="46"/>
                  </a:lnTo>
                  <a:lnTo>
                    <a:pt x="97" y="39"/>
                  </a:lnTo>
                  <a:lnTo>
                    <a:pt x="95" y="33"/>
                  </a:lnTo>
                  <a:lnTo>
                    <a:pt x="89" y="29"/>
                  </a:lnTo>
                  <a:lnTo>
                    <a:pt x="85" y="25"/>
                  </a:lnTo>
                  <a:lnTo>
                    <a:pt x="78" y="23"/>
                  </a:lnTo>
                  <a:lnTo>
                    <a:pt x="70" y="21"/>
                  </a:lnTo>
                  <a:lnTo>
                    <a:pt x="64" y="23"/>
                  </a:lnTo>
                  <a:lnTo>
                    <a:pt x="57" y="25"/>
                  </a:lnTo>
                  <a:lnTo>
                    <a:pt x="49" y="29"/>
                  </a:lnTo>
                  <a:lnTo>
                    <a:pt x="43" y="33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6"/>
                  </a:lnTo>
                  <a:lnTo>
                    <a:pt x="28" y="66"/>
                  </a:lnTo>
                  <a:lnTo>
                    <a:pt x="26" y="77"/>
                  </a:lnTo>
                  <a:lnTo>
                    <a:pt x="26" y="87"/>
                  </a:lnTo>
                  <a:lnTo>
                    <a:pt x="28" y="94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42" y="108"/>
                  </a:lnTo>
                  <a:lnTo>
                    <a:pt x="47" y="110"/>
                  </a:lnTo>
                  <a:lnTo>
                    <a:pt x="53" y="110"/>
                  </a:lnTo>
                  <a:lnTo>
                    <a:pt x="59" y="110"/>
                  </a:lnTo>
                  <a:lnTo>
                    <a:pt x="64" y="108"/>
                  </a:lnTo>
                  <a:lnTo>
                    <a:pt x="57" y="104"/>
                  </a:lnTo>
                  <a:lnTo>
                    <a:pt x="51" y="100"/>
                  </a:lnTo>
                  <a:lnTo>
                    <a:pt x="61" y="87"/>
                  </a:lnTo>
                  <a:lnTo>
                    <a:pt x="72" y="91"/>
                  </a:lnTo>
                  <a:lnTo>
                    <a:pt x="82" y="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7960" y="907"/>
              <a:ext cx="399" cy="681"/>
            </a:xfrm>
            <a:custGeom>
              <a:avLst/>
              <a:gdLst>
                <a:gd name="T0" fmla="*/ 139 w 148"/>
                <a:gd name="T1" fmla="*/ 289 h 289"/>
                <a:gd name="T2" fmla="*/ 99 w 148"/>
                <a:gd name="T3" fmla="*/ 246 h 289"/>
                <a:gd name="T4" fmla="*/ 66 w 148"/>
                <a:gd name="T5" fmla="*/ 202 h 289"/>
                <a:gd name="T6" fmla="*/ 40 w 148"/>
                <a:gd name="T7" fmla="*/ 160 h 289"/>
                <a:gd name="T8" fmla="*/ 19 w 148"/>
                <a:gd name="T9" fmla="*/ 119 h 289"/>
                <a:gd name="T10" fmla="*/ 5 w 148"/>
                <a:gd name="T11" fmla="*/ 84 h 289"/>
                <a:gd name="T12" fmla="*/ 0 w 148"/>
                <a:gd name="T13" fmla="*/ 48 h 289"/>
                <a:gd name="T14" fmla="*/ 0 w 148"/>
                <a:gd name="T15" fmla="*/ 21 h 289"/>
                <a:gd name="T16" fmla="*/ 11 w 148"/>
                <a:gd name="T17" fmla="*/ 0 h 289"/>
                <a:gd name="T18" fmla="*/ 23 w 148"/>
                <a:gd name="T19" fmla="*/ 7 h 289"/>
                <a:gd name="T20" fmla="*/ 11 w 148"/>
                <a:gd name="T21" fmla="*/ 27 h 289"/>
                <a:gd name="T22" fmla="*/ 11 w 148"/>
                <a:gd name="T23" fmla="*/ 48 h 289"/>
                <a:gd name="T24" fmla="*/ 17 w 148"/>
                <a:gd name="T25" fmla="*/ 79 h 289"/>
                <a:gd name="T26" fmla="*/ 30 w 148"/>
                <a:gd name="T27" fmla="*/ 113 h 289"/>
                <a:gd name="T28" fmla="*/ 51 w 148"/>
                <a:gd name="T29" fmla="*/ 152 h 289"/>
                <a:gd name="T30" fmla="*/ 76 w 148"/>
                <a:gd name="T31" fmla="*/ 192 h 289"/>
                <a:gd name="T32" fmla="*/ 108 w 148"/>
                <a:gd name="T33" fmla="*/ 237 h 289"/>
                <a:gd name="T34" fmla="*/ 148 w 148"/>
                <a:gd name="T35" fmla="*/ 279 h 289"/>
                <a:gd name="T36" fmla="*/ 139 w 148"/>
                <a:gd name="T37" fmla="*/ 289 h 2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289"/>
                <a:gd name="T59" fmla="*/ 148 w 148"/>
                <a:gd name="T60" fmla="*/ 289 h 2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289">
                  <a:moveTo>
                    <a:pt x="139" y="289"/>
                  </a:moveTo>
                  <a:lnTo>
                    <a:pt x="99" y="246"/>
                  </a:lnTo>
                  <a:lnTo>
                    <a:pt x="66" y="202"/>
                  </a:lnTo>
                  <a:lnTo>
                    <a:pt x="40" y="160"/>
                  </a:lnTo>
                  <a:lnTo>
                    <a:pt x="19" y="119"/>
                  </a:lnTo>
                  <a:lnTo>
                    <a:pt x="5" y="84"/>
                  </a:lnTo>
                  <a:lnTo>
                    <a:pt x="0" y="48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11" y="27"/>
                  </a:lnTo>
                  <a:lnTo>
                    <a:pt x="11" y="48"/>
                  </a:lnTo>
                  <a:lnTo>
                    <a:pt x="17" y="79"/>
                  </a:lnTo>
                  <a:lnTo>
                    <a:pt x="30" y="113"/>
                  </a:lnTo>
                  <a:lnTo>
                    <a:pt x="51" y="152"/>
                  </a:lnTo>
                  <a:lnTo>
                    <a:pt x="76" y="192"/>
                  </a:lnTo>
                  <a:lnTo>
                    <a:pt x="108" y="237"/>
                  </a:lnTo>
                  <a:lnTo>
                    <a:pt x="148" y="279"/>
                  </a:lnTo>
                  <a:lnTo>
                    <a:pt x="139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27997" y="874"/>
              <a:ext cx="734" cy="369"/>
            </a:xfrm>
            <a:custGeom>
              <a:avLst/>
              <a:gdLst>
                <a:gd name="T0" fmla="*/ 0 w 277"/>
                <a:gd name="T1" fmla="*/ 12 h 156"/>
                <a:gd name="T2" fmla="*/ 21 w 277"/>
                <a:gd name="T3" fmla="*/ 2 h 156"/>
                <a:gd name="T4" fmla="*/ 46 w 277"/>
                <a:gd name="T5" fmla="*/ 0 h 156"/>
                <a:gd name="T6" fmla="*/ 76 w 277"/>
                <a:gd name="T7" fmla="*/ 6 h 156"/>
                <a:gd name="T8" fmla="*/ 115 w 277"/>
                <a:gd name="T9" fmla="*/ 21 h 156"/>
                <a:gd name="T10" fmla="*/ 153 w 277"/>
                <a:gd name="T11" fmla="*/ 43 h 156"/>
                <a:gd name="T12" fmla="*/ 193 w 277"/>
                <a:gd name="T13" fmla="*/ 70 h 156"/>
                <a:gd name="T14" fmla="*/ 235 w 277"/>
                <a:gd name="T15" fmla="*/ 106 h 156"/>
                <a:gd name="T16" fmla="*/ 277 w 277"/>
                <a:gd name="T17" fmla="*/ 147 h 156"/>
                <a:gd name="T18" fmla="*/ 267 w 277"/>
                <a:gd name="T19" fmla="*/ 156 h 156"/>
                <a:gd name="T20" fmla="*/ 225 w 277"/>
                <a:gd name="T21" fmla="*/ 116 h 156"/>
                <a:gd name="T22" fmla="*/ 185 w 277"/>
                <a:gd name="T23" fmla="*/ 81 h 156"/>
                <a:gd name="T24" fmla="*/ 145 w 277"/>
                <a:gd name="T25" fmla="*/ 54 h 156"/>
                <a:gd name="T26" fmla="*/ 107 w 277"/>
                <a:gd name="T27" fmla="*/ 33 h 156"/>
                <a:gd name="T28" fmla="*/ 74 w 277"/>
                <a:gd name="T29" fmla="*/ 19 h 156"/>
                <a:gd name="T30" fmla="*/ 44 w 277"/>
                <a:gd name="T31" fmla="*/ 14 h 156"/>
                <a:gd name="T32" fmla="*/ 23 w 277"/>
                <a:gd name="T33" fmla="*/ 16 h 156"/>
                <a:gd name="T34" fmla="*/ 8 w 277"/>
                <a:gd name="T35" fmla="*/ 23 h 156"/>
                <a:gd name="T36" fmla="*/ 0 w 277"/>
                <a:gd name="T37" fmla="*/ 12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7"/>
                <a:gd name="T58" fmla="*/ 0 h 156"/>
                <a:gd name="T59" fmla="*/ 277 w 277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7" h="156">
                  <a:moveTo>
                    <a:pt x="0" y="12"/>
                  </a:moveTo>
                  <a:lnTo>
                    <a:pt x="21" y="2"/>
                  </a:lnTo>
                  <a:lnTo>
                    <a:pt x="46" y="0"/>
                  </a:lnTo>
                  <a:lnTo>
                    <a:pt x="76" y="6"/>
                  </a:lnTo>
                  <a:lnTo>
                    <a:pt x="115" y="21"/>
                  </a:lnTo>
                  <a:lnTo>
                    <a:pt x="153" y="43"/>
                  </a:lnTo>
                  <a:lnTo>
                    <a:pt x="193" y="70"/>
                  </a:lnTo>
                  <a:lnTo>
                    <a:pt x="235" y="106"/>
                  </a:lnTo>
                  <a:lnTo>
                    <a:pt x="277" y="147"/>
                  </a:lnTo>
                  <a:lnTo>
                    <a:pt x="267" y="156"/>
                  </a:lnTo>
                  <a:lnTo>
                    <a:pt x="225" y="116"/>
                  </a:lnTo>
                  <a:lnTo>
                    <a:pt x="185" y="81"/>
                  </a:lnTo>
                  <a:lnTo>
                    <a:pt x="145" y="54"/>
                  </a:lnTo>
                  <a:lnTo>
                    <a:pt x="107" y="33"/>
                  </a:lnTo>
                  <a:lnTo>
                    <a:pt x="74" y="19"/>
                  </a:lnTo>
                  <a:lnTo>
                    <a:pt x="44" y="14"/>
                  </a:lnTo>
                  <a:lnTo>
                    <a:pt x="23" y="16"/>
                  </a:lnTo>
                  <a:lnTo>
                    <a:pt x="8" y="23"/>
                  </a:lnTo>
                  <a:lnTo>
                    <a:pt x="0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7992" y="903"/>
              <a:ext cx="32" cy="28"/>
            </a:xfrm>
            <a:custGeom>
              <a:avLst/>
              <a:gdLst>
                <a:gd name="T0" fmla="*/ 0 w 12"/>
                <a:gd name="T1" fmla="*/ 2 h 11"/>
                <a:gd name="T2" fmla="*/ 2 w 12"/>
                <a:gd name="T3" fmla="*/ 0 h 11"/>
                <a:gd name="T4" fmla="*/ 10 w 12"/>
                <a:gd name="T5" fmla="*/ 11 h 11"/>
                <a:gd name="T6" fmla="*/ 12 w 12"/>
                <a:gd name="T7" fmla="*/ 9 h 11"/>
                <a:gd name="T8" fmla="*/ 0 w 12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2"/>
                  </a:moveTo>
                  <a:lnTo>
                    <a:pt x="2" y="0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28710" y="1219"/>
              <a:ext cx="398" cy="680"/>
            </a:xfrm>
            <a:custGeom>
              <a:avLst/>
              <a:gdLst>
                <a:gd name="T0" fmla="*/ 10 w 151"/>
                <a:gd name="T1" fmla="*/ 0 h 287"/>
                <a:gd name="T2" fmla="*/ 48 w 151"/>
                <a:gd name="T3" fmla="*/ 42 h 287"/>
                <a:gd name="T4" fmla="*/ 82 w 151"/>
                <a:gd name="T5" fmla="*/ 84 h 287"/>
                <a:gd name="T6" fmla="*/ 111 w 151"/>
                <a:gd name="T7" fmla="*/ 127 h 287"/>
                <a:gd name="T8" fmla="*/ 130 w 151"/>
                <a:gd name="T9" fmla="*/ 165 h 287"/>
                <a:gd name="T10" fmla="*/ 145 w 151"/>
                <a:gd name="T11" fmla="*/ 206 h 287"/>
                <a:gd name="T12" fmla="*/ 151 w 151"/>
                <a:gd name="T13" fmla="*/ 237 h 287"/>
                <a:gd name="T14" fmla="*/ 149 w 151"/>
                <a:gd name="T15" fmla="*/ 264 h 287"/>
                <a:gd name="T16" fmla="*/ 139 w 151"/>
                <a:gd name="T17" fmla="*/ 287 h 287"/>
                <a:gd name="T18" fmla="*/ 128 w 151"/>
                <a:gd name="T19" fmla="*/ 279 h 287"/>
                <a:gd name="T20" fmla="*/ 135 w 151"/>
                <a:gd name="T21" fmla="*/ 262 h 287"/>
                <a:gd name="T22" fmla="*/ 137 w 151"/>
                <a:gd name="T23" fmla="*/ 239 h 287"/>
                <a:gd name="T24" fmla="*/ 132 w 151"/>
                <a:gd name="T25" fmla="*/ 208 h 287"/>
                <a:gd name="T26" fmla="*/ 118 w 151"/>
                <a:gd name="T27" fmla="*/ 173 h 287"/>
                <a:gd name="T28" fmla="*/ 99 w 151"/>
                <a:gd name="T29" fmla="*/ 135 h 287"/>
                <a:gd name="T30" fmla="*/ 71 w 151"/>
                <a:gd name="T31" fmla="*/ 92 h 287"/>
                <a:gd name="T32" fmla="*/ 38 w 151"/>
                <a:gd name="T33" fmla="*/ 52 h 287"/>
                <a:gd name="T34" fmla="*/ 0 w 151"/>
                <a:gd name="T35" fmla="*/ 9 h 287"/>
                <a:gd name="T36" fmla="*/ 10 w 151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287"/>
                <a:gd name="T59" fmla="*/ 151 w 151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287">
                  <a:moveTo>
                    <a:pt x="10" y="0"/>
                  </a:moveTo>
                  <a:lnTo>
                    <a:pt x="48" y="42"/>
                  </a:lnTo>
                  <a:lnTo>
                    <a:pt x="82" y="84"/>
                  </a:lnTo>
                  <a:lnTo>
                    <a:pt x="111" y="127"/>
                  </a:lnTo>
                  <a:lnTo>
                    <a:pt x="130" y="165"/>
                  </a:lnTo>
                  <a:lnTo>
                    <a:pt x="145" y="206"/>
                  </a:lnTo>
                  <a:lnTo>
                    <a:pt x="151" y="237"/>
                  </a:lnTo>
                  <a:lnTo>
                    <a:pt x="149" y="264"/>
                  </a:lnTo>
                  <a:lnTo>
                    <a:pt x="139" y="287"/>
                  </a:lnTo>
                  <a:lnTo>
                    <a:pt x="128" y="279"/>
                  </a:lnTo>
                  <a:lnTo>
                    <a:pt x="135" y="262"/>
                  </a:lnTo>
                  <a:lnTo>
                    <a:pt x="137" y="239"/>
                  </a:lnTo>
                  <a:lnTo>
                    <a:pt x="132" y="208"/>
                  </a:lnTo>
                  <a:lnTo>
                    <a:pt x="118" y="173"/>
                  </a:lnTo>
                  <a:lnTo>
                    <a:pt x="99" y="135"/>
                  </a:lnTo>
                  <a:lnTo>
                    <a:pt x="71" y="92"/>
                  </a:ln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28710" y="1219"/>
              <a:ext cx="21" cy="24"/>
            </a:xfrm>
            <a:custGeom>
              <a:avLst/>
              <a:gdLst>
                <a:gd name="T0" fmla="*/ 10 w 10"/>
                <a:gd name="T1" fmla="*/ 0 h 9"/>
                <a:gd name="T2" fmla="*/ 0 w 10"/>
                <a:gd name="T3" fmla="*/ 9 h 9"/>
                <a:gd name="T4" fmla="*/ 10 w 10"/>
                <a:gd name="T5" fmla="*/ 0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10" y="0"/>
                  </a:move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28332" y="1569"/>
              <a:ext cx="739" cy="363"/>
            </a:xfrm>
            <a:custGeom>
              <a:avLst/>
              <a:gdLst>
                <a:gd name="T0" fmla="*/ 278 w 278"/>
                <a:gd name="T1" fmla="*/ 143 h 154"/>
                <a:gd name="T2" fmla="*/ 257 w 278"/>
                <a:gd name="T3" fmla="*/ 152 h 154"/>
                <a:gd name="T4" fmla="*/ 231 w 278"/>
                <a:gd name="T5" fmla="*/ 154 h 154"/>
                <a:gd name="T6" fmla="*/ 196 w 278"/>
                <a:gd name="T7" fmla="*/ 149 h 154"/>
                <a:gd name="T8" fmla="*/ 162 w 278"/>
                <a:gd name="T9" fmla="*/ 133 h 154"/>
                <a:gd name="T10" fmla="*/ 124 w 278"/>
                <a:gd name="T11" fmla="*/ 112 h 154"/>
                <a:gd name="T12" fmla="*/ 82 w 278"/>
                <a:gd name="T13" fmla="*/ 83 h 154"/>
                <a:gd name="T14" fmla="*/ 40 w 278"/>
                <a:gd name="T15" fmla="*/ 50 h 154"/>
                <a:gd name="T16" fmla="*/ 0 w 278"/>
                <a:gd name="T17" fmla="*/ 10 h 154"/>
                <a:gd name="T18" fmla="*/ 9 w 278"/>
                <a:gd name="T19" fmla="*/ 0 h 154"/>
                <a:gd name="T20" fmla="*/ 50 w 278"/>
                <a:gd name="T21" fmla="*/ 41 h 154"/>
                <a:gd name="T22" fmla="*/ 91 w 278"/>
                <a:gd name="T23" fmla="*/ 73 h 154"/>
                <a:gd name="T24" fmla="*/ 132 w 278"/>
                <a:gd name="T25" fmla="*/ 102 h 154"/>
                <a:gd name="T26" fmla="*/ 170 w 278"/>
                <a:gd name="T27" fmla="*/ 122 h 154"/>
                <a:gd name="T28" fmla="*/ 202 w 278"/>
                <a:gd name="T29" fmla="*/ 137 h 154"/>
                <a:gd name="T30" fmla="*/ 231 w 278"/>
                <a:gd name="T31" fmla="*/ 143 h 154"/>
                <a:gd name="T32" fmla="*/ 252 w 278"/>
                <a:gd name="T33" fmla="*/ 141 h 154"/>
                <a:gd name="T34" fmla="*/ 271 w 278"/>
                <a:gd name="T35" fmla="*/ 131 h 154"/>
                <a:gd name="T36" fmla="*/ 278 w 278"/>
                <a:gd name="T37" fmla="*/ 143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"/>
                <a:gd name="T58" fmla="*/ 0 h 154"/>
                <a:gd name="T59" fmla="*/ 278 w 278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" h="154">
                  <a:moveTo>
                    <a:pt x="278" y="143"/>
                  </a:moveTo>
                  <a:lnTo>
                    <a:pt x="257" y="152"/>
                  </a:lnTo>
                  <a:lnTo>
                    <a:pt x="231" y="154"/>
                  </a:lnTo>
                  <a:lnTo>
                    <a:pt x="196" y="149"/>
                  </a:lnTo>
                  <a:lnTo>
                    <a:pt x="162" y="133"/>
                  </a:lnTo>
                  <a:lnTo>
                    <a:pt x="124" y="112"/>
                  </a:lnTo>
                  <a:lnTo>
                    <a:pt x="82" y="83"/>
                  </a:lnTo>
                  <a:lnTo>
                    <a:pt x="40" y="50"/>
                  </a:lnTo>
                  <a:lnTo>
                    <a:pt x="0" y="10"/>
                  </a:lnTo>
                  <a:lnTo>
                    <a:pt x="9" y="0"/>
                  </a:lnTo>
                  <a:lnTo>
                    <a:pt x="50" y="41"/>
                  </a:lnTo>
                  <a:lnTo>
                    <a:pt x="91" y="73"/>
                  </a:lnTo>
                  <a:lnTo>
                    <a:pt x="132" y="102"/>
                  </a:lnTo>
                  <a:lnTo>
                    <a:pt x="170" y="122"/>
                  </a:lnTo>
                  <a:lnTo>
                    <a:pt x="202" y="137"/>
                  </a:lnTo>
                  <a:lnTo>
                    <a:pt x="231" y="143"/>
                  </a:lnTo>
                  <a:lnTo>
                    <a:pt x="252" y="141"/>
                  </a:lnTo>
                  <a:lnTo>
                    <a:pt x="271" y="131"/>
                  </a:lnTo>
                  <a:lnTo>
                    <a:pt x="278" y="1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29045" y="1876"/>
              <a:ext cx="32" cy="28"/>
            </a:xfrm>
            <a:custGeom>
              <a:avLst/>
              <a:gdLst>
                <a:gd name="T0" fmla="*/ 11 w 11"/>
                <a:gd name="T1" fmla="*/ 10 h 12"/>
                <a:gd name="T2" fmla="*/ 9 w 11"/>
                <a:gd name="T3" fmla="*/ 12 h 12"/>
                <a:gd name="T4" fmla="*/ 2 w 11"/>
                <a:gd name="T5" fmla="*/ 0 h 12"/>
                <a:gd name="T6" fmla="*/ 0 w 11"/>
                <a:gd name="T7" fmla="*/ 2 h 12"/>
                <a:gd name="T8" fmla="*/ 11 w 11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1" y="10"/>
                  </a:moveTo>
                  <a:lnTo>
                    <a:pt x="9" y="12"/>
                  </a:lnTo>
                  <a:lnTo>
                    <a:pt x="2" y="0"/>
                  </a:lnTo>
                  <a:lnTo>
                    <a:pt x="0" y="2"/>
                  </a:lnTo>
                  <a:lnTo>
                    <a:pt x="11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28332" y="1569"/>
              <a:ext cx="27" cy="19"/>
            </a:xfrm>
            <a:custGeom>
              <a:avLst/>
              <a:gdLst>
                <a:gd name="T0" fmla="*/ 0 w 9"/>
                <a:gd name="T1" fmla="*/ 10 h 10"/>
                <a:gd name="T2" fmla="*/ 9 w 9"/>
                <a:gd name="T3" fmla="*/ 0 h 10"/>
                <a:gd name="T4" fmla="*/ 0 w 9"/>
                <a:gd name="T5" fmla="*/ 10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0" y="10"/>
                  </a:move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26435" y="699"/>
              <a:ext cx="1164" cy="104"/>
            </a:xfrm>
            <a:custGeom>
              <a:avLst/>
              <a:gdLst>
                <a:gd name="T0" fmla="*/ 0 w 436"/>
                <a:gd name="T1" fmla="*/ 37 h 42"/>
                <a:gd name="T2" fmla="*/ 217 w 436"/>
                <a:gd name="T3" fmla="*/ 37 h 42"/>
                <a:gd name="T4" fmla="*/ 217 w 436"/>
                <a:gd name="T5" fmla="*/ 42 h 42"/>
                <a:gd name="T6" fmla="*/ 436 w 436"/>
                <a:gd name="T7" fmla="*/ 42 h 42"/>
                <a:gd name="T8" fmla="*/ 421 w 436"/>
                <a:gd name="T9" fmla="*/ 0 h 42"/>
                <a:gd name="T10" fmla="*/ 13 w 436"/>
                <a:gd name="T11" fmla="*/ 0 h 42"/>
                <a:gd name="T12" fmla="*/ 0 w 436"/>
                <a:gd name="T13" fmla="*/ 3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6"/>
                <a:gd name="T22" fmla="*/ 0 h 42"/>
                <a:gd name="T23" fmla="*/ 436 w 436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6" h="42">
                  <a:moveTo>
                    <a:pt x="0" y="37"/>
                  </a:moveTo>
                  <a:lnTo>
                    <a:pt x="217" y="37"/>
                  </a:lnTo>
                  <a:lnTo>
                    <a:pt x="217" y="42"/>
                  </a:lnTo>
                  <a:lnTo>
                    <a:pt x="436" y="42"/>
                  </a:lnTo>
                  <a:lnTo>
                    <a:pt x="421" y="0"/>
                  </a:lnTo>
                  <a:lnTo>
                    <a:pt x="13" y="0"/>
                  </a:lnTo>
                  <a:lnTo>
                    <a:pt x="0" y="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26376" y="846"/>
              <a:ext cx="1292" cy="127"/>
            </a:xfrm>
            <a:custGeom>
              <a:avLst/>
              <a:gdLst>
                <a:gd name="T0" fmla="*/ 9 w 486"/>
                <a:gd name="T1" fmla="*/ 11 h 54"/>
                <a:gd name="T2" fmla="*/ 0 w 486"/>
                <a:gd name="T3" fmla="*/ 34 h 54"/>
                <a:gd name="T4" fmla="*/ 418 w 486"/>
                <a:gd name="T5" fmla="*/ 34 h 54"/>
                <a:gd name="T6" fmla="*/ 421 w 486"/>
                <a:gd name="T7" fmla="*/ 54 h 54"/>
                <a:gd name="T8" fmla="*/ 486 w 486"/>
                <a:gd name="T9" fmla="*/ 54 h 54"/>
                <a:gd name="T10" fmla="*/ 463 w 486"/>
                <a:gd name="T11" fmla="*/ 0 h 54"/>
                <a:gd name="T12" fmla="*/ 240 w 486"/>
                <a:gd name="T13" fmla="*/ 0 h 54"/>
                <a:gd name="T14" fmla="*/ 240 w 486"/>
                <a:gd name="T15" fmla="*/ 11 h 54"/>
                <a:gd name="T16" fmla="*/ 9 w 486"/>
                <a:gd name="T17" fmla="*/ 1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6"/>
                <a:gd name="T28" fmla="*/ 0 h 54"/>
                <a:gd name="T29" fmla="*/ 486 w 486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6" h="54">
                  <a:moveTo>
                    <a:pt x="9" y="11"/>
                  </a:moveTo>
                  <a:lnTo>
                    <a:pt x="0" y="34"/>
                  </a:lnTo>
                  <a:lnTo>
                    <a:pt x="418" y="34"/>
                  </a:lnTo>
                  <a:lnTo>
                    <a:pt x="421" y="54"/>
                  </a:lnTo>
                  <a:lnTo>
                    <a:pt x="486" y="54"/>
                  </a:lnTo>
                  <a:lnTo>
                    <a:pt x="463" y="0"/>
                  </a:lnTo>
                  <a:lnTo>
                    <a:pt x="240" y="0"/>
                  </a:lnTo>
                  <a:lnTo>
                    <a:pt x="240" y="11"/>
                  </a:lnTo>
                  <a:lnTo>
                    <a:pt x="9" y="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6312" y="1021"/>
              <a:ext cx="1414" cy="118"/>
            </a:xfrm>
            <a:custGeom>
              <a:avLst/>
              <a:gdLst>
                <a:gd name="T0" fmla="*/ 11 w 530"/>
                <a:gd name="T1" fmla="*/ 9 h 50"/>
                <a:gd name="T2" fmla="*/ 263 w 530"/>
                <a:gd name="T3" fmla="*/ 9 h 50"/>
                <a:gd name="T4" fmla="*/ 263 w 530"/>
                <a:gd name="T5" fmla="*/ 0 h 50"/>
                <a:gd name="T6" fmla="*/ 511 w 530"/>
                <a:gd name="T7" fmla="*/ 0 h 50"/>
                <a:gd name="T8" fmla="*/ 530 w 530"/>
                <a:gd name="T9" fmla="*/ 50 h 50"/>
                <a:gd name="T10" fmla="*/ 442 w 530"/>
                <a:gd name="T11" fmla="*/ 50 h 50"/>
                <a:gd name="T12" fmla="*/ 435 w 530"/>
                <a:gd name="T13" fmla="*/ 42 h 50"/>
                <a:gd name="T14" fmla="*/ 0 w 530"/>
                <a:gd name="T15" fmla="*/ 42 h 50"/>
                <a:gd name="T16" fmla="*/ 11 w 530"/>
                <a:gd name="T17" fmla="*/ 9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0"/>
                <a:gd name="T28" fmla="*/ 0 h 50"/>
                <a:gd name="T29" fmla="*/ 530 w 5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0" h="50">
                  <a:moveTo>
                    <a:pt x="11" y="9"/>
                  </a:moveTo>
                  <a:lnTo>
                    <a:pt x="263" y="9"/>
                  </a:lnTo>
                  <a:lnTo>
                    <a:pt x="263" y="0"/>
                  </a:lnTo>
                  <a:lnTo>
                    <a:pt x="511" y="0"/>
                  </a:lnTo>
                  <a:lnTo>
                    <a:pt x="530" y="50"/>
                  </a:lnTo>
                  <a:lnTo>
                    <a:pt x="442" y="50"/>
                  </a:lnTo>
                  <a:lnTo>
                    <a:pt x="435" y="42"/>
                  </a:lnTo>
                  <a:lnTo>
                    <a:pt x="0" y="42"/>
                  </a:lnTo>
                  <a:lnTo>
                    <a:pt x="11" y="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26270" y="1195"/>
              <a:ext cx="1520" cy="128"/>
            </a:xfrm>
            <a:custGeom>
              <a:avLst/>
              <a:gdLst>
                <a:gd name="T0" fmla="*/ 7 w 572"/>
                <a:gd name="T1" fmla="*/ 12 h 54"/>
                <a:gd name="T2" fmla="*/ 280 w 572"/>
                <a:gd name="T3" fmla="*/ 12 h 54"/>
                <a:gd name="T4" fmla="*/ 280 w 572"/>
                <a:gd name="T5" fmla="*/ 0 h 54"/>
                <a:gd name="T6" fmla="*/ 557 w 572"/>
                <a:gd name="T7" fmla="*/ 0 h 54"/>
                <a:gd name="T8" fmla="*/ 572 w 572"/>
                <a:gd name="T9" fmla="*/ 54 h 54"/>
                <a:gd name="T10" fmla="*/ 473 w 572"/>
                <a:gd name="T11" fmla="*/ 54 h 54"/>
                <a:gd name="T12" fmla="*/ 467 w 572"/>
                <a:gd name="T13" fmla="*/ 31 h 54"/>
                <a:gd name="T14" fmla="*/ 0 w 572"/>
                <a:gd name="T15" fmla="*/ 31 h 54"/>
                <a:gd name="T16" fmla="*/ 7 w 572"/>
                <a:gd name="T17" fmla="*/ 1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2"/>
                <a:gd name="T28" fmla="*/ 0 h 54"/>
                <a:gd name="T29" fmla="*/ 572 w 57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2" h="54">
                  <a:moveTo>
                    <a:pt x="7" y="12"/>
                  </a:moveTo>
                  <a:lnTo>
                    <a:pt x="280" y="12"/>
                  </a:lnTo>
                  <a:lnTo>
                    <a:pt x="280" y="0"/>
                  </a:lnTo>
                  <a:lnTo>
                    <a:pt x="557" y="0"/>
                  </a:lnTo>
                  <a:lnTo>
                    <a:pt x="572" y="54"/>
                  </a:lnTo>
                  <a:lnTo>
                    <a:pt x="473" y="54"/>
                  </a:lnTo>
                  <a:lnTo>
                    <a:pt x="467" y="31"/>
                  </a:lnTo>
                  <a:lnTo>
                    <a:pt x="0" y="31"/>
                  </a:lnTo>
                  <a:lnTo>
                    <a:pt x="7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25967" y="1366"/>
              <a:ext cx="3817" cy="132"/>
            </a:xfrm>
            <a:custGeom>
              <a:avLst/>
              <a:gdLst>
                <a:gd name="T0" fmla="*/ 0 w 1436"/>
                <a:gd name="T1" fmla="*/ 49 h 56"/>
                <a:gd name="T2" fmla="*/ 573 w 1436"/>
                <a:gd name="T3" fmla="*/ 49 h 56"/>
                <a:gd name="T4" fmla="*/ 574 w 1436"/>
                <a:gd name="T5" fmla="*/ 56 h 56"/>
                <a:gd name="T6" fmla="*/ 1427 w 1436"/>
                <a:gd name="T7" fmla="*/ 56 h 56"/>
                <a:gd name="T8" fmla="*/ 1436 w 1436"/>
                <a:gd name="T9" fmla="*/ 0 h 56"/>
                <a:gd name="T10" fmla="*/ 918 w 1436"/>
                <a:gd name="T11" fmla="*/ 0 h 56"/>
                <a:gd name="T12" fmla="*/ 397 w 1436"/>
                <a:gd name="T13" fmla="*/ 0 h 56"/>
                <a:gd name="T14" fmla="*/ 397 w 1436"/>
                <a:gd name="T15" fmla="*/ 25 h 56"/>
                <a:gd name="T16" fmla="*/ 12 w 1436"/>
                <a:gd name="T17" fmla="*/ 23 h 56"/>
                <a:gd name="T18" fmla="*/ 0 w 1436"/>
                <a:gd name="T19" fmla="*/ 49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6"/>
                <a:gd name="T31" fmla="*/ 0 h 56"/>
                <a:gd name="T32" fmla="*/ 1436 w 143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6" h="56">
                  <a:moveTo>
                    <a:pt x="0" y="49"/>
                  </a:moveTo>
                  <a:lnTo>
                    <a:pt x="573" y="49"/>
                  </a:lnTo>
                  <a:lnTo>
                    <a:pt x="574" y="56"/>
                  </a:lnTo>
                  <a:lnTo>
                    <a:pt x="1427" y="56"/>
                  </a:lnTo>
                  <a:lnTo>
                    <a:pt x="1436" y="0"/>
                  </a:lnTo>
                  <a:lnTo>
                    <a:pt x="918" y="0"/>
                  </a:lnTo>
                  <a:lnTo>
                    <a:pt x="397" y="0"/>
                  </a:lnTo>
                  <a:lnTo>
                    <a:pt x="397" y="25"/>
                  </a:lnTo>
                  <a:lnTo>
                    <a:pt x="12" y="23"/>
                  </a:lnTo>
                  <a:lnTo>
                    <a:pt x="0" y="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5946" y="1564"/>
              <a:ext cx="3519" cy="99"/>
            </a:xfrm>
            <a:custGeom>
              <a:avLst/>
              <a:gdLst>
                <a:gd name="T0" fmla="*/ 0 w 1323"/>
                <a:gd name="T1" fmla="*/ 31 h 43"/>
                <a:gd name="T2" fmla="*/ 557 w 1323"/>
                <a:gd name="T3" fmla="*/ 31 h 43"/>
                <a:gd name="T4" fmla="*/ 1117 w 1323"/>
                <a:gd name="T5" fmla="*/ 31 h 43"/>
                <a:gd name="T6" fmla="*/ 1125 w 1323"/>
                <a:gd name="T7" fmla="*/ 43 h 43"/>
                <a:gd name="T8" fmla="*/ 1312 w 1323"/>
                <a:gd name="T9" fmla="*/ 43 h 43"/>
                <a:gd name="T10" fmla="*/ 1323 w 1323"/>
                <a:gd name="T11" fmla="*/ 0 h 43"/>
                <a:gd name="T12" fmla="*/ 723 w 1323"/>
                <a:gd name="T13" fmla="*/ 0 h 43"/>
                <a:gd name="T14" fmla="*/ 122 w 1323"/>
                <a:gd name="T15" fmla="*/ 0 h 43"/>
                <a:gd name="T16" fmla="*/ 112 w 1323"/>
                <a:gd name="T17" fmla="*/ 8 h 43"/>
                <a:gd name="T18" fmla="*/ 9 w 1323"/>
                <a:gd name="T19" fmla="*/ 8 h 43"/>
                <a:gd name="T20" fmla="*/ 0 w 1323"/>
                <a:gd name="T21" fmla="*/ 3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3"/>
                <a:gd name="T34" fmla="*/ 0 h 43"/>
                <a:gd name="T35" fmla="*/ 1323 w 132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3" h="43">
                  <a:moveTo>
                    <a:pt x="0" y="31"/>
                  </a:moveTo>
                  <a:lnTo>
                    <a:pt x="557" y="31"/>
                  </a:lnTo>
                  <a:lnTo>
                    <a:pt x="1117" y="31"/>
                  </a:lnTo>
                  <a:lnTo>
                    <a:pt x="1125" y="43"/>
                  </a:lnTo>
                  <a:lnTo>
                    <a:pt x="1312" y="43"/>
                  </a:lnTo>
                  <a:lnTo>
                    <a:pt x="1323" y="0"/>
                  </a:lnTo>
                  <a:lnTo>
                    <a:pt x="723" y="0"/>
                  </a:lnTo>
                  <a:lnTo>
                    <a:pt x="122" y="0"/>
                  </a:lnTo>
                  <a:lnTo>
                    <a:pt x="112" y="8"/>
                  </a:lnTo>
                  <a:lnTo>
                    <a:pt x="9" y="8"/>
                  </a:lnTo>
                  <a:lnTo>
                    <a:pt x="0" y="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2" name="Oval 31"/>
            <p:cNvSpPr>
              <a:spLocks noChangeArrowheads="1"/>
            </p:cNvSpPr>
            <p:nvPr userDrawn="1"/>
          </p:nvSpPr>
          <p:spPr bwMode="auto">
            <a:xfrm>
              <a:off x="28407" y="959"/>
              <a:ext cx="186" cy="18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4" y="172654"/>
            <a:ext cx="979207" cy="5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722FD2-7105-6447-8408-0D1A4D35B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35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Pres.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6286250" y="175746"/>
            <a:ext cx="1404379" cy="524497"/>
            <a:chOff x="25946" y="633"/>
            <a:chExt cx="4428" cy="1299"/>
          </a:xfrm>
        </p:grpSpPr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28577" y="633"/>
              <a:ext cx="287" cy="312"/>
            </a:xfrm>
            <a:custGeom>
              <a:avLst/>
              <a:gdLst>
                <a:gd name="T0" fmla="*/ 25 w 109"/>
                <a:gd name="T1" fmla="*/ 87 h 133"/>
                <a:gd name="T2" fmla="*/ 27 w 109"/>
                <a:gd name="T3" fmla="*/ 96 h 133"/>
                <a:gd name="T4" fmla="*/ 31 w 109"/>
                <a:gd name="T5" fmla="*/ 104 h 133"/>
                <a:gd name="T6" fmla="*/ 39 w 109"/>
                <a:gd name="T7" fmla="*/ 110 h 133"/>
                <a:gd name="T8" fmla="*/ 48 w 109"/>
                <a:gd name="T9" fmla="*/ 110 h 133"/>
                <a:gd name="T10" fmla="*/ 63 w 109"/>
                <a:gd name="T11" fmla="*/ 108 h 133"/>
                <a:gd name="T12" fmla="*/ 71 w 109"/>
                <a:gd name="T13" fmla="*/ 102 h 133"/>
                <a:gd name="T14" fmla="*/ 75 w 109"/>
                <a:gd name="T15" fmla="*/ 96 h 133"/>
                <a:gd name="T16" fmla="*/ 77 w 109"/>
                <a:gd name="T17" fmla="*/ 89 h 133"/>
                <a:gd name="T18" fmla="*/ 73 w 109"/>
                <a:gd name="T19" fmla="*/ 83 h 133"/>
                <a:gd name="T20" fmla="*/ 48 w 109"/>
                <a:gd name="T21" fmla="*/ 75 h 133"/>
                <a:gd name="T22" fmla="*/ 29 w 109"/>
                <a:gd name="T23" fmla="*/ 67 h 133"/>
                <a:gd name="T24" fmla="*/ 23 w 109"/>
                <a:gd name="T25" fmla="*/ 64 h 133"/>
                <a:gd name="T26" fmla="*/ 16 w 109"/>
                <a:gd name="T27" fmla="*/ 52 h 133"/>
                <a:gd name="T28" fmla="*/ 16 w 109"/>
                <a:gd name="T29" fmla="*/ 35 h 133"/>
                <a:gd name="T30" fmla="*/ 18 w 109"/>
                <a:gd name="T31" fmla="*/ 25 h 133"/>
                <a:gd name="T32" fmla="*/ 23 w 109"/>
                <a:gd name="T33" fmla="*/ 17 h 133"/>
                <a:gd name="T34" fmla="*/ 33 w 109"/>
                <a:gd name="T35" fmla="*/ 10 h 133"/>
                <a:gd name="T36" fmla="*/ 54 w 109"/>
                <a:gd name="T37" fmla="*/ 0 h 133"/>
                <a:gd name="T38" fmla="*/ 67 w 109"/>
                <a:gd name="T39" fmla="*/ 0 h 133"/>
                <a:gd name="T40" fmla="*/ 88 w 109"/>
                <a:gd name="T41" fmla="*/ 2 h 133"/>
                <a:gd name="T42" fmla="*/ 102 w 109"/>
                <a:gd name="T43" fmla="*/ 10 h 133"/>
                <a:gd name="T44" fmla="*/ 105 w 109"/>
                <a:gd name="T45" fmla="*/ 15 h 133"/>
                <a:gd name="T46" fmla="*/ 107 w 109"/>
                <a:gd name="T47" fmla="*/ 21 h 133"/>
                <a:gd name="T48" fmla="*/ 109 w 109"/>
                <a:gd name="T49" fmla="*/ 39 h 133"/>
                <a:gd name="T50" fmla="*/ 82 w 109"/>
                <a:gd name="T51" fmla="*/ 31 h 133"/>
                <a:gd name="T52" fmla="*/ 79 w 109"/>
                <a:gd name="T53" fmla="*/ 25 h 133"/>
                <a:gd name="T54" fmla="*/ 73 w 109"/>
                <a:gd name="T55" fmla="*/ 23 h 133"/>
                <a:gd name="T56" fmla="*/ 54 w 109"/>
                <a:gd name="T57" fmla="*/ 23 h 133"/>
                <a:gd name="T58" fmla="*/ 42 w 109"/>
                <a:gd name="T59" fmla="*/ 29 h 133"/>
                <a:gd name="T60" fmla="*/ 41 w 109"/>
                <a:gd name="T61" fmla="*/ 37 h 133"/>
                <a:gd name="T62" fmla="*/ 42 w 109"/>
                <a:gd name="T63" fmla="*/ 40 h 133"/>
                <a:gd name="T64" fmla="*/ 50 w 109"/>
                <a:gd name="T65" fmla="*/ 46 h 133"/>
                <a:gd name="T66" fmla="*/ 81 w 109"/>
                <a:gd name="T67" fmla="*/ 56 h 133"/>
                <a:gd name="T68" fmla="*/ 90 w 109"/>
                <a:gd name="T69" fmla="*/ 60 h 133"/>
                <a:gd name="T70" fmla="*/ 102 w 109"/>
                <a:gd name="T71" fmla="*/ 73 h 133"/>
                <a:gd name="T72" fmla="*/ 102 w 109"/>
                <a:gd name="T73" fmla="*/ 89 h 133"/>
                <a:gd name="T74" fmla="*/ 100 w 109"/>
                <a:gd name="T75" fmla="*/ 102 h 133"/>
                <a:gd name="T76" fmla="*/ 90 w 109"/>
                <a:gd name="T77" fmla="*/ 116 h 133"/>
                <a:gd name="T78" fmla="*/ 77 w 109"/>
                <a:gd name="T79" fmla="*/ 127 h 133"/>
                <a:gd name="T80" fmla="*/ 56 w 109"/>
                <a:gd name="T81" fmla="*/ 133 h 133"/>
                <a:gd name="T82" fmla="*/ 33 w 109"/>
                <a:gd name="T83" fmla="*/ 133 h 133"/>
                <a:gd name="T84" fmla="*/ 16 w 109"/>
                <a:gd name="T85" fmla="*/ 127 h 133"/>
                <a:gd name="T86" fmla="*/ 4 w 109"/>
                <a:gd name="T87" fmla="*/ 116 h 133"/>
                <a:gd name="T88" fmla="*/ 2 w 109"/>
                <a:gd name="T89" fmla="*/ 108 h 133"/>
                <a:gd name="T90" fmla="*/ 0 w 109"/>
                <a:gd name="T91" fmla="*/ 100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9"/>
                <a:gd name="T139" fmla="*/ 0 h 133"/>
                <a:gd name="T140" fmla="*/ 109 w 10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9" h="133">
                  <a:moveTo>
                    <a:pt x="0" y="89"/>
                  </a:moveTo>
                  <a:lnTo>
                    <a:pt x="25" y="87"/>
                  </a:lnTo>
                  <a:lnTo>
                    <a:pt x="27" y="93"/>
                  </a:lnTo>
                  <a:lnTo>
                    <a:pt x="27" y="96"/>
                  </a:lnTo>
                  <a:lnTo>
                    <a:pt x="29" y="102"/>
                  </a:lnTo>
                  <a:lnTo>
                    <a:pt x="31" y="104"/>
                  </a:lnTo>
                  <a:lnTo>
                    <a:pt x="35" y="108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60" y="110"/>
                  </a:lnTo>
                  <a:lnTo>
                    <a:pt x="63" y="108"/>
                  </a:lnTo>
                  <a:lnTo>
                    <a:pt x="67" y="106"/>
                  </a:lnTo>
                  <a:lnTo>
                    <a:pt x="71" y="102"/>
                  </a:lnTo>
                  <a:lnTo>
                    <a:pt x="73" y="100"/>
                  </a:lnTo>
                  <a:lnTo>
                    <a:pt x="75" y="96"/>
                  </a:lnTo>
                  <a:lnTo>
                    <a:pt x="77" y="93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73" y="83"/>
                  </a:lnTo>
                  <a:lnTo>
                    <a:pt x="69" y="81"/>
                  </a:lnTo>
                  <a:lnTo>
                    <a:pt x="48" y="75"/>
                  </a:lnTo>
                  <a:lnTo>
                    <a:pt x="35" y="69"/>
                  </a:lnTo>
                  <a:lnTo>
                    <a:pt x="29" y="67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0" y="60"/>
                  </a:lnTo>
                  <a:lnTo>
                    <a:pt x="16" y="52"/>
                  </a:lnTo>
                  <a:lnTo>
                    <a:pt x="14" y="44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8" y="25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7" y="12"/>
                  </a:lnTo>
                  <a:lnTo>
                    <a:pt x="33" y="10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4" y="6"/>
                  </a:lnTo>
                  <a:lnTo>
                    <a:pt x="102" y="10"/>
                  </a:lnTo>
                  <a:lnTo>
                    <a:pt x="103" y="12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7" y="21"/>
                  </a:lnTo>
                  <a:lnTo>
                    <a:pt x="109" y="29"/>
                  </a:lnTo>
                  <a:lnTo>
                    <a:pt x="109" y="39"/>
                  </a:lnTo>
                  <a:lnTo>
                    <a:pt x="82" y="40"/>
                  </a:lnTo>
                  <a:lnTo>
                    <a:pt x="82" y="31"/>
                  </a:lnTo>
                  <a:lnTo>
                    <a:pt x="81" y="29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3" y="23"/>
                  </a:lnTo>
                  <a:lnTo>
                    <a:pt x="63" y="21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9"/>
                  </a:lnTo>
                  <a:lnTo>
                    <a:pt x="41" y="35"/>
                  </a:lnTo>
                  <a:lnTo>
                    <a:pt x="41" y="37"/>
                  </a:lnTo>
                  <a:lnTo>
                    <a:pt x="41" y="39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50" y="46"/>
                  </a:lnTo>
                  <a:lnTo>
                    <a:pt x="65" y="50"/>
                  </a:lnTo>
                  <a:lnTo>
                    <a:pt x="81" y="56"/>
                  </a:lnTo>
                  <a:lnTo>
                    <a:pt x="86" y="58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3"/>
                  </a:lnTo>
                  <a:lnTo>
                    <a:pt x="103" y="83"/>
                  </a:lnTo>
                  <a:lnTo>
                    <a:pt x="102" y="89"/>
                  </a:lnTo>
                  <a:lnTo>
                    <a:pt x="102" y="94"/>
                  </a:lnTo>
                  <a:lnTo>
                    <a:pt x="100" y="102"/>
                  </a:lnTo>
                  <a:lnTo>
                    <a:pt x="96" y="110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7" y="127"/>
                  </a:lnTo>
                  <a:lnTo>
                    <a:pt x="67" y="131"/>
                  </a:lnTo>
                  <a:lnTo>
                    <a:pt x="56" y="133"/>
                  </a:lnTo>
                  <a:lnTo>
                    <a:pt x="44" y="133"/>
                  </a:lnTo>
                  <a:lnTo>
                    <a:pt x="33" y="133"/>
                  </a:lnTo>
                  <a:lnTo>
                    <a:pt x="23" y="131"/>
                  </a:lnTo>
                  <a:lnTo>
                    <a:pt x="16" y="127"/>
                  </a:lnTo>
                  <a:lnTo>
                    <a:pt x="10" y="123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28928" y="633"/>
              <a:ext cx="329" cy="312"/>
            </a:xfrm>
            <a:custGeom>
              <a:avLst/>
              <a:gdLst>
                <a:gd name="T0" fmla="*/ 6 w 126"/>
                <a:gd name="T1" fmla="*/ 56 h 133"/>
                <a:gd name="T2" fmla="*/ 13 w 126"/>
                <a:gd name="T3" fmla="*/ 37 h 133"/>
                <a:gd name="T4" fmla="*/ 23 w 126"/>
                <a:gd name="T5" fmla="*/ 21 h 133"/>
                <a:gd name="T6" fmla="*/ 36 w 126"/>
                <a:gd name="T7" fmla="*/ 12 h 133"/>
                <a:gd name="T8" fmla="*/ 50 w 126"/>
                <a:gd name="T9" fmla="*/ 4 h 133"/>
                <a:gd name="T10" fmla="*/ 67 w 126"/>
                <a:gd name="T11" fmla="*/ 0 h 133"/>
                <a:gd name="T12" fmla="*/ 90 w 126"/>
                <a:gd name="T13" fmla="*/ 0 h 133"/>
                <a:gd name="T14" fmla="*/ 109 w 126"/>
                <a:gd name="T15" fmla="*/ 10 h 133"/>
                <a:gd name="T16" fmla="*/ 120 w 126"/>
                <a:gd name="T17" fmla="*/ 21 h 133"/>
                <a:gd name="T18" fmla="*/ 126 w 126"/>
                <a:gd name="T19" fmla="*/ 39 h 133"/>
                <a:gd name="T20" fmla="*/ 126 w 126"/>
                <a:gd name="T21" fmla="*/ 52 h 133"/>
                <a:gd name="T22" fmla="*/ 124 w 126"/>
                <a:gd name="T23" fmla="*/ 66 h 133"/>
                <a:gd name="T24" fmla="*/ 118 w 126"/>
                <a:gd name="T25" fmla="*/ 89 h 133"/>
                <a:gd name="T26" fmla="*/ 107 w 126"/>
                <a:gd name="T27" fmla="*/ 108 h 133"/>
                <a:gd name="T28" fmla="*/ 97 w 126"/>
                <a:gd name="T29" fmla="*/ 118 h 133"/>
                <a:gd name="T30" fmla="*/ 76 w 126"/>
                <a:gd name="T31" fmla="*/ 129 h 133"/>
                <a:gd name="T32" fmla="*/ 65 w 126"/>
                <a:gd name="T33" fmla="*/ 133 h 133"/>
                <a:gd name="T34" fmla="*/ 38 w 126"/>
                <a:gd name="T35" fmla="*/ 133 h 133"/>
                <a:gd name="T36" fmla="*/ 27 w 126"/>
                <a:gd name="T37" fmla="*/ 129 h 133"/>
                <a:gd name="T38" fmla="*/ 15 w 126"/>
                <a:gd name="T39" fmla="*/ 121 h 133"/>
                <a:gd name="T40" fmla="*/ 6 w 126"/>
                <a:gd name="T41" fmla="*/ 108 h 133"/>
                <a:gd name="T42" fmla="*/ 2 w 126"/>
                <a:gd name="T43" fmla="*/ 96 h 133"/>
                <a:gd name="T44" fmla="*/ 2 w 126"/>
                <a:gd name="T45" fmla="*/ 75 h 133"/>
                <a:gd name="T46" fmla="*/ 29 w 126"/>
                <a:gd name="T47" fmla="*/ 66 h 133"/>
                <a:gd name="T48" fmla="*/ 27 w 126"/>
                <a:gd name="T49" fmla="*/ 85 h 133"/>
                <a:gd name="T50" fmla="*/ 32 w 126"/>
                <a:gd name="T51" fmla="*/ 100 h 133"/>
                <a:gd name="T52" fmla="*/ 42 w 126"/>
                <a:gd name="T53" fmla="*/ 108 h 133"/>
                <a:gd name="T54" fmla="*/ 55 w 126"/>
                <a:gd name="T55" fmla="*/ 110 h 133"/>
                <a:gd name="T56" fmla="*/ 69 w 126"/>
                <a:gd name="T57" fmla="*/ 108 h 133"/>
                <a:gd name="T58" fmla="*/ 82 w 126"/>
                <a:gd name="T59" fmla="*/ 100 h 133"/>
                <a:gd name="T60" fmla="*/ 92 w 126"/>
                <a:gd name="T61" fmla="*/ 85 h 133"/>
                <a:gd name="T62" fmla="*/ 99 w 126"/>
                <a:gd name="T63" fmla="*/ 66 h 133"/>
                <a:gd name="T64" fmla="*/ 99 w 126"/>
                <a:gd name="T65" fmla="*/ 46 h 133"/>
                <a:gd name="T66" fmla="*/ 95 w 126"/>
                <a:gd name="T67" fmla="*/ 33 h 133"/>
                <a:gd name="T68" fmla="*/ 86 w 126"/>
                <a:gd name="T69" fmla="*/ 25 h 133"/>
                <a:gd name="T70" fmla="*/ 73 w 126"/>
                <a:gd name="T71" fmla="*/ 21 h 133"/>
                <a:gd name="T72" fmla="*/ 57 w 126"/>
                <a:gd name="T73" fmla="*/ 25 h 133"/>
                <a:gd name="T74" fmla="*/ 44 w 126"/>
                <a:gd name="T75" fmla="*/ 33 h 133"/>
                <a:gd name="T76" fmla="*/ 36 w 126"/>
                <a:gd name="T77" fmla="*/ 42 h 133"/>
                <a:gd name="T78" fmla="*/ 31 w 126"/>
                <a:gd name="T79" fmla="*/ 56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133"/>
                <a:gd name="T122" fmla="*/ 126 w 126"/>
                <a:gd name="T123" fmla="*/ 133 h 1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133">
                  <a:moveTo>
                    <a:pt x="2" y="67"/>
                  </a:moveTo>
                  <a:lnTo>
                    <a:pt x="6" y="56"/>
                  </a:lnTo>
                  <a:lnTo>
                    <a:pt x="8" y="46"/>
                  </a:lnTo>
                  <a:lnTo>
                    <a:pt x="13" y="37"/>
                  </a:lnTo>
                  <a:lnTo>
                    <a:pt x="17" y="29"/>
                  </a:lnTo>
                  <a:lnTo>
                    <a:pt x="23" y="21"/>
                  </a:lnTo>
                  <a:lnTo>
                    <a:pt x="29" y="15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9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9" y="4"/>
                  </a:lnTo>
                  <a:lnTo>
                    <a:pt x="109" y="10"/>
                  </a:lnTo>
                  <a:lnTo>
                    <a:pt x="116" y="17"/>
                  </a:lnTo>
                  <a:lnTo>
                    <a:pt x="120" y="21"/>
                  </a:lnTo>
                  <a:lnTo>
                    <a:pt x="122" y="27"/>
                  </a:lnTo>
                  <a:lnTo>
                    <a:pt x="126" y="39"/>
                  </a:lnTo>
                  <a:lnTo>
                    <a:pt x="126" y="44"/>
                  </a:lnTo>
                  <a:lnTo>
                    <a:pt x="126" y="52"/>
                  </a:lnTo>
                  <a:lnTo>
                    <a:pt x="126" y="58"/>
                  </a:lnTo>
                  <a:lnTo>
                    <a:pt x="124" y="66"/>
                  </a:lnTo>
                  <a:lnTo>
                    <a:pt x="120" y="81"/>
                  </a:lnTo>
                  <a:lnTo>
                    <a:pt x="118" y="89"/>
                  </a:lnTo>
                  <a:lnTo>
                    <a:pt x="114" y="94"/>
                  </a:lnTo>
                  <a:lnTo>
                    <a:pt x="107" y="108"/>
                  </a:lnTo>
                  <a:lnTo>
                    <a:pt x="101" y="112"/>
                  </a:lnTo>
                  <a:lnTo>
                    <a:pt x="97" y="118"/>
                  </a:lnTo>
                  <a:lnTo>
                    <a:pt x="88" y="123"/>
                  </a:lnTo>
                  <a:lnTo>
                    <a:pt x="76" y="129"/>
                  </a:lnTo>
                  <a:lnTo>
                    <a:pt x="71" y="131"/>
                  </a:lnTo>
                  <a:lnTo>
                    <a:pt x="65" y="133"/>
                  </a:lnTo>
                  <a:lnTo>
                    <a:pt x="52" y="133"/>
                  </a:lnTo>
                  <a:lnTo>
                    <a:pt x="38" y="133"/>
                  </a:lnTo>
                  <a:lnTo>
                    <a:pt x="32" y="131"/>
                  </a:lnTo>
                  <a:lnTo>
                    <a:pt x="27" y="129"/>
                  </a:lnTo>
                  <a:lnTo>
                    <a:pt x="19" y="125"/>
                  </a:lnTo>
                  <a:lnTo>
                    <a:pt x="15" y="121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4" y="102"/>
                  </a:lnTo>
                  <a:lnTo>
                    <a:pt x="2" y="96"/>
                  </a:lnTo>
                  <a:lnTo>
                    <a:pt x="0" y="83"/>
                  </a:lnTo>
                  <a:lnTo>
                    <a:pt x="2" y="75"/>
                  </a:lnTo>
                  <a:lnTo>
                    <a:pt x="2" y="67"/>
                  </a:lnTo>
                  <a:close/>
                  <a:moveTo>
                    <a:pt x="29" y="66"/>
                  </a:moveTo>
                  <a:lnTo>
                    <a:pt x="27" y="77"/>
                  </a:lnTo>
                  <a:lnTo>
                    <a:pt x="27" y="85"/>
                  </a:lnTo>
                  <a:lnTo>
                    <a:pt x="29" y="93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42" y="108"/>
                  </a:lnTo>
                  <a:lnTo>
                    <a:pt x="48" y="110"/>
                  </a:lnTo>
                  <a:lnTo>
                    <a:pt x="55" y="110"/>
                  </a:lnTo>
                  <a:lnTo>
                    <a:pt x="63" y="110"/>
                  </a:lnTo>
                  <a:lnTo>
                    <a:pt x="69" y="108"/>
                  </a:lnTo>
                  <a:lnTo>
                    <a:pt x="76" y="104"/>
                  </a:lnTo>
                  <a:lnTo>
                    <a:pt x="82" y="100"/>
                  </a:lnTo>
                  <a:lnTo>
                    <a:pt x="88" y="93"/>
                  </a:lnTo>
                  <a:lnTo>
                    <a:pt x="92" y="85"/>
                  </a:lnTo>
                  <a:lnTo>
                    <a:pt x="95" y="77"/>
                  </a:lnTo>
                  <a:lnTo>
                    <a:pt x="99" y="66"/>
                  </a:lnTo>
                  <a:lnTo>
                    <a:pt x="99" y="56"/>
                  </a:lnTo>
                  <a:lnTo>
                    <a:pt x="99" y="46"/>
                  </a:lnTo>
                  <a:lnTo>
                    <a:pt x="99" y="39"/>
                  </a:lnTo>
                  <a:lnTo>
                    <a:pt x="95" y="33"/>
                  </a:lnTo>
                  <a:lnTo>
                    <a:pt x="92" y="29"/>
                  </a:lnTo>
                  <a:lnTo>
                    <a:pt x="86" y="25"/>
                  </a:lnTo>
                  <a:lnTo>
                    <a:pt x="80" y="23"/>
                  </a:lnTo>
                  <a:lnTo>
                    <a:pt x="73" y="21"/>
                  </a:lnTo>
                  <a:lnTo>
                    <a:pt x="65" y="23"/>
                  </a:lnTo>
                  <a:lnTo>
                    <a:pt x="57" y="25"/>
                  </a:lnTo>
                  <a:lnTo>
                    <a:pt x="52" y="29"/>
                  </a:lnTo>
                  <a:lnTo>
                    <a:pt x="44" y="33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1" y="56"/>
                  </a:lnTo>
                  <a:lnTo>
                    <a:pt x="29" y="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9310" y="638"/>
              <a:ext cx="325" cy="307"/>
            </a:xfrm>
            <a:custGeom>
              <a:avLst/>
              <a:gdLst>
                <a:gd name="T0" fmla="*/ 0 w 122"/>
                <a:gd name="T1" fmla="*/ 129 h 129"/>
                <a:gd name="T2" fmla="*/ 25 w 122"/>
                <a:gd name="T3" fmla="*/ 0 h 129"/>
                <a:gd name="T4" fmla="*/ 78 w 122"/>
                <a:gd name="T5" fmla="*/ 0 h 129"/>
                <a:gd name="T6" fmla="*/ 95 w 122"/>
                <a:gd name="T7" fmla="*/ 0 h 129"/>
                <a:gd name="T8" fmla="*/ 103 w 122"/>
                <a:gd name="T9" fmla="*/ 2 h 129"/>
                <a:gd name="T10" fmla="*/ 107 w 122"/>
                <a:gd name="T11" fmla="*/ 4 h 129"/>
                <a:gd name="T12" fmla="*/ 111 w 122"/>
                <a:gd name="T13" fmla="*/ 6 h 129"/>
                <a:gd name="T14" fmla="*/ 114 w 122"/>
                <a:gd name="T15" fmla="*/ 8 h 129"/>
                <a:gd name="T16" fmla="*/ 116 w 122"/>
                <a:gd name="T17" fmla="*/ 11 h 129"/>
                <a:gd name="T18" fmla="*/ 118 w 122"/>
                <a:gd name="T19" fmla="*/ 15 h 129"/>
                <a:gd name="T20" fmla="*/ 120 w 122"/>
                <a:gd name="T21" fmla="*/ 19 h 129"/>
                <a:gd name="T22" fmla="*/ 122 w 122"/>
                <a:gd name="T23" fmla="*/ 25 h 129"/>
                <a:gd name="T24" fmla="*/ 122 w 122"/>
                <a:gd name="T25" fmla="*/ 31 h 129"/>
                <a:gd name="T26" fmla="*/ 120 w 122"/>
                <a:gd name="T27" fmla="*/ 37 h 129"/>
                <a:gd name="T28" fmla="*/ 118 w 122"/>
                <a:gd name="T29" fmla="*/ 42 h 129"/>
                <a:gd name="T30" fmla="*/ 116 w 122"/>
                <a:gd name="T31" fmla="*/ 50 h 129"/>
                <a:gd name="T32" fmla="*/ 113 w 122"/>
                <a:gd name="T33" fmla="*/ 56 h 129"/>
                <a:gd name="T34" fmla="*/ 107 w 122"/>
                <a:gd name="T35" fmla="*/ 60 h 129"/>
                <a:gd name="T36" fmla="*/ 101 w 122"/>
                <a:gd name="T37" fmla="*/ 65 h 129"/>
                <a:gd name="T38" fmla="*/ 95 w 122"/>
                <a:gd name="T39" fmla="*/ 67 h 129"/>
                <a:gd name="T40" fmla="*/ 88 w 122"/>
                <a:gd name="T41" fmla="*/ 71 h 129"/>
                <a:gd name="T42" fmla="*/ 80 w 122"/>
                <a:gd name="T43" fmla="*/ 73 h 129"/>
                <a:gd name="T44" fmla="*/ 86 w 122"/>
                <a:gd name="T45" fmla="*/ 77 h 129"/>
                <a:gd name="T46" fmla="*/ 92 w 122"/>
                <a:gd name="T47" fmla="*/ 83 h 129"/>
                <a:gd name="T48" fmla="*/ 97 w 122"/>
                <a:gd name="T49" fmla="*/ 91 h 129"/>
                <a:gd name="T50" fmla="*/ 103 w 122"/>
                <a:gd name="T51" fmla="*/ 104 h 129"/>
                <a:gd name="T52" fmla="*/ 113 w 122"/>
                <a:gd name="T53" fmla="*/ 129 h 129"/>
                <a:gd name="T54" fmla="*/ 82 w 122"/>
                <a:gd name="T55" fmla="*/ 129 h 129"/>
                <a:gd name="T56" fmla="*/ 69 w 122"/>
                <a:gd name="T57" fmla="*/ 102 h 129"/>
                <a:gd name="T58" fmla="*/ 59 w 122"/>
                <a:gd name="T59" fmla="*/ 83 h 129"/>
                <a:gd name="T60" fmla="*/ 55 w 122"/>
                <a:gd name="T61" fmla="*/ 79 h 129"/>
                <a:gd name="T62" fmla="*/ 53 w 122"/>
                <a:gd name="T63" fmla="*/ 77 h 129"/>
                <a:gd name="T64" fmla="*/ 48 w 122"/>
                <a:gd name="T65" fmla="*/ 75 h 129"/>
                <a:gd name="T66" fmla="*/ 40 w 122"/>
                <a:gd name="T67" fmla="*/ 75 h 129"/>
                <a:gd name="T68" fmla="*/ 36 w 122"/>
                <a:gd name="T69" fmla="*/ 75 h 129"/>
                <a:gd name="T70" fmla="*/ 25 w 122"/>
                <a:gd name="T71" fmla="*/ 129 h 129"/>
                <a:gd name="T72" fmla="*/ 0 w 122"/>
                <a:gd name="T73" fmla="*/ 129 h 129"/>
                <a:gd name="T74" fmla="*/ 40 w 122"/>
                <a:gd name="T75" fmla="*/ 54 h 129"/>
                <a:gd name="T76" fmla="*/ 59 w 122"/>
                <a:gd name="T77" fmla="*/ 54 h 129"/>
                <a:gd name="T78" fmla="*/ 72 w 122"/>
                <a:gd name="T79" fmla="*/ 54 h 129"/>
                <a:gd name="T80" fmla="*/ 80 w 122"/>
                <a:gd name="T81" fmla="*/ 54 h 129"/>
                <a:gd name="T82" fmla="*/ 86 w 122"/>
                <a:gd name="T83" fmla="*/ 52 h 129"/>
                <a:gd name="T84" fmla="*/ 90 w 122"/>
                <a:gd name="T85" fmla="*/ 48 h 129"/>
                <a:gd name="T86" fmla="*/ 92 w 122"/>
                <a:gd name="T87" fmla="*/ 46 h 129"/>
                <a:gd name="T88" fmla="*/ 93 w 122"/>
                <a:gd name="T89" fmla="*/ 44 h 129"/>
                <a:gd name="T90" fmla="*/ 95 w 122"/>
                <a:gd name="T91" fmla="*/ 38 h 129"/>
                <a:gd name="T92" fmla="*/ 95 w 122"/>
                <a:gd name="T93" fmla="*/ 33 h 129"/>
                <a:gd name="T94" fmla="*/ 93 w 122"/>
                <a:gd name="T95" fmla="*/ 29 h 129"/>
                <a:gd name="T96" fmla="*/ 93 w 122"/>
                <a:gd name="T97" fmla="*/ 27 h 129"/>
                <a:gd name="T98" fmla="*/ 92 w 122"/>
                <a:gd name="T99" fmla="*/ 25 h 129"/>
                <a:gd name="T100" fmla="*/ 86 w 122"/>
                <a:gd name="T101" fmla="*/ 23 h 129"/>
                <a:gd name="T102" fmla="*/ 80 w 122"/>
                <a:gd name="T103" fmla="*/ 21 h 129"/>
                <a:gd name="T104" fmla="*/ 67 w 122"/>
                <a:gd name="T105" fmla="*/ 21 h 129"/>
                <a:gd name="T106" fmla="*/ 46 w 122"/>
                <a:gd name="T107" fmla="*/ 21 h 129"/>
                <a:gd name="T108" fmla="*/ 40 w 122"/>
                <a:gd name="T109" fmla="*/ 54 h 1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2"/>
                <a:gd name="T166" fmla="*/ 0 h 129"/>
                <a:gd name="T167" fmla="*/ 122 w 122"/>
                <a:gd name="T168" fmla="*/ 129 h 12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2" h="129">
                  <a:moveTo>
                    <a:pt x="0" y="129"/>
                  </a:moveTo>
                  <a:lnTo>
                    <a:pt x="25" y="0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11"/>
                  </a:lnTo>
                  <a:lnTo>
                    <a:pt x="118" y="15"/>
                  </a:lnTo>
                  <a:lnTo>
                    <a:pt x="120" y="19"/>
                  </a:lnTo>
                  <a:lnTo>
                    <a:pt x="122" y="25"/>
                  </a:lnTo>
                  <a:lnTo>
                    <a:pt x="122" y="31"/>
                  </a:lnTo>
                  <a:lnTo>
                    <a:pt x="120" y="37"/>
                  </a:lnTo>
                  <a:lnTo>
                    <a:pt x="118" y="42"/>
                  </a:lnTo>
                  <a:lnTo>
                    <a:pt x="116" y="50"/>
                  </a:lnTo>
                  <a:lnTo>
                    <a:pt x="113" y="56"/>
                  </a:lnTo>
                  <a:lnTo>
                    <a:pt x="107" y="60"/>
                  </a:lnTo>
                  <a:lnTo>
                    <a:pt x="101" y="65"/>
                  </a:lnTo>
                  <a:lnTo>
                    <a:pt x="95" y="67"/>
                  </a:lnTo>
                  <a:lnTo>
                    <a:pt x="88" y="71"/>
                  </a:lnTo>
                  <a:lnTo>
                    <a:pt x="80" y="73"/>
                  </a:lnTo>
                  <a:lnTo>
                    <a:pt x="86" y="77"/>
                  </a:lnTo>
                  <a:lnTo>
                    <a:pt x="92" y="83"/>
                  </a:lnTo>
                  <a:lnTo>
                    <a:pt x="97" y="91"/>
                  </a:lnTo>
                  <a:lnTo>
                    <a:pt x="103" y="104"/>
                  </a:lnTo>
                  <a:lnTo>
                    <a:pt x="113" y="129"/>
                  </a:lnTo>
                  <a:lnTo>
                    <a:pt x="82" y="129"/>
                  </a:lnTo>
                  <a:lnTo>
                    <a:pt x="69" y="102"/>
                  </a:lnTo>
                  <a:lnTo>
                    <a:pt x="59" y="83"/>
                  </a:lnTo>
                  <a:lnTo>
                    <a:pt x="55" y="79"/>
                  </a:lnTo>
                  <a:lnTo>
                    <a:pt x="53" y="77"/>
                  </a:lnTo>
                  <a:lnTo>
                    <a:pt x="48" y="75"/>
                  </a:lnTo>
                  <a:lnTo>
                    <a:pt x="40" y="75"/>
                  </a:lnTo>
                  <a:lnTo>
                    <a:pt x="36" y="75"/>
                  </a:lnTo>
                  <a:lnTo>
                    <a:pt x="25" y="129"/>
                  </a:lnTo>
                  <a:lnTo>
                    <a:pt x="0" y="129"/>
                  </a:lnTo>
                  <a:close/>
                  <a:moveTo>
                    <a:pt x="40" y="54"/>
                  </a:moveTo>
                  <a:lnTo>
                    <a:pt x="59" y="54"/>
                  </a:lnTo>
                  <a:lnTo>
                    <a:pt x="72" y="54"/>
                  </a:lnTo>
                  <a:lnTo>
                    <a:pt x="80" y="54"/>
                  </a:lnTo>
                  <a:lnTo>
                    <a:pt x="86" y="52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3" y="44"/>
                  </a:lnTo>
                  <a:lnTo>
                    <a:pt x="95" y="38"/>
                  </a:lnTo>
                  <a:lnTo>
                    <a:pt x="95" y="33"/>
                  </a:lnTo>
                  <a:lnTo>
                    <a:pt x="93" y="29"/>
                  </a:lnTo>
                  <a:lnTo>
                    <a:pt x="93" y="27"/>
                  </a:lnTo>
                  <a:lnTo>
                    <a:pt x="92" y="25"/>
                  </a:lnTo>
                  <a:lnTo>
                    <a:pt x="86" y="23"/>
                  </a:lnTo>
                  <a:lnTo>
                    <a:pt x="80" y="21"/>
                  </a:lnTo>
                  <a:lnTo>
                    <a:pt x="67" y="21"/>
                  </a:lnTo>
                  <a:lnTo>
                    <a:pt x="46" y="21"/>
                  </a:lnTo>
                  <a:lnTo>
                    <a:pt x="40" y="5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9683" y="638"/>
              <a:ext cx="313" cy="307"/>
            </a:xfrm>
            <a:custGeom>
              <a:avLst/>
              <a:gdLst>
                <a:gd name="T0" fmla="*/ 0 w 118"/>
                <a:gd name="T1" fmla="*/ 129 h 129"/>
                <a:gd name="T2" fmla="*/ 25 w 118"/>
                <a:gd name="T3" fmla="*/ 0 h 129"/>
                <a:gd name="T4" fmla="*/ 118 w 118"/>
                <a:gd name="T5" fmla="*/ 0 h 129"/>
                <a:gd name="T6" fmla="*/ 113 w 118"/>
                <a:gd name="T7" fmla="*/ 21 h 129"/>
                <a:gd name="T8" fmla="*/ 46 w 118"/>
                <a:gd name="T9" fmla="*/ 21 h 129"/>
                <a:gd name="T10" fmla="*/ 40 w 118"/>
                <a:gd name="T11" fmla="*/ 50 h 129"/>
                <a:gd name="T12" fmla="*/ 103 w 118"/>
                <a:gd name="T13" fmla="*/ 50 h 129"/>
                <a:gd name="T14" fmla="*/ 99 w 118"/>
                <a:gd name="T15" fmla="*/ 71 h 129"/>
                <a:gd name="T16" fmla="*/ 36 w 118"/>
                <a:gd name="T17" fmla="*/ 71 h 129"/>
                <a:gd name="T18" fmla="*/ 29 w 118"/>
                <a:gd name="T19" fmla="*/ 108 h 129"/>
                <a:gd name="T20" fmla="*/ 99 w 118"/>
                <a:gd name="T21" fmla="*/ 108 h 129"/>
                <a:gd name="T22" fmla="*/ 96 w 118"/>
                <a:gd name="T23" fmla="*/ 129 h 129"/>
                <a:gd name="T24" fmla="*/ 0 w 118"/>
                <a:gd name="T25" fmla="*/ 129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29"/>
                <a:gd name="T41" fmla="*/ 118 w 118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29">
                  <a:moveTo>
                    <a:pt x="0" y="129"/>
                  </a:moveTo>
                  <a:lnTo>
                    <a:pt x="25" y="0"/>
                  </a:lnTo>
                  <a:lnTo>
                    <a:pt x="118" y="0"/>
                  </a:lnTo>
                  <a:lnTo>
                    <a:pt x="113" y="21"/>
                  </a:lnTo>
                  <a:lnTo>
                    <a:pt x="46" y="21"/>
                  </a:lnTo>
                  <a:lnTo>
                    <a:pt x="40" y="50"/>
                  </a:lnTo>
                  <a:lnTo>
                    <a:pt x="103" y="50"/>
                  </a:lnTo>
                  <a:lnTo>
                    <a:pt x="99" y="71"/>
                  </a:lnTo>
                  <a:lnTo>
                    <a:pt x="36" y="71"/>
                  </a:lnTo>
                  <a:lnTo>
                    <a:pt x="29" y="108"/>
                  </a:lnTo>
                  <a:lnTo>
                    <a:pt x="99" y="108"/>
                  </a:lnTo>
                  <a:lnTo>
                    <a:pt x="96" y="129"/>
                  </a:lnTo>
                  <a:lnTo>
                    <a:pt x="0" y="1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30039" y="633"/>
              <a:ext cx="335" cy="340"/>
            </a:xfrm>
            <a:custGeom>
              <a:avLst/>
              <a:gdLst>
                <a:gd name="T0" fmla="*/ 106 w 125"/>
                <a:gd name="T1" fmla="*/ 119 h 145"/>
                <a:gd name="T2" fmla="*/ 104 w 125"/>
                <a:gd name="T3" fmla="*/ 145 h 145"/>
                <a:gd name="T4" fmla="*/ 93 w 125"/>
                <a:gd name="T5" fmla="*/ 139 h 145"/>
                <a:gd name="T6" fmla="*/ 72 w 125"/>
                <a:gd name="T7" fmla="*/ 131 h 145"/>
                <a:gd name="T8" fmla="*/ 49 w 125"/>
                <a:gd name="T9" fmla="*/ 133 h 145"/>
                <a:gd name="T10" fmla="*/ 32 w 125"/>
                <a:gd name="T11" fmla="*/ 131 h 145"/>
                <a:gd name="T12" fmla="*/ 17 w 125"/>
                <a:gd name="T13" fmla="*/ 123 h 145"/>
                <a:gd name="T14" fmla="*/ 9 w 125"/>
                <a:gd name="T15" fmla="*/ 116 h 145"/>
                <a:gd name="T16" fmla="*/ 3 w 125"/>
                <a:gd name="T17" fmla="*/ 106 h 145"/>
                <a:gd name="T18" fmla="*/ 0 w 125"/>
                <a:gd name="T19" fmla="*/ 94 h 145"/>
                <a:gd name="T20" fmla="*/ 0 w 125"/>
                <a:gd name="T21" fmla="*/ 81 h 145"/>
                <a:gd name="T22" fmla="*/ 2 w 125"/>
                <a:gd name="T23" fmla="*/ 66 h 145"/>
                <a:gd name="T24" fmla="*/ 9 w 125"/>
                <a:gd name="T25" fmla="*/ 44 h 145"/>
                <a:gd name="T26" fmla="*/ 19 w 125"/>
                <a:gd name="T27" fmla="*/ 25 h 145"/>
                <a:gd name="T28" fmla="*/ 38 w 125"/>
                <a:gd name="T29" fmla="*/ 10 h 145"/>
                <a:gd name="T30" fmla="*/ 63 w 125"/>
                <a:gd name="T31" fmla="*/ 0 h 145"/>
                <a:gd name="T32" fmla="*/ 87 w 125"/>
                <a:gd name="T33" fmla="*/ 0 h 145"/>
                <a:gd name="T34" fmla="*/ 99 w 125"/>
                <a:gd name="T35" fmla="*/ 4 h 145"/>
                <a:gd name="T36" fmla="*/ 112 w 125"/>
                <a:gd name="T37" fmla="*/ 12 h 145"/>
                <a:gd name="T38" fmla="*/ 120 w 125"/>
                <a:gd name="T39" fmla="*/ 21 h 145"/>
                <a:gd name="T40" fmla="*/ 125 w 125"/>
                <a:gd name="T41" fmla="*/ 37 h 145"/>
                <a:gd name="T42" fmla="*/ 125 w 125"/>
                <a:gd name="T43" fmla="*/ 50 h 145"/>
                <a:gd name="T44" fmla="*/ 124 w 125"/>
                <a:gd name="T45" fmla="*/ 66 h 145"/>
                <a:gd name="T46" fmla="*/ 114 w 125"/>
                <a:gd name="T47" fmla="*/ 93 h 145"/>
                <a:gd name="T48" fmla="*/ 99 w 125"/>
                <a:gd name="T49" fmla="*/ 114 h 145"/>
                <a:gd name="T50" fmla="*/ 87 w 125"/>
                <a:gd name="T51" fmla="*/ 93 h 145"/>
                <a:gd name="T52" fmla="*/ 95 w 125"/>
                <a:gd name="T53" fmla="*/ 77 h 145"/>
                <a:gd name="T54" fmla="*/ 99 w 125"/>
                <a:gd name="T55" fmla="*/ 56 h 145"/>
                <a:gd name="T56" fmla="*/ 97 w 125"/>
                <a:gd name="T57" fmla="*/ 39 h 145"/>
                <a:gd name="T58" fmla="*/ 89 w 125"/>
                <a:gd name="T59" fmla="*/ 29 h 145"/>
                <a:gd name="T60" fmla="*/ 78 w 125"/>
                <a:gd name="T61" fmla="*/ 23 h 145"/>
                <a:gd name="T62" fmla="*/ 64 w 125"/>
                <a:gd name="T63" fmla="*/ 23 h 145"/>
                <a:gd name="T64" fmla="*/ 49 w 125"/>
                <a:gd name="T65" fmla="*/ 29 h 145"/>
                <a:gd name="T66" fmla="*/ 38 w 125"/>
                <a:gd name="T67" fmla="*/ 39 h 145"/>
                <a:gd name="T68" fmla="*/ 34 w 125"/>
                <a:gd name="T69" fmla="*/ 46 h 145"/>
                <a:gd name="T70" fmla="*/ 28 w 125"/>
                <a:gd name="T71" fmla="*/ 66 h 145"/>
                <a:gd name="T72" fmla="*/ 26 w 125"/>
                <a:gd name="T73" fmla="*/ 87 h 145"/>
                <a:gd name="T74" fmla="*/ 32 w 125"/>
                <a:gd name="T75" fmla="*/ 100 h 145"/>
                <a:gd name="T76" fmla="*/ 42 w 125"/>
                <a:gd name="T77" fmla="*/ 108 h 145"/>
                <a:gd name="T78" fmla="*/ 53 w 125"/>
                <a:gd name="T79" fmla="*/ 110 h 145"/>
                <a:gd name="T80" fmla="*/ 64 w 125"/>
                <a:gd name="T81" fmla="*/ 108 h 145"/>
                <a:gd name="T82" fmla="*/ 51 w 125"/>
                <a:gd name="T83" fmla="*/ 100 h 145"/>
                <a:gd name="T84" fmla="*/ 72 w 125"/>
                <a:gd name="T85" fmla="*/ 91 h 1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5"/>
                <a:gd name="T130" fmla="*/ 0 h 145"/>
                <a:gd name="T131" fmla="*/ 125 w 125"/>
                <a:gd name="T132" fmla="*/ 145 h 1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5" h="145">
                  <a:moveTo>
                    <a:pt x="99" y="114"/>
                  </a:moveTo>
                  <a:lnTo>
                    <a:pt x="106" y="119"/>
                  </a:lnTo>
                  <a:lnTo>
                    <a:pt x="116" y="125"/>
                  </a:lnTo>
                  <a:lnTo>
                    <a:pt x="104" y="145"/>
                  </a:lnTo>
                  <a:lnTo>
                    <a:pt x="99" y="143"/>
                  </a:lnTo>
                  <a:lnTo>
                    <a:pt x="93" y="139"/>
                  </a:lnTo>
                  <a:lnTo>
                    <a:pt x="80" y="127"/>
                  </a:lnTo>
                  <a:lnTo>
                    <a:pt x="72" y="131"/>
                  </a:lnTo>
                  <a:lnTo>
                    <a:pt x="64" y="131"/>
                  </a:lnTo>
                  <a:lnTo>
                    <a:pt x="49" y="133"/>
                  </a:lnTo>
                  <a:lnTo>
                    <a:pt x="38" y="133"/>
                  </a:lnTo>
                  <a:lnTo>
                    <a:pt x="32" y="131"/>
                  </a:lnTo>
                  <a:lnTo>
                    <a:pt x="26" y="129"/>
                  </a:lnTo>
                  <a:lnTo>
                    <a:pt x="17" y="123"/>
                  </a:lnTo>
                  <a:lnTo>
                    <a:pt x="13" y="119"/>
                  </a:lnTo>
                  <a:lnTo>
                    <a:pt x="9" y="116"/>
                  </a:lnTo>
                  <a:lnTo>
                    <a:pt x="5" y="112"/>
                  </a:lnTo>
                  <a:lnTo>
                    <a:pt x="3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1" y="37"/>
                  </a:lnTo>
                  <a:lnTo>
                    <a:pt x="19" y="25"/>
                  </a:lnTo>
                  <a:lnTo>
                    <a:pt x="28" y="17"/>
                  </a:lnTo>
                  <a:lnTo>
                    <a:pt x="38" y="10"/>
                  </a:lnTo>
                  <a:lnTo>
                    <a:pt x="49" y="4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93" y="2"/>
                  </a:lnTo>
                  <a:lnTo>
                    <a:pt x="99" y="4"/>
                  </a:lnTo>
                  <a:lnTo>
                    <a:pt x="108" y="10"/>
                  </a:lnTo>
                  <a:lnTo>
                    <a:pt x="112" y="12"/>
                  </a:lnTo>
                  <a:lnTo>
                    <a:pt x="116" y="15"/>
                  </a:lnTo>
                  <a:lnTo>
                    <a:pt x="120" y="21"/>
                  </a:lnTo>
                  <a:lnTo>
                    <a:pt x="122" y="25"/>
                  </a:lnTo>
                  <a:lnTo>
                    <a:pt x="125" y="37"/>
                  </a:lnTo>
                  <a:lnTo>
                    <a:pt x="125" y="44"/>
                  </a:lnTo>
                  <a:lnTo>
                    <a:pt x="125" y="50"/>
                  </a:lnTo>
                  <a:lnTo>
                    <a:pt x="125" y="58"/>
                  </a:lnTo>
                  <a:lnTo>
                    <a:pt x="124" y="66"/>
                  </a:lnTo>
                  <a:lnTo>
                    <a:pt x="120" y="81"/>
                  </a:lnTo>
                  <a:lnTo>
                    <a:pt x="114" y="93"/>
                  </a:lnTo>
                  <a:lnTo>
                    <a:pt x="108" y="104"/>
                  </a:lnTo>
                  <a:lnTo>
                    <a:pt x="99" y="114"/>
                  </a:lnTo>
                  <a:close/>
                  <a:moveTo>
                    <a:pt x="82" y="98"/>
                  </a:moveTo>
                  <a:lnTo>
                    <a:pt x="87" y="93"/>
                  </a:lnTo>
                  <a:lnTo>
                    <a:pt x="91" y="85"/>
                  </a:lnTo>
                  <a:lnTo>
                    <a:pt x="95" y="77"/>
                  </a:lnTo>
                  <a:lnTo>
                    <a:pt x="97" y="66"/>
                  </a:lnTo>
                  <a:lnTo>
                    <a:pt x="99" y="56"/>
                  </a:lnTo>
                  <a:lnTo>
                    <a:pt x="99" y="46"/>
                  </a:lnTo>
                  <a:lnTo>
                    <a:pt x="97" y="39"/>
                  </a:lnTo>
                  <a:lnTo>
                    <a:pt x="95" y="33"/>
                  </a:lnTo>
                  <a:lnTo>
                    <a:pt x="89" y="29"/>
                  </a:lnTo>
                  <a:lnTo>
                    <a:pt x="85" y="25"/>
                  </a:lnTo>
                  <a:lnTo>
                    <a:pt x="78" y="23"/>
                  </a:lnTo>
                  <a:lnTo>
                    <a:pt x="70" y="21"/>
                  </a:lnTo>
                  <a:lnTo>
                    <a:pt x="64" y="23"/>
                  </a:lnTo>
                  <a:lnTo>
                    <a:pt x="57" y="25"/>
                  </a:lnTo>
                  <a:lnTo>
                    <a:pt x="49" y="29"/>
                  </a:lnTo>
                  <a:lnTo>
                    <a:pt x="43" y="33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6"/>
                  </a:lnTo>
                  <a:lnTo>
                    <a:pt x="28" y="66"/>
                  </a:lnTo>
                  <a:lnTo>
                    <a:pt x="26" y="77"/>
                  </a:lnTo>
                  <a:lnTo>
                    <a:pt x="26" y="87"/>
                  </a:lnTo>
                  <a:lnTo>
                    <a:pt x="28" y="94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42" y="108"/>
                  </a:lnTo>
                  <a:lnTo>
                    <a:pt x="47" y="110"/>
                  </a:lnTo>
                  <a:lnTo>
                    <a:pt x="53" y="110"/>
                  </a:lnTo>
                  <a:lnTo>
                    <a:pt x="59" y="110"/>
                  </a:lnTo>
                  <a:lnTo>
                    <a:pt x="64" y="108"/>
                  </a:lnTo>
                  <a:lnTo>
                    <a:pt x="57" y="104"/>
                  </a:lnTo>
                  <a:lnTo>
                    <a:pt x="51" y="100"/>
                  </a:lnTo>
                  <a:lnTo>
                    <a:pt x="61" y="87"/>
                  </a:lnTo>
                  <a:lnTo>
                    <a:pt x="72" y="91"/>
                  </a:lnTo>
                  <a:lnTo>
                    <a:pt x="82" y="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27960" y="907"/>
              <a:ext cx="399" cy="681"/>
            </a:xfrm>
            <a:custGeom>
              <a:avLst/>
              <a:gdLst>
                <a:gd name="T0" fmla="*/ 139 w 148"/>
                <a:gd name="T1" fmla="*/ 289 h 289"/>
                <a:gd name="T2" fmla="*/ 99 w 148"/>
                <a:gd name="T3" fmla="*/ 246 h 289"/>
                <a:gd name="T4" fmla="*/ 66 w 148"/>
                <a:gd name="T5" fmla="*/ 202 h 289"/>
                <a:gd name="T6" fmla="*/ 40 w 148"/>
                <a:gd name="T7" fmla="*/ 160 h 289"/>
                <a:gd name="T8" fmla="*/ 19 w 148"/>
                <a:gd name="T9" fmla="*/ 119 h 289"/>
                <a:gd name="T10" fmla="*/ 5 w 148"/>
                <a:gd name="T11" fmla="*/ 84 h 289"/>
                <a:gd name="T12" fmla="*/ 0 w 148"/>
                <a:gd name="T13" fmla="*/ 48 h 289"/>
                <a:gd name="T14" fmla="*/ 0 w 148"/>
                <a:gd name="T15" fmla="*/ 21 h 289"/>
                <a:gd name="T16" fmla="*/ 11 w 148"/>
                <a:gd name="T17" fmla="*/ 0 h 289"/>
                <a:gd name="T18" fmla="*/ 23 w 148"/>
                <a:gd name="T19" fmla="*/ 7 h 289"/>
                <a:gd name="T20" fmla="*/ 11 w 148"/>
                <a:gd name="T21" fmla="*/ 27 h 289"/>
                <a:gd name="T22" fmla="*/ 11 w 148"/>
                <a:gd name="T23" fmla="*/ 48 h 289"/>
                <a:gd name="T24" fmla="*/ 17 w 148"/>
                <a:gd name="T25" fmla="*/ 79 h 289"/>
                <a:gd name="T26" fmla="*/ 30 w 148"/>
                <a:gd name="T27" fmla="*/ 113 h 289"/>
                <a:gd name="T28" fmla="*/ 51 w 148"/>
                <a:gd name="T29" fmla="*/ 152 h 289"/>
                <a:gd name="T30" fmla="*/ 76 w 148"/>
                <a:gd name="T31" fmla="*/ 192 h 289"/>
                <a:gd name="T32" fmla="*/ 108 w 148"/>
                <a:gd name="T33" fmla="*/ 237 h 289"/>
                <a:gd name="T34" fmla="*/ 148 w 148"/>
                <a:gd name="T35" fmla="*/ 279 h 289"/>
                <a:gd name="T36" fmla="*/ 139 w 148"/>
                <a:gd name="T37" fmla="*/ 289 h 2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289"/>
                <a:gd name="T59" fmla="*/ 148 w 148"/>
                <a:gd name="T60" fmla="*/ 289 h 2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289">
                  <a:moveTo>
                    <a:pt x="139" y="289"/>
                  </a:moveTo>
                  <a:lnTo>
                    <a:pt x="99" y="246"/>
                  </a:lnTo>
                  <a:lnTo>
                    <a:pt x="66" y="202"/>
                  </a:lnTo>
                  <a:lnTo>
                    <a:pt x="40" y="160"/>
                  </a:lnTo>
                  <a:lnTo>
                    <a:pt x="19" y="119"/>
                  </a:lnTo>
                  <a:lnTo>
                    <a:pt x="5" y="84"/>
                  </a:lnTo>
                  <a:lnTo>
                    <a:pt x="0" y="48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11" y="27"/>
                  </a:lnTo>
                  <a:lnTo>
                    <a:pt x="11" y="48"/>
                  </a:lnTo>
                  <a:lnTo>
                    <a:pt x="17" y="79"/>
                  </a:lnTo>
                  <a:lnTo>
                    <a:pt x="30" y="113"/>
                  </a:lnTo>
                  <a:lnTo>
                    <a:pt x="51" y="152"/>
                  </a:lnTo>
                  <a:lnTo>
                    <a:pt x="76" y="192"/>
                  </a:lnTo>
                  <a:lnTo>
                    <a:pt x="108" y="237"/>
                  </a:lnTo>
                  <a:lnTo>
                    <a:pt x="148" y="279"/>
                  </a:lnTo>
                  <a:lnTo>
                    <a:pt x="139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27997" y="874"/>
              <a:ext cx="734" cy="369"/>
            </a:xfrm>
            <a:custGeom>
              <a:avLst/>
              <a:gdLst>
                <a:gd name="T0" fmla="*/ 0 w 277"/>
                <a:gd name="T1" fmla="*/ 12 h 156"/>
                <a:gd name="T2" fmla="*/ 21 w 277"/>
                <a:gd name="T3" fmla="*/ 2 h 156"/>
                <a:gd name="T4" fmla="*/ 46 w 277"/>
                <a:gd name="T5" fmla="*/ 0 h 156"/>
                <a:gd name="T6" fmla="*/ 76 w 277"/>
                <a:gd name="T7" fmla="*/ 6 h 156"/>
                <a:gd name="T8" fmla="*/ 115 w 277"/>
                <a:gd name="T9" fmla="*/ 21 h 156"/>
                <a:gd name="T10" fmla="*/ 153 w 277"/>
                <a:gd name="T11" fmla="*/ 43 h 156"/>
                <a:gd name="T12" fmla="*/ 193 w 277"/>
                <a:gd name="T13" fmla="*/ 70 h 156"/>
                <a:gd name="T14" fmla="*/ 235 w 277"/>
                <a:gd name="T15" fmla="*/ 106 h 156"/>
                <a:gd name="T16" fmla="*/ 277 w 277"/>
                <a:gd name="T17" fmla="*/ 147 h 156"/>
                <a:gd name="T18" fmla="*/ 267 w 277"/>
                <a:gd name="T19" fmla="*/ 156 h 156"/>
                <a:gd name="T20" fmla="*/ 225 w 277"/>
                <a:gd name="T21" fmla="*/ 116 h 156"/>
                <a:gd name="T22" fmla="*/ 185 w 277"/>
                <a:gd name="T23" fmla="*/ 81 h 156"/>
                <a:gd name="T24" fmla="*/ 145 w 277"/>
                <a:gd name="T25" fmla="*/ 54 h 156"/>
                <a:gd name="T26" fmla="*/ 107 w 277"/>
                <a:gd name="T27" fmla="*/ 33 h 156"/>
                <a:gd name="T28" fmla="*/ 74 w 277"/>
                <a:gd name="T29" fmla="*/ 19 h 156"/>
                <a:gd name="T30" fmla="*/ 44 w 277"/>
                <a:gd name="T31" fmla="*/ 14 h 156"/>
                <a:gd name="T32" fmla="*/ 23 w 277"/>
                <a:gd name="T33" fmla="*/ 16 h 156"/>
                <a:gd name="T34" fmla="*/ 8 w 277"/>
                <a:gd name="T35" fmla="*/ 23 h 156"/>
                <a:gd name="T36" fmla="*/ 0 w 277"/>
                <a:gd name="T37" fmla="*/ 12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7"/>
                <a:gd name="T58" fmla="*/ 0 h 156"/>
                <a:gd name="T59" fmla="*/ 277 w 277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7" h="156">
                  <a:moveTo>
                    <a:pt x="0" y="12"/>
                  </a:moveTo>
                  <a:lnTo>
                    <a:pt x="21" y="2"/>
                  </a:lnTo>
                  <a:lnTo>
                    <a:pt x="46" y="0"/>
                  </a:lnTo>
                  <a:lnTo>
                    <a:pt x="76" y="6"/>
                  </a:lnTo>
                  <a:lnTo>
                    <a:pt x="115" y="21"/>
                  </a:lnTo>
                  <a:lnTo>
                    <a:pt x="153" y="43"/>
                  </a:lnTo>
                  <a:lnTo>
                    <a:pt x="193" y="70"/>
                  </a:lnTo>
                  <a:lnTo>
                    <a:pt x="235" y="106"/>
                  </a:lnTo>
                  <a:lnTo>
                    <a:pt x="277" y="147"/>
                  </a:lnTo>
                  <a:lnTo>
                    <a:pt x="267" y="156"/>
                  </a:lnTo>
                  <a:lnTo>
                    <a:pt x="225" y="116"/>
                  </a:lnTo>
                  <a:lnTo>
                    <a:pt x="185" y="81"/>
                  </a:lnTo>
                  <a:lnTo>
                    <a:pt x="145" y="54"/>
                  </a:lnTo>
                  <a:lnTo>
                    <a:pt x="107" y="33"/>
                  </a:lnTo>
                  <a:lnTo>
                    <a:pt x="74" y="19"/>
                  </a:lnTo>
                  <a:lnTo>
                    <a:pt x="44" y="14"/>
                  </a:lnTo>
                  <a:lnTo>
                    <a:pt x="23" y="16"/>
                  </a:lnTo>
                  <a:lnTo>
                    <a:pt x="8" y="23"/>
                  </a:lnTo>
                  <a:lnTo>
                    <a:pt x="0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27992" y="903"/>
              <a:ext cx="32" cy="28"/>
            </a:xfrm>
            <a:custGeom>
              <a:avLst/>
              <a:gdLst>
                <a:gd name="T0" fmla="*/ 0 w 12"/>
                <a:gd name="T1" fmla="*/ 2 h 11"/>
                <a:gd name="T2" fmla="*/ 2 w 12"/>
                <a:gd name="T3" fmla="*/ 0 h 11"/>
                <a:gd name="T4" fmla="*/ 10 w 12"/>
                <a:gd name="T5" fmla="*/ 11 h 11"/>
                <a:gd name="T6" fmla="*/ 12 w 12"/>
                <a:gd name="T7" fmla="*/ 9 h 11"/>
                <a:gd name="T8" fmla="*/ 0 w 12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2"/>
                  </a:moveTo>
                  <a:lnTo>
                    <a:pt x="2" y="0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28710" y="1219"/>
              <a:ext cx="398" cy="680"/>
            </a:xfrm>
            <a:custGeom>
              <a:avLst/>
              <a:gdLst>
                <a:gd name="T0" fmla="*/ 10 w 151"/>
                <a:gd name="T1" fmla="*/ 0 h 287"/>
                <a:gd name="T2" fmla="*/ 48 w 151"/>
                <a:gd name="T3" fmla="*/ 42 h 287"/>
                <a:gd name="T4" fmla="*/ 82 w 151"/>
                <a:gd name="T5" fmla="*/ 84 h 287"/>
                <a:gd name="T6" fmla="*/ 111 w 151"/>
                <a:gd name="T7" fmla="*/ 127 h 287"/>
                <a:gd name="T8" fmla="*/ 130 w 151"/>
                <a:gd name="T9" fmla="*/ 165 h 287"/>
                <a:gd name="T10" fmla="*/ 145 w 151"/>
                <a:gd name="T11" fmla="*/ 206 h 287"/>
                <a:gd name="T12" fmla="*/ 151 w 151"/>
                <a:gd name="T13" fmla="*/ 237 h 287"/>
                <a:gd name="T14" fmla="*/ 149 w 151"/>
                <a:gd name="T15" fmla="*/ 264 h 287"/>
                <a:gd name="T16" fmla="*/ 139 w 151"/>
                <a:gd name="T17" fmla="*/ 287 h 287"/>
                <a:gd name="T18" fmla="*/ 128 w 151"/>
                <a:gd name="T19" fmla="*/ 279 h 287"/>
                <a:gd name="T20" fmla="*/ 135 w 151"/>
                <a:gd name="T21" fmla="*/ 262 h 287"/>
                <a:gd name="T22" fmla="*/ 137 w 151"/>
                <a:gd name="T23" fmla="*/ 239 h 287"/>
                <a:gd name="T24" fmla="*/ 132 w 151"/>
                <a:gd name="T25" fmla="*/ 208 h 287"/>
                <a:gd name="T26" fmla="*/ 118 w 151"/>
                <a:gd name="T27" fmla="*/ 173 h 287"/>
                <a:gd name="T28" fmla="*/ 99 w 151"/>
                <a:gd name="T29" fmla="*/ 135 h 287"/>
                <a:gd name="T30" fmla="*/ 71 w 151"/>
                <a:gd name="T31" fmla="*/ 92 h 287"/>
                <a:gd name="T32" fmla="*/ 38 w 151"/>
                <a:gd name="T33" fmla="*/ 52 h 287"/>
                <a:gd name="T34" fmla="*/ 0 w 151"/>
                <a:gd name="T35" fmla="*/ 9 h 287"/>
                <a:gd name="T36" fmla="*/ 10 w 151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287"/>
                <a:gd name="T59" fmla="*/ 151 w 151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287">
                  <a:moveTo>
                    <a:pt x="10" y="0"/>
                  </a:moveTo>
                  <a:lnTo>
                    <a:pt x="48" y="42"/>
                  </a:lnTo>
                  <a:lnTo>
                    <a:pt x="82" y="84"/>
                  </a:lnTo>
                  <a:lnTo>
                    <a:pt x="111" y="127"/>
                  </a:lnTo>
                  <a:lnTo>
                    <a:pt x="130" y="165"/>
                  </a:lnTo>
                  <a:lnTo>
                    <a:pt x="145" y="206"/>
                  </a:lnTo>
                  <a:lnTo>
                    <a:pt x="151" y="237"/>
                  </a:lnTo>
                  <a:lnTo>
                    <a:pt x="149" y="264"/>
                  </a:lnTo>
                  <a:lnTo>
                    <a:pt x="139" y="287"/>
                  </a:lnTo>
                  <a:lnTo>
                    <a:pt x="128" y="279"/>
                  </a:lnTo>
                  <a:lnTo>
                    <a:pt x="135" y="262"/>
                  </a:lnTo>
                  <a:lnTo>
                    <a:pt x="137" y="239"/>
                  </a:lnTo>
                  <a:lnTo>
                    <a:pt x="132" y="208"/>
                  </a:lnTo>
                  <a:lnTo>
                    <a:pt x="118" y="173"/>
                  </a:lnTo>
                  <a:lnTo>
                    <a:pt x="99" y="135"/>
                  </a:lnTo>
                  <a:lnTo>
                    <a:pt x="71" y="92"/>
                  </a:ln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28710" y="1219"/>
              <a:ext cx="21" cy="24"/>
            </a:xfrm>
            <a:custGeom>
              <a:avLst/>
              <a:gdLst>
                <a:gd name="T0" fmla="*/ 10 w 10"/>
                <a:gd name="T1" fmla="*/ 0 h 9"/>
                <a:gd name="T2" fmla="*/ 0 w 10"/>
                <a:gd name="T3" fmla="*/ 9 h 9"/>
                <a:gd name="T4" fmla="*/ 10 w 10"/>
                <a:gd name="T5" fmla="*/ 0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10" y="0"/>
                  </a:move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28332" y="1569"/>
              <a:ext cx="739" cy="363"/>
            </a:xfrm>
            <a:custGeom>
              <a:avLst/>
              <a:gdLst>
                <a:gd name="T0" fmla="*/ 278 w 278"/>
                <a:gd name="T1" fmla="*/ 143 h 154"/>
                <a:gd name="T2" fmla="*/ 257 w 278"/>
                <a:gd name="T3" fmla="*/ 152 h 154"/>
                <a:gd name="T4" fmla="*/ 231 w 278"/>
                <a:gd name="T5" fmla="*/ 154 h 154"/>
                <a:gd name="T6" fmla="*/ 196 w 278"/>
                <a:gd name="T7" fmla="*/ 149 h 154"/>
                <a:gd name="T8" fmla="*/ 162 w 278"/>
                <a:gd name="T9" fmla="*/ 133 h 154"/>
                <a:gd name="T10" fmla="*/ 124 w 278"/>
                <a:gd name="T11" fmla="*/ 112 h 154"/>
                <a:gd name="T12" fmla="*/ 82 w 278"/>
                <a:gd name="T13" fmla="*/ 83 h 154"/>
                <a:gd name="T14" fmla="*/ 40 w 278"/>
                <a:gd name="T15" fmla="*/ 50 h 154"/>
                <a:gd name="T16" fmla="*/ 0 w 278"/>
                <a:gd name="T17" fmla="*/ 10 h 154"/>
                <a:gd name="T18" fmla="*/ 9 w 278"/>
                <a:gd name="T19" fmla="*/ 0 h 154"/>
                <a:gd name="T20" fmla="*/ 50 w 278"/>
                <a:gd name="T21" fmla="*/ 41 h 154"/>
                <a:gd name="T22" fmla="*/ 91 w 278"/>
                <a:gd name="T23" fmla="*/ 73 h 154"/>
                <a:gd name="T24" fmla="*/ 132 w 278"/>
                <a:gd name="T25" fmla="*/ 102 h 154"/>
                <a:gd name="T26" fmla="*/ 170 w 278"/>
                <a:gd name="T27" fmla="*/ 122 h 154"/>
                <a:gd name="T28" fmla="*/ 202 w 278"/>
                <a:gd name="T29" fmla="*/ 137 h 154"/>
                <a:gd name="T30" fmla="*/ 231 w 278"/>
                <a:gd name="T31" fmla="*/ 143 h 154"/>
                <a:gd name="T32" fmla="*/ 252 w 278"/>
                <a:gd name="T33" fmla="*/ 141 h 154"/>
                <a:gd name="T34" fmla="*/ 271 w 278"/>
                <a:gd name="T35" fmla="*/ 131 h 154"/>
                <a:gd name="T36" fmla="*/ 278 w 278"/>
                <a:gd name="T37" fmla="*/ 143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"/>
                <a:gd name="T58" fmla="*/ 0 h 154"/>
                <a:gd name="T59" fmla="*/ 278 w 278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" h="154">
                  <a:moveTo>
                    <a:pt x="278" y="143"/>
                  </a:moveTo>
                  <a:lnTo>
                    <a:pt x="257" y="152"/>
                  </a:lnTo>
                  <a:lnTo>
                    <a:pt x="231" y="154"/>
                  </a:lnTo>
                  <a:lnTo>
                    <a:pt x="196" y="149"/>
                  </a:lnTo>
                  <a:lnTo>
                    <a:pt x="162" y="133"/>
                  </a:lnTo>
                  <a:lnTo>
                    <a:pt x="124" y="112"/>
                  </a:lnTo>
                  <a:lnTo>
                    <a:pt x="82" y="83"/>
                  </a:lnTo>
                  <a:lnTo>
                    <a:pt x="40" y="50"/>
                  </a:lnTo>
                  <a:lnTo>
                    <a:pt x="0" y="10"/>
                  </a:lnTo>
                  <a:lnTo>
                    <a:pt x="9" y="0"/>
                  </a:lnTo>
                  <a:lnTo>
                    <a:pt x="50" y="41"/>
                  </a:lnTo>
                  <a:lnTo>
                    <a:pt x="91" y="73"/>
                  </a:lnTo>
                  <a:lnTo>
                    <a:pt x="132" y="102"/>
                  </a:lnTo>
                  <a:lnTo>
                    <a:pt x="170" y="122"/>
                  </a:lnTo>
                  <a:lnTo>
                    <a:pt x="202" y="137"/>
                  </a:lnTo>
                  <a:lnTo>
                    <a:pt x="231" y="143"/>
                  </a:lnTo>
                  <a:lnTo>
                    <a:pt x="252" y="141"/>
                  </a:lnTo>
                  <a:lnTo>
                    <a:pt x="271" y="131"/>
                  </a:lnTo>
                  <a:lnTo>
                    <a:pt x="278" y="1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9045" y="1876"/>
              <a:ext cx="32" cy="28"/>
            </a:xfrm>
            <a:custGeom>
              <a:avLst/>
              <a:gdLst>
                <a:gd name="T0" fmla="*/ 11 w 11"/>
                <a:gd name="T1" fmla="*/ 10 h 12"/>
                <a:gd name="T2" fmla="*/ 9 w 11"/>
                <a:gd name="T3" fmla="*/ 12 h 12"/>
                <a:gd name="T4" fmla="*/ 2 w 11"/>
                <a:gd name="T5" fmla="*/ 0 h 12"/>
                <a:gd name="T6" fmla="*/ 0 w 11"/>
                <a:gd name="T7" fmla="*/ 2 h 12"/>
                <a:gd name="T8" fmla="*/ 11 w 11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1" y="10"/>
                  </a:moveTo>
                  <a:lnTo>
                    <a:pt x="9" y="12"/>
                  </a:lnTo>
                  <a:lnTo>
                    <a:pt x="2" y="0"/>
                  </a:lnTo>
                  <a:lnTo>
                    <a:pt x="0" y="2"/>
                  </a:lnTo>
                  <a:lnTo>
                    <a:pt x="11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28332" y="1569"/>
              <a:ext cx="27" cy="19"/>
            </a:xfrm>
            <a:custGeom>
              <a:avLst/>
              <a:gdLst>
                <a:gd name="T0" fmla="*/ 0 w 9"/>
                <a:gd name="T1" fmla="*/ 10 h 10"/>
                <a:gd name="T2" fmla="*/ 9 w 9"/>
                <a:gd name="T3" fmla="*/ 0 h 10"/>
                <a:gd name="T4" fmla="*/ 0 w 9"/>
                <a:gd name="T5" fmla="*/ 10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0" y="10"/>
                  </a:move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26435" y="699"/>
              <a:ext cx="1164" cy="104"/>
            </a:xfrm>
            <a:custGeom>
              <a:avLst/>
              <a:gdLst>
                <a:gd name="T0" fmla="*/ 0 w 436"/>
                <a:gd name="T1" fmla="*/ 37 h 42"/>
                <a:gd name="T2" fmla="*/ 217 w 436"/>
                <a:gd name="T3" fmla="*/ 37 h 42"/>
                <a:gd name="T4" fmla="*/ 217 w 436"/>
                <a:gd name="T5" fmla="*/ 42 h 42"/>
                <a:gd name="T6" fmla="*/ 436 w 436"/>
                <a:gd name="T7" fmla="*/ 42 h 42"/>
                <a:gd name="T8" fmla="*/ 421 w 436"/>
                <a:gd name="T9" fmla="*/ 0 h 42"/>
                <a:gd name="T10" fmla="*/ 13 w 436"/>
                <a:gd name="T11" fmla="*/ 0 h 42"/>
                <a:gd name="T12" fmla="*/ 0 w 436"/>
                <a:gd name="T13" fmla="*/ 3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6"/>
                <a:gd name="T22" fmla="*/ 0 h 42"/>
                <a:gd name="T23" fmla="*/ 436 w 436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6" h="42">
                  <a:moveTo>
                    <a:pt x="0" y="37"/>
                  </a:moveTo>
                  <a:lnTo>
                    <a:pt x="217" y="37"/>
                  </a:lnTo>
                  <a:lnTo>
                    <a:pt x="217" y="42"/>
                  </a:lnTo>
                  <a:lnTo>
                    <a:pt x="436" y="42"/>
                  </a:lnTo>
                  <a:lnTo>
                    <a:pt x="421" y="0"/>
                  </a:lnTo>
                  <a:lnTo>
                    <a:pt x="13" y="0"/>
                  </a:lnTo>
                  <a:lnTo>
                    <a:pt x="0" y="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6376" y="846"/>
              <a:ext cx="1292" cy="127"/>
            </a:xfrm>
            <a:custGeom>
              <a:avLst/>
              <a:gdLst>
                <a:gd name="T0" fmla="*/ 9 w 486"/>
                <a:gd name="T1" fmla="*/ 11 h 54"/>
                <a:gd name="T2" fmla="*/ 0 w 486"/>
                <a:gd name="T3" fmla="*/ 34 h 54"/>
                <a:gd name="T4" fmla="*/ 418 w 486"/>
                <a:gd name="T5" fmla="*/ 34 h 54"/>
                <a:gd name="T6" fmla="*/ 421 w 486"/>
                <a:gd name="T7" fmla="*/ 54 h 54"/>
                <a:gd name="T8" fmla="*/ 486 w 486"/>
                <a:gd name="T9" fmla="*/ 54 h 54"/>
                <a:gd name="T10" fmla="*/ 463 w 486"/>
                <a:gd name="T11" fmla="*/ 0 h 54"/>
                <a:gd name="T12" fmla="*/ 240 w 486"/>
                <a:gd name="T13" fmla="*/ 0 h 54"/>
                <a:gd name="T14" fmla="*/ 240 w 486"/>
                <a:gd name="T15" fmla="*/ 11 h 54"/>
                <a:gd name="T16" fmla="*/ 9 w 486"/>
                <a:gd name="T17" fmla="*/ 1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6"/>
                <a:gd name="T28" fmla="*/ 0 h 54"/>
                <a:gd name="T29" fmla="*/ 486 w 486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6" h="54">
                  <a:moveTo>
                    <a:pt x="9" y="11"/>
                  </a:moveTo>
                  <a:lnTo>
                    <a:pt x="0" y="34"/>
                  </a:lnTo>
                  <a:lnTo>
                    <a:pt x="418" y="34"/>
                  </a:lnTo>
                  <a:lnTo>
                    <a:pt x="421" y="54"/>
                  </a:lnTo>
                  <a:lnTo>
                    <a:pt x="486" y="54"/>
                  </a:lnTo>
                  <a:lnTo>
                    <a:pt x="463" y="0"/>
                  </a:lnTo>
                  <a:lnTo>
                    <a:pt x="240" y="0"/>
                  </a:lnTo>
                  <a:lnTo>
                    <a:pt x="240" y="11"/>
                  </a:lnTo>
                  <a:lnTo>
                    <a:pt x="9" y="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26312" y="1021"/>
              <a:ext cx="1414" cy="118"/>
            </a:xfrm>
            <a:custGeom>
              <a:avLst/>
              <a:gdLst>
                <a:gd name="T0" fmla="*/ 11 w 530"/>
                <a:gd name="T1" fmla="*/ 9 h 50"/>
                <a:gd name="T2" fmla="*/ 263 w 530"/>
                <a:gd name="T3" fmla="*/ 9 h 50"/>
                <a:gd name="T4" fmla="*/ 263 w 530"/>
                <a:gd name="T5" fmla="*/ 0 h 50"/>
                <a:gd name="T6" fmla="*/ 511 w 530"/>
                <a:gd name="T7" fmla="*/ 0 h 50"/>
                <a:gd name="T8" fmla="*/ 530 w 530"/>
                <a:gd name="T9" fmla="*/ 50 h 50"/>
                <a:gd name="T10" fmla="*/ 442 w 530"/>
                <a:gd name="T11" fmla="*/ 50 h 50"/>
                <a:gd name="T12" fmla="*/ 435 w 530"/>
                <a:gd name="T13" fmla="*/ 42 h 50"/>
                <a:gd name="T14" fmla="*/ 0 w 530"/>
                <a:gd name="T15" fmla="*/ 42 h 50"/>
                <a:gd name="T16" fmla="*/ 11 w 530"/>
                <a:gd name="T17" fmla="*/ 9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0"/>
                <a:gd name="T28" fmla="*/ 0 h 50"/>
                <a:gd name="T29" fmla="*/ 530 w 5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0" h="50">
                  <a:moveTo>
                    <a:pt x="11" y="9"/>
                  </a:moveTo>
                  <a:lnTo>
                    <a:pt x="263" y="9"/>
                  </a:lnTo>
                  <a:lnTo>
                    <a:pt x="263" y="0"/>
                  </a:lnTo>
                  <a:lnTo>
                    <a:pt x="511" y="0"/>
                  </a:lnTo>
                  <a:lnTo>
                    <a:pt x="530" y="50"/>
                  </a:lnTo>
                  <a:lnTo>
                    <a:pt x="442" y="50"/>
                  </a:lnTo>
                  <a:lnTo>
                    <a:pt x="435" y="42"/>
                  </a:lnTo>
                  <a:lnTo>
                    <a:pt x="0" y="42"/>
                  </a:lnTo>
                  <a:lnTo>
                    <a:pt x="11" y="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26270" y="1195"/>
              <a:ext cx="1520" cy="128"/>
            </a:xfrm>
            <a:custGeom>
              <a:avLst/>
              <a:gdLst>
                <a:gd name="T0" fmla="*/ 7 w 572"/>
                <a:gd name="T1" fmla="*/ 12 h 54"/>
                <a:gd name="T2" fmla="*/ 280 w 572"/>
                <a:gd name="T3" fmla="*/ 12 h 54"/>
                <a:gd name="T4" fmla="*/ 280 w 572"/>
                <a:gd name="T5" fmla="*/ 0 h 54"/>
                <a:gd name="T6" fmla="*/ 557 w 572"/>
                <a:gd name="T7" fmla="*/ 0 h 54"/>
                <a:gd name="T8" fmla="*/ 572 w 572"/>
                <a:gd name="T9" fmla="*/ 54 h 54"/>
                <a:gd name="T10" fmla="*/ 473 w 572"/>
                <a:gd name="T11" fmla="*/ 54 h 54"/>
                <a:gd name="T12" fmla="*/ 467 w 572"/>
                <a:gd name="T13" fmla="*/ 31 h 54"/>
                <a:gd name="T14" fmla="*/ 0 w 572"/>
                <a:gd name="T15" fmla="*/ 31 h 54"/>
                <a:gd name="T16" fmla="*/ 7 w 572"/>
                <a:gd name="T17" fmla="*/ 1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2"/>
                <a:gd name="T28" fmla="*/ 0 h 54"/>
                <a:gd name="T29" fmla="*/ 572 w 57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2" h="54">
                  <a:moveTo>
                    <a:pt x="7" y="12"/>
                  </a:moveTo>
                  <a:lnTo>
                    <a:pt x="280" y="12"/>
                  </a:lnTo>
                  <a:lnTo>
                    <a:pt x="280" y="0"/>
                  </a:lnTo>
                  <a:lnTo>
                    <a:pt x="557" y="0"/>
                  </a:lnTo>
                  <a:lnTo>
                    <a:pt x="572" y="54"/>
                  </a:lnTo>
                  <a:lnTo>
                    <a:pt x="473" y="54"/>
                  </a:lnTo>
                  <a:lnTo>
                    <a:pt x="467" y="31"/>
                  </a:lnTo>
                  <a:lnTo>
                    <a:pt x="0" y="31"/>
                  </a:lnTo>
                  <a:lnTo>
                    <a:pt x="7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5967" y="1366"/>
              <a:ext cx="3817" cy="132"/>
            </a:xfrm>
            <a:custGeom>
              <a:avLst/>
              <a:gdLst>
                <a:gd name="T0" fmla="*/ 0 w 1436"/>
                <a:gd name="T1" fmla="*/ 49 h 56"/>
                <a:gd name="T2" fmla="*/ 573 w 1436"/>
                <a:gd name="T3" fmla="*/ 49 h 56"/>
                <a:gd name="T4" fmla="*/ 574 w 1436"/>
                <a:gd name="T5" fmla="*/ 56 h 56"/>
                <a:gd name="T6" fmla="*/ 1427 w 1436"/>
                <a:gd name="T7" fmla="*/ 56 h 56"/>
                <a:gd name="T8" fmla="*/ 1436 w 1436"/>
                <a:gd name="T9" fmla="*/ 0 h 56"/>
                <a:gd name="T10" fmla="*/ 918 w 1436"/>
                <a:gd name="T11" fmla="*/ 0 h 56"/>
                <a:gd name="T12" fmla="*/ 397 w 1436"/>
                <a:gd name="T13" fmla="*/ 0 h 56"/>
                <a:gd name="T14" fmla="*/ 397 w 1436"/>
                <a:gd name="T15" fmla="*/ 25 h 56"/>
                <a:gd name="T16" fmla="*/ 12 w 1436"/>
                <a:gd name="T17" fmla="*/ 23 h 56"/>
                <a:gd name="T18" fmla="*/ 0 w 1436"/>
                <a:gd name="T19" fmla="*/ 49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6"/>
                <a:gd name="T31" fmla="*/ 0 h 56"/>
                <a:gd name="T32" fmla="*/ 1436 w 143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6" h="56">
                  <a:moveTo>
                    <a:pt x="0" y="49"/>
                  </a:moveTo>
                  <a:lnTo>
                    <a:pt x="573" y="49"/>
                  </a:lnTo>
                  <a:lnTo>
                    <a:pt x="574" y="56"/>
                  </a:lnTo>
                  <a:lnTo>
                    <a:pt x="1427" y="56"/>
                  </a:lnTo>
                  <a:lnTo>
                    <a:pt x="1436" y="0"/>
                  </a:lnTo>
                  <a:lnTo>
                    <a:pt x="918" y="0"/>
                  </a:lnTo>
                  <a:lnTo>
                    <a:pt x="397" y="0"/>
                  </a:lnTo>
                  <a:lnTo>
                    <a:pt x="397" y="25"/>
                  </a:lnTo>
                  <a:lnTo>
                    <a:pt x="12" y="23"/>
                  </a:lnTo>
                  <a:lnTo>
                    <a:pt x="0" y="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25946" y="1564"/>
              <a:ext cx="3519" cy="99"/>
            </a:xfrm>
            <a:custGeom>
              <a:avLst/>
              <a:gdLst>
                <a:gd name="T0" fmla="*/ 0 w 1323"/>
                <a:gd name="T1" fmla="*/ 31 h 43"/>
                <a:gd name="T2" fmla="*/ 557 w 1323"/>
                <a:gd name="T3" fmla="*/ 31 h 43"/>
                <a:gd name="T4" fmla="*/ 1117 w 1323"/>
                <a:gd name="T5" fmla="*/ 31 h 43"/>
                <a:gd name="T6" fmla="*/ 1125 w 1323"/>
                <a:gd name="T7" fmla="*/ 43 h 43"/>
                <a:gd name="T8" fmla="*/ 1312 w 1323"/>
                <a:gd name="T9" fmla="*/ 43 h 43"/>
                <a:gd name="T10" fmla="*/ 1323 w 1323"/>
                <a:gd name="T11" fmla="*/ 0 h 43"/>
                <a:gd name="T12" fmla="*/ 723 w 1323"/>
                <a:gd name="T13" fmla="*/ 0 h 43"/>
                <a:gd name="T14" fmla="*/ 122 w 1323"/>
                <a:gd name="T15" fmla="*/ 0 h 43"/>
                <a:gd name="T16" fmla="*/ 112 w 1323"/>
                <a:gd name="T17" fmla="*/ 8 h 43"/>
                <a:gd name="T18" fmla="*/ 9 w 1323"/>
                <a:gd name="T19" fmla="*/ 8 h 43"/>
                <a:gd name="T20" fmla="*/ 0 w 1323"/>
                <a:gd name="T21" fmla="*/ 3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3"/>
                <a:gd name="T34" fmla="*/ 0 h 43"/>
                <a:gd name="T35" fmla="*/ 1323 w 132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3" h="43">
                  <a:moveTo>
                    <a:pt x="0" y="31"/>
                  </a:moveTo>
                  <a:lnTo>
                    <a:pt x="557" y="31"/>
                  </a:lnTo>
                  <a:lnTo>
                    <a:pt x="1117" y="31"/>
                  </a:lnTo>
                  <a:lnTo>
                    <a:pt x="1125" y="43"/>
                  </a:lnTo>
                  <a:lnTo>
                    <a:pt x="1312" y="43"/>
                  </a:lnTo>
                  <a:lnTo>
                    <a:pt x="1323" y="0"/>
                  </a:lnTo>
                  <a:lnTo>
                    <a:pt x="723" y="0"/>
                  </a:lnTo>
                  <a:lnTo>
                    <a:pt x="122" y="0"/>
                  </a:lnTo>
                  <a:lnTo>
                    <a:pt x="112" y="8"/>
                  </a:lnTo>
                  <a:lnTo>
                    <a:pt x="9" y="8"/>
                  </a:lnTo>
                  <a:lnTo>
                    <a:pt x="0" y="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6" name="Oval 35"/>
            <p:cNvSpPr>
              <a:spLocks noChangeArrowheads="1"/>
            </p:cNvSpPr>
            <p:nvPr userDrawn="1"/>
          </p:nvSpPr>
          <p:spPr bwMode="auto">
            <a:xfrm>
              <a:off x="28407" y="959"/>
              <a:ext cx="186" cy="18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4" y="172654"/>
            <a:ext cx="979207" cy="5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7.e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52" y="1984061"/>
            <a:ext cx="8356209" cy="146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Dimensionality Reduction</a:t>
            </a:r>
          </a:p>
          <a:p>
            <a:pPr algn="ctr" eaLnBrk="0" hangingPunct="0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Bregman</a:t>
            </a:r>
            <a:r>
              <a:rPr lang="en-US" sz="1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Niv</a:t>
            </a:r>
            <a:r>
              <a:rPr lang="en-US" sz="1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Yochai Ben-Horin</a:t>
            </a:r>
            <a:r>
              <a:rPr lang="en-US" sz="1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Neta Rabin</a:t>
            </a:r>
            <a:r>
              <a:rPr lang="en-US" sz="1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0A307-D271-464A-8200-76297888C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5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2569434" y="3502396"/>
            <a:ext cx="402045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Pres. </a:t>
            </a:r>
            <a:r>
              <a:rPr lang="en-US" sz="14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</a:t>
            </a:r>
            <a:r>
              <a:rPr lang="en-US" sz="140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14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4B02F-EACB-954E-B8D8-4DA1E922AB24}"/>
              </a:ext>
            </a:extLst>
          </p:cNvPr>
          <p:cNvSpPr txBox="1"/>
          <p:nvPr/>
        </p:nvSpPr>
        <p:spPr>
          <a:xfrm>
            <a:off x="2813539" y="3944095"/>
            <a:ext cx="398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51810">
              <a:lnSpc>
                <a:spcPct val="90000"/>
              </a:lnSpc>
              <a:spcBef>
                <a:spcPct val="20000"/>
              </a:spcBef>
            </a:pPr>
            <a:r>
              <a:rPr lang="en-US" sz="11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Israeli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NDC,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Soreq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Nuclear Research Center, Yavne,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</a:p>
          <a:p>
            <a:pPr algn="ctr" defTabSz="4451810">
              <a:lnSpc>
                <a:spcPct val="9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 smtClean="0">
                <a:solidFill>
                  <a:schemeClr val="bg1"/>
                </a:solidFill>
                <a:latin typeface="Avenir Book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Engineering, Tel-Aviv University,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17" y="931061"/>
            <a:ext cx="69850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Case Study </a:t>
            </a:r>
            <a:r>
              <a:rPr lang="en-US" sz="2800" b="1" dirty="0" smtClean="0"/>
              <a:t>II: results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06398" y="1617515"/>
            <a:ext cx="8129715" cy="3276008"/>
            <a:chOff x="364375" y="1759224"/>
            <a:chExt cx="10578608" cy="4528441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9" t="3684" r="7476"/>
            <a:stretch/>
          </p:blipFill>
          <p:spPr>
            <a:xfrm>
              <a:off x="364375" y="1829268"/>
              <a:ext cx="6060385" cy="4458397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1950834" y="2731711"/>
              <a:ext cx="4765234" cy="243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055165" y="2256185"/>
              <a:ext cx="1006643" cy="42544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/>
                <a:t>Zoom in</a:t>
              </a:r>
              <a:endParaRPr lang="he-IL" sz="14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182043" y="4983016"/>
              <a:ext cx="2492485" cy="1297596"/>
              <a:chOff x="6927574" y="4862612"/>
              <a:chExt cx="2492485" cy="129759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139612" y="4862612"/>
                <a:ext cx="2280447" cy="12975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100" dirty="0" err="1"/>
                  <a:t>Mainshock</a:t>
                </a:r>
                <a:r>
                  <a:rPr lang="en-US" sz="1100" dirty="0"/>
                  <a:t> (dark blue</a:t>
                </a:r>
                <a:r>
                  <a:rPr lang="en-US" sz="1100" dirty="0" smtClean="0"/>
                  <a:t>)</a:t>
                </a:r>
              </a:p>
              <a:p>
                <a:r>
                  <a:rPr lang="en-US" sz="1100" dirty="0" smtClean="0"/>
                  <a:t>IDC </a:t>
                </a:r>
                <a:r>
                  <a:rPr lang="en-US" sz="1100" dirty="0"/>
                  <a:t>aftershocks (blue</a:t>
                </a:r>
                <a:r>
                  <a:rPr lang="en-US" sz="1100" dirty="0" smtClean="0"/>
                  <a:t>)</a:t>
                </a:r>
              </a:p>
              <a:p>
                <a:r>
                  <a:rPr lang="en-US" sz="1100" dirty="0" smtClean="0"/>
                  <a:t>Catalog </a:t>
                </a:r>
                <a:r>
                  <a:rPr lang="en-US" sz="1100" dirty="0"/>
                  <a:t>aftershocks (green) </a:t>
                </a:r>
              </a:p>
              <a:p>
                <a:r>
                  <a:rPr lang="en-US" sz="1100" dirty="0" smtClean="0"/>
                  <a:t>Other </a:t>
                </a:r>
                <a:r>
                  <a:rPr lang="en-US" sz="1100" dirty="0"/>
                  <a:t>detections (yellow)</a:t>
                </a:r>
              </a:p>
              <a:p>
                <a:endParaRPr lang="he-IL" sz="11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927574" y="4999383"/>
                <a:ext cx="178904" cy="178904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930889" y="5251173"/>
                <a:ext cx="178904" cy="17890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930888" y="5479773"/>
                <a:ext cx="178904" cy="17890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930888" y="5718313"/>
                <a:ext cx="178904" cy="17890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716068" y="1759224"/>
              <a:ext cx="4226915" cy="29952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21" name="תמונה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5713" r="8940" b="1814"/>
          <a:stretch/>
        </p:blipFill>
        <p:spPr>
          <a:xfrm>
            <a:off x="5375776" y="1740787"/>
            <a:ext cx="2954027" cy="203333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53477" y="2883399"/>
            <a:ext cx="2486891" cy="921721"/>
            <a:chOff x="984124" y="2875064"/>
            <a:chExt cx="2486891" cy="921721"/>
          </a:xfrm>
        </p:grpSpPr>
        <p:sp>
          <p:nvSpPr>
            <p:cNvPr id="23" name="Oval 22"/>
            <p:cNvSpPr/>
            <p:nvPr/>
          </p:nvSpPr>
          <p:spPr>
            <a:xfrm>
              <a:off x="2227570" y="2875064"/>
              <a:ext cx="86139" cy="8945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4124" y="3489008"/>
              <a:ext cx="2486891" cy="307777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1400" dirty="0" smtClean="0"/>
                <a:t>False automatic IDC aftershock</a:t>
              </a:r>
              <a:endParaRPr lang="he-IL" sz="1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263230" y="2942543"/>
              <a:ext cx="5903" cy="5377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28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15" y="937890"/>
            <a:ext cx="87720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Case Study </a:t>
            </a:r>
            <a:r>
              <a:rPr lang="en-US" sz="2800" b="1" dirty="0" smtClean="0"/>
              <a:t>III</a:t>
            </a:r>
            <a:r>
              <a:rPr lang="en-US" sz="2800" b="1" dirty="0"/>
              <a:t>: </a:t>
            </a:r>
            <a:r>
              <a:rPr lang="en-US" sz="2700" b="1" dirty="0"/>
              <a:t>Identification </a:t>
            </a:r>
            <a:r>
              <a:rPr lang="en-US" sz="2700" b="1" dirty="0" smtClean="0"/>
              <a:t>of Arrivals </a:t>
            </a:r>
            <a:r>
              <a:rPr lang="en-US" sz="2700" b="1" dirty="0"/>
              <a:t>from a Specific Mine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5115" y="1631173"/>
            <a:ext cx="6540150" cy="3317875"/>
          </a:xfrm>
          <a:prstGeom prst="rect">
            <a:avLst/>
          </a:prstGeom>
        </p:spPr>
        <p:txBody>
          <a:bodyPr/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Goal: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Identification of arrivals at the IMS station EIL caused by the explosions at the </a:t>
            </a:r>
            <a:r>
              <a:rPr lang="en-US" sz="2000" dirty="0" err="1" smtClean="0"/>
              <a:t>Eshidiya</a:t>
            </a:r>
            <a:r>
              <a:rPr lang="en-US" sz="2000" dirty="0" smtClean="0"/>
              <a:t> mine, Jordan.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Training set: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1196 historic explosions.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Waveforms of Mar 1-8, 2011 together with 190 IDC automatic arrivals.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Test set: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Waveforms of Mar 9-31, 2011 together with 845 IDC automatic arrivals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18935" r="3077" b="22401"/>
          <a:stretch/>
        </p:blipFill>
        <p:spPr>
          <a:xfrm>
            <a:off x="6095575" y="2420505"/>
            <a:ext cx="3048425" cy="26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15" y="937890"/>
            <a:ext cx="87720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Case Study </a:t>
            </a:r>
            <a:r>
              <a:rPr lang="en-US" sz="2800" b="1" dirty="0" smtClean="0"/>
              <a:t>III </a:t>
            </a:r>
            <a:r>
              <a:rPr lang="en-US" sz="2600" b="1" dirty="0" smtClean="0"/>
              <a:t>(cont.</a:t>
            </a:r>
            <a:r>
              <a:rPr lang="en-US" sz="2700" b="1" dirty="0" smtClean="0"/>
              <a:t>)</a:t>
            </a:r>
            <a:endParaRPr lang="en-US" sz="27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900" y="1461110"/>
            <a:ext cx="8926113" cy="2962685"/>
          </a:xfrm>
          <a:prstGeom prst="rect">
            <a:avLst/>
          </a:prstGeom>
        </p:spPr>
        <p:txBody>
          <a:bodyPr>
            <a:normAutofit/>
          </a:bodyPr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maps embedding of train 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Train set embedding: Diffusion maps from 3 channels of EIL station.</a:t>
            </a: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Historic mine explosions are colored in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green.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Waveforms of Mar 1-8, 2011 that do not belong to the mine are colored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black.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Waveforms of Mar 1-8, 2011 that belong to the mine are colored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red.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sz="2000" dirty="0"/>
          </a:p>
        </p:txBody>
      </p:sp>
      <p:pic>
        <p:nvPicPr>
          <p:cNvPr id="8" name="תמונה 19">
            <a:extLst>
              <a:ext uri="{FF2B5EF4-FFF2-40B4-BE49-F238E27FC236}">
                <a16:creationId xmlns:a16="http://schemas.microsoft.com/office/drawing/2014/main" id="{9E70E2D6-8B51-4A62-B31D-3D7492A03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1" t="6887" r="23721" b="8623"/>
          <a:stretch/>
        </p:blipFill>
        <p:spPr>
          <a:xfrm>
            <a:off x="2643420" y="3413785"/>
            <a:ext cx="4207010" cy="17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15" y="866019"/>
            <a:ext cx="87720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Case Study </a:t>
            </a:r>
            <a:r>
              <a:rPr lang="en-US" sz="2800" b="1" dirty="0" smtClean="0"/>
              <a:t>III </a:t>
            </a:r>
            <a:r>
              <a:rPr lang="en-US" sz="2600" b="1" dirty="0" smtClean="0"/>
              <a:t>(cont.</a:t>
            </a:r>
            <a:r>
              <a:rPr lang="en-US" sz="2700" b="1" dirty="0" smtClean="0"/>
              <a:t>)</a:t>
            </a:r>
            <a:endParaRPr lang="en-US" sz="27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5115" y="1382297"/>
            <a:ext cx="6302477" cy="3426836"/>
          </a:xfrm>
          <a:prstGeom prst="rect">
            <a:avLst/>
          </a:prstGeom>
        </p:spPr>
        <p:txBody>
          <a:bodyPr/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Test set &amp; Identification Results</a:t>
            </a:r>
          </a:p>
          <a:p>
            <a:r>
              <a:rPr lang="en-US" sz="1900" dirty="0" smtClean="0"/>
              <a:t>Test set: waveforms of Mar 9-31, 2011 together with 845 IDC automatic </a:t>
            </a:r>
            <a:r>
              <a:rPr lang="en-US" sz="1900" dirty="0" smtClean="0"/>
              <a:t>arrivals.  </a:t>
            </a:r>
            <a:endParaRPr lang="en-US" sz="1900" dirty="0" smtClean="0"/>
          </a:p>
          <a:p>
            <a:r>
              <a:rPr lang="en-US" sz="1900" dirty="0" smtClean="0"/>
              <a:t>The test set is embedded to the constructed embedding.</a:t>
            </a:r>
          </a:p>
          <a:p>
            <a:r>
              <a:rPr lang="en-US" sz="1900" dirty="0" smtClean="0"/>
              <a:t>Test points that do not belong to the mine are colored blue.</a:t>
            </a:r>
          </a:p>
          <a:p>
            <a:r>
              <a:rPr lang="en-US" sz="1900" dirty="0" smtClean="0"/>
              <a:t>Test points that belong to the mine are colored pink.</a:t>
            </a:r>
          </a:p>
          <a:p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Accuracy: 99% out of 845 test IDC arrivals.</a:t>
            </a: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11" name="Rectangle 10"/>
          <p:cNvSpPr/>
          <p:nvPr/>
        </p:nvSpPr>
        <p:spPr>
          <a:xfrm>
            <a:off x="5981018" y="4501356"/>
            <a:ext cx="3162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Out-of-sample embedding </a:t>
            </a:r>
            <a:r>
              <a:rPr lang="en-US" sz="1400" dirty="0"/>
              <a:t>of the </a:t>
            </a:r>
            <a:r>
              <a:rPr lang="en-US" sz="1400" dirty="0" smtClean="0"/>
              <a:t>test </a:t>
            </a:r>
            <a:r>
              <a:rPr lang="en-US" sz="1400" dirty="0"/>
              <a:t>set</a:t>
            </a:r>
            <a:endParaRPr lang="he-IL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" r="5219" b="4665"/>
          <a:stretch/>
        </p:blipFill>
        <p:spPr>
          <a:xfrm>
            <a:off x="6407624" y="2310858"/>
            <a:ext cx="2557037" cy="21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6754" y="1082881"/>
            <a:ext cx="3104536" cy="736088"/>
          </a:xfrm>
          <a:prstGeom prst="rect">
            <a:avLst/>
          </a:prstGeom>
        </p:spPr>
        <p:txBody>
          <a:bodyPr/>
          <a:lstStyle>
            <a:lvl1pPr algn="l" defTabSz="10081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14"/>
            <a:r>
              <a:rPr lang="en-US" sz="4000" b="1" dirty="0">
                <a:latin typeface="+mn-lt"/>
                <a:ea typeface="+mn-ea"/>
                <a:cs typeface="+mn-cs"/>
              </a:rPr>
              <a:t>Summary</a:t>
            </a:r>
            <a:endParaRPr lang="he-IL" sz="40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8263" y="1815794"/>
            <a:ext cx="8677527" cy="24710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200" dirty="0" smtClean="0"/>
              <a:t>Diffusion maps modeling is a robust method for automatic identification of repeating seismic event.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200" dirty="0" smtClean="0"/>
              <a:t>The method was successfully applied to identification of aftershocks and mine explosions.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6200" dirty="0" smtClean="0"/>
              <a:t>Future goal will be to develop a program that can be integrated into the </a:t>
            </a:r>
            <a:r>
              <a:rPr lang="en-GB" sz="6200" dirty="0"/>
              <a:t>IDC automatic processing for identification of repeating events</a:t>
            </a:r>
            <a:r>
              <a:rPr lang="en-US" sz="62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2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21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9585" y="1095470"/>
            <a:ext cx="7103012" cy="340755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342900" algn="l"/>
              </a:tabLst>
              <a:defRPr/>
            </a:pPr>
            <a:r>
              <a:rPr lang="en-US" sz="3500" dirty="0"/>
              <a:t>Outline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r>
              <a:rPr lang="en-US" sz="2200" dirty="0" smtClean="0">
                <a:cs typeface="Times New Roman" pitchFamily="18" charset="0"/>
              </a:rPr>
              <a:t>Introduction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r>
              <a:rPr lang="en-US" sz="2200" dirty="0" smtClean="0">
                <a:cs typeface="Times New Roman" pitchFamily="18" charset="0"/>
              </a:rPr>
              <a:t>Diffusion maps: a non-linear dimension reduction method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r>
              <a:rPr lang="en-US" sz="2200" dirty="0" smtClean="0">
                <a:cs typeface="Times New Roman" pitchFamily="18" charset="0"/>
              </a:rPr>
              <a:t>Case Studies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r>
              <a:rPr lang="en-US" sz="2200" dirty="0" smtClean="0">
                <a:cs typeface="Times New Roman" pitchFamily="18" charset="0"/>
              </a:rPr>
              <a:t>Aftershock identification at local distances (I).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r>
              <a:rPr lang="en-US" sz="2200" dirty="0" smtClean="0">
                <a:cs typeface="Times New Roman" pitchFamily="18" charset="0"/>
              </a:rPr>
              <a:t>Aftershock identification at regional distances (II).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r>
              <a:rPr lang="en-US" sz="2200" dirty="0" smtClean="0">
                <a:cs typeface="Times New Roman" pitchFamily="18" charset="0"/>
              </a:rPr>
              <a:t>Identification arrivals caused by mine explosions (III).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42900" algn="l"/>
              </a:tabLst>
              <a:defRPr/>
            </a:pPr>
            <a:r>
              <a:rPr lang="en-US" sz="2200" dirty="0" smtClean="0">
                <a:cs typeface="Times New Roman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399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6233" y="1420935"/>
            <a:ext cx="8501038" cy="3742658"/>
          </a:xfrm>
          <a:prstGeom prst="rect">
            <a:avLst/>
          </a:prstGeom>
        </p:spPr>
        <p:txBody>
          <a:bodyPr>
            <a:normAutofit/>
          </a:bodyPr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Motivation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cs typeface="Times New Roman" pitchFamily="18" charset="0"/>
              </a:rPr>
              <a:t>Repeating seismic events such as aftershock sequence or mine explosions make up a significant part of seismicity.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cs typeface="Times New Roman" pitchFamily="18" charset="0"/>
              </a:rPr>
              <a:t>Automatic identification of repeating event may lighten the analysts’ burden and to allow for timely production of reviewed bulletins.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cs typeface="Times New Roman" pitchFamily="18" charset="0"/>
              </a:rPr>
              <a:t>Moreover, small aftershocks and local mine explosions may reduce the quality of IDC automatic bulletins by creating fake events.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cs typeface="Times New Roman" pitchFamily="18" charset="0"/>
              </a:rPr>
              <a:t>Therefore, it is desirable to identify and remove the arrivals of such small events prior to the IDC association process.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Goal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Automatic identification of repeating seismic events at a single seismic station.</a:t>
            </a:r>
            <a:endParaRPr lang="he-IL" sz="2000" dirty="0"/>
          </a:p>
        </p:txBody>
      </p:sp>
      <p:sp>
        <p:nvSpPr>
          <p:cNvPr id="5" name="Rectangle 4"/>
          <p:cNvSpPr/>
          <p:nvPr/>
        </p:nvSpPr>
        <p:spPr>
          <a:xfrm>
            <a:off x="206233" y="877622"/>
            <a:ext cx="204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035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6438" y="1596968"/>
            <a:ext cx="4169433" cy="3445563"/>
            <a:chOff x="4809667" y="1413791"/>
            <a:chExt cx="4169433" cy="3512989"/>
          </a:xfrm>
        </p:grpSpPr>
        <p:grpSp>
          <p:nvGrpSpPr>
            <p:cNvPr id="38" name="Group 37"/>
            <p:cNvGrpSpPr/>
            <p:nvPr/>
          </p:nvGrpSpPr>
          <p:grpSpPr>
            <a:xfrm>
              <a:off x="4946825" y="2637962"/>
              <a:ext cx="3833159" cy="874898"/>
              <a:chOff x="6104620" y="2976235"/>
              <a:chExt cx="3792949" cy="1064434"/>
            </a:xfrm>
          </p:grpSpPr>
          <p:pic>
            <p:nvPicPr>
              <p:cNvPr id="39" name="תמונה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4620" y="3366660"/>
                <a:ext cx="3792949" cy="6740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789036" y="2976235"/>
                <a:ext cx="2599536" cy="4118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 smtClean="0"/>
                  <a:t>Compute the spectrograms</a:t>
                </a:r>
                <a:endParaRPr lang="he-IL" sz="16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54586" y="3558902"/>
              <a:ext cx="4124514" cy="1276959"/>
              <a:chOff x="4988810" y="3706310"/>
              <a:chExt cx="4124511" cy="1276958"/>
            </a:xfrm>
          </p:grpSpPr>
          <p:pic>
            <p:nvPicPr>
              <p:cNvPr id="42" name="תמונה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06"/>
              <a:stretch/>
            </p:blipFill>
            <p:spPr bwMode="auto">
              <a:xfrm>
                <a:off x="4988810" y="4365190"/>
                <a:ext cx="3925395" cy="61807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4988810" y="3706310"/>
                <a:ext cx="4124511" cy="6903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Normalized sonograms</a:t>
                </a:r>
                <a:r>
                  <a:rPr lang="en-US" sz="1400" dirty="0"/>
                  <a:t>: </a:t>
                </a:r>
                <a:r>
                  <a:rPr lang="en-US" sz="1400" dirty="0" smtClean="0"/>
                  <a:t> </a:t>
                </a:r>
                <a:r>
                  <a:rPr lang="en-US" sz="1200" dirty="0" smtClean="0"/>
                  <a:t>logarithmically </a:t>
                </a:r>
                <a:r>
                  <a:rPr lang="en-US" sz="1200" dirty="0"/>
                  <a:t>scaled frequency </a:t>
                </a:r>
                <a:r>
                  <a:rPr lang="en-US" sz="1200" dirty="0" smtClean="0"/>
                  <a:t>bands &amp; the </a:t>
                </a:r>
                <a:r>
                  <a:rPr lang="en-US" sz="1200" dirty="0"/>
                  <a:t>sum of the energy in every frequency band </a:t>
                </a:r>
                <a:r>
                  <a:rPr lang="en-US" sz="1200" dirty="0" smtClean="0"/>
                  <a:t>is normalized to </a:t>
                </a:r>
                <a:r>
                  <a:rPr lang="en-US" sz="1200" dirty="0"/>
                  <a:t>1.</a:t>
                </a:r>
                <a:r>
                  <a:rPr lang="en-US" sz="1200" dirty="0" smtClean="0"/>
                  <a:t> </a:t>
                </a: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809667" y="1413791"/>
              <a:ext cx="4169431" cy="11820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809669" y="1438568"/>
              <a:ext cx="4169431" cy="3488212"/>
              <a:chOff x="6151173" y="1568582"/>
              <a:chExt cx="3978871" cy="391560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6228096" y="1568582"/>
                <a:ext cx="3711931" cy="1264916"/>
                <a:chOff x="6228096" y="1459253"/>
                <a:chExt cx="3711931" cy="1264916"/>
              </a:xfrm>
            </p:grpSpPr>
            <p:pic>
              <p:nvPicPr>
                <p:cNvPr id="49" name="תמונה 1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8096" y="1857513"/>
                  <a:ext cx="3711931" cy="8666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6478913" y="1459253"/>
                  <a:ext cx="345594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1600" dirty="0" smtClean="0"/>
                    <a:t>Top: EQ, md=5.2,   Bottom: EQ, md=2.6</a:t>
                  </a:r>
                  <a:endParaRPr lang="he-IL" sz="1600" dirty="0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151173" y="2874181"/>
                <a:ext cx="3978870" cy="11106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151174" y="3982714"/>
                <a:ext cx="3978870" cy="15014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51" name="Right Arrow 50"/>
          <p:cNvSpPr/>
          <p:nvPr/>
        </p:nvSpPr>
        <p:spPr>
          <a:xfrm>
            <a:off x="4002541" y="2222418"/>
            <a:ext cx="6462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2" name="Group 51"/>
          <p:cNvGrpSpPr/>
          <p:nvPr/>
        </p:nvGrpSpPr>
        <p:grpSpPr>
          <a:xfrm>
            <a:off x="213382" y="1489218"/>
            <a:ext cx="3869440" cy="3340240"/>
            <a:chOff x="749753" y="1337094"/>
            <a:chExt cx="4709153" cy="4724400"/>
          </a:xfrm>
        </p:grpSpPr>
        <p:sp>
          <p:nvSpPr>
            <p:cNvPr id="53" name="Rectangle 52"/>
            <p:cNvSpPr/>
            <p:nvPr/>
          </p:nvSpPr>
          <p:spPr>
            <a:xfrm>
              <a:off x="749753" y="1337094"/>
              <a:ext cx="2146240" cy="4724400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902330" y="1489494"/>
              <a:ext cx="1752600" cy="4572000"/>
              <a:chOff x="3657600" y="1676400"/>
              <a:chExt cx="1752600" cy="4572000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1676400"/>
                <a:ext cx="1647825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Rectangle 66"/>
              <p:cNvSpPr/>
              <p:nvPr/>
            </p:nvSpPr>
            <p:spPr>
              <a:xfrm>
                <a:off x="5105400" y="4648200"/>
                <a:ext cx="3048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047" y="1503778"/>
              <a:ext cx="2124076" cy="71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55"/>
            <p:cNvSpPr/>
            <p:nvPr/>
          </p:nvSpPr>
          <p:spPr>
            <a:xfrm>
              <a:off x="1765455" y="4318419"/>
              <a:ext cx="514354" cy="312724"/>
            </a:xfrm>
            <a:custGeom>
              <a:avLst/>
              <a:gdLst>
                <a:gd name="connsiteX0" fmla="*/ 0 w 514354"/>
                <a:gd name="connsiteY0" fmla="*/ 0 h 312724"/>
                <a:gd name="connsiteX1" fmla="*/ 179462 w 514354"/>
                <a:gd name="connsiteY1" fmla="*/ 119641 h 312724"/>
                <a:gd name="connsiteX2" fmla="*/ 282011 w 514354"/>
                <a:gd name="connsiteY2" fmla="*/ 102550 h 312724"/>
                <a:gd name="connsiteX3" fmla="*/ 333286 w 514354"/>
                <a:gd name="connsiteY3" fmla="*/ 230737 h 312724"/>
                <a:gd name="connsiteX4" fmla="*/ 495656 w 514354"/>
                <a:gd name="connsiteY4" fmla="*/ 307649 h 312724"/>
                <a:gd name="connsiteX5" fmla="*/ 504202 w 514354"/>
                <a:gd name="connsiteY5" fmla="*/ 299103 h 31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354" h="312724">
                  <a:moveTo>
                    <a:pt x="0" y="0"/>
                  </a:moveTo>
                  <a:cubicBezTo>
                    <a:pt x="66230" y="51274"/>
                    <a:pt x="132460" y="102549"/>
                    <a:pt x="179462" y="119641"/>
                  </a:cubicBezTo>
                  <a:cubicBezTo>
                    <a:pt x="226464" y="136733"/>
                    <a:pt x="256374" y="84034"/>
                    <a:pt x="282011" y="102550"/>
                  </a:cubicBezTo>
                  <a:cubicBezTo>
                    <a:pt x="307648" y="121066"/>
                    <a:pt x="297679" y="196554"/>
                    <a:pt x="333286" y="230737"/>
                  </a:cubicBezTo>
                  <a:cubicBezTo>
                    <a:pt x="368893" y="264920"/>
                    <a:pt x="467170" y="296255"/>
                    <a:pt x="495656" y="307649"/>
                  </a:cubicBezTo>
                  <a:cubicBezTo>
                    <a:pt x="524142" y="319043"/>
                    <a:pt x="514172" y="309073"/>
                    <a:pt x="504202" y="29910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67435" y="2423407"/>
              <a:ext cx="1761300" cy="4788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Pre-processing</a:t>
              </a:r>
            </a:p>
          </p:txBody>
        </p:sp>
        <p:cxnSp>
          <p:nvCxnSpPr>
            <p:cNvPr id="58" name="Straight Connector 57"/>
            <p:cNvCxnSpPr>
              <a:stCxn id="55" idx="2"/>
              <a:endCxn id="57" idx="0"/>
            </p:cNvCxnSpPr>
            <p:nvPr/>
          </p:nvCxnSpPr>
          <p:spPr>
            <a:xfrm>
              <a:off x="4248085" y="2218154"/>
              <a:ext cx="0" cy="205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1"/>
            </p:cNvCxnSpPr>
            <p:nvPr/>
          </p:nvCxnSpPr>
          <p:spPr>
            <a:xfrm flipH="1" flipV="1">
              <a:off x="1919637" y="2318318"/>
              <a:ext cx="1447798" cy="3445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57" idx="2"/>
            </p:cNvCxnSpPr>
            <p:nvPr/>
          </p:nvCxnSpPr>
          <p:spPr>
            <a:xfrm flipV="1">
              <a:off x="4248084" y="2902254"/>
              <a:ext cx="1" cy="248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7" idx="1"/>
            </p:cNvCxnSpPr>
            <p:nvPr/>
          </p:nvCxnSpPr>
          <p:spPr>
            <a:xfrm flipH="1">
              <a:off x="1691038" y="2662831"/>
              <a:ext cx="1676397" cy="39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665563" y="1835690"/>
              <a:ext cx="1664463" cy="435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92D050"/>
                  </a:solidFill>
                </a:rPr>
                <a:t>seismogram</a:t>
              </a:r>
              <a:endParaRPr lang="en-US" sz="1400" b="1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01505" y="3136460"/>
              <a:ext cx="2124076" cy="103599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91993" y="3220192"/>
              <a:ext cx="1943100" cy="847726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3241466" y="4185984"/>
              <a:ext cx="2217440" cy="435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92D050"/>
                  </a:solidFill>
                </a:rPr>
                <a:t>Normalized sonogram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337994" y="915348"/>
            <a:ext cx="4377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Basic Processing Framework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24704" y="1255549"/>
            <a:ext cx="367094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1. Pre-processing: normalized sonograms</a:t>
            </a:r>
            <a:endParaRPr lang="he-I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2139413" y="2870073"/>
            <a:ext cx="6462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Rectangle 52"/>
          <p:cNvSpPr/>
          <p:nvPr/>
        </p:nvSpPr>
        <p:spPr>
          <a:xfrm>
            <a:off x="213382" y="1489218"/>
            <a:ext cx="1763533" cy="334024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38752" y="1596968"/>
            <a:ext cx="1440085" cy="3232490"/>
            <a:chOff x="3657600" y="1676400"/>
            <a:chExt cx="1752600" cy="45720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676400"/>
              <a:ext cx="1647825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66"/>
            <p:cNvSpPr/>
            <p:nvPr/>
          </p:nvSpPr>
          <p:spPr>
            <a:xfrm>
              <a:off x="5105400" y="4648200"/>
              <a:ext cx="304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reeform 55"/>
          <p:cNvSpPr/>
          <p:nvPr/>
        </p:nvSpPr>
        <p:spPr>
          <a:xfrm>
            <a:off x="1047969" y="3597071"/>
            <a:ext cx="422637" cy="221102"/>
          </a:xfrm>
          <a:custGeom>
            <a:avLst/>
            <a:gdLst>
              <a:gd name="connsiteX0" fmla="*/ 0 w 514354"/>
              <a:gd name="connsiteY0" fmla="*/ 0 h 312724"/>
              <a:gd name="connsiteX1" fmla="*/ 179462 w 514354"/>
              <a:gd name="connsiteY1" fmla="*/ 119641 h 312724"/>
              <a:gd name="connsiteX2" fmla="*/ 282011 w 514354"/>
              <a:gd name="connsiteY2" fmla="*/ 102550 h 312724"/>
              <a:gd name="connsiteX3" fmla="*/ 333286 w 514354"/>
              <a:gd name="connsiteY3" fmla="*/ 230737 h 312724"/>
              <a:gd name="connsiteX4" fmla="*/ 495656 w 514354"/>
              <a:gd name="connsiteY4" fmla="*/ 307649 h 312724"/>
              <a:gd name="connsiteX5" fmla="*/ 504202 w 514354"/>
              <a:gd name="connsiteY5" fmla="*/ 299103 h 31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4" h="312724">
                <a:moveTo>
                  <a:pt x="0" y="0"/>
                </a:moveTo>
                <a:cubicBezTo>
                  <a:pt x="66230" y="51274"/>
                  <a:pt x="132460" y="102549"/>
                  <a:pt x="179462" y="119641"/>
                </a:cubicBezTo>
                <a:cubicBezTo>
                  <a:pt x="226464" y="136733"/>
                  <a:pt x="256374" y="84034"/>
                  <a:pt x="282011" y="102550"/>
                </a:cubicBezTo>
                <a:cubicBezTo>
                  <a:pt x="307648" y="121066"/>
                  <a:pt x="297679" y="196554"/>
                  <a:pt x="333286" y="230737"/>
                </a:cubicBezTo>
                <a:cubicBezTo>
                  <a:pt x="368893" y="264920"/>
                  <a:pt x="467170" y="296255"/>
                  <a:pt x="495656" y="307649"/>
                </a:cubicBezTo>
                <a:cubicBezTo>
                  <a:pt x="524142" y="319043"/>
                  <a:pt x="514172" y="309073"/>
                  <a:pt x="504202" y="29910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37994" y="915348"/>
            <a:ext cx="6062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Basic Processing </a:t>
            </a:r>
            <a:r>
              <a:rPr lang="en-US" sz="2800" b="1" dirty="0" smtClean="0"/>
              <a:t>Framework </a:t>
            </a:r>
            <a:r>
              <a:rPr lang="en-US" sz="2400" b="1" dirty="0" smtClean="0"/>
              <a:t>(cont.)</a:t>
            </a:r>
            <a:endParaRPr lang="en-US" sz="2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948148" y="1486511"/>
            <a:ext cx="443409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Nonlinear dimension reduction: Diffusion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Maps</a:t>
            </a:r>
            <a:endParaRPr lang="he-I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48148" y="1781189"/>
            <a:ext cx="59945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An unsupervised technique, does not use the data labels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Constructs a global description of the dataset from local </a:t>
            </a:r>
            <a:r>
              <a:rPr lang="en-US" sz="1400" dirty="0" smtClean="0"/>
              <a:t>similarities.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Uses the </a:t>
            </a:r>
            <a:r>
              <a:rPr lang="en-US" sz="1400" dirty="0" err="1"/>
              <a:t>eigenfunctions</a:t>
            </a:r>
            <a:r>
              <a:rPr lang="en-US" sz="1400" dirty="0"/>
              <a:t> of a Markov </a:t>
            </a:r>
            <a:r>
              <a:rPr lang="en-US" sz="1400" dirty="0" smtClean="0"/>
              <a:t>matrix.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Preserves the distances of the original data by defining a diffusion metric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973" y="2993101"/>
            <a:ext cx="4866845" cy="16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974" y="1130634"/>
            <a:ext cx="637379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/>
              <a:t>Diffusion maps – A Schematic </a:t>
            </a:r>
            <a:r>
              <a:rPr lang="en-US" sz="2800" b="1" dirty="0" smtClean="0"/>
              <a:t>Description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182279" y="1725529"/>
            <a:ext cx="8587075" cy="2934726"/>
            <a:chOff x="381000" y="2226381"/>
            <a:chExt cx="11417188" cy="343302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381000" y="2917445"/>
              <a:ext cx="2590801" cy="1930729"/>
            </a:xfrm>
            <a:prstGeom prst="rect">
              <a:avLst/>
            </a:prstGeom>
          </p:spPr>
        </p:pic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153191"/>
                </p:ext>
              </p:extLst>
            </p:nvPr>
          </p:nvGraphicFramePr>
          <p:xfrm>
            <a:off x="762000" y="5152974"/>
            <a:ext cx="1447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" name="Equation" r:id="rId4" imgW="723600" imgH="203040" progId="Equation.DSMT4">
                    <p:embed/>
                  </p:oleObj>
                </mc:Choice>
                <mc:Fallback>
                  <p:oleObj name="Equation" r:id="rId4" imgW="723600" imgH="20304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2000" y="5152974"/>
                          <a:ext cx="14478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992080"/>
                </p:ext>
              </p:extLst>
            </p:nvPr>
          </p:nvGraphicFramePr>
          <p:xfrm>
            <a:off x="3181219" y="4937449"/>
            <a:ext cx="2669056" cy="721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" name="Equation" r:id="rId6" imgW="1549080" imgH="419040" progId="Equation.DSMT4">
                    <p:embed/>
                  </p:oleObj>
                </mc:Choice>
                <mc:Fallback>
                  <p:oleObj name="Equation" r:id="rId6" imgW="1549080" imgH="41904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81219" y="4937449"/>
                          <a:ext cx="2669056" cy="7219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" name="Group 30"/>
            <p:cNvGrpSpPr/>
            <p:nvPr/>
          </p:nvGrpSpPr>
          <p:grpSpPr>
            <a:xfrm>
              <a:off x="7262163" y="3160496"/>
              <a:ext cx="1940860" cy="1680299"/>
              <a:chOff x="6324600" y="2348827"/>
              <a:chExt cx="1940860" cy="1680299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6324600" y="2352726"/>
                <a:ext cx="1939636" cy="1676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6518564" y="2352726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712527" y="2352726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906491" y="2352726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7100455" y="2352726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7294418" y="2352726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7488382" y="2352726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682345" y="2352726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7876309" y="2352726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070273" y="2352726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6325824" y="2518500"/>
                <a:ext cx="1939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6325824" y="2684274"/>
                <a:ext cx="1939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6325824" y="2850048"/>
                <a:ext cx="1939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6325824" y="3015823"/>
                <a:ext cx="1939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6325824" y="3181597"/>
                <a:ext cx="1939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325824" y="3347371"/>
                <a:ext cx="1939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6325824" y="3513145"/>
                <a:ext cx="1939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6325824" y="3678919"/>
                <a:ext cx="1939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6325824" y="3844693"/>
                <a:ext cx="19396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15"/>
              <p:cNvSpPr/>
              <p:nvPr/>
            </p:nvSpPr>
            <p:spPr>
              <a:xfrm>
                <a:off x="6324600" y="2348827"/>
                <a:ext cx="193964" cy="16577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511636" y="2501227"/>
                <a:ext cx="193964" cy="16577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705600" y="2653627"/>
                <a:ext cx="193964" cy="16577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884895" y="2837330"/>
                <a:ext cx="193964" cy="16577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80896" y="3007660"/>
                <a:ext cx="193964" cy="16577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282601" y="3187027"/>
                <a:ext cx="193964" cy="16577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484306" y="3352800"/>
                <a:ext cx="193964" cy="16577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678270" y="3491827"/>
                <a:ext cx="180028" cy="17929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874271" y="3671122"/>
                <a:ext cx="193964" cy="165773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8068235" y="3832488"/>
                <a:ext cx="170330" cy="16238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854751" y="3141953"/>
              <a:ext cx="1939636" cy="1676401"/>
              <a:chOff x="4953000" y="4731160"/>
              <a:chExt cx="1939636" cy="1676401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4964818" y="4731160"/>
                <a:ext cx="187036" cy="165656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33000">
                      <a:schemeClr val="accent1">
                        <a:lumMod val="45000"/>
                        <a:lumOff val="55000"/>
                      </a:schemeClr>
                    </a:gs>
                    <a:gs pos="7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159190" y="4732199"/>
                <a:ext cx="180105" cy="166860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345817" y="4745720"/>
                <a:ext cx="200890" cy="165508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566672" y="4732199"/>
                <a:ext cx="179299" cy="166860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746376" y="4745720"/>
                <a:ext cx="185407" cy="16550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922818" y="4745720"/>
                <a:ext cx="189074" cy="16550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132674" y="4737922"/>
                <a:ext cx="194778" cy="166287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343467" y="4733874"/>
                <a:ext cx="185691" cy="16669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534660" y="4741676"/>
                <a:ext cx="188460" cy="165912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710894" y="4731161"/>
                <a:ext cx="181742" cy="1669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953000" y="4731161"/>
                <a:ext cx="1939636" cy="167640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953000" y="4745720"/>
                <a:ext cx="1939636" cy="16363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 rot="20452051">
              <a:off x="1547675" y="4605003"/>
              <a:ext cx="663394" cy="818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3284368"/>
                </p:ext>
              </p:extLst>
            </p:nvPr>
          </p:nvGraphicFramePr>
          <p:xfrm>
            <a:off x="7236276" y="5184390"/>
            <a:ext cx="1939852" cy="376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" name="Equation" r:id="rId8" imgW="1180800" imgH="228600" progId="Equation.DSMT4">
                    <p:embed/>
                  </p:oleObj>
                </mc:Choice>
                <mc:Fallback>
                  <p:oleObj name="Equation" r:id="rId8" imgW="1180800" imgH="228600" progId="Equation.DSMT4">
                    <p:embed/>
                    <p:pic>
                      <p:nvPicPr>
                        <p:cNvPr id="72" name="Object 7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236276" y="5184390"/>
                          <a:ext cx="1939852" cy="3767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6799387"/>
                </p:ext>
              </p:extLst>
            </p:nvPr>
          </p:nvGraphicFramePr>
          <p:xfrm>
            <a:off x="10106683" y="5152583"/>
            <a:ext cx="1624845" cy="376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" name="Equation" r:id="rId10" imgW="990360" imgH="228600" progId="Equation.DSMT4">
                    <p:embed/>
                  </p:oleObj>
                </mc:Choice>
                <mc:Fallback>
                  <p:oleObj name="Equation" r:id="rId10" imgW="990360" imgH="228600" progId="Equation.DSMT4">
                    <p:embed/>
                    <p:pic>
                      <p:nvPicPr>
                        <p:cNvPr id="73" name="Object 7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106683" y="5152583"/>
                          <a:ext cx="1624845" cy="3763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538524" y="2411325"/>
              <a:ext cx="2040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Graph-structured data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21105" y="2411326"/>
              <a:ext cx="1301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Kernel matrix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15234" y="2226381"/>
              <a:ext cx="5082954" cy="68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Spectral decomposition and dimensionality reduction</a:t>
              </a:r>
              <a:endParaRPr lang="en-US" sz="1600" dirty="0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5917280" y="3834719"/>
              <a:ext cx="794153" cy="4071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845787" y="4278843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036287" y="4278843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236312" y="4278843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426812" y="4278843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626837" y="4278843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817337" y="4278843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017362" y="4278843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207862" y="4278843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1398362" y="4278843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588862" y="4278843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826737" y="3335868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17237" y="3335868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217262" y="3335868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407762" y="3335868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607787" y="3335868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798287" y="3335868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998312" y="3335868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188812" y="3335868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1379312" y="3335868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569812" y="3335868"/>
              <a:ext cx="193963" cy="16577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744075" y="3009900"/>
              <a:ext cx="781958" cy="1946600"/>
            </a:xfrm>
            <a:prstGeom prst="rect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15175" y="3038475"/>
              <a:ext cx="781958" cy="715039"/>
            </a:xfrm>
            <a:prstGeom prst="rect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469950" y="3171775"/>
              <a:ext cx="1940860" cy="1676400"/>
              <a:chOff x="3469950" y="3171775"/>
              <a:chExt cx="1940860" cy="167640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469950" y="3171775"/>
                <a:ext cx="1940860" cy="1676400"/>
                <a:chOff x="3545540" y="685800"/>
                <a:chExt cx="1940860" cy="1676400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3545540" y="685800"/>
                  <a:ext cx="1939636" cy="16764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739504" y="6858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933467" y="6858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127431" y="6858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321395" y="6858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4515358" y="6858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709322" y="6858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903285" y="6858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5097249" y="6858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5291213" y="6858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546764" y="851574"/>
                  <a:ext cx="19396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546764" y="1017348"/>
                  <a:ext cx="19396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546764" y="1183122"/>
                  <a:ext cx="19396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3546764" y="1348897"/>
                  <a:ext cx="19396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546764" y="1514671"/>
                  <a:ext cx="19396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546764" y="1680445"/>
                  <a:ext cx="19396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546764" y="1846219"/>
                  <a:ext cx="19396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546764" y="2011993"/>
                  <a:ext cx="19396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3546764" y="2177767"/>
                  <a:ext cx="19396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 63"/>
              <p:cNvSpPr/>
              <p:nvPr/>
            </p:nvSpPr>
            <p:spPr>
              <a:xfrm>
                <a:off x="3663914" y="4332194"/>
                <a:ext cx="193963" cy="16577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825249" y="3351670"/>
                <a:ext cx="193963" cy="16577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8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72" y="1000473"/>
            <a:ext cx="75927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Case Study I: Aftershocks of 2004 </a:t>
            </a:r>
            <a:r>
              <a:rPr lang="en-US" sz="2800" b="1" dirty="0" smtClean="0"/>
              <a:t>Dead </a:t>
            </a:r>
            <a:r>
              <a:rPr lang="en-US" sz="2800" b="1" dirty="0"/>
              <a:t>Sea EQ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1472" y="1523693"/>
            <a:ext cx="6974511" cy="3348255"/>
          </a:xfrm>
          <a:prstGeom prst="rect">
            <a:avLst/>
          </a:prstGeom>
        </p:spPr>
        <p:txBody>
          <a:bodyPr>
            <a:noAutofit/>
          </a:bodyPr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Dataset: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Feb 11-17, 2004 waveforms of vertical channel MMA0 of IMS seismic array MMAI.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Only the </a:t>
            </a:r>
            <a:r>
              <a:rPr lang="en-US" sz="2000" dirty="0" err="1" smtClean="0"/>
              <a:t>mainshock</a:t>
            </a:r>
            <a:r>
              <a:rPr lang="en-US" sz="2000" dirty="0" smtClean="0"/>
              <a:t> was identified in advance.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Detector: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Butterworth filter [</a:t>
            </a:r>
            <a:r>
              <a:rPr lang="en-US" sz="2000" dirty="0"/>
              <a:t>1,5] Hz followed by STA/LTA </a:t>
            </a:r>
            <a:r>
              <a:rPr lang="en-US" sz="2000" dirty="0" smtClean="0"/>
              <a:t>detector with </a:t>
            </a:r>
            <a:r>
              <a:rPr lang="en-US" sz="2000" dirty="0"/>
              <a:t>STA=1s, LTA=25s and threshold=3.5.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7" name="מציין מיקום תוכן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83" y="1000473"/>
            <a:ext cx="1882182" cy="309329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61472" y="3887334"/>
            <a:ext cx="8269464" cy="1256166"/>
          </a:xfrm>
          <a:prstGeom prst="rect">
            <a:avLst/>
          </a:prstGeom>
        </p:spPr>
        <p:txBody>
          <a:bodyPr>
            <a:noAutofit/>
          </a:bodyPr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Detections: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98 time stamps were extracted by the detector.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The associated waveforms  were cut and  aligned according to arrival times.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56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72" y="896443"/>
            <a:ext cx="75927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Case Study I: diffusion maps embedding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0130" y="1294445"/>
            <a:ext cx="7415440" cy="2889265"/>
            <a:chOff x="908281" y="977446"/>
            <a:chExt cx="9135853" cy="39069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281" y="1280076"/>
              <a:ext cx="8992110" cy="3604276"/>
            </a:xfrm>
            <a:prstGeom prst="rect">
              <a:avLst/>
            </a:prstGeom>
          </p:spPr>
        </p:pic>
        <p:sp>
          <p:nvSpPr>
            <p:cNvPr id="15" name="כותרת 1"/>
            <p:cNvSpPr txBox="1">
              <a:spLocks/>
            </p:cNvSpPr>
            <p:nvPr/>
          </p:nvSpPr>
          <p:spPr bwMode="auto">
            <a:xfrm>
              <a:off x="1886690" y="977446"/>
              <a:ext cx="8157444" cy="60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1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6666"/>
                  </a:solidFill>
                  <a:latin typeface="+mj-lt"/>
                  <a:ea typeface="+mj-ea"/>
                  <a:cs typeface="+mj-cs"/>
                </a:defRPr>
              </a:lvl1pPr>
              <a:lvl2pPr algn="l" rtl="1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defRPr>
              </a:lvl2pPr>
              <a:lvl3pPr algn="l" rtl="1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defRPr>
              </a:lvl3pPr>
              <a:lvl4pPr algn="l" rtl="1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defRPr>
              </a:lvl4pPr>
              <a:lvl5pPr algn="l" rtl="1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defRPr>
              </a:lvl5pPr>
              <a:lvl6pPr marL="457200" algn="l" rtl="1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defRPr>
              </a:lvl6pPr>
              <a:lvl7pPr marL="914400" algn="l" rtl="1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defRPr>
              </a:lvl7pPr>
              <a:lvl8pPr marL="1371600" algn="l" rtl="1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defRPr>
              </a:lvl8pPr>
              <a:lvl9pPr marL="1828800" algn="l" rtl="1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/>
              <a:r>
                <a:rPr lang="en-US" sz="1700" dirty="0">
                  <a:solidFill>
                    <a:srgbClr val="800000"/>
                  </a:solidFill>
                </a:rPr>
                <a:t>51 aftershocks, 18 new </a:t>
              </a:r>
              <a:r>
                <a:rPr lang="en-US" sz="1400" dirty="0" smtClean="0">
                  <a:solidFill>
                    <a:srgbClr val="800000"/>
                  </a:solidFill>
                </a:rPr>
                <a:t>(the </a:t>
              </a:r>
              <a:r>
                <a:rPr lang="en-US" sz="1400" dirty="0">
                  <a:solidFill>
                    <a:srgbClr val="800000"/>
                  </a:solidFill>
                </a:rPr>
                <a:t>points are colored by the result of our manual </a:t>
              </a:r>
              <a:r>
                <a:rPr lang="en-US" sz="1400" dirty="0" smtClean="0">
                  <a:solidFill>
                    <a:srgbClr val="800000"/>
                  </a:solidFill>
                </a:rPr>
                <a:t>analysis)</a:t>
              </a:r>
              <a:endParaRPr lang="en-US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5462" y="4155590"/>
            <a:ext cx="6397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1400" dirty="0" smtClean="0"/>
              <a:t>Diffusion </a:t>
            </a:r>
            <a:r>
              <a:rPr lang="en-US" sz="1400" dirty="0"/>
              <a:t>maps embedding of inspected </a:t>
            </a:r>
            <a:r>
              <a:rPr lang="en-US" sz="1400" dirty="0" smtClean="0"/>
              <a:t>events.          (</a:t>
            </a:r>
            <a:r>
              <a:rPr lang="en-US" sz="1400" dirty="0"/>
              <a:t>b) Calculated event </a:t>
            </a:r>
            <a:r>
              <a:rPr lang="en-US" sz="1400" dirty="0" smtClean="0"/>
              <a:t>scores: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727" y="3934437"/>
            <a:ext cx="1729674" cy="7153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35" y="4463367"/>
            <a:ext cx="8479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The </a:t>
            </a:r>
            <a:r>
              <a:rPr lang="en-US" sz="1400" dirty="0"/>
              <a:t>two </a:t>
            </a:r>
            <a:r>
              <a:rPr lang="en-US" sz="1400" dirty="0" smtClean="0"/>
              <a:t>detections </a:t>
            </a:r>
            <a:r>
              <a:rPr lang="en-US" sz="1400" dirty="0"/>
              <a:t>that are embedded near the aftershock cluster belong to earthquakes that originate at similar distances from the MMAI array as the inspected </a:t>
            </a:r>
            <a:r>
              <a:rPr lang="en-US" sz="1400" dirty="0" err="1"/>
              <a:t>mainshock</a:t>
            </a:r>
            <a:r>
              <a:rPr lang="en-US" sz="1400" dirty="0"/>
              <a:t>, but with different azimuths.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738727" y="2245069"/>
            <a:ext cx="2142051" cy="1238722"/>
            <a:chOff x="7415790" y="2337974"/>
            <a:chExt cx="2142051" cy="12387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BC1043-6F3F-446B-87D3-DF43C8A15EDD}"/>
                </a:ext>
              </a:extLst>
            </p:cNvPr>
            <p:cNvSpPr txBox="1"/>
            <p:nvPr/>
          </p:nvSpPr>
          <p:spPr>
            <a:xfrm>
              <a:off x="7415790" y="2337974"/>
              <a:ext cx="2142051" cy="73866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800000"/>
                  </a:solidFill>
                </a:rPr>
                <a:t>Underwater explosion: </a:t>
              </a:r>
            </a:p>
            <a:p>
              <a:r>
                <a:rPr lang="en-US" sz="1400" dirty="0">
                  <a:solidFill>
                    <a:srgbClr val="800000"/>
                  </a:solidFill>
                </a:rPr>
                <a:t>6 km from the epicenter of </a:t>
              </a:r>
              <a:r>
                <a:rPr lang="en-US" sz="1400" dirty="0" err="1">
                  <a:solidFill>
                    <a:srgbClr val="800000"/>
                  </a:solidFill>
                </a:rPr>
                <a:t>mainshock</a:t>
              </a:r>
              <a:endParaRPr lang="en-US" sz="1400" dirty="0"/>
            </a:p>
          </p:txBody>
        </p:sp>
        <p:cxnSp>
          <p:nvCxnSpPr>
            <p:cNvPr id="23" name="מחבר ישר 14"/>
            <p:cNvCxnSpPr/>
            <p:nvPr/>
          </p:nvCxnSpPr>
          <p:spPr>
            <a:xfrm>
              <a:off x="7790787" y="3083231"/>
              <a:ext cx="4554" cy="493465"/>
            </a:xfrm>
            <a:prstGeom prst="line">
              <a:avLst/>
            </a:prstGeom>
            <a:ln w="22225">
              <a:solidFill>
                <a:srgbClr val="8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18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266" y="67295"/>
            <a:ext cx="4449169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Identification of Repeating Seismic Events using Non-Linear Dimensionality Reduction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Yuri Bregman,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Itay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Niv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Yochai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Ben-Horin,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Neta Rabin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O3.6-148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117" y="931061"/>
            <a:ext cx="698508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Case Study </a:t>
            </a:r>
            <a:r>
              <a:rPr lang="en-US" sz="2800" b="1" dirty="0" smtClean="0"/>
              <a:t>II: </a:t>
            </a:r>
            <a:r>
              <a:rPr lang="en-US" sz="2800" b="1" dirty="0"/>
              <a:t>Aftershocks of </a:t>
            </a:r>
            <a:r>
              <a:rPr lang="en-US" sz="2800" b="1" dirty="0" smtClean="0"/>
              <a:t>Crete Earthquake </a:t>
            </a:r>
            <a:r>
              <a:rPr lang="en-US" sz="2800" b="1" dirty="0"/>
              <a:t>on </a:t>
            </a:r>
            <a:r>
              <a:rPr lang="en-US" sz="2800" b="1" dirty="0" smtClean="0"/>
              <a:t>16.4.2015 </a:t>
            </a:r>
            <a:r>
              <a:rPr lang="en-US" sz="2800" b="1" dirty="0"/>
              <a:t>with </a:t>
            </a:r>
            <a:r>
              <a:rPr lang="en-US" sz="2800" b="1" dirty="0" err="1"/>
              <a:t>mb</a:t>
            </a:r>
            <a:r>
              <a:rPr lang="en-US" sz="2800" b="1" dirty="0"/>
              <a:t>=5.6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2458" y="2020687"/>
            <a:ext cx="8488065" cy="3000254"/>
          </a:xfrm>
          <a:prstGeom prst="rect">
            <a:avLst/>
          </a:prstGeom>
        </p:spPr>
        <p:txBody>
          <a:bodyPr>
            <a:normAutofit/>
          </a:bodyPr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Dataset: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 smtClean="0"/>
              <a:t>Vertical waveforms of IMS station </a:t>
            </a:r>
            <a:r>
              <a:rPr lang="en-US" sz="1800" dirty="0" err="1" smtClean="0"/>
              <a:t>Eilat</a:t>
            </a:r>
            <a:r>
              <a:rPr lang="en-US" sz="1800" dirty="0" smtClean="0"/>
              <a:t> (EIL) on  Apr 16-17, 2015.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Arrivals: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 smtClean="0"/>
              <a:t>216 automatic arrivals of International Data Center (IDC).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Method: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 smtClean="0"/>
              <a:t>The seismogram of the main shock is used as a single template for identification of related aftershocks.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 smtClean="0"/>
              <a:t>A score based on the Diffusion maps embedding was calculated for each detected arrival.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e-IL" sz="2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20139" r="2113" b="23194"/>
          <a:stretch/>
        </p:blipFill>
        <p:spPr>
          <a:xfrm>
            <a:off x="6402730" y="931061"/>
            <a:ext cx="2741269" cy="2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</TotalTime>
  <Words>1104</Words>
  <Application>Microsoft Office PowerPoint</Application>
  <PresentationFormat>On-screen Show (16:9)</PresentationFormat>
  <Paragraphs>138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Avenir Book</vt:lpstr>
      <vt:lpstr>Calibri</vt:lpstr>
      <vt:lpstr>Calibri Light</vt:lpstr>
      <vt:lpstr>DIN-Light</vt:lpstr>
      <vt:lpstr>DIN-Medium</vt:lpstr>
      <vt:lpstr>Times New Roman</vt:lpstr>
      <vt:lpstr>Title Slide</vt:lpstr>
      <vt:lpstr>Inner 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yuri</cp:lastModifiedBy>
  <cp:revision>115</cp:revision>
  <cp:lastPrinted>2019-03-26T13:54:24Z</cp:lastPrinted>
  <dcterms:created xsi:type="dcterms:W3CDTF">2019-04-24T06:32:04Z</dcterms:created>
  <dcterms:modified xsi:type="dcterms:W3CDTF">2021-06-17T09:43:36Z</dcterms:modified>
</cp:coreProperties>
</file>