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</p:sldMasterIdLst>
  <p:notesMasterIdLst>
    <p:notesMasterId r:id="rId16"/>
  </p:notesMasterIdLst>
  <p:sldIdLst>
    <p:sldId id="256" r:id="rId8"/>
    <p:sldId id="258" r:id="rId9"/>
    <p:sldId id="260" r:id="rId10"/>
    <p:sldId id="265" r:id="rId11"/>
    <p:sldId id="266" r:id="rId12"/>
    <p:sldId id="261" r:id="rId13"/>
    <p:sldId id="262" r:id="rId14"/>
    <p:sldId id="263" r:id="rId15"/>
  </p:sldIdLst>
  <p:sldSz cx="9144000" cy="5143500" type="screen16x9"/>
  <p:notesSz cx="6858000" cy="9144000"/>
  <p:defaultTextStyle>
    <a:defPPr>
      <a:defRPr lang="en-US"/>
    </a:defPPr>
    <a:lvl1pPr marL="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1pPr>
    <a:lvl2pPr marL="89714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2pPr>
    <a:lvl3pPr marL="17943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3pPr>
    <a:lvl4pPr marL="26914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4pPr>
    <a:lvl5pPr marL="35886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5pPr>
    <a:lvl6pPr marL="448576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6pPr>
    <a:lvl7pPr marL="538290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7pPr>
    <a:lvl8pPr marL="628007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8pPr>
    <a:lvl9pPr marL="717721" algn="l" defTabSz="89714" rtl="0" eaLnBrk="1" latinLnBrk="0" hangingPunct="1">
      <a:defRPr sz="3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0AB6"/>
    <a:srgbClr val="00A0D2"/>
    <a:srgbClr val="00A1BC"/>
    <a:srgbClr val="DFC5DF"/>
    <a:srgbClr val="E1E1E1"/>
    <a:srgbClr val="00B4D2"/>
    <a:srgbClr val="0095BB"/>
    <a:srgbClr val="00B0DC"/>
    <a:srgbClr val="00B0BE"/>
    <a:srgbClr val="008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33"/>
    <p:restoredTop sz="94623"/>
  </p:normalViewPr>
  <p:slideViewPr>
    <p:cSldViewPr snapToGrid="0" snapToObjects="1">
      <p:cViewPr varScale="1">
        <p:scale>
          <a:sx n="150" d="100"/>
          <a:sy n="150" d="100"/>
        </p:scale>
        <p:origin x="984" y="1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85ACC-7566-4D45-A985-3729A2E65168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4824E-09F4-6D40-98EA-9D82F5F584E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2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1pPr>
    <a:lvl2pPr marL="342632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2pPr>
    <a:lvl3pPr marL="68526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3pPr>
    <a:lvl4pPr marL="1027893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4pPr>
    <a:lvl5pPr marL="1370525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5pPr>
    <a:lvl6pPr marL="1713156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6pPr>
    <a:lvl7pPr marL="205578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7pPr>
    <a:lvl8pPr marL="2398418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8pPr>
    <a:lvl9pPr marL="2741049" algn="l" defTabSz="685263" rtl="0" eaLnBrk="1" latinLnBrk="0" hangingPunct="1">
      <a:defRPr sz="8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96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431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85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9249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8185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1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8109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ight, night sky&#10;&#10;Description automatically generated">
            <a:extLst>
              <a:ext uri="{FF2B5EF4-FFF2-40B4-BE49-F238E27FC236}">
                <a16:creationId xmlns:a16="http://schemas.microsoft.com/office/drawing/2014/main" id="{8EE887FA-C0FC-E342-ABF2-9814A05C2E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40"/>
            <a:ext cx="9144000" cy="5142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505C7F-A6CF-D248-952C-36F2040C641E}"/>
              </a:ext>
            </a:extLst>
          </p:cNvPr>
          <p:cNvSpPr/>
          <p:nvPr userDrawn="1"/>
        </p:nvSpPr>
        <p:spPr>
          <a:xfrm>
            <a:off x="1" y="4876244"/>
            <a:ext cx="9144000" cy="256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CC5158-FDC6-F940-91AB-3B9665AAF961}"/>
              </a:ext>
            </a:extLst>
          </p:cNvPr>
          <p:cNvSpPr txBox="1"/>
          <p:nvPr userDrawn="1"/>
        </p:nvSpPr>
        <p:spPr>
          <a:xfrm>
            <a:off x="7920635" y="4895301"/>
            <a:ext cx="1075157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BF5C8F-818D-D540-B729-29710F7029AD}"/>
              </a:ext>
            </a:extLst>
          </p:cNvPr>
          <p:cNvSpPr/>
          <p:nvPr userDrawn="1"/>
        </p:nvSpPr>
        <p:spPr>
          <a:xfrm>
            <a:off x="123276" y="4875274"/>
            <a:ext cx="3772372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E79601-E553-A349-BA44-52D590EC0A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51778" y="283003"/>
            <a:ext cx="1879332" cy="4981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277CE3A-71B4-EA4B-9350-586F5C9571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4288" y="287283"/>
            <a:ext cx="1967734" cy="49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8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68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1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2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27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BBD6523-3A1A-DB4B-80D9-683FE6F697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89500"/>
            <a:ext cx="9144000" cy="25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7B76B-3BB9-0C42-9B96-0E4249F9C7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8817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45E263-5EB9-FD4E-9ADB-7610281CDD3D}"/>
              </a:ext>
            </a:extLst>
          </p:cNvPr>
          <p:cNvSpPr txBox="1"/>
          <p:nvPr userDrawn="1"/>
        </p:nvSpPr>
        <p:spPr>
          <a:xfrm>
            <a:off x="7863574" y="4895381"/>
            <a:ext cx="1239874" cy="261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99" b="0" i="0" baseline="0">
                <a:solidFill>
                  <a:schemeClr val="bg1"/>
                </a:solidFill>
                <a:latin typeface="DIN-Medium" pitchFamily="2" charset="0"/>
              </a:rPr>
              <a:t>CTBTO.ORG</a:t>
            </a:r>
          </a:p>
        </p:txBody>
      </p:sp>
      <p:sp>
        <p:nvSpPr>
          <p:cNvPr id="21" name="Text Box 174">
            <a:extLst>
              <a:ext uri="{FF2B5EF4-FFF2-40B4-BE49-F238E27FC236}">
                <a16:creationId xmlns:a16="http://schemas.microsoft.com/office/drawing/2014/main" id="{7A1C0339-EC0C-9949-BCF0-B4EF5C7FB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6936" y="4764219"/>
            <a:ext cx="4301370" cy="11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0604" tIns="10301" rIns="20604" bIns="10301">
            <a:spAutoFit/>
          </a:bodyPr>
          <a:lstStyle/>
          <a:p>
            <a:pPr defTabSz="207618" eaLnBrk="0" hangingPunct="0">
              <a:spcBef>
                <a:spcPct val="50000"/>
              </a:spcBef>
            </a:pPr>
            <a:r>
              <a:rPr lang="en-US" sz="635" b="1">
                <a:solidFill>
                  <a:schemeClr val="tx1"/>
                </a:solidFill>
                <a:latin typeface="Avenir Heavy"/>
                <a:cs typeface="Avenir Heavy"/>
              </a:rPr>
              <a:t>Disclaimer: </a:t>
            </a:r>
            <a:r>
              <a:rPr lang="en-US" sz="498">
                <a:solidFill>
                  <a:schemeClr val="tx1"/>
                </a:solidFill>
                <a:latin typeface="Avenir Medium"/>
                <a:cs typeface="Avenir Medium"/>
              </a:rPr>
              <a:t>The views expressed on this poster are those of the author and do not necessarily reflect the view of the CTBTO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7E4A3-F85F-FB48-A99F-8A66173D7825}"/>
              </a:ext>
            </a:extLst>
          </p:cNvPr>
          <p:cNvSpPr txBox="1"/>
          <p:nvPr userDrawn="1"/>
        </p:nvSpPr>
        <p:spPr>
          <a:xfrm>
            <a:off x="115330" y="536156"/>
            <a:ext cx="12380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b="0" i="0" baseline="0">
                <a:solidFill>
                  <a:schemeClr val="bg1"/>
                </a:solidFill>
                <a:latin typeface="DIN-Light" pitchFamily="2" charset="0"/>
              </a:rPr>
              <a:t>Poster No.:</a:t>
            </a:r>
            <a:endParaRPr lang="en-US" sz="1100" b="0" i="0" baseline="0">
              <a:solidFill>
                <a:schemeClr val="bg1"/>
              </a:solidFill>
              <a:latin typeface="DIN-Medium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3AE80C-FF21-D348-805F-71CCC8E6029F}"/>
              </a:ext>
            </a:extLst>
          </p:cNvPr>
          <p:cNvSpPr/>
          <p:nvPr userDrawn="1"/>
        </p:nvSpPr>
        <p:spPr>
          <a:xfrm>
            <a:off x="78895" y="4895381"/>
            <a:ext cx="3674008" cy="2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99" b="0" i="0" baseline="0">
                <a:solidFill>
                  <a:schemeClr val="bg1"/>
                </a:solidFill>
                <a:latin typeface="DIN-Light" pitchFamily="2" charset="0"/>
              </a:rPr>
              <a:t>PUTTING AN END TO NUCLEAR EXPLOSIONS </a:t>
            </a:r>
            <a:endParaRPr lang="x-none" sz="1099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639673-EC0F-DD42-ACA8-0433E815E767}"/>
              </a:ext>
            </a:extLst>
          </p:cNvPr>
          <p:cNvSpPr/>
          <p:nvPr userDrawn="1"/>
        </p:nvSpPr>
        <p:spPr>
          <a:xfrm>
            <a:off x="947352" y="564599"/>
            <a:ext cx="683094" cy="204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47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24655-8128-A046-A777-D08AC067DEF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1640" y="141123"/>
            <a:ext cx="1408805" cy="35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CFC8EC-9B23-3E48-AB9F-A161B5282AC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74666" y="215729"/>
            <a:ext cx="1687983" cy="4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3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008111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27" indent="-252027" algn="l" defTabSz="1008111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7" kern="1200">
          <a:solidFill>
            <a:schemeClr val="tx1"/>
          </a:solidFill>
          <a:latin typeface="+mn-lt"/>
          <a:ea typeface="+mn-ea"/>
          <a:cs typeface="+mn-cs"/>
        </a:defRPr>
      </a:lvl1pPr>
      <a:lvl2pPr marL="75608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13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19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8249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2305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6361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80417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4474" indent="-252027" algn="l" defTabSz="1008111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4056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8111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2167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6222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20280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4334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8389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2443" algn="l" defTabSz="1008111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EEF774D5-8E1F-6744-9E49-DB689041A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3903" y="1800106"/>
            <a:ext cx="10691813" cy="150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On using self-sustained events for stochastic waveform modelling </a:t>
            </a:r>
          </a:p>
          <a:p>
            <a:pPr algn="ctr" eaLnBrk="0" hangingPunct="0"/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</a:rPr>
              <a:t>with deep neural networks</a:t>
            </a:r>
          </a:p>
          <a:p>
            <a:pPr algn="ctr" eaLnBrk="0" hangingPunct="0"/>
            <a:endParaRPr lang="en-US" sz="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Xavier Cassagnou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Christophe Millet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Mathilde Mougeot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1,3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</a:t>
            </a:r>
          </a:p>
          <a:p>
            <a:pPr algn="ctr" eaLnBrk="0" hangingPunct="0">
              <a:lnSpc>
                <a:spcPts val="1586"/>
              </a:lnSpc>
              <a:spcBef>
                <a:spcPts val="60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Cyril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Nefzaoui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Blanchard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</a:t>
            </a:r>
            <a:endParaRPr lang="en-US" sz="1600" baseline="30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  <a:p>
            <a:pPr algn="ctr" eaLnBrk="0" hangingPunct="0">
              <a:spcBef>
                <a:spcPts val="91"/>
              </a:spcBef>
            </a:pPr>
            <a:endParaRPr lang="en-US" sz="952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44B02F-EACB-954E-B8D8-4DA1E922AB24}"/>
              </a:ext>
            </a:extLst>
          </p:cNvPr>
          <p:cNvSpPr txBox="1"/>
          <p:nvPr/>
        </p:nvSpPr>
        <p:spPr>
          <a:xfrm>
            <a:off x="2682744" y="3920311"/>
            <a:ext cx="37256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fr-F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Borelli, ENS Paris-Saclay, F-91190 Gif-sur-Yvette, France</a:t>
            </a:r>
          </a:p>
          <a:p>
            <a:pPr algn="ctr"/>
            <a:r>
              <a:rPr lang="fr-FR" sz="9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fr-F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CEA, DAM, DIF, F-91297 Arpajon, France</a:t>
            </a:r>
          </a:p>
          <a:p>
            <a:pPr algn="ctr"/>
            <a:r>
              <a:rPr lang="fr-FR" sz="9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fr-FR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ENSIIE, F-91000 Évry, France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79A673-1808-1544-8A21-B775AE6A4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600" y="3867150"/>
            <a:ext cx="571500" cy="863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501917-BF0A-C54B-AB4E-B0C62C356E93}"/>
              </a:ext>
            </a:extLst>
          </p:cNvPr>
          <p:cNvSpPr txBox="1"/>
          <p:nvPr/>
        </p:nvSpPr>
        <p:spPr>
          <a:xfrm>
            <a:off x="3153581" y="3027701"/>
            <a:ext cx="2836838" cy="307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fr-FR" sz="140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P.3.6-615</a:t>
            </a:r>
            <a:r>
              <a:rPr lang="x-none" sz="140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pic>
        <p:nvPicPr>
          <p:cNvPr id="1026" name="Picture 2" descr="Fichier:CEA logo nouveau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65" y="3302539"/>
            <a:ext cx="487432" cy="39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 CMLA est désormais le Centre Borelli et a changé d&amp;#39;adresse &amp;gt;  http://www.centreborelli.f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885" y="3223043"/>
            <a:ext cx="508752" cy="50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ichier:LOGOS ENS-PARIS-SACLAY UPSAY 2.png — Wikipé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637" y="3321679"/>
            <a:ext cx="1750028" cy="38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NSIIE – École Nationale Supérieure d&amp;#39;Informatique pour l&amp;#39;Industrie et  l&amp;#39;Entrepri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758" y="3288811"/>
            <a:ext cx="421997" cy="42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463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902C2E-D846-7548-87D5-46DC03C317C9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P3.6-615</a:t>
            </a:r>
            <a:endParaRPr lang="x-none"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5BE312-C0B6-2140-AF9C-95F023216E73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91887" y="1150193"/>
            <a:ext cx="37580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The performance of the IMS is known to be related to atmospheric properties, but the usual approach at the IDC still relies on simple models to incorporate the environmental knowledge.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We develop a deep neural network (NN) that takes advantage of fundamental properties of dynamical systems to learn a model for the stochastic component involved in wave propagation, and predict some statistics of the recorded time series.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The NN model is suitable for training on data emanating from individual stations of the IMS, using far-field self-sustained natural events such as microbaroms and high-fidelity simulation data.</a:t>
            </a:r>
          </a:p>
        </p:txBody>
      </p:sp>
      <p:pic>
        <p:nvPicPr>
          <p:cNvPr id="6" name="Picture 5" descr="U:\cea_homes\b4\milletc\PC\PC2\cea\home\b4\milletc\PC\PC2\RAPP_NOTE_PAPERS\RAPPORT_FLOWS12a_10.2018\Slides_Meeting_CEA-PTS\figures\PMC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405" y="1151083"/>
            <a:ext cx="4832770" cy="276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240404" y="4026991"/>
            <a:ext cx="473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of signals exhibiting self-sustained events during 24 hours for 9 infrasound stations of the IMS. No reliable information about these events (localizations, sources, etc.) is available on a daily basis.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BE2C95DE-536B-4E0E-99C3-59BC3CBA8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42841"/>
            <a:ext cx="4962770" cy="104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</a:rPr>
              <a:t>On using self-sustained events for stochastic waveform modelling with deep neural networks</a:t>
            </a:r>
          </a:p>
          <a:p>
            <a:pPr algn="ctr" eaLnBrk="0" hangingPunct="0">
              <a:lnSpc>
                <a:spcPts val="1300"/>
              </a:lnSpc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Xavier Cassagnou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Christophe Millet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Mathilde Mougeot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1,3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Cyril </a:t>
            </a:r>
            <a:r>
              <a:rPr lang="en-US" sz="9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Nefzaoui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Blanchard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</a:p>
          <a:p>
            <a:pPr lvl="3"/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Borelli, ENS Paris-Saclay, F-91190 Gif-sur-Yvette, France, </a:t>
            </a:r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CEA, DAM, DIF, 91297 Arpajon, France,</a:t>
            </a:r>
          </a:p>
          <a:p>
            <a:pPr lvl="3"/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ENSIIE, F-91000 Évry, France</a:t>
            </a:r>
          </a:p>
          <a:p>
            <a:pPr lvl="3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 authors : xavier.cassagnou@ens-paris-saclay.fr, christophe.millet@cea.fr</a:t>
            </a:r>
            <a:endParaRPr lang="fr-FR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endParaRPr lang="en-US" sz="800" baseline="30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511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6E2110-6530-F74F-BC2B-C4AB2093820E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P3.6-615</a:t>
            </a:r>
            <a:endParaRPr lang="x-none"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4EC51-B9A3-6947-90CF-E5A0044512BC}"/>
              </a:ext>
            </a:extLst>
          </p:cNvPr>
          <p:cNvSpPr txBox="1"/>
          <p:nvPr/>
        </p:nvSpPr>
        <p:spPr>
          <a:xfrm rot="16200000">
            <a:off x="-1779943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CC56037-EE30-4299-90F1-D11D5F3F0857}"/>
              </a:ext>
            </a:extLst>
          </p:cNvPr>
          <p:cNvSpPr txBox="1"/>
          <p:nvPr/>
        </p:nvSpPr>
        <p:spPr>
          <a:xfrm>
            <a:off x="639990" y="964087"/>
            <a:ext cx="32215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Context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Waveform sensor stations of the International Monitoring System (IMS).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Self sustained </a:t>
            </a:r>
            <a:r>
              <a:rPr lang="en-US" sz="1200" dirty="0" err="1"/>
              <a:t>perturbators</a:t>
            </a:r>
            <a:r>
              <a:rPr lang="en-US" sz="1200" dirty="0"/>
              <a:t> are “mixed” with the </a:t>
            </a:r>
            <a:r>
              <a:rPr lang="en-US" sz="1200" b="1" dirty="0">
                <a:solidFill>
                  <a:srgbClr val="FF0000"/>
                </a:solidFill>
              </a:rPr>
              <a:t>events of interest</a:t>
            </a:r>
            <a:r>
              <a:rPr lang="en-US" sz="1200" dirty="0"/>
              <a:t>. Such </a:t>
            </a:r>
            <a:r>
              <a:rPr lang="en-US" sz="1200" dirty="0" err="1"/>
              <a:t>perturbators</a:t>
            </a:r>
            <a:r>
              <a:rPr lang="en-US" sz="1200" dirty="0"/>
              <a:t> are known to cause false alarms.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/>
              <a:t>Need to produce automated data-driven processes to reduce the false alarms rate.</a:t>
            </a:r>
          </a:p>
          <a:p>
            <a:endParaRPr lang="fr-FR" sz="1200" dirty="0"/>
          </a:p>
          <a:p>
            <a:r>
              <a:rPr lang="fr-FR" sz="1200" b="1" dirty="0" err="1"/>
              <a:t>Usual</a:t>
            </a:r>
            <a:r>
              <a:rPr lang="fr-FR" sz="1200" b="1" dirty="0"/>
              <a:t> </a:t>
            </a:r>
            <a:r>
              <a:rPr lang="fr-FR" sz="1200" b="1" dirty="0" err="1"/>
              <a:t>approach</a:t>
            </a:r>
            <a:endParaRPr lang="fr-FR" sz="1200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/>
              <a:t>Global Association, NET-VISA, ...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/>
              <a:t>Case-by-case </a:t>
            </a:r>
            <a:r>
              <a:rPr lang="fr-FR" sz="1200" dirty="0" err="1"/>
              <a:t>study</a:t>
            </a:r>
            <a:r>
              <a:rPr lang="fr-FR" sz="1200" dirty="0"/>
              <a:t> </a:t>
            </a:r>
            <a:r>
              <a:rPr lang="fr-FR" sz="1200" dirty="0" err="1"/>
              <a:t>that</a:t>
            </a:r>
            <a:r>
              <a:rPr lang="fr-FR" sz="1200" dirty="0"/>
              <a:t> </a:t>
            </a:r>
            <a:r>
              <a:rPr lang="en-US" sz="1200" dirty="0"/>
              <a:t>relies on expert judgments, propagation models and prior on the distribution of </a:t>
            </a:r>
            <a:r>
              <a:rPr lang="en-US" sz="1200" dirty="0" err="1"/>
              <a:t>perturbators</a:t>
            </a:r>
            <a:r>
              <a:rPr lang="en-US" sz="1200" dirty="0"/>
              <a:t>.</a:t>
            </a:r>
          </a:p>
          <a:p>
            <a:endParaRPr lang="en-US" sz="1200" dirty="0"/>
          </a:p>
          <a:p>
            <a:r>
              <a:rPr lang="en-US" sz="1200" dirty="0"/>
              <a:t>How can we train </a:t>
            </a:r>
            <a:r>
              <a:rPr lang="en-US" sz="1200" b="1" dirty="0"/>
              <a:t>ML algorithms </a:t>
            </a:r>
            <a:r>
              <a:rPr lang="en-US" sz="1200" dirty="0"/>
              <a:t>from past data to better describe the </a:t>
            </a:r>
            <a:r>
              <a:rPr lang="en-US" sz="1200" u="sng" dirty="0"/>
              <a:t>effect</a:t>
            </a:r>
            <a:r>
              <a:rPr lang="en-US" sz="1200" dirty="0"/>
              <a:t> of self-sustained </a:t>
            </a:r>
            <a:r>
              <a:rPr lang="en-US" sz="1200" dirty="0" err="1"/>
              <a:t>perturbators</a:t>
            </a:r>
            <a:r>
              <a:rPr lang="en-US" sz="1200" dirty="0"/>
              <a:t> in the recorded signals?</a:t>
            </a:r>
            <a:endParaRPr lang="fr-FR" sz="1200" dirty="0"/>
          </a:p>
        </p:txBody>
      </p:sp>
      <p:pic>
        <p:nvPicPr>
          <p:cNvPr id="2051" name="Picture 3" descr="U:\cea_temp\b4\cassagnoux\Capture du 2021-06-07 16-11-4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583" y="1211584"/>
            <a:ext cx="5007097" cy="249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CC56037-EE30-4299-90F1-D11D5F3F0857}"/>
              </a:ext>
            </a:extLst>
          </p:cNvPr>
          <p:cNvSpPr txBox="1"/>
          <p:nvPr/>
        </p:nvSpPr>
        <p:spPr>
          <a:xfrm>
            <a:off x="3861583" y="3992851"/>
            <a:ext cx="5007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Localization of events in the database REB that have generated infrasound detections during the period 2011-2019.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7C8C6C3F-C62D-4CFF-99CF-D8664AA57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42841"/>
            <a:ext cx="4962770" cy="104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</a:rPr>
              <a:t>On using self-sustained events for stochastic waveform modelling with deep neural networks</a:t>
            </a:r>
          </a:p>
          <a:p>
            <a:pPr algn="ctr" eaLnBrk="0" hangingPunct="0">
              <a:lnSpc>
                <a:spcPts val="1300"/>
              </a:lnSpc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Xavier Cassagnou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Christophe Millet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Mathilde Mougeot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1,3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Cyril </a:t>
            </a:r>
            <a:r>
              <a:rPr lang="en-US" sz="9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Nefzaoui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Blanchard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</a:p>
          <a:p>
            <a:pPr lvl="3"/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Borelli, ENS Paris-Saclay, F-91190 Gif-sur-Yvette, France, </a:t>
            </a:r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CEA, DAM, DIF, 91297 Arpajon, France,</a:t>
            </a:r>
          </a:p>
          <a:p>
            <a:pPr lvl="3"/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ENSIIE, F-91000 Évry, France</a:t>
            </a:r>
          </a:p>
          <a:p>
            <a:pPr lvl="3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 authors : xavier.cassagnou@ens-paris-saclay.fr, christophe.millet@cea.fr</a:t>
            </a:r>
            <a:endParaRPr lang="fr-FR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endParaRPr lang="en-US" sz="800" baseline="30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83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BDB389E-E203-4C25-97E5-89FD429B8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883" y="1040363"/>
            <a:ext cx="3310133" cy="248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46E2110-6530-F74F-BC2B-C4AB2093820E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P3.6-615</a:t>
            </a:r>
            <a:endParaRPr lang="x-none"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4EC51-B9A3-6947-90CF-E5A0044512BC}"/>
              </a:ext>
            </a:extLst>
          </p:cNvPr>
          <p:cNvSpPr txBox="1"/>
          <p:nvPr/>
        </p:nvSpPr>
        <p:spPr>
          <a:xfrm rot="16200000">
            <a:off x="-1779943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0CC56037-EE30-4299-90F1-D11D5F3F0857}"/>
                  </a:ext>
                </a:extLst>
              </p:cNvPr>
              <p:cNvSpPr txBox="1"/>
              <p:nvPr/>
            </p:nvSpPr>
            <p:spPr>
              <a:xfrm>
                <a:off x="858369" y="901694"/>
                <a:ext cx="4085697" cy="3478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Scientific question. </a:t>
                </a:r>
              </a:p>
              <a:p>
                <a:r>
                  <a:rPr lang="en-US" sz="1400" i="1" dirty="0"/>
                  <a:t>Can we predict the effect of </a:t>
                </a:r>
                <a:r>
                  <a:rPr lang="en-US" sz="1400" b="1" i="1" dirty="0"/>
                  <a:t>perturbators</a:t>
                </a:r>
                <a:r>
                  <a:rPr lang="en-US" sz="1400" i="1" dirty="0"/>
                  <a:t> from past data recorded at a given infrasound station?</a:t>
                </a:r>
              </a:p>
              <a:p>
                <a:endParaRPr lang="fr-FR" sz="1200" dirty="0"/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fr-FR" sz="1200" dirty="0" err="1"/>
                  <a:t>Usual</a:t>
                </a:r>
                <a:r>
                  <a:rPr lang="fr-FR" sz="1200" dirty="0"/>
                  <a:t> data </a:t>
                </a:r>
                <a:r>
                  <a:rPr lang="fr-FR" sz="1200" dirty="0" err="1"/>
                  <a:t>include</a:t>
                </a:r>
                <a:r>
                  <a:rPr lang="fr-FR" sz="1200" dirty="0"/>
                  <a:t> time </a:t>
                </a:r>
                <a:r>
                  <a:rPr lang="fr-FR" sz="1200" dirty="0" err="1"/>
                  <a:t>series</a:t>
                </a:r>
                <a:r>
                  <a:rPr lang="fr-FR" sz="1200" dirty="0"/>
                  <a:t>, </a:t>
                </a:r>
                <a:r>
                  <a:rPr lang="fr-FR" sz="1200" dirty="0" err="1"/>
                  <a:t>azimuths</a:t>
                </a:r>
                <a:r>
                  <a:rPr lang="fr-FR" sz="1200" dirty="0"/>
                  <a:t>, </a:t>
                </a:r>
                <a:r>
                  <a:rPr lang="fr-FR" sz="1200" dirty="0" err="1"/>
                  <a:t>metadata</a:t>
                </a:r>
                <a:r>
                  <a:rPr lang="fr-FR" sz="1200" dirty="0"/>
                  <a:t> and </a:t>
                </a:r>
                <a:r>
                  <a:rPr lang="fr-FR" sz="1200" dirty="0" err="1"/>
                  <a:t>other</a:t>
                </a:r>
                <a:r>
                  <a:rPr lang="fr-FR" sz="1200" dirty="0"/>
                  <a:t> </a:t>
                </a:r>
                <a:r>
                  <a:rPr lang="fr-FR" sz="1200" dirty="0" err="1"/>
                  <a:t>properties</a:t>
                </a:r>
                <a:r>
                  <a:rPr lang="fr-FR" sz="1200" dirty="0"/>
                  <a:t> </a:t>
                </a:r>
                <a:r>
                  <a:rPr lang="fr-FR" sz="1200" dirty="0" err="1"/>
                  <a:t>obtained</a:t>
                </a:r>
                <a:r>
                  <a:rPr lang="fr-FR" sz="1200" dirty="0"/>
                  <a:t> </a:t>
                </a:r>
                <a:r>
                  <a:rPr lang="fr-FR" sz="1200" dirty="0" err="1"/>
                  <a:t>from</a:t>
                </a:r>
                <a:r>
                  <a:rPr lang="fr-FR" sz="1200" dirty="0"/>
                  <a:t> post-</a:t>
                </a:r>
                <a:r>
                  <a:rPr lang="fr-FR" sz="1200" dirty="0" err="1"/>
                  <a:t>processing</a:t>
                </a:r>
                <a:r>
                  <a:rPr lang="fr-FR" sz="1200" dirty="0"/>
                  <a:t> of </a:t>
                </a:r>
                <a:r>
                  <a:rPr lang="fr-FR" sz="1200" dirty="0" err="1"/>
                  <a:t>signals</a:t>
                </a:r>
                <a:r>
                  <a:rPr lang="fr-FR" sz="1200" dirty="0"/>
                  <a:t>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fr-FR" sz="1200" dirty="0" err="1"/>
                  <a:t>Assumption</a:t>
                </a:r>
                <a:r>
                  <a:rPr lang="fr-FR" sz="1200" dirty="0"/>
                  <a:t>: background noise </a:t>
                </a:r>
                <a:r>
                  <a:rPr lang="fr-FR" sz="1200" dirty="0" err="1"/>
                  <a:t>is</a:t>
                </a:r>
                <a:r>
                  <a:rPr lang="fr-FR" sz="1200" dirty="0"/>
                  <a:t> due to </a:t>
                </a:r>
                <a:r>
                  <a:rPr lang="fr-FR" sz="1200" b="1" dirty="0" err="1"/>
                  <a:t>many</a:t>
                </a:r>
                <a:r>
                  <a:rPr lang="fr-FR" sz="1200" b="1" dirty="0"/>
                  <a:t> </a:t>
                </a:r>
                <a:r>
                  <a:rPr lang="fr-FR" sz="1200" b="1" dirty="0" err="1"/>
                  <a:t>localized</a:t>
                </a:r>
                <a:r>
                  <a:rPr lang="fr-FR" sz="1200" b="1" dirty="0"/>
                  <a:t> </a:t>
                </a:r>
                <a:r>
                  <a:rPr lang="fr-FR" sz="1200" b="1" dirty="0" err="1"/>
                  <a:t>events</a:t>
                </a:r>
                <a:r>
                  <a:rPr lang="fr-FR" sz="1200" b="1" dirty="0"/>
                  <a:t> </a:t>
                </a:r>
                <a:r>
                  <a:rPr lang="fr-FR" sz="1200" dirty="0" err="1"/>
                  <a:t>distributed</a:t>
                </a:r>
                <a:r>
                  <a:rPr lang="fr-FR" sz="1200" dirty="0"/>
                  <a:t> in the </a:t>
                </a:r>
                <a:r>
                  <a:rPr lang="fr-FR" sz="1200" dirty="0" err="1"/>
                  <a:t>near</a:t>
                </a:r>
                <a:r>
                  <a:rPr lang="fr-FR" sz="1200" dirty="0"/>
                  <a:t>-to-far </a:t>
                </a:r>
                <a:r>
                  <a:rPr lang="fr-FR" sz="1200" dirty="0" err="1"/>
                  <a:t>field</a:t>
                </a:r>
                <a:r>
                  <a:rPr lang="fr-FR" sz="1200" dirty="0"/>
                  <a:t>. </a:t>
                </a:r>
                <a:r>
                  <a:rPr lang="fr-FR" sz="1200" dirty="0" err="1"/>
                  <a:t>These</a:t>
                </a:r>
                <a:r>
                  <a:rPr lang="fr-FR" sz="1200" dirty="0"/>
                  <a:t> </a:t>
                </a:r>
                <a:r>
                  <a:rPr lang="fr-FR" sz="1200" dirty="0" err="1"/>
                  <a:t>effects</a:t>
                </a:r>
                <a:r>
                  <a:rPr lang="fr-FR" sz="1200" dirty="0"/>
                  <a:t> are </a:t>
                </a:r>
                <a:r>
                  <a:rPr lang="fr-FR" sz="1200" dirty="0" err="1"/>
                  <a:t>difficult</a:t>
                </a:r>
                <a:r>
                  <a:rPr lang="fr-FR" sz="1200" dirty="0"/>
                  <a:t> to </a:t>
                </a:r>
                <a:r>
                  <a:rPr lang="fr-FR" sz="1200" dirty="0" err="1"/>
                  <a:t>represent</a:t>
                </a:r>
                <a:r>
                  <a:rPr lang="fr-FR" sz="1200" dirty="0"/>
                  <a:t> </a:t>
                </a:r>
                <a:r>
                  <a:rPr lang="fr-FR" sz="1200" dirty="0" err="1"/>
                  <a:t>numerically</a:t>
                </a:r>
                <a:r>
                  <a:rPr lang="fr-FR" sz="1200" dirty="0"/>
                  <a:t>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endParaRPr lang="fr-FR" sz="1200" dirty="0"/>
              </a:p>
              <a:p>
                <a:r>
                  <a:rPr lang="fr-FR" sz="1200" b="1" dirty="0"/>
                  <a:t>A </a:t>
                </a:r>
                <a:r>
                  <a:rPr lang="fr-FR" sz="1200" b="1" dirty="0" err="1"/>
                  <a:t>simplified</a:t>
                </a:r>
                <a:r>
                  <a:rPr lang="fr-FR" sz="1200" b="1" dirty="0"/>
                  <a:t> </a:t>
                </a:r>
                <a:r>
                  <a:rPr lang="fr-FR" sz="1200" b="1" dirty="0" err="1"/>
                  <a:t>approach</a:t>
                </a:r>
                <a:r>
                  <a:rPr lang="fr-FR" sz="1200" b="1" dirty="0"/>
                  <a:t> to </a:t>
                </a:r>
                <a:r>
                  <a:rPr lang="fr-FR" sz="1200" b="1" dirty="0" err="1"/>
                  <a:t>represent</a:t>
                </a:r>
                <a:r>
                  <a:rPr lang="fr-FR" sz="1200" b="1" dirty="0"/>
                  <a:t> a signal </a:t>
                </a:r>
                <a:r>
                  <a:rPr lang="fr-FR" sz="1200" b="1" dirty="0" err="1"/>
                  <a:t>generated</a:t>
                </a:r>
                <a:r>
                  <a:rPr lang="fr-FR" sz="1200" b="1" dirty="0"/>
                  <a:t> </a:t>
                </a:r>
                <a:r>
                  <a:rPr lang="fr-FR" sz="1200" b="1" dirty="0" err="1"/>
                  <a:t>from</a:t>
                </a:r>
                <a:r>
                  <a:rPr lang="fr-FR" sz="1200" b="1" dirty="0"/>
                  <a:t> </a:t>
                </a:r>
                <a14:m>
                  <m:oMath xmlns:m="http://schemas.openxmlformats.org/officeDocument/2006/math">
                    <m:r>
                      <a:rPr lang="fr-FR" sz="12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fr-FR" sz="1200" b="1" dirty="0"/>
                  <a:t> sources </a:t>
                </a:r>
                <a:r>
                  <a:rPr lang="fr-FR" sz="1200" b="1" dirty="0" err="1"/>
                  <a:t>is</a:t>
                </a:r>
                <a:r>
                  <a:rPr lang="fr-FR" sz="1200" b="1" dirty="0"/>
                  <a:t> </a:t>
                </a:r>
                <a:r>
                  <a:rPr lang="fr-FR" sz="1200" b="1" dirty="0" err="1"/>
                  <a:t>using</a:t>
                </a:r>
                <a:r>
                  <a:rPr lang="fr-FR" sz="1200" b="1" dirty="0"/>
                  <a:t> the </a:t>
                </a:r>
                <a:r>
                  <a:rPr lang="fr-FR" sz="1200" b="1" dirty="0" err="1">
                    <a:solidFill>
                      <a:srgbClr val="FF0000"/>
                    </a:solidFill>
                  </a:rPr>
                  <a:t>linear</a:t>
                </a:r>
                <a:r>
                  <a:rPr lang="fr-FR" sz="1200" b="1" dirty="0">
                    <a:solidFill>
                      <a:srgbClr val="FF0000"/>
                    </a:solidFill>
                  </a:rPr>
                  <a:t> superposition</a:t>
                </a:r>
                <a:r>
                  <a:rPr lang="fr-FR" sz="1200" b="1" dirty="0"/>
                  <a:t>.</a:t>
                </a:r>
                <a:endParaRPr lang="fr-FR" sz="1200" b="1" i="1" u="sng" dirty="0">
                  <a:solidFill>
                    <a:srgbClr val="FF0000"/>
                  </a:solidFill>
                </a:endParaRPr>
              </a:p>
              <a:p>
                <a:r>
                  <a:rPr lang="fr-FR" sz="1200" dirty="0"/>
                  <a:t>A station records a signal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fr-FR" sz="12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FR" sz="12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fr-FR" sz="1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fr-FR" sz="1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</m:oMath>
                </a14:m>
                <a:r>
                  <a:rPr lang="fr-FR" sz="1200" dirty="0"/>
                  <a:t> </a:t>
                </a:r>
                <a:r>
                  <a:rPr lang="fr-FR" sz="1200" dirty="0" err="1"/>
                  <a:t>where</a:t>
                </a:r>
                <a:r>
                  <a:rPr lang="fr-FR" sz="1200" dirty="0"/>
                  <a:t> </a:t>
                </a:r>
                <a:r>
                  <a:rPr lang="fr-FR" sz="1200" dirty="0" err="1"/>
                  <a:t>each</a:t>
                </a:r>
                <a:r>
                  <a:rPr lang="fr-FR" sz="1200" dirty="0"/>
                  <a:t> </a:t>
                </a:r>
                <a:r>
                  <a:rPr lang="fr-FR" sz="1200" dirty="0" err="1"/>
                  <a:t>function</a:t>
                </a:r>
                <a:r>
                  <a:rPr lang="fr-FR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200" dirty="0"/>
                  <a:t> </a:t>
                </a:r>
                <a:r>
                  <a:rPr lang="fr-FR" sz="1200" dirty="0" err="1"/>
                  <a:t>satisfies</a:t>
                </a:r>
                <a:r>
                  <a:rPr lang="fr-FR" sz="1200" dirty="0"/>
                  <a:t> an </a:t>
                </a:r>
                <a:r>
                  <a:rPr lang="fr-FR" sz="1200" dirty="0" err="1"/>
                  <a:t>ordinary</a:t>
                </a:r>
                <a:r>
                  <a:rPr lang="fr-FR" sz="1200" dirty="0"/>
                  <a:t> </a:t>
                </a:r>
                <a:r>
                  <a:rPr lang="fr-FR" sz="1200" dirty="0" err="1"/>
                  <a:t>differential</a:t>
                </a:r>
                <a:r>
                  <a:rPr lang="fr-FR" sz="1200" dirty="0"/>
                  <a:t> </a:t>
                </a:r>
                <a:r>
                  <a:rPr lang="fr-FR" sz="1200" dirty="0" err="1"/>
                  <a:t>equation</a:t>
                </a:r>
                <a:r>
                  <a:rPr lang="fr-FR" sz="1200" dirty="0"/>
                  <a:t> (ODE).</a:t>
                </a:r>
              </a:p>
              <a:p>
                <a:endParaRPr lang="fr-FR" sz="1200" dirty="0"/>
              </a:p>
              <a:p>
                <a:r>
                  <a:rPr lang="fr-FR" sz="1200" dirty="0"/>
                  <a:t>The ODE </a:t>
                </a:r>
                <a:r>
                  <a:rPr lang="fr-FR" sz="1200" dirty="0" err="1"/>
                  <a:t>depends</a:t>
                </a:r>
                <a:r>
                  <a:rPr lang="fr-FR" sz="1200" dirty="0"/>
                  <a:t> on </a:t>
                </a:r>
                <a:r>
                  <a:rPr lang="fr-FR" sz="1200" dirty="0" err="1"/>
                  <a:t>two</a:t>
                </a:r>
                <a:r>
                  <a:rPr lang="fr-FR" sz="1200" dirty="0"/>
                  <a:t> </a:t>
                </a:r>
                <a:r>
                  <a:rPr lang="fr-FR" sz="1200" dirty="0" err="1"/>
                  <a:t>elements</a:t>
                </a:r>
                <a:r>
                  <a:rPr lang="fr-FR" sz="1200" dirty="0"/>
                  <a:t>: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fr-FR" sz="1200" dirty="0"/>
                  <a:t>The source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200" dirty="0"/>
                  <a:t>;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fr-FR" sz="1200" dirty="0"/>
                  <a:t>The </a:t>
                </a:r>
                <a:r>
                  <a:rPr lang="fr-FR" sz="1200" b="1" dirty="0" err="1">
                    <a:solidFill>
                      <a:srgbClr val="FF0000"/>
                    </a:solidFill>
                  </a:rPr>
                  <a:t>atmospherical</a:t>
                </a:r>
                <a:r>
                  <a:rPr lang="fr-FR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fr-FR" sz="1200" b="1" dirty="0" err="1">
                    <a:solidFill>
                      <a:srgbClr val="FF0000"/>
                    </a:solidFill>
                  </a:rPr>
                  <a:t>context</a:t>
                </a:r>
                <a:r>
                  <a:rPr lang="fr-FR" sz="1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fr-FR" sz="1200" dirty="0"/>
                  <a:t> (</a:t>
                </a:r>
                <a:r>
                  <a:rPr lang="fr-FR" sz="1200" dirty="0" err="1"/>
                  <a:t>sound</a:t>
                </a:r>
                <a:r>
                  <a:rPr lang="fr-FR" sz="1200" dirty="0"/>
                  <a:t> speed profile, etc.).</a:t>
                </a:r>
              </a:p>
            </p:txBody>
          </p:sp>
        </mc:Choice>
        <mc:Fallback xmlns="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C56037-EE30-4299-90F1-D11D5F3F0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69" y="901694"/>
                <a:ext cx="4085697" cy="3478581"/>
              </a:xfrm>
              <a:prstGeom prst="rect">
                <a:avLst/>
              </a:prstGeom>
              <a:blipFill rotWithShape="1">
                <a:blip r:embed="rId3"/>
                <a:stretch>
                  <a:fillRect l="-448" b="-5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3C689F2-8CEC-4C8E-B393-4AF352720574}"/>
                  </a:ext>
                </a:extLst>
              </p:cNvPr>
              <p:cNvSpPr txBox="1"/>
              <p:nvPr/>
            </p:nvSpPr>
            <p:spPr>
              <a:xfrm>
                <a:off x="7572714" y="1269808"/>
                <a:ext cx="27305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FR" sz="1200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3C689F2-8CEC-4C8E-B393-4AF352720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2714" y="1269808"/>
                <a:ext cx="273050" cy="276999"/>
              </a:xfrm>
              <a:prstGeom prst="rect">
                <a:avLst/>
              </a:prstGeom>
              <a:blipFill>
                <a:blip r:embed="rId4"/>
                <a:stretch>
                  <a:fillRect r="-44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/>
          <p:cNvSpPr txBox="1"/>
          <p:nvPr/>
        </p:nvSpPr>
        <p:spPr>
          <a:xfrm>
            <a:off x="6482171" y="3373819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Longitude</a:t>
            </a:r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4994828" y="2099218"/>
            <a:ext cx="696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Latitude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0CC56037-EE30-4299-90F1-D11D5F3F0857}"/>
                  </a:ext>
                </a:extLst>
              </p:cNvPr>
              <p:cNvSpPr txBox="1"/>
              <p:nvPr/>
            </p:nvSpPr>
            <p:spPr>
              <a:xfrm>
                <a:off x="5058303" y="3760496"/>
                <a:ext cx="38334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err="1"/>
                  <a:t>While</a:t>
                </a:r>
                <a:r>
                  <a:rPr lang="fr-FR" sz="1200" dirty="0"/>
                  <a:t> </a:t>
                </a:r>
                <a:r>
                  <a:rPr lang="fr-FR" sz="1200" dirty="0" err="1"/>
                  <a:t>each</a:t>
                </a:r>
                <a:r>
                  <a:rPr lang="fr-FR" sz="1200" dirty="0"/>
                  <a:t> source/</a:t>
                </a:r>
                <a:r>
                  <a:rPr lang="fr-FR" sz="1200" dirty="0" err="1"/>
                  <a:t>perturbator</a:t>
                </a:r>
                <a:r>
                  <a:rPr lang="fr-FR" sz="1200" dirty="0"/>
                  <a:t> (</a:t>
                </a:r>
                <a14:m>
                  <m:oMath xmlns:m="http://schemas.openxmlformats.org/officeDocument/2006/math">
                    <m:r>
                      <a:rPr lang="fr-FR" sz="1200" b="1" i="0">
                        <a:latin typeface="Cambria Math" panose="02040503050406030204" pitchFamily="18" charset="0"/>
                      </a:rPr>
                      <m:t>○</m:t>
                    </m:r>
                  </m:oMath>
                </a14:m>
                <a:r>
                  <a:rPr lang="fr-FR" sz="1200" dirty="0"/>
                  <a:t>) </a:t>
                </a:r>
                <a:r>
                  <a:rPr lang="fr-FR" sz="1200" dirty="0" err="1"/>
                  <a:t>generates</a:t>
                </a:r>
                <a:r>
                  <a:rPr lang="fr-FR" sz="1200" dirty="0"/>
                  <a:t> a signal, the distribution of sources and the </a:t>
                </a:r>
                <a:r>
                  <a:rPr lang="fr-FR" sz="1200" dirty="0" err="1"/>
                  <a:t>associated</a:t>
                </a:r>
                <a:r>
                  <a:rPr lang="fr-FR" sz="1200" dirty="0"/>
                  <a:t> </a:t>
                </a:r>
                <a:r>
                  <a:rPr lang="fr-FR" sz="1200" dirty="0" err="1"/>
                  <a:t>signals</a:t>
                </a:r>
                <a:r>
                  <a:rPr lang="fr-FR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FR" sz="1200" dirty="0"/>
                  <a:t> are </a:t>
                </a:r>
                <a:r>
                  <a:rPr lang="fr-FR" sz="1200" dirty="0" err="1"/>
                  <a:t>unknown</a:t>
                </a:r>
                <a:r>
                  <a:rPr lang="fr-FR" sz="1200" dirty="0"/>
                  <a:t> for a </a:t>
                </a:r>
                <a:r>
                  <a:rPr lang="fr-FR" sz="1200" dirty="0" err="1"/>
                  <a:t>specific</a:t>
                </a:r>
                <a:r>
                  <a:rPr lang="fr-FR" sz="1200" dirty="0"/>
                  <a:t> </a:t>
                </a:r>
                <a:r>
                  <a:rPr lang="fr-FR" sz="1200" dirty="0" err="1"/>
                  <a:t>infrasound</a:t>
                </a:r>
                <a:r>
                  <a:rPr lang="fr-FR" sz="1200" dirty="0"/>
                  <a:t> station (×).</a:t>
                </a:r>
              </a:p>
            </p:txBody>
          </p:sp>
        </mc:Choice>
        <mc:Fallback xmlns="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CC56037-EE30-4299-90F1-D11D5F3F0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303" y="3760496"/>
                <a:ext cx="3833449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159" b="-66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B6B1C7BC-F6BF-4BF5-AE81-BB0B7C90FC53}"/>
                  </a:ext>
                </a:extLst>
              </p:cNvPr>
              <p:cNvSpPr txBox="1"/>
              <p:nvPr/>
            </p:nvSpPr>
            <p:spPr>
              <a:xfrm>
                <a:off x="5727541" y="1408307"/>
                <a:ext cx="7546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/>
                  <a:t>Color =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fr-FR" sz="1200" dirty="0"/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6B1C7BC-F6BF-4BF5-AE81-BB0B7C90F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7541" y="1408307"/>
                <a:ext cx="754630" cy="276999"/>
              </a:xfrm>
              <a:prstGeom prst="rect">
                <a:avLst/>
              </a:prstGeom>
              <a:blipFill rotWithShape="1">
                <a:blip r:embed="rId6"/>
                <a:stretch>
                  <a:fillRect l="-813"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7">
            <a:extLst>
              <a:ext uri="{FF2B5EF4-FFF2-40B4-BE49-F238E27FC236}">
                <a16:creationId xmlns:a16="http://schemas.microsoft.com/office/drawing/2014/main" id="{247384F6-12F4-48E6-8DDF-BED338534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42841"/>
            <a:ext cx="4962770" cy="104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</a:rPr>
              <a:t>On using self-sustained events for stochastic waveform modelling with deep neural networks</a:t>
            </a:r>
          </a:p>
          <a:p>
            <a:pPr algn="ctr" eaLnBrk="0" hangingPunct="0">
              <a:lnSpc>
                <a:spcPts val="1300"/>
              </a:lnSpc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Xavier Cassagnou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Christophe Millet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Mathilde Mougeot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1,3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Cyril </a:t>
            </a:r>
            <a:r>
              <a:rPr lang="en-US" sz="9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Nefzaoui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Blanchard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</a:p>
          <a:p>
            <a:pPr lvl="3"/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Borelli, ENS Paris-Saclay, F-91190 Gif-sur-Yvette, France, </a:t>
            </a:r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CEA, DAM, DIF, 91297 Arpajon, France,</a:t>
            </a:r>
          </a:p>
          <a:p>
            <a:pPr lvl="3"/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ENSIIE, F-91000 Évry, France</a:t>
            </a:r>
          </a:p>
          <a:p>
            <a:pPr lvl="3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 authors : xavier.cassagnou@ens-paris-saclay.fr, christophe.millet@cea.fr</a:t>
            </a:r>
            <a:endParaRPr lang="fr-FR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endParaRPr lang="en-US" sz="800" baseline="30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712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6E2110-6530-F74F-BC2B-C4AB2093820E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P3.6-615</a:t>
            </a:r>
            <a:endParaRPr lang="x-none"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4EC51-B9A3-6947-90CF-E5A0044512BC}"/>
              </a:ext>
            </a:extLst>
          </p:cNvPr>
          <p:cNvSpPr txBox="1"/>
          <p:nvPr/>
        </p:nvSpPr>
        <p:spPr>
          <a:xfrm rot="16200000">
            <a:off x="-1779943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4D8E78A6-A0E1-4F5F-BBE9-742D15B3E3A0}"/>
                  </a:ext>
                </a:extLst>
              </p:cNvPr>
              <p:cNvSpPr txBox="1"/>
              <p:nvPr/>
            </p:nvSpPr>
            <p:spPr>
              <a:xfrm>
                <a:off x="684054" y="903254"/>
                <a:ext cx="382786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/>
                  <a:t>Goals of </a:t>
                </a:r>
                <a:r>
                  <a:rPr lang="fr-FR" sz="1200" b="1" err="1"/>
                  <a:t>this</a:t>
                </a:r>
                <a:r>
                  <a:rPr lang="fr-FR" sz="1200" b="1"/>
                  <a:t> </a:t>
                </a:r>
                <a:r>
                  <a:rPr lang="fr-FR" sz="1200" b="1" err="1"/>
                  <a:t>study</a:t>
                </a:r>
                <a:endParaRPr lang="fr-FR" sz="1200" b="1"/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fr-FR" sz="1200" err="1"/>
                  <a:t>Learn</a:t>
                </a:r>
                <a:r>
                  <a:rPr lang="fr-FR" sz="1200"/>
                  <a:t> the </a:t>
                </a:r>
                <a:r>
                  <a:rPr lang="fr-FR" sz="1200" err="1"/>
                  <a:t>dynamics</a:t>
                </a:r>
                <a:r>
                  <a:rPr lang="fr-FR" sz="1200"/>
                  <a:t> </a:t>
                </a:r>
                <a:r>
                  <a:rPr lang="fr-FR" sz="1200" err="1"/>
                  <a:t>hidden</a:t>
                </a:r>
                <a:r>
                  <a:rPr lang="fr-FR" sz="1200"/>
                  <a:t> </a:t>
                </a:r>
                <a:r>
                  <a:rPr lang="fr-FR" sz="1200" err="1"/>
                  <a:t>behind</a:t>
                </a:r>
                <a:r>
                  <a:rPr lang="fr-FR" sz="1200"/>
                  <a:t> time </a:t>
                </a:r>
                <a:r>
                  <a:rPr lang="fr-FR" sz="1200" err="1"/>
                  <a:t>series</a:t>
                </a:r>
                <a:r>
                  <a:rPr lang="fr-FR" sz="1200"/>
                  <a:t>, as </a:t>
                </a:r>
                <a:r>
                  <a:rPr lang="fr-FR" sz="1200" err="1"/>
                  <a:t>well</a:t>
                </a:r>
                <a:r>
                  <a:rPr lang="fr-FR" sz="1200"/>
                  <a:t> as the </a:t>
                </a:r>
                <a:r>
                  <a:rPr lang="fr-FR" sz="1200" err="1"/>
                  <a:t>dependence</a:t>
                </a:r>
                <a:r>
                  <a:rPr lang="fr-FR" sz="1200"/>
                  <a:t> on the </a:t>
                </a:r>
                <a:r>
                  <a:rPr lang="fr-FR" sz="1200" b="1" i="1">
                    <a:solidFill>
                      <a:srgbClr val="FF0000"/>
                    </a:solidFill>
                  </a:rPr>
                  <a:t>context </a:t>
                </a:r>
                <a14:m>
                  <m:oMath xmlns:m="http://schemas.openxmlformats.org/officeDocument/2006/math">
                    <m:r>
                      <a:rPr lang="fr-FR" sz="1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fr-FR" sz="1200"/>
                  <a:t>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fr-FR" sz="1200" err="1"/>
                  <a:t>Predict</a:t>
                </a:r>
                <a:r>
                  <a:rPr lang="fr-FR" sz="1200"/>
                  <a:t> the future and </a:t>
                </a:r>
                <a:r>
                  <a:rPr lang="fr-FR" sz="1200" err="1"/>
                  <a:t>detect</a:t>
                </a:r>
                <a:r>
                  <a:rPr lang="fr-FR" sz="1200"/>
                  <a:t> </a:t>
                </a:r>
                <a:r>
                  <a:rPr lang="fr-FR" sz="1200" err="1"/>
                  <a:t>unexpected</a:t>
                </a:r>
                <a:r>
                  <a:rPr lang="fr-FR" sz="1200"/>
                  <a:t> </a:t>
                </a:r>
                <a:r>
                  <a:rPr lang="fr-FR" sz="1200" err="1"/>
                  <a:t>events</a:t>
                </a:r>
                <a:r>
                  <a:rPr lang="fr-FR" sz="1200"/>
                  <a:t>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fr-FR" sz="1200" err="1"/>
                  <a:t>Take</a:t>
                </a:r>
                <a:r>
                  <a:rPr lang="fr-FR" sz="1200"/>
                  <a:t> </a:t>
                </a:r>
                <a:r>
                  <a:rPr lang="fr-FR" sz="1200" err="1"/>
                  <a:t>advantage</a:t>
                </a:r>
                <a:r>
                  <a:rPr lang="fr-FR" sz="1200"/>
                  <a:t> of the </a:t>
                </a:r>
                <a:r>
                  <a:rPr lang="fr-FR" sz="1200" err="1"/>
                  <a:t>historical</a:t>
                </a:r>
                <a:r>
                  <a:rPr lang="fr-FR" sz="1200"/>
                  <a:t> data at the IMS.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4D8E78A6-A0E1-4F5F-BBE9-742D15B3E3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54" y="903254"/>
                <a:ext cx="3827867" cy="1015663"/>
              </a:xfrm>
              <a:prstGeom prst="rect">
                <a:avLst/>
              </a:prstGeom>
              <a:blipFill>
                <a:blip r:embed="rId2"/>
                <a:stretch>
                  <a:fillRect b="-359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94528B22-2F40-4549-98E4-0FDEF2DC2455}"/>
                  </a:ext>
                </a:extLst>
              </p:cNvPr>
              <p:cNvSpPr txBox="1"/>
              <p:nvPr/>
            </p:nvSpPr>
            <p:spPr>
              <a:xfrm>
                <a:off x="641350" y="1938711"/>
                <a:ext cx="3870571" cy="3024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/>
                  <a:t>Mathematical </a:t>
                </a:r>
                <a:r>
                  <a:rPr lang="fr-FR" sz="1200" b="1" dirty="0" err="1"/>
                  <a:t>approach</a:t>
                </a:r>
                <a:endParaRPr lang="fr-FR" sz="1200" b="1" dirty="0"/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en-US" sz="1200" dirty="0"/>
                  <a:t>We assume that the signal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12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dirty="0"/>
                  <a:t> generated by source #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1200" dirty="0"/>
                  <a:t> is related to a linear ODE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𝐴𝑥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1200" dirty="0"/>
                  <a:t>. For self-sustained events,  the ODE can be described by  a  linear model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fr-FR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fr-FR" sz="12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̇"/>
                                  <m:ctrlPr>
                                    <a:rPr lang="fr-F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2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fr-FR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num>
                            <m:den>
                              <m:acc>
                                <m:accPr>
                                  <m:chr m:val="̈"/>
                                  <m:ctrlPr>
                                    <a:rPr lang="fr-F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2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fr-FR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den>
                          </m:f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fr-FR" sz="12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fr-FR" sz="1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fr-FR" sz="1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fr-FR" sz="1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fr-FR" sz="12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fr-FR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fr-FR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acc>
                                <m:accPr>
                                  <m:chr m:val="̇"/>
                                  <m:ctrlPr>
                                    <a:rPr lang="fr-FR" sz="1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2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fr-FR" sz="1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den>
                          </m:f>
                        </m:e>
                      </m:d>
                      <m:r>
                        <a:rPr lang="fr-FR" sz="12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fr-FR" sz="1200" b="0" dirty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1200" dirty="0"/>
                  <a:t>		Summing up the contributions leads to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2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fr-FR" sz="1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  <m:m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acc>
                                <m:accPr>
                                  <m:chr m:val="̇"/>
                                  <m:ctrlPr>
                                    <a:rPr lang="fr-FR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fr-FR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2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fr-FR" sz="1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</m:m>
                      </m:e>
                    </m:d>
                  </m:oMath>
                </a14:m>
                <a:r>
                  <a:rPr lang="fr-FR" sz="1200" dirty="0"/>
                  <a:t> and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5"/>
                                  <m:mcJc m:val="center"/>
                                </m:mcPr>
                              </m:mc>
                            </m:mcs>
                            <m:ctrlPr>
                              <a:rPr lang="fr-FR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fr-FR" sz="120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fr-FR" sz="1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fr-FR" sz="1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fr-FR" sz="1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fr-FR" sz="120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fr-FR" sz="12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fr-FR" sz="120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fr-FR" sz="12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120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fr-FR" sz="120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fr-FR" sz="1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fr-FR" sz="1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fr-FR" sz="1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  <m:sup>
                                  <m:r>
                                    <a:rPr lang="fr-FR" sz="1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fr-FR" sz="1200" dirty="0"/>
              </a:p>
              <a:p>
                <a:endParaRPr lang="fr-FR" sz="1100" dirty="0"/>
              </a:p>
              <a:p>
                <a:endParaRPr lang="fr-FR" sz="1100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4528B22-2F40-4549-98E4-0FDEF2DC2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350" y="1938711"/>
                <a:ext cx="3870571" cy="30246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4FF16EF-FA5D-434E-9101-9EDEFDD028DD}"/>
                  </a:ext>
                </a:extLst>
              </p:cNvPr>
              <p:cNvSpPr txBox="1"/>
              <p:nvPr/>
            </p:nvSpPr>
            <p:spPr>
              <a:xfrm>
                <a:off x="4900421" y="902672"/>
                <a:ext cx="4141269" cy="2379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/>
                  <a:t>Learning the matrix </a:t>
                </a:r>
                <a14:m>
                  <m:oMath xmlns:m="http://schemas.openxmlformats.org/officeDocument/2006/math">
                    <m:r>
                      <a:rPr lang="fr-FR" sz="12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fr-FR" sz="1200" b="1" dirty="0"/>
              </a:p>
              <a:p>
                <a:r>
                  <a:rPr lang="en-US" sz="1200" dirty="0"/>
                  <a:t>Through a time series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i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200" dirty="0"/>
                  <a:t>, learn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1200" dirty="0"/>
                  <a:t> or its flow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1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1200" dirty="0"/>
                  <a:t> with a Neural Network (NN).</a:t>
                </a:r>
              </a:p>
              <a:p>
                <a:endParaRPr lang="fr-FR" sz="1200" dirty="0"/>
              </a:p>
              <a:p>
                <a:r>
                  <a:rPr lang="fr-FR" sz="1200" b="1" dirty="0" err="1"/>
                  <a:t>Koopman</a:t>
                </a:r>
                <a:r>
                  <a:rPr lang="fr-FR" sz="1200" b="1" dirty="0"/>
                  <a:t> </a:t>
                </a:r>
                <a:r>
                  <a:rPr lang="fr-FR" sz="1200" b="1" dirty="0" err="1"/>
                  <a:t>theory</a:t>
                </a:r>
                <a:endParaRPr lang="fr-FR" sz="1200" dirty="0"/>
              </a:p>
              <a:p>
                <a:r>
                  <a:rPr lang="fr-FR" sz="1200" dirty="0"/>
                  <a:t>The </a:t>
                </a:r>
                <a:r>
                  <a:rPr lang="fr-FR" sz="1200" dirty="0" err="1"/>
                  <a:t>Koopman</a:t>
                </a:r>
                <a:r>
                  <a:rPr lang="fr-FR" sz="1200" dirty="0"/>
                  <a:t> </a:t>
                </a:r>
                <a:r>
                  <a:rPr lang="fr-FR" sz="1200" dirty="0" err="1"/>
                  <a:t>operator</a:t>
                </a:r>
                <a:r>
                  <a:rPr lang="fr-FR" sz="1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  <m:sub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fr-FR" sz="1200" dirty="0"/>
                  <a:t> is </a:t>
                </a:r>
                <a:r>
                  <a:rPr lang="fr-FR" sz="1200" b="0" dirty="0"/>
                  <a:t>defined for </a:t>
                </a:r>
                <a:r>
                  <a:rPr lang="fr-FR" sz="1200" b="0" dirty="0" err="1"/>
                  <a:t>any</a:t>
                </a:r>
                <a:r>
                  <a:rPr lang="fr-FR" sz="1200" b="0" dirty="0"/>
                  <a:t> signal/observable </a:t>
                </a:r>
                <a14:m>
                  <m:oMath xmlns:m="http://schemas.openxmlformats.org/officeDocument/2006/math">
                    <m:r>
                      <a:rPr lang="fr-FR" sz="1200" i="1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fr-FR" sz="1200" dirty="0"/>
                  <a:t> </a:t>
                </a:r>
                <a14:m>
                  <m:oMath xmlns:m="http://schemas.openxmlformats.org/officeDocument/2006/math">
                    <m:r>
                      <a:rPr lang="fr-FR" sz="1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FR" sz="1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1200" b="0" dirty="0"/>
                  <a:t>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𝒦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fr-F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fr-F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d>
                      <m:r>
                        <a:rPr lang="fr-FR" sz="1200" b="0" i="0" smtClean="0">
                          <a:latin typeface="Cambria Math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fr-FR" sz="1200" dirty="0"/>
              </a:p>
              <a:p>
                <a:endParaRPr lang="fr-FR" sz="1200" dirty="0"/>
              </a:p>
              <a:p>
                <a:r>
                  <a:rPr lang="en-US" sz="1200" dirty="0"/>
                  <a:t>The operator contains all the information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1200" dirty="0"/>
                  <a:t> (as well 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200" dirty="0"/>
                  <a:t>). Thus, the information of the time series can be encoded in an observable space where the evolution operator is linear.</a:t>
                </a:r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84FF16EF-FA5D-434E-9101-9EDEFDD028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421" y="902672"/>
                <a:ext cx="4141269" cy="2379690"/>
              </a:xfrm>
              <a:prstGeom prst="rect">
                <a:avLst/>
              </a:prstGeom>
              <a:blipFill>
                <a:blip r:embed="rId4"/>
                <a:stretch>
                  <a:fillRect l="-147" b="-51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Connecteur droit 13"/>
          <p:cNvCxnSpPr/>
          <p:nvPr/>
        </p:nvCxnSpPr>
        <p:spPr>
          <a:xfrm>
            <a:off x="4795792" y="933583"/>
            <a:ext cx="0" cy="37790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U:\cea_temp\b4\cassagnoux\Capture du 2021-06-02 13-07-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118" y="3300768"/>
            <a:ext cx="2913119" cy="134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72912" y="3581785"/>
            <a:ext cx="390059" cy="198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985547" y="3680898"/>
            <a:ext cx="509274" cy="198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6324067" y="3566522"/>
                <a:ext cx="520848" cy="24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900" b="0" i="1" smtClean="0">
                          <a:latin typeface="Cambria Math"/>
                        </a:rPr>
                        <m:t>𝜑</m:t>
                      </m:r>
                      <m:d>
                        <m:dPr>
                          <m:ctrlPr>
                            <a:rPr lang="fr-FR" sz="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9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9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900" dirty="0"/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067" y="3566522"/>
                <a:ext cx="520848" cy="24865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7902912" y="3690851"/>
                <a:ext cx="674544" cy="2486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𝒦</m:t>
                          </m:r>
                        </m:e>
                        <m:sub>
                          <m:r>
                            <a:rPr lang="fr-FR" sz="9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fr-FR" sz="900" b="0" i="1" smtClean="0">
                          <a:latin typeface="Cambria Math"/>
                        </a:rPr>
                        <m:t>𝜑</m:t>
                      </m:r>
                      <m:d>
                        <m:dPr>
                          <m:ctrlPr>
                            <a:rPr lang="fr-FR" sz="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fr-FR" sz="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9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900" b="0" i="1" smtClean="0"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sz="90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912" y="3690851"/>
                <a:ext cx="674544" cy="24865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7">
            <a:extLst>
              <a:ext uri="{FF2B5EF4-FFF2-40B4-BE49-F238E27FC236}">
                <a16:creationId xmlns:a16="http://schemas.microsoft.com/office/drawing/2014/main" id="{8EC56FCA-AF58-46A1-BF83-647FB85624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42841"/>
            <a:ext cx="4962770" cy="104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</a:rPr>
              <a:t>On using self-sustained events for stochastic waveform modelling with deep neural networks</a:t>
            </a:r>
          </a:p>
          <a:p>
            <a:pPr algn="ctr" eaLnBrk="0" hangingPunct="0">
              <a:lnSpc>
                <a:spcPts val="1300"/>
              </a:lnSpc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Xavier Cassagnou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Christophe Millet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Mathilde Mougeot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1,3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Cyril </a:t>
            </a:r>
            <a:r>
              <a:rPr lang="en-US" sz="9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Nefzaoui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Blanchard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</a:p>
          <a:p>
            <a:pPr lvl="3"/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Borelli, ENS Paris-Saclay, F-91190 Gif-sur-Yvette, France, </a:t>
            </a:r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CEA, DAM, DIF, 91297 Arpajon, France,</a:t>
            </a:r>
          </a:p>
          <a:p>
            <a:pPr lvl="3"/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ENSIIE, F-91000 Évry, France</a:t>
            </a:r>
          </a:p>
          <a:p>
            <a:pPr lvl="3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 authors : xavier.cassagnou@ens-paris-saclay.fr, christophe.millet@cea.fr</a:t>
            </a:r>
            <a:endParaRPr lang="fr-FR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endParaRPr lang="en-US" sz="800" baseline="30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16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08A0E1-9153-1C4C-BD91-C76D2ABA3F66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P3.6-615</a:t>
            </a:r>
            <a:endParaRPr lang="x-none"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4A9686-9B15-6A49-B731-8C1372F7BCED}"/>
              </a:ext>
            </a:extLst>
          </p:cNvPr>
          <p:cNvSpPr txBox="1"/>
          <p:nvPr/>
        </p:nvSpPr>
        <p:spPr>
          <a:xfrm rot="16200000">
            <a:off x="-1779940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B0C2DCA-54EC-48A8-A394-200ACD821A38}"/>
                  </a:ext>
                </a:extLst>
              </p:cNvPr>
              <p:cNvSpPr txBox="1"/>
              <p:nvPr/>
            </p:nvSpPr>
            <p:spPr>
              <a:xfrm>
                <a:off x="543646" y="903133"/>
                <a:ext cx="4285283" cy="3097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err="1"/>
                  <a:t>Approach</a:t>
                </a:r>
                <a:r>
                  <a:rPr lang="fr-FR" sz="1200" b="1" dirty="0"/>
                  <a:t> #1 : </a:t>
                </a:r>
                <a:r>
                  <a:rPr lang="fr-FR" sz="1200" b="1" dirty="0" err="1"/>
                  <a:t>estimate</a:t>
                </a:r>
                <a:r>
                  <a:rPr lang="fr-FR" sz="1200" b="1" dirty="0"/>
                  <a:t> of </a:t>
                </a:r>
                <a14:m>
                  <m:oMath xmlns:m="http://schemas.openxmlformats.org/officeDocument/2006/math">
                    <m:r>
                      <a:rPr lang="fr-FR" sz="1200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endParaRPr lang="fr-FR" sz="1200" b="1" dirty="0"/>
              </a:p>
              <a:p>
                <a:endParaRPr lang="fr-FR" sz="1200" dirty="0"/>
              </a:p>
              <a:p>
                <a:r>
                  <a:rPr lang="fr-FR" sz="1200" dirty="0" err="1"/>
                  <a:t>Hypothesis</a:t>
                </a:r>
                <a:r>
                  <a:rPr lang="fr-FR" sz="1200" dirty="0"/>
                  <a:t> :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fr-FR" sz="1200" b="0" i="0" smtClean="0">
                        <a:latin typeface="Cambria Math" panose="02040503050406030204" pitchFamily="18" charset="0"/>
                      </a:rPr>
                      <m:t>id</m:t>
                    </m:r>
                  </m:oMath>
                </a14:m>
                <a:r>
                  <a:rPr lang="fr-FR" sz="1200" dirty="0"/>
                  <a:t>.</a:t>
                </a:r>
              </a:p>
              <a:p>
                <a:r>
                  <a:rPr lang="fr-FR" sz="1200" dirty="0" err="1"/>
                  <a:t>We</a:t>
                </a:r>
                <a:r>
                  <a:rPr lang="fr-FR" sz="1200" dirty="0"/>
                  <a:t> </a:t>
                </a:r>
                <a:r>
                  <a:rPr lang="fr-FR" sz="1200" dirty="0" err="1"/>
                  <a:t>minimize</a:t>
                </a:r>
                <a:r>
                  <a:rPr lang="fr-FR" sz="1200" dirty="0"/>
                  <a:t> the </a:t>
                </a:r>
                <a:r>
                  <a:rPr lang="fr-FR" sz="1200" dirty="0" err="1"/>
                  <a:t>following</a:t>
                </a:r>
                <a:r>
                  <a:rPr lang="fr-FR" sz="1200" dirty="0"/>
                  <a:t> </a:t>
                </a:r>
                <a:r>
                  <a:rPr lang="fr-FR" sz="1200" dirty="0" err="1"/>
                  <a:t>loss</a:t>
                </a:r>
                <a:r>
                  <a:rPr lang="fr-FR" sz="1200" dirty="0"/>
                  <a:t> </a:t>
                </a:r>
                <a:r>
                  <a:rPr lang="fr-FR" sz="1200" dirty="0" err="1"/>
                  <a:t>function</a:t>
                </a:r>
                <a:r>
                  <a:rPr lang="fr-FR" sz="1200" dirty="0"/>
                  <a:t> for </a:t>
                </a:r>
                <a:r>
                  <a:rPr lang="fr-FR" sz="1200" dirty="0" err="1"/>
                  <a:t>parameters</a:t>
                </a:r>
                <a:r>
                  <a:rPr lang="fr-FR" sz="1200" dirty="0"/>
                  <a:t>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FR" sz="12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r-FR" sz="1200" dirty="0"/>
                  <a:t>:</a:t>
                </a:r>
              </a:p>
              <a:p>
                <a:endParaRPr lang="fr-FR" sz="1200" b="0" spc="-1" dirty="0">
                  <a:solidFill>
                    <a:schemeClr val="tx1"/>
                  </a:solidFill>
                  <a:uFill>
                    <a:solidFill>
                      <a:srgbClr val="FFFFFF"/>
                    </a:solidFill>
                  </a:u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fr-FR" sz="1200" i="1" spc="-1"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FR" sz="12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ctrlPr>
                                    <a:rPr lang="fr-FR" sz="1200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fr-FR" sz="1200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fr-FR" sz="1200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fr-FR" sz="1200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fr-FR" sz="1200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  <m:sup>
                                  <m:r>
                                    <a:rPr lang="fr-FR" sz="1200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fr-FR" sz="1200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sz="1200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fr-FR" sz="1200" i="1" spc="-1"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fr-FR" sz="1200" i="1" spc="-1"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fr-FR" sz="1200" i="1" spc="-1"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</a:rPr>
                                        <m:t>=−</m:t>
                                      </m:r>
                                      <m:r>
                                        <a:rPr lang="fr-FR" sz="1200" i="1" spc="-1"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fr-FR" sz="1200" i="1" spc="-1"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fr-FR" sz="1200" i="1" spc="-1">
                                              <a:uFill>
                                                <a:solidFill>
                                                  <a:srgbClr val="FFFFFF"/>
                                                </a:solidFill>
                                              </a:u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200" i="1" spc="-1">
                                              <a:uFill>
                                                <a:solidFill>
                                                  <a:srgbClr val="FFFFFF"/>
                                                </a:solidFill>
                                              </a:uFill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fr-FR" sz="1200" i="1" spc="-1">
                                              <a:uFill>
                                                <a:solidFill>
                                                  <a:srgbClr val="FFFFFF"/>
                                                </a:solidFill>
                                              </a:u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sSup>
                                    <m:sSupPr>
                                      <m:ctrlPr>
                                        <a:rPr lang="fr-FR" sz="1200" i="1" spc="-1"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fr-FR" sz="1200" i="1" spc="-1">
                                              <a:uFill>
                                                <a:solidFill>
                                                  <a:srgbClr val="FFFFFF"/>
                                                </a:solidFill>
                                              </a:u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fr-FR" sz="1200" i="1" spc="-1"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fr-FR" sz="1200" i="1" spc="-1"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</a:rPr>
                                                <m:t>𝐹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200" i="1" spc="-1"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sub>
                                            <m:sup>
                                              <m:r>
                                                <a:rPr lang="fr-FR" sz="1200" i="1" spc="-1"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bSup>
                                          <m:d>
                                            <m:dPr>
                                              <m:ctrlPr>
                                                <a:rPr lang="fr-FR" sz="1200" i="1" spc="-1"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fr-FR" sz="1200" i="1" spc="-1">
                                                      <a:uFill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:u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fr-FR" sz="1200" i="1" spc="-1">
                                                      <a:uFill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:u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fr-FR" sz="1200" i="1" spc="-1">
                                                      <a:uFill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:uFill>
                                                      <a:latin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  <m:r>
                                            <a:rPr lang="fr-FR" sz="1200" i="1" spc="-1">
                                              <a:uFill>
                                                <a:solidFill>
                                                  <a:srgbClr val="FFFFFF"/>
                                                </a:solidFill>
                                              </a:uFill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fr-FR" sz="1200" i="1" spc="-1"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1200" i="1" spc="-1"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1200" i="1" spc="-1"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fr-FR" sz="1200" i="1" spc="-1"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fr-FR" sz="1200" i="1" spc="-1"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sz="1200" i="1" spc="-1"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fr-FR" sz="1200" spc="-1"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with</m:t>
                          </m:r>
                          <m:r>
                            <a:rPr lang="fr-FR" sz="1200" i="1" spc="-1"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FR" sz="12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fr-FR" sz="12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fr-FR" sz="1200" i="1" spc="-1"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fr-FR" sz="1200" spc="-1"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R</m:t>
                          </m:r>
                          <m:sSub>
                            <m:sSubPr>
                              <m:ctrlPr>
                                <a:rPr lang="fr-FR" sz="12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sz="1200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e>
                            <m:sub>
                              <m:r>
                                <a:rPr lang="fr-FR" sz="1200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fr-FR" sz="12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fr-FR" sz="12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fr-FR" sz="1200" i="1" spc="-1"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200" spc="-1"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fr-FR" sz="1200" i="1" spc="-1"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FR" sz="12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r-FR" sz="12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fr-FR" sz="1200" i="1" spc="-1"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fr-FR" sz="12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fr-FR" sz="12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fr-FR" sz="1200" i="1" spc="-1"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sz="12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2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p>
                              <m:r>
                                <a:rPr lang="fr-FR" sz="12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lim>
                      </m:limLow>
                      <m:r>
                        <a:rPr lang="fr-FR" sz="1200" i="1" spc="-1"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fr-FR" sz="1200" i="1" spc="-1"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FR" sz="12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fr-FR" sz="1200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sz="1200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  <m:nary>
                                <m:naryPr>
                                  <m:chr m:val="∑"/>
                                  <m:ctrlPr>
                                    <a:rPr lang="fr-FR" sz="1200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sz="1200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fr-FR" sz="1200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fr-FR" sz="1200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fr-FR" sz="1200" i="1" spc="-1"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fr-FR" sz="1200" i="1" spc="-1">
                                              <a:uFill>
                                                <a:solidFill>
                                                  <a:srgbClr val="FFFFFF"/>
                                                </a:solidFill>
                                              </a:u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fr-FR" sz="1200" i="1" spc="-1"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1200" i="1" spc="-1"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</a:rPr>
                                                <m:t>𝜈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1200" i="1" spc="-1"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sz="1200" i="1" spc="-1"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  <m:r>
                                <a:rPr lang="fr-FR" sz="1200" i="1" spc="-1"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200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200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fr-FR" sz="1200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sub>
                              </m:sSub>
                              <m:nary>
                                <m:naryPr>
                                  <m:chr m:val="∑"/>
                                  <m:ctrlPr>
                                    <a:rPr lang="fr-FR" sz="1200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fr-FR" sz="1200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fr-FR" sz="1200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fr-FR" sz="1200" i="1" spc="-1"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fr-FR" sz="1200" i="1" spc="-1"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fr-FR" sz="1200" i="1" spc="-1">
                                              <a:uFill>
                                                <a:solidFill>
                                                  <a:srgbClr val="FFFFFF"/>
                                                </a:solidFill>
                                              </a:u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sz="1200" i="1" spc="-1"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200" i="1" spc="-1"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</a:rPr>
                                                <m:t>𝑊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200" i="1" spc="-1"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b>
                                      <m:r>
                                        <a:rPr lang="fr-FR" sz="1200" i="1" spc="-1"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sub>
                                    <m:sup>
                                      <m:r>
                                        <a:rPr lang="fr-FR" sz="1200" i="1" spc="-1"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fr-FR" sz="1200" spc="-1"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penalization</m:t>
                          </m:r>
                        </m:lim>
                      </m:limLow>
                    </m:oMath>
                  </m:oMathPara>
                </a14:m>
                <a:endParaRPr lang="fr-FR" sz="1200" b="0" i="1" dirty="0">
                  <a:latin typeface="Cambria Math" panose="02040503050406030204" pitchFamily="18" charset="0"/>
                </a:endParaRPr>
              </a:p>
              <a:p>
                <a:endParaRPr lang="fr-FR" sz="1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1200" dirty="0">
                    <a:latin typeface="+mj-lt"/>
                  </a:rPr>
                  <a:t> </a:t>
                </a:r>
                <a:r>
                  <a:rPr lang="fr-FR" sz="1200" dirty="0" err="1"/>
                  <a:t>is</a:t>
                </a:r>
                <a:r>
                  <a:rPr lang="fr-FR" sz="1200" dirty="0"/>
                  <a:t> the </a:t>
                </a:r>
                <a:r>
                  <a:rPr lang="fr-FR" sz="1200" dirty="0" err="1"/>
                  <a:t>weights</a:t>
                </a:r>
                <a:r>
                  <a:rPr lang="fr-FR" sz="1200" dirty="0"/>
                  <a:t> matrix </a:t>
                </a:r>
                <a:r>
                  <a:rPr lang="fr-FR" sz="1200" dirty="0" err="1"/>
                  <a:t>between</a:t>
                </a:r>
                <a:r>
                  <a:rPr lang="fr-FR" sz="1200" dirty="0"/>
                  <a:t> the </a:t>
                </a:r>
                <a:r>
                  <a:rPr lang="fr-FR" sz="1200" dirty="0" err="1"/>
                  <a:t>layers</a:t>
                </a:r>
                <a:r>
                  <a:rPr lang="fr-FR" sz="1200" dirty="0"/>
                  <a:t>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fr-FR" sz="1200" dirty="0">
                    <a:latin typeface="+mj-lt"/>
                  </a:rPr>
                  <a:t> </a:t>
                </a:r>
                <a:r>
                  <a:rPr lang="fr-FR" sz="1200" dirty="0"/>
                  <a:t>and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fr-FR" sz="1200" dirty="0"/>
                  <a:t> of the network,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r-FR" sz="1200" dirty="0"/>
                  <a:t> are </a:t>
                </a:r>
                <a:r>
                  <a:rPr lang="fr-FR" sz="1200" dirty="0" err="1"/>
                  <a:t>hyperparameters</a:t>
                </a:r>
                <a:r>
                  <a:rPr lang="fr-FR" sz="1200" dirty="0"/>
                  <a:t> to tune.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fr-FR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𝜈</m:t>
                                </m:r>
                              </m:e>
                              <m:sup>
                                <m:r>
                                  <a:rPr lang="fr-FR" sz="1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fr-FR" sz="1200" dirty="0" err="1"/>
                  <a:t>is</a:t>
                </a:r>
                <a:r>
                  <a:rPr lang="fr-FR" sz="1200" dirty="0"/>
                  <a:t> a </a:t>
                </a:r>
                <a:r>
                  <a:rPr lang="fr-FR" sz="1200" dirty="0" err="1"/>
                  <a:t>gaussian</a:t>
                </a:r>
                <a:r>
                  <a:rPr lang="fr-FR" sz="1200" dirty="0"/>
                  <a:t> noise.</a:t>
                </a:r>
              </a:p>
              <a:p>
                <a:endParaRPr lang="fr-FR" sz="1200" dirty="0"/>
              </a:p>
              <a:p>
                <a:r>
                  <a:rPr lang="fr-FR" sz="1200" dirty="0" err="1"/>
                  <a:t>Advantage</a:t>
                </a:r>
                <a:r>
                  <a:rPr lang="fr-FR" sz="1200" dirty="0"/>
                  <a:t> : </a:t>
                </a:r>
                <a:r>
                  <a:rPr lang="fr-FR" sz="1200" dirty="0" err="1"/>
                  <a:t>simultaneous</a:t>
                </a:r>
                <a:r>
                  <a:rPr lang="fr-FR" sz="1200" dirty="0"/>
                  <a:t> </a:t>
                </a:r>
                <a:r>
                  <a:rPr lang="fr-FR" sz="1200" dirty="0" err="1"/>
                  <a:t>learning</a:t>
                </a:r>
                <a:r>
                  <a:rPr lang="fr-FR" sz="1200" dirty="0"/>
                  <a:t> of the </a:t>
                </a:r>
                <a:r>
                  <a:rPr lang="fr-FR" sz="1200" dirty="0" err="1"/>
                  <a:t>weights</a:t>
                </a:r>
                <a:r>
                  <a:rPr lang="fr-FR" sz="1200" dirty="0"/>
                  <a:t>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fr-FR" sz="1200" dirty="0"/>
                  <a:t> of the network and of the </a:t>
                </a:r>
                <a:r>
                  <a:rPr lang="fr-FR" sz="1200" dirty="0" err="1"/>
                  <a:t>noise’s</a:t>
                </a:r>
                <a:r>
                  <a:rPr lang="fr-FR" sz="1200" dirty="0"/>
                  <a:t> </a:t>
                </a:r>
                <a:r>
                  <a:rPr lang="fr-FR" sz="1200" dirty="0" err="1"/>
                  <a:t>characteristics</a:t>
                </a:r>
                <a:r>
                  <a:rPr lang="fr-FR" sz="1200" dirty="0"/>
                  <a:t>.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6B0C2DCA-54EC-48A8-A394-200ACD821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46" y="903133"/>
                <a:ext cx="4285283" cy="3097707"/>
              </a:xfrm>
              <a:prstGeom prst="rect">
                <a:avLst/>
              </a:prstGeom>
              <a:blipFill>
                <a:blip r:embed="rId2"/>
                <a:stretch>
                  <a:fillRect b="-7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0B28F071-78A3-4FB3-8F95-D0EDFA3ECF55}"/>
                  </a:ext>
                </a:extLst>
              </p:cNvPr>
              <p:cNvSpPr txBox="1"/>
              <p:nvPr/>
            </p:nvSpPr>
            <p:spPr>
              <a:xfrm>
                <a:off x="4828929" y="904178"/>
                <a:ext cx="4276971" cy="3753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/>
                  <a:t>Approach #2 : </a:t>
                </a:r>
                <a:r>
                  <a:rPr lang="fr-FR" sz="1200" b="1" dirty="0" err="1"/>
                  <a:t>learning</a:t>
                </a:r>
                <a:r>
                  <a:rPr lang="fr-FR" sz="1200" b="1" dirty="0"/>
                  <a:t> of </a:t>
                </a:r>
                <a14:m>
                  <m:oMath xmlns:m="http://schemas.openxmlformats.org/officeDocument/2006/math">
                    <m:r>
                      <a:rPr lang="fr-FR" sz="1200" b="1" i="1" smtClean="0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endParaRPr lang="fr-FR" sz="1200" b="1" dirty="0"/>
              </a:p>
              <a:p>
                <a:endParaRPr lang="fr-FR" sz="1200" dirty="0"/>
              </a:p>
              <a:p>
                <a:r>
                  <a:rPr lang="fr-FR" sz="1200" dirty="0" err="1"/>
                  <a:t>Hypothesis</a:t>
                </a:r>
                <a:r>
                  <a:rPr lang="fr-FR" sz="1200" dirty="0"/>
                  <a:t> :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fr-FR" sz="1200" dirty="0"/>
                  <a:t> </a:t>
                </a:r>
                <a:r>
                  <a:rPr lang="fr-FR" sz="1200" dirty="0" err="1"/>
                  <a:t>is</a:t>
                </a:r>
                <a:r>
                  <a:rPr lang="fr-FR" sz="1200" dirty="0"/>
                  <a:t> </a:t>
                </a:r>
                <a:r>
                  <a:rPr lang="fr-FR" sz="1200" dirty="0" err="1"/>
                  <a:t>any</a:t>
                </a:r>
                <a:r>
                  <a:rPr lang="fr-FR" sz="1200" dirty="0"/>
                  <a:t> </a:t>
                </a:r>
                <a:r>
                  <a:rPr lang="fr-FR" sz="1200" dirty="0" err="1"/>
                  <a:t>function</a:t>
                </a:r>
                <a:r>
                  <a:rPr lang="fr-FR" sz="1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fr-FR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1200" dirty="0"/>
                  <a:t>.</a:t>
                </a:r>
              </a:p>
              <a:p>
                <a:r>
                  <a:rPr lang="fr-FR" sz="1200" dirty="0"/>
                  <a:t>The </a:t>
                </a:r>
                <a:r>
                  <a:rPr lang="fr-FR" sz="1200" dirty="0" err="1"/>
                  <a:t>Koopman</a:t>
                </a:r>
                <a:r>
                  <a:rPr lang="fr-FR" sz="1200" dirty="0"/>
                  <a:t> </a:t>
                </a:r>
                <a:r>
                  <a:rPr lang="fr-FR" sz="1200" dirty="0" err="1"/>
                  <a:t>operator</a:t>
                </a:r>
                <a:r>
                  <a:rPr lang="fr-FR" sz="1200" dirty="0"/>
                  <a:t> </a:t>
                </a:r>
                <a:r>
                  <a:rPr lang="fr-FR" sz="1200" dirty="0" err="1"/>
                  <a:t>is</a:t>
                </a:r>
                <a:r>
                  <a:rPr lang="fr-FR" sz="1200" dirty="0"/>
                  <a:t> </a:t>
                </a:r>
                <a:r>
                  <a:rPr lang="fr-FR" sz="1200" dirty="0" err="1"/>
                  <a:t>learnt</a:t>
                </a:r>
                <a:r>
                  <a:rPr lang="fr-FR" sz="1200" dirty="0"/>
                  <a:t> by an </a:t>
                </a:r>
                <a:r>
                  <a:rPr lang="fr-FR" sz="1200" dirty="0" err="1"/>
                  <a:t>autoencoder</a:t>
                </a:r>
                <a:r>
                  <a:rPr lang="fr-FR" sz="1200" dirty="0"/>
                  <a:t> architecture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sz="1200" b="0" i="1" smtClean="0">
                          <a:latin typeface="Cambria Math" panose="02040503050406030204" pitchFamily="18" charset="0"/>
                        </a:rPr>
                        <m:t>∘</m:t>
                      </m:r>
                      <m:sSub>
                        <m:sSubPr>
                          <m:ctrlPr>
                            <a:rPr lang="fr-FR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fr-FR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fr-FR" sz="1200" dirty="0"/>
              </a:p>
              <a:p>
                <a:r>
                  <a:rPr lang="fr-FR" sz="1200" dirty="0" err="1"/>
                  <a:t>where</a:t>
                </a:r>
                <a:r>
                  <a:rPr lang="fr-FR" sz="1200" dirty="0"/>
                  <a:t> the </a:t>
                </a:r>
                <a:r>
                  <a:rPr lang="fr-FR" sz="1200" dirty="0" err="1"/>
                  <a:t>operator</a:t>
                </a:r>
                <a:r>
                  <a:rPr lang="fr-FR" sz="1200" dirty="0"/>
                  <a:t>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FR" sz="1200" dirty="0"/>
                  <a:t> </a:t>
                </a:r>
                <a:r>
                  <a:rPr lang="fr-FR" sz="1200" dirty="0" err="1"/>
                  <a:t>is</a:t>
                </a:r>
                <a:r>
                  <a:rPr lang="fr-FR" sz="1200" dirty="0"/>
                  <a:t> </a:t>
                </a:r>
                <a:r>
                  <a:rPr lang="fr-FR" sz="1200" dirty="0" err="1"/>
                  <a:t>linear</a:t>
                </a:r>
                <a:r>
                  <a:rPr lang="fr-FR" sz="1200" dirty="0"/>
                  <a:t>.</a:t>
                </a:r>
              </a:p>
              <a:p>
                <a:endParaRPr lang="fr-FR" sz="1200" dirty="0"/>
              </a:p>
              <a:p>
                <a:r>
                  <a:rPr lang="fr-FR" sz="1200" dirty="0"/>
                  <a:t>The </a:t>
                </a:r>
                <a:r>
                  <a:rPr lang="fr-FR" sz="1200" dirty="0" err="1"/>
                  <a:t>loss</a:t>
                </a:r>
                <a:r>
                  <a:rPr lang="fr-FR" sz="1200" dirty="0"/>
                  <a:t> </a:t>
                </a:r>
                <a:r>
                  <a:rPr lang="fr-FR" sz="1200" dirty="0" err="1"/>
                  <a:t>function</a:t>
                </a:r>
                <a:r>
                  <a:rPr lang="fr-FR" sz="1200" dirty="0"/>
                  <a:t> </a:t>
                </a:r>
                <a:r>
                  <a:rPr lang="fr-FR" sz="1200" dirty="0" err="1"/>
                  <a:t>takes</a:t>
                </a:r>
                <a:r>
                  <a:rPr lang="fr-FR" sz="1200" dirty="0"/>
                  <a:t> </a:t>
                </a:r>
                <a:r>
                  <a:rPr lang="fr-FR" sz="1200" dirty="0" err="1"/>
                  <a:t>into</a:t>
                </a:r>
                <a:r>
                  <a:rPr lang="fr-FR" sz="1200" dirty="0"/>
                  <a:t> </a:t>
                </a:r>
                <a:r>
                  <a:rPr lang="fr-FR" sz="1200" dirty="0" err="1"/>
                  <a:t>account</a:t>
                </a:r>
                <a:r>
                  <a:rPr lang="fr-FR" sz="1200" dirty="0"/>
                  <a:t> the </a:t>
                </a:r>
                <a:r>
                  <a:rPr lang="fr-FR" sz="1200" dirty="0" err="1"/>
                  <a:t>estimate</a:t>
                </a:r>
                <a:r>
                  <a:rPr lang="fr-FR" sz="1200" dirty="0"/>
                  <a:t> of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fr-FR" sz="1200" dirty="0"/>
                  <a:t> to </a:t>
                </a:r>
                <a:r>
                  <a:rPr lang="fr-FR" sz="1200" dirty="0" err="1"/>
                  <a:t>ensure</a:t>
                </a:r>
                <a:r>
                  <a:rPr lang="fr-FR" sz="1200" dirty="0"/>
                  <a:t> the </a:t>
                </a:r>
                <a:r>
                  <a:rPr lang="fr-FR" sz="1200" dirty="0" err="1"/>
                  <a:t>reversibility</a:t>
                </a:r>
                <a:r>
                  <a:rPr lang="fr-FR" sz="1200" dirty="0"/>
                  <a:t> of the </a:t>
                </a:r>
                <a:r>
                  <a:rPr lang="fr-FR" sz="1200" dirty="0" err="1"/>
                  <a:t>dynamics</a:t>
                </a:r>
                <a:r>
                  <a:rPr lang="fr-FR" sz="1200" dirty="0"/>
                  <a:t>:</a:t>
                </a:r>
              </a:p>
              <a:p>
                <a:endParaRPr lang="fr-FR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1200" i="1" spc="-1" smtClean="0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200" i="1" spc="-1">
                                  <a:solidFill>
                                    <a:schemeClr val="tx1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200" i="1" spc="-1">
                                  <a:solidFill>
                                    <a:schemeClr val="tx1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200" spc="-1">
                                  <a:solidFill>
                                    <a:schemeClr val="tx1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id</m:t>
                              </m:r>
                            </m:sub>
                          </m:sSub>
                        </m:num>
                        <m:den>
                          <m:r>
                            <a:rPr lang="fr-FR" sz="1200" i="1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limUpp>
                        <m:limUppPr>
                          <m:ctrlPr>
                            <a:rPr lang="fr-FR" sz="1200" i="1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fr-FR" sz="1200" i="1" spc="-1">
                                  <a:solidFill>
                                    <a:schemeClr val="tx1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ctrlPr>
                                    <a:rPr lang="fr-FR" sz="1200" i="1" spc="-1">
                                      <a:solidFill>
                                        <a:schemeClr val="tx1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sz="1200" i="1" spc="-1">
                                      <a:solidFill>
                                        <a:schemeClr val="tx1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fr-FR" sz="1200" i="1" spc="-1">
                                      <a:solidFill>
                                        <a:schemeClr val="tx1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fr-FR" sz="1200" i="1" spc="-1">
                                      <a:solidFill>
                                        <a:schemeClr val="tx1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fr-FR" sz="1200" i="1" spc="-1">
                                          <a:solidFill>
                                            <a:schemeClr val="tx1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fr-FR" sz="1200" i="1" spc="-1">
                                              <a:solidFill>
                                                <a:schemeClr val="tx1"/>
                                              </a:solidFill>
                                              <a:uFill>
                                                <a:solidFill>
                                                  <a:srgbClr val="FFFFFF"/>
                                                </a:solidFill>
                                              </a:u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fr-FR" sz="1200" i="1" spc="-1">
                                                  <a:solidFill>
                                                    <a:schemeClr val="tx1"/>
                                                  </a:solidFill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fr-FR" sz="1200" i="1" spc="-1">
                                                  <a:solidFill>
                                                    <a:schemeClr val="tx1"/>
                                                  </a:solidFill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p>
                                              <m:r>
                                                <a:rPr lang="fr-FR" sz="1200" i="1" spc="-1">
                                                  <a:solidFill>
                                                    <a:schemeClr val="tx1"/>
                                                  </a:solidFill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p>
                                          </m:sSup>
                                          <m:r>
                                            <a:rPr lang="fr-FR" sz="1200" i="1" spc="-1">
                                              <a:solidFill>
                                                <a:schemeClr val="tx1"/>
                                              </a:solidFill>
                                              <a:uFill>
                                                <a:solidFill>
                                                  <a:srgbClr val="FFFFFF"/>
                                                </a:solidFill>
                                              </a:u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1200" i="1" spc="-1">
                                                  <a:solidFill>
                                                    <a:schemeClr val="tx1"/>
                                                  </a:solidFill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200" i="1" spc="-1">
                                                  <a:solidFill>
                                                    <a:schemeClr val="tx1"/>
                                                  </a:solidFill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𝜒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200" i="1" spc="-1">
                                                  <a:solidFill>
                                                    <a:schemeClr val="tx1"/>
                                                  </a:solidFill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𝑑</m:t>
                                              </m:r>
                                            </m:sub>
                                          </m:sSub>
                                          <m:r>
                                            <a:rPr lang="fr-FR" sz="1200" i="1" spc="-1">
                                              <a:solidFill>
                                                <a:schemeClr val="tx1"/>
                                              </a:solidFill>
                                              <a:uFill>
                                                <a:solidFill>
                                                  <a:srgbClr val="FFFFFF"/>
                                                </a:solidFill>
                                              </a:uFill>
                                              <a:latin typeface="Cambria Math"/>
                                            </a:rPr>
                                            <m:t>∘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1200" i="1" spc="-1">
                                                  <a:solidFill>
                                                    <a:schemeClr val="tx1"/>
                                                  </a:solidFill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200" i="1" spc="-1">
                                                  <a:solidFill>
                                                    <a:schemeClr val="tx1"/>
                                                  </a:solidFill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𝜒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200" i="1" spc="-1">
                                                  <a:solidFill>
                                                    <a:schemeClr val="tx1"/>
                                                  </a:solidFill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fr-FR" sz="1200" i="1" spc="-1">
                                                  <a:solidFill>
                                                    <a:schemeClr val="tx1"/>
                                                  </a:solidFill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fr-FR" sz="1200" i="1" spc="-1">
                                                      <a:solidFill>
                                                        <a:schemeClr val="tx1"/>
                                                      </a:solidFill>
                                                      <a:uFill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:u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fr-FR" sz="1200" i="1" spc="-1">
                                                      <a:solidFill>
                                                        <a:schemeClr val="tx1"/>
                                                      </a:solidFill>
                                                      <a:uFill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:u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fr-FR" sz="1200" i="1" spc="-1">
                                                      <a:solidFill>
                                                        <a:schemeClr val="tx1"/>
                                                      </a:solidFill>
                                                      <a:uFill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:uFill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𝑘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sz="1200" i="1" spc="-1">
                                          <a:solidFill>
                                            <a:schemeClr val="tx1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fr-FR" sz="1200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auto</m:t>
                          </m:r>
                          <m:r>
                            <a:rPr lang="fr-FR" sz="1200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fr-FR" sz="1200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encoding</m:t>
                          </m:r>
                        </m:lim>
                      </m:limUpp>
                      <m:r>
                        <a:rPr lang="fr-FR" sz="1200" i="1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1200" i="1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1200" i="1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FR" sz="1200" i="1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𝑚𝑞</m:t>
                          </m:r>
                        </m:den>
                      </m:f>
                      <m:limUpp>
                        <m:limUppPr>
                          <m:ctrlPr>
                            <a:rPr lang="fr-FR" sz="1200" i="1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groupChr>
                            <m:groupChrPr>
                              <m:chr m:val="⏞"/>
                              <m:pos m:val="top"/>
                              <m:vertJc m:val="bot"/>
                              <m:ctrlPr>
                                <a:rPr lang="fr-FR" sz="1200" i="1" spc="-1">
                                  <a:solidFill>
                                    <a:schemeClr val="tx1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hr m:val="∑"/>
                                  <m:ctrlPr>
                                    <a:rPr lang="fr-FR" sz="1200" i="1" spc="-1">
                                      <a:solidFill>
                                        <a:schemeClr val="tx1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fr-FR" sz="1200" i="1" spc="-1">
                                      <a:solidFill>
                                        <a:schemeClr val="tx1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fr-FR" sz="1200" i="1" spc="-1">
                                      <a:solidFill>
                                        <a:schemeClr val="tx1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fr-FR" sz="1200" i="1" spc="-1">
                                      <a:solidFill>
                                        <a:schemeClr val="tx1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fr-FR" sz="1200" i="1" spc="-1">
                                          <a:solidFill>
                                            <a:schemeClr val="tx1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fr-FR" sz="1200" i="1" spc="-1">
                                          <a:solidFill>
                                            <a:schemeClr val="tx1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fr-FR" sz="1200" i="1" spc="-1">
                                          <a:solidFill>
                                            <a:schemeClr val="tx1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fr-FR" sz="1200" i="1" spc="-1">
                                          <a:solidFill>
                                            <a:schemeClr val="tx1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fr-FR" sz="1200" i="1" spc="-1">
                                              <a:solidFill>
                                                <a:schemeClr val="tx1"/>
                                              </a:solidFill>
                                              <a:uFill>
                                                <a:solidFill>
                                                  <a:srgbClr val="FFFFFF"/>
                                                </a:solidFill>
                                              </a:u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200" i="1" spc="-1">
                                              <a:solidFill>
                                                <a:schemeClr val="tx1"/>
                                              </a:solidFill>
                                              <a:uFill>
                                                <a:solidFill>
                                                  <a:srgbClr val="FFFFFF"/>
                                                </a:solidFill>
                                              </a:u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fr-FR" sz="1200" i="1" spc="-1">
                                              <a:solidFill>
                                                <a:schemeClr val="tx1"/>
                                              </a:solidFill>
                                              <a:uFill>
                                                <a:solidFill>
                                                  <a:srgbClr val="FFFFFF"/>
                                                </a:solidFill>
                                              </a:u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b>
                                      </m:sSub>
                                      <m:sSubSup>
                                        <m:sSubSupPr>
                                          <m:ctrlPr>
                                            <a:rPr lang="fr-FR" sz="1200" i="1" spc="-1">
                                              <a:solidFill>
                                                <a:schemeClr val="tx1"/>
                                              </a:solidFill>
                                              <a:uFill>
                                                <a:solidFill>
                                                  <a:srgbClr val="FFFFFF"/>
                                                </a:solidFill>
                                              </a:u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fr-FR" sz="1200" i="1" spc="-1">
                                              <a:solidFill>
                                                <a:schemeClr val="tx1"/>
                                              </a:solidFill>
                                              <a:uFill>
                                                <a:solidFill>
                                                  <a:srgbClr val="FFFFFF"/>
                                                </a:solidFill>
                                              </a:u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fr-FR" sz="1200" i="1" spc="-1">
                                              <a:solidFill>
                                                <a:schemeClr val="tx1"/>
                                              </a:solidFill>
                                              <a:uFill>
                                                <a:solidFill>
                                                  <a:srgbClr val="FFFFFF"/>
                                                </a:solidFill>
                                              </a:u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𝑖𝑘</m:t>
                                          </m:r>
                                        </m:sub>
                                        <m:sup>
                                          <m:r>
                                            <a:rPr lang="fr-FR" sz="1200" i="1" spc="-1">
                                              <a:solidFill>
                                                <a:schemeClr val="tx1"/>
                                              </a:solidFill>
                                              <a:uFill>
                                                <a:solidFill>
                                                  <a:srgbClr val="FFFFFF"/>
                                                </a:solidFill>
                                              </a:u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</m:sup>
                                      </m:sSubSup>
                                    </m:e>
                                  </m:nary>
                                  <m:r>
                                    <a:rPr lang="fr-FR" sz="1200" i="1" spc="-1">
                                      <a:solidFill>
                                        <a:schemeClr val="tx1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fr-FR" sz="1200" i="1" spc="-1">
                                          <a:solidFill>
                                            <a:schemeClr val="tx1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200" i="1" spc="-1">
                                          <a:solidFill>
                                            <a:schemeClr val="tx1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fr-FR" sz="1200" i="1" spc="-1">
                                          <a:solidFill>
                                            <a:schemeClr val="tx1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_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fr-FR" sz="1200" i="1" spc="-1">
                                          <a:solidFill>
                                            <a:schemeClr val="tx1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FR" sz="1200" i="1" spc="-1">
                                          <a:solidFill>
                                            <a:schemeClr val="tx1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fr-FR" sz="1200" i="1" spc="-1">
                                          <a:solidFill>
                                            <a:schemeClr val="tx1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𝑖𝑘</m:t>
                                      </m:r>
                                    </m:sub>
                                    <m:sup>
                                      <m:r>
                                        <a:rPr lang="fr-FR" sz="1200" i="1" spc="-1">
                                          <a:solidFill>
                                            <a:schemeClr val="tx1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fr-FR" sz="1200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tempor</m:t>
                          </m:r>
                          <m:r>
                            <m:rPr>
                              <m:sty m:val="p"/>
                            </m:rPr>
                            <a:rPr lang="fr-FR" sz="1200" b="0" i="0" spc="-1" smtClean="0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al</m:t>
                          </m:r>
                          <m:r>
                            <a:rPr lang="fr-FR" sz="1200" b="0" i="0" spc="-1" smtClean="0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200" b="0" i="0" spc="-1" smtClean="0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</a:rPr>
                            <m:t>evolution</m:t>
                          </m:r>
                        </m:lim>
                      </m:limUpp>
                      <m:r>
                        <a:rPr lang="fr-FR" sz="1200" i="1" spc="-1">
                          <a:solidFill>
                            <a:schemeClr val="tx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200" i="1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200" i="1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fr-FR" sz="1200" i="1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limLow>
                        <m:limLowPr>
                          <m:ctrlPr>
                            <a:rPr lang="fr-FR" sz="1200" i="1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fr-FR" sz="1200" i="1" spc="-1">
                                  <a:solidFill>
                                    <a:schemeClr val="tx1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1200" i="1" spc="-1">
                                      <a:solidFill>
                                        <a:schemeClr val="tx1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1200" i="1" spc="-1">
                                          <a:solidFill>
                                            <a:schemeClr val="tx1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fr-FR" sz="1200" i="1" spc="-1">
                                              <a:solidFill>
                                                <a:schemeClr val="tx1"/>
                                              </a:solidFill>
                                              <a:uFill>
                                                <a:solidFill>
                                                  <a:srgbClr val="FFFFFF"/>
                                                </a:solidFill>
                                              </a:u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200" i="1" spc="-1">
                                              <a:solidFill>
                                                <a:schemeClr val="tx1"/>
                                              </a:solidFill>
                                              <a:uFill>
                                                <a:solidFill>
                                                  <a:srgbClr val="FFFFFF"/>
                                                </a:solidFill>
                                              </a:u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𝐷𝐶</m:t>
                                          </m:r>
                                          <m:r>
                                            <a:rPr lang="fr-FR" sz="1200" i="1" spc="-1">
                                              <a:solidFill>
                                                <a:schemeClr val="tx1"/>
                                              </a:solidFill>
                                              <a:uFill>
                                                <a:solidFill>
                                                  <a:srgbClr val="FFFFFF"/>
                                                </a:solidFill>
                                              </a:u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1200" i="1" spc="-1">
                                                  <a:solidFill>
                                                    <a:schemeClr val="tx1"/>
                                                  </a:solidFill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200" i="1" spc="-1">
                                                  <a:solidFill>
                                                    <a:schemeClr val="tx1"/>
                                                  </a:solidFill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200" i="1" spc="-1">
                                                  <a:solidFill>
                                                    <a:schemeClr val="tx1"/>
                                                  </a:solidFill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sz="1200" i="1" spc="-1">
                                          <a:solidFill>
                                            <a:schemeClr val="tx1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fr-FR" sz="1200" i="1" spc="-1">
                                      <a:solidFill>
                                        <a:schemeClr val="tx1"/>
                                      </a:solidFill>
                                      <a:uFill>
                                        <a:solidFill>
                                          <a:srgbClr val="FFFFFF"/>
                                        </a:solidFill>
                                      </a:u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fr-FR" sz="1200" i="1" spc="-1">
                                          <a:solidFill>
                                            <a:schemeClr val="tx1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fr-FR" sz="1200" i="1" spc="-1">
                                              <a:solidFill>
                                                <a:schemeClr val="tx1"/>
                                              </a:solidFill>
                                              <a:uFill>
                                                <a:solidFill>
                                                  <a:srgbClr val="FFFFFF"/>
                                                </a:solidFill>
                                              </a:u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200" i="1" spc="-1">
                                              <a:solidFill>
                                                <a:schemeClr val="tx1"/>
                                              </a:solidFill>
                                              <a:uFill>
                                                <a:solidFill>
                                                  <a:srgbClr val="FFFFFF"/>
                                                </a:solidFill>
                                              </a:u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𝐶𝐷</m:t>
                                          </m:r>
                                          <m:r>
                                            <a:rPr lang="fr-FR" sz="1200" i="1" spc="-1">
                                              <a:solidFill>
                                                <a:schemeClr val="tx1"/>
                                              </a:solidFill>
                                              <a:uFill>
                                                <a:solidFill>
                                                  <a:srgbClr val="FFFFFF"/>
                                                </a:solidFill>
                                              </a:u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sz="1200" i="1" spc="-1">
                                                  <a:solidFill>
                                                    <a:schemeClr val="tx1"/>
                                                  </a:solidFill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sz="1200" i="1" spc="-1">
                                                  <a:solidFill>
                                                    <a:schemeClr val="tx1"/>
                                                  </a:solidFill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𝐼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sz="1200" i="1" spc="-1">
                                                  <a:solidFill>
                                                    <a:schemeClr val="tx1"/>
                                                  </a:solidFill>
                                                  <a:uFill>
                                                    <a:solidFill>
                                                      <a:srgbClr val="FFFFFF"/>
                                                    </a:solidFill>
                                                  </a:u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𝜅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fr-FR" sz="1200" i="1" spc="-1">
                                          <a:solidFill>
                                            <a:schemeClr val="tx1"/>
                                          </a:solidFill>
                                          <a:uFill>
                                            <a:solidFill>
                                              <a:srgbClr val="FFFFFF"/>
                                            </a:solidFill>
                                          </a:u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fr-FR" sz="1200" i="1" spc="-1">
                                  <a:solidFill>
                                    <a:schemeClr val="tx1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fr-FR" sz="1200" spc="-1">
                                  <a:solidFill>
                                    <a:schemeClr val="tx1"/>
                                  </a:solidFill>
                                  <a:uFill>
                                    <a:solidFill>
                                      <a:srgbClr val="FFFFFF"/>
                                    </a:solidFill>
                                  </a:uFill>
                                  <a:latin typeface="Calibri" panose="020F0502020204030204" pitchFamily="34" charset="0"/>
                                </a:rPr>
                                <m:t> </m:t>
                              </m:r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fr-FR" sz="1200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consist</m:t>
                          </m:r>
                          <m:r>
                            <m:rPr>
                              <m:sty m:val="p"/>
                            </m:rPr>
                            <a:rPr lang="fr-FR" sz="1200" b="0" i="0" spc="-1" smtClean="0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/>
                              <a:ea typeface="Cambria Math" panose="02040503050406030204" pitchFamily="18" charset="0"/>
                            </a:rPr>
                            <m:t>e</m:t>
                          </m:r>
                          <m:r>
                            <m:rPr>
                              <m:sty m:val="p"/>
                            </m:rPr>
                            <a:rPr lang="fr-FR" sz="1200" spc="-1">
                              <a:solidFill>
                                <a:schemeClr val="tx1"/>
                              </a:solidFill>
                              <a:uFill>
                                <a:solidFill>
                                  <a:srgbClr val="FFFFFF"/>
                                </a:solidFill>
                              </a:u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nce</m:t>
                          </m:r>
                        </m:lim>
                      </m:limLow>
                    </m:oMath>
                  </m:oMathPara>
                </a14:m>
                <a:endParaRPr lang="fr-FR" sz="1200" dirty="0"/>
              </a:p>
              <a:p>
                <a:endParaRPr lang="fr-FR" sz="1200" dirty="0"/>
              </a:p>
              <a:p>
                <a:r>
                  <a:rPr lang="fr-FR" sz="1200" dirty="0" err="1"/>
                  <a:t>with</a:t>
                </a:r>
                <a:r>
                  <a:rPr lang="fr-FR" sz="12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200" i="1" spc="-1" smtClean="0">
                            <a:solidFill>
                              <a:schemeClr val="tx1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200" i="1" spc="-1">
                            <a:solidFill>
                              <a:schemeClr val="tx1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fr-FR" sz="1200" i="1" spc="-1">
                            <a:solidFill>
                              <a:schemeClr val="tx1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𝑖𝑘</m:t>
                        </m:r>
                      </m:sub>
                      <m:sup>
                        <m:r>
                          <a:rPr lang="fr-FR" sz="1200" i="1" spc="-1" smtClean="0">
                            <a:solidFill>
                              <a:schemeClr val="tx1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p>
                    </m:sSubSup>
                    <m:r>
                      <a:rPr lang="fr-FR" sz="1200" b="0" i="1" spc="-1" smtClean="0">
                        <a:solidFill>
                          <a:schemeClr val="tx1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1200" i="1" spc="-1">
                            <a:solidFill>
                              <a:schemeClr val="tx1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fr-FR" sz="1200" i="1" spc="-1">
                                <a:solidFill>
                                  <a:schemeClr val="tx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1200" i="1" spc="-1">
                                    <a:solidFill>
                                      <a:schemeClr val="tx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200" i="1" spc="-1">
                                    <a:solidFill>
                                      <a:schemeClr val="tx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1200" i="1" spc="-1">
                                    <a:solidFill>
                                      <a:schemeClr val="tx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fr-FR" sz="1200" i="1" spc="-1">
                                    <a:solidFill>
                                      <a:schemeClr val="tx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fr-FR" sz="1200" i="1" spc="-1">
                                    <a:solidFill>
                                      <a:schemeClr val="tx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fr-FR" sz="1200" i="1" spc="-1">
                                <a:solidFill>
                                  <a:schemeClr val="tx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fr-FR" sz="1200" i="1" spc="-1">
                                    <a:solidFill>
                                      <a:schemeClr val="tx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 spc="-1">
                                    <a:solidFill>
                                      <a:schemeClr val="tx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fr-FR" sz="1200" i="1" spc="-1">
                                    <a:solidFill>
                                      <a:schemeClr val="tx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  <m:r>
                              <a:rPr lang="fr-FR" sz="1200" i="1" spc="-1">
                                <a:solidFill>
                                  <a:schemeClr val="tx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/>
                              </a:rPr>
                              <m:t>∘</m:t>
                            </m:r>
                            <m:sSup>
                              <m:sSupPr>
                                <m:ctrlPr>
                                  <a:rPr lang="fr-FR" sz="1200" b="0" i="1" spc="-1" smtClean="0">
                                    <a:solidFill>
                                      <a:schemeClr val="tx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1200" b="0" i="1" spc="-1" smtClean="0">
                                    <a:solidFill>
                                      <a:schemeClr val="tx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fr-FR" sz="1200" b="0" i="1" spc="-1" smtClean="0">
                                    <a:solidFill>
                                      <a:schemeClr val="tx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fr-FR" sz="1200" b="0" i="1" spc="-1" smtClean="0">
                                    <a:solidFill>
                                      <a:schemeClr val="tx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r>
                              <a:rPr lang="fr-FR" sz="1200" b="0" i="1" spc="-1" smtClean="0">
                                <a:solidFill>
                                  <a:schemeClr val="tx1"/>
                                </a:solidFill>
                                <a:uFill>
                                  <a:solidFill>
                                    <a:srgbClr val="FFFFFF"/>
                                  </a:solidFill>
                                </a:uFill>
                                <a:latin typeface="Cambria Math" panose="02040503050406030204" pitchFamily="18" charset="0"/>
                              </a:rPr>
                              <m:t>∘</m:t>
                            </m:r>
                            <m:sSub>
                              <m:sSubPr>
                                <m:ctrlPr>
                                  <a:rPr lang="fr-FR" sz="1200" i="1" spc="-1">
                                    <a:solidFill>
                                      <a:schemeClr val="tx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200" i="1" spc="-1">
                                    <a:solidFill>
                                      <a:schemeClr val="tx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𝜒</m:t>
                                </m:r>
                              </m:e>
                              <m:sub>
                                <m:r>
                                  <a:rPr lang="fr-FR" sz="1200" i="1" spc="-1">
                                    <a:solidFill>
                                      <a:schemeClr val="tx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1200" i="1" spc="-1">
                                    <a:solidFill>
                                      <a:schemeClr val="tx1"/>
                                    </a:solidFill>
                                    <a:uFill>
                                      <a:solidFill>
                                        <a:srgbClr val="FFFFFF"/>
                                      </a:solidFill>
                                    </a:u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fr-FR" sz="1200" i="1" spc="-1">
                                        <a:solidFill>
                                          <a:schemeClr val="tx1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1200" i="1" spc="-1">
                                        <a:solidFill>
                                          <a:schemeClr val="tx1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1200" i="1" spc="-1">
                                        <a:solidFill>
                                          <a:schemeClr val="tx1"/>
                                        </a:solidFill>
                                        <a:uFill>
                                          <a:solidFill>
                                            <a:srgbClr val="FFFFFF"/>
                                          </a:solidFill>
                                        </a:u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fr-FR" sz="1200" i="1" spc="-1">
                            <a:solidFill>
                              <a:schemeClr val="tx1"/>
                            </a:solidFill>
                            <a:uFill>
                              <a:solidFill>
                                <a:srgbClr val="FFFFFF"/>
                              </a:solidFill>
                            </a:u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1200" dirty="0"/>
                  <a:t>.</a:t>
                </a:r>
              </a:p>
              <a:p>
                <a:endParaRPr lang="fr-FR" sz="1200" dirty="0"/>
              </a:p>
              <a:p>
                <a:r>
                  <a:rPr lang="fr-FR" sz="1200" dirty="0" err="1"/>
                  <a:t>Advantage</a:t>
                </a:r>
                <a:r>
                  <a:rPr lang="fr-FR" sz="1200" dirty="0"/>
                  <a:t> : </a:t>
                </a:r>
                <a:r>
                  <a:rPr lang="fr-FR" sz="1200" dirty="0" err="1"/>
                  <a:t>learning</a:t>
                </a:r>
                <a:r>
                  <a:rPr lang="fr-FR" sz="1200" dirty="0"/>
                  <a:t> the </a:t>
                </a:r>
                <a:r>
                  <a:rPr lang="fr-FR" sz="1200" dirty="0" err="1"/>
                  <a:t>evolution</a:t>
                </a:r>
                <a:r>
                  <a:rPr lang="fr-FR" sz="1200" dirty="0"/>
                  <a:t> </a:t>
                </a:r>
                <a:r>
                  <a:rPr lang="fr-FR" sz="1200" dirty="0" err="1"/>
                  <a:t>operator</a:t>
                </a:r>
                <a:r>
                  <a:rPr lang="fr-FR" sz="1200" dirty="0"/>
                  <a:t> for the observable.</a:t>
                </a: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B28F071-78A3-4FB3-8F95-D0EDFA3EC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929" y="904178"/>
                <a:ext cx="4276971" cy="3753720"/>
              </a:xfrm>
              <a:prstGeom prst="rect">
                <a:avLst/>
              </a:prstGeom>
              <a:blipFill rotWithShape="1">
                <a:blip r:embed="rId3"/>
                <a:stretch>
                  <a:fillRect b="-3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cteur droit 10"/>
          <p:cNvCxnSpPr/>
          <p:nvPr/>
        </p:nvCxnSpPr>
        <p:spPr>
          <a:xfrm>
            <a:off x="4795792" y="933583"/>
            <a:ext cx="0" cy="377909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17">
            <a:extLst>
              <a:ext uri="{FF2B5EF4-FFF2-40B4-BE49-F238E27FC236}">
                <a16:creationId xmlns:a16="http://schemas.microsoft.com/office/drawing/2014/main" id="{AF007ED3-4691-465B-BA66-E6673765D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42841"/>
            <a:ext cx="4962770" cy="104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</a:rPr>
              <a:t>On using self-sustained events for stochastic waveform modelling with deep neural networks</a:t>
            </a:r>
          </a:p>
          <a:p>
            <a:pPr algn="ctr" eaLnBrk="0" hangingPunct="0">
              <a:lnSpc>
                <a:spcPts val="1300"/>
              </a:lnSpc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Xavier Cassagnou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Christophe Millet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Mathilde Mougeot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1,3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Cyril </a:t>
            </a:r>
            <a:r>
              <a:rPr lang="en-US" sz="9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Nefzaoui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Blanchard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</a:p>
          <a:p>
            <a:pPr lvl="3"/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Borelli, ENS Paris-Saclay, F-91190 Gif-sur-Yvette, France, </a:t>
            </a:r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CEA, DAM, DIF, 91297 Arpajon, France,</a:t>
            </a:r>
          </a:p>
          <a:p>
            <a:pPr lvl="3"/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ENSIIE, F-91000 Évry, France</a:t>
            </a:r>
          </a:p>
          <a:p>
            <a:pPr lvl="3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 authors : xavier.cassagnou@ens-paris-saclay.fr, christophe.millet@cea.fr</a:t>
            </a:r>
            <a:endParaRPr lang="fr-FR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endParaRPr lang="en-US" sz="800" baseline="30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FE6FE18-9E0E-3E4A-9C8F-6BF097735A61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P3.6-615</a:t>
            </a:r>
            <a:endParaRPr lang="x-none"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D29476-7660-1049-BF58-5DE19B373679}"/>
              </a:ext>
            </a:extLst>
          </p:cNvPr>
          <p:cNvSpPr txBox="1"/>
          <p:nvPr/>
        </p:nvSpPr>
        <p:spPr>
          <a:xfrm rot="16200000">
            <a:off x="-1779943" y="2499816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0E8FB591-C7B2-4B26-B146-161A2A104FD8}"/>
                  </a:ext>
                </a:extLst>
              </p:cNvPr>
              <p:cNvSpPr txBox="1"/>
              <p:nvPr/>
            </p:nvSpPr>
            <p:spPr>
              <a:xfrm>
                <a:off x="5119254" y="2476792"/>
                <a:ext cx="370695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/>
                  <a:t>Architecture of the NN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fr-FR" sz="1200" dirty="0"/>
                  <a:t>The input layer has 260 </a:t>
                </a:r>
                <a:r>
                  <a:rPr lang="fr-FR" sz="1200" dirty="0" err="1"/>
                  <a:t>units</a:t>
                </a:r>
                <a:r>
                  <a:rPr lang="fr-FR" sz="1200" dirty="0"/>
                  <a:t> </a:t>
                </a:r>
                <a:r>
                  <a:rPr lang="fr-FR" sz="1200" dirty="0" err="1"/>
                  <a:t>corresponding</a:t>
                </a:r>
                <a:r>
                  <a:rPr lang="fr-FR" sz="1200" dirty="0"/>
                  <a:t> to the 260 </a:t>
                </a:r>
                <a:r>
                  <a:rPr lang="fr-FR" sz="1200" dirty="0" err="1"/>
                  <a:t>previous</a:t>
                </a:r>
                <a:r>
                  <a:rPr lang="fr-FR" sz="1200" dirty="0"/>
                  <a:t> time </a:t>
                </a:r>
                <a:r>
                  <a:rPr lang="fr-FR" sz="1200" dirty="0" err="1"/>
                  <a:t>steps</a:t>
                </a:r>
                <a:r>
                  <a:rPr lang="fr-FR" sz="1200" dirty="0"/>
                  <a:t>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fr-FR" sz="1200" dirty="0"/>
                  <a:t>The encoder and the </a:t>
                </a:r>
                <a:r>
                  <a:rPr lang="fr-FR" sz="1200" dirty="0" err="1"/>
                  <a:t>decoder</a:t>
                </a:r>
                <a:r>
                  <a:rPr lang="fr-FR" sz="1200" dirty="0"/>
                  <a:t> are </a:t>
                </a:r>
                <a:r>
                  <a:rPr lang="fr-FR" sz="1200" dirty="0" err="1"/>
                  <a:t>both</a:t>
                </a:r>
                <a:r>
                  <a:rPr lang="fr-FR" sz="1200" dirty="0"/>
                  <a:t> made of 3 </a:t>
                </a:r>
                <a:r>
                  <a:rPr lang="fr-FR" sz="1200" dirty="0" err="1"/>
                  <a:t>hidden</a:t>
                </a:r>
                <a:r>
                  <a:rPr lang="fr-FR" sz="1200" dirty="0"/>
                  <a:t> </a:t>
                </a:r>
                <a:r>
                  <a:rPr lang="fr-FR" sz="1200" dirty="0" err="1"/>
                  <a:t>layers</a:t>
                </a:r>
                <a:r>
                  <a:rPr lang="fr-FR" sz="1200" dirty="0"/>
                  <a:t> of 80 </a:t>
                </a:r>
                <a:r>
                  <a:rPr lang="fr-FR" sz="1200" dirty="0" err="1"/>
                  <a:t>units</a:t>
                </a:r>
                <a:r>
                  <a:rPr lang="fr-FR" sz="1200" dirty="0"/>
                  <a:t>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fr-FR" sz="1200" dirty="0"/>
                  <a:t>The </a:t>
                </a:r>
                <a:r>
                  <a:rPr lang="fr-FR" sz="1200" dirty="0" err="1"/>
                  <a:t>evolution</a:t>
                </a:r>
                <a:r>
                  <a:rPr lang="fr-FR" sz="1200" dirty="0"/>
                  <a:t> </a:t>
                </a:r>
                <a:r>
                  <a:rPr lang="fr-FR" sz="1200" dirty="0" err="1"/>
                  <a:t>operator</a:t>
                </a:r>
                <a:r>
                  <a:rPr lang="fr-FR" sz="1200" dirty="0"/>
                  <a:t>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fr-FR" sz="1200" dirty="0"/>
                  <a:t> is a matrix of size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/>
                      </a:rPr>
                      <m:t>27×27 </m:t>
                    </m:r>
                  </m:oMath>
                </a14:m>
                <a:r>
                  <a:rPr lang="fr-FR" sz="1200" dirty="0"/>
                  <a:t>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endParaRPr lang="fr-FR" sz="1200" dirty="0"/>
              </a:p>
              <a:p>
                <a:r>
                  <a:rPr lang="fr-FR" sz="1200" b="1" dirty="0"/>
                  <a:t>Training: </a:t>
                </a:r>
                <a:r>
                  <a:rPr lang="fr-FR" sz="1200" dirty="0"/>
                  <a:t>Data </a:t>
                </a:r>
                <a:r>
                  <a:rPr lang="fr-FR" sz="1200" dirty="0" err="1"/>
                  <a:t>used</a:t>
                </a:r>
                <a:r>
                  <a:rPr lang="fr-FR" sz="1200" dirty="0"/>
                  <a:t> for training </a:t>
                </a:r>
                <a:r>
                  <a:rPr lang="fr-FR" sz="1200" dirty="0" err="1"/>
                  <a:t>consist</a:t>
                </a:r>
                <a:r>
                  <a:rPr lang="fr-FR" sz="1200" dirty="0"/>
                  <a:t> of </a:t>
                </a:r>
                <a:r>
                  <a:rPr lang="fr-FR" sz="1200" b="1" dirty="0">
                    <a:solidFill>
                      <a:srgbClr val="FF0000"/>
                    </a:solidFill>
                  </a:rPr>
                  <a:t>one </a:t>
                </a:r>
                <a:r>
                  <a:rPr lang="fr-FR" sz="1200" b="1" dirty="0" err="1">
                    <a:solidFill>
                      <a:srgbClr val="FF0000"/>
                    </a:solidFill>
                  </a:rPr>
                  <a:t>trajectory</a:t>
                </a:r>
                <a:r>
                  <a:rPr lang="fr-FR" sz="1200" dirty="0"/>
                  <a:t> of the </a:t>
                </a:r>
                <a:r>
                  <a:rPr lang="fr-FR" sz="1200" dirty="0" err="1"/>
                  <a:t>linear</a:t>
                </a:r>
                <a:r>
                  <a:rPr lang="fr-FR" sz="1200" dirty="0"/>
                  <a:t> system </a:t>
                </a:r>
                <a:r>
                  <a:rPr lang="fr-FR" sz="1200" dirty="0" err="1"/>
                  <a:t>during</a:t>
                </a:r>
                <a:r>
                  <a:rPr lang="fr-FR" sz="1200" dirty="0"/>
                  <a:t> 3000 time </a:t>
                </a:r>
                <a:r>
                  <a:rPr lang="fr-FR" sz="1200" dirty="0" err="1"/>
                  <a:t>steps</a:t>
                </a:r>
                <a:r>
                  <a:rPr lang="fr-FR" sz="1200" dirty="0"/>
                  <a:t>.</a:t>
                </a:r>
              </a:p>
              <a:p>
                <a:endParaRPr lang="fr-FR" sz="1200" dirty="0"/>
              </a:p>
              <a:p>
                <a:r>
                  <a:rPr lang="fr-FR" sz="1200" b="1" dirty="0" err="1"/>
                  <a:t>Prediction</a:t>
                </a:r>
                <a:r>
                  <a:rPr lang="fr-FR" sz="1200" b="1" dirty="0"/>
                  <a:t>: </a:t>
                </a:r>
                <a:r>
                  <a:rPr lang="fr-FR" sz="1200" dirty="0" err="1"/>
                  <a:t>Given</a:t>
                </a:r>
                <a:r>
                  <a:rPr lang="fr-FR" sz="1200" dirty="0"/>
                  <a:t> 260 time </a:t>
                </a:r>
                <a:r>
                  <a:rPr lang="fr-FR" sz="1200" dirty="0" err="1"/>
                  <a:t>steps</a:t>
                </a:r>
                <a:r>
                  <a:rPr lang="fr-FR" sz="1200" dirty="0"/>
                  <a:t> (2740 to 3000), the model </a:t>
                </a:r>
                <a:r>
                  <a:rPr lang="fr-FR" sz="1200" b="1" dirty="0" err="1">
                    <a:solidFill>
                      <a:srgbClr val="120AB6"/>
                    </a:solidFill>
                  </a:rPr>
                  <a:t>predicts</a:t>
                </a:r>
                <a:r>
                  <a:rPr lang="fr-FR" sz="1200" dirty="0"/>
                  <a:t> the 500 </a:t>
                </a:r>
                <a:r>
                  <a:rPr lang="fr-FR" sz="1200" dirty="0" err="1"/>
                  <a:t>next</a:t>
                </a:r>
                <a:r>
                  <a:rPr lang="fr-FR" sz="1200" dirty="0"/>
                  <a:t> time </a:t>
                </a:r>
                <a:r>
                  <a:rPr lang="fr-FR" sz="1200" dirty="0" err="1"/>
                  <a:t>steps</a:t>
                </a:r>
                <a:r>
                  <a:rPr lang="fr-FR" sz="1200" dirty="0"/>
                  <a:t> (3000 to 3500).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E8FB591-C7B2-4B26-B146-161A2A104F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254" y="2476792"/>
                <a:ext cx="3706950" cy="2308324"/>
              </a:xfrm>
              <a:prstGeom prst="rect">
                <a:avLst/>
              </a:prstGeom>
              <a:blipFill rotWithShape="1">
                <a:blip r:embed="rId2"/>
                <a:stretch>
                  <a:fillRect l="-164" b="-105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 7">
            <a:extLst>
              <a:ext uri="{FF2B5EF4-FFF2-40B4-BE49-F238E27FC236}">
                <a16:creationId xmlns:a16="http://schemas.microsoft.com/office/drawing/2014/main" id="{142F800E-7BAE-4B39-886A-CD288D280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83" y="2132714"/>
            <a:ext cx="4601456" cy="248855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A42705C-89BB-4024-80B5-B545945403BF}"/>
              </a:ext>
            </a:extLst>
          </p:cNvPr>
          <p:cNvSpPr txBox="1"/>
          <p:nvPr/>
        </p:nvSpPr>
        <p:spPr>
          <a:xfrm>
            <a:off x="2355752" y="4482772"/>
            <a:ext cx="7457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Time </a:t>
            </a:r>
            <a:r>
              <a:rPr lang="fr-FR" sz="1000" dirty="0" err="1"/>
              <a:t>steps</a:t>
            </a:r>
            <a:endParaRPr lang="fr-FR" sz="1000" dirty="0"/>
          </a:p>
        </p:txBody>
      </p:sp>
      <p:pic>
        <p:nvPicPr>
          <p:cNvPr id="10" name="Image 9" descr="Une image contenant texte, aiguille, outil&#10;&#10;Description générée automatiquement">
            <a:extLst>
              <a:ext uri="{FF2B5EF4-FFF2-40B4-BE49-F238E27FC236}">
                <a16:creationId xmlns:a16="http://schemas.microsoft.com/office/drawing/2014/main" id="{E3B54DFD-99CA-43DD-8C2B-8D078A821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584" y="975089"/>
            <a:ext cx="4182217" cy="1501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39339569-BEB9-467F-8C12-7C85E2EC6AF0}"/>
                  </a:ext>
                </a:extLst>
              </p:cNvPr>
              <p:cNvSpPr txBox="1"/>
              <p:nvPr/>
            </p:nvSpPr>
            <p:spPr>
              <a:xfrm>
                <a:off x="644523" y="932385"/>
                <a:ext cx="4220061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Preliminary numerical results with “toy models”</a:t>
                </a:r>
                <a:endParaRPr lang="fr-FR" sz="1200" dirty="0"/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fr-FR" sz="1200" dirty="0"/>
                  <a:t>ODE: 15-dimensional </a:t>
                </a:r>
                <a:r>
                  <a:rPr lang="fr-FR" sz="1200" dirty="0" err="1"/>
                  <a:t>linear</a:t>
                </a:r>
                <a:r>
                  <a:rPr lang="fr-FR" sz="1200" dirty="0"/>
                  <a:t> system of </a:t>
                </a:r>
                <a:r>
                  <a:rPr lang="fr-FR" sz="1200" dirty="0" err="1"/>
                  <a:t>coupled</a:t>
                </a:r>
                <a:r>
                  <a:rPr lang="fr-FR" sz="1200" dirty="0"/>
                  <a:t> </a:t>
                </a:r>
                <a:r>
                  <a:rPr lang="fr-FR" sz="1200" dirty="0" err="1"/>
                  <a:t>ODEs</a:t>
                </a:r>
                <a:r>
                  <a:rPr lang="fr-FR" sz="1200" dirty="0"/>
                  <a:t>. 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fr-FR" sz="1200" dirty="0">
                    <a:solidFill>
                      <a:schemeClr val="tx1"/>
                    </a:solidFill>
                  </a:rPr>
                  <a:t>The matrix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fr-FR" sz="1200" dirty="0">
                    <a:solidFill>
                      <a:schemeClr val="tx1"/>
                    </a:solidFill>
                  </a:rPr>
                  <a:t> </a:t>
                </a:r>
                <a:r>
                  <a:rPr lang="fr-FR" sz="1200" dirty="0" err="1">
                    <a:solidFill>
                      <a:schemeClr val="tx1"/>
                    </a:solidFill>
                  </a:rPr>
                  <a:t>is</a:t>
                </a:r>
                <a:r>
                  <a:rPr lang="fr-FR" sz="1200" dirty="0">
                    <a:solidFill>
                      <a:schemeClr val="tx1"/>
                    </a:solidFill>
                  </a:rPr>
                  <a:t> </a:t>
                </a:r>
                <a:r>
                  <a:rPr lang="fr-FR" sz="1200" dirty="0" err="1">
                    <a:solidFill>
                      <a:schemeClr val="tx1"/>
                    </a:solidFill>
                  </a:rPr>
                  <a:t>chosen</a:t>
                </a:r>
                <a:r>
                  <a:rPr lang="fr-FR" sz="1200" dirty="0">
                    <a:solidFill>
                      <a:schemeClr val="tx1"/>
                    </a:solidFill>
                  </a:rPr>
                  <a:t> </a:t>
                </a:r>
                <a:r>
                  <a:rPr lang="fr-FR" sz="1200" dirty="0" err="1">
                    <a:solidFill>
                      <a:schemeClr val="tx1"/>
                    </a:solidFill>
                  </a:rPr>
                  <a:t>randomly</a:t>
                </a:r>
                <a:r>
                  <a:rPr lang="fr-FR" sz="1200" dirty="0">
                    <a:solidFill>
                      <a:schemeClr val="tx1"/>
                    </a:solidFill>
                  </a:rPr>
                  <a:t> and </a:t>
                </a:r>
                <a:r>
                  <a:rPr lang="fr-FR" sz="1200" dirty="0" err="1">
                    <a:solidFill>
                      <a:schemeClr val="tx1"/>
                    </a:solidFill>
                  </a:rPr>
                  <a:t>skew-symmetric</a:t>
                </a:r>
                <a:r>
                  <a:rPr lang="fr-FR" sz="12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endParaRPr lang="fr-FR" sz="1200" dirty="0"/>
              </a:p>
              <a:p>
                <a:r>
                  <a:rPr lang="fr-FR" sz="1200" b="1" dirty="0" err="1"/>
                  <a:t>Approach</a:t>
                </a:r>
                <a:r>
                  <a:rPr lang="fr-FR" sz="1200" b="1" dirty="0"/>
                  <a:t> #2 </a:t>
                </a:r>
                <a:r>
                  <a:rPr lang="fr-FR" sz="1200" b="1" dirty="0" err="1"/>
                  <a:t>with</a:t>
                </a:r>
                <a:r>
                  <a:rPr lang="fr-FR" sz="1200" b="1" dirty="0"/>
                  <a:t> a </a:t>
                </a:r>
                <a:r>
                  <a:rPr lang="fr-FR" sz="1200" b="1" dirty="0" err="1"/>
                  <a:t>linear</a:t>
                </a:r>
                <a:r>
                  <a:rPr lang="fr-FR" sz="1200" b="1" dirty="0"/>
                  <a:t> ODE</a:t>
                </a:r>
                <a:endParaRPr lang="fr-FR" sz="1200" dirty="0">
                  <a:solidFill>
                    <a:schemeClr val="tx1"/>
                  </a:solidFill>
                </a:endParaRP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fr-FR" sz="1200" b="1" dirty="0" err="1">
                    <a:solidFill>
                      <a:srgbClr val="120AB6"/>
                    </a:solidFill>
                  </a:rPr>
                  <a:t>Predictions</a:t>
                </a:r>
                <a:r>
                  <a:rPr lang="fr-FR" sz="1200" dirty="0">
                    <a:solidFill>
                      <a:schemeClr val="tx2">
                        <a:lumMod val="75000"/>
                      </a:schemeClr>
                    </a:solidFill>
                  </a:rPr>
                  <a:t> </a:t>
                </a:r>
                <a:r>
                  <a:rPr lang="fr-FR" sz="1200" dirty="0"/>
                  <a:t>are in </a:t>
                </a:r>
                <a:r>
                  <a:rPr lang="fr-FR" sz="1200" dirty="0" err="1"/>
                  <a:t>very</a:t>
                </a:r>
                <a:r>
                  <a:rPr lang="fr-FR" sz="1200" dirty="0"/>
                  <a:t> good </a:t>
                </a:r>
                <a:r>
                  <a:rPr lang="fr-FR" sz="1200" dirty="0" err="1"/>
                  <a:t>overall</a:t>
                </a:r>
                <a:r>
                  <a:rPr lang="fr-FR" sz="1200" dirty="0"/>
                  <a:t> agreement </a:t>
                </a:r>
                <a:r>
                  <a:rPr lang="fr-FR" sz="1200" dirty="0" err="1"/>
                  <a:t>with</a:t>
                </a:r>
                <a:r>
                  <a:rPr lang="fr-FR" sz="1200" dirty="0"/>
                  <a:t> the </a:t>
                </a:r>
                <a:r>
                  <a:rPr lang="fr-FR" sz="1200" b="1" dirty="0" err="1">
                    <a:solidFill>
                      <a:srgbClr val="FF0000"/>
                    </a:solidFill>
                  </a:rPr>
                  <a:t>truth</a:t>
                </a:r>
                <a:r>
                  <a:rPr lang="fr-FR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fr-FR" sz="1200" dirty="0"/>
                  <a:t>for short-</a:t>
                </a:r>
                <a:r>
                  <a:rPr lang="fr-FR" sz="1200" dirty="0" err="1"/>
                  <a:t>term</a:t>
                </a:r>
                <a:r>
                  <a:rPr lang="fr-FR" sz="1200" dirty="0"/>
                  <a:t> and long-</a:t>
                </a:r>
                <a:r>
                  <a:rPr lang="fr-FR" sz="1200" dirty="0" err="1"/>
                  <a:t>term</a:t>
                </a:r>
                <a:r>
                  <a:rPr lang="fr-FR" sz="1200" dirty="0"/>
                  <a:t> </a:t>
                </a:r>
                <a:r>
                  <a:rPr lang="fr-FR" sz="1200" dirty="0" err="1"/>
                  <a:t>estimates</a:t>
                </a:r>
                <a:r>
                  <a:rPr lang="fr-FR" sz="1200" dirty="0"/>
                  <a:t>.</a:t>
                </a:r>
                <a:endParaRPr lang="fr-FR" sz="1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9339569-BEB9-467F-8C12-7C85E2EC6A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23" y="932385"/>
                <a:ext cx="4220061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145" b="-264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7">
            <a:extLst>
              <a:ext uri="{FF2B5EF4-FFF2-40B4-BE49-F238E27FC236}">
                <a16:creationId xmlns:a16="http://schemas.microsoft.com/office/drawing/2014/main" id="{4EFC5E63-4398-4C10-8EB6-ECD28D7DD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42841"/>
            <a:ext cx="4962770" cy="104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</a:rPr>
              <a:t>On using self-sustained events for stochastic waveform modelling with deep neural networks</a:t>
            </a:r>
          </a:p>
          <a:p>
            <a:pPr algn="ctr" eaLnBrk="0" hangingPunct="0">
              <a:lnSpc>
                <a:spcPts val="1300"/>
              </a:lnSpc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Xavier Cassagnou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Christophe Millet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Mathilde Mougeot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1,3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Cyril </a:t>
            </a:r>
            <a:r>
              <a:rPr lang="en-US" sz="9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Nefzaoui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Blanchard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</a:p>
          <a:p>
            <a:pPr lvl="3"/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Borelli, ENS Paris-Saclay, F-91190 Gif-sur-Yvette, France, </a:t>
            </a:r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CEA, DAM, DIF, 91297 Arpajon, France,</a:t>
            </a:r>
          </a:p>
          <a:p>
            <a:pPr lvl="3"/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ENSIIE, F-91000 Évry, France</a:t>
            </a:r>
          </a:p>
          <a:p>
            <a:pPr lvl="3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 authors : xavier.cassagnou@ens-paris-saclay.fr, christophe.millet@cea.fr</a:t>
            </a:r>
            <a:endParaRPr lang="fr-FR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endParaRPr lang="en-US" sz="800" baseline="30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349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925867-9103-6844-803C-F06ADDBAB5B5}"/>
              </a:ext>
            </a:extLst>
          </p:cNvPr>
          <p:cNvSpPr txBox="1"/>
          <p:nvPr/>
        </p:nvSpPr>
        <p:spPr>
          <a:xfrm>
            <a:off x="953477" y="567772"/>
            <a:ext cx="6721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P3.6-615</a:t>
            </a:r>
            <a:endParaRPr lang="x-none" sz="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24C6D9-8EEE-364D-BA25-2B01E2110CC1}"/>
              </a:ext>
            </a:extLst>
          </p:cNvPr>
          <p:cNvSpPr txBox="1"/>
          <p:nvPr/>
        </p:nvSpPr>
        <p:spPr>
          <a:xfrm rot="16200000">
            <a:off x="-1775302" y="2499817"/>
            <a:ext cx="3882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>
                <a:solidFill>
                  <a:srgbClr val="DFC5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65359A51-14E5-4AC3-AB00-B419A45C1AB1}"/>
                  </a:ext>
                </a:extLst>
              </p:cNvPr>
              <p:cNvSpPr txBox="1"/>
              <p:nvPr/>
            </p:nvSpPr>
            <p:spPr>
              <a:xfrm>
                <a:off x="953476" y="969197"/>
                <a:ext cx="3776179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/>
                  <a:t>Future </a:t>
                </a:r>
                <a:r>
                  <a:rPr lang="fr-FR" sz="1200" b="1" dirty="0" err="1"/>
                  <a:t>work</a:t>
                </a:r>
                <a:endParaRPr lang="fr-FR" sz="1200" b="1" dirty="0"/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fr-FR" sz="1200" dirty="0"/>
                  <a:t>Use of </a:t>
                </a:r>
                <a:r>
                  <a:rPr lang="fr-FR" sz="1200" dirty="0" err="1"/>
                  <a:t>strategies</a:t>
                </a:r>
                <a:r>
                  <a:rPr lang="fr-FR" sz="1200" dirty="0"/>
                  <a:t> #1 and #2 for </a:t>
                </a:r>
                <a:r>
                  <a:rPr lang="fr-FR" sz="1200" dirty="0" err="1"/>
                  <a:t>extracting</a:t>
                </a:r>
                <a:r>
                  <a:rPr lang="fr-FR" sz="1200" dirty="0"/>
                  <a:t> and </a:t>
                </a:r>
                <a:r>
                  <a:rPr lang="fr-FR" sz="1200" dirty="0" err="1"/>
                  <a:t>predicting</a:t>
                </a:r>
                <a:r>
                  <a:rPr lang="fr-FR" sz="1200" dirty="0"/>
                  <a:t> </a:t>
                </a:r>
                <a:r>
                  <a:rPr lang="fr-FR" sz="1200" dirty="0" err="1"/>
                  <a:t>features</a:t>
                </a:r>
                <a:r>
                  <a:rPr lang="fr-FR" sz="1200" dirty="0"/>
                  <a:t> </a:t>
                </a:r>
                <a:r>
                  <a:rPr lang="fr-FR" sz="1200" dirty="0" err="1"/>
                  <a:t>which</a:t>
                </a:r>
                <a:r>
                  <a:rPr lang="fr-FR" sz="1200" dirty="0"/>
                  <a:t> are due to </a:t>
                </a:r>
                <a:r>
                  <a:rPr lang="fr-FR" sz="1200" dirty="0" err="1"/>
                  <a:t>recurrent</a:t>
                </a:r>
                <a:r>
                  <a:rPr lang="fr-FR" sz="1200" dirty="0"/>
                  <a:t> and </a:t>
                </a:r>
                <a:r>
                  <a:rPr lang="fr-FR" sz="1200" dirty="0" err="1"/>
                  <a:t>localized</a:t>
                </a:r>
                <a:r>
                  <a:rPr lang="fr-FR" sz="1200" dirty="0"/>
                  <a:t> </a:t>
                </a:r>
                <a:r>
                  <a:rPr lang="fr-FR" sz="1200" dirty="0" err="1"/>
                  <a:t>events</a:t>
                </a:r>
                <a:r>
                  <a:rPr lang="fr-FR" sz="1200" dirty="0"/>
                  <a:t> (</a:t>
                </a:r>
                <a:r>
                  <a:rPr lang="fr-FR" sz="1200" dirty="0" err="1"/>
                  <a:t>human</a:t>
                </a:r>
                <a:r>
                  <a:rPr lang="fr-FR" sz="1200" dirty="0"/>
                  <a:t> </a:t>
                </a:r>
                <a:r>
                  <a:rPr lang="fr-FR" sz="1200" dirty="0" err="1"/>
                  <a:t>activities</a:t>
                </a:r>
                <a:r>
                  <a:rPr lang="fr-FR" sz="1200" dirty="0"/>
                  <a:t>, etc.) in </a:t>
                </a:r>
                <a:r>
                  <a:rPr lang="fr-FR" sz="1200" dirty="0" err="1"/>
                  <a:t>realistic</a:t>
                </a:r>
                <a:r>
                  <a:rPr lang="fr-FR" sz="1200" dirty="0"/>
                  <a:t> </a:t>
                </a:r>
                <a:r>
                  <a:rPr lang="fr-FR" sz="1200" dirty="0" err="1"/>
                  <a:t>noisy</a:t>
                </a:r>
                <a:r>
                  <a:rPr lang="fr-FR" sz="1200" dirty="0"/>
                  <a:t> </a:t>
                </a:r>
                <a:r>
                  <a:rPr lang="fr-FR" sz="1200" dirty="0" err="1"/>
                  <a:t>signals</a:t>
                </a:r>
                <a:r>
                  <a:rPr lang="fr-FR" sz="1200" dirty="0"/>
                  <a:t>, </a:t>
                </a:r>
                <a:r>
                  <a:rPr lang="fr-FR" sz="1200" u="sng" dirty="0" err="1"/>
                  <a:t>without</a:t>
                </a:r>
                <a:r>
                  <a:rPr lang="fr-FR" sz="1200" u="sng" dirty="0"/>
                  <a:t> </a:t>
                </a:r>
                <a:r>
                  <a:rPr lang="fr-FR" sz="1200" u="sng" dirty="0" err="1"/>
                  <a:t>knowledge</a:t>
                </a:r>
                <a:r>
                  <a:rPr lang="fr-FR" sz="1200" u="sng" dirty="0"/>
                  <a:t> on the source locations</a:t>
                </a:r>
                <a:r>
                  <a:rPr lang="fr-FR" sz="1200" dirty="0"/>
                  <a:t>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fr-FR" sz="1200" dirty="0" err="1"/>
                  <a:t>Identify</a:t>
                </a:r>
                <a:r>
                  <a:rPr lang="fr-FR" sz="1200" dirty="0"/>
                  <a:t> the </a:t>
                </a:r>
                <a:r>
                  <a:rPr lang="fr-FR" sz="1200" dirty="0" err="1"/>
                  <a:t>role</a:t>
                </a:r>
                <a:r>
                  <a:rPr lang="fr-FR" sz="1200" dirty="0"/>
                  <a:t> of the </a:t>
                </a:r>
                <a:r>
                  <a:rPr lang="fr-FR" sz="1200" b="1" dirty="0">
                    <a:solidFill>
                      <a:srgbClr val="FF0000"/>
                    </a:solidFill>
                  </a:rPr>
                  <a:t>context </a:t>
                </a:r>
                <a:r>
                  <a:rPr lang="fr-FR" sz="1200" b="1" dirty="0" err="1">
                    <a:solidFill>
                      <a:srgbClr val="FF0000"/>
                    </a:solidFill>
                  </a:rPr>
                  <a:t>parameter</a:t>
                </a:r>
                <a:r>
                  <a:rPr lang="fr-FR" sz="1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1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fr-FR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fr-FR" sz="1200" dirty="0"/>
                  <a:t>(</a:t>
                </a:r>
                <a:r>
                  <a:rPr lang="fr-FR" sz="1200" dirty="0" err="1"/>
                  <a:t>that</a:t>
                </a:r>
                <a:r>
                  <a:rPr lang="fr-FR" sz="1200" dirty="0"/>
                  <a:t> codes the </a:t>
                </a:r>
                <a:r>
                  <a:rPr lang="fr-FR" sz="1200" dirty="0" err="1"/>
                  <a:t>effect</a:t>
                </a:r>
                <a:r>
                  <a:rPr lang="fr-FR" sz="1200" dirty="0"/>
                  <a:t> of </a:t>
                </a:r>
                <a:r>
                  <a:rPr lang="fr-FR" sz="1200" dirty="0" err="1"/>
                  <a:t>atmosphere</a:t>
                </a:r>
                <a:r>
                  <a:rPr lang="fr-FR" sz="1200" dirty="0"/>
                  <a:t> </a:t>
                </a:r>
                <a:r>
                  <a:rPr lang="fr-FR" sz="1200" dirty="0" err="1"/>
                  <a:t>using</a:t>
                </a:r>
                <a:r>
                  <a:rPr lang="fr-FR" sz="1200" dirty="0"/>
                  <a:t> the effective </a:t>
                </a:r>
                <a:r>
                  <a:rPr lang="fr-FR" sz="1200" dirty="0" err="1"/>
                  <a:t>sound</a:t>
                </a:r>
                <a:r>
                  <a:rPr lang="fr-FR" sz="1200" dirty="0"/>
                  <a:t> speed ratio) in the </a:t>
                </a:r>
                <a:r>
                  <a:rPr lang="fr-FR" sz="1200" dirty="0" err="1"/>
                  <a:t>learning</a:t>
                </a:r>
                <a:r>
                  <a:rPr lang="fr-FR" sz="1200" dirty="0"/>
                  <a:t> </a:t>
                </a:r>
                <a:r>
                  <a:rPr lang="fr-FR" sz="1200" dirty="0" err="1"/>
                  <a:t>strategy</a:t>
                </a:r>
                <a:r>
                  <a:rPr lang="fr-FR" sz="1200" dirty="0"/>
                  <a:t>.</a:t>
                </a:r>
              </a:p>
              <a:p>
                <a:pPr marL="171450" indent="-171450">
                  <a:buFont typeface="Wingdings" panose="05000000000000000000" pitchFamily="2" charset="2"/>
                  <a:buChar char="Ø"/>
                </a:pPr>
                <a:r>
                  <a:rPr lang="fr-FR" sz="1200" dirty="0" err="1"/>
                  <a:t>Generalize</a:t>
                </a:r>
                <a:r>
                  <a:rPr lang="fr-FR" sz="1200" dirty="0"/>
                  <a:t> </a:t>
                </a:r>
                <a:r>
                  <a:rPr lang="fr-FR" sz="1200" dirty="0" err="1"/>
                  <a:t>strategies</a:t>
                </a:r>
                <a:r>
                  <a:rPr lang="fr-FR" sz="1200" dirty="0"/>
                  <a:t> #1 and #2 to multiple </a:t>
                </a:r>
                <a:r>
                  <a:rPr lang="fr-FR" sz="1200" dirty="0" err="1"/>
                  <a:t>infrasound</a:t>
                </a:r>
                <a:r>
                  <a:rPr lang="fr-FR" sz="1200" dirty="0"/>
                  <a:t> stations </a:t>
                </a:r>
                <a:r>
                  <a:rPr lang="fr-FR" sz="1200" dirty="0" err="1"/>
                  <a:t>using</a:t>
                </a:r>
                <a:r>
                  <a:rPr lang="fr-FR" sz="1200" dirty="0"/>
                  <a:t> a </a:t>
                </a:r>
                <a:r>
                  <a:rPr lang="fr-FR" sz="1200" dirty="0" err="1"/>
                  <a:t>connected</a:t>
                </a:r>
                <a:r>
                  <a:rPr lang="fr-FR" sz="1200" dirty="0"/>
                  <a:t> network.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5359A51-14E5-4AC3-AB00-B419A45C1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76" y="969197"/>
                <a:ext cx="3776179" cy="2123658"/>
              </a:xfrm>
              <a:prstGeom prst="rect">
                <a:avLst/>
              </a:prstGeom>
              <a:blipFill rotWithShape="1">
                <a:blip r:embed="rId2"/>
                <a:stretch>
                  <a:fillRect b="-14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636099F8-0779-4FE6-B453-304A20E6C4A6}"/>
              </a:ext>
            </a:extLst>
          </p:cNvPr>
          <p:cNvSpPr txBox="1"/>
          <p:nvPr/>
        </p:nvSpPr>
        <p:spPr>
          <a:xfrm>
            <a:off x="556184" y="3707203"/>
            <a:ext cx="83655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err="1"/>
              <a:t>References</a:t>
            </a:r>
            <a:endParaRPr lang="fr-FR" sz="1000" b="1" dirty="0"/>
          </a:p>
          <a:p>
            <a:r>
              <a:rPr lang="fr-FR" sz="1000" dirty="0"/>
              <a:t>[1] Rudy, S. H., </a:t>
            </a:r>
            <a:r>
              <a:rPr lang="fr-FR" sz="1000" dirty="0" err="1"/>
              <a:t>Kutz</a:t>
            </a:r>
            <a:r>
              <a:rPr lang="fr-FR" sz="1000" dirty="0"/>
              <a:t>, J. N., and </a:t>
            </a:r>
            <a:r>
              <a:rPr lang="fr-FR" sz="1000" dirty="0" err="1"/>
              <a:t>Brunton</a:t>
            </a:r>
            <a:r>
              <a:rPr lang="fr-FR" sz="1000" dirty="0"/>
              <a:t>, S. L. (2019). </a:t>
            </a:r>
            <a:r>
              <a:rPr lang="fr-FR" sz="1000" dirty="0" err="1"/>
              <a:t>Deep</a:t>
            </a:r>
            <a:r>
              <a:rPr lang="fr-FR" sz="1000" dirty="0"/>
              <a:t> </a:t>
            </a:r>
            <a:r>
              <a:rPr lang="fr-FR" sz="1000" dirty="0" err="1"/>
              <a:t>learning</a:t>
            </a:r>
            <a:r>
              <a:rPr lang="fr-FR" sz="1000" dirty="0"/>
              <a:t> of </a:t>
            </a:r>
            <a:r>
              <a:rPr lang="fr-FR" sz="1000" dirty="0" err="1"/>
              <a:t>dynamics</a:t>
            </a:r>
            <a:r>
              <a:rPr lang="fr-FR" sz="1000" dirty="0"/>
              <a:t> and signal-noise </a:t>
            </a:r>
            <a:r>
              <a:rPr lang="fr-FR" sz="1000" dirty="0" err="1"/>
              <a:t>decomposition</a:t>
            </a:r>
            <a:r>
              <a:rPr lang="fr-FR" sz="1000" dirty="0"/>
              <a:t> </a:t>
            </a:r>
            <a:r>
              <a:rPr lang="fr-FR" sz="1000" dirty="0" err="1"/>
              <a:t>with</a:t>
            </a:r>
            <a:r>
              <a:rPr lang="fr-FR" sz="1000" dirty="0"/>
              <a:t> time-</a:t>
            </a:r>
            <a:r>
              <a:rPr lang="fr-FR" sz="1000" dirty="0" err="1"/>
              <a:t>stepping</a:t>
            </a:r>
            <a:r>
              <a:rPr lang="fr-FR" sz="1000" dirty="0"/>
              <a:t> </a:t>
            </a:r>
            <a:r>
              <a:rPr lang="fr-FR" sz="1000" dirty="0" err="1"/>
              <a:t>constraints</a:t>
            </a:r>
            <a:r>
              <a:rPr lang="fr-FR" sz="1000" i="1" dirty="0"/>
              <a:t>. Journal of </a:t>
            </a:r>
            <a:r>
              <a:rPr lang="fr-FR" sz="1000" i="1" dirty="0" err="1"/>
              <a:t>Computational</a:t>
            </a:r>
            <a:r>
              <a:rPr lang="fr-FR" sz="1000" i="1" dirty="0"/>
              <a:t> </a:t>
            </a:r>
            <a:r>
              <a:rPr lang="fr-FR" sz="1000" i="1" dirty="0" err="1"/>
              <a:t>Physics</a:t>
            </a:r>
            <a:r>
              <a:rPr lang="fr-FR" sz="1000" dirty="0"/>
              <a:t>, 396:483–506.</a:t>
            </a:r>
          </a:p>
          <a:p>
            <a:r>
              <a:rPr lang="fr-FR" sz="1000" dirty="0"/>
              <a:t>[2] </a:t>
            </a:r>
            <a:r>
              <a:rPr lang="fr-FR" sz="1000" dirty="0" err="1"/>
              <a:t>Lusch</a:t>
            </a:r>
            <a:r>
              <a:rPr lang="fr-FR" sz="1000" dirty="0"/>
              <a:t>, B., </a:t>
            </a:r>
            <a:r>
              <a:rPr lang="fr-FR" sz="1000" dirty="0" err="1"/>
              <a:t>Kutz</a:t>
            </a:r>
            <a:r>
              <a:rPr lang="fr-FR" sz="1000" dirty="0"/>
              <a:t>, J. N., and </a:t>
            </a:r>
            <a:r>
              <a:rPr lang="fr-FR" sz="1000" dirty="0" err="1"/>
              <a:t>Brunton</a:t>
            </a:r>
            <a:r>
              <a:rPr lang="fr-FR" sz="1000" dirty="0"/>
              <a:t>, S. (2018). </a:t>
            </a:r>
            <a:r>
              <a:rPr lang="fr-FR" sz="1000" dirty="0" err="1"/>
              <a:t>Deep</a:t>
            </a:r>
            <a:r>
              <a:rPr lang="fr-FR" sz="1000" dirty="0"/>
              <a:t> </a:t>
            </a:r>
            <a:r>
              <a:rPr lang="fr-FR" sz="1000" dirty="0" err="1"/>
              <a:t>learning</a:t>
            </a:r>
            <a:r>
              <a:rPr lang="fr-FR" sz="1000" dirty="0"/>
              <a:t> for </a:t>
            </a:r>
            <a:r>
              <a:rPr lang="fr-FR" sz="1000" dirty="0" err="1"/>
              <a:t>universal</a:t>
            </a:r>
            <a:r>
              <a:rPr lang="fr-FR" sz="1000" dirty="0"/>
              <a:t> </a:t>
            </a:r>
            <a:r>
              <a:rPr lang="fr-FR" sz="1000" dirty="0" err="1"/>
              <a:t>linear</a:t>
            </a:r>
            <a:r>
              <a:rPr lang="fr-FR" sz="1000" dirty="0"/>
              <a:t> </a:t>
            </a:r>
            <a:r>
              <a:rPr lang="fr-FR" sz="1000" dirty="0" err="1"/>
              <a:t>embeddings</a:t>
            </a:r>
            <a:r>
              <a:rPr lang="fr-FR" sz="1000" dirty="0"/>
              <a:t> of </a:t>
            </a:r>
            <a:r>
              <a:rPr lang="fr-FR" sz="1000" dirty="0" err="1"/>
              <a:t>nonlinear</a:t>
            </a:r>
            <a:r>
              <a:rPr lang="fr-FR" sz="1000" dirty="0"/>
              <a:t> </a:t>
            </a:r>
            <a:r>
              <a:rPr lang="fr-FR" sz="1000" dirty="0" err="1"/>
              <a:t>dynamics</a:t>
            </a:r>
            <a:r>
              <a:rPr lang="fr-FR" sz="1000" i="1" dirty="0"/>
              <a:t>. Nature Communications</a:t>
            </a:r>
            <a:r>
              <a:rPr lang="fr-FR" sz="1000" dirty="0"/>
              <a:t>, 9.</a:t>
            </a:r>
          </a:p>
          <a:p>
            <a:r>
              <a:rPr lang="fr-FR" sz="1000" dirty="0"/>
              <a:t>[3] </a:t>
            </a:r>
            <a:r>
              <a:rPr lang="fr-FR" sz="1000" dirty="0" err="1"/>
              <a:t>Azencot</a:t>
            </a:r>
            <a:r>
              <a:rPr lang="fr-FR" sz="1000" dirty="0"/>
              <a:t>, O., </a:t>
            </a:r>
            <a:r>
              <a:rPr lang="fr-FR" sz="1000" dirty="0" err="1"/>
              <a:t>Erichson</a:t>
            </a:r>
            <a:r>
              <a:rPr lang="fr-FR" sz="1000" dirty="0"/>
              <a:t>, N., Lin, V., and </a:t>
            </a:r>
            <a:r>
              <a:rPr lang="fr-FR" sz="1000" dirty="0" err="1"/>
              <a:t>Mahoney</a:t>
            </a:r>
            <a:r>
              <a:rPr lang="fr-FR" sz="1000" dirty="0"/>
              <a:t>, M. W. (2020). </a:t>
            </a:r>
            <a:r>
              <a:rPr lang="fr-FR" sz="1000" dirty="0" err="1"/>
              <a:t>Forecasting</a:t>
            </a:r>
            <a:r>
              <a:rPr lang="fr-FR" sz="1000" dirty="0"/>
              <a:t> </a:t>
            </a:r>
            <a:r>
              <a:rPr lang="fr-FR" sz="1000" dirty="0" err="1"/>
              <a:t>Sequential</a:t>
            </a:r>
            <a:r>
              <a:rPr lang="fr-FR" sz="1000" dirty="0"/>
              <a:t> Data </a:t>
            </a:r>
            <a:r>
              <a:rPr lang="fr-FR" sz="1000" dirty="0" err="1"/>
              <a:t>using</a:t>
            </a:r>
            <a:r>
              <a:rPr lang="fr-FR" sz="1000" dirty="0"/>
              <a:t> Consistent </a:t>
            </a:r>
            <a:r>
              <a:rPr lang="fr-FR" sz="1000" dirty="0" err="1"/>
              <a:t>Koopman</a:t>
            </a:r>
            <a:r>
              <a:rPr lang="fr-FR" sz="1000" dirty="0"/>
              <a:t> </a:t>
            </a:r>
            <a:r>
              <a:rPr lang="fr-FR" sz="1000" dirty="0" err="1"/>
              <a:t>Autoencoders</a:t>
            </a:r>
            <a:r>
              <a:rPr lang="fr-FR" sz="1000" dirty="0"/>
              <a:t>.</a:t>
            </a:r>
            <a:r>
              <a:rPr lang="fr-FR" sz="1000" i="1" dirty="0"/>
              <a:t> International </a:t>
            </a:r>
            <a:r>
              <a:rPr lang="fr-FR" sz="1000" i="1" dirty="0" err="1"/>
              <a:t>Conference</a:t>
            </a:r>
            <a:r>
              <a:rPr lang="fr-FR" sz="1000" i="1" dirty="0"/>
              <a:t> on </a:t>
            </a:r>
            <a:r>
              <a:rPr lang="fr-FR" sz="1000" i="1"/>
              <a:t>Machine Learning (ICML)</a:t>
            </a:r>
            <a:r>
              <a:rPr lang="fr-FR" sz="1000"/>
              <a:t>.</a:t>
            </a:r>
            <a:endParaRPr lang="fr-FR" sz="1000" dirty="0"/>
          </a:p>
        </p:txBody>
      </p:sp>
      <p:pic>
        <p:nvPicPr>
          <p:cNvPr id="7" name="Picture 2" descr="U:\cea_temp\b4\cassagnoux\untitled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028" y="1076280"/>
            <a:ext cx="3617383" cy="27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6156FA7-F250-47CA-8374-6A330A98314F}"/>
              </a:ext>
            </a:extLst>
          </p:cNvPr>
          <p:cNvSpPr txBox="1"/>
          <p:nvPr/>
        </p:nvSpPr>
        <p:spPr>
          <a:xfrm rot="16200000">
            <a:off x="4984420" y="2253160"/>
            <a:ext cx="6962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Latitude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12A3DA4-033A-424C-827F-D1D42090D692}"/>
              </a:ext>
            </a:extLst>
          </p:cNvPr>
          <p:cNvSpPr txBox="1"/>
          <p:nvPr/>
        </p:nvSpPr>
        <p:spPr>
          <a:xfrm>
            <a:off x="6710771" y="3619401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Longitude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BA34C8C9-4390-400A-B83D-11DD0A019F62}"/>
                  </a:ext>
                </a:extLst>
              </p:cNvPr>
              <p:cNvSpPr txBox="1"/>
              <p:nvPr/>
            </p:nvSpPr>
            <p:spPr>
              <a:xfrm>
                <a:off x="3540367" y="3245538"/>
                <a:ext cx="20787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/>
                  <a:t>Sketch of </a:t>
                </a:r>
                <a:r>
                  <a:rPr lang="fr-FR" sz="1200" dirty="0" err="1"/>
                  <a:t>connected</a:t>
                </a:r>
                <a:r>
                  <a:rPr lang="fr-FR" sz="1200" dirty="0"/>
                  <a:t> stations (</a:t>
                </a:r>
                <a14:m>
                  <m:oMath xmlns:m="http://schemas.openxmlformats.org/officeDocument/2006/math">
                    <m:r>
                      <a:rPr lang="fr-FR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r-FR" sz="1200" dirty="0"/>
                  <a:t>) and multiple </a:t>
                </a:r>
                <a:r>
                  <a:rPr lang="fr-FR" sz="1200" dirty="0" err="1"/>
                  <a:t>events</a:t>
                </a:r>
                <a:r>
                  <a:rPr lang="fr-FR" sz="1200" dirty="0"/>
                  <a:t> (</a:t>
                </a:r>
                <a14:m>
                  <m:oMath xmlns:m="http://schemas.openxmlformats.org/officeDocument/2006/math">
                    <m:r>
                      <a:rPr lang="fr-FR" sz="1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fr-FR" sz="1200" dirty="0"/>
                  <a:t>)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A34C8C9-4390-400A-B83D-11DD0A019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367" y="3245538"/>
                <a:ext cx="2078768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93" b="-92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EEAAF075-AAE5-4023-A558-FD8A0F112998}"/>
                  </a:ext>
                </a:extLst>
              </p:cNvPr>
              <p:cNvSpPr txBox="1"/>
              <p:nvPr/>
            </p:nvSpPr>
            <p:spPr>
              <a:xfrm>
                <a:off x="5760610" y="1283629"/>
                <a:ext cx="7546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/>
                  <a:t>Color = </a:t>
                </a:r>
                <a14:m>
                  <m:oMath xmlns:m="http://schemas.openxmlformats.org/officeDocument/2006/math">
                    <m:r>
                      <a:rPr lang="fr-FR" sz="12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fr-FR" sz="1200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EAAF075-AAE5-4023-A558-FD8A0F112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0610" y="1283629"/>
                <a:ext cx="754630" cy="276999"/>
              </a:xfrm>
              <a:prstGeom prst="rect">
                <a:avLst/>
              </a:prstGeom>
              <a:blipFill rotWithShape="1">
                <a:blip r:embed="rId5"/>
                <a:stretch>
                  <a:fillRect l="-806" b="-177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7">
            <a:extLst>
              <a:ext uri="{FF2B5EF4-FFF2-40B4-BE49-F238E27FC236}">
                <a16:creationId xmlns:a16="http://schemas.microsoft.com/office/drawing/2014/main" id="{09EFA076-E5DB-401E-BE2C-8671B0082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923" y="42841"/>
            <a:ext cx="4962770" cy="104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666" tIns="9334" rIns="18666" bIns="9334">
            <a:spAutoFit/>
          </a:bodyPr>
          <a:lstStyle/>
          <a:p>
            <a:pPr algn="ctr" eaLnBrk="0" hangingPunct="0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</a:rPr>
              <a:t>On using self-sustained events for stochastic waveform modelling with deep neural networks</a:t>
            </a:r>
          </a:p>
          <a:p>
            <a:pPr algn="ctr" eaLnBrk="0" hangingPunct="0">
              <a:lnSpc>
                <a:spcPts val="1300"/>
              </a:lnSpc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Xavier Cassagnou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Christophe Millet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Mathilde Mougeot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1,3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, Cyril </a:t>
            </a:r>
            <a:r>
              <a:rPr lang="en-US" sz="900" dirty="0" err="1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Nefzaoui</a:t>
            </a: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 Blanchard</a:t>
            </a:r>
            <a:r>
              <a:rPr lang="en-US" sz="900" baseline="30000" dirty="0">
                <a:solidFill>
                  <a:schemeClr val="bg1"/>
                </a:solidFill>
                <a:latin typeface="Arial" panose="020B0604020202020204" pitchFamily="34" charset="0"/>
                <a:ea typeface="Avenir Book" charset="0"/>
              </a:rPr>
              <a:t>1,2</a:t>
            </a:r>
          </a:p>
          <a:p>
            <a:pPr lvl="3"/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 Borelli, ENS Paris-Saclay, F-91190 Gif-sur-Yvette, France, </a:t>
            </a:r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CEA, DAM, DIF, 91297 Arpajon, France,</a:t>
            </a:r>
          </a:p>
          <a:p>
            <a:pPr lvl="3"/>
            <a:r>
              <a:rPr lang="fr-FR" sz="7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ENSIIE, F-91000 Évry, France</a:t>
            </a:r>
          </a:p>
          <a:p>
            <a:pPr lvl="3"/>
            <a:r>
              <a:rPr lang="en-US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Corresponding authors : xavier.cassagnou@ens-paris-saclay.fr, christophe.millet@cea.fr</a:t>
            </a:r>
            <a:endParaRPr lang="fr-FR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ts val="1586"/>
              </a:lnSpc>
            </a:pPr>
            <a:endParaRPr lang="en-US" sz="800" baseline="30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922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2.xml><?xml version="1.0" encoding="utf-8"?>
<a:theme xmlns:a="http://schemas.openxmlformats.org/drawingml/2006/main" name="Inner Slid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3.xml><?xml version="1.0" encoding="utf-8"?>
<a:theme xmlns:a="http://schemas.openxmlformats.org/drawingml/2006/main" name="abstrac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4.xml><?xml version="1.0" encoding="utf-8"?>
<a:theme xmlns:a="http://schemas.openxmlformats.org/drawingml/2006/main" name="INTRODUCTI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5.xml><?xml version="1.0" encoding="utf-8"?>
<a:theme xmlns:a="http://schemas.openxmlformats.org/drawingml/2006/main" name="METHOD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6.xml><?xml version="1.0" encoding="utf-8"?>
<a:theme xmlns:a="http://schemas.openxmlformats.org/drawingml/2006/main" name="RESULT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7.xml><?xml version="1.0" encoding="utf-8"?>
<a:theme xmlns:a="http://schemas.openxmlformats.org/drawingml/2006/main" name="CONCLUSION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407BE2F-22BD-F24E-9160-BD83EB8FA80C}" vid="{C31ECE4E-E000-6741-AD44-91B3D16F5C52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1687</TotalTime>
  <Words>1704</Words>
  <Application>Microsoft Office PowerPoint</Application>
  <PresentationFormat>Affichage à l'écran (16:9)</PresentationFormat>
  <Paragraphs>163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8</vt:i4>
      </vt:variant>
    </vt:vector>
  </HeadingPairs>
  <TitlesOfParts>
    <vt:vector size="25" baseType="lpstr">
      <vt:lpstr>Arial</vt:lpstr>
      <vt:lpstr>Avenir Book</vt:lpstr>
      <vt:lpstr>Avenir Heavy</vt:lpstr>
      <vt:lpstr>Avenir Medium</vt:lpstr>
      <vt:lpstr>Calibri</vt:lpstr>
      <vt:lpstr>Calibri Light</vt:lpstr>
      <vt:lpstr>Cambria Math</vt:lpstr>
      <vt:lpstr>DIN-Light</vt:lpstr>
      <vt:lpstr>DIN-Medium</vt:lpstr>
      <vt:lpstr>Wingdings</vt:lpstr>
      <vt:lpstr>Title Slide</vt:lpstr>
      <vt:lpstr>Inner Slide</vt:lpstr>
      <vt:lpstr>abstract</vt:lpstr>
      <vt:lpstr>INTRODUCTION</vt:lpstr>
      <vt:lpstr>METHODS</vt:lpstr>
      <vt:lpstr>RESULTS</vt:lpstr>
      <vt:lpstr>CONCLUSIONS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Xavier Cassagnou</cp:lastModifiedBy>
  <cp:revision>128</cp:revision>
  <cp:lastPrinted>2019-03-26T13:54:24Z</cp:lastPrinted>
  <dcterms:created xsi:type="dcterms:W3CDTF">2019-04-24T06:32:04Z</dcterms:created>
  <dcterms:modified xsi:type="dcterms:W3CDTF">2021-06-15T11:32:01Z</dcterms:modified>
</cp:coreProperties>
</file>