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2" r:id="rId2"/>
    <p:sldMasterId id="2147483664" r:id="rId3"/>
    <p:sldMasterId id="2147483666" r:id="rId4"/>
    <p:sldMasterId id="2147483668" r:id="rId5"/>
    <p:sldMasterId id="2147483670" r:id="rId6"/>
    <p:sldMasterId id="2147483672" r:id="rId7"/>
  </p:sldMasterIdLst>
  <p:notesMasterIdLst>
    <p:notesMasterId r:id="rId21"/>
  </p:notesMasterIdLst>
  <p:sldIdLst>
    <p:sldId id="256" r:id="rId8"/>
    <p:sldId id="257" r:id="rId9"/>
    <p:sldId id="264" r:id="rId10"/>
    <p:sldId id="265" r:id="rId11"/>
    <p:sldId id="268" r:id="rId12"/>
    <p:sldId id="270" r:id="rId13"/>
    <p:sldId id="266" r:id="rId14"/>
    <p:sldId id="271" r:id="rId15"/>
    <p:sldId id="269" r:id="rId16"/>
    <p:sldId id="274" r:id="rId17"/>
    <p:sldId id="272" r:id="rId18"/>
    <p:sldId id="273" r:id="rId19"/>
    <p:sldId id="267" r:id="rId20"/>
  </p:sldIdLst>
  <p:sldSz cx="9144000" cy="5143500" type="screen16x9"/>
  <p:notesSz cx="6858000" cy="9144000"/>
  <p:defaultTextStyle>
    <a:defPPr>
      <a:defRPr lang="en-US"/>
    </a:defPPr>
    <a:lvl1pPr marL="0" algn="l" defTabSz="89714" rtl="0" eaLnBrk="1" latinLnBrk="0" hangingPunct="1">
      <a:defRPr sz="353" kern="1200">
        <a:solidFill>
          <a:schemeClr val="tx1"/>
        </a:solidFill>
        <a:latin typeface="+mn-lt"/>
        <a:ea typeface="+mn-ea"/>
        <a:cs typeface="+mn-cs"/>
      </a:defRPr>
    </a:lvl1pPr>
    <a:lvl2pPr marL="89714" algn="l" defTabSz="89714" rtl="0" eaLnBrk="1" latinLnBrk="0" hangingPunct="1">
      <a:defRPr sz="353" kern="1200">
        <a:solidFill>
          <a:schemeClr val="tx1"/>
        </a:solidFill>
        <a:latin typeface="+mn-lt"/>
        <a:ea typeface="+mn-ea"/>
        <a:cs typeface="+mn-cs"/>
      </a:defRPr>
    </a:lvl2pPr>
    <a:lvl3pPr marL="179431" algn="l" defTabSz="89714" rtl="0" eaLnBrk="1" latinLnBrk="0" hangingPunct="1">
      <a:defRPr sz="353" kern="1200">
        <a:solidFill>
          <a:schemeClr val="tx1"/>
        </a:solidFill>
        <a:latin typeface="+mn-lt"/>
        <a:ea typeface="+mn-ea"/>
        <a:cs typeface="+mn-cs"/>
      </a:defRPr>
    </a:lvl3pPr>
    <a:lvl4pPr marL="269146" algn="l" defTabSz="89714" rtl="0" eaLnBrk="1" latinLnBrk="0" hangingPunct="1">
      <a:defRPr sz="353" kern="1200">
        <a:solidFill>
          <a:schemeClr val="tx1"/>
        </a:solidFill>
        <a:latin typeface="+mn-lt"/>
        <a:ea typeface="+mn-ea"/>
        <a:cs typeface="+mn-cs"/>
      </a:defRPr>
    </a:lvl4pPr>
    <a:lvl5pPr marL="358861" algn="l" defTabSz="89714" rtl="0" eaLnBrk="1" latinLnBrk="0" hangingPunct="1">
      <a:defRPr sz="353" kern="1200">
        <a:solidFill>
          <a:schemeClr val="tx1"/>
        </a:solidFill>
        <a:latin typeface="+mn-lt"/>
        <a:ea typeface="+mn-ea"/>
        <a:cs typeface="+mn-cs"/>
      </a:defRPr>
    </a:lvl5pPr>
    <a:lvl6pPr marL="448576" algn="l" defTabSz="89714" rtl="0" eaLnBrk="1" latinLnBrk="0" hangingPunct="1">
      <a:defRPr sz="353" kern="1200">
        <a:solidFill>
          <a:schemeClr val="tx1"/>
        </a:solidFill>
        <a:latin typeface="+mn-lt"/>
        <a:ea typeface="+mn-ea"/>
        <a:cs typeface="+mn-cs"/>
      </a:defRPr>
    </a:lvl6pPr>
    <a:lvl7pPr marL="538290" algn="l" defTabSz="89714" rtl="0" eaLnBrk="1" latinLnBrk="0" hangingPunct="1">
      <a:defRPr sz="353" kern="1200">
        <a:solidFill>
          <a:schemeClr val="tx1"/>
        </a:solidFill>
        <a:latin typeface="+mn-lt"/>
        <a:ea typeface="+mn-ea"/>
        <a:cs typeface="+mn-cs"/>
      </a:defRPr>
    </a:lvl7pPr>
    <a:lvl8pPr marL="628007" algn="l" defTabSz="89714" rtl="0" eaLnBrk="1" latinLnBrk="0" hangingPunct="1">
      <a:defRPr sz="353" kern="1200">
        <a:solidFill>
          <a:schemeClr val="tx1"/>
        </a:solidFill>
        <a:latin typeface="+mn-lt"/>
        <a:ea typeface="+mn-ea"/>
        <a:cs typeface="+mn-cs"/>
      </a:defRPr>
    </a:lvl8pPr>
    <a:lvl9pPr marL="717721" algn="l" defTabSz="89714" rtl="0" eaLnBrk="1" latinLnBrk="0" hangingPunct="1">
      <a:defRPr sz="353"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FC5DF"/>
    <a:srgbClr val="E1E1E1"/>
    <a:srgbClr val="00A1BC"/>
    <a:srgbClr val="00B4D2"/>
    <a:srgbClr val="00A0D2"/>
    <a:srgbClr val="0095BB"/>
    <a:srgbClr val="00B0DC"/>
    <a:srgbClr val="00B0BE"/>
    <a:srgbClr val="008DB0"/>
    <a:srgbClr val="00B3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733"/>
    <p:restoredTop sz="94623"/>
  </p:normalViewPr>
  <p:slideViewPr>
    <p:cSldViewPr snapToGrid="0" snapToObjects="1">
      <p:cViewPr varScale="1">
        <p:scale>
          <a:sx n="84" d="100"/>
          <a:sy n="84" d="100"/>
        </p:scale>
        <p:origin x="66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B85ACC-7566-4D45-A985-3729A2E65168}" type="datetimeFigureOut">
              <a:rPr lang="en-US" smtClean="0"/>
              <a:t>6/11/2021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D4824E-09F4-6D40-98EA-9D82F5F584E8}" type="slidenum">
              <a:rPr lang="en-US" smtClean="0"/>
              <a:t>‹#›</a:t>
            </a:fld>
            <a:endParaRPr lang="en-US"/>
          </a:p>
        </p:txBody>
      </p:sp>
    </p:spTree>
    <p:extLst>
      <p:ext uri="{BB962C8B-B14F-4D97-AF65-F5344CB8AC3E}">
        <p14:creationId xmlns:p14="http://schemas.microsoft.com/office/powerpoint/2010/main" val="2417529167"/>
      </p:ext>
    </p:extLst>
  </p:cSld>
  <p:clrMap bg1="lt1" tx1="dk1" bg2="lt2" tx2="dk2" accent1="accent1" accent2="accent2" accent3="accent3" accent4="accent4" accent5="accent5" accent6="accent6" hlink="hlink" folHlink="folHlink"/>
  <p:notesStyle>
    <a:lvl1pPr marL="0" algn="l" defTabSz="685263" rtl="0" eaLnBrk="1" latinLnBrk="0" hangingPunct="1">
      <a:defRPr sz="899" kern="1200">
        <a:solidFill>
          <a:schemeClr val="tx1"/>
        </a:solidFill>
        <a:latin typeface="+mn-lt"/>
        <a:ea typeface="+mn-ea"/>
        <a:cs typeface="+mn-cs"/>
      </a:defRPr>
    </a:lvl1pPr>
    <a:lvl2pPr marL="342632" algn="l" defTabSz="685263" rtl="0" eaLnBrk="1" latinLnBrk="0" hangingPunct="1">
      <a:defRPr sz="899" kern="1200">
        <a:solidFill>
          <a:schemeClr val="tx1"/>
        </a:solidFill>
        <a:latin typeface="+mn-lt"/>
        <a:ea typeface="+mn-ea"/>
        <a:cs typeface="+mn-cs"/>
      </a:defRPr>
    </a:lvl2pPr>
    <a:lvl3pPr marL="685263" algn="l" defTabSz="685263" rtl="0" eaLnBrk="1" latinLnBrk="0" hangingPunct="1">
      <a:defRPr sz="899" kern="1200">
        <a:solidFill>
          <a:schemeClr val="tx1"/>
        </a:solidFill>
        <a:latin typeface="+mn-lt"/>
        <a:ea typeface="+mn-ea"/>
        <a:cs typeface="+mn-cs"/>
      </a:defRPr>
    </a:lvl3pPr>
    <a:lvl4pPr marL="1027893" algn="l" defTabSz="685263" rtl="0" eaLnBrk="1" latinLnBrk="0" hangingPunct="1">
      <a:defRPr sz="899" kern="1200">
        <a:solidFill>
          <a:schemeClr val="tx1"/>
        </a:solidFill>
        <a:latin typeface="+mn-lt"/>
        <a:ea typeface="+mn-ea"/>
        <a:cs typeface="+mn-cs"/>
      </a:defRPr>
    </a:lvl4pPr>
    <a:lvl5pPr marL="1370525" algn="l" defTabSz="685263" rtl="0" eaLnBrk="1" latinLnBrk="0" hangingPunct="1">
      <a:defRPr sz="899" kern="1200">
        <a:solidFill>
          <a:schemeClr val="tx1"/>
        </a:solidFill>
        <a:latin typeface="+mn-lt"/>
        <a:ea typeface="+mn-ea"/>
        <a:cs typeface="+mn-cs"/>
      </a:defRPr>
    </a:lvl5pPr>
    <a:lvl6pPr marL="1713156" algn="l" defTabSz="685263" rtl="0" eaLnBrk="1" latinLnBrk="0" hangingPunct="1">
      <a:defRPr sz="899" kern="1200">
        <a:solidFill>
          <a:schemeClr val="tx1"/>
        </a:solidFill>
        <a:latin typeface="+mn-lt"/>
        <a:ea typeface="+mn-ea"/>
        <a:cs typeface="+mn-cs"/>
      </a:defRPr>
    </a:lvl6pPr>
    <a:lvl7pPr marL="2055788" algn="l" defTabSz="685263" rtl="0" eaLnBrk="1" latinLnBrk="0" hangingPunct="1">
      <a:defRPr sz="899" kern="1200">
        <a:solidFill>
          <a:schemeClr val="tx1"/>
        </a:solidFill>
        <a:latin typeface="+mn-lt"/>
        <a:ea typeface="+mn-ea"/>
        <a:cs typeface="+mn-cs"/>
      </a:defRPr>
    </a:lvl7pPr>
    <a:lvl8pPr marL="2398418" algn="l" defTabSz="685263" rtl="0" eaLnBrk="1" latinLnBrk="0" hangingPunct="1">
      <a:defRPr sz="899" kern="1200">
        <a:solidFill>
          <a:schemeClr val="tx1"/>
        </a:solidFill>
        <a:latin typeface="+mn-lt"/>
        <a:ea typeface="+mn-ea"/>
        <a:cs typeface="+mn-cs"/>
      </a:defRPr>
    </a:lvl8pPr>
    <a:lvl9pPr marL="2741049" algn="l" defTabSz="685263" rtl="0" eaLnBrk="1" latinLnBrk="0" hangingPunct="1">
      <a:defRPr sz="899"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7965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4317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1854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492496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8185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715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810994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2.emf"/><Relationship Id="rId5" Type="http://schemas.openxmlformats.org/officeDocument/2006/relationships/image" Target="../media/image3.emf"/><Relationship Id="rId4" Type="http://schemas.openxmlformats.org/officeDocument/2006/relationships/image" Target="../media/image5.jp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3.xml"/><Relationship Id="rId1" Type="http://schemas.openxmlformats.org/officeDocument/2006/relationships/slideLayout" Target="../slideLayouts/slideLayout3.xml"/><Relationship Id="rId6" Type="http://schemas.openxmlformats.org/officeDocument/2006/relationships/image" Target="../media/image2.emf"/><Relationship Id="rId5" Type="http://schemas.openxmlformats.org/officeDocument/2006/relationships/image" Target="../media/image3.emf"/><Relationship Id="rId4" Type="http://schemas.openxmlformats.org/officeDocument/2006/relationships/image" Target="../media/image5.jp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4.xml"/><Relationship Id="rId1" Type="http://schemas.openxmlformats.org/officeDocument/2006/relationships/slideLayout" Target="../slideLayouts/slideLayout4.xml"/><Relationship Id="rId6" Type="http://schemas.openxmlformats.org/officeDocument/2006/relationships/image" Target="../media/image2.emf"/><Relationship Id="rId5" Type="http://schemas.openxmlformats.org/officeDocument/2006/relationships/image" Target="../media/image3.emf"/><Relationship Id="rId4" Type="http://schemas.openxmlformats.org/officeDocument/2006/relationships/image" Target="../media/image5.jp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5.xml"/><Relationship Id="rId1" Type="http://schemas.openxmlformats.org/officeDocument/2006/relationships/slideLayout" Target="../slideLayouts/slideLayout5.xml"/><Relationship Id="rId6" Type="http://schemas.openxmlformats.org/officeDocument/2006/relationships/image" Target="../media/image2.emf"/><Relationship Id="rId5" Type="http://schemas.openxmlformats.org/officeDocument/2006/relationships/image" Target="../media/image3.emf"/><Relationship Id="rId4" Type="http://schemas.openxmlformats.org/officeDocument/2006/relationships/image" Target="../media/image5.jp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6.xml"/><Relationship Id="rId1" Type="http://schemas.openxmlformats.org/officeDocument/2006/relationships/slideLayout" Target="../slideLayouts/slideLayout6.xml"/><Relationship Id="rId6" Type="http://schemas.openxmlformats.org/officeDocument/2006/relationships/image" Target="../media/image2.emf"/><Relationship Id="rId5" Type="http://schemas.openxmlformats.org/officeDocument/2006/relationships/image" Target="../media/image3.emf"/><Relationship Id="rId4" Type="http://schemas.openxmlformats.org/officeDocument/2006/relationships/image" Target="../media/image5.jp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7.xml"/><Relationship Id="rId1" Type="http://schemas.openxmlformats.org/officeDocument/2006/relationships/slideLayout" Target="../slideLayouts/slideLayout7.xml"/><Relationship Id="rId6" Type="http://schemas.openxmlformats.org/officeDocument/2006/relationships/image" Target="../media/image2.emf"/><Relationship Id="rId5" Type="http://schemas.openxmlformats.org/officeDocument/2006/relationships/image" Target="../media/image3.emf"/><Relationship Id="rId4" Type="http://schemas.openxmlformats.org/officeDocument/2006/relationships/image" Target="../media/image5.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light, night sky&#10;&#10;Description automatically generated">
            <a:extLst>
              <a:ext uri="{FF2B5EF4-FFF2-40B4-BE49-F238E27FC236}">
                <a16:creationId xmlns:a16="http://schemas.microsoft.com/office/drawing/2014/main" id="{8EE887FA-C0FC-E342-ABF2-9814A05C2EC5}"/>
              </a:ext>
            </a:extLst>
          </p:cNvPr>
          <p:cNvPicPr>
            <a:picLocks noChangeAspect="1"/>
          </p:cNvPicPr>
          <p:nvPr userDrawn="1"/>
        </p:nvPicPr>
        <p:blipFill>
          <a:blip r:embed="rId3"/>
          <a:stretch>
            <a:fillRect/>
          </a:stretch>
        </p:blipFill>
        <p:spPr>
          <a:xfrm>
            <a:off x="0" y="340"/>
            <a:ext cx="9144000" cy="5142820"/>
          </a:xfrm>
          <a:prstGeom prst="rect">
            <a:avLst/>
          </a:prstGeom>
        </p:spPr>
      </p:pic>
      <p:sp>
        <p:nvSpPr>
          <p:cNvPr id="6" name="Rectangle 5">
            <a:extLst>
              <a:ext uri="{FF2B5EF4-FFF2-40B4-BE49-F238E27FC236}">
                <a16:creationId xmlns:a16="http://schemas.microsoft.com/office/drawing/2014/main" id="{7E505C7F-A6CF-D248-952C-36F2040C641E}"/>
              </a:ext>
            </a:extLst>
          </p:cNvPr>
          <p:cNvSpPr/>
          <p:nvPr userDrawn="1"/>
        </p:nvSpPr>
        <p:spPr>
          <a:xfrm>
            <a:off x="1" y="4876244"/>
            <a:ext cx="9144000" cy="2563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sz="147" dirty="0"/>
          </a:p>
        </p:txBody>
      </p:sp>
      <p:sp>
        <p:nvSpPr>
          <p:cNvPr id="15" name="TextBox 14">
            <a:extLst>
              <a:ext uri="{FF2B5EF4-FFF2-40B4-BE49-F238E27FC236}">
                <a16:creationId xmlns:a16="http://schemas.microsoft.com/office/drawing/2014/main" id="{46CC5158-FDC6-F940-91AB-3B9665AAF961}"/>
              </a:ext>
            </a:extLst>
          </p:cNvPr>
          <p:cNvSpPr txBox="1"/>
          <p:nvPr userDrawn="1"/>
        </p:nvSpPr>
        <p:spPr>
          <a:xfrm>
            <a:off x="7920635" y="4895301"/>
            <a:ext cx="1075157" cy="261482"/>
          </a:xfrm>
          <a:prstGeom prst="rect">
            <a:avLst/>
          </a:prstGeom>
          <a:noFill/>
        </p:spPr>
        <p:txBody>
          <a:bodyPr wrap="square" rtlCol="0">
            <a:spAutoFit/>
          </a:bodyPr>
          <a:lstStyle/>
          <a:p>
            <a:pPr algn="r"/>
            <a:r>
              <a:rPr lang="en-US" sz="1099" b="0" i="0" baseline="0" dirty="0">
                <a:solidFill>
                  <a:schemeClr val="bg1"/>
                </a:solidFill>
                <a:latin typeface="DIN-Medium" pitchFamily="2" charset="0"/>
              </a:rPr>
              <a:t>CTBTO.ORG</a:t>
            </a:r>
          </a:p>
        </p:txBody>
      </p:sp>
      <p:sp>
        <p:nvSpPr>
          <p:cNvPr id="16" name="Rectangle 15">
            <a:extLst>
              <a:ext uri="{FF2B5EF4-FFF2-40B4-BE49-F238E27FC236}">
                <a16:creationId xmlns:a16="http://schemas.microsoft.com/office/drawing/2014/main" id="{11BF5C8F-818D-D540-B729-29710F7029AD}"/>
              </a:ext>
            </a:extLst>
          </p:cNvPr>
          <p:cNvSpPr/>
          <p:nvPr userDrawn="1"/>
        </p:nvSpPr>
        <p:spPr>
          <a:xfrm>
            <a:off x="123276" y="4875274"/>
            <a:ext cx="3772372" cy="261482"/>
          </a:xfrm>
          <a:prstGeom prst="rect">
            <a:avLst/>
          </a:prstGeom>
        </p:spPr>
        <p:txBody>
          <a:bodyPr wrap="square">
            <a:spAutoFit/>
          </a:bodyPr>
          <a:lstStyle/>
          <a:p>
            <a:r>
              <a:rPr lang="en-US" sz="1099" b="0" i="0" baseline="0" dirty="0">
                <a:solidFill>
                  <a:schemeClr val="bg1"/>
                </a:solidFill>
                <a:latin typeface="DIN-Light" pitchFamily="2" charset="0"/>
              </a:rPr>
              <a:t>PUTTING AN END TO NUCLEAR EXPLOSIONS </a:t>
            </a:r>
            <a:endParaRPr lang="en-AT" sz="1099" dirty="0"/>
          </a:p>
        </p:txBody>
      </p:sp>
      <p:pic>
        <p:nvPicPr>
          <p:cNvPr id="10" name="Picture 9">
            <a:extLst>
              <a:ext uri="{FF2B5EF4-FFF2-40B4-BE49-F238E27FC236}">
                <a16:creationId xmlns:a16="http://schemas.microsoft.com/office/drawing/2014/main" id="{BFE79601-E553-A349-BA44-52D590EC0A42}"/>
              </a:ext>
            </a:extLst>
          </p:cNvPr>
          <p:cNvPicPr>
            <a:picLocks noChangeAspect="1"/>
          </p:cNvPicPr>
          <p:nvPr userDrawn="1"/>
        </p:nvPicPr>
        <p:blipFill>
          <a:blip r:embed="rId4"/>
          <a:stretch>
            <a:fillRect/>
          </a:stretch>
        </p:blipFill>
        <p:spPr>
          <a:xfrm>
            <a:off x="6751778" y="283003"/>
            <a:ext cx="1879332" cy="498136"/>
          </a:xfrm>
          <a:prstGeom prst="rect">
            <a:avLst/>
          </a:prstGeom>
        </p:spPr>
      </p:pic>
      <p:pic>
        <p:nvPicPr>
          <p:cNvPr id="9" name="Picture 8">
            <a:extLst>
              <a:ext uri="{FF2B5EF4-FFF2-40B4-BE49-F238E27FC236}">
                <a16:creationId xmlns:a16="http://schemas.microsoft.com/office/drawing/2014/main" id="{5277CE3A-71B4-EA4B-9350-586F5C95717C}"/>
              </a:ext>
            </a:extLst>
          </p:cNvPr>
          <p:cNvPicPr>
            <a:picLocks noChangeAspect="1"/>
          </p:cNvPicPr>
          <p:nvPr userDrawn="1"/>
        </p:nvPicPr>
        <p:blipFill>
          <a:blip r:embed="rId5"/>
          <a:stretch>
            <a:fillRect/>
          </a:stretch>
        </p:blipFill>
        <p:spPr>
          <a:xfrm>
            <a:off x="424288" y="287283"/>
            <a:ext cx="1967734" cy="498136"/>
          </a:xfrm>
          <a:prstGeom prst="rect">
            <a:avLst/>
          </a:prstGeom>
        </p:spPr>
      </p:pic>
    </p:spTree>
    <p:extLst>
      <p:ext uri="{BB962C8B-B14F-4D97-AF65-F5344CB8AC3E}">
        <p14:creationId xmlns:p14="http://schemas.microsoft.com/office/powerpoint/2010/main" val="1566487666"/>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1008111"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2027" indent="-252027" algn="l" defTabSz="1008111" rtl="0" eaLnBrk="1" latinLnBrk="0" hangingPunct="1">
        <a:lnSpc>
          <a:spcPct val="90000"/>
        </a:lnSpc>
        <a:spcBef>
          <a:spcPts val="1102"/>
        </a:spcBef>
        <a:buFont typeface="Arial" panose="020B0604020202020204" pitchFamily="34" charset="0"/>
        <a:buChar char="•"/>
        <a:defRPr sz="3087" kern="1200">
          <a:solidFill>
            <a:schemeClr val="tx1"/>
          </a:solidFill>
          <a:latin typeface="+mn-lt"/>
          <a:ea typeface="+mn-ea"/>
          <a:cs typeface="+mn-cs"/>
        </a:defRPr>
      </a:lvl1pPr>
      <a:lvl2pPr marL="756085" indent="-252027" algn="l" defTabSz="1008111"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60139" indent="-252027" algn="l" defTabSz="1008111"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419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8249"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230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6361"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80417"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4474"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8111" rtl="0" eaLnBrk="1" latinLnBrk="0" hangingPunct="1">
        <a:defRPr sz="1984" kern="1200">
          <a:solidFill>
            <a:schemeClr val="tx1"/>
          </a:solidFill>
          <a:latin typeface="+mn-lt"/>
          <a:ea typeface="+mn-ea"/>
          <a:cs typeface="+mn-cs"/>
        </a:defRPr>
      </a:lvl1pPr>
      <a:lvl2pPr marL="504056" algn="l" defTabSz="1008111" rtl="0" eaLnBrk="1" latinLnBrk="0" hangingPunct="1">
        <a:defRPr sz="1984" kern="1200">
          <a:solidFill>
            <a:schemeClr val="tx1"/>
          </a:solidFill>
          <a:latin typeface="+mn-lt"/>
          <a:ea typeface="+mn-ea"/>
          <a:cs typeface="+mn-cs"/>
        </a:defRPr>
      </a:lvl2pPr>
      <a:lvl3pPr marL="1008111" algn="l" defTabSz="1008111" rtl="0" eaLnBrk="1" latinLnBrk="0" hangingPunct="1">
        <a:defRPr sz="1984" kern="1200">
          <a:solidFill>
            <a:schemeClr val="tx1"/>
          </a:solidFill>
          <a:latin typeface="+mn-lt"/>
          <a:ea typeface="+mn-ea"/>
          <a:cs typeface="+mn-cs"/>
        </a:defRPr>
      </a:lvl3pPr>
      <a:lvl4pPr marL="1512167" algn="l" defTabSz="1008111" rtl="0" eaLnBrk="1" latinLnBrk="0" hangingPunct="1">
        <a:defRPr sz="1984" kern="1200">
          <a:solidFill>
            <a:schemeClr val="tx1"/>
          </a:solidFill>
          <a:latin typeface="+mn-lt"/>
          <a:ea typeface="+mn-ea"/>
          <a:cs typeface="+mn-cs"/>
        </a:defRPr>
      </a:lvl4pPr>
      <a:lvl5pPr marL="2016222" algn="l" defTabSz="1008111" rtl="0" eaLnBrk="1" latinLnBrk="0" hangingPunct="1">
        <a:defRPr sz="1984" kern="1200">
          <a:solidFill>
            <a:schemeClr val="tx1"/>
          </a:solidFill>
          <a:latin typeface="+mn-lt"/>
          <a:ea typeface="+mn-ea"/>
          <a:cs typeface="+mn-cs"/>
        </a:defRPr>
      </a:lvl5pPr>
      <a:lvl6pPr marL="2520280" algn="l" defTabSz="1008111" rtl="0" eaLnBrk="1" latinLnBrk="0" hangingPunct="1">
        <a:defRPr sz="1984" kern="1200">
          <a:solidFill>
            <a:schemeClr val="tx1"/>
          </a:solidFill>
          <a:latin typeface="+mn-lt"/>
          <a:ea typeface="+mn-ea"/>
          <a:cs typeface="+mn-cs"/>
        </a:defRPr>
      </a:lvl6pPr>
      <a:lvl7pPr marL="3024334" algn="l" defTabSz="1008111" rtl="0" eaLnBrk="1" latinLnBrk="0" hangingPunct="1">
        <a:defRPr sz="1984" kern="1200">
          <a:solidFill>
            <a:schemeClr val="tx1"/>
          </a:solidFill>
          <a:latin typeface="+mn-lt"/>
          <a:ea typeface="+mn-ea"/>
          <a:cs typeface="+mn-cs"/>
        </a:defRPr>
      </a:lvl7pPr>
      <a:lvl8pPr marL="3528389" algn="l" defTabSz="1008111" rtl="0" eaLnBrk="1" latinLnBrk="0" hangingPunct="1">
        <a:defRPr sz="1984" kern="1200">
          <a:solidFill>
            <a:schemeClr val="tx1"/>
          </a:solidFill>
          <a:latin typeface="+mn-lt"/>
          <a:ea typeface="+mn-ea"/>
          <a:cs typeface="+mn-cs"/>
        </a:defRPr>
      </a:lvl8pPr>
      <a:lvl9pPr marL="4032443" algn="l" defTabSz="1008111" rtl="0" eaLnBrk="1" latinLnBrk="0" hangingPunct="1">
        <a:defRPr sz="1984"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BBD6523-3A1A-DB4B-80D9-683FE6F69715}"/>
              </a:ext>
            </a:extLst>
          </p:cNvPr>
          <p:cNvPicPr>
            <a:picLocks noChangeAspect="1"/>
          </p:cNvPicPr>
          <p:nvPr userDrawn="1"/>
        </p:nvPicPr>
        <p:blipFill>
          <a:blip r:embed="rId3"/>
          <a:stretch>
            <a:fillRect/>
          </a:stretch>
        </p:blipFill>
        <p:spPr>
          <a:xfrm>
            <a:off x="0" y="4889500"/>
            <a:ext cx="9144000" cy="254000"/>
          </a:xfrm>
          <a:prstGeom prst="rect">
            <a:avLst/>
          </a:prstGeom>
        </p:spPr>
      </p:pic>
      <p:pic>
        <p:nvPicPr>
          <p:cNvPr id="6" name="Picture 5">
            <a:extLst>
              <a:ext uri="{FF2B5EF4-FFF2-40B4-BE49-F238E27FC236}">
                <a16:creationId xmlns:a16="http://schemas.microsoft.com/office/drawing/2014/main" id="{B697B76B-3BB9-0C42-9B96-0E4249F9C73E}"/>
              </a:ext>
            </a:extLst>
          </p:cNvPr>
          <p:cNvPicPr>
            <a:picLocks noChangeAspect="1"/>
          </p:cNvPicPr>
          <p:nvPr userDrawn="1"/>
        </p:nvPicPr>
        <p:blipFill>
          <a:blip r:embed="rId4"/>
          <a:stretch>
            <a:fillRect/>
          </a:stretch>
        </p:blipFill>
        <p:spPr>
          <a:xfrm>
            <a:off x="0" y="0"/>
            <a:ext cx="9144000" cy="881743"/>
          </a:xfrm>
          <a:prstGeom prst="rect">
            <a:avLst/>
          </a:prstGeom>
        </p:spPr>
      </p:pic>
      <p:sp>
        <p:nvSpPr>
          <p:cNvPr id="14" name="TextBox 13">
            <a:extLst>
              <a:ext uri="{FF2B5EF4-FFF2-40B4-BE49-F238E27FC236}">
                <a16:creationId xmlns:a16="http://schemas.microsoft.com/office/drawing/2014/main" id="{6145E263-5EB9-FD4E-9ADB-7610281CDD3D}"/>
              </a:ext>
            </a:extLst>
          </p:cNvPr>
          <p:cNvSpPr txBox="1"/>
          <p:nvPr userDrawn="1"/>
        </p:nvSpPr>
        <p:spPr>
          <a:xfrm>
            <a:off x="7863574" y="4895381"/>
            <a:ext cx="1239874" cy="261482"/>
          </a:xfrm>
          <a:prstGeom prst="rect">
            <a:avLst/>
          </a:prstGeom>
          <a:noFill/>
        </p:spPr>
        <p:txBody>
          <a:bodyPr wrap="square" rtlCol="0">
            <a:spAutoFit/>
          </a:bodyPr>
          <a:lstStyle/>
          <a:p>
            <a:pPr algn="r"/>
            <a:r>
              <a:rPr lang="en-US" sz="1099" b="0" i="0" baseline="0" dirty="0">
                <a:solidFill>
                  <a:schemeClr val="bg1"/>
                </a:solidFill>
                <a:latin typeface="DIN-Medium" pitchFamily="2" charset="0"/>
              </a:rPr>
              <a:t>CTBTO.ORG</a:t>
            </a:r>
          </a:p>
        </p:txBody>
      </p:sp>
      <p:sp>
        <p:nvSpPr>
          <p:cNvPr id="21" name="Text Box 174">
            <a:extLst>
              <a:ext uri="{FF2B5EF4-FFF2-40B4-BE49-F238E27FC236}">
                <a16:creationId xmlns:a16="http://schemas.microsoft.com/office/drawing/2014/main" id="{7A1C0339-EC0C-9949-BCF0-B4EF5C7FBC51}"/>
              </a:ext>
            </a:extLst>
          </p:cNvPr>
          <p:cNvSpPr txBox="1">
            <a:spLocks noChangeArrowheads="1"/>
          </p:cNvSpPr>
          <p:nvPr userDrawn="1"/>
        </p:nvSpPr>
        <p:spPr bwMode="auto">
          <a:xfrm>
            <a:off x="166936" y="4764219"/>
            <a:ext cx="4301370" cy="118522"/>
          </a:xfrm>
          <a:prstGeom prst="rect">
            <a:avLst/>
          </a:prstGeom>
          <a:noFill/>
          <a:ln w="9525">
            <a:noFill/>
            <a:miter lim="800000"/>
            <a:headEnd/>
            <a:tailEnd/>
          </a:ln>
        </p:spPr>
        <p:txBody>
          <a:bodyPr wrap="square" lIns="20604" tIns="10301" rIns="20604" bIns="10301">
            <a:spAutoFit/>
          </a:bodyPr>
          <a:lstStyle/>
          <a:p>
            <a:pPr defTabSz="207618" eaLnBrk="0" hangingPunct="0">
              <a:spcBef>
                <a:spcPct val="50000"/>
              </a:spcBef>
            </a:pPr>
            <a:r>
              <a:rPr lang="en-US" sz="635" b="1" dirty="0">
                <a:solidFill>
                  <a:schemeClr val="tx1"/>
                </a:solidFill>
                <a:latin typeface="Avenir Heavy"/>
                <a:cs typeface="Avenir Heavy"/>
              </a:rPr>
              <a:t>Disclaimer: </a:t>
            </a:r>
            <a:r>
              <a:rPr lang="en-US" sz="498" dirty="0">
                <a:solidFill>
                  <a:schemeClr val="tx1"/>
                </a:solidFill>
                <a:latin typeface="Avenir Medium"/>
                <a:cs typeface="Avenir Medium"/>
              </a:rPr>
              <a:t>The views expressed on this poster are those of the author and do not necessarily reflect the view of the CTBTO</a:t>
            </a:r>
          </a:p>
        </p:txBody>
      </p:sp>
      <p:sp>
        <p:nvSpPr>
          <p:cNvPr id="19" name="TextBox 18">
            <a:extLst>
              <a:ext uri="{FF2B5EF4-FFF2-40B4-BE49-F238E27FC236}">
                <a16:creationId xmlns:a16="http://schemas.microsoft.com/office/drawing/2014/main" id="{65D7E4A3-F85F-FB48-A99F-8A66173D7825}"/>
              </a:ext>
            </a:extLst>
          </p:cNvPr>
          <p:cNvSpPr txBox="1"/>
          <p:nvPr userDrawn="1"/>
        </p:nvSpPr>
        <p:spPr>
          <a:xfrm>
            <a:off x="115330" y="536156"/>
            <a:ext cx="1238095" cy="261610"/>
          </a:xfrm>
          <a:prstGeom prst="rect">
            <a:avLst/>
          </a:prstGeom>
          <a:noFill/>
        </p:spPr>
        <p:txBody>
          <a:bodyPr wrap="square" rtlCol="0">
            <a:spAutoFit/>
          </a:bodyPr>
          <a:lstStyle/>
          <a:p>
            <a:pPr algn="l"/>
            <a:r>
              <a:rPr lang="en-US" sz="1100" b="0" i="0" baseline="0" dirty="0">
                <a:solidFill>
                  <a:schemeClr val="bg1"/>
                </a:solidFill>
                <a:latin typeface="DIN-Light" pitchFamily="2" charset="0"/>
              </a:rPr>
              <a:t>Poster No.:</a:t>
            </a:r>
            <a:endParaRPr lang="en-US" sz="1100" b="0" i="0" baseline="0" dirty="0">
              <a:solidFill>
                <a:schemeClr val="bg1"/>
              </a:solidFill>
              <a:latin typeface="DIN-Medium" pitchFamily="2" charset="0"/>
            </a:endParaRPr>
          </a:p>
        </p:txBody>
      </p:sp>
      <p:sp>
        <p:nvSpPr>
          <p:cNvPr id="2" name="Rectangle 1">
            <a:extLst>
              <a:ext uri="{FF2B5EF4-FFF2-40B4-BE49-F238E27FC236}">
                <a16:creationId xmlns:a16="http://schemas.microsoft.com/office/drawing/2014/main" id="{413AE80C-FF21-D348-805F-71CCC8E6029F}"/>
              </a:ext>
            </a:extLst>
          </p:cNvPr>
          <p:cNvSpPr/>
          <p:nvPr userDrawn="1"/>
        </p:nvSpPr>
        <p:spPr>
          <a:xfrm>
            <a:off x="78895" y="4895381"/>
            <a:ext cx="3674008" cy="261482"/>
          </a:xfrm>
          <a:prstGeom prst="rect">
            <a:avLst/>
          </a:prstGeom>
        </p:spPr>
        <p:txBody>
          <a:bodyPr wrap="square">
            <a:spAutoFit/>
          </a:bodyPr>
          <a:lstStyle/>
          <a:p>
            <a:r>
              <a:rPr lang="en-US" sz="1099" b="0" i="0" baseline="0" dirty="0">
                <a:solidFill>
                  <a:schemeClr val="bg1"/>
                </a:solidFill>
                <a:latin typeface="DIN-Light" pitchFamily="2" charset="0"/>
              </a:rPr>
              <a:t>PUTTING AN END TO NUCLEAR EXPLOSIONS </a:t>
            </a:r>
            <a:endParaRPr lang="en-AT" sz="1099" dirty="0"/>
          </a:p>
        </p:txBody>
      </p:sp>
      <p:sp>
        <p:nvSpPr>
          <p:cNvPr id="3" name="Rectangle 2">
            <a:extLst>
              <a:ext uri="{FF2B5EF4-FFF2-40B4-BE49-F238E27FC236}">
                <a16:creationId xmlns:a16="http://schemas.microsoft.com/office/drawing/2014/main" id="{49639673-EC0F-DD42-ACA8-0433E815E767}"/>
              </a:ext>
            </a:extLst>
          </p:cNvPr>
          <p:cNvSpPr/>
          <p:nvPr userDrawn="1"/>
        </p:nvSpPr>
        <p:spPr>
          <a:xfrm>
            <a:off x="947352" y="564599"/>
            <a:ext cx="683094" cy="204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sz="147" dirty="0"/>
          </a:p>
        </p:txBody>
      </p:sp>
      <p:pic>
        <p:nvPicPr>
          <p:cNvPr id="11" name="Picture 10">
            <a:extLst>
              <a:ext uri="{FF2B5EF4-FFF2-40B4-BE49-F238E27FC236}">
                <a16:creationId xmlns:a16="http://schemas.microsoft.com/office/drawing/2014/main" id="{E4A24655-8128-A046-A777-D08AC067DEF3}"/>
              </a:ext>
            </a:extLst>
          </p:cNvPr>
          <p:cNvPicPr>
            <a:picLocks noChangeAspect="1"/>
          </p:cNvPicPr>
          <p:nvPr userDrawn="1"/>
        </p:nvPicPr>
        <p:blipFill>
          <a:blip r:embed="rId5"/>
          <a:stretch>
            <a:fillRect/>
          </a:stretch>
        </p:blipFill>
        <p:spPr>
          <a:xfrm>
            <a:off x="221640" y="141123"/>
            <a:ext cx="1408805" cy="356642"/>
          </a:xfrm>
          <a:prstGeom prst="rect">
            <a:avLst/>
          </a:prstGeom>
        </p:spPr>
      </p:pic>
      <p:pic>
        <p:nvPicPr>
          <p:cNvPr id="13" name="Picture 12">
            <a:extLst>
              <a:ext uri="{FF2B5EF4-FFF2-40B4-BE49-F238E27FC236}">
                <a16:creationId xmlns:a16="http://schemas.microsoft.com/office/drawing/2014/main" id="{12CFC8EC-9B23-3E48-AB9F-A161B5282AC0}"/>
              </a:ext>
            </a:extLst>
          </p:cNvPr>
          <p:cNvPicPr>
            <a:picLocks noChangeAspect="1"/>
          </p:cNvPicPr>
          <p:nvPr userDrawn="1"/>
        </p:nvPicPr>
        <p:blipFill>
          <a:blip r:embed="rId6"/>
          <a:stretch>
            <a:fillRect/>
          </a:stretch>
        </p:blipFill>
        <p:spPr>
          <a:xfrm>
            <a:off x="7274666" y="215729"/>
            <a:ext cx="1687983" cy="447417"/>
          </a:xfrm>
          <a:prstGeom prst="rect">
            <a:avLst/>
          </a:prstGeom>
        </p:spPr>
      </p:pic>
    </p:spTree>
    <p:extLst>
      <p:ext uri="{BB962C8B-B14F-4D97-AF65-F5344CB8AC3E}">
        <p14:creationId xmlns:p14="http://schemas.microsoft.com/office/powerpoint/2010/main" val="3937683163"/>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1008111"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2027" indent="-252027" algn="l" defTabSz="1008111" rtl="0" eaLnBrk="1" latinLnBrk="0" hangingPunct="1">
        <a:lnSpc>
          <a:spcPct val="90000"/>
        </a:lnSpc>
        <a:spcBef>
          <a:spcPts val="1102"/>
        </a:spcBef>
        <a:buFont typeface="Arial" panose="020B0604020202020204" pitchFamily="34" charset="0"/>
        <a:buChar char="•"/>
        <a:defRPr sz="3087" kern="1200">
          <a:solidFill>
            <a:schemeClr val="tx1"/>
          </a:solidFill>
          <a:latin typeface="+mn-lt"/>
          <a:ea typeface="+mn-ea"/>
          <a:cs typeface="+mn-cs"/>
        </a:defRPr>
      </a:lvl1pPr>
      <a:lvl2pPr marL="756085" indent="-252027" algn="l" defTabSz="1008111"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60139" indent="-252027" algn="l" defTabSz="1008111"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419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8249"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230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6361"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80417"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4474"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8111" rtl="0" eaLnBrk="1" latinLnBrk="0" hangingPunct="1">
        <a:defRPr sz="1984" kern="1200">
          <a:solidFill>
            <a:schemeClr val="tx1"/>
          </a:solidFill>
          <a:latin typeface="+mn-lt"/>
          <a:ea typeface="+mn-ea"/>
          <a:cs typeface="+mn-cs"/>
        </a:defRPr>
      </a:lvl1pPr>
      <a:lvl2pPr marL="504056" algn="l" defTabSz="1008111" rtl="0" eaLnBrk="1" latinLnBrk="0" hangingPunct="1">
        <a:defRPr sz="1984" kern="1200">
          <a:solidFill>
            <a:schemeClr val="tx1"/>
          </a:solidFill>
          <a:latin typeface="+mn-lt"/>
          <a:ea typeface="+mn-ea"/>
          <a:cs typeface="+mn-cs"/>
        </a:defRPr>
      </a:lvl2pPr>
      <a:lvl3pPr marL="1008111" algn="l" defTabSz="1008111" rtl="0" eaLnBrk="1" latinLnBrk="0" hangingPunct="1">
        <a:defRPr sz="1984" kern="1200">
          <a:solidFill>
            <a:schemeClr val="tx1"/>
          </a:solidFill>
          <a:latin typeface="+mn-lt"/>
          <a:ea typeface="+mn-ea"/>
          <a:cs typeface="+mn-cs"/>
        </a:defRPr>
      </a:lvl3pPr>
      <a:lvl4pPr marL="1512167" algn="l" defTabSz="1008111" rtl="0" eaLnBrk="1" latinLnBrk="0" hangingPunct="1">
        <a:defRPr sz="1984" kern="1200">
          <a:solidFill>
            <a:schemeClr val="tx1"/>
          </a:solidFill>
          <a:latin typeface="+mn-lt"/>
          <a:ea typeface="+mn-ea"/>
          <a:cs typeface="+mn-cs"/>
        </a:defRPr>
      </a:lvl4pPr>
      <a:lvl5pPr marL="2016222" algn="l" defTabSz="1008111" rtl="0" eaLnBrk="1" latinLnBrk="0" hangingPunct="1">
        <a:defRPr sz="1984" kern="1200">
          <a:solidFill>
            <a:schemeClr val="tx1"/>
          </a:solidFill>
          <a:latin typeface="+mn-lt"/>
          <a:ea typeface="+mn-ea"/>
          <a:cs typeface="+mn-cs"/>
        </a:defRPr>
      </a:lvl5pPr>
      <a:lvl6pPr marL="2520280" algn="l" defTabSz="1008111" rtl="0" eaLnBrk="1" latinLnBrk="0" hangingPunct="1">
        <a:defRPr sz="1984" kern="1200">
          <a:solidFill>
            <a:schemeClr val="tx1"/>
          </a:solidFill>
          <a:latin typeface="+mn-lt"/>
          <a:ea typeface="+mn-ea"/>
          <a:cs typeface="+mn-cs"/>
        </a:defRPr>
      </a:lvl6pPr>
      <a:lvl7pPr marL="3024334" algn="l" defTabSz="1008111" rtl="0" eaLnBrk="1" latinLnBrk="0" hangingPunct="1">
        <a:defRPr sz="1984" kern="1200">
          <a:solidFill>
            <a:schemeClr val="tx1"/>
          </a:solidFill>
          <a:latin typeface="+mn-lt"/>
          <a:ea typeface="+mn-ea"/>
          <a:cs typeface="+mn-cs"/>
        </a:defRPr>
      </a:lvl7pPr>
      <a:lvl8pPr marL="3528389" algn="l" defTabSz="1008111" rtl="0" eaLnBrk="1" latinLnBrk="0" hangingPunct="1">
        <a:defRPr sz="1984" kern="1200">
          <a:solidFill>
            <a:schemeClr val="tx1"/>
          </a:solidFill>
          <a:latin typeface="+mn-lt"/>
          <a:ea typeface="+mn-ea"/>
          <a:cs typeface="+mn-cs"/>
        </a:defRPr>
      </a:lvl8pPr>
      <a:lvl9pPr marL="4032443" algn="l" defTabSz="1008111" rtl="0" eaLnBrk="1" latinLnBrk="0" hangingPunct="1">
        <a:defRPr sz="1984"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BBD6523-3A1A-DB4B-80D9-683FE6F69715}"/>
              </a:ext>
            </a:extLst>
          </p:cNvPr>
          <p:cNvPicPr>
            <a:picLocks noChangeAspect="1"/>
          </p:cNvPicPr>
          <p:nvPr userDrawn="1"/>
        </p:nvPicPr>
        <p:blipFill>
          <a:blip r:embed="rId3"/>
          <a:stretch>
            <a:fillRect/>
          </a:stretch>
        </p:blipFill>
        <p:spPr>
          <a:xfrm>
            <a:off x="0" y="4889500"/>
            <a:ext cx="9144000" cy="254000"/>
          </a:xfrm>
          <a:prstGeom prst="rect">
            <a:avLst/>
          </a:prstGeom>
        </p:spPr>
      </p:pic>
      <p:pic>
        <p:nvPicPr>
          <p:cNvPr id="6" name="Picture 5">
            <a:extLst>
              <a:ext uri="{FF2B5EF4-FFF2-40B4-BE49-F238E27FC236}">
                <a16:creationId xmlns:a16="http://schemas.microsoft.com/office/drawing/2014/main" id="{B697B76B-3BB9-0C42-9B96-0E4249F9C73E}"/>
              </a:ext>
            </a:extLst>
          </p:cNvPr>
          <p:cNvPicPr>
            <a:picLocks noChangeAspect="1"/>
          </p:cNvPicPr>
          <p:nvPr userDrawn="1"/>
        </p:nvPicPr>
        <p:blipFill>
          <a:blip r:embed="rId4"/>
          <a:stretch>
            <a:fillRect/>
          </a:stretch>
        </p:blipFill>
        <p:spPr>
          <a:xfrm>
            <a:off x="0" y="0"/>
            <a:ext cx="9144000" cy="881743"/>
          </a:xfrm>
          <a:prstGeom prst="rect">
            <a:avLst/>
          </a:prstGeom>
        </p:spPr>
      </p:pic>
      <p:sp>
        <p:nvSpPr>
          <p:cNvPr id="14" name="TextBox 13">
            <a:extLst>
              <a:ext uri="{FF2B5EF4-FFF2-40B4-BE49-F238E27FC236}">
                <a16:creationId xmlns:a16="http://schemas.microsoft.com/office/drawing/2014/main" id="{6145E263-5EB9-FD4E-9ADB-7610281CDD3D}"/>
              </a:ext>
            </a:extLst>
          </p:cNvPr>
          <p:cNvSpPr txBox="1"/>
          <p:nvPr userDrawn="1"/>
        </p:nvSpPr>
        <p:spPr>
          <a:xfrm>
            <a:off x="7863574" y="4895381"/>
            <a:ext cx="1239874" cy="261482"/>
          </a:xfrm>
          <a:prstGeom prst="rect">
            <a:avLst/>
          </a:prstGeom>
          <a:noFill/>
        </p:spPr>
        <p:txBody>
          <a:bodyPr wrap="square" rtlCol="0">
            <a:spAutoFit/>
          </a:bodyPr>
          <a:lstStyle/>
          <a:p>
            <a:pPr algn="r"/>
            <a:r>
              <a:rPr lang="en-US" sz="1099" b="0" i="0" baseline="0" dirty="0">
                <a:solidFill>
                  <a:schemeClr val="bg1"/>
                </a:solidFill>
                <a:latin typeface="DIN-Medium" pitchFamily="2" charset="0"/>
              </a:rPr>
              <a:t>CTBTO.ORG</a:t>
            </a:r>
          </a:p>
        </p:txBody>
      </p:sp>
      <p:sp>
        <p:nvSpPr>
          <p:cNvPr id="21" name="Text Box 174">
            <a:extLst>
              <a:ext uri="{FF2B5EF4-FFF2-40B4-BE49-F238E27FC236}">
                <a16:creationId xmlns:a16="http://schemas.microsoft.com/office/drawing/2014/main" id="{7A1C0339-EC0C-9949-BCF0-B4EF5C7FBC51}"/>
              </a:ext>
            </a:extLst>
          </p:cNvPr>
          <p:cNvSpPr txBox="1">
            <a:spLocks noChangeArrowheads="1"/>
          </p:cNvSpPr>
          <p:nvPr userDrawn="1"/>
        </p:nvSpPr>
        <p:spPr bwMode="auto">
          <a:xfrm>
            <a:off x="166936" y="4764219"/>
            <a:ext cx="4301370" cy="118522"/>
          </a:xfrm>
          <a:prstGeom prst="rect">
            <a:avLst/>
          </a:prstGeom>
          <a:noFill/>
          <a:ln w="9525">
            <a:noFill/>
            <a:miter lim="800000"/>
            <a:headEnd/>
            <a:tailEnd/>
          </a:ln>
        </p:spPr>
        <p:txBody>
          <a:bodyPr wrap="square" lIns="20604" tIns="10301" rIns="20604" bIns="10301">
            <a:spAutoFit/>
          </a:bodyPr>
          <a:lstStyle/>
          <a:p>
            <a:pPr defTabSz="207618" eaLnBrk="0" hangingPunct="0">
              <a:spcBef>
                <a:spcPct val="50000"/>
              </a:spcBef>
            </a:pPr>
            <a:r>
              <a:rPr lang="en-US" sz="635" b="1" dirty="0">
                <a:solidFill>
                  <a:schemeClr val="tx1"/>
                </a:solidFill>
                <a:latin typeface="Avenir Heavy"/>
                <a:cs typeface="Avenir Heavy"/>
              </a:rPr>
              <a:t>Disclaimer: </a:t>
            </a:r>
            <a:r>
              <a:rPr lang="en-US" sz="498" dirty="0">
                <a:solidFill>
                  <a:schemeClr val="tx1"/>
                </a:solidFill>
                <a:latin typeface="Avenir Medium"/>
                <a:cs typeface="Avenir Medium"/>
              </a:rPr>
              <a:t>The views expressed on this poster are those of the author and do not necessarily reflect the view of the CTBTO</a:t>
            </a:r>
          </a:p>
        </p:txBody>
      </p:sp>
      <p:sp>
        <p:nvSpPr>
          <p:cNvPr id="19" name="TextBox 18">
            <a:extLst>
              <a:ext uri="{FF2B5EF4-FFF2-40B4-BE49-F238E27FC236}">
                <a16:creationId xmlns:a16="http://schemas.microsoft.com/office/drawing/2014/main" id="{65D7E4A3-F85F-FB48-A99F-8A66173D7825}"/>
              </a:ext>
            </a:extLst>
          </p:cNvPr>
          <p:cNvSpPr txBox="1"/>
          <p:nvPr userDrawn="1"/>
        </p:nvSpPr>
        <p:spPr>
          <a:xfrm>
            <a:off x="115330" y="536156"/>
            <a:ext cx="1238095" cy="261610"/>
          </a:xfrm>
          <a:prstGeom prst="rect">
            <a:avLst/>
          </a:prstGeom>
          <a:noFill/>
        </p:spPr>
        <p:txBody>
          <a:bodyPr wrap="square" rtlCol="0">
            <a:spAutoFit/>
          </a:bodyPr>
          <a:lstStyle/>
          <a:p>
            <a:pPr algn="l"/>
            <a:r>
              <a:rPr lang="en-US" sz="1100" b="0" i="0" baseline="0" dirty="0">
                <a:solidFill>
                  <a:schemeClr val="bg1"/>
                </a:solidFill>
                <a:latin typeface="DIN-Light" pitchFamily="2" charset="0"/>
              </a:rPr>
              <a:t>Poster No.:</a:t>
            </a:r>
            <a:endParaRPr lang="en-US" sz="1100" b="0" i="0" baseline="0" dirty="0">
              <a:solidFill>
                <a:schemeClr val="bg1"/>
              </a:solidFill>
              <a:latin typeface="DIN-Medium" pitchFamily="2" charset="0"/>
            </a:endParaRPr>
          </a:p>
        </p:txBody>
      </p:sp>
      <p:sp>
        <p:nvSpPr>
          <p:cNvPr id="2" name="Rectangle 1">
            <a:extLst>
              <a:ext uri="{FF2B5EF4-FFF2-40B4-BE49-F238E27FC236}">
                <a16:creationId xmlns:a16="http://schemas.microsoft.com/office/drawing/2014/main" id="{413AE80C-FF21-D348-805F-71CCC8E6029F}"/>
              </a:ext>
            </a:extLst>
          </p:cNvPr>
          <p:cNvSpPr/>
          <p:nvPr userDrawn="1"/>
        </p:nvSpPr>
        <p:spPr>
          <a:xfrm>
            <a:off x="78895" y="4895381"/>
            <a:ext cx="3674008" cy="261482"/>
          </a:xfrm>
          <a:prstGeom prst="rect">
            <a:avLst/>
          </a:prstGeom>
        </p:spPr>
        <p:txBody>
          <a:bodyPr wrap="square">
            <a:spAutoFit/>
          </a:bodyPr>
          <a:lstStyle/>
          <a:p>
            <a:r>
              <a:rPr lang="en-US" sz="1099" b="0" i="0" baseline="0" dirty="0">
                <a:solidFill>
                  <a:schemeClr val="bg1"/>
                </a:solidFill>
                <a:latin typeface="DIN-Light" pitchFamily="2" charset="0"/>
              </a:rPr>
              <a:t>PUTTING AN END TO NUCLEAR EXPLOSIONS </a:t>
            </a:r>
            <a:endParaRPr lang="en-AT" sz="1099" dirty="0"/>
          </a:p>
        </p:txBody>
      </p:sp>
      <p:sp>
        <p:nvSpPr>
          <p:cNvPr id="3" name="Rectangle 2">
            <a:extLst>
              <a:ext uri="{FF2B5EF4-FFF2-40B4-BE49-F238E27FC236}">
                <a16:creationId xmlns:a16="http://schemas.microsoft.com/office/drawing/2014/main" id="{49639673-EC0F-DD42-ACA8-0433E815E767}"/>
              </a:ext>
            </a:extLst>
          </p:cNvPr>
          <p:cNvSpPr/>
          <p:nvPr userDrawn="1"/>
        </p:nvSpPr>
        <p:spPr>
          <a:xfrm>
            <a:off x="947352" y="564599"/>
            <a:ext cx="683094" cy="204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sz="147" dirty="0"/>
          </a:p>
        </p:txBody>
      </p:sp>
      <p:pic>
        <p:nvPicPr>
          <p:cNvPr id="11" name="Picture 10">
            <a:extLst>
              <a:ext uri="{FF2B5EF4-FFF2-40B4-BE49-F238E27FC236}">
                <a16:creationId xmlns:a16="http://schemas.microsoft.com/office/drawing/2014/main" id="{E4A24655-8128-A046-A777-D08AC067DEF3}"/>
              </a:ext>
            </a:extLst>
          </p:cNvPr>
          <p:cNvPicPr>
            <a:picLocks noChangeAspect="1"/>
          </p:cNvPicPr>
          <p:nvPr userDrawn="1"/>
        </p:nvPicPr>
        <p:blipFill>
          <a:blip r:embed="rId5"/>
          <a:stretch>
            <a:fillRect/>
          </a:stretch>
        </p:blipFill>
        <p:spPr>
          <a:xfrm>
            <a:off x="221640" y="141123"/>
            <a:ext cx="1408805" cy="356642"/>
          </a:xfrm>
          <a:prstGeom prst="rect">
            <a:avLst/>
          </a:prstGeom>
        </p:spPr>
      </p:pic>
      <p:pic>
        <p:nvPicPr>
          <p:cNvPr id="13" name="Picture 12">
            <a:extLst>
              <a:ext uri="{FF2B5EF4-FFF2-40B4-BE49-F238E27FC236}">
                <a16:creationId xmlns:a16="http://schemas.microsoft.com/office/drawing/2014/main" id="{12CFC8EC-9B23-3E48-AB9F-A161B5282AC0}"/>
              </a:ext>
            </a:extLst>
          </p:cNvPr>
          <p:cNvPicPr>
            <a:picLocks noChangeAspect="1"/>
          </p:cNvPicPr>
          <p:nvPr userDrawn="1"/>
        </p:nvPicPr>
        <p:blipFill>
          <a:blip r:embed="rId6"/>
          <a:stretch>
            <a:fillRect/>
          </a:stretch>
        </p:blipFill>
        <p:spPr>
          <a:xfrm>
            <a:off x="7274666" y="215729"/>
            <a:ext cx="1687983" cy="447417"/>
          </a:xfrm>
          <a:prstGeom prst="rect">
            <a:avLst/>
          </a:prstGeom>
        </p:spPr>
      </p:pic>
    </p:spTree>
    <p:extLst>
      <p:ext uri="{BB962C8B-B14F-4D97-AF65-F5344CB8AC3E}">
        <p14:creationId xmlns:p14="http://schemas.microsoft.com/office/powerpoint/2010/main" val="2833701185"/>
      </p:ext>
    </p:extLst>
  </p:cSld>
  <p:clrMap bg1="lt1" tx1="dk1" bg2="lt2" tx2="dk2" accent1="accent1" accent2="accent2" accent3="accent3" accent4="accent4" accent5="accent5" accent6="accent6" hlink="hlink" folHlink="folHlink"/>
  <p:sldLayoutIdLst>
    <p:sldLayoutId id="2147483665" r:id="rId1"/>
  </p:sldLayoutIdLst>
  <p:txStyles>
    <p:titleStyle>
      <a:lvl1pPr algn="l" defTabSz="1008111"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2027" indent="-252027" algn="l" defTabSz="1008111" rtl="0" eaLnBrk="1" latinLnBrk="0" hangingPunct="1">
        <a:lnSpc>
          <a:spcPct val="90000"/>
        </a:lnSpc>
        <a:spcBef>
          <a:spcPts val="1102"/>
        </a:spcBef>
        <a:buFont typeface="Arial" panose="020B0604020202020204" pitchFamily="34" charset="0"/>
        <a:buChar char="•"/>
        <a:defRPr sz="3087" kern="1200">
          <a:solidFill>
            <a:schemeClr val="tx1"/>
          </a:solidFill>
          <a:latin typeface="+mn-lt"/>
          <a:ea typeface="+mn-ea"/>
          <a:cs typeface="+mn-cs"/>
        </a:defRPr>
      </a:lvl1pPr>
      <a:lvl2pPr marL="756085" indent="-252027" algn="l" defTabSz="1008111"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60139" indent="-252027" algn="l" defTabSz="1008111"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419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8249"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230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6361"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80417"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4474"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8111" rtl="0" eaLnBrk="1" latinLnBrk="0" hangingPunct="1">
        <a:defRPr sz="1984" kern="1200">
          <a:solidFill>
            <a:schemeClr val="tx1"/>
          </a:solidFill>
          <a:latin typeface="+mn-lt"/>
          <a:ea typeface="+mn-ea"/>
          <a:cs typeface="+mn-cs"/>
        </a:defRPr>
      </a:lvl1pPr>
      <a:lvl2pPr marL="504056" algn="l" defTabSz="1008111" rtl="0" eaLnBrk="1" latinLnBrk="0" hangingPunct="1">
        <a:defRPr sz="1984" kern="1200">
          <a:solidFill>
            <a:schemeClr val="tx1"/>
          </a:solidFill>
          <a:latin typeface="+mn-lt"/>
          <a:ea typeface="+mn-ea"/>
          <a:cs typeface="+mn-cs"/>
        </a:defRPr>
      </a:lvl2pPr>
      <a:lvl3pPr marL="1008111" algn="l" defTabSz="1008111" rtl="0" eaLnBrk="1" latinLnBrk="0" hangingPunct="1">
        <a:defRPr sz="1984" kern="1200">
          <a:solidFill>
            <a:schemeClr val="tx1"/>
          </a:solidFill>
          <a:latin typeface="+mn-lt"/>
          <a:ea typeface="+mn-ea"/>
          <a:cs typeface="+mn-cs"/>
        </a:defRPr>
      </a:lvl3pPr>
      <a:lvl4pPr marL="1512167" algn="l" defTabSz="1008111" rtl="0" eaLnBrk="1" latinLnBrk="0" hangingPunct="1">
        <a:defRPr sz="1984" kern="1200">
          <a:solidFill>
            <a:schemeClr val="tx1"/>
          </a:solidFill>
          <a:latin typeface="+mn-lt"/>
          <a:ea typeface="+mn-ea"/>
          <a:cs typeface="+mn-cs"/>
        </a:defRPr>
      </a:lvl4pPr>
      <a:lvl5pPr marL="2016222" algn="l" defTabSz="1008111" rtl="0" eaLnBrk="1" latinLnBrk="0" hangingPunct="1">
        <a:defRPr sz="1984" kern="1200">
          <a:solidFill>
            <a:schemeClr val="tx1"/>
          </a:solidFill>
          <a:latin typeface="+mn-lt"/>
          <a:ea typeface="+mn-ea"/>
          <a:cs typeface="+mn-cs"/>
        </a:defRPr>
      </a:lvl5pPr>
      <a:lvl6pPr marL="2520280" algn="l" defTabSz="1008111" rtl="0" eaLnBrk="1" latinLnBrk="0" hangingPunct="1">
        <a:defRPr sz="1984" kern="1200">
          <a:solidFill>
            <a:schemeClr val="tx1"/>
          </a:solidFill>
          <a:latin typeface="+mn-lt"/>
          <a:ea typeface="+mn-ea"/>
          <a:cs typeface="+mn-cs"/>
        </a:defRPr>
      </a:lvl6pPr>
      <a:lvl7pPr marL="3024334" algn="l" defTabSz="1008111" rtl="0" eaLnBrk="1" latinLnBrk="0" hangingPunct="1">
        <a:defRPr sz="1984" kern="1200">
          <a:solidFill>
            <a:schemeClr val="tx1"/>
          </a:solidFill>
          <a:latin typeface="+mn-lt"/>
          <a:ea typeface="+mn-ea"/>
          <a:cs typeface="+mn-cs"/>
        </a:defRPr>
      </a:lvl7pPr>
      <a:lvl8pPr marL="3528389" algn="l" defTabSz="1008111" rtl="0" eaLnBrk="1" latinLnBrk="0" hangingPunct="1">
        <a:defRPr sz="1984" kern="1200">
          <a:solidFill>
            <a:schemeClr val="tx1"/>
          </a:solidFill>
          <a:latin typeface="+mn-lt"/>
          <a:ea typeface="+mn-ea"/>
          <a:cs typeface="+mn-cs"/>
        </a:defRPr>
      </a:lvl8pPr>
      <a:lvl9pPr marL="4032443" algn="l" defTabSz="1008111" rtl="0" eaLnBrk="1" latinLnBrk="0" hangingPunct="1">
        <a:defRPr sz="1984"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BBD6523-3A1A-DB4B-80D9-683FE6F69715}"/>
              </a:ext>
            </a:extLst>
          </p:cNvPr>
          <p:cNvPicPr>
            <a:picLocks noChangeAspect="1"/>
          </p:cNvPicPr>
          <p:nvPr userDrawn="1"/>
        </p:nvPicPr>
        <p:blipFill>
          <a:blip r:embed="rId3"/>
          <a:stretch>
            <a:fillRect/>
          </a:stretch>
        </p:blipFill>
        <p:spPr>
          <a:xfrm>
            <a:off x="0" y="4889500"/>
            <a:ext cx="9144000" cy="254000"/>
          </a:xfrm>
          <a:prstGeom prst="rect">
            <a:avLst/>
          </a:prstGeom>
        </p:spPr>
      </p:pic>
      <p:pic>
        <p:nvPicPr>
          <p:cNvPr id="6" name="Picture 5">
            <a:extLst>
              <a:ext uri="{FF2B5EF4-FFF2-40B4-BE49-F238E27FC236}">
                <a16:creationId xmlns:a16="http://schemas.microsoft.com/office/drawing/2014/main" id="{B697B76B-3BB9-0C42-9B96-0E4249F9C73E}"/>
              </a:ext>
            </a:extLst>
          </p:cNvPr>
          <p:cNvPicPr>
            <a:picLocks noChangeAspect="1"/>
          </p:cNvPicPr>
          <p:nvPr userDrawn="1"/>
        </p:nvPicPr>
        <p:blipFill>
          <a:blip r:embed="rId4"/>
          <a:stretch>
            <a:fillRect/>
          </a:stretch>
        </p:blipFill>
        <p:spPr>
          <a:xfrm>
            <a:off x="0" y="0"/>
            <a:ext cx="9144000" cy="881743"/>
          </a:xfrm>
          <a:prstGeom prst="rect">
            <a:avLst/>
          </a:prstGeom>
        </p:spPr>
      </p:pic>
      <p:sp>
        <p:nvSpPr>
          <p:cNvPr id="14" name="TextBox 13">
            <a:extLst>
              <a:ext uri="{FF2B5EF4-FFF2-40B4-BE49-F238E27FC236}">
                <a16:creationId xmlns:a16="http://schemas.microsoft.com/office/drawing/2014/main" id="{6145E263-5EB9-FD4E-9ADB-7610281CDD3D}"/>
              </a:ext>
            </a:extLst>
          </p:cNvPr>
          <p:cNvSpPr txBox="1"/>
          <p:nvPr userDrawn="1"/>
        </p:nvSpPr>
        <p:spPr>
          <a:xfrm>
            <a:off x="7863574" y="4895381"/>
            <a:ext cx="1239874" cy="261482"/>
          </a:xfrm>
          <a:prstGeom prst="rect">
            <a:avLst/>
          </a:prstGeom>
          <a:noFill/>
        </p:spPr>
        <p:txBody>
          <a:bodyPr wrap="square" rtlCol="0">
            <a:spAutoFit/>
          </a:bodyPr>
          <a:lstStyle/>
          <a:p>
            <a:pPr algn="r"/>
            <a:r>
              <a:rPr lang="en-US" sz="1099" b="0" i="0" baseline="0" dirty="0">
                <a:solidFill>
                  <a:schemeClr val="bg1"/>
                </a:solidFill>
                <a:latin typeface="DIN-Medium" pitchFamily="2" charset="0"/>
              </a:rPr>
              <a:t>CTBTO.ORG</a:t>
            </a:r>
          </a:p>
        </p:txBody>
      </p:sp>
      <p:sp>
        <p:nvSpPr>
          <p:cNvPr id="21" name="Text Box 174">
            <a:extLst>
              <a:ext uri="{FF2B5EF4-FFF2-40B4-BE49-F238E27FC236}">
                <a16:creationId xmlns:a16="http://schemas.microsoft.com/office/drawing/2014/main" id="{7A1C0339-EC0C-9949-BCF0-B4EF5C7FBC51}"/>
              </a:ext>
            </a:extLst>
          </p:cNvPr>
          <p:cNvSpPr txBox="1">
            <a:spLocks noChangeArrowheads="1"/>
          </p:cNvSpPr>
          <p:nvPr userDrawn="1"/>
        </p:nvSpPr>
        <p:spPr bwMode="auto">
          <a:xfrm>
            <a:off x="166936" y="4764219"/>
            <a:ext cx="4301370" cy="118522"/>
          </a:xfrm>
          <a:prstGeom prst="rect">
            <a:avLst/>
          </a:prstGeom>
          <a:noFill/>
          <a:ln w="9525">
            <a:noFill/>
            <a:miter lim="800000"/>
            <a:headEnd/>
            <a:tailEnd/>
          </a:ln>
        </p:spPr>
        <p:txBody>
          <a:bodyPr wrap="square" lIns="20604" tIns="10301" rIns="20604" bIns="10301">
            <a:spAutoFit/>
          </a:bodyPr>
          <a:lstStyle/>
          <a:p>
            <a:pPr defTabSz="207618" eaLnBrk="0" hangingPunct="0">
              <a:spcBef>
                <a:spcPct val="50000"/>
              </a:spcBef>
            </a:pPr>
            <a:r>
              <a:rPr lang="en-US" sz="635" b="1" dirty="0">
                <a:solidFill>
                  <a:schemeClr val="tx1"/>
                </a:solidFill>
                <a:latin typeface="Avenir Heavy"/>
                <a:cs typeface="Avenir Heavy"/>
              </a:rPr>
              <a:t>Disclaimer: </a:t>
            </a:r>
            <a:r>
              <a:rPr lang="en-US" sz="498" dirty="0">
                <a:solidFill>
                  <a:schemeClr val="tx1"/>
                </a:solidFill>
                <a:latin typeface="Avenir Medium"/>
                <a:cs typeface="Avenir Medium"/>
              </a:rPr>
              <a:t>The views expressed on this poster are those of the author and do not necessarily reflect the view of the CTBTO</a:t>
            </a:r>
          </a:p>
        </p:txBody>
      </p:sp>
      <p:sp>
        <p:nvSpPr>
          <p:cNvPr id="19" name="TextBox 18">
            <a:extLst>
              <a:ext uri="{FF2B5EF4-FFF2-40B4-BE49-F238E27FC236}">
                <a16:creationId xmlns:a16="http://schemas.microsoft.com/office/drawing/2014/main" id="{65D7E4A3-F85F-FB48-A99F-8A66173D7825}"/>
              </a:ext>
            </a:extLst>
          </p:cNvPr>
          <p:cNvSpPr txBox="1"/>
          <p:nvPr userDrawn="1"/>
        </p:nvSpPr>
        <p:spPr>
          <a:xfrm>
            <a:off x="115330" y="536156"/>
            <a:ext cx="1238095" cy="261610"/>
          </a:xfrm>
          <a:prstGeom prst="rect">
            <a:avLst/>
          </a:prstGeom>
          <a:noFill/>
        </p:spPr>
        <p:txBody>
          <a:bodyPr wrap="square" rtlCol="0">
            <a:spAutoFit/>
          </a:bodyPr>
          <a:lstStyle/>
          <a:p>
            <a:pPr algn="l"/>
            <a:r>
              <a:rPr lang="en-US" sz="1100" b="0" i="0" baseline="0" dirty="0">
                <a:solidFill>
                  <a:schemeClr val="bg1"/>
                </a:solidFill>
                <a:latin typeface="DIN-Light" pitchFamily="2" charset="0"/>
              </a:rPr>
              <a:t>Poster No.:</a:t>
            </a:r>
            <a:endParaRPr lang="en-US" sz="1100" b="0" i="0" baseline="0" dirty="0">
              <a:solidFill>
                <a:schemeClr val="bg1"/>
              </a:solidFill>
              <a:latin typeface="DIN-Medium" pitchFamily="2" charset="0"/>
            </a:endParaRPr>
          </a:p>
        </p:txBody>
      </p:sp>
      <p:sp>
        <p:nvSpPr>
          <p:cNvPr id="2" name="Rectangle 1">
            <a:extLst>
              <a:ext uri="{FF2B5EF4-FFF2-40B4-BE49-F238E27FC236}">
                <a16:creationId xmlns:a16="http://schemas.microsoft.com/office/drawing/2014/main" id="{413AE80C-FF21-D348-805F-71CCC8E6029F}"/>
              </a:ext>
            </a:extLst>
          </p:cNvPr>
          <p:cNvSpPr/>
          <p:nvPr userDrawn="1"/>
        </p:nvSpPr>
        <p:spPr>
          <a:xfrm>
            <a:off x="78895" y="4895381"/>
            <a:ext cx="3674008" cy="261482"/>
          </a:xfrm>
          <a:prstGeom prst="rect">
            <a:avLst/>
          </a:prstGeom>
        </p:spPr>
        <p:txBody>
          <a:bodyPr wrap="square">
            <a:spAutoFit/>
          </a:bodyPr>
          <a:lstStyle/>
          <a:p>
            <a:r>
              <a:rPr lang="en-US" sz="1099" b="0" i="0" baseline="0" dirty="0">
                <a:solidFill>
                  <a:schemeClr val="bg1"/>
                </a:solidFill>
                <a:latin typeface="DIN-Light" pitchFamily="2" charset="0"/>
              </a:rPr>
              <a:t>PUTTING AN END TO NUCLEAR EXPLOSIONS </a:t>
            </a:r>
            <a:endParaRPr lang="en-AT" sz="1099" dirty="0"/>
          </a:p>
        </p:txBody>
      </p:sp>
      <p:sp>
        <p:nvSpPr>
          <p:cNvPr id="3" name="Rectangle 2">
            <a:extLst>
              <a:ext uri="{FF2B5EF4-FFF2-40B4-BE49-F238E27FC236}">
                <a16:creationId xmlns:a16="http://schemas.microsoft.com/office/drawing/2014/main" id="{49639673-EC0F-DD42-ACA8-0433E815E767}"/>
              </a:ext>
            </a:extLst>
          </p:cNvPr>
          <p:cNvSpPr/>
          <p:nvPr userDrawn="1"/>
        </p:nvSpPr>
        <p:spPr>
          <a:xfrm>
            <a:off x="947352" y="564599"/>
            <a:ext cx="683094" cy="204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sz="147" dirty="0"/>
          </a:p>
        </p:txBody>
      </p:sp>
      <p:pic>
        <p:nvPicPr>
          <p:cNvPr id="11" name="Picture 10">
            <a:extLst>
              <a:ext uri="{FF2B5EF4-FFF2-40B4-BE49-F238E27FC236}">
                <a16:creationId xmlns:a16="http://schemas.microsoft.com/office/drawing/2014/main" id="{E4A24655-8128-A046-A777-D08AC067DEF3}"/>
              </a:ext>
            </a:extLst>
          </p:cNvPr>
          <p:cNvPicPr>
            <a:picLocks noChangeAspect="1"/>
          </p:cNvPicPr>
          <p:nvPr userDrawn="1"/>
        </p:nvPicPr>
        <p:blipFill>
          <a:blip r:embed="rId5"/>
          <a:stretch>
            <a:fillRect/>
          </a:stretch>
        </p:blipFill>
        <p:spPr>
          <a:xfrm>
            <a:off x="221640" y="141123"/>
            <a:ext cx="1408805" cy="356642"/>
          </a:xfrm>
          <a:prstGeom prst="rect">
            <a:avLst/>
          </a:prstGeom>
        </p:spPr>
      </p:pic>
      <p:pic>
        <p:nvPicPr>
          <p:cNvPr id="13" name="Picture 12">
            <a:extLst>
              <a:ext uri="{FF2B5EF4-FFF2-40B4-BE49-F238E27FC236}">
                <a16:creationId xmlns:a16="http://schemas.microsoft.com/office/drawing/2014/main" id="{12CFC8EC-9B23-3E48-AB9F-A161B5282AC0}"/>
              </a:ext>
            </a:extLst>
          </p:cNvPr>
          <p:cNvPicPr>
            <a:picLocks noChangeAspect="1"/>
          </p:cNvPicPr>
          <p:nvPr userDrawn="1"/>
        </p:nvPicPr>
        <p:blipFill>
          <a:blip r:embed="rId6"/>
          <a:stretch>
            <a:fillRect/>
          </a:stretch>
        </p:blipFill>
        <p:spPr>
          <a:xfrm>
            <a:off x="7274666" y="215729"/>
            <a:ext cx="1687983" cy="447417"/>
          </a:xfrm>
          <a:prstGeom prst="rect">
            <a:avLst/>
          </a:prstGeom>
        </p:spPr>
      </p:pic>
    </p:spTree>
    <p:extLst>
      <p:ext uri="{BB962C8B-B14F-4D97-AF65-F5344CB8AC3E}">
        <p14:creationId xmlns:p14="http://schemas.microsoft.com/office/powerpoint/2010/main" val="2079223695"/>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1008111"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2027" indent="-252027" algn="l" defTabSz="1008111" rtl="0" eaLnBrk="1" latinLnBrk="0" hangingPunct="1">
        <a:lnSpc>
          <a:spcPct val="90000"/>
        </a:lnSpc>
        <a:spcBef>
          <a:spcPts val="1102"/>
        </a:spcBef>
        <a:buFont typeface="Arial" panose="020B0604020202020204" pitchFamily="34" charset="0"/>
        <a:buChar char="•"/>
        <a:defRPr sz="3087" kern="1200">
          <a:solidFill>
            <a:schemeClr val="tx1"/>
          </a:solidFill>
          <a:latin typeface="+mn-lt"/>
          <a:ea typeface="+mn-ea"/>
          <a:cs typeface="+mn-cs"/>
        </a:defRPr>
      </a:lvl1pPr>
      <a:lvl2pPr marL="756085" indent="-252027" algn="l" defTabSz="1008111"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60139" indent="-252027" algn="l" defTabSz="1008111"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419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8249"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230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6361"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80417"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4474"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8111" rtl="0" eaLnBrk="1" latinLnBrk="0" hangingPunct="1">
        <a:defRPr sz="1984" kern="1200">
          <a:solidFill>
            <a:schemeClr val="tx1"/>
          </a:solidFill>
          <a:latin typeface="+mn-lt"/>
          <a:ea typeface="+mn-ea"/>
          <a:cs typeface="+mn-cs"/>
        </a:defRPr>
      </a:lvl1pPr>
      <a:lvl2pPr marL="504056" algn="l" defTabSz="1008111" rtl="0" eaLnBrk="1" latinLnBrk="0" hangingPunct="1">
        <a:defRPr sz="1984" kern="1200">
          <a:solidFill>
            <a:schemeClr val="tx1"/>
          </a:solidFill>
          <a:latin typeface="+mn-lt"/>
          <a:ea typeface="+mn-ea"/>
          <a:cs typeface="+mn-cs"/>
        </a:defRPr>
      </a:lvl2pPr>
      <a:lvl3pPr marL="1008111" algn="l" defTabSz="1008111" rtl="0" eaLnBrk="1" latinLnBrk="0" hangingPunct="1">
        <a:defRPr sz="1984" kern="1200">
          <a:solidFill>
            <a:schemeClr val="tx1"/>
          </a:solidFill>
          <a:latin typeface="+mn-lt"/>
          <a:ea typeface="+mn-ea"/>
          <a:cs typeface="+mn-cs"/>
        </a:defRPr>
      </a:lvl3pPr>
      <a:lvl4pPr marL="1512167" algn="l" defTabSz="1008111" rtl="0" eaLnBrk="1" latinLnBrk="0" hangingPunct="1">
        <a:defRPr sz="1984" kern="1200">
          <a:solidFill>
            <a:schemeClr val="tx1"/>
          </a:solidFill>
          <a:latin typeface="+mn-lt"/>
          <a:ea typeface="+mn-ea"/>
          <a:cs typeface="+mn-cs"/>
        </a:defRPr>
      </a:lvl4pPr>
      <a:lvl5pPr marL="2016222" algn="l" defTabSz="1008111" rtl="0" eaLnBrk="1" latinLnBrk="0" hangingPunct="1">
        <a:defRPr sz="1984" kern="1200">
          <a:solidFill>
            <a:schemeClr val="tx1"/>
          </a:solidFill>
          <a:latin typeface="+mn-lt"/>
          <a:ea typeface="+mn-ea"/>
          <a:cs typeface="+mn-cs"/>
        </a:defRPr>
      </a:lvl5pPr>
      <a:lvl6pPr marL="2520280" algn="l" defTabSz="1008111" rtl="0" eaLnBrk="1" latinLnBrk="0" hangingPunct="1">
        <a:defRPr sz="1984" kern="1200">
          <a:solidFill>
            <a:schemeClr val="tx1"/>
          </a:solidFill>
          <a:latin typeface="+mn-lt"/>
          <a:ea typeface="+mn-ea"/>
          <a:cs typeface="+mn-cs"/>
        </a:defRPr>
      </a:lvl6pPr>
      <a:lvl7pPr marL="3024334" algn="l" defTabSz="1008111" rtl="0" eaLnBrk="1" latinLnBrk="0" hangingPunct="1">
        <a:defRPr sz="1984" kern="1200">
          <a:solidFill>
            <a:schemeClr val="tx1"/>
          </a:solidFill>
          <a:latin typeface="+mn-lt"/>
          <a:ea typeface="+mn-ea"/>
          <a:cs typeface="+mn-cs"/>
        </a:defRPr>
      </a:lvl7pPr>
      <a:lvl8pPr marL="3528389" algn="l" defTabSz="1008111" rtl="0" eaLnBrk="1" latinLnBrk="0" hangingPunct="1">
        <a:defRPr sz="1984" kern="1200">
          <a:solidFill>
            <a:schemeClr val="tx1"/>
          </a:solidFill>
          <a:latin typeface="+mn-lt"/>
          <a:ea typeface="+mn-ea"/>
          <a:cs typeface="+mn-cs"/>
        </a:defRPr>
      </a:lvl8pPr>
      <a:lvl9pPr marL="4032443" algn="l" defTabSz="1008111" rtl="0" eaLnBrk="1" latinLnBrk="0" hangingPunct="1">
        <a:defRPr sz="1984"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BBD6523-3A1A-DB4B-80D9-683FE6F69715}"/>
              </a:ext>
            </a:extLst>
          </p:cNvPr>
          <p:cNvPicPr>
            <a:picLocks noChangeAspect="1"/>
          </p:cNvPicPr>
          <p:nvPr userDrawn="1"/>
        </p:nvPicPr>
        <p:blipFill>
          <a:blip r:embed="rId3"/>
          <a:stretch>
            <a:fillRect/>
          </a:stretch>
        </p:blipFill>
        <p:spPr>
          <a:xfrm>
            <a:off x="0" y="4889500"/>
            <a:ext cx="9144000" cy="254000"/>
          </a:xfrm>
          <a:prstGeom prst="rect">
            <a:avLst/>
          </a:prstGeom>
        </p:spPr>
      </p:pic>
      <p:pic>
        <p:nvPicPr>
          <p:cNvPr id="6" name="Picture 5">
            <a:extLst>
              <a:ext uri="{FF2B5EF4-FFF2-40B4-BE49-F238E27FC236}">
                <a16:creationId xmlns:a16="http://schemas.microsoft.com/office/drawing/2014/main" id="{B697B76B-3BB9-0C42-9B96-0E4249F9C73E}"/>
              </a:ext>
            </a:extLst>
          </p:cNvPr>
          <p:cNvPicPr>
            <a:picLocks noChangeAspect="1"/>
          </p:cNvPicPr>
          <p:nvPr userDrawn="1"/>
        </p:nvPicPr>
        <p:blipFill>
          <a:blip r:embed="rId4"/>
          <a:stretch>
            <a:fillRect/>
          </a:stretch>
        </p:blipFill>
        <p:spPr>
          <a:xfrm>
            <a:off x="0" y="0"/>
            <a:ext cx="9144000" cy="881743"/>
          </a:xfrm>
          <a:prstGeom prst="rect">
            <a:avLst/>
          </a:prstGeom>
        </p:spPr>
      </p:pic>
      <p:sp>
        <p:nvSpPr>
          <p:cNvPr id="14" name="TextBox 13">
            <a:extLst>
              <a:ext uri="{FF2B5EF4-FFF2-40B4-BE49-F238E27FC236}">
                <a16:creationId xmlns:a16="http://schemas.microsoft.com/office/drawing/2014/main" id="{6145E263-5EB9-FD4E-9ADB-7610281CDD3D}"/>
              </a:ext>
            </a:extLst>
          </p:cNvPr>
          <p:cNvSpPr txBox="1"/>
          <p:nvPr userDrawn="1"/>
        </p:nvSpPr>
        <p:spPr>
          <a:xfrm>
            <a:off x="7863574" y="4895381"/>
            <a:ext cx="1239874" cy="261482"/>
          </a:xfrm>
          <a:prstGeom prst="rect">
            <a:avLst/>
          </a:prstGeom>
          <a:noFill/>
        </p:spPr>
        <p:txBody>
          <a:bodyPr wrap="square" rtlCol="0">
            <a:spAutoFit/>
          </a:bodyPr>
          <a:lstStyle/>
          <a:p>
            <a:pPr algn="r"/>
            <a:r>
              <a:rPr lang="en-US" sz="1099" b="0" i="0" baseline="0" dirty="0">
                <a:solidFill>
                  <a:schemeClr val="bg1"/>
                </a:solidFill>
                <a:latin typeface="DIN-Medium" pitchFamily="2" charset="0"/>
              </a:rPr>
              <a:t>CTBTO.ORG</a:t>
            </a:r>
          </a:p>
        </p:txBody>
      </p:sp>
      <p:sp>
        <p:nvSpPr>
          <p:cNvPr id="21" name="Text Box 174">
            <a:extLst>
              <a:ext uri="{FF2B5EF4-FFF2-40B4-BE49-F238E27FC236}">
                <a16:creationId xmlns:a16="http://schemas.microsoft.com/office/drawing/2014/main" id="{7A1C0339-EC0C-9949-BCF0-B4EF5C7FBC51}"/>
              </a:ext>
            </a:extLst>
          </p:cNvPr>
          <p:cNvSpPr txBox="1">
            <a:spLocks noChangeArrowheads="1"/>
          </p:cNvSpPr>
          <p:nvPr userDrawn="1"/>
        </p:nvSpPr>
        <p:spPr bwMode="auto">
          <a:xfrm>
            <a:off x="166936" y="4764219"/>
            <a:ext cx="4301370" cy="118522"/>
          </a:xfrm>
          <a:prstGeom prst="rect">
            <a:avLst/>
          </a:prstGeom>
          <a:noFill/>
          <a:ln w="9525">
            <a:noFill/>
            <a:miter lim="800000"/>
            <a:headEnd/>
            <a:tailEnd/>
          </a:ln>
        </p:spPr>
        <p:txBody>
          <a:bodyPr wrap="square" lIns="20604" tIns="10301" rIns="20604" bIns="10301">
            <a:spAutoFit/>
          </a:bodyPr>
          <a:lstStyle/>
          <a:p>
            <a:pPr defTabSz="207618" eaLnBrk="0" hangingPunct="0">
              <a:spcBef>
                <a:spcPct val="50000"/>
              </a:spcBef>
            </a:pPr>
            <a:r>
              <a:rPr lang="en-US" sz="635" b="1" dirty="0">
                <a:solidFill>
                  <a:schemeClr val="tx1"/>
                </a:solidFill>
                <a:latin typeface="Avenir Heavy"/>
                <a:cs typeface="Avenir Heavy"/>
              </a:rPr>
              <a:t>Disclaimer: </a:t>
            </a:r>
            <a:r>
              <a:rPr lang="en-US" sz="498" dirty="0">
                <a:solidFill>
                  <a:schemeClr val="tx1"/>
                </a:solidFill>
                <a:latin typeface="Avenir Medium"/>
                <a:cs typeface="Avenir Medium"/>
              </a:rPr>
              <a:t>The views expressed on this poster are those of the author and do not necessarily reflect the view of the CTBTO</a:t>
            </a:r>
          </a:p>
        </p:txBody>
      </p:sp>
      <p:sp>
        <p:nvSpPr>
          <p:cNvPr id="19" name="TextBox 18">
            <a:extLst>
              <a:ext uri="{FF2B5EF4-FFF2-40B4-BE49-F238E27FC236}">
                <a16:creationId xmlns:a16="http://schemas.microsoft.com/office/drawing/2014/main" id="{65D7E4A3-F85F-FB48-A99F-8A66173D7825}"/>
              </a:ext>
            </a:extLst>
          </p:cNvPr>
          <p:cNvSpPr txBox="1"/>
          <p:nvPr userDrawn="1"/>
        </p:nvSpPr>
        <p:spPr>
          <a:xfrm>
            <a:off x="115330" y="536156"/>
            <a:ext cx="1238095" cy="261610"/>
          </a:xfrm>
          <a:prstGeom prst="rect">
            <a:avLst/>
          </a:prstGeom>
          <a:noFill/>
        </p:spPr>
        <p:txBody>
          <a:bodyPr wrap="square" rtlCol="0">
            <a:spAutoFit/>
          </a:bodyPr>
          <a:lstStyle/>
          <a:p>
            <a:pPr algn="l"/>
            <a:r>
              <a:rPr lang="en-US" sz="1100" b="0" i="0" baseline="0" dirty="0">
                <a:solidFill>
                  <a:schemeClr val="bg1"/>
                </a:solidFill>
                <a:latin typeface="DIN-Light" pitchFamily="2" charset="0"/>
              </a:rPr>
              <a:t>Poster No.:</a:t>
            </a:r>
            <a:endParaRPr lang="en-US" sz="1100" b="0" i="0" baseline="0" dirty="0">
              <a:solidFill>
                <a:schemeClr val="bg1"/>
              </a:solidFill>
              <a:latin typeface="DIN-Medium" pitchFamily="2" charset="0"/>
            </a:endParaRPr>
          </a:p>
        </p:txBody>
      </p:sp>
      <p:sp>
        <p:nvSpPr>
          <p:cNvPr id="2" name="Rectangle 1">
            <a:extLst>
              <a:ext uri="{FF2B5EF4-FFF2-40B4-BE49-F238E27FC236}">
                <a16:creationId xmlns:a16="http://schemas.microsoft.com/office/drawing/2014/main" id="{413AE80C-FF21-D348-805F-71CCC8E6029F}"/>
              </a:ext>
            </a:extLst>
          </p:cNvPr>
          <p:cNvSpPr/>
          <p:nvPr userDrawn="1"/>
        </p:nvSpPr>
        <p:spPr>
          <a:xfrm>
            <a:off x="78895" y="4895381"/>
            <a:ext cx="3674008" cy="261482"/>
          </a:xfrm>
          <a:prstGeom prst="rect">
            <a:avLst/>
          </a:prstGeom>
        </p:spPr>
        <p:txBody>
          <a:bodyPr wrap="square">
            <a:spAutoFit/>
          </a:bodyPr>
          <a:lstStyle/>
          <a:p>
            <a:r>
              <a:rPr lang="en-US" sz="1099" b="0" i="0" baseline="0" dirty="0">
                <a:solidFill>
                  <a:schemeClr val="bg1"/>
                </a:solidFill>
                <a:latin typeface="DIN-Light" pitchFamily="2" charset="0"/>
              </a:rPr>
              <a:t>PUTTING AN END TO NUCLEAR EXPLOSIONS </a:t>
            </a:r>
            <a:endParaRPr lang="en-AT" sz="1099" dirty="0"/>
          </a:p>
        </p:txBody>
      </p:sp>
      <p:sp>
        <p:nvSpPr>
          <p:cNvPr id="3" name="Rectangle 2">
            <a:extLst>
              <a:ext uri="{FF2B5EF4-FFF2-40B4-BE49-F238E27FC236}">
                <a16:creationId xmlns:a16="http://schemas.microsoft.com/office/drawing/2014/main" id="{49639673-EC0F-DD42-ACA8-0433E815E767}"/>
              </a:ext>
            </a:extLst>
          </p:cNvPr>
          <p:cNvSpPr/>
          <p:nvPr userDrawn="1"/>
        </p:nvSpPr>
        <p:spPr>
          <a:xfrm>
            <a:off x="947352" y="564599"/>
            <a:ext cx="683094" cy="204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sz="147" dirty="0"/>
          </a:p>
        </p:txBody>
      </p:sp>
      <p:pic>
        <p:nvPicPr>
          <p:cNvPr id="11" name="Picture 10">
            <a:extLst>
              <a:ext uri="{FF2B5EF4-FFF2-40B4-BE49-F238E27FC236}">
                <a16:creationId xmlns:a16="http://schemas.microsoft.com/office/drawing/2014/main" id="{E4A24655-8128-A046-A777-D08AC067DEF3}"/>
              </a:ext>
            </a:extLst>
          </p:cNvPr>
          <p:cNvPicPr>
            <a:picLocks noChangeAspect="1"/>
          </p:cNvPicPr>
          <p:nvPr userDrawn="1"/>
        </p:nvPicPr>
        <p:blipFill>
          <a:blip r:embed="rId5"/>
          <a:stretch>
            <a:fillRect/>
          </a:stretch>
        </p:blipFill>
        <p:spPr>
          <a:xfrm>
            <a:off x="221640" y="141123"/>
            <a:ext cx="1408805" cy="356642"/>
          </a:xfrm>
          <a:prstGeom prst="rect">
            <a:avLst/>
          </a:prstGeom>
        </p:spPr>
      </p:pic>
      <p:pic>
        <p:nvPicPr>
          <p:cNvPr id="13" name="Picture 12">
            <a:extLst>
              <a:ext uri="{FF2B5EF4-FFF2-40B4-BE49-F238E27FC236}">
                <a16:creationId xmlns:a16="http://schemas.microsoft.com/office/drawing/2014/main" id="{12CFC8EC-9B23-3E48-AB9F-A161B5282AC0}"/>
              </a:ext>
            </a:extLst>
          </p:cNvPr>
          <p:cNvPicPr>
            <a:picLocks noChangeAspect="1"/>
          </p:cNvPicPr>
          <p:nvPr userDrawn="1"/>
        </p:nvPicPr>
        <p:blipFill>
          <a:blip r:embed="rId6"/>
          <a:stretch>
            <a:fillRect/>
          </a:stretch>
        </p:blipFill>
        <p:spPr>
          <a:xfrm>
            <a:off x="7274666" y="215729"/>
            <a:ext cx="1687983" cy="447417"/>
          </a:xfrm>
          <a:prstGeom prst="rect">
            <a:avLst/>
          </a:prstGeom>
        </p:spPr>
      </p:pic>
    </p:spTree>
    <p:extLst>
      <p:ext uri="{BB962C8B-B14F-4D97-AF65-F5344CB8AC3E}">
        <p14:creationId xmlns:p14="http://schemas.microsoft.com/office/powerpoint/2010/main" val="4171576032"/>
      </p:ext>
    </p:extLst>
  </p:cSld>
  <p:clrMap bg1="lt1" tx1="dk1" bg2="lt2" tx2="dk2" accent1="accent1" accent2="accent2" accent3="accent3" accent4="accent4" accent5="accent5" accent6="accent6" hlink="hlink" folHlink="folHlink"/>
  <p:sldLayoutIdLst>
    <p:sldLayoutId id="2147483669" r:id="rId1"/>
  </p:sldLayoutIdLst>
  <p:txStyles>
    <p:titleStyle>
      <a:lvl1pPr algn="l" defTabSz="1008111"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2027" indent="-252027" algn="l" defTabSz="1008111" rtl="0" eaLnBrk="1" latinLnBrk="0" hangingPunct="1">
        <a:lnSpc>
          <a:spcPct val="90000"/>
        </a:lnSpc>
        <a:spcBef>
          <a:spcPts val="1102"/>
        </a:spcBef>
        <a:buFont typeface="Arial" panose="020B0604020202020204" pitchFamily="34" charset="0"/>
        <a:buChar char="•"/>
        <a:defRPr sz="3087" kern="1200">
          <a:solidFill>
            <a:schemeClr val="tx1"/>
          </a:solidFill>
          <a:latin typeface="+mn-lt"/>
          <a:ea typeface="+mn-ea"/>
          <a:cs typeface="+mn-cs"/>
        </a:defRPr>
      </a:lvl1pPr>
      <a:lvl2pPr marL="756085" indent="-252027" algn="l" defTabSz="1008111"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60139" indent="-252027" algn="l" defTabSz="1008111"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419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8249"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230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6361"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80417"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4474"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8111" rtl="0" eaLnBrk="1" latinLnBrk="0" hangingPunct="1">
        <a:defRPr sz="1984" kern="1200">
          <a:solidFill>
            <a:schemeClr val="tx1"/>
          </a:solidFill>
          <a:latin typeface="+mn-lt"/>
          <a:ea typeface="+mn-ea"/>
          <a:cs typeface="+mn-cs"/>
        </a:defRPr>
      </a:lvl1pPr>
      <a:lvl2pPr marL="504056" algn="l" defTabSz="1008111" rtl="0" eaLnBrk="1" latinLnBrk="0" hangingPunct="1">
        <a:defRPr sz="1984" kern="1200">
          <a:solidFill>
            <a:schemeClr val="tx1"/>
          </a:solidFill>
          <a:latin typeface="+mn-lt"/>
          <a:ea typeface="+mn-ea"/>
          <a:cs typeface="+mn-cs"/>
        </a:defRPr>
      </a:lvl2pPr>
      <a:lvl3pPr marL="1008111" algn="l" defTabSz="1008111" rtl="0" eaLnBrk="1" latinLnBrk="0" hangingPunct="1">
        <a:defRPr sz="1984" kern="1200">
          <a:solidFill>
            <a:schemeClr val="tx1"/>
          </a:solidFill>
          <a:latin typeface="+mn-lt"/>
          <a:ea typeface="+mn-ea"/>
          <a:cs typeface="+mn-cs"/>
        </a:defRPr>
      </a:lvl3pPr>
      <a:lvl4pPr marL="1512167" algn="l" defTabSz="1008111" rtl="0" eaLnBrk="1" latinLnBrk="0" hangingPunct="1">
        <a:defRPr sz="1984" kern="1200">
          <a:solidFill>
            <a:schemeClr val="tx1"/>
          </a:solidFill>
          <a:latin typeface="+mn-lt"/>
          <a:ea typeface="+mn-ea"/>
          <a:cs typeface="+mn-cs"/>
        </a:defRPr>
      </a:lvl4pPr>
      <a:lvl5pPr marL="2016222" algn="l" defTabSz="1008111" rtl="0" eaLnBrk="1" latinLnBrk="0" hangingPunct="1">
        <a:defRPr sz="1984" kern="1200">
          <a:solidFill>
            <a:schemeClr val="tx1"/>
          </a:solidFill>
          <a:latin typeface="+mn-lt"/>
          <a:ea typeface="+mn-ea"/>
          <a:cs typeface="+mn-cs"/>
        </a:defRPr>
      </a:lvl5pPr>
      <a:lvl6pPr marL="2520280" algn="l" defTabSz="1008111" rtl="0" eaLnBrk="1" latinLnBrk="0" hangingPunct="1">
        <a:defRPr sz="1984" kern="1200">
          <a:solidFill>
            <a:schemeClr val="tx1"/>
          </a:solidFill>
          <a:latin typeface="+mn-lt"/>
          <a:ea typeface="+mn-ea"/>
          <a:cs typeface="+mn-cs"/>
        </a:defRPr>
      </a:lvl6pPr>
      <a:lvl7pPr marL="3024334" algn="l" defTabSz="1008111" rtl="0" eaLnBrk="1" latinLnBrk="0" hangingPunct="1">
        <a:defRPr sz="1984" kern="1200">
          <a:solidFill>
            <a:schemeClr val="tx1"/>
          </a:solidFill>
          <a:latin typeface="+mn-lt"/>
          <a:ea typeface="+mn-ea"/>
          <a:cs typeface="+mn-cs"/>
        </a:defRPr>
      </a:lvl7pPr>
      <a:lvl8pPr marL="3528389" algn="l" defTabSz="1008111" rtl="0" eaLnBrk="1" latinLnBrk="0" hangingPunct="1">
        <a:defRPr sz="1984" kern="1200">
          <a:solidFill>
            <a:schemeClr val="tx1"/>
          </a:solidFill>
          <a:latin typeface="+mn-lt"/>
          <a:ea typeface="+mn-ea"/>
          <a:cs typeface="+mn-cs"/>
        </a:defRPr>
      </a:lvl8pPr>
      <a:lvl9pPr marL="4032443" algn="l" defTabSz="1008111" rtl="0" eaLnBrk="1" latinLnBrk="0" hangingPunct="1">
        <a:defRPr sz="1984"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BBD6523-3A1A-DB4B-80D9-683FE6F69715}"/>
              </a:ext>
            </a:extLst>
          </p:cNvPr>
          <p:cNvPicPr>
            <a:picLocks noChangeAspect="1"/>
          </p:cNvPicPr>
          <p:nvPr userDrawn="1"/>
        </p:nvPicPr>
        <p:blipFill>
          <a:blip r:embed="rId3"/>
          <a:stretch>
            <a:fillRect/>
          </a:stretch>
        </p:blipFill>
        <p:spPr>
          <a:xfrm>
            <a:off x="0" y="4889500"/>
            <a:ext cx="9144000" cy="254000"/>
          </a:xfrm>
          <a:prstGeom prst="rect">
            <a:avLst/>
          </a:prstGeom>
        </p:spPr>
      </p:pic>
      <p:pic>
        <p:nvPicPr>
          <p:cNvPr id="6" name="Picture 5">
            <a:extLst>
              <a:ext uri="{FF2B5EF4-FFF2-40B4-BE49-F238E27FC236}">
                <a16:creationId xmlns:a16="http://schemas.microsoft.com/office/drawing/2014/main" id="{B697B76B-3BB9-0C42-9B96-0E4249F9C73E}"/>
              </a:ext>
            </a:extLst>
          </p:cNvPr>
          <p:cNvPicPr>
            <a:picLocks noChangeAspect="1"/>
          </p:cNvPicPr>
          <p:nvPr userDrawn="1"/>
        </p:nvPicPr>
        <p:blipFill>
          <a:blip r:embed="rId4"/>
          <a:stretch>
            <a:fillRect/>
          </a:stretch>
        </p:blipFill>
        <p:spPr>
          <a:xfrm>
            <a:off x="0" y="0"/>
            <a:ext cx="9144000" cy="881743"/>
          </a:xfrm>
          <a:prstGeom prst="rect">
            <a:avLst/>
          </a:prstGeom>
        </p:spPr>
      </p:pic>
      <p:sp>
        <p:nvSpPr>
          <p:cNvPr id="14" name="TextBox 13">
            <a:extLst>
              <a:ext uri="{FF2B5EF4-FFF2-40B4-BE49-F238E27FC236}">
                <a16:creationId xmlns:a16="http://schemas.microsoft.com/office/drawing/2014/main" id="{6145E263-5EB9-FD4E-9ADB-7610281CDD3D}"/>
              </a:ext>
            </a:extLst>
          </p:cNvPr>
          <p:cNvSpPr txBox="1"/>
          <p:nvPr userDrawn="1"/>
        </p:nvSpPr>
        <p:spPr>
          <a:xfrm>
            <a:off x="7863574" y="4895381"/>
            <a:ext cx="1239874" cy="261482"/>
          </a:xfrm>
          <a:prstGeom prst="rect">
            <a:avLst/>
          </a:prstGeom>
          <a:noFill/>
        </p:spPr>
        <p:txBody>
          <a:bodyPr wrap="square" rtlCol="0">
            <a:spAutoFit/>
          </a:bodyPr>
          <a:lstStyle/>
          <a:p>
            <a:pPr algn="r"/>
            <a:r>
              <a:rPr lang="en-US" sz="1099" b="0" i="0" baseline="0" dirty="0">
                <a:solidFill>
                  <a:schemeClr val="bg1"/>
                </a:solidFill>
                <a:latin typeface="DIN-Medium" pitchFamily="2" charset="0"/>
              </a:rPr>
              <a:t>CTBTO.ORG</a:t>
            </a:r>
          </a:p>
        </p:txBody>
      </p:sp>
      <p:sp>
        <p:nvSpPr>
          <p:cNvPr id="21" name="Text Box 174">
            <a:extLst>
              <a:ext uri="{FF2B5EF4-FFF2-40B4-BE49-F238E27FC236}">
                <a16:creationId xmlns:a16="http://schemas.microsoft.com/office/drawing/2014/main" id="{7A1C0339-EC0C-9949-BCF0-B4EF5C7FBC51}"/>
              </a:ext>
            </a:extLst>
          </p:cNvPr>
          <p:cNvSpPr txBox="1">
            <a:spLocks noChangeArrowheads="1"/>
          </p:cNvSpPr>
          <p:nvPr userDrawn="1"/>
        </p:nvSpPr>
        <p:spPr bwMode="auto">
          <a:xfrm>
            <a:off x="166936" y="4764219"/>
            <a:ext cx="4301370" cy="118522"/>
          </a:xfrm>
          <a:prstGeom prst="rect">
            <a:avLst/>
          </a:prstGeom>
          <a:noFill/>
          <a:ln w="9525">
            <a:noFill/>
            <a:miter lim="800000"/>
            <a:headEnd/>
            <a:tailEnd/>
          </a:ln>
        </p:spPr>
        <p:txBody>
          <a:bodyPr wrap="square" lIns="20604" tIns="10301" rIns="20604" bIns="10301">
            <a:spAutoFit/>
          </a:bodyPr>
          <a:lstStyle/>
          <a:p>
            <a:pPr defTabSz="207618" eaLnBrk="0" hangingPunct="0">
              <a:spcBef>
                <a:spcPct val="50000"/>
              </a:spcBef>
            </a:pPr>
            <a:r>
              <a:rPr lang="en-US" sz="635" b="1" dirty="0">
                <a:solidFill>
                  <a:schemeClr val="tx1"/>
                </a:solidFill>
                <a:latin typeface="Avenir Heavy"/>
                <a:cs typeface="Avenir Heavy"/>
              </a:rPr>
              <a:t>Disclaimer: </a:t>
            </a:r>
            <a:r>
              <a:rPr lang="en-US" sz="498" dirty="0">
                <a:solidFill>
                  <a:schemeClr val="tx1"/>
                </a:solidFill>
                <a:latin typeface="Avenir Medium"/>
                <a:cs typeface="Avenir Medium"/>
              </a:rPr>
              <a:t>The views expressed on this poster are those of the author and do not necessarily reflect the view of the CTBTO</a:t>
            </a:r>
          </a:p>
        </p:txBody>
      </p:sp>
      <p:sp>
        <p:nvSpPr>
          <p:cNvPr id="19" name="TextBox 18">
            <a:extLst>
              <a:ext uri="{FF2B5EF4-FFF2-40B4-BE49-F238E27FC236}">
                <a16:creationId xmlns:a16="http://schemas.microsoft.com/office/drawing/2014/main" id="{65D7E4A3-F85F-FB48-A99F-8A66173D7825}"/>
              </a:ext>
            </a:extLst>
          </p:cNvPr>
          <p:cNvSpPr txBox="1"/>
          <p:nvPr userDrawn="1"/>
        </p:nvSpPr>
        <p:spPr>
          <a:xfrm>
            <a:off x="115330" y="536156"/>
            <a:ext cx="1238095" cy="261610"/>
          </a:xfrm>
          <a:prstGeom prst="rect">
            <a:avLst/>
          </a:prstGeom>
          <a:noFill/>
        </p:spPr>
        <p:txBody>
          <a:bodyPr wrap="square" rtlCol="0">
            <a:spAutoFit/>
          </a:bodyPr>
          <a:lstStyle/>
          <a:p>
            <a:pPr algn="l"/>
            <a:r>
              <a:rPr lang="en-US" sz="1100" b="0" i="0" baseline="0" dirty="0">
                <a:solidFill>
                  <a:schemeClr val="bg1"/>
                </a:solidFill>
                <a:latin typeface="DIN-Light" pitchFamily="2" charset="0"/>
              </a:rPr>
              <a:t>Poster No.:</a:t>
            </a:r>
            <a:endParaRPr lang="en-US" sz="1100" b="0" i="0" baseline="0" dirty="0">
              <a:solidFill>
                <a:schemeClr val="bg1"/>
              </a:solidFill>
              <a:latin typeface="DIN-Medium" pitchFamily="2" charset="0"/>
            </a:endParaRPr>
          </a:p>
        </p:txBody>
      </p:sp>
      <p:sp>
        <p:nvSpPr>
          <p:cNvPr id="2" name="Rectangle 1">
            <a:extLst>
              <a:ext uri="{FF2B5EF4-FFF2-40B4-BE49-F238E27FC236}">
                <a16:creationId xmlns:a16="http://schemas.microsoft.com/office/drawing/2014/main" id="{413AE80C-FF21-D348-805F-71CCC8E6029F}"/>
              </a:ext>
            </a:extLst>
          </p:cNvPr>
          <p:cNvSpPr/>
          <p:nvPr userDrawn="1"/>
        </p:nvSpPr>
        <p:spPr>
          <a:xfrm>
            <a:off x="78895" y="4895381"/>
            <a:ext cx="3674008" cy="261482"/>
          </a:xfrm>
          <a:prstGeom prst="rect">
            <a:avLst/>
          </a:prstGeom>
        </p:spPr>
        <p:txBody>
          <a:bodyPr wrap="square">
            <a:spAutoFit/>
          </a:bodyPr>
          <a:lstStyle/>
          <a:p>
            <a:r>
              <a:rPr lang="en-US" sz="1099" b="0" i="0" baseline="0" dirty="0">
                <a:solidFill>
                  <a:schemeClr val="bg1"/>
                </a:solidFill>
                <a:latin typeface="DIN-Light" pitchFamily="2" charset="0"/>
              </a:rPr>
              <a:t>PUTTING AN END TO NUCLEAR EXPLOSIONS </a:t>
            </a:r>
            <a:endParaRPr lang="en-AT" sz="1099" dirty="0"/>
          </a:p>
        </p:txBody>
      </p:sp>
      <p:sp>
        <p:nvSpPr>
          <p:cNvPr id="3" name="Rectangle 2">
            <a:extLst>
              <a:ext uri="{FF2B5EF4-FFF2-40B4-BE49-F238E27FC236}">
                <a16:creationId xmlns:a16="http://schemas.microsoft.com/office/drawing/2014/main" id="{49639673-EC0F-DD42-ACA8-0433E815E767}"/>
              </a:ext>
            </a:extLst>
          </p:cNvPr>
          <p:cNvSpPr/>
          <p:nvPr userDrawn="1"/>
        </p:nvSpPr>
        <p:spPr>
          <a:xfrm>
            <a:off x="947352" y="564599"/>
            <a:ext cx="683094" cy="204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sz="147" dirty="0"/>
          </a:p>
        </p:txBody>
      </p:sp>
      <p:pic>
        <p:nvPicPr>
          <p:cNvPr id="11" name="Picture 10">
            <a:extLst>
              <a:ext uri="{FF2B5EF4-FFF2-40B4-BE49-F238E27FC236}">
                <a16:creationId xmlns:a16="http://schemas.microsoft.com/office/drawing/2014/main" id="{E4A24655-8128-A046-A777-D08AC067DEF3}"/>
              </a:ext>
            </a:extLst>
          </p:cNvPr>
          <p:cNvPicPr>
            <a:picLocks noChangeAspect="1"/>
          </p:cNvPicPr>
          <p:nvPr userDrawn="1"/>
        </p:nvPicPr>
        <p:blipFill>
          <a:blip r:embed="rId5"/>
          <a:stretch>
            <a:fillRect/>
          </a:stretch>
        </p:blipFill>
        <p:spPr>
          <a:xfrm>
            <a:off x="221640" y="141123"/>
            <a:ext cx="1408805" cy="356642"/>
          </a:xfrm>
          <a:prstGeom prst="rect">
            <a:avLst/>
          </a:prstGeom>
        </p:spPr>
      </p:pic>
      <p:pic>
        <p:nvPicPr>
          <p:cNvPr id="13" name="Picture 12">
            <a:extLst>
              <a:ext uri="{FF2B5EF4-FFF2-40B4-BE49-F238E27FC236}">
                <a16:creationId xmlns:a16="http://schemas.microsoft.com/office/drawing/2014/main" id="{12CFC8EC-9B23-3E48-AB9F-A161B5282AC0}"/>
              </a:ext>
            </a:extLst>
          </p:cNvPr>
          <p:cNvPicPr>
            <a:picLocks noChangeAspect="1"/>
          </p:cNvPicPr>
          <p:nvPr userDrawn="1"/>
        </p:nvPicPr>
        <p:blipFill>
          <a:blip r:embed="rId6"/>
          <a:stretch>
            <a:fillRect/>
          </a:stretch>
        </p:blipFill>
        <p:spPr>
          <a:xfrm>
            <a:off x="7274666" y="215729"/>
            <a:ext cx="1687983" cy="447417"/>
          </a:xfrm>
          <a:prstGeom prst="rect">
            <a:avLst/>
          </a:prstGeom>
        </p:spPr>
      </p:pic>
    </p:spTree>
    <p:extLst>
      <p:ext uri="{BB962C8B-B14F-4D97-AF65-F5344CB8AC3E}">
        <p14:creationId xmlns:p14="http://schemas.microsoft.com/office/powerpoint/2010/main" val="888727649"/>
      </p:ext>
    </p:extLst>
  </p:cSld>
  <p:clrMap bg1="lt1" tx1="dk1" bg2="lt2" tx2="dk2" accent1="accent1" accent2="accent2" accent3="accent3" accent4="accent4" accent5="accent5" accent6="accent6" hlink="hlink" folHlink="folHlink"/>
  <p:sldLayoutIdLst>
    <p:sldLayoutId id="2147483671" r:id="rId1"/>
  </p:sldLayoutIdLst>
  <p:txStyles>
    <p:titleStyle>
      <a:lvl1pPr algn="l" defTabSz="1008111"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2027" indent="-252027" algn="l" defTabSz="1008111" rtl="0" eaLnBrk="1" latinLnBrk="0" hangingPunct="1">
        <a:lnSpc>
          <a:spcPct val="90000"/>
        </a:lnSpc>
        <a:spcBef>
          <a:spcPts val="1102"/>
        </a:spcBef>
        <a:buFont typeface="Arial" panose="020B0604020202020204" pitchFamily="34" charset="0"/>
        <a:buChar char="•"/>
        <a:defRPr sz="3087" kern="1200">
          <a:solidFill>
            <a:schemeClr val="tx1"/>
          </a:solidFill>
          <a:latin typeface="+mn-lt"/>
          <a:ea typeface="+mn-ea"/>
          <a:cs typeface="+mn-cs"/>
        </a:defRPr>
      </a:lvl1pPr>
      <a:lvl2pPr marL="756085" indent="-252027" algn="l" defTabSz="1008111"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60139" indent="-252027" algn="l" defTabSz="1008111"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419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8249"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230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6361"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80417"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4474"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8111" rtl="0" eaLnBrk="1" latinLnBrk="0" hangingPunct="1">
        <a:defRPr sz="1984" kern="1200">
          <a:solidFill>
            <a:schemeClr val="tx1"/>
          </a:solidFill>
          <a:latin typeface="+mn-lt"/>
          <a:ea typeface="+mn-ea"/>
          <a:cs typeface="+mn-cs"/>
        </a:defRPr>
      </a:lvl1pPr>
      <a:lvl2pPr marL="504056" algn="l" defTabSz="1008111" rtl="0" eaLnBrk="1" latinLnBrk="0" hangingPunct="1">
        <a:defRPr sz="1984" kern="1200">
          <a:solidFill>
            <a:schemeClr val="tx1"/>
          </a:solidFill>
          <a:latin typeface="+mn-lt"/>
          <a:ea typeface="+mn-ea"/>
          <a:cs typeface="+mn-cs"/>
        </a:defRPr>
      </a:lvl2pPr>
      <a:lvl3pPr marL="1008111" algn="l" defTabSz="1008111" rtl="0" eaLnBrk="1" latinLnBrk="0" hangingPunct="1">
        <a:defRPr sz="1984" kern="1200">
          <a:solidFill>
            <a:schemeClr val="tx1"/>
          </a:solidFill>
          <a:latin typeface="+mn-lt"/>
          <a:ea typeface="+mn-ea"/>
          <a:cs typeface="+mn-cs"/>
        </a:defRPr>
      </a:lvl3pPr>
      <a:lvl4pPr marL="1512167" algn="l" defTabSz="1008111" rtl="0" eaLnBrk="1" latinLnBrk="0" hangingPunct="1">
        <a:defRPr sz="1984" kern="1200">
          <a:solidFill>
            <a:schemeClr val="tx1"/>
          </a:solidFill>
          <a:latin typeface="+mn-lt"/>
          <a:ea typeface="+mn-ea"/>
          <a:cs typeface="+mn-cs"/>
        </a:defRPr>
      </a:lvl4pPr>
      <a:lvl5pPr marL="2016222" algn="l" defTabSz="1008111" rtl="0" eaLnBrk="1" latinLnBrk="0" hangingPunct="1">
        <a:defRPr sz="1984" kern="1200">
          <a:solidFill>
            <a:schemeClr val="tx1"/>
          </a:solidFill>
          <a:latin typeface="+mn-lt"/>
          <a:ea typeface="+mn-ea"/>
          <a:cs typeface="+mn-cs"/>
        </a:defRPr>
      </a:lvl5pPr>
      <a:lvl6pPr marL="2520280" algn="l" defTabSz="1008111" rtl="0" eaLnBrk="1" latinLnBrk="0" hangingPunct="1">
        <a:defRPr sz="1984" kern="1200">
          <a:solidFill>
            <a:schemeClr val="tx1"/>
          </a:solidFill>
          <a:latin typeface="+mn-lt"/>
          <a:ea typeface="+mn-ea"/>
          <a:cs typeface="+mn-cs"/>
        </a:defRPr>
      </a:lvl6pPr>
      <a:lvl7pPr marL="3024334" algn="l" defTabSz="1008111" rtl="0" eaLnBrk="1" latinLnBrk="0" hangingPunct="1">
        <a:defRPr sz="1984" kern="1200">
          <a:solidFill>
            <a:schemeClr val="tx1"/>
          </a:solidFill>
          <a:latin typeface="+mn-lt"/>
          <a:ea typeface="+mn-ea"/>
          <a:cs typeface="+mn-cs"/>
        </a:defRPr>
      </a:lvl7pPr>
      <a:lvl8pPr marL="3528389" algn="l" defTabSz="1008111" rtl="0" eaLnBrk="1" latinLnBrk="0" hangingPunct="1">
        <a:defRPr sz="1984" kern="1200">
          <a:solidFill>
            <a:schemeClr val="tx1"/>
          </a:solidFill>
          <a:latin typeface="+mn-lt"/>
          <a:ea typeface="+mn-ea"/>
          <a:cs typeface="+mn-cs"/>
        </a:defRPr>
      </a:lvl8pPr>
      <a:lvl9pPr marL="4032443" algn="l" defTabSz="1008111" rtl="0" eaLnBrk="1" latinLnBrk="0" hangingPunct="1">
        <a:defRPr sz="1984"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BBD6523-3A1A-DB4B-80D9-683FE6F69715}"/>
              </a:ext>
            </a:extLst>
          </p:cNvPr>
          <p:cNvPicPr>
            <a:picLocks noChangeAspect="1"/>
          </p:cNvPicPr>
          <p:nvPr userDrawn="1"/>
        </p:nvPicPr>
        <p:blipFill>
          <a:blip r:embed="rId3"/>
          <a:stretch>
            <a:fillRect/>
          </a:stretch>
        </p:blipFill>
        <p:spPr>
          <a:xfrm>
            <a:off x="0" y="4889500"/>
            <a:ext cx="9144000" cy="254000"/>
          </a:xfrm>
          <a:prstGeom prst="rect">
            <a:avLst/>
          </a:prstGeom>
        </p:spPr>
      </p:pic>
      <p:pic>
        <p:nvPicPr>
          <p:cNvPr id="6" name="Picture 5">
            <a:extLst>
              <a:ext uri="{FF2B5EF4-FFF2-40B4-BE49-F238E27FC236}">
                <a16:creationId xmlns:a16="http://schemas.microsoft.com/office/drawing/2014/main" id="{B697B76B-3BB9-0C42-9B96-0E4249F9C73E}"/>
              </a:ext>
            </a:extLst>
          </p:cNvPr>
          <p:cNvPicPr>
            <a:picLocks noChangeAspect="1"/>
          </p:cNvPicPr>
          <p:nvPr userDrawn="1"/>
        </p:nvPicPr>
        <p:blipFill>
          <a:blip r:embed="rId4"/>
          <a:stretch>
            <a:fillRect/>
          </a:stretch>
        </p:blipFill>
        <p:spPr>
          <a:xfrm>
            <a:off x="0" y="0"/>
            <a:ext cx="9144000" cy="881743"/>
          </a:xfrm>
          <a:prstGeom prst="rect">
            <a:avLst/>
          </a:prstGeom>
        </p:spPr>
      </p:pic>
      <p:sp>
        <p:nvSpPr>
          <p:cNvPr id="14" name="TextBox 13">
            <a:extLst>
              <a:ext uri="{FF2B5EF4-FFF2-40B4-BE49-F238E27FC236}">
                <a16:creationId xmlns:a16="http://schemas.microsoft.com/office/drawing/2014/main" id="{6145E263-5EB9-FD4E-9ADB-7610281CDD3D}"/>
              </a:ext>
            </a:extLst>
          </p:cNvPr>
          <p:cNvSpPr txBox="1"/>
          <p:nvPr userDrawn="1"/>
        </p:nvSpPr>
        <p:spPr>
          <a:xfrm>
            <a:off x="7863574" y="4895381"/>
            <a:ext cx="1239874" cy="261482"/>
          </a:xfrm>
          <a:prstGeom prst="rect">
            <a:avLst/>
          </a:prstGeom>
          <a:noFill/>
        </p:spPr>
        <p:txBody>
          <a:bodyPr wrap="square" rtlCol="0">
            <a:spAutoFit/>
          </a:bodyPr>
          <a:lstStyle/>
          <a:p>
            <a:pPr algn="r"/>
            <a:r>
              <a:rPr lang="en-US" sz="1099" b="0" i="0" baseline="0" dirty="0">
                <a:solidFill>
                  <a:schemeClr val="bg1"/>
                </a:solidFill>
                <a:latin typeface="DIN-Medium" pitchFamily="2" charset="0"/>
              </a:rPr>
              <a:t>CTBTO.ORG</a:t>
            </a:r>
          </a:p>
        </p:txBody>
      </p:sp>
      <p:sp>
        <p:nvSpPr>
          <p:cNvPr id="21" name="Text Box 174">
            <a:extLst>
              <a:ext uri="{FF2B5EF4-FFF2-40B4-BE49-F238E27FC236}">
                <a16:creationId xmlns:a16="http://schemas.microsoft.com/office/drawing/2014/main" id="{7A1C0339-EC0C-9949-BCF0-B4EF5C7FBC51}"/>
              </a:ext>
            </a:extLst>
          </p:cNvPr>
          <p:cNvSpPr txBox="1">
            <a:spLocks noChangeArrowheads="1"/>
          </p:cNvSpPr>
          <p:nvPr userDrawn="1"/>
        </p:nvSpPr>
        <p:spPr bwMode="auto">
          <a:xfrm>
            <a:off x="166936" y="4764219"/>
            <a:ext cx="4301370" cy="118522"/>
          </a:xfrm>
          <a:prstGeom prst="rect">
            <a:avLst/>
          </a:prstGeom>
          <a:noFill/>
          <a:ln w="9525">
            <a:noFill/>
            <a:miter lim="800000"/>
            <a:headEnd/>
            <a:tailEnd/>
          </a:ln>
        </p:spPr>
        <p:txBody>
          <a:bodyPr wrap="square" lIns="20604" tIns="10301" rIns="20604" bIns="10301">
            <a:spAutoFit/>
          </a:bodyPr>
          <a:lstStyle/>
          <a:p>
            <a:pPr defTabSz="207618" eaLnBrk="0" hangingPunct="0">
              <a:spcBef>
                <a:spcPct val="50000"/>
              </a:spcBef>
            </a:pPr>
            <a:r>
              <a:rPr lang="en-US" sz="635" b="1" dirty="0">
                <a:solidFill>
                  <a:schemeClr val="tx1"/>
                </a:solidFill>
                <a:latin typeface="Avenir Heavy"/>
                <a:cs typeface="Avenir Heavy"/>
              </a:rPr>
              <a:t>Disclaimer: </a:t>
            </a:r>
            <a:r>
              <a:rPr lang="en-US" sz="498" dirty="0">
                <a:solidFill>
                  <a:schemeClr val="tx1"/>
                </a:solidFill>
                <a:latin typeface="Avenir Medium"/>
                <a:cs typeface="Avenir Medium"/>
              </a:rPr>
              <a:t>The views expressed on this poster are those of the author and do not necessarily reflect the view of the CTBTO</a:t>
            </a:r>
          </a:p>
        </p:txBody>
      </p:sp>
      <p:sp>
        <p:nvSpPr>
          <p:cNvPr id="19" name="TextBox 18">
            <a:extLst>
              <a:ext uri="{FF2B5EF4-FFF2-40B4-BE49-F238E27FC236}">
                <a16:creationId xmlns:a16="http://schemas.microsoft.com/office/drawing/2014/main" id="{65D7E4A3-F85F-FB48-A99F-8A66173D7825}"/>
              </a:ext>
            </a:extLst>
          </p:cNvPr>
          <p:cNvSpPr txBox="1"/>
          <p:nvPr userDrawn="1"/>
        </p:nvSpPr>
        <p:spPr>
          <a:xfrm>
            <a:off x="115330" y="536156"/>
            <a:ext cx="1238095" cy="261610"/>
          </a:xfrm>
          <a:prstGeom prst="rect">
            <a:avLst/>
          </a:prstGeom>
          <a:noFill/>
        </p:spPr>
        <p:txBody>
          <a:bodyPr wrap="square" rtlCol="0">
            <a:spAutoFit/>
          </a:bodyPr>
          <a:lstStyle/>
          <a:p>
            <a:pPr algn="l"/>
            <a:r>
              <a:rPr lang="en-US" sz="1100" b="0" i="0" baseline="0" dirty="0">
                <a:solidFill>
                  <a:schemeClr val="bg1"/>
                </a:solidFill>
                <a:latin typeface="DIN-Light" pitchFamily="2" charset="0"/>
              </a:rPr>
              <a:t>Poster No.:</a:t>
            </a:r>
            <a:endParaRPr lang="en-US" sz="1100" b="0" i="0" baseline="0" dirty="0">
              <a:solidFill>
                <a:schemeClr val="bg1"/>
              </a:solidFill>
              <a:latin typeface="DIN-Medium" pitchFamily="2" charset="0"/>
            </a:endParaRPr>
          </a:p>
        </p:txBody>
      </p:sp>
      <p:sp>
        <p:nvSpPr>
          <p:cNvPr id="2" name="Rectangle 1">
            <a:extLst>
              <a:ext uri="{FF2B5EF4-FFF2-40B4-BE49-F238E27FC236}">
                <a16:creationId xmlns:a16="http://schemas.microsoft.com/office/drawing/2014/main" id="{413AE80C-FF21-D348-805F-71CCC8E6029F}"/>
              </a:ext>
            </a:extLst>
          </p:cNvPr>
          <p:cNvSpPr/>
          <p:nvPr userDrawn="1"/>
        </p:nvSpPr>
        <p:spPr>
          <a:xfrm>
            <a:off x="78895" y="4895381"/>
            <a:ext cx="3674008" cy="261482"/>
          </a:xfrm>
          <a:prstGeom prst="rect">
            <a:avLst/>
          </a:prstGeom>
        </p:spPr>
        <p:txBody>
          <a:bodyPr wrap="square">
            <a:spAutoFit/>
          </a:bodyPr>
          <a:lstStyle/>
          <a:p>
            <a:r>
              <a:rPr lang="en-US" sz="1099" b="0" i="0" baseline="0" dirty="0">
                <a:solidFill>
                  <a:schemeClr val="bg1"/>
                </a:solidFill>
                <a:latin typeface="DIN-Light" pitchFamily="2" charset="0"/>
              </a:rPr>
              <a:t>PUTTING AN END TO NUCLEAR EXPLOSIONS </a:t>
            </a:r>
            <a:endParaRPr lang="en-AT" sz="1099" dirty="0"/>
          </a:p>
        </p:txBody>
      </p:sp>
      <p:sp>
        <p:nvSpPr>
          <p:cNvPr id="3" name="Rectangle 2">
            <a:extLst>
              <a:ext uri="{FF2B5EF4-FFF2-40B4-BE49-F238E27FC236}">
                <a16:creationId xmlns:a16="http://schemas.microsoft.com/office/drawing/2014/main" id="{49639673-EC0F-DD42-ACA8-0433E815E767}"/>
              </a:ext>
            </a:extLst>
          </p:cNvPr>
          <p:cNvSpPr/>
          <p:nvPr userDrawn="1"/>
        </p:nvSpPr>
        <p:spPr>
          <a:xfrm>
            <a:off x="947352" y="564599"/>
            <a:ext cx="683094" cy="204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sz="147" dirty="0"/>
          </a:p>
        </p:txBody>
      </p:sp>
      <p:pic>
        <p:nvPicPr>
          <p:cNvPr id="11" name="Picture 10">
            <a:extLst>
              <a:ext uri="{FF2B5EF4-FFF2-40B4-BE49-F238E27FC236}">
                <a16:creationId xmlns:a16="http://schemas.microsoft.com/office/drawing/2014/main" id="{E4A24655-8128-A046-A777-D08AC067DEF3}"/>
              </a:ext>
            </a:extLst>
          </p:cNvPr>
          <p:cNvPicPr>
            <a:picLocks noChangeAspect="1"/>
          </p:cNvPicPr>
          <p:nvPr userDrawn="1"/>
        </p:nvPicPr>
        <p:blipFill>
          <a:blip r:embed="rId5"/>
          <a:stretch>
            <a:fillRect/>
          </a:stretch>
        </p:blipFill>
        <p:spPr>
          <a:xfrm>
            <a:off x="221640" y="141123"/>
            <a:ext cx="1408805" cy="356642"/>
          </a:xfrm>
          <a:prstGeom prst="rect">
            <a:avLst/>
          </a:prstGeom>
        </p:spPr>
      </p:pic>
      <p:pic>
        <p:nvPicPr>
          <p:cNvPr id="13" name="Picture 12">
            <a:extLst>
              <a:ext uri="{FF2B5EF4-FFF2-40B4-BE49-F238E27FC236}">
                <a16:creationId xmlns:a16="http://schemas.microsoft.com/office/drawing/2014/main" id="{12CFC8EC-9B23-3E48-AB9F-A161B5282AC0}"/>
              </a:ext>
            </a:extLst>
          </p:cNvPr>
          <p:cNvPicPr>
            <a:picLocks noChangeAspect="1"/>
          </p:cNvPicPr>
          <p:nvPr userDrawn="1"/>
        </p:nvPicPr>
        <p:blipFill>
          <a:blip r:embed="rId6"/>
          <a:stretch>
            <a:fillRect/>
          </a:stretch>
        </p:blipFill>
        <p:spPr>
          <a:xfrm>
            <a:off x="7274666" y="215729"/>
            <a:ext cx="1687983" cy="447417"/>
          </a:xfrm>
          <a:prstGeom prst="rect">
            <a:avLst/>
          </a:prstGeom>
        </p:spPr>
      </p:pic>
    </p:spTree>
    <p:extLst>
      <p:ext uri="{BB962C8B-B14F-4D97-AF65-F5344CB8AC3E}">
        <p14:creationId xmlns:p14="http://schemas.microsoft.com/office/powerpoint/2010/main" val="4166935954"/>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1008111"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2027" indent="-252027" algn="l" defTabSz="1008111" rtl="0" eaLnBrk="1" latinLnBrk="0" hangingPunct="1">
        <a:lnSpc>
          <a:spcPct val="90000"/>
        </a:lnSpc>
        <a:spcBef>
          <a:spcPts val="1102"/>
        </a:spcBef>
        <a:buFont typeface="Arial" panose="020B0604020202020204" pitchFamily="34" charset="0"/>
        <a:buChar char="•"/>
        <a:defRPr sz="3087" kern="1200">
          <a:solidFill>
            <a:schemeClr val="tx1"/>
          </a:solidFill>
          <a:latin typeface="+mn-lt"/>
          <a:ea typeface="+mn-ea"/>
          <a:cs typeface="+mn-cs"/>
        </a:defRPr>
      </a:lvl1pPr>
      <a:lvl2pPr marL="756085" indent="-252027" algn="l" defTabSz="1008111"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60139" indent="-252027" algn="l" defTabSz="1008111"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419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8249"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230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6361"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80417"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4474"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8111" rtl="0" eaLnBrk="1" latinLnBrk="0" hangingPunct="1">
        <a:defRPr sz="1984" kern="1200">
          <a:solidFill>
            <a:schemeClr val="tx1"/>
          </a:solidFill>
          <a:latin typeface="+mn-lt"/>
          <a:ea typeface="+mn-ea"/>
          <a:cs typeface="+mn-cs"/>
        </a:defRPr>
      </a:lvl1pPr>
      <a:lvl2pPr marL="504056" algn="l" defTabSz="1008111" rtl="0" eaLnBrk="1" latinLnBrk="0" hangingPunct="1">
        <a:defRPr sz="1984" kern="1200">
          <a:solidFill>
            <a:schemeClr val="tx1"/>
          </a:solidFill>
          <a:latin typeface="+mn-lt"/>
          <a:ea typeface="+mn-ea"/>
          <a:cs typeface="+mn-cs"/>
        </a:defRPr>
      </a:lvl2pPr>
      <a:lvl3pPr marL="1008111" algn="l" defTabSz="1008111" rtl="0" eaLnBrk="1" latinLnBrk="0" hangingPunct="1">
        <a:defRPr sz="1984" kern="1200">
          <a:solidFill>
            <a:schemeClr val="tx1"/>
          </a:solidFill>
          <a:latin typeface="+mn-lt"/>
          <a:ea typeface="+mn-ea"/>
          <a:cs typeface="+mn-cs"/>
        </a:defRPr>
      </a:lvl3pPr>
      <a:lvl4pPr marL="1512167" algn="l" defTabSz="1008111" rtl="0" eaLnBrk="1" latinLnBrk="0" hangingPunct="1">
        <a:defRPr sz="1984" kern="1200">
          <a:solidFill>
            <a:schemeClr val="tx1"/>
          </a:solidFill>
          <a:latin typeface="+mn-lt"/>
          <a:ea typeface="+mn-ea"/>
          <a:cs typeface="+mn-cs"/>
        </a:defRPr>
      </a:lvl4pPr>
      <a:lvl5pPr marL="2016222" algn="l" defTabSz="1008111" rtl="0" eaLnBrk="1" latinLnBrk="0" hangingPunct="1">
        <a:defRPr sz="1984" kern="1200">
          <a:solidFill>
            <a:schemeClr val="tx1"/>
          </a:solidFill>
          <a:latin typeface="+mn-lt"/>
          <a:ea typeface="+mn-ea"/>
          <a:cs typeface="+mn-cs"/>
        </a:defRPr>
      </a:lvl5pPr>
      <a:lvl6pPr marL="2520280" algn="l" defTabSz="1008111" rtl="0" eaLnBrk="1" latinLnBrk="0" hangingPunct="1">
        <a:defRPr sz="1984" kern="1200">
          <a:solidFill>
            <a:schemeClr val="tx1"/>
          </a:solidFill>
          <a:latin typeface="+mn-lt"/>
          <a:ea typeface="+mn-ea"/>
          <a:cs typeface="+mn-cs"/>
        </a:defRPr>
      </a:lvl6pPr>
      <a:lvl7pPr marL="3024334" algn="l" defTabSz="1008111" rtl="0" eaLnBrk="1" latinLnBrk="0" hangingPunct="1">
        <a:defRPr sz="1984" kern="1200">
          <a:solidFill>
            <a:schemeClr val="tx1"/>
          </a:solidFill>
          <a:latin typeface="+mn-lt"/>
          <a:ea typeface="+mn-ea"/>
          <a:cs typeface="+mn-cs"/>
        </a:defRPr>
      </a:lvl7pPr>
      <a:lvl8pPr marL="3528389" algn="l" defTabSz="1008111" rtl="0" eaLnBrk="1" latinLnBrk="0" hangingPunct="1">
        <a:defRPr sz="1984" kern="1200">
          <a:solidFill>
            <a:schemeClr val="tx1"/>
          </a:solidFill>
          <a:latin typeface="+mn-lt"/>
          <a:ea typeface="+mn-ea"/>
          <a:cs typeface="+mn-cs"/>
        </a:defRPr>
      </a:lvl8pPr>
      <a:lvl9pPr marL="4032443" algn="l" defTabSz="1008111" rtl="0" eaLnBrk="1" latinLnBrk="0" hangingPunct="1">
        <a:defRPr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7">
            <a:extLst>
              <a:ext uri="{FF2B5EF4-FFF2-40B4-BE49-F238E27FC236}">
                <a16:creationId xmlns:a16="http://schemas.microsoft.com/office/drawing/2014/main" id="{EEF774D5-8E1F-6744-9E49-DB689041ADBF}"/>
              </a:ext>
            </a:extLst>
          </p:cNvPr>
          <p:cNvSpPr>
            <a:spLocks noChangeArrowheads="1"/>
          </p:cNvSpPr>
          <p:nvPr/>
        </p:nvSpPr>
        <p:spPr bwMode="auto">
          <a:xfrm>
            <a:off x="0" y="1898347"/>
            <a:ext cx="9144000" cy="1024895"/>
          </a:xfrm>
          <a:prstGeom prst="rect">
            <a:avLst/>
          </a:prstGeom>
          <a:noFill/>
          <a:ln w="9525">
            <a:noFill/>
            <a:miter lim="800000"/>
            <a:headEnd/>
            <a:tailEnd/>
          </a:ln>
        </p:spPr>
        <p:txBody>
          <a:bodyPr wrap="square" lIns="18666" tIns="9334" rIns="18666" bIns="9334">
            <a:spAutoFit/>
          </a:bodyPr>
          <a:lstStyle/>
          <a:p>
            <a:pPr algn="ctr" eaLnBrk="0" hangingPunct="0"/>
            <a:r>
              <a:rPr lang="en-GB" sz="1800" b="1" dirty="0">
                <a:solidFill>
                  <a:schemeClr val="bg1"/>
                </a:solidFill>
                <a:latin typeface="Arial" panose="020B0604020202020204" pitchFamily="34" charset="0"/>
              </a:rPr>
              <a:t>Simulation of operational results of NET-VISA on a three-month historical data set</a:t>
            </a:r>
            <a:endParaRPr lang="en-US" sz="1800" b="1" dirty="0">
              <a:solidFill>
                <a:schemeClr val="bg1"/>
              </a:solidFill>
              <a:latin typeface="Arial" panose="020B0604020202020204" pitchFamily="34" charset="0"/>
            </a:endParaRPr>
          </a:p>
          <a:p>
            <a:pPr algn="ctr" eaLnBrk="0" hangingPunct="0">
              <a:lnSpc>
                <a:spcPts val="1586"/>
              </a:lnSpc>
            </a:pPr>
            <a:endParaRPr lang="en-US" sz="2197" b="1" dirty="0">
              <a:solidFill>
                <a:schemeClr val="bg1"/>
              </a:solidFill>
              <a:latin typeface="Arial" panose="020B0604020202020204" pitchFamily="34" charset="0"/>
            </a:endParaRPr>
          </a:p>
          <a:p>
            <a:pPr algn="ctr" eaLnBrk="0" hangingPunct="0">
              <a:lnSpc>
                <a:spcPts val="1586"/>
              </a:lnSpc>
            </a:pPr>
            <a:r>
              <a:rPr lang="en-US" sz="1600" dirty="0">
                <a:solidFill>
                  <a:schemeClr val="bg1"/>
                </a:solidFill>
                <a:latin typeface="Arial" panose="020B0604020202020204" pitchFamily="34" charset="0"/>
                <a:ea typeface="Avenir Book" charset="0"/>
              </a:rPr>
              <a:t>Ronan Le Bras, Noriyuki </a:t>
            </a:r>
            <a:r>
              <a:rPr lang="en-US" sz="1600" dirty="0" err="1">
                <a:solidFill>
                  <a:schemeClr val="bg1"/>
                </a:solidFill>
                <a:latin typeface="Arial" panose="020B0604020202020204" pitchFamily="34" charset="0"/>
                <a:ea typeface="Avenir Book" charset="0"/>
              </a:rPr>
              <a:t>Kushida</a:t>
            </a:r>
            <a:r>
              <a:rPr lang="en-US" sz="1600" dirty="0">
                <a:solidFill>
                  <a:schemeClr val="bg1"/>
                </a:solidFill>
                <a:latin typeface="Arial" panose="020B0604020202020204" pitchFamily="34" charset="0"/>
                <a:ea typeface="Avenir Book" charset="0"/>
              </a:rPr>
              <a:t>, Pavel </a:t>
            </a:r>
            <a:r>
              <a:rPr lang="en-US" sz="1600" dirty="0" err="1">
                <a:solidFill>
                  <a:schemeClr val="bg1"/>
                </a:solidFill>
                <a:latin typeface="Arial" panose="020B0604020202020204" pitchFamily="34" charset="0"/>
                <a:ea typeface="Avenir Book" charset="0"/>
              </a:rPr>
              <a:t>Strachota</a:t>
            </a:r>
            <a:r>
              <a:rPr lang="en-US" sz="1600" dirty="0">
                <a:solidFill>
                  <a:schemeClr val="bg1"/>
                </a:solidFill>
                <a:latin typeface="Arial" panose="020B0604020202020204" pitchFamily="34" charset="0"/>
                <a:ea typeface="Avenir Book" charset="0"/>
              </a:rPr>
              <a:t>, Nimar Arora, Geeta Arora</a:t>
            </a:r>
            <a:r>
              <a:rPr lang="en-US" sz="1600" dirty="0">
                <a:solidFill>
                  <a:schemeClr val="bg1"/>
                </a:solidFill>
                <a:latin typeface="Avenir Book" charset="0"/>
                <a:ea typeface="Avenir Book" charset="0"/>
                <a:cs typeface="Avenir Book" charset="0"/>
              </a:rPr>
              <a:t> </a:t>
            </a:r>
          </a:p>
          <a:p>
            <a:pPr algn="ctr" eaLnBrk="0" hangingPunct="0">
              <a:spcBef>
                <a:spcPts val="91"/>
              </a:spcBef>
            </a:pPr>
            <a:endParaRPr lang="en-US" sz="952" dirty="0">
              <a:solidFill>
                <a:schemeClr val="bg1"/>
              </a:solidFill>
            </a:endParaRPr>
          </a:p>
          <a:p>
            <a:pPr algn="ctr" eaLnBrk="0" hangingPunct="0">
              <a:spcBef>
                <a:spcPts val="91"/>
              </a:spcBef>
            </a:pPr>
            <a:endParaRPr lang="en-US" sz="952" dirty="0">
              <a:solidFill>
                <a:schemeClr val="bg1"/>
              </a:solidFill>
            </a:endParaRPr>
          </a:p>
        </p:txBody>
      </p:sp>
      <p:sp>
        <p:nvSpPr>
          <p:cNvPr id="3" name="Rectangle 2">
            <a:extLst>
              <a:ext uri="{FF2B5EF4-FFF2-40B4-BE49-F238E27FC236}">
                <a16:creationId xmlns:a16="http://schemas.microsoft.com/office/drawing/2014/main" id="{56070AE1-E5D9-9040-AC2A-CB5DD83B7912}"/>
              </a:ext>
            </a:extLst>
          </p:cNvPr>
          <p:cNvSpPr/>
          <p:nvPr/>
        </p:nvSpPr>
        <p:spPr>
          <a:xfrm>
            <a:off x="2957175" y="3742305"/>
            <a:ext cx="3151414" cy="1024896"/>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5" name="TextBox 4">
            <a:extLst>
              <a:ext uri="{FF2B5EF4-FFF2-40B4-BE49-F238E27FC236}">
                <a16:creationId xmlns:a16="http://schemas.microsoft.com/office/drawing/2014/main" id="{9044B02F-EACB-954E-B8D8-4DA1E922AB24}"/>
              </a:ext>
            </a:extLst>
          </p:cNvPr>
          <p:cNvSpPr txBox="1"/>
          <p:nvPr/>
        </p:nvSpPr>
        <p:spPr>
          <a:xfrm>
            <a:off x="2957174" y="3867150"/>
            <a:ext cx="3151414" cy="769441"/>
          </a:xfrm>
          <a:prstGeom prst="rect">
            <a:avLst/>
          </a:prstGeom>
          <a:noFill/>
        </p:spPr>
        <p:txBody>
          <a:bodyPr wrap="square" rtlCol="0">
            <a:spAutoFit/>
          </a:bodyPr>
          <a:lstStyle/>
          <a:p>
            <a:pPr algn="ctr"/>
            <a:r>
              <a:rPr lang="en-AT" sz="1100" dirty="0">
                <a:solidFill>
                  <a:schemeClr val="bg1"/>
                </a:solidFill>
                <a:latin typeface="Arial" panose="020B0604020202020204" pitchFamily="34" charset="0"/>
                <a:cs typeface="Arial" panose="020B0604020202020204" pitchFamily="34" charset="0"/>
              </a:rPr>
              <a:t>Designated area for External Participants to insert their Logo and/or Affiliation</a:t>
            </a:r>
          </a:p>
          <a:p>
            <a:pPr algn="ctr"/>
            <a:r>
              <a:rPr lang="en-GB" sz="1100" dirty="0">
                <a:solidFill>
                  <a:schemeClr val="bg1"/>
                </a:solidFill>
                <a:latin typeface="Arial" panose="020B0604020202020204" pitchFamily="34" charset="0"/>
                <a:cs typeface="Arial" panose="020B0604020202020204" pitchFamily="34" charset="0"/>
              </a:rPr>
              <a:t>P</a:t>
            </a:r>
            <a:r>
              <a:rPr lang="en-AT" sz="1100" dirty="0">
                <a:solidFill>
                  <a:schemeClr val="bg1"/>
                </a:solidFill>
                <a:latin typeface="Arial" panose="020B0604020202020204" pitchFamily="34" charset="0"/>
                <a:cs typeface="Arial" panose="020B0604020202020204" pitchFamily="34" charset="0"/>
              </a:rPr>
              <a:t>lease remove this text and the dashed outline after placing your Logo</a:t>
            </a:r>
          </a:p>
        </p:txBody>
      </p:sp>
      <p:pic>
        <p:nvPicPr>
          <p:cNvPr id="10" name="Picture 9">
            <a:extLst>
              <a:ext uri="{FF2B5EF4-FFF2-40B4-BE49-F238E27FC236}">
                <a16:creationId xmlns:a16="http://schemas.microsoft.com/office/drawing/2014/main" id="{D279A673-1808-1544-8A21-B775AE6A45B8}"/>
              </a:ext>
            </a:extLst>
          </p:cNvPr>
          <p:cNvPicPr>
            <a:picLocks noChangeAspect="1"/>
          </p:cNvPicPr>
          <p:nvPr/>
        </p:nvPicPr>
        <p:blipFill>
          <a:blip r:embed="rId2"/>
          <a:stretch>
            <a:fillRect/>
          </a:stretch>
        </p:blipFill>
        <p:spPr>
          <a:xfrm>
            <a:off x="225600" y="3867150"/>
            <a:ext cx="571500" cy="863600"/>
          </a:xfrm>
          <a:prstGeom prst="rect">
            <a:avLst/>
          </a:prstGeom>
        </p:spPr>
      </p:pic>
      <p:sp>
        <p:nvSpPr>
          <p:cNvPr id="11" name="TextBox 10">
            <a:extLst>
              <a:ext uri="{FF2B5EF4-FFF2-40B4-BE49-F238E27FC236}">
                <a16:creationId xmlns:a16="http://schemas.microsoft.com/office/drawing/2014/main" id="{0C501917-BF0A-C54B-AB4E-B0C62C356E93}"/>
              </a:ext>
            </a:extLst>
          </p:cNvPr>
          <p:cNvSpPr txBox="1"/>
          <p:nvPr/>
        </p:nvSpPr>
        <p:spPr>
          <a:xfrm>
            <a:off x="3153581" y="2800991"/>
            <a:ext cx="2836838" cy="307905"/>
          </a:xfrm>
          <a:prstGeom prst="rect">
            <a:avLst/>
          </a:prstGeom>
          <a:noFill/>
        </p:spPr>
        <p:txBody>
          <a:bodyPr wrap="square" rtlCol="0">
            <a:spAutoFit/>
          </a:bodyPr>
          <a:lstStyle/>
          <a:p>
            <a:pPr algn="ctr"/>
            <a:r>
              <a:rPr lang="en-US" sz="1401" dirty="0">
                <a:solidFill>
                  <a:schemeClr val="bg1"/>
                </a:solidFill>
                <a:latin typeface="Arial" panose="020B0604020202020204" pitchFamily="34" charset="0"/>
                <a:cs typeface="Arial" panose="020B0604020202020204" pitchFamily="34" charset="0"/>
              </a:rPr>
              <a:t>P3.6-651</a:t>
            </a:r>
            <a:endParaRPr lang="en-AT" sz="140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04636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7">
            <a:extLst>
              <a:ext uri="{FF2B5EF4-FFF2-40B4-BE49-F238E27FC236}">
                <a16:creationId xmlns:a16="http://schemas.microsoft.com/office/drawing/2014/main" id="{BC5AAA59-41F3-0D40-B5E2-567F04B6D257}"/>
              </a:ext>
            </a:extLst>
          </p:cNvPr>
          <p:cNvSpPr>
            <a:spLocks noChangeArrowheads="1"/>
          </p:cNvSpPr>
          <p:nvPr/>
        </p:nvSpPr>
        <p:spPr bwMode="auto">
          <a:xfrm>
            <a:off x="1822026" y="163887"/>
            <a:ext cx="5445761" cy="608820"/>
          </a:xfrm>
          <a:prstGeom prst="rect">
            <a:avLst/>
          </a:prstGeom>
          <a:noFill/>
          <a:ln w="9525">
            <a:noFill/>
            <a:miter lim="800000"/>
            <a:headEnd/>
            <a:tailEnd/>
          </a:ln>
        </p:spPr>
        <p:txBody>
          <a:bodyPr wrap="square" lIns="18666" tIns="9334" rIns="18666" bIns="9334">
            <a:spAutoFit/>
          </a:bodyPr>
          <a:lstStyle/>
          <a:p>
            <a:pPr algn="ctr" eaLnBrk="0" hangingPunct="0">
              <a:lnSpc>
                <a:spcPts val="1586"/>
              </a:lnSpc>
            </a:pPr>
            <a:r>
              <a:rPr lang="en-GB" sz="1200" b="1" dirty="0">
                <a:solidFill>
                  <a:schemeClr val="bg1"/>
                </a:solidFill>
                <a:latin typeface="Arial" panose="020B0604020202020204" pitchFamily="34" charset="0"/>
              </a:rPr>
              <a:t>Simulation of operational results of NET-VISA on a three-month historical data set</a:t>
            </a:r>
            <a:endParaRPr lang="en-US" sz="1200" b="1" dirty="0">
              <a:solidFill>
                <a:schemeClr val="bg1"/>
              </a:solidFill>
              <a:latin typeface="Arial" panose="020B0604020202020204" pitchFamily="34" charset="0"/>
            </a:endParaRPr>
          </a:p>
          <a:p>
            <a:pPr algn="ctr" eaLnBrk="0" hangingPunct="0">
              <a:lnSpc>
                <a:spcPts val="1586"/>
              </a:lnSpc>
            </a:pPr>
            <a:r>
              <a:rPr lang="en-US" sz="800" dirty="0">
                <a:solidFill>
                  <a:schemeClr val="bg1"/>
                </a:solidFill>
                <a:latin typeface="Arial" panose="020B0604020202020204" pitchFamily="34" charset="0"/>
                <a:ea typeface="Avenir Book" charset="0"/>
              </a:rPr>
              <a:t>Ronan Le Bras, Noriyuki </a:t>
            </a:r>
            <a:r>
              <a:rPr lang="en-US" sz="800" dirty="0" err="1">
                <a:solidFill>
                  <a:schemeClr val="bg1"/>
                </a:solidFill>
                <a:latin typeface="Arial" panose="020B0604020202020204" pitchFamily="34" charset="0"/>
                <a:ea typeface="Avenir Book" charset="0"/>
              </a:rPr>
              <a:t>Kushida</a:t>
            </a:r>
            <a:r>
              <a:rPr lang="en-US" sz="800" dirty="0">
                <a:solidFill>
                  <a:schemeClr val="bg1"/>
                </a:solidFill>
                <a:latin typeface="Arial" panose="020B0604020202020204" pitchFamily="34" charset="0"/>
                <a:ea typeface="Avenir Book" charset="0"/>
              </a:rPr>
              <a:t>, Pavel </a:t>
            </a:r>
            <a:r>
              <a:rPr lang="en-US" sz="800" dirty="0" err="1">
                <a:solidFill>
                  <a:schemeClr val="bg1"/>
                </a:solidFill>
                <a:latin typeface="Arial" panose="020B0604020202020204" pitchFamily="34" charset="0"/>
                <a:ea typeface="Avenir Book" charset="0"/>
              </a:rPr>
              <a:t>Strachota</a:t>
            </a:r>
            <a:r>
              <a:rPr lang="en-US" sz="800" dirty="0">
                <a:solidFill>
                  <a:schemeClr val="bg1"/>
                </a:solidFill>
                <a:latin typeface="Arial" panose="020B0604020202020204" pitchFamily="34" charset="0"/>
                <a:ea typeface="Avenir Book" charset="0"/>
              </a:rPr>
              <a:t>, Nimar Arora, Geeta Arora</a:t>
            </a:r>
            <a:endParaRPr lang="en-US" sz="800" dirty="0">
              <a:solidFill>
                <a:schemeClr val="bg1"/>
              </a:solidFill>
              <a:latin typeface="Avenir Book" charset="0"/>
              <a:ea typeface="Avenir Book" charset="0"/>
              <a:cs typeface="Avenir Book" charset="0"/>
            </a:endParaRPr>
          </a:p>
        </p:txBody>
      </p:sp>
      <p:sp>
        <p:nvSpPr>
          <p:cNvPr id="3" name="TextBox 2">
            <a:extLst>
              <a:ext uri="{FF2B5EF4-FFF2-40B4-BE49-F238E27FC236}">
                <a16:creationId xmlns:a16="http://schemas.microsoft.com/office/drawing/2014/main" id="{E101EA0A-D819-B84A-9A81-14AAFB37F5BF}"/>
              </a:ext>
            </a:extLst>
          </p:cNvPr>
          <p:cNvSpPr txBox="1"/>
          <p:nvPr/>
        </p:nvSpPr>
        <p:spPr>
          <a:xfrm>
            <a:off x="953477" y="567772"/>
            <a:ext cx="672123" cy="200055"/>
          </a:xfrm>
          <a:prstGeom prst="rect">
            <a:avLst/>
          </a:prstGeom>
          <a:noFill/>
        </p:spPr>
        <p:txBody>
          <a:bodyPr wrap="square" rtlCol="0">
            <a:spAutoFit/>
          </a:bodyPr>
          <a:lstStyle/>
          <a:p>
            <a:pPr algn="ctr"/>
            <a:r>
              <a:rPr lang="en-US" sz="700" dirty="0">
                <a:latin typeface="Arial" panose="020B0604020202020204" pitchFamily="34" charset="0"/>
                <a:cs typeface="Arial" panose="020B0604020202020204" pitchFamily="34" charset="0"/>
              </a:rPr>
              <a:t>P3.6-651</a:t>
            </a:r>
            <a:endParaRPr lang="en-AT" sz="700" dirty="0">
              <a:latin typeface="Arial" panose="020B0604020202020204" pitchFamily="34" charset="0"/>
              <a:cs typeface="Arial" panose="020B0604020202020204" pitchFamily="34" charset="0"/>
            </a:endParaRPr>
          </a:p>
        </p:txBody>
      </p:sp>
      <p:sp>
        <p:nvSpPr>
          <p:cNvPr id="7" name="Title 3">
            <a:extLst>
              <a:ext uri="{FF2B5EF4-FFF2-40B4-BE49-F238E27FC236}">
                <a16:creationId xmlns:a16="http://schemas.microsoft.com/office/drawing/2014/main" id="{3E129BEE-877F-48B3-8E0B-7435DF55D3DF}"/>
              </a:ext>
            </a:extLst>
          </p:cNvPr>
          <p:cNvSpPr txBox="1">
            <a:spLocks/>
          </p:cNvSpPr>
          <p:nvPr/>
        </p:nvSpPr>
        <p:spPr>
          <a:xfrm>
            <a:off x="-124449" y="698869"/>
            <a:ext cx="4991609" cy="60882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400" b="1" dirty="0"/>
              <a:t>Number of auxiliary seismic station detections per day – LOG SCALE</a:t>
            </a:r>
            <a:endParaRPr lang="en-GB" sz="1400" b="1" dirty="0"/>
          </a:p>
        </p:txBody>
      </p:sp>
      <p:sp>
        <p:nvSpPr>
          <p:cNvPr id="5" name="TextBox 4">
            <a:extLst>
              <a:ext uri="{FF2B5EF4-FFF2-40B4-BE49-F238E27FC236}">
                <a16:creationId xmlns:a16="http://schemas.microsoft.com/office/drawing/2014/main" id="{95FE5493-D01C-4401-9960-48CD20FC1EA9}"/>
              </a:ext>
            </a:extLst>
          </p:cNvPr>
          <p:cNvSpPr txBox="1"/>
          <p:nvPr/>
        </p:nvSpPr>
        <p:spPr>
          <a:xfrm rot="16200000">
            <a:off x="-1742521" y="2499816"/>
            <a:ext cx="3882477" cy="646331"/>
          </a:xfrm>
          <a:prstGeom prst="rect">
            <a:avLst/>
          </a:prstGeom>
          <a:noFill/>
        </p:spPr>
        <p:txBody>
          <a:bodyPr wrap="square" rtlCol="0">
            <a:spAutoFit/>
          </a:bodyPr>
          <a:lstStyle/>
          <a:p>
            <a:pPr algn="ctr"/>
            <a:r>
              <a:rPr lang="en-AT" sz="3600" dirty="0">
                <a:solidFill>
                  <a:srgbClr val="DFC5DF"/>
                </a:solidFill>
                <a:latin typeface="Arial" panose="020B0604020202020204" pitchFamily="34" charset="0"/>
                <a:cs typeface="Arial" panose="020B0604020202020204" pitchFamily="34" charset="0"/>
              </a:rPr>
              <a:t>RESULTS</a:t>
            </a:r>
          </a:p>
        </p:txBody>
      </p:sp>
      <p:pic>
        <p:nvPicPr>
          <p:cNvPr id="1028" name="Picture 4">
            <a:extLst>
              <a:ext uri="{FF2B5EF4-FFF2-40B4-BE49-F238E27FC236}">
                <a16:creationId xmlns:a16="http://schemas.microsoft.com/office/drawing/2014/main" id="{ECA30B08-7948-43F7-B065-1D8608B0DB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680" y="1136650"/>
            <a:ext cx="8063653" cy="3627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38505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7">
            <a:extLst>
              <a:ext uri="{FF2B5EF4-FFF2-40B4-BE49-F238E27FC236}">
                <a16:creationId xmlns:a16="http://schemas.microsoft.com/office/drawing/2014/main" id="{BC5AAA59-41F3-0D40-B5E2-567F04B6D257}"/>
              </a:ext>
            </a:extLst>
          </p:cNvPr>
          <p:cNvSpPr>
            <a:spLocks noChangeArrowheads="1"/>
          </p:cNvSpPr>
          <p:nvPr/>
        </p:nvSpPr>
        <p:spPr bwMode="auto">
          <a:xfrm>
            <a:off x="1822026" y="163887"/>
            <a:ext cx="5445761" cy="608820"/>
          </a:xfrm>
          <a:prstGeom prst="rect">
            <a:avLst/>
          </a:prstGeom>
          <a:noFill/>
          <a:ln w="9525">
            <a:noFill/>
            <a:miter lim="800000"/>
            <a:headEnd/>
            <a:tailEnd/>
          </a:ln>
        </p:spPr>
        <p:txBody>
          <a:bodyPr wrap="square" lIns="18666" tIns="9334" rIns="18666" bIns="9334">
            <a:spAutoFit/>
          </a:bodyPr>
          <a:lstStyle/>
          <a:p>
            <a:pPr algn="ctr" eaLnBrk="0" hangingPunct="0">
              <a:lnSpc>
                <a:spcPts val="1586"/>
              </a:lnSpc>
            </a:pPr>
            <a:r>
              <a:rPr lang="en-GB" sz="1200" b="1" dirty="0">
                <a:solidFill>
                  <a:schemeClr val="bg1"/>
                </a:solidFill>
                <a:latin typeface="Arial" panose="020B0604020202020204" pitchFamily="34" charset="0"/>
              </a:rPr>
              <a:t>Simulation of operational results of NET-VISA on a three-month historical data set</a:t>
            </a:r>
            <a:endParaRPr lang="en-US" sz="1200" b="1" dirty="0">
              <a:solidFill>
                <a:schemeClr val="bg1"/>
              </a:solidFill>
              <a:latin typeface="Arial" panose="020B0604020202020204" pitchFamily="34" charset="0"/>
            </a:endParaRPr>
          </a:p>
          <a:p>
            <a:pPr algn="ctr" eaLnBrk="0" hangingPunct="0">
              <a:lnSpc>
                <a:spcPts val="1586"/>
              </a:lnSpc>
            </a:pPr>
            <a:r>
              <a:rPr lang="en-US" sz="800" dirty="0">
                <a:solidFill>
                  <a:schemeClr val="bg1"/>
                </a:solidFill>
                <a:latin typeface="Arial" panose="020B0604020202020204" pitchFamily="34" charset="0"/>
                <a:ea typeface="Avenir Book" charset="0"/>
              </a:rPr>
              <a:t>Ronan Le Bras, Noriyuki </a:t>
            </a:r>
            <a:r>
              <a:rPr lang="en-US" sz="800" dirty="0" err="1">
                <a:solidFill>
                  <a:schemeClr val="bg1"/>
                </a:solidFill>
                <a:latin typeface="Arial" panose="020B0604020202020204" pitchFamily="34" charset="0"/>
                <a:ea typeface="Avenir Book" charset="0"/>
              </a:rPr>
              <a:t>Kushida</a:t>
            </a:r>
            <a:r>
              <a:rPr lang="en-US" sz="800" dirty="0">
                <a:solidFill>
                  <a:schemeClr val="bg1"/>
                </a:solidFill>
                <a:latin typeface="Arial" panose="020B0604020202020204" pitchFamily="34" charset="0"/>
                <a:ea typeface="Avenir Book" charset="0"/>
              </a:rPr>
              <a:t>, Pavel </a:t>
            </a:r>
            <a:r>
              <a:rPr lang="en-US" sz="800" dirty="0" err="1">
                <a:solidFill>
                  <a:schemeClr val="bg1"/>
                </a:solidFill>
                <a:latin typeface="Arial" panose="020B0604020202020204" pitchFamily="34" charset="0"/>
                <a:ea typeface="Avenir Book" charset="0"/>
              </a:rPr>
              <a:t>Strachota</a:t>
            </a:r>
            <a:r>
              <a:rPr lang="en-US" sz="800" dirty="0">
                <a:solidFill>
                  <a:schemeClr val="bg1"/>
                </a:solidFill>
                <a:latin typeface="Arial" panose="020B0604020202020204" pitchFamily="34" charset="0"/>
                <a:ea typeface="Avenir Book" charset="0"/>
              </a:rPr>
              <a:t>, Nimar Arora, Geeta Arora</a:t>
            </a:r>
            <a:endParaRPr lang="en-US" sz="800" dirty="0">
              <a:solidFill>
                <a:schemeClr val="bg1"/>
              </a:solidFill>
              <a:latin typeface="Avenir Book" charset="0"/>
              <a:ea typeface="Avenir Book" charset="0"/>
              <a:cs typeface="Avenir Book" charset="0"/>
            </a:endParaRPr>
          </a:p>
        </p:txBody>
      </p:sp>
      <p:sp>
        <p:nvSpPr>
          <p:cNvPr id="3" name="TextBox 2">
            <a:extLst>
              <a:ext uri="{FF2B5EF4-FFF2-40B4-BE49-F238E27FC236}">
                <a16:creationId xmlns:a16="http://schemas.microsoft.com/office/drawing/2014/main" id="{E101EA0A-D819-B84A-9A81-14AAFB37F5BF}"/>
              </a:ext>
            </a:extLst>
          </p:cNvPr>
          <p:cNvSpPr txBox="1"/>
          <p:nvPr/>
        </p:nvSpPr>
        <p:spPr>
          <a:xfrm>
            <a:off x="953477" y="567772"/>
            <a:ext cx="672123" cy="200055"/>
          </a:xfrm>
          <a:prstGeom prst="rect">
            <a:avLst/>
          </a:prstGeom>
          <a:noFill/>
        </p:spPr>
        <p:txBody>
          <a:bodyPr wrap="square" rtlCol="0">
            <a:spAutoFit/>
          </a:bodyPr>
          <a:lstStyle/>
          <a:p>
            <a:pPr algn="ctr"/>
            <a:r>
              <a:rPr lang="en-US" sz="700" dirty="0">
                <a:latin typeface="Arial" panose="020B0604020202020204" pitchFamily="34" charset="0"/>
                <a:cs typeface="Arial" panose="020B0604020202020204" pitchFamily="34" charset="0"/>
              </a:rPr>
              <a:t>P3.6-651</a:t>
            </a:r>
            <a:endParaRPr lang="en-AT" sz="7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5FE5493-D01C-4401-9960-48CD20FC1EA9}"/>
              </a:ext>
            </a:extLst>
          </p:cNvPr>
          <p:cNvSpPr txBox="1"/>
          <p:nvPr/>
        </p:nvSpPr>
        <p:spPr>
          <a:xfrm rot="16200000">
            <a:off x="-1742521" y="2499816"/>
            <a:ext cx="3882477" cy="646331"/>
          </a:xfrm>
          <a:prstGeom prst="rect">
            <a:avLst/>
          </a:prstGeom>
          <a:noFill/>
        </p:spPr>
        <p:txBody>
          <a:bodyPr wrap="square" rtlCol="0">
            <a:spAutoFit/>
          </a:bodyPr>
          <a:lstStyle/>
          <a:p>
            <a:pPr algn="ctr"/>
            <a:r>
              <a:rPr lang="en-AT" sz="3600" dirty="0">
                <a:solidFill>
                  <a:srgbClr val="DFC5DF"/>
                </a:solidFill>
                <a:latin typeface="Arial" panose="020B0604020202020204" pitchFamily="34" charset="0"/>
                <a:cs typeface="Arial" panose="020B0604020202020204" pitchFamily="34" charset="0"/>
              </a:rPr>
              <a:t>RESULTS</a:t>
            </a:r>
          </a:p>
        </p:txBody>
      </p:sp>
      <p:pic>
        <p:nvPicPr>
          <p:cNvPr id="8" name="Picture 7" descr="Chart, radar chart&#10;&#10;Description automatically generated">
            <a:extLst>
              <a:ext uri="{FF2B5EF4-FFF2-40B4-BE49-F238E27FC236}">
                <a16:creationId xmlns:a16="http://schemas.microsoft.com/office/drawing/2014/main" id="{4003AFF4-B4EB-46CC-9FF9-374FBA2FBAE8}"/>
              </a:ext>
            </a:extLst>
          </p:cNvPr>
          <p:cNvPicPr>
            <a:picLocks noChangeAspect="1"/>
          </p:cNvPicPr>
          <p:nvPr/>
        </p:nvPicPr>
        <p:blipFill rotWithShape="1">
          <a:blip r:embed="rId2">
            <a:extLst>
              <a:ext uri="{28A0092B-C50C-407E-A947-70E740481C1C}">
                <a14:useLocalDpi xmlns:a14="http://schemas.microsoft.com/office/drawing/2010/main" val="0"/>
              </a:ext>
            </a:extLst>
          </a:blip>
          <a:srcRect l="2693" t="27222" r="5047" b="2083"/>
          <a:stretch/>
        </p:blipFill>
        <p:spPr>
          <a:xfrm>
            <a:off x="561574" y="1322423"/>
            <a:ext cx="4050116" cy="2352975"/>
          </a:xfrm>
          <a:prstGeom prst="rect">
            <a:avLst/>
          </a:prstGeom>
        </p:spPr>
      </p:pic>
      <p:pic>
        <p:nvPicPr>
          <p:cNvPr id="9" name="Picture 8" descr="Chart, radar chart&#10;&#10;Description automatically generated">
            <a:extLst>
              <a:ext uri="{FF2B5EF4-FFF2-40B4-BE49-F238E27FC236}">
                <a16:creationId xmlns:a16="http://schemas.microsoft.com/office/drawing/2014/main" id="{60ED68C1-64A5-44D5-BB2C-CA390C797719}"/>
              </a:ext>
            </a:extLst>
          </p:cNvPr>
          <p:cNvPicPr>
            <a:picLocks noChangeAspect="1"/>
          </p:cNvPicPr>
          <p:nvPr/>
        </p:nvPicPr>
        <p:blipFill rotWithShape="1">
          <a:blip r:embed="rId3">
            <a:extLst>
              <a:ext uri="{28A0092B-C50C-407E-A947-70E740481C1C}">
                <a14:useLocalDpi xmlns:a14="http://schemas.microsoft.com/office/drawing/2010/main" val="0"/>
              </a:ext>
            </a:extLst>
          </a:blip>
          <a:srcRect l="3183" t="27083" r="4852" b="1944"/>
          <a:stretch/>
        </p:blipFill>
        <p:spPr>
          <a:xfrm>
            <a:off x="4867259" y="2477930"/>
            <a:ext cx="4276741" cy="2397334"/>
          </a:xfrm>
          <a:prstGeom prst="rect">
            <a:avLst/>
          </a:prstGeom>
        </p:spPr>
      </p:pic>
      <p:pic>
        <p:nvPicPr>
          <p:cNvPr id="10" name="Picture 9" descr="Text&#10;&#10;Description automatically generated">
            <a:extLst>
              <a:ext uri="{FF2B5EF4-FFF2-40B4-BE49-F238E27FC236}">
                <a16:creationId xmlns:a16="http://schemas.microsoft.com/office/drawing/2014/main" id="{DD712E7E-E990-4948-8E83-BBDEC63B20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1784" y="1038064"/>
            <a:ext cx="1716306" cy="1285978"/>
          </a:xfrm>
          <a:prstGeom prst="rect">
            <a:avLst/>
          </a:prstGeom>
        </p:spPr>
      </p:pic>
      <p:sp>
        <p:nvSpPr>
          <p:cNvPr id="11" name="TextBox 10">
            <a:extLst>
              <a:ext uri="{FF2B5EF4-FFF2-40B4-BE49-F238E27FC236}">
                <a16:creationId xmlns:a16="http://schemas.microsoft.com/office/drawing/2014/main" id="{97BA9CF7-5209-42CC-96DB-38AD54CB561C}"/>
              </a:ext>
            </a:extLst>
          </p:cNvPr>
          <p:cNvSpPr txBox="1"/>
          <p:nvPr/>
        </p:nvSpPr>
        <p:spPr>
          <a:xfrm>
            <a:off x="953477" y="3675398"/>
            <a:ext cx="2736089" cy="523220"/>
          </a:xfrm>
          <a:prstGeom prst="rect">
            <a:avLst/>
          </a:prstGeom>
          <a:noFill/>
        </p:spPr>
        <p:txBody>
          <a:bodyPr wrap="square" rtlCol="0">
            <a:spAutoFit/>
          </a:bodyPr>
          <a:lstStyle/>
          <a:p>
            <a:pPr algn="ctr"/>
            <a:r>
              <a:rPr lang="en-US" sz="1400" dirty="0"/>
              <a:t>Stations detecting</a:t>
            </a:r>
          </a:p>
          <a:p>
            <a:pPr algn="ctr"/>
            <a:r>
              <a:rPr lang="en-US" sz="1400" dirty="0"/>
              <a:t>DPRK5 announced test 9 Sep 2016 </a:t>
            </a:r>
            <a:endParaRPr lang="en-GB" sz="1400" dirty="0"/>
          </a:p>
        </p:txBody>
      </p:sp>
      <p:sp>
        <p:nvSpPr>
          <p:cNvPr id="12" name="TextBox 11">
            <a:extLst>
              <a:ext uri="{FF2B5EF4-FFF2-40B4-BE49-F238E27FC236}">
                <a16:creationId xmlns:a16="http://schemas.microsoft.com/office/drawing/2014/main" id="{D6FA319E-9BB9-42E4-8A6B-6A684F0E9AA3}"/>
              </a:ext>
            </a:extLst>
          </p:cNvPr>
          <p:cNvSpPr txBox="1"/>
          <p:nvPr/>
        </p:nvSpPr>
        <p:spPr>
          <a:xfrm>
            <a:off x="953477" y="4225114"/>
            <a:ext cx="3266310" cy="523220"/>
          </a:xfrm>
          <a:prstGeom prst="rect">
            <a:avLst/>
          </a:prstGeom>
          <a:noFill/>
        </p:spPr>
        <p:txBody>
          <a:bodyPr wrap="square" rtlCol="0">
            <a:spAutoFit/>
          </a:bodyPr>
          <a:lstStyle/>
          <a:p>
            <a:r>
              <a:rPr lang="en-US" sz="1400" dirty="0"/>
              <a:t>NET-VISA 	39 Primary 10 Auxiliary Seismic</a:t>
            </a:r>
          </a:p>
          <a:p>
            <a:r>
              <a:rPr lang="en-US" sz="1400" dirty="0"/>
              <a:t>SEL3		      29 Primary  7  Auxiliary Seismic </a:t>
            </a:r>
            <a:endParaRPr lang="en-GB" sz="1400" dirty="0"/>
          </a:p>
        </p:txBody>
      </p:sp>
      <p:sp>
        <p:nvSpPr>
          <p:cNvPr id="4" name="TextBox 3">
            <a:extLst>
              <a:ext uri="{FF2B5EF4-FFF2-40B4-BE49-F238E27FC236}">
                <a16:creationId xmlns:a16="http://schemas.microsoft.com/office/drawing/2014/main" id="{8C4307DF-7C1F-45ED-AE87-E5CFDE47D31E}"/>
              </a:ext>
            </a:extLst>
          </p:cNvPr>
          <p:cNvSpPr txBox="1"/>
          <p:nvPr/>
        </p:nvSpPr>
        <p:spPr>
          <a:xfrm>
            <a:off x="2152704" y="953278"/>
            <a:ext cx="1083734" cy="338554"/>
          </a:xfrm>
          <a:prstGeom prst="rect">
            <a:avLst/>
          </a:prstGeom>
          <a:noFill/>
        </p:spPr>
        <p:txBody>
          <a:bodyPr wrap="square" rtlCol="0">
            <a:spAutoFit/>
          </a:bodyPr>
          <a:lstStyle/>
          <a:p>
            <a:r>
              <a:rPr lang="en-US" sz="1600" dirty="0"/>
              <a:t>NET-VISA</a:t>
            </a:r>
            <a:endParaRPr lang="en-GB" sz="1600" dirty="0"/>
          </a:p>
        </p:txBody>
      </p:sp>
      <p:sp>
        <p:nvSpPr>
          <p:cNvPr id="13" name="TextBox 12">
            <a:extLst>
              <a:ext uri="{FF2B5EF4-FFF2-40B4-BE49-F238E27FC236}">
                <a16:creationId xmlns:a16="http://schemas.microsoft.com/office/drawing/2014/main" id="{DF05B08B-5187-47CD-964A-3C51022058ED}"/>
              </a:ext>
            </a:extLst>
          </p:cNvPr>
          <p:cNvSpPr txBox="1"/>
          <p:nvPr/>
        </p:nvSpPr>
        <p:spPr>
          <a:xfrm>
            <a:off x="6897784" y="2170153"/>
            <a:ext cx="1121843" cy="338554"/>
          </a:xfrm>
          <a:prstGeom prst="rect">
            <a:avLst/>
          </a:prstGeom>
          <a:noFill/>
        </p:spPr>
        <p:txBody>
          <a:bodyPr wrap="square" rtlCol="0">
            <a:spAutoFit/>
          </a:bodyPr>
          <a:lstStyle/>
          <a:p>
            <a:r>
              <a:rPr lang="en-US" sz="1600" dirty="0"/>
              <a:t>SEL3 (GA)</a:t>
            </a:r>
            <a:endParaRPr lang="en-GB" sz="1600" dirty="0"/>
          </a:p>
        </p:txBody>
      </p:sp>
    </p:spTree>
    <p:extLst>
      <p:ext uri="{BB962C8B-B14F-4D97-AF65-F5344CB8AC3E}">
        <p14:creationId xmlns:p14="http://schemas.microsoft.com/office/powerpoint/2010/main" val="31466355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7">
            <a:extLst>
              <a:ext uri="{FF2B5EF4-FFF2-40B4-BE49-F238E27FC236}">
                <a16:creationId xmlns:a16="http://schemas.microsoft.com/office/drawing/2014/main" id="{BC5AAA59-41F3-0D40-B5E2-567F04B6D257}"/>
              </a:ext>
            </a:extLst>
          </p:cNvPr>
          <p:cNvSpPr>
            <a:spLocks noChangeArrowheads="1"/>
          </p:cNvSpPr>
          <p:nvPr/>
        </p:nvSpPr>
        <p:spPr bwMode="auto">
          <a:xfrm>
            <a:off x="1822026" y="163887"/>
            <a:ext cx="5445761" cy="608820"/>
          </a:xfrm>
          <a:prstGeom prst="rect">
            <a:avLst/>
          </a:prstGeom>
          <a:noFill/>
          <a:ln w="9525">
            <a:noFill/>
            <a:miter lim="800000"/>
            <a:headEnd/>
            <a:tailEnd/>
          </a:ln>
        </p:spPr>
        <p:txBody>
          <a:bodyPr wrap="square" lIns="18666" tIns="9334" rIns="18666" bIns="9334">
            <a:spAutoFit/>
          </a:bodyPr>
          <a:lstStyle/>
          <a:p>
            <a:pPr algn="ctr" eaLnBrk="0" hangingPunct="0">
              <a:lnSpc>
                <a:spcPts val="1586"/>
              </a:lnSpc>
            </a:pPr>
            <a:r>
              <a:rPr lang="en-GB" sz="1200" b="1" dirty="0">
                <a:solidFill>
                  <a:schemeClr val="bg1"/>
                </a:solidFill>
                <a:latin typeface="Arial" panose="020B0604020202020204" pitchFamily="34" charset="0"/>
              </a:rPr>
              <a:t>Simulation of operational results of NET-VISA on a three-month historical data set</a:t>
            </a:r>
            <a:endParaRPr lang="en-US" sz="1200" b="1" dirty="0">
              <a:solidFill>
                <a:schemeClr val="bg1"/>
              </a:solidFill>
              <a:latin typeface="Arial" panose="020B0604020202020204" pitchFamily="34" charset="0"/>
            </a:endParaRPr>
          </a:p>
          <a:p>
            <a:pPr algn="ctr" eaLnBrk="0" hangingPunct="0">
              <a:lnSpc>
                <a:spcPts val="1586"/>
              </a:lnSpc>
            </a:pPr>
            <a:r>
              <a:rPr lang="en-US" sz="800" dirty="0">
                <a:solidFill>
                  <a:schemeClr val="bg1"/>
                </a:solidFill>
                <a:latin typeface="Arial" panose="020B0604020202020204" pitchFamily="34" charset="0"/>
                <a:ea typeface="Avenir Book" charset="0"/>
              </a:rPr>
              <a:t>Ronan Le Bras, Noriyuki </a:t>
            </a:r>
            <a:r>
              <a:rPr lang="en-US" sz="800" dirty="0" err="1">
                <a:solidFill>
                  <a:schemeClr val="bg1"/>
                </a:solidFill>
                <a:latin typeface="Arial" panose="020B0604020202020204" pitchFamily="34" charset="0"/>
                <a:ea typeface="Avenir Book" charset="0"/>
              </a:rPr>
              <a:t>Kushida</a:t>
            </a:r>
            <a:r>
              <a:rPr lang="en-US" sz="800" dirty="0">
                <a:solidFill>
                  <a:schemeClr val="bg1"/>
                </a:solidFill>
                <a:latin typeface="Arial" panose="020B0604020202020204" pitchFamily="34" charset="0"/>
                <a:ea typeface="Avenir Book" charset="0"/>
              </a:rPr>
              <a:t>, Pavel </a:t>
            </a:r>
            <a:r>
              <a:rPr lang="en-US" sz="800" dirty="0" err="1">
                <a:solidFill>
                  <a:schemeClr val="bg1"/>
                </a:solidFill>
                <a:latin typeface="Arial" panose="020B0604020202020204" pitchFamily="34" charset="0"/>
                <a:ea typeface="Avenir Book" charset="0"/>
              </a:rPr>
              <a:t>Strachota</a:t>
            </a:r>
            <a:r>
              <a:rPr lang="en-US" sz="800" dirty="0">
                <a:solidFill>
                  <a:schemeClr val="bg1"/>
                </a:solidFill>
                <a:latin typeface="Arial" panose="020B0604020202020204" pitchFamily="34" charset="0"/>
                <a:ea typeface="Avenir Book" charset="0"/>
              </a:rPr>
              <a:t>, Nimar Arora, Geeta Arora</a:t>
            </a:r>
            <a:endParaRPr lang="en-US" sz="800" dirty="0">
              <a:solidFill>
                <a:schemeClr val="bg1"/>
              </a:solidFill>
              <a:latin typeface="Avenir Book" charset="0"/>
              <a:ea typeface="Avenir Book" charset="0"/>
              <a:cs typeface="Avenir Book" charset="0"/>
            </a:endParaRPr>
          </a:p>
        </p:txBody>
      </p:sp>
      <p:sp>
        <p:nvSpPr>
          <p:cNvPr id="3" name="TextBox 2">
            <a:extLst>
              <a:ext uri="{FF2B5EF4-FFF2-40B4-BE49-F238E27FC236}">
                <a16:creationId xmlns:a16="http://schemas.microsoft.com/office/drawing/2014/main" id="{E101EA0A-D819-B84A-9A81-14AAFB37F5BF}"/>
              </a:ext>
            </a:extLst>
          </p:cNvPr>
          <p:cNvSpPr txBox="1"/>
          <p:nvPr/>
        </p:nvSpPr>
        <p:spPr>
          <a:xfrm>
            <a:off x="953477" y="567772"/>
            <a:ext cx="672123" cy="200055"/>
          </a:xfrm>
          <a:prstGeom prst="rect">
            <a:avLst/>
          </a:prstGeom>
          <a:noFill/>
        </p:spPr>
        <p:txBody>
          <a:bodyPr wrap="square" rtlCol="0">
            <a:spAutoFit/>
          </a:bodyPr>
          <a:lstStyle/>
          <a:p>
            <a:pPr algn="ctr"/>
            <a:r>
              <a:rPr lang="en-US" sz="700" dirty="0">
                <a:latin typeface="Arial" panose="020B0604020202020204" pitchFamily="34" charset="0"/>
                <a:cs typeface="Arial" panose="020B0604020202020204" pitchFamily="34" charset="0"/>
              </a:rPr>
              <a:t>P3.6-651</a:t>
            </a:r>
            <a:endParaRPr lang="en-AT" sz="7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5FE5493-D01C-4401-9960-48CD20FC1EA9}"/>
              </a:ext>
            </a:extLst>
          </p:cNvPr>
          <p:cNvSpPr txBox="1"/>
          <p:nvPr/>
        </p:nvSpPr>
        <p:spPr>
          <a:xfrm rot="16200000">
            <a:off x="-1742521" y="2499816"/>
            <a:ext cx="3882477" cy="646331"/>
          </a:xfrm>
          <a:prstGeom prst="rect">
            <a:avLst/>
          </a:prstGeom>
          <a:noFill/>
        </p:spPr>
        <p:txBody>
          <a:bodyPr wrap="square" rtlCol="0">
            <a:spAutoFit/>
          </a:bodyPr>
          <a:lstStyle/>
          <a:p>
            <a:pPr algn="ctr"/>
            <a:r>
              <a:rPr lang="en-AT" sz="3600" dirty="0">
                <a:solidFill>
                  <a:srgbClr val="DFC5DF"/>
                </a:solidFill>
                <a:latin typeface="Arial" panose="020B0604020202020204" pitchFamily="34" charset="0"/>
                <a:cs typeface="Arial" panose="020B0604020202020204" pitchFamily="34" charset="0"/>
              </a:rPr>
              <a:t>RESULTS</a:t>
            </a:r>
          </a:p>
        </p:txBody>
      </p:sp>
      <p:pic>
        <p:nvPicPr>
          <p:cNvPr id="14" name="Picture 13" descr="Chart, scatter chart&#10;&#10;Description automatically generated">
            <a:extLst>
              <a:ext uri="{FF2B5EF4-FFF2-40B4-BE49-F238E27FC236}">
                <a16:creationId xmlns:a16="http://schemas.microsoft.com/office/drawing/2014/main" id="{1AA65249-0170-4F72-8779-499B54865ACC}"/>
              </a:ext>
            </a:extLst>
          </p:cNvPr>
          <p:cNvPicPr>
            <a:picLocks noChangeAspect="1"/>
          </p:cNvPicPr>
          <p:nvPr/>
        </p:nvPicPr>
        <p:blipFill rotWithShape="1">
          <a:blip r:embed="rId2">
            <a:extLst>
              <a:ext uri="{28A0092B-C50C-407E-A947-70E740481C1C}">
                <a14:useLocalDpi xmlns:a14="http://schemas.microsoft.com/office/drawing/2010/main" val="0"/>
              </a:ext>
            </a:extLst>
          </a:blip>
          <a:srcRect l="3117" t="22671" b="2652"/>
          <a:stretch/>
        </p:blipFill>
        <p:spPr>
          <a:xfrm>
            <a:off x="521884" y="881743"/>
            <a:ext cx="4050116" cy="2311729"/>
          </a:xfrm>
          <a:prstGeom prst="rect">
            <a:avLst/>
          </a:prstGeom>
        </p:spPr>
      </p:pic>
      <p:pic>
        <p:nvPicPr>
          <p:cNvPr id="15" name="Picture 14" descr="Chart, scatter chart&#10;&#10;Description automatically generated">
            <a:extLst>
              <a:ext uri="{FF2B5EF4-FFF2-40B4-BE49-F238E27FC236}">
                <a16:creationId xmlns:a16="http://schemas.microsoft.com/office/drawing/2014/main" id="{5EBB36BB-D286-4753-85A6-73486DD470D1}"/>
              </a:ext>
            </a:extLst>
          </p:cNvPr>
          <p:cNvPicPr>
            <a:picLocks noChangeAspect="1"/>
          </p:cNvPicPr>
          <p:nvPr/>
        </p:nvPicPr>
        <p:blipFill rotWithShape="1">
          <a:blip r:embed="rId3">
            <a:extLst>
              <a:ext uri="{28A0092B-C50C-407E-A947-70E740481C1C}">
                <a14:useLocalDpi xmlns:a14="http://schemas.microsoft.com/office/drawing/2010/main" val="0"/>
              </a:ext>
            </a:extLst>
          </a:blip>
          <a:srcRect l="3445" t="22785"/>
          <a:stretch/>
        </p:blipFill>
        <p:spPr>
          <a:xfrm>
            <a:off x="4524587" y="2506686"/>
            <a:ext cx="4247217" cy="2366608"/>
          </a:xfrm>
          <a:prstGeom prst="rect">
            <a:avLst/>
          </a:prstGeom>
        </p:spPr>
      </p:pic>
      <p:grpSp>
        <p:nvGrpSpPr>
          <p:cNvPr id="16" name="Group 15">
            <a:extLst>
              <a:ext uri="{FF2B5EF4-FFF2-40B4-BE49-F238E27FC236}">
                <a16:creationId xmlns:a16="http://schemas.microsoft.com/office/drawing/2014/main" id="{73D36871-800D-4E51-843C-8D24B9CD0DBF}"/>
              </a:ext>
            </a:extLst>
          </p:cNvPr>
          <p:cNvGrpSpPr/>
          <p:nvPr/>
        </p:nvGrpSpPr>
        <p:grpSpPr>
          <a:xfrm>
            <a:off x="5814210" y="676390"/>
            <a:ext cx="1865484" cy="1569660"/>
            <a:chOff x="9888044" y="477836"/>
            <a:chExt cx="1865484" cy="1569660"/>
          </a:xfrm>
        </p:grpSpPr>
        <p:sp>
          <p:nvSpPr>
            <p:cNvPr id="17" name="TextBox 16">
              <a:extLst>
                <a:ext uri="{FF2B5EF4-FFF2-40B4-BE49-F238E27FC236}">
                  <a16:creationId xmlns:a16="http://schemas.microsoft.com/office/drawing/2014/main" id="{9BA4464F-CDB1-4DA1-8F7E-4E26B22990D8}"/>
                </a:ext>
              </a:extLst>
            </p:cNvPr>
            <p:cNvSpPr txBox="1"/>
            <p:nvPr/>
          </p:nvSpPr>
          <p:spPr>
            <a:xfrm>
              <a:off x="9888044" y="477836"/>
              <a:ext cx="1862349" cy="1569660"/>
            </a:xfrm>
            <a:prstGeom prst="rect">
              <a:avLst/>
            </a:prstGeom>
            <a:noFill/>
          </p:spPr>
          <p:txBody>
            <a:bodyPr wrap="square" rtlCol="0">
              <a:spAutoFit/>
            </a:bodyPr>
            <a:lstStyle/>
            <a:p>
              <a:r>
                <a:rPr lang="en-US" sz="1600" dirty="0"/>
                <a:t>                                   Depth D in km</a:t>
              </a:r>
            </a:p>
            <a:p>
              <a:r>
                <a:rPr lang="en-US" sz="1600" dirty="0"/>
                <a:t>                 D &lt; 40</a:t>
              </a:r>
            </a:p>
            <a:p>
              <a:r>
                <a:rPr lang="en-US" sz="1600" dirty="0"/>
                <a:t>        40 &lt; D &lt; 100</a:t>
              </a:r>
            </a:p>
            <a:p>
              <a:r>
                <a:rPr lang="en-US" sz="1600" dirty="0"/>
                <a:t>      100 &lt; D &lt; 300</a:t>
              </a:r>
            </a:p>
            <a:p>
              <a:r>
                <a:rPr lang="en-US" sz="1600" dirty="0"/>
                <a:t>      300 &lt; D  </a:t>
              </a:r>
              <a:endParaRPr lang="en-GB" sz="1600" dirty="0"/>
            </a:p>
          </p:txBody>
        </p:sp>
        <p:sp>
          <p:nvSpPr>
            <p:cNvPr id="18" name="Oval 17">
              <a:extLst>
                <a:ext uri="{FF2B5EF4-FFF2-40B4-BE49-F238E27FC236}">
                  <a16:creationId xmlns:a16="http://schemas.microsoft.com/office/drawing/2014/main" id="{C25F58AC-16B0-43E9-A3D5-FBA2C0DBCEDC}"/>
                </a:ext>
              </a:extLst>
            </p:cNvPr>
            <p:cNvSpPr/>
            <p:nvPr/>
          </p:nvSpPr>
          <p:spPr>
            <a:xfrm>
              <a:off x="11509688" y="1001803"/>
              <a:ext cx="243840" cy="203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9" name="Oval 18">
              <a:extLst>
                <a:ext uri="{FF2B5EF4-FFF2-40B4-BE49-F238E27FC236}">
                  <a16:creationId xmlns:a16="http://schemas.microsoft.com/office/drawing/2014/main" id="{EA0CC0FF-5E43-45B4-92BB-B8E1C07DFFDB}"/>
                </a:ext>
              </a:extLst>
            </p:cNvPr>
            <p:cNvSpPr/>
            <p:nvPr/>
          </p:nvSpPr>
          <p:spPr>
            <a:xfrm>
              <a:off x="11509688" y="1254965"/>
              <a:ext cx="243840" cy="203200"/>
            </a:xfrm>
            <a:prstGeom prst="ellipse">
              <a:avLst/>
            </a:prstGeom>
            <a:solidFill>
              <a:srgbClr val="FF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0" name="Oval 19">
              <a:extLst>
                <a:ext uri="{FF2B5EF4-FFF2-40B4-BE49-F238E27FC236}">
                  <a16:creationId xmlns:a16="http://schemas.microsoft.com/office/drawing/2014/main" id="{2C8AE138-E968-42E3-9CD9-4201635CF716}"/>
                </a:ext>
              </a:extLst>
            </p:cNvPr>
            <p:cNvSpPr/>
            <p:nvPr/>
          </p:nvSpPr>
          <p:spPr>
            <a:xfrm>
              <a:off x="11509688" y="1520566"/>
              <a:ext cx="243840" cy="2032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1" name="Oval 20">
              <a:extLst>
                <a:ext uri="{FF2B5EF4-FFF2-40B4-BE49-F238E27FC236}">
                  <a16:creationId xmlns:a16="http://schemas.microsoft.com/office/drawing/2014/main" id="{59D576F2-7930-48E6-B35D-152D23547A2B}"/>
                </a:ext>
              </a:extLst>
            </p:cNvPr>
            <p:cNvSpPr/>
            <p:nvPr/>
          </p:nvSpPr>
          <p:spPr>
            <a:xfrm>
              <a:off x="11505776" y="1789369"/>
              <a:ext cx="243840" cy="203200"/>
            </a:xfrm>
            <a:prstGeom prst="ellipse">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Tree>
    <p:extLst>
      <p:ext uri="{BB962C8B-B14F-4D97-AF65-F5344CB8AC3E}">
        <p14:creationId xmlns:p14="http://schemas.microsoft.com/office/powerpoint/2010/main" val="23540012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7">
            <a:extLst>
              <a:ext uri="{FF2B5EF4-FFF2-40B4-BE49-F238E27FC236}">
                <a16:creationId xmlns:a16="http://schemas.microsoft.com/office/drawing/2014/main" id="{BC5AAA59-41F3-0D40-B5E2-567F04B6D257}"/>
              </a:ext>
            </a:extLst>
          </p:cNvPr>
          <p:cNvSpPr>
            <a:spLocks noChangeArrowheads="1"/>
          </p:cNvSpPr>
          <p:nvPr/>
        </p:nvSpPr>
        <p:spPr bwMode="auto">
          <a:xfrm>
            <a:off x="1822026" y="163887"/>
            <a:ext cx="5445761" cy="608820"/>
          </a:xfrm>
          <a:prstGeom prst="rect">
            <a:avLst/>
          </a:prstGeom>
          <a:noFill/>
          <a:ln w="9525">
            <a:noFill/>
            <a:miter lim="800000"/>
            <a:headEnd/>
            <a:tailEnd/>
          </a:ln>
        </p:spPr>
        <p:txBody>
          <a:bodyPr wrap="square" lIns="18666" tIns="9334" rIns="18666" bIns="9334">
            <a:spAutoFit/>
          </a:bodyPr>
          <a:lstStyle/>
          <a:p>
            <a:pPr algn="ctr" eaLnBrk="0" hangingPunct="0">
              <a:lnSpc>
                <a:spcPts val="1586"/>
              </a:lnSpc>
            </a:pPr>
            <a:r>
              <a:rPr lang="en-GB" sz="1200" b="1" dirty="0">
                <a:solidFill>
                  <a:schemeClr val="bg1"/>
                </a:solidFill>
                <a:latin typeface="Arial" panose="020B0604020202020204" pitchFamily="34" charset="0"/>
              </a:rPr>
              <a:t>Simulation of operational results of NET-VISA on a three-month historical data set</a:t>
            </a:r>
            <a:endParaRPr lang="en-US" sz="1200" b="1" dirty="0">
              <a:solidFill>
                <a:schemeClr val="bg1"/>
              </a:solidFill>
              <a:latin typeface="Arial" panose="020B0604020202020204" pitchFamily="34" charset="0"/>
            </a:endParaRPr>
          </a:p>
          <a:p>
            <a:pPr algn="ctr" eaLnBrk="0" hangingPunct="0">
              <a:lnSpc>
                <a:spcPts val="1586"/>
              </a:lnSpc>
            </a:pPr>
            <a:r>
              <a:rPr lang="en-US" sz="800" dirty="0">
                <a:solidFill>
                  <a:schemeClr val="bg1"/>
                </a:solidFill>
                <a:latin typeface="Arial" panose="020B0604020202020204" pitchFamily="34" charset="0"/>
                <a:ea typeface="Avenir Book" charset="0"/>
              </a:rPr>
              <a:t>Ronan Le Bras, Noriyuki </a:t>
            </a:r>
            <a:r>
              <a:rPr lang="en-US" sz="800" dirty="0" err="1">
                <a:solidFill>
                  <a:schemeClr val="bg1"/>
                </a:solidFill>
                <a:latin typeface="Arial" panose="020B0604020202020204" pitchFamily="34" charset="0"/>
                <a:ea typeface="Avenir Book" charset="0"/>
              </a:rPr>
              <a:t>Kushida</a:t>
            </a:r>
            <a:r>
              <a:rPr lang="en-US" sz="800" dirty="0">
                <a:solidFill>
                  <a:schemeClr val="bg1"/>
                </a:solidFill>
                <a:latin typeface="Arial" panose="020B0604020202020204" pitchFamily="34" charset="0"/>
                <a:ea typeface="Avenir Book" charset="0"/>
              </a:rPr>
              <a:t>, Pavel </a:t>
            </a:r>
            <a:r>
              <a:rPr lang="en-US" sz="800" dirty="0" err="1">
                <a:solidFill>
                  <a:schemeClr val="bg1"/>
                </a:solidFill>
                <a:latin typeface="Arial" panose="020B0604020202020204" pitchFamily="34" charset="0"/>
                <a:ea typeface="Avenir Book" charset="0"/>
              </a:rPr>
              <a:t>Strachota</a:t>
            </a:r>
            <a:r>
              <a:rPr lang="en-US" sz="800" dirty="0">
                <a:solidFill>
                  <a:schemeClr val="bg1"/>
                </a:solidFill>
                <a:latin typeface="Arial" panose="020B0604020202020204" pitchFamily="34" charset="0"/>
                <a:ea typeface="Avenir Book" charset="0"/>
              </a:rPr>
              <a:t>, Nimar Arora, Geeta Arora</a:t>
            </a:r>
            <a:endParaRPr lang="en-US" sz="800" dirty="0">
              <a:solidFill>
                <a:schemeClr val="bg1"/>
              </a:solidFill>
              <a:latin typeface="Avenir Book" charset="0"/>
              <a:ea typeface="Avenir Book" charset="0"/>
              <a:cs typeface="Avenir Book" charset="0"/>
            </a:endParaRPr>
          </a:p>
        </p:txBody>
      </p:sp>
      <p:sp>
        <p:nvSpPr>
          <p:cNvPr id="3" name="TextBox 2">
            <a:extLst>
              <a:ext uri="{FF2B5EF4-FFF2-40B4-BE49-F238E27FC236}">
                <a16:creationId xmlns:a16="http://schemas.microsoft.com/office/drawing/2014/main" id="{E101EA0A-D819-B84A-9A81-14AAFB37F5BF}"/>
              </a:ext>
            </a:extLst>
          </p:cNvPr>
          <p:cNvSpPr txBox="1"/>
          <p:nvPr/>
        </p:nvSpPr>
        <p:spPr>
          <a:xfrm>
            <a:off x="953477" y="567772"/>
            <a:ext cx="672123" cy="200055"/>
          </a:xfrm>
          <a:prstGeom prst="rect">
            <a:avLst/>
          </a:prstGeom>
          <a:noFill/>
        </p:spPr>
        <p:txBody>
          <a:bodyPr wrap="square" rtlCol="0">
            <a:spAutoFit/>
          </a:bodyPr>
          <a:lstStyle/>
          <a:p>
            <a:pPr algn="ctr"/>
            <a:r>
              <a:rPr lang="en-US" sz="700" dirty="0">
                <a:latin typeface="Arial" panose="020B0604020202020204" pitchFamily="34" charset="0"/>
                <a:cs typeface="Arial" panose="020B0604020202020204" pitchFamily="34" charset="0"/>
              </a:rPr>
              <a:t>P3.6-651</a:t>
            </a:r>
            <a:endParaRPr lang="en-AT" sz="7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0D13E0CA-9617-42CC-9834-6EE103D3EDBB}"/>
              </a:ext>
            </a:extLst>
          </p:cNvPr>
          <p:cNvSpPr txBox="1"/>
          <p:nvPr/>
        </p:nvSpPr>
        <p:spPr>
          <a:xfrm rot="16200000">
            <a:off x="-1760331" y="2499817"/>
            <a:ext cx="3882477" cy="646331"/>
          </a:xfrm>
          <a:prstGeom prst="rect">
            <a:avLst/>
          </a:prstGeom>
          <a:noFill/>
        </p:spPr>
        <p:txBody>
          <a:bodyPr wrap="square" rtlCol="0">
            <a:spAutoFit/>
          </a:bodyPr>
          <a:lstStyle/>
          <a:p>
            <a:pPr algn="ctr"/>
            <a:r>
              <a:rPr lang="en-AT" sz="3600" dirty="0">
                <a:solidFill>
                  <a:srgbClr val="DFC5DF"/>
                </a:solidFill>
                <a:latin typeface="Arial" panose="020B0604020202020204" pitchFamily="34" charset="0"/>
                <a:cs typeface="Arial" panose="020B0604020202020204" pitchFamily="34" charset="0"/>
              </a:rPr>
              <a:t>CONCLUSIONS</a:t>
            </a:r>
          </a:p>
        </p:txBody>
      </p:sp>
      <p:sp>
        <p:nvSpPr>
          <p:cNvPr id="4" name="TextBox 3">
            <a:extLst>
              <a:ext uri="{FF2B5EF4-FFF2-40B4-BE49-F238E27FC236}">
                <a16:creationId xmlns:a16="http://schemas.microsoft.com/office/drawing/2014/main" id="{7F8AD4C9-7AD8-4839-8CA1-3D2136E0CF8B}"/>
              </a:ext>
            </a:extLst>
          </p:cNvPr>
          <p:cNvSpPr txBox="1"/>
          <p:nvPr/>
        </p:nvSpPr>
        <p:spPr>
          <a:xfrm>
            <a:off x="504074" y="1097853"/>
            <a:ext cx="8639925" cy="3477875"/>
          </a:xfrm>
          <a:prstGeom prst="rect">
            <a:avLst/>
          </a:prstGeom>
          <a:noFill/>
        </p:spPr>
        <p:txBody>
          <a:bodyPr wrap="square" rtlCol="0">
            <a:spAutoFit/>
          </a:bodyPr>
          <a:lstStyle/>
          <a:p>
            <a:pPr marL="171450" indent="-171450">
              <a:buFont typeface="Arial" panose="020B0604020202020204" pitchFamily="34" charset="0"/>
              <a:buChar char="•"/>
            </a:pPr>
            <a:r>
              <a:rPr lang="en-US" sz="2000" dirty="0"/>
              <a:t>The full simulation of an operational context, including the request of auxiliary data by NET-VISA events in SEL1 and SEL2 shows that the software is ready for operations.</a:t>
            </a:r>
          </a:p>
          <a:p>
            <a:pPr marL="171450" indent="-171450">
              <a:buFont typeface="Arial" panose="020B0604020202020204" pitchFamily="34" charset="0"/>
              <a:buChar char="•"/>
            </a:pPr>
            <a:r>
              <a:rPr lang="en-US" sz="2000" dirty="0"/>
              <a:t>The previously estimated improvement (&gt; 10%) in overlap is confirmed and slightly better than for previous off-line tests and the version used in operations as of June 2021. </a:t>
            </a:r>
          </a:p>
          <a:p>
            <a:pPr marL="171450" indent="-171450">
              <a:buFont typeface="Arial" panose="020B0604020202020204" pitchFamily="34" charset="0"/>
              <a:buChar char="•"/>
            </a:pPr>
            <a:r>
              <a:rPr lang="en-US" sz="2000" dirty="0"/>
              <a:t>A comparison with Ground-Truth data, independent of the REB, shows excellent results for NET-VISA version 2.4.2, with improvement in the accuracy of the location</a:t>
            </a:r>
          </a:p>
          <a:p>
            <a:pPr marL="171450" indent="-171450">
              <a:buFont typeface="Arial" panose="020B0604020202020204" pitchFamily="34" charset="0"/>
              <a:buChar char="•"/>
            </a:pPr>
            <a:r>
              <a:rPr lang="en-US" sz="2000" dirty="0"/>
              <a:t>NET-VISA overall associates more defining associations and will simplify the work of the analysts </a:t>
            </a:r>
            <a:endParaRPr lang="en-GB" sz="2000" dirty="0"/>
          </a:p>
        </p:txBody>
      </p:sp>
    </p:spTree>
    <p:extLst>
      <p:ext uri="{BB962C8B-B14F-4D97-AF65-F5344CB8AC3E}">
        <p14:creationId xmlns:p14="http://schemas.microsoft.com/office/powerpoint/2010/main" val="35217247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7">
            <a:extLst>
              <a:ext uri="{FF2B5EF4-FFF2-40B4-BE49-F238E27FC236}">
                <a16:creationId xmlns:a16="http://schemas.microsoft.com/office/drawing/2014/main" id="{BC5AAA59-41F3-0D40-B5E2-567F04B6D257}"/>
              </a:ext>
            </a:extLst>
          </p:cNvPr>
          <p:cNvSpPr>
            <a:spLocks noChangeArrowheads="1"/>
          </p:cNvSpPr>
          <p:nvPr/>
        </p:nvSpPr>
        <p:spPr bwMode="auto">
          <a:xfrm>
            <a:off x="1822026" y="163887"/>
            <a:ext cx="5445761" cy="608820"/>
          </a:xfrm>
          <a:prstGeom prst="rect">
            <a:avLst/>
          </a:prstGeom>
          <a:noFill/>
          <a:ln w="9525">
            <a:noFill/>
            <a:miter lim="800000"/>
            <a:headEnd/>
            <a:tailEnd/>
          </a:ln>
        </p:spPr>
        <p:txBody>
          <a:bodyPr wrap="square" lIns="18666" tIns="9334" rIns="18666" bIns="9334">
            <a:spAutoFit/>
          </a:bodyPr>
          <a:lstStyle/>
          <a:p>
            <a:pPr algn="ctr" eaLnBrk="0" hangingPunct="0">
              <a:lnSpc>
                <a:spcPts val="1586"/>
              </a:lnSpc>
            </a:pPr>
            <a:r>
              <a:rPr lang="en-GB" sz="1200" b="1" dirty="0">
                <a:solidFill>
                  <a:schemeClr val="bg1"/>
                </a:solidFill>
                <a:latin typeface="Arial" panose="020B0604020202020204" pitchFamily="34" charset="0"/>
              </a:rPr>
              <a:t>Simulation of operational results of NET-VISA on a three-month historical data set</a:t>
            </a:r>
            <a:endParaRPr lang="en-US" sz="1200" b="1" dirty="0">
              <a:solidFill>
                <a:schemeClr val="bg1"/>
              </a:solidFill>
              <a:latin typeface="Arial" panose="020B0604020202020204" pitchFamily="34" charset="0"/>
            </a:endParaRPr>
          </a:p>
          <a:p>
            <a:pPr algn="ctr" eaLnBrk="0" hangingPunct="0">
              <a:lnSpc>
                <a:spcPts val="1586"/>
              </a:lnSpc>
            </a:pPr>
            <a:r>
              <a:rPr lang="en-US" sz="800" dirty="0">
                <a:solidFill>
                  <a:schemeClr val="bg1"/>
                </a:solidFill>
                <a:latin typeface="Arial" panose="020B0604020202020204" pitchFamily="34" charset="0"/>
                <a:ea typeface="Avenir Book" charset="0"/>
              </a:rPr>
              <a:t>Ronan Le Bras, Noriyuki </a:t>
            </a:r>
            <a:r>
              <a:rPr lang="en-US" sz="800" dirty="0" err="1">
                <a:solidFill>
                  <a:schemeClr val="bg1"/>
                </a:solidFill>
                <a:latin typeface="Arial" panose="020B0604020202020204" pitchFamily="34" charset="0"/>
                <a:ea typeface="Avenir Book" charset="0"/>
              </a:rPr>
              <a:t>Kushida</a:t>
            </a:r>
            <a:r>
              <a:rPr lang="en-US" sz="800" dirty="0">
                <a:solidFill>
                  <a:schemeClr val="bg1"/>
                </a:solidFill>
                <a:latin typeface="Arial" panose="020B0604020202020204" pitchFamily="34" charset="0"/>
                <a:ea typeface="Avenir Book" charset="0"/>
              </a:rPr>
              <a:t>, Pavel </a:t>
            </a:r>
            <a:r>
              <a:rPr lang="en-US" sz="800" dirty="0" err="1">
                <a:solidFill>
                  <a:schemeClr val="bg1"/>
                </a:solidFill>
                <a:latin typeface="Arial" panose="020B0604020202020204" pitchFamily="34" charset="0"/>
                <a:ea typeface="Avenir Book" charset="0"/>
              </a:rPr>
              <a:t>Strachota</a:t>
            </a:r>
            <a:r>
              <a:rPr lang="en-US" sz="800" dirty="0">
                <a:solidFill>
                  <a:schemeClr val="bg1"/>
                </a:solidFill>
                <a:latin typeface="Arial" panose="020B0604020202020204" pitchFamily="34" charset="0"/>
                <a:ea typeface="Avenir Book" charset="0"/>
              </a:rPr>
              <a:t>, Nimar Arora, Geeta Arora</a:t>
            </a:r>
            <a:endParaRPr lang="en-US" sz="800" dirty="0">
              <a:solidFill>
                <a:schemeClr val="bg1"/>
              </a:solidFill>
              <a:latin typeface="Avenir Book" charset="0"/>
              <a:ea typeface="Avenir Book" charset="0"/>
              <a:cs typeface="Avenir Book" charset="0"/>
            </a:endParaRPr>
          </a:p>
        </p:txBody>
      </p:sp>
      <p:sp>
        <p:nvSpPr>
          <p:cNvPr id="3" name="TextBox 2">
            <a:extLst>
              <a:ext uri="{FF2B5EF4-FFF2-40B4-BE49-F238E27FC236}">
                <a16:creationId xmlns:a16="http://schemas.microsoft.com/office/drawing/2014/main" id="{E101EA0A-D819-B84A-9A81-14AAFB37F5BF}"/>
              </a:ext>
            </a:extLst>
          </p:cNvPr>
          <p:cNvSpPr txBox="1"/>
          <p:nvPr/>
        </p:nvSpPr>
        <p:spPr>
          <a:xfrm>
            <a:off x="953477" y="567772"/>
            <a:ext cx="672123" cy="200055"/>
          </a:xfrm>
          <a:prstGeom prst="rect">
            <a:avLst/>
          </a:prstGeom>
          <a:noFill/>
        </p:spPr>
        <p:txBody>
          <a:bodyPr wrap="square" rtlCol="0">
            <a:spAutoFit/>
          </a:bodyPr>
          <a:lstStyle/>
          <a:p>
            <a:pPr algn="ctr"/>
            <a:r>
              <a:rPr lang="en-US" sz="700" dirty="0">
                <a:latin typeface="Arial" panose="020B0604020202020204" pitchFamily="34" charset="0"/>
                <a:cs typeface="Arial" panose="020B0604020202020204" pitchFamily="34" charset="0"/>
              </a:rPr>
              <a:t>P3.6-651</a:t>
            </a:r>
            <a:endParaRPr lang="en-AT" sz="7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F689346-B72C-4E1E-B756-7BA89422D593}"/>
              </a:ext>
            </a:extLst>
          </p:cNvPr>
          <p:cNvSpPr txBox="1"/>
          <p:nvPr/>
        </p:nvSpPr>
        <p:spPr>
          <a:xfrm rot="16200000">
            <a:off x="-1719672" y="2499816"/>
            <a:ext cx="3882477" cy="646331"/>
          </a:xfrm>
          <a:prstGeom prst="rect">
            <a:avLst/>
          </a:prstGeom>
          <a:noFill/>
        </p:spPr>
        <p:txBody>
          <a:bodyPr wrap="square" rtlCol="0">
            <a:spAutoFit/>
          </a:bodyPr>
          <a:lstStyle/>
          <a:p>
            <a:pPr algn="ctr"/>
            <a:r>
              <a:rPr lang="en-AT" sz="3600" dirty="0">
                <a:solidFill>
                  <a:srgbClr val="DFC5DF"/>
                </a:solidFill>
                <a:latin typeface="Arial" panose="020B0604020202020204" pitchFamily="34" charset="0"/>
                <a:cs typeface="Arial" panose="020B0604020202020204" pitchFamily="34" charset="0"/>
              </a:rPr>
              <a:t>ABSTRACT</a:t>
            </a:r>
          </a:p>
        </p:txBody>
      </p:sp>
      <p:sp>
        <p:nvSpPr>
          <p:cNvPr id="5" name="Rectangle 4">
            <a:extLst>
              <a:ext uri="{FF2B5EF4-FFF2-40B4-BE49-F238E27FC236}">
                <a16:creationId xmlns:a16="http://schemas.microsoft.com/office/drawing/2014/main" id="{8A4B7973-633B-4481-A7C6-A629882F0096}"/>
              </a:ext>
            </a:extLst>
          </p:cNvPr>
          <p:cNvSpPr/>
          <p:nvPr/>
        </p:nvSpPr>
        <p:spPr>
          <a:xfrm>
            <a:off x="704427" y="980956"/>
            <a:ext cx="8168639" cy="3416320"/>
          </a:xfrm>
          <a:prstGeom prst="rect">
            <a:avLst/>
          </a:prstGeom>
        </p:spPr>
        <p:txBody>
          <a:bodyPr wrap="square">
            <a:spAutoFit/>
          </a:bodyPr>
          <a:lstStyle/>
          <a:p>
            <a:r>
              <a:rPr lang="en-GB" sz="1800" dirty="0">
                <a:solidFill>
                  <a:srgbClr val="555555"/>
                </a:solidFill>
                <a:latin typeface="Liberation Serif"/>
              </a:rPr>
              <a:t>NET-VISA has benefitted tremendously from the interaction between its developers and CTBT State Signatories experts. One way that this interaction has taken place is through the delivery of data sets processed with successively enhanced versions of the software, with feedback from the experts. We present the results of a full simulation of operational results conducted offline with a recent version of NET-VISA (December 2020). The processing includes the complete three-pipeline configuration. The data set covers August-October 2016, includes an announced nuclear test, and is intended to be delivered to the State Signatories experts. The analysis will cover the essential comparison criteria of overlap and inconsistency between the automatic results and reviewed results, but will also go deeper into the comparison of the NET-VISA results with the SEL3 automatic bulletin for that period, taking into account location accuracy and completeness of the automatic events.</a:t>
            </a:r>
            <a:endParaRPr lang="en-GB" sz="1800" dirty="0"/>
          </a:p>
        </p:txBody>
      </p:sp>
    </p:spTree>
    <p:extLst>
      <p:ext uri="{BB962C8B-B14F-4D97-AF65-F5344CB8AC3E}">
        <p14:creationId xmlns:p14="http://schemas.microsoft.com/office/powerpoint/2010/main" val="37399325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7">
            <a:extLst>
              <a:ext uri="{FF2B5EF4-FFF2-40B4-BE49-F238E27FC236}">
                <a16:creationId xmlns:a16="http://schemas.microsoft.com/office/drawing/2014/main" id="{BC5AAA59-41F3-0D40-B5E2-567F04B6D257}"/>
              </a:ext>
            </a:extLst>
          </p:cNvPr>
          <p:cNvSpPr>
            <a:spLocks noChangeArrowheads="1"/>
          </p:cNvSpPr>
          <p:nvPr/>
        </p:nvSpPr>
        <p:spPr bwMode="auto">
          <a:xfrm>
            <a:off x="1822026" y="163887"/>
            <a:ext cx="5445761" cy="608820"/>
          </a:xfrm>
          <a:prstGeom prst="rect">
            <a:avLst/>
          </a:prstGeom>
          <a:noFill/>
          <a:ln w="9525">
            <a:noFill/>
            <a:miter lim="800000"/>
            <a:headEnd/>
            <a:tailEnd/>
          </a:ln>
        </p:spPr>
        <p:txBody>
          <a:bodyPr wrap="square" lIns="18666" tIns="9334" rIns="18666" bIns="9334">
            <a:spAutoFit/>
          </a:bodyPr>
          <a:lstStyle/>
          <a:p>
            <a:pPr algn="ctr" eaLnBrk="0" hangingPunct="0">
              <a:lnSpc>
                <a:spcPts val="1586"/>
              </a:lnSpc>
            </a:pPr>
            <a:r>
              <a:rPr lang="en-GB" sz="1200" b="1" dirty="0">
                <a:solidFill>
                  <a:schemeClr val="bg1"/>
                </a:solidFill>
                <a:latin typeface="Arial" panose="020B0604020202020204" pitchFamily="34" charset="0"/>
              </a:rPr>
              <a:t>Simulation of operational results of NET-VISA on a three-month historical data set</a:t>
            </a:r>
            <a:endParaRPr lang="en-US" sz="1200" b="1" dirty="0">
              <a:solidFill>
                <a:schemeClr val="bg1"/>
              </a:solidFill>
              <a:latin typeface="Arial" panose="020B0604020202020204" pitchFamily="34" charset="0"/>
            </a:endParaRPr>
          </a:p>
          <a:p>
            <a:pPr algn="ctr" eaLnBrk="0" hangingPunct="0">
              <a:lnSpc>
                <a:spcPts val="1586"/>
              </a:lnSpc>
            </a:pPr>
            <a:r>
              <a:rPr lang="en-US" sz="800" dirty="0">
                <a:solidFill>
                  <a:schemeClr val="bg1"/>
                </a:solidFill>
                <a:latin typeface="Arial" panose="020B0604020202020204" pitchFamily="34" charset="0"/>
                <a:ea typeface="Avenir Book" charset="0"/>
              </a:rPr>
              <a:t>Ronan Le Bras, Noriyuki </a:t>
            </a:r>
            <a:r>
              <a:rPr lang="en-US" sz="800" dirty="0" err="1">
                <a:solidFill>
                  <a:schemeClr val="bg1"/>
                </a:solidFill>
                <a:latin typeface="Arial" panose="020B0604020202020204" pitchFamily="34" charset="0"/>
                <a:ea typeface="Avenir Book" charset="0"/>
              </a:rPr>
              <a:t>Kushida</a:t>
            </a:r>
            <a:r>
              <a:rPr lang="en-US" sz="800" dirty="0">
                <a:solidFill>
                  <a:schemeClr val="bg1"/>
                </a:solidFill>
                <a:latin typeface="Arial" panose="020B0604020202020204" pitchFamily="34" charset="0"/>
                <a:ea typeface="Avenir Book" charset="0"/>
              </a:rPr>
              <a:t>, Pavel </a:t>
            </a:r>
            <a:r>
              <a:rPr lang="en-US" sz="800" dirty="0" err="1">
                <a:solidFill>
                  <a:schemeClr val="bg1"/>
                </a:solidFill>
                <a:latin typeface="Arial" panose="020B0604020202020204" pitchFamily="34" charset="0"/>
                <a:ea typeface="Avenir Book" charset="0"/>
              </a:rPr>
              <a:t>Strachota</a:t>
            </a:r>
            <a:r>
              <a:rPr lang="en-US" sz="800" dirty="0">
                <a:solidFill>
                  <a:schemeClr val="bg1"/>
                </a:solidFill>
                <a:latin typeface="Arial" panose="020B0604020202020204" pitchFamily="34" charset="0"/>
                <a:ea typeface="Avenir Book" charset="0"/>
              </a:rPr>
              <a:t>, Nimar Arora, Geeta Arora</a:t>
            </a:r>
            <a:endParaRPr lang="en-US" sz="800" dirty="0">
              <a:solidFill>
                <a:schemeClr val="bg1"/>
              </a:solidFill>
              <a:latin typeface="Avenir Book" charset="0"/>
              <a:ea typeface="Avenir Book" charset="0"/>
              <a:cs typeface="Avenir Book" charset="0"/>
            </a:endParaRPr>
          </a:p>
        </p:txBody>
      </p:sp>
      <p:sp>
        <p:nvSpPr>
          <p:cNvPr id="3" name="TextBox 2">
            <a:extLst>
              <a:ext uri="{FF2B5EF4-FFF2-40B4-BE49-F238E27FC236}">
                <a16:creationId xmlns:a16="http://schemas.microsoft.com/office/drawing/2014/main" id="{E101EA0A-D819-B84A-9A81-14AAFB37F5BF}"/>
              </a:ext>
            </a:extLst>
          </p:cNvPr>
          <p:cNvSpPr txBox="1"/>
          <p:nvPr/>
        </p:nvSpPr>
        <p:spPr>
          <a:xfrm>
            <a:off x="953477" y="567772"/>
            <a:ext cx="672123" cy="200055"/>
          </a:xfrm>
          <a:prstGeom prst="rect">
            <a:avLst/>
          </a:prstGeom>
          <a:noFill/>
        </p:spPr>
        <p:txBody>
          <a:bodyPr wrap="square" rtlCol="0">
            <a:spAutoFit/>
          </a:bodyPr>
          <a:lstStyle/>
          <a:p>
            <a:pPr algn="ctr"/>
            <a:r>
              <a:rPr lang="en-US" sz="700" dirty="0">
                <a:latin typeface="Arial" panose="020B0604020202020204" pitchFamily="34" charset="0"/>
                <a:cs typeface="Arial" panose="020B0604020202020204" pitchFamily="34" charset="0"/>
              </a:rPr>
              <a:t>P3.6-651</a:t>
            </a:r>
            <a:endParaRPr lang="en-AT" sz="7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77D37EDD-3322-47D6-9E83-EB602490E486}"/>
              </a:ext>
            </a:extLst>
          </p:cNvPr>
          <p:cNvSpPr txBox="1"/>
          <p:nvPr/>
        </p:nvSpPr>
        <p:spPr>
          <a:xfrm rot="16200000">
            <a:off x="-1756067" y="2499817"/>
            <a:ext cx="3882477" cy="646331"/>
          </a:xfrm>
          <a:prstGeom prst="rect">
            <a:avLst/>
          </a:prstGeom>
          <a:noFill/>
        </p:spPr>
        <p:txBody>
          <a:bodyPr wrap="square" rtlCol="0">
            <a:spAutoFit/>
          </a:bodyPr>
          <a:lstStyle/>
          <a:p>
            <a:pPr algn="ctr"/>
            <a:r>
              <a:rPr lang="en-AT" sz="3600" dirty="0">
                <a:solidFill>
                  <a:srgbClr val="DFC5DF"/>
                </a:solidFill>
                <a:latin typeface="Arial" panose="020B0604020202020204" pitchFamily="34" charset="0"/>
                <a:cs typeface="Arial" panose="020B0604020202020204" pitchFamily="34" charset="0"/>
              </a:rPr>
              <a:t>INTRODUCTION</a:t>
            </a:r>
          </a:p>
        </p:txBody>
      </p:sp>
      <p:sp>
        <p:nvSpPr>
          <p:cNvPr id="5" name="TextBox 4">
            <a:extLst>
              <a:ext uri="{FF2B5EF4-FFF2-40B4-BE49-F238E27FC236}">
                <a16:creationId xmlns:a16="http://schemas.microsoft.com/office/drawing/2014/main" id="{003526D5-5580-41C4-B618-ED0B2EB741BA}"/>
              </a:ext>
            </a:extLst>
          </p:cNvPr>
          <p:cNvSpPr txBox="1"/>
          <p:nvPr/>
        </p:nvSpPr>
        <p:spPr>
          <a:xfrm>
            <a:off x="508338" y="1122435"/>
            <a:ext cx="8635662" cy="3416320"/>
          </a:xfrm>
          <a:prstGeom prst="rect">
            <a:avLst/>
          </a:prstGeom>
          <a:noFill/>
        </p:spPr>
        <p:txBody>
          <a:bodyPr wrap="square" rtlCol="0">
            <a:spAutoFit/>
          </a:bodyPr>
          <a:lstStyle/>
          <a:p>
            <a:pPr marL="285750" indent="-285750">
              <a:buFont typeface="Arial" panose="020B0604020202020204" pitchFamily="34" charset="0"/>
              <a:buChar char="•"/>
            </a:pPr>
            <a:r>
              <a:rPr lang="en-US" sz="1800" dirty="0"/>
              <a:t>NET-VISA uses a Bayesian approach in the Network Processing step of SHI data. It has been used operationally since January 2018 in complement to Global Association (GA) which has been in use since the inception of the IDC.</a:t>
            </a:r>
          </a:p>
          <a:p>
            <a:endParaRPr lang="en-US" sz="1800" dirty="0"/>
          </a:p>
          <a:p>
            <a:pPr marL="285750" indent="-285750">
              <a:buFont typeface="Arial" panose="020B0604020202020204" pitchFamily="34" charset="0"/>
              <a:buChar char="•"/>
            </a:pPr>
            <a:r>
              <a:rPr lang="en-GB" sz="1800" dirty="0"/>
              <a:t>The results of NET-VISA version 2.4.2 processing were obtained using a full-pipeline mode and generated SEL1/2/3 automatic bulletins similarly to the Global Association (GA) software, including retrieval of auxiliary seismic stations segments based on SEL1 and SEL2 events. </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The testing was performed on the set of arrivals obtained through the automated station processing from 1</a:t>
            </a:r>
            <a:r>
              <a:rPr lang="en-GB" sz="1800" baseline="30000" dirty="0"/>
              <a:t> </a:t>
            </a:r>
            <a:r>
              <a:rPr lang="en-GB" sz="1800" dirty="0"/>
              <a:t>August to 31</a:t>
            </a:r>
            <a:r>
              <a:rPr lang="en-GB" sz="1800" baseline="30000" dirty="0"/>
              <a:t> </a:t>
            </a:r>
            <a:r>
              <a:rPr lang="en-GB" sz="1800" dirty="0"/>
              <a:t>October 2016, which includes one of the DPRK announced nuclear tests. </a:t>
            </a:r>
          </a:p>
        </p:txBody>
      </p:sp>
    </p:spTree>
    <p:extLst>
      <p:ext uri="{BB962C8B-B14F-4D97-AF65-F5344CB8AC3E}">
        <p14:creationId xmlns:p14="http://schemas.microsoft.com/office/powerpoint/2010/main" val="13472444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7">
            <a:extLst>
              <a:ext uri="{FF2B5EF4-FFF2-40B4-BE49-F238E27FC236}">
                <a16:creationId xmlns:a16="http://schemas.microsoft.com/office/drawing/2014/main" id="{BC5AAA59-41F3-0D40-B5E2-567F04B6D257}"/>
              </a:ext>
            </a:extLst>
          </p:cNvPr>
          <p:cNvSpPr>
            <a:spLocks noChangeArrowheads="1"/>
          </p:cNvSpPr>
          <p:nvPr/>
        </p:nvSpPr>
        <p:spPr bwMode="auto">
          <a:xfrm>
            <a:off x="1822026" y="163887"/>
            <a:ext cx="5445761" cy="608820"/>
          </a:xfrm>
          <a:prstGeom prst="rect">
            <a:avLst/>
          </a:prstGeom>
          <a:noFill/>
          <a:ln w="9525">
            <a:noFill/>
            <a:miter lim="800000"/>
            <a:headEnd/>
            <a:tailEnd/>
          </a:ln>
        </p:spPr>
        <p:txBody>
          <a:bodyPr wrap="square" lIns="18666" tIns="9334" rIns="18666" bIns="9334">
            <a:spAutoFit/>
          </a:bodyPr>
          <a:lstStyle/>
          <a:p>
            <a:pPr algn="ctr" eaLnBrk="0" hangingPunct="0">
              <a:lnSpc>
                <a:spcPts val="1586"/>
              </a:lnSpc>
            </a:pPr>
            <a:r>
              <a:rPr lang="en-GB" sz="1200" b="1" dirty="0">
                <a:solidFill>
                  <a:schemeClr val="bg1"/>
                </a:solidFill>
                <a:latin typeface="Arial" panose="020B0604020202020204" pitchFamily="34" charset="0"/>
              </a:rPr>
              <a:t>Simulation of operational results of NET-VISA on a three-month historical data set</a:t>
            </a:r>
            <a:endParaRPr lang="en-US" sz="1200" b="1" dirty="0">
              <a:solidFill>
                <a:schemeClr val="bg1"/>
              </a:solidFill>
              <a:latin typeface="Arial" panose="020B0604020202020204" pitchFamily="34" charset="0"/>
            </a:endParaRPr>
          </a:p>
          <a:p>
            <a:pPr algn="ctr" eaLnBrk="0" hangingPunct="0">
              <a:lnSpc>
                <a:spcPts val="1586"/>
              </a:lnSpc>
            </a:pPr>
            <a:r>
              <a:rPr lang="en-US" sz="800" dirty="0">
                <a:solidFill>
                  <a:schemeClr val="bg1"/>
                </a:solidFill>
                <a:latin typeface="Arial" panose="020B0604020202020204" pitchFamily="34" charset="0"/>
                <a:ea typeface="Avenir Book" charset="0"/>
              </a:rPr>
              <a:t>Ronan Le Bras, Noriyuki </a:t>
            </a:r>
            <a:r>
              <a:rPr lang="en-US" sz="800" dirty="0" err="1">
                <a:solidFill>
                  <a:schemeClr val="bg1"/>
                </a:solidFill>
                <a:latin typeface="Arial" panose="020B0604020202020204" pitchFamily="34" charset="0"/>
                <a:ea typeface="Avenir Book" charset="0"/>
              </a:rPr>
              <a:t>Kushida</a:t>
            </a:r>
            <a:r>
              <a:rPr lang="en-US" sz="800" dirty="0">
                <a:solidFill>
                  <a:schemeClr val="bg1"/>
                </a:solidFill>
                <a:latin typeface="Arial" panose="020B0604020202020204" pitchFamily="34" charset="0"/>
                <a:ea typeface="Avenir Book" charset="0"/>
              </a:rPr>
              <a:t>, Pavel </a:t>
            </a:r>
            <a:r>
              <a:rPr lang="en-US" sz="800" dirty="0" err="1">
                <a:solidFill>
                  <a:schemeClr val="bg1"/>
                </a:solidFill>
                <a:latin typeface="Arial" panose="020B0604020202020204" pitchFamily="34" charset="0"/>
                <a:ea typeface="Avenir Book" charset="0"/>
              </a:rPr>
              <a:t>Strachota</a:t>
            </a:r>
            <a:r>
              <a:rPr lang="en-US" sz="800" dirty="0">
                <a:solidFill>
                  <a:schemeClr val="bg1"/>
                </a:solidFill>
                <a:latin typeface="Arial" panose="020B0604020202020204" pitchFamily="34" charset="0"/>
                <a:ea typeface="Avenir Book" charset="0"/>
              </a:rPr>
              <a:t>, Nimar Arora, Geeta Arora</a:t>
            </a:r>
            <a:endParaRPr lang="en-US" sz="800" dirty="0">
              <a:solidFill>
                <a:schemeClr val="bg1"/>
              </a:solidFill>
              <a:latin typeface="Avenir Book" charset="0"/>
              <a:ea typeface="Avenir Book" charset="0"/>
              <a:cs typeface="Avenir Book" charset="0"/>
            </a:endParaRPr>
          </a:p>
        </p:txBody>
      </p:sp>
      <p:sp>
        <p:nvSpPr>
          <p:cNvPr id="3" name="TextBox 2">
            <a:extLst>
              <a:ext uri="{FF2B5EF4-FFF2-40B4-BE49-F238E27FC236}">
                <a16:creationId xmlns:a16="http://schemas.microsoft.com/office/drawing/2014/main" id="{E101EA0A-D819-B84A-9A81-14AAFB37F5BF}"/>
              </a:ext>
            </a:extLst>
          </p:cNvPr>
          <p:cNvSpPr txBox="1"/>
          <p:nvPr/>
        </p:nvSpPr>
        <p:spPr>
          <a:xfrm>
            <a:off x="953477" y="567772"/>
            <a:ext cx="672123" cy="200055"/>
          </a:xfrm>
          <a:prstGeom prst="rect">
            <a:avLst/>
          </a:prstGeom>
          <a:noFill/>
        </p:spPr>
        <p:txBody>
          <a:bodyPr wrap="square" rtlCol="0">
            <a:spAutoFit/>
          </a:bodyPr>
          <a:lstStyle/>
          <a:p>
            <a:pPr algn="ctr"/>
            <a:r>
              <a:rPr lang="en-US" sz="700" dirty="0">
                <a:latin typeface="Arial" panose="020B0604020202020204" pitchFamily="34" charset="0"/>
                <a:cs typeface="Arial" panose="020B0604020202020204" pitchFamily="34" charset="0"/>
              </a:rPr>
              <a:t>P3.6-651</a:t>
            </a:r>
            <a:endParaRPr lang="en-AT" sz="7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12472A6-6999-4133-8EB1-3398517DA08A}"/>
              </a:ext>
            </a:extLst>
          </p:cNvPr>
          <p:cNvSpPr txBox="1"/>
          <p:nvPr/>
        </p:nvSpPr>
        <p:spPr>
          <a:xfrm rot="16200000">
            <a:off x="-1752154" y="2499816"/>
            <a:ext cx="3882477" cy="646331"/>
          </a:xfrm>
          <a:prstGeom prst="rect">
            <a:avLst/>
          </a:prstGeom>
          <a:noFill/>
        </p:spPr>
        <p:txBody>
          <a:bodyPr wrap="square" rtlCol="0">
            <a:spAutoFit/>
          </a:bodyPr>
          <a:lstStyle/>
          <a:p>
            <a:pPr algn="ctr"/>
            <a:r>
              <a:rPr lang="en-AT" sz="3600" dirty="0">
                <a:solidFill>
                  <a:srgbClr val="DFC5DF"/>
                </a:solidFill>
                <a:latin typeface="Arial" panose="020B0604020202020204" pitchFamily="34" charset="0"/>
                <a:cs typeface="Arial" panose="020B0604020202020204" pitchFamily="34" charset="0"/>
              </a:rPr>
              <a:t>METHODS</a:t>
            </a:r>
          </a:p>
        </p:txBody>
      </p:sp>
      <p:sp>
        <p:nvSpPr>
          <p:cNvPr id="6" name="TextBox 5">
            <a:extLst>
              <a:ext uri="{FF2B5EF4-FFF2-40B4-BE49-F238E27FC236}">
                <a16:creationId xmlns:a16="http://schemas.microsoft.com/office/drawing/2014/main" id="{E565A36A-3FA2-4D55-9D6B-E24F85488FDD}"/>
              </a:ext>
            </a:extLst>
          </p:cNvPr>
          <p:cNvSpPr txBox="1"/>
          <p:nvPr/>
        </p:nvSpPr>
        <p:spPr>
          <a:xfrm>
            <a:off x="508338" y="881743"/>
            <a:ext cx="8635662" cy="3139321"/>
          </a:xfrm>
          <a:prstGeom prst="rect">
            <a:avLst/>
          </a:prstGeom>
          <a:noFill/>
        </p:spPr>
        <p:txBody>
          <a:bodyPr wrap="square" rtlCol="0">
            <a:spAutoFit/>
          </a:bodyPr>
          <a:lstStyle/>
          <a:p>
            <a:r>
              <a:rPr lang="en-US" sz="1800" dirty="0"/>
              <a:t>The following criteria are used to compare the results of the three-month dataset with the standard results obtained with GA:</a:t>
            </a:r>
          </a:p>
          <a:p>
            <a:pPr marL="285750" indent="-285750">
              <a:buFont typeface="Arial" panose="020B0604020202020204" pitchFamily="34" charset="0"/>
              <a:buChar char="•"/>
            </a:pPr>
            <a:endParaRPr lang="en-US" sz="1800" dirty="0"/>
          </a:p>
          <a:p>
            <a:pPr marL="522331" lvl="2" indent="-342900">
              <a:buFont typeface="+mj-lt"/>
              <a:buAutoNum type="arabicPeriod"/>
            </a:pPr>
            <a:r>
              <a:rPr lang="en-US" sz="1800" dirty="0"/>
              <a:t>Total number of events in the three automatic bulletins</a:t>
            </a:r>
          </a:p>
          <a:p>
            <a:pPr marL="522331" lvl="2" indent="-342900">
              <a:buFont typeface="+mj-lt"/>
              <a:buAutoNum type="arabicPeriod"/>
            </a:pPr>
            <a:r>
              <a:rPr lang="en-US" sz="1800" dirty="0"/>
              <a:t>Comparison with the Ground-Truth (GT) events from the ISC for that time period</a:t>
            </a:r>
          </a:p>
          <a:p>
            <a:pPr marL="522331" lvl="2" indent="-342900">
              <a:buFont typeface="+mj-lt"/>
              <a:buAutoNum type="arabicPeriod"/>
            </a:pPr>
            <a:r>
              <a:rPr lang="en-US" sz="1800" dirty="0"/>
              <a:t>Overlap and Inconsistency comparison with the REB bulletin</a:t>
            </a:r>
          </a:p>
          <a:p>
            <a:pPr marL="522331" lvl="2" indent="-342900">
              <a:buFont typeface="+mj-lt"/>
              <a:buAutoNum type="arabicPeriod"/>
            </a:pPr>
            <a:r>
              <a:rPr lang="en-US" sz="1800" dirty="0"/>
              <a:t>Split and joint comparison with the REB bulletin</a:t>
            </a:r>
          </a:p>
          <a:p>
            <a:pPr marL="522331" lvl="2" indent="-342900">
              <a:buFont typeface="+mj-lt"/>
              <a:buAutoNum type="arabicPeriod"/>
            </a:pPr>
            <a:r>
              <a:rPr lang="en-US" sz="1800" dirty="0"/>
              <a:t>Number of defining associations in each bulletin</a:t>
            </a:r>
          </a:p>
          <a:p>
            <a:pPr marL="522331" lvl="2" indent="-342900">
              <a:buFont typeface="+mj-lt"/>
              <a:buAutoNum type="arabicPeriod"/>
            </a:pPr>
            <a:r>
              <a:rPr lang="en-US" sz="1800" dirty="0"/>
              <a:t>Comparison of the automatically obtained DPRK test of 9 September 2016</a:t>
            </a:r>
          </a:p>
          <a:p>
            <a:pPr marL="522331" lvl="2" indent="-342900">
              <a:buFont typeface="+mj-lt"/>
              <a:buAutoNum type="arabicPeriod"/>
            </a:pPr>
            <a:r>
              <a:rPr lang="en-US" sz="1800" dirty="0"/>
              <a:t>Comparison of the two maps (NET-VISA and GA) of automatic events </a:t>
            </a:r>
          </a:p>
          <a:p>
            <a:endParaRPr lang="en-US" sz="1800" dirty="0"/>
          </a:p>
        </p:txBody>
      </p:sp>
    </p:spTree>
    <p:extLst>
      <p:ext uri="{BB962C8B-B14F-4D97-AF65-F5344CB8AC3E}">
        <p14:creationId xmlns:p14="http://schemas.microsoft.com/office/powerpoint/2010/main" val="32490255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7">
            <a:extLst>
              <a:ext uri="{FF2B5EF4-FFF2-40B4-BE49-F238E27FC236}">
                <a16:creationId xmlns:a16="http://schemas.microsoft.com/office/drawing/2014/main" id="{BC5AAA59-41F3-0D40-B5E2-567F04B6D257}"/>
              </a:ext>
            </a:extLst>
          </p:cNvPr>
          <p:cNvSpPr>
            <a:spLocks noChangeArrowheads="1"/>
          </p:cNvSpPr>
          <p:nvPr/>
        </p:nvSpPr>
        <p:spPr bwMode="auto">
          <a:xfrm>
            <a:off x="1822026" y="163887"/>
            <a:ext cx="5445761" cy="608820"/>
          </a:xfrm>
          <a:prstGeom prst="rect">
            <a:avLst/>
          </a:prstGeom>
          <a:noFill/>
          <a:ln w="9525">
            <a:noFill/>
            <a:miter lim="800000"/>
            <a:headEnd/>
            <a:tailEnd/>
          </a:ln>
        </p:spPr>
        <p:txBody>
          <a:bodyPr wrap="square" lIns="18666" tIns="9334" rIns="18666" bIns="9334">
            <a:spAutoFit/>
          </a:bodyPr>
          <a:lstStyle/>
          <a:p>
            <a:pPr algn="ctr" eaLnBrk="0" hangingPunct="0">
              <a:lnSpc>
                <a:spcPts val="1586"/>
              </a:lnSpc>
            </a:pPr>
            <a:r>
              <a:rPr lang="en-GB" sz="1200" b="1" dirty="0">
                <a:solidFill>
                  <a:schemeClr val="bg1"/>
                </a:solidFill>
                <a:latin typeface="Arial" panose="020B0604020202020204" pitchFamily="34" charset="0"/>
              </a:rPr>
              <a:t>Simulation of operational results of NET-VISA on a three-month historical data set</a:t>
            </a:r>
            <a:endParaRPr lang="en-US" sz="1200" b="1" dirty="0">
              <a:solidFill>
                <a:schemeClr val="bg1"/>
              </a:solidFill>
              <a:latin typeface="Arial" panose="020B0604020202020204" pitchFamily="34" charset="0"/>
            </a:endParaRPr>
          </a:p>
          <a:p>
            <a:pPr algn="ctr" eaLnBrk="0" hangingPunct="0">
              <a:lnSpc>
                <a:spcPts val="1586"/>
              </a:lnSpc>
            </a:pPr>
            <a:r>
              <a:rPr lang="en-US" sz="800" dirty="0">
                <a:solidFill>
                  <a:schemeClr val="bg1"/>
                </a:solidFill>
                <a:latin typeface="Arial" panose="020B0604020202020204" pitchFamily="34" charset="0"/>
                <a:ea typeface="Avenir Book" charset="0"/>
              </a:rPr>
              <a:t>Ronan Le Bras, Noriyuki </a:t>
            </a:r>
            <a:r>
              <a:rPr lang="en-US" sz="800" dirty="0" err="1">
                <a:solidFill>
                  <a:schemeClr val="bg1"/>
                </a:solidFill>
                <a:latin typeface="Arial" panose="020B0604020202020204" pitchFamily="34" charset="0"/>
                <a:ea typeface="Avenir Book" charset="0"/>
              </a:rPr>
              <a:t>Kushida</a:t>
            </a:r>
            <a:r>
              <a:rPr lang="en-US" sz="800" dirty="0">
                <a:solidFill>
                  <a:schemeClr val="bg1"/>
                </a:solidFill>
                <a:latin typeface="Arial" panose="020B0604020202020204" pitchFamily="34" charset="0"/>
                <a:ea typeface="Avenir Book" charset="0"/>
              </a:rPr>
              <a:t>, Pavel </a:t>
            </a:r>
            <a:r>
              <a:rPr lang="en-US" sz="800" dirty="0" err="1">
                <a:solidFill>
                  <a:schemeClr val="bg1"/>
                </a:solidFill>
                <a:latin typeface="Arial" panose="020B0604020202020204" pitchFamily="34" charset="0"/>
                <a:ea typeface="Avenir Book" charset="0"/>
              </a:rPr>
              <a:t>Strachota</a:t>
            </a:r>
            <a:r>
              <a:rPr lang="en-US" sz="800" dirty="0">
                <a:solidFill>
                  <a:schemeClr val="bg1"/>
                </a:solidFill>
                <a:latin typeface="Arial" panose="020B0604020202020204" pitchFamily="34" charset="0"/>
                <a:ea typeface="Avenir Book" charset="0"/>
              </a:rPr>
              <a:t>, Nimar Arora, Geeta Arora</a:t>
            </a:r>
            <a:endParaRPr lang="en-US" sz="800" dirty="0">
              <a:solidFill>
                <a:schemeClr val="bg1"/>
              </a:solidFill>
              <a:latin typeface="Avenir Book" charset="0"/>
              <a:ea typeface="Avenir Book" charset="0"/>
              <a:cs typeface="Avenir Book" charset="0"/>
            </a:endParaRPr>
          </a:p>
        </p:txBody>
      </p:sp>
      <p:sp>
        <p:nvSpPr>
          <p:cNvPr id="3" name="TextBox 2">
            <a:extLst>
              <a:ext uri="{FF2B5EF4-FFF2-40B4-BE49-F238E27FC236}">
                <a16:creationId xmlns:a16="http://schemas.microsoft.com/office/drawing/2014/main" id="{E101EA0A-D819-B84A-9A81-14AAFB37F5BF}"/>
              </a:ext>
            </a:extLst>
          </p:cNvPr>
          <p:cNvSpPr txBox="1"/>
          <p:nvPr/>
        </p:nvSpPr>
        <p:spPr>
          <a:xfrm>
            <a:off x="953477" y="567772"/>
            <a:ext cx="672123" cy="200055"/>
          </a:xfrm>
          <a:prstGeom prst="rect">
            <a:avLst/>
          </a:prstGeom>
          <a:noFill/>
        </p:spPr>
        <p:txBody>
          <a:bodyPr wrap="square" rtlCol="0">
            <a:spAutoFit/>
          </a:bodyPr>
          <a:lstStyle/>
          <a:p>
            <a:pPr algn="ctr"/>
            <a:r>
              <a:rPr lang="en-US" sz="700" dirty="0">
                <a:latin typeface="Arial" panose="020B0604020202020204" pitchFamily="34" charset="0"/>
                <a:cs typeface="Arial" panose="020B0604020202020204" pitchFamily="34" charset="0"/>
              </a:rPr>
              <a:t>P3.6-651</a:t>
            </a:r>
            <a:endParaRPr lang="en-AT" sz="7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5FE5493-D01C-4401-9960-48CD20FC1EA9}"/>
              </a:ext>
            </a:extLst>
          </p:cNvPr>
          <p:cNvSpPr txBox="1"/>
          <p:nvPr/>
        </p:nvSpPr>
        <p:spPr>
          <a:xfrm rot="16200000">
            <a:off x="-1742521" y="2499816"/>
            <a:ext cx="3882477" cy="646331"/>
          </a:xfrm>
          <a:prstGeom prst="rect">
            <a:avLst/>
          </a:prstGeom>
          <a:noFill/>
        </p:spPr>
        <p:txBody>
          <a:bodyPr wrap="square" rtlCol="0">
            <a:spAutoFit/>
          </a:bodyPr>
          <a:lstStyle/>
          <a:p>
            <a:pPr algn="ctr"/>
            <a:r>
              <a:rPr lang="en-AT" sz="3600" dirty="0">
                <a:solidFill>
                  <a:srgbClr val="DFC5DF"/>
                </a:solidFill>
                <a:latin typeface="Arial" panose="020B0604020202020204" pitchFamily="34" charset="0"/>
                <a:cs typeface="Arial" panose="020B0604020202020204" pitchFamily="34" charset="0"/>
              </a:rPr>
              <a:t>RESULTS</a:t>
            </a:r>
          </a:p>
        </p:txBody>
      </p:sp>
      <p:pic>
        <p:nvPicPr>
          <p:cNvPr id="6" name="Picture 4">
            <a:extLst>
              <a:ext uri="{FF2B5EF4-FFF2-40B4-BE49-F238E27FC236}">
                <a16:creationId xmlns:a16="http://schemas.microsoft.com/office/drawing/2014/main" id="{143405D8-CD3E-47F2-9D37-0ED5A17FDA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4453" y="881743"/>
            <a:ext cx="5826171" cy="230946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F23DCCE7-31B5-4876-83F9-F73120D86E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4453" y="2571750"/>
            <a:ext cx="5826173" cy="2309462"/>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BFA7F1E2-1DAD-4ACB-BCAA-CDB2D86A78DB}"/>
              </a:ext>
            </a:extLst>
          </p:cNvPr>
          <p:cNvSpPr txBox="1">
            <a:spLocks/>
          </p:cNvSpPr>
          <p:nvPr/>
        </p:nvSpPr>
        <p:spPr>
          <a:xfrm>
            <a:off x="521884" y="3812827"/>
            <a:ext cx="2609427" cy="847446"/>
          </a:xfrm>
          <a:prstGeom prst="rect">
            <a:avLst/>
          </a:prstGeom>
        </p:spPr>
        <p:txBody>
          <a:bodyPr/>
          <a:lstStyle>
            <a:lvl1pPr algn="l" defTabSz="1008111" rtl="0" eaLnBrk="1" latinLnBrk="0" hangingPunct="1">
              <a:lnSpc>
                <a:spcPct val="90000"/>
              </a:lnSpc>
              <a:spcBef>
                <a:spcPct val="0"/>
              </a:spcBef>
              <a:buNone/>
              <a:defRPr sz="4850" kern="1200">
                <a:solidFill>
                  <a:schemeClr val="tx1"/>
                </a:solidFill>
                <a:latin typeface="+mj-lt"/>
                <a:ea typeface="+mj-ea"/>
                <a:cs typeface="+mj-cs"/>
              </a:defRPr>
            </a:lvl1pPr>
          </a:lstStyle>
          <a:p>
            <a:r>
              <a:rPr lang="en-US" sz="1800" dirty="0"/>
              <a:t>Number of events per day</a:t>
            </a:r>
            <a:br>
              <a:rPr lang="en-US" sz="1800" dirty="0"/>
            </a:br>
            <a:r>
              <a:rPr lang="en-US" sz="1800" dirty="0"/>
              <a:t> SEL1/SEL2/SEL3</a:t>
            </a:r>
          </a:p>
          <a:p>
            <a:r>
              <a:rPr lang="en-US" sz="1800" dirty="0"/>
              <a:t>(GA)</a:t>
            </a:r>
          </a:p>
          <a:p>
            <a:endParaRPr lang="en-GB" sz="1800" dirty="0"/>
          </a:p>
        </p:txBody>
      </p:sp>
      <p:sp>
        <p:nvSpPr>
          <p:cNvPr id="9" name="Title 1">
            <a:extLst>
              <a:ext uri="{FF2B5EF4-FFF2-40B4-BE49-F238E27FC236}">
                <a16:creationId xmlns:a16="http://schemas.microsoft.com/office/drawing/2014/main" id="{50E2B5B4-B7E7-4168-B82C-D675411B38A4}"/>
              </a:ext>
            </a:extLst>
          </p:cNvPr>
          <p:cNvSpPr txBox="1">
            <a:spLocks/>
          </p:cNvSpPr>
          <p:nvPr/>
        </p:nvSpPr>
        <p:spPr>
          <a:xfrm>
            <a:off x="521884" y="896524"/>
            <a:ext cx="2609427" cy="2769059"/>
          </a:xfrm>
          <a:prstGeom prst="rect">
            <a:avLst/>
          </a:prstGeom>
        </p:spPr>
        <p:txBody>
          <a:bodyPr/>
          <a:lstStyle>
            <a:lvl1pPr algn="l" defTabSz="1008111" rtl="0" eaLnBrk="1" latinLnBrk="0" hangingPunct="1">
              <a:lnSpc>
                <a:spcPct val="90000"/>
              </a:lnSpc>
              <a:spcBef>
                <a:spcPct val="0"/>
              </a:spcBef>
              <a:buNone/>
              <a:defRPr sz="4850" kern="1200">
                <a:solidFill>
                  <a:schemeClr val="tx1"/>
                </a:solidFill>
                <a:latin typeface="+mj-lt"/>
                <a:ea typeface="+mj-ea"/>
                <a:cs typeface="+mj-cs"/>
              </a:defRPr>
            </a:lvl1pPr>
          </a:lstStyle>
          <a:p>
            <a:r>
              <a:rPr lang="en-US" sz="1800" dirty="0"/>
              <a:t>Number of events per day</a:t>
            </a:r>
            <a:br>
              <a:rPr lang="en-US" sz="1800" dirty="0"/>
            </a:br>
            <a:r>
              <a:rPr lang="en-US" sz="1800" dirty="0"/>
              <a:t>VSEL1/VSEL2/VSEL3</a:t>
            </a:r>
          </a:p>
          <a:p>
            <a:r>
              <a:rPr lang="en-US" sz="1800" dirty="0"/>
              <a:t>(NET-VISA)</a:t>
            </a:r>
          </a:p>
          <a:p>
            <a:r>
              <a:rPr lang="en-US" sz="1800" dirty="0"/>
              <a:t>Same overall pattern with time, with several maxima on the same days.</a:t>
            </a:r>
          </a:p>
          <a:p>
            <a:r>
              <a:rPr lang="en-US" sz="1800" dirty="0"/>
              <a:t>VSEL1 numbers are smaller than VSEL2 and VSEL3, contrary to SEL1 which has higher numbers than SEL2 and SEL3.</a:t>
            </a:r>
            <a:endParaRPr lang="en-GB" sz="1800" dirty="0"/>
          </a:p>
        </p:txBody>
      </p:sp>
    </p:spTree>
    <p:extLst>
      <p:ext uri="{BB962C8B-B14F-4D97-AF65-F5344CB8AC3E}">
        <p14:creationId xmlns:p14="http://schemas.microsoft.com/office/powerpoint/2010/main" val="18439589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7">
            <a:extLst>
              <a:ext uri="{FF2B5EF4-FFF2-40B4-BE49-F238E27FC236}">
                <a16:creationId xmlns:a16="http://schemas.microsoft.com/office/drawing/2014/main" id="{BC5AAA59-41F3-0D40-B5E2-567F04B6D257}"/>
              </a:ext>
            </a:extLst>
          </p:cNvPr>
          <p:cNvSpPr>
            <a:spLocks noChangeArrowheads="1"/>
          </p:cNvSpPr>
          <p:nvPr/>
        </p:nvSpPr>
        <p:spPr bwMode="auto">
          <a:xfrm>
            <a:off x="1822026" y="163887"/>
            <a:ext cx="5445761" cy="608820"/>
          </a:xfrm>
          <a:prstGeom prst="rect">
            <a:avLst/>
          </a:prstGeom>
          <a:noFill/>
          <a:ln w="9525">
            <a:noFill/>
            <a:miter lim="800000"/>
            <a:headEnd/>
            <a:tailEnd/>
          </a:ln>
        </p:spPr>
        <p:txBody>
          <a:bodyPr wrap="square" lIns="18666" tIns="9334" rIns="18666" bIns="9334">
            <a:spAutoFit/>
          </a:bodyPr>
          <a:lstStyle/>
          <a:p>
            <a:pPr algn="ctr" eaLnBrk="0" hangingPunct="0">
              <a:lnSpc>
                <a:spcPts val="1586"/>
              </a:lnSpc>
            </a:pPr>
            <a:r>
              <a:rPr lang="en-GB" sz="1200" b="1" dirty="0">
                <a:solidFill>
                  <a:schemeClr val="bg1"/>
                </a:solidFill>
                <a:latin typeface="Arial" panose="020B0604020202020204" pitchFamily="34" charset="0"/>
              </a:rPr>
              <a:t>Simulation of operational results of NET-VISA on a three-month historical data set</a:t>
            </a:r>
            <a:endParaRPr lang="en-US" sz="1200" b="1" dirty="0">
              <a:solidFill>
                <a:schemeClr val="bg1"/>
              </a:solidFill>
              <a:latin typeface="Arial" panose="020B0604020202020204" pitchFamily="34" charset="0"/>
            </a:endParaRPr>
          </a:p>
          <a:p>
            <a:pPr algn="ctr" eaLnBrk="0" hangingPunct="0">
              <a:lnSpc>
                <a:spcPts val="1586"/>
              </a:lnSpc>
            </a:pPr>
            <a:r>
              <a:rPr lang="en-US" sz="800" dirty="0">
                <a:solidFill>
                  <a:schemeClr val="bg1"/>
                </a:solidFill>
                <a:latin typeface="Arial" panose="020B0604020202020204" pitchFamily="34" charset="0"/>
                <a:ea typeface="Avenir Book" charset="0"/>
              </a:rPr>
              <a:t>Ronan Le Bras, Noriyuki </a:t>
            </a:r>
            <a:r>
              <a:rPr lang="en-US" sz="800" dirty="0" err="1">
                <a:solidFill>
                  <a:schemeClr val="bg1"/>
                </a:solidFill>
                <a:latin typeface="Arial" panose="020B0604020202020204" pitchFamily="34" charset="0"/>
                <a:ea typeface="Avenir Book" charset="0"/>
              </a:rPr>
              <a:t>Kushida</a:t>
            </a:r>
            <a:r>
              <a:rPr lang="en-US" sz="800" dirty="0">
                <a:solidFill>
                  <a:schemeClr val="bg1"/>
                </a:solidFill>
                <a:latin typeface="Arial" panose="020B0604020202020204" pitchFamily="34" charset="0"/>
                <a:ea typeface="Avenir Book" charset="0"/>
              </a:rPr>
              <a:t>, Pavel </a:t>
            </a:r>
            <a:r>
              <a:rPr lang="en-US" sz="800" dirty="0" err="1">
                <a:solidFill>
                  <a:schemeClr val="bg1"/>
                </a:solidFill>
                <a:latin typeface="Arial" panose="020B0604020202020204" pitchFamily="34" charset="0"/>
                <a:ea typeface="Avenir Book" charset="0"/>
              </a:rPr>
              <a:t>Strachota</a:t>
            </a:r>
            <a:r>
              <a:rPr lang="en-US" sz="800" dirty="0">
                <a:solidFill>
                  <a:schemeClr val="bg1"/>
                </a:solidFill>
                <a:latin typeface="Arial" panose="020B0604020202020204" pitchFamily="34" charset="0"/>
                <a:ea typeface="Avenir Book" charset="0"/>
              </a:rPr>
              <a:t>, Nimar Arora, Geeta Arora</a:t>
            </a:r>
            <a:endParaRPr lang="en-US" sz="800" dirty="0">
              <a:solidFill>
                <a:schemeClr val="bg1"/>
              </a:solidFill>
              <a:latin typeface="Avenir Book" charset="0"/>
              <a:ea typeface="Avenir Book" charset="0"/>
              <a:cs typeface="Avenir Book" charset="0"/>
            </a:endParaRPr>
          </a:p>
        </p:txBody>
      </p:sp>
      <p:sp>
        <p:nvSpPr>
          <p:cNvPr id="3" name="TextBox 2">
            <a:extLst>
              <a:ext uri="{FF2B5EF4-FFF2-40B4-BE49-F238E27FC236}">
                <a16:creationId xmlns:a16="http://schemas.microsoft.com/office/drawing/2014/main" id="{E101EA0A-D819-B84A-9A81-14AAFB37F5BF}"/>
              </a:ext>
            </a:extLst>
          </p:cNvPr>
          <p:cNvSpPr txBox="1"/>
          <p:nvPr/>
        </p:nvSpPr>
        <p:spPr>
          <a:xfrm>
            <a:off x="953477" y="567772"/>
            <a:ext cx="672123" cy="200055"/>
          </a:xfrm>
          <a:prstGeom prst="rect">
            <a:avLst/>
          </a:prstGeom>
          <a:noFill/>
        </p:spPr>
        <p:txBody>
          <a:bodyPr wrap="square" rtlCol="0">
            <a:spAutoFit/>
          </a:bodyPr>
          <a:lstStyle/>
          <a:p>
            <a:pPr algn="ctr"/>
            <a:r>
              <a:rPr lang="en-US" sz="700" dirty="0">
                <a:latin typeface="Arial" panose="020B0604020202020204" pitchFamily="34" charset="0"/>
                <a:cs typeface="Arial" panose="020B0604020202020204" pitchFamily="34" charset="0"/>
              </a:rPr>
              <a:t>P3.6-651</a:t>
            </a:r>
            <a:endParaRPr lang="en-AT" sz="7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5FE5493-D01C-4401-9960-48CD20FC1EA9}"/>
              </a:ext>
            </a:extLst>
          </p:cNvPr>
          <p:cNvSpPr txBox="1"/>
          <p:nvPr/>
        </p:nvSpPr>
        <p:spPr>
          <a:xfrm rot="16200000">
            <a:off x="-1742521" y="2499816"/>
            <a:ext cx="3882477" cy="646331"/>
          </a:xfrm>
          <a:prstGeom prst="rect">
            <a:avLst/>
          </a:prstGeom>
          <a:noFill/>
        </p:spPr>
        <p:txBody>
          <a:bodyPr wrap="square" rtlCol="0">
            <a:spAutoFit/>
          </a:bodyPr>
          <a:lstStyle/>
          <a:p>
            <a:pPr algn="ctr"/>
            <a:r>
              <a:rPr lang="en-AT" sz="3600" dirty="0">
                <a:solidFill>
                  <a:srgbClr val="DFC5DF"/>
                </a:solidFill>
                <a:latin typeface="Arial" panose="020B0604020202020204" pitchFamily="34" charset="0"/>
                <a:cs typeface="Arial" panose="020B0604020202020204" pitchFamily="34" charset="0"/>
              </a:rPr>
              <a:t>RESULTS</a:t>
            </a:r>
          </a:p>
        </p:txBody>
      </p:sp>
      <p:pic>
        <p:nvPicPr>
          <p:cNvPr id="6" name="Graphic 5">
            <a:extLst>
              <a:ext uri="{FF2B5EF4-FFF2-40B4-BE49-F238E27FC236}">
                <a16:creationId xmlns:a16="http://schemas.microsoft.com/office/drawing/2014/main" id="{3521529D-43FF-46EF-8E3B-65BE1D967BD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58560" y="881743"/>
            <a:ext cx="2438400" cy="2210372"/>
          </a:xfrm>
          <a:prstGeom prst="rect">
            <a:avLst/>
          </a:prstGeom>
        </p:spPr>
      </p:pic>
      <p:sp>
        <p:nvSpPr>
          <p:cNvPr id="7" name="TextBox 6">
            <a:extLst>
              <a:ext uri="{FF2B5EF4-FFF2-40B4-BE49-F238E27FC236}">
                <a16:creationId xmlns:a16="http://schemas.microsoft.com/office/drawing/2014/main" id="{A6467DB9-CA62-48CD-BC19-9250FF9A6166}"/>
              </a:ext>
            </a:extLst>
          </p:cNvPr>
          <p:cNvSpPr txBox="1"/>
          <p:nvPr/>
        </p:nvSpPr>
        <p:spPr>
          <a:xfrm>
            <a:off x="521884" y="1134710"/>
            <a:ext cx="5201583" cy="1590522"/>
          </a:xfrm>
          <a:prstGeom prst="rect">
            <a:avLst/>
          </a:prstGeom>
          <a:solidFill>
            <a:schemeClr val="bg1"/>
          </a:solidFill>
        </p:spPr>
        <p:txBody>
          <a:bodyPr rot="0" spcFirstLastPara="0" vertOverflow="overflow" horzOverflow="overflow" vert="horz" lIns="91440" tIns="45720" rIns="91440" bIns="45720" numCol="1" spcCol="0" rtlCol="0" fromWordArt="0" anchor="t" anchorCtr="0" forceAA="0" compatLnSpc="1">
            <a:prstTxWarp prst="textNoShape">
              <a:avLst/>
            </a:prstTxWarp>
            <a:normAutofit fontScale="85000" lnSpcReduction="10000"/>
          </a:bodyPr>
          <a:lstStyle/>
          <a:p>
            <a:pPr marL="285750" indent="-228600">
              <a:lnSpc>
                <a:spcPct val="90000"/>
              </a:lnSpc>
              <a:spcAft>
                <a:spcPts val="600"/>
              </a:spcAft>
              <a:buFont typeface="Arial" panose="020B0604020202020204" pitchFamily="34" charset="0"/>
              <a:buChar char="•"/>
            </a:pPr>
            <a:r>
              <a:rPr lang="en-US" sz="1600" dirty="0"/>
              <a:t>Data set: Aug - Oct 2016</a:t>
            </a:r>
            <a:endParaRPr lang="en-US" sz="1600" dirty="0">
              <a:cs typeface="Calibri"/>
            </a:endParaRPr>
          </a:p>
          <a:p>
            <a:pPr marL="800100" lvl="1" indent="-285750">
              <a:lnSpc>
                <a:spcPct val="90000"/>
              </a:lnSpc>
              <a:spcAft>
                <a:spcPts val="600"/>
              </a:spcAft>
              <a:buFont typeface="Wingdings" panose="05000000000000000000" pitchFamily="2" charset="2"/>
              <a:buChar char="Ø"/>
            </a:pPr>
            <a:r>
              <a:rPr lang="en-US" sz="1600" dirty="0">
                <a:cs typeface="Calibri"/>
              </a:rPr>
              <a:t>DPRK test on September </a:t>
            </a:r>
            <a:endParaRPr lang="en-US" sz="1600" dirty="0"/>
          </a:p>
          <a:p>
            <a:pPr marL="285750" indent="-228600">
              <a:lnSpc>
                <a:spcPct val="90000"/>
              </a:lnSpc>
              <a:spcAft>
                <a:spcPts val="600"/>
              </a:spcAft>
              <a:buFont typeface="Arial" panose="020B0604020202020204" pitchFamily="34" charset="0"/>
              <a:buChar char="•"/>
            </a:pPr>
            <a:r>
              <a:rPr lang="en-US" sz="1600" dirty="0"/>
              <a:t>299 ISC-GT5 events in the same time period</a:t>
            </a:r>
            <a:endParaRPr lang="en-US" sz="1600" dirty="0">
              <a:cs typeface="Calibri"/>
            </a:endParaRPr>
          </a:p>
          <a:p>
            <a:pPr marL="285750" indent="-228600">
              <a:lnSpc>
                <a:spcPct val="90000"/>
              </a:lnSpc>
              <a:spcAft>
                <a:spcPts val="600"/>
              </a:spcAft>
              <a:buFont typeface="Arial" panose="020B0604020202020204" pitchFamily="34" charset="0"/>
              <a:buChar char="•"/>
            </a:pPr>
            <a:r>
              <a:rPr lang="en-US" sz="1600" dirty="0">
                <a:cs typeface="Calibri"/>
              </a:rPr>
              <a:t>Matching criteria to GT5 events:</a:t>
            </a:r>
          </a:p>
          <a:p>
            <a:pPr marL="800100" lvl="1" indent="-285750">
              <a:lnSpc>
                <a:spcPct val="90000"/>
              </a:lnSpc>
              <a:spcAft>
                <a:spcPts val="600"/>
              </a:spcAft>
              <a:buFont typeface="Wingdings" panose="05000000000000000000" pitchFamily="2" charset="2"/>
              <a:buChar char="Ø"/>
            </a:pPr>
            <a:r>
              <a:rPr lang="en-US" sz="1600" dirty="0">
                <a:cs typeface="Calibri"/>
              </a:rPr>
              <a:t>Distance: &lt; 5 deg. &amp; Time: &lt; 120 sec.</a:t>
            </a:r>
          </a:p>
          <a:p>
            <a:pPr marL="285750" indent="-228600">
              <a:lnSpc>
                <a:spcPct val="90000"/>
              </a:lnSpc>
              <a:spcAft>
                <a:spcPts val="600"/>
              </a:spcAft>
              <a:buFont typeface="Arial" panose="020B0604020202020204" pitchFamily="34" charset="0"/>
              <a:buChar char="•"/>
            </a:pPr>
            <a:r>
              <a:rPr lang="en-US" sz="1600" dirty="0">
                <a:cs typeface="Calibri"/>
              </a:rPr>
              <a:t>NET-VISA surpasses both GA and LEB in terms of matched events</a:t>
            </a:r>
          </a:p>
          <a:p>
            <a:pPr marL="742950" lvl="1" indent="-228600">
              <a:lnSpc>
                <a:spcPct val="90000"/>
              </a:lnSpc>
              <a:spcAft>
                <a:spcPts val="600"/>
              </a:spcAft>
              <a:buFont typeface="Arial" panose="020B0604020202020204" pitchFamily="34" charset="0"/>
              <a:buChar char="•"/>
            </a:pPr>
            <a:endParaRPr lang="en-US" sz="1600" dirty="0">
              <a:cs typeface="Calibri"/>
            </a:endParaRPr>
          </a:p>
          <a:p>
            <a:pPr marL="742950" lvl="1" indent="-228600">
              <a:lnSpc>
                <a:spcPct val="90000"/>
              </a:lnSpc>
              <a:spcAft>
                <a:spcPts val="600"/>
              </a:spcAft>
              <a:buFont typeface="Arial" panose="020B0604020202020204" pitchFamily="34" charset="0"/>
              <a:buChar char="•"/>
            </a:pPr>
            <a:endParaRPr lang="en-US" sz="1600" dirty="0">
              <a:cs typeface="Calibri"/>
            </a:endParaRPr>
          </a:p>
        </p:txBody>
      </p:sp>
      <p:graphicFrame>
        <p:nvGraphicFramePr>
          <p:cNvPr id="8" name="Table 5">
            <a:extLst>
              <a:ext uri="{FF2B5EF4-FFF2-40B4-BE49-F238E27FC236}">
                <a16:creationId xmlns:a16="http://schemas.microsoft.com/office/drawing/2014/main" id="{B07ECB63-5E3E-4D28-B365-B62DE6C02B01}"/>
              </a:ext>
            </a:extLst>
          </p:cNvPr>
          <p:cNvGraphicFramePr>
            <a:graphicFrameLocks noGrp="1"/>
          </p:cNvGraphicFramePr>
          <p:nvPr>
            <p:extLst>
              <p:ext uri="{D42A27DB-BD31-4B8C-83A1-F6EECF244321}">
                <p14:modId xmlns:p14="http://schemas.microsoft.com/office/powerpoint/2010/main" val="1891826452"/>
              </p:ext>
            </p:extLst>
          </p:nvPr>
        </p:nvGraphicFramePr>
        <p:xfrm>
          <a:off x="521884" y="3092115"/>
          <a:ext cx="8329107" cy="1645920"/>
        </p:xfrm>
        <a:graphic>
          <a:graphicData uri="http://schemas.openxmlformats.org/drawingml/2006/table">
            <a:tbl>
              <a:tblPr firstRow="1" bandRow="1">
                <a:tableStyleId>{5C22544A-7EE6-4342-B048-85BDC9FD1C3A}</a:tableStyleId>
              </a:tblPr>
              <a:tblGrid>
                <a:gridCol w="3217238">
                  <a:extLst>
                    <a:ext uri="{9D8B030D-6E8A-4147-A177-3AD203B41FA5}">
                      <a16:colId xmlns:a16="http://schemas.microsoft.com/office/drawing/2014/main" val="1074792378"/>
                    </a:ext>
                  </a:extLst>
                </a:gridCol>
                <a:gridCol w="1023936">
                  <a:extLst>
                    <a:ext uri="{9D8B030D-6E8A-4147-A177-3AD203B41FA5}">
                      <a16:colId xmlns:a16="http://schemas.microsoft.com/office/drawing/2014/main" val="1944457775"/>
                    </a:ext>
                  </a:extLst>
                </a:gridCol>
                <a:gridCol w="1317322">
                  <a:extLst>
                    <a:ext uri="{9D8B030D-6E8A-4147-A177-3AD203B41FA5}">
                      <a16:colId xmlns:a16="http://schemas.microsoft.com/office/drawing/2014/main" val="2027320347"/>
                    </a:ext>
                  </a:extLst>
                </a:gridCol>
                <a:gridCol w="1319704">
                  <a:extLst>
                    <a:ext uri="{9D8B030D-6E8A-4147-A177-3AD203B41FA5}">
                      <a16:colId xmlns:a16="http://schemas.microsoft.com/office/drawing/2014/main" val="2037632642"/>
                    </a:ext>
                  </a:extLst>
                </a:gridCol>
                <a:gridCol w="1450907">
                  <a:extLst>
                    <a:ext uri="{9D8B030D-6E8A-4147-A177-3AD203B41FA5}">
                      <a16:colId xmlns:a16="http://schemas.microsoft.com/office/drawing/2014/main" val="1668793142"/>
                    </a:ext>
                  </a:extLst>
                </a:gridCol>
              </a:tblGrid>
              <a:tr h="231492">
                <a:tc>
                  <a:txBody>
                    <a:bodyPr/>
                    <a:lstStyle/>
                    <a:p>
                      <a:pPr algn="ctr"/>
                      <a:r>
                        <a:rPr lang="en-US" sz="1200"/>
                        <a:t>Bulletin</a:t>
                      </a:r>
                    </a:p>
                  </a:txBody>
                  <a:tcPr/>
                </a:tc>
                <a:tc>
                  <a:txBody>
                    <a:bodyPr/>
                    <a:lstStyle/>
                    <a:p>
                      <a:pPr lvl="0" algn="ctr">
                        <a:buNone/>
                      </a:pPr>
                      <a:r>
                        <a:rPr lang="en-US" sz="1200" dirty="0"/>
                        <a:t>LEB</a:t>
                      </a:r>
                    </a:p>
                  </a:txBody>
                  <a:tcPr/>
                </a:tc>
                <a:tc>
                  <a:txBody>
                    <a:bodyPr/>
                    <a:lstStyle/>
                    <a:p>
                      <a:pPr algn="ctr"/>
                      <a:r>
                        <a:rPr lang="en-US" sz="1200"/>
                        <a:t>GA</a:t>
                      </a:r>
                    </a:p>
                  </a:txBody>
                  <a:tcPr/>
                </a:tc>
                <a:tc>
                  <a:txBody>
                    <a:bodyPr/>
                    <a:lstStyle/>
                    <a:p>
                      <a:pPr algn="ctr"/>
                      <a:r>
                        <a:rPr lang="en-US" sz="1200"/>
                        <a:t>NET-VISA</a:t>
                      </a:r>
                    </a:p>
                  </a:txBody>
                  <a:tcPr/>
                </a:tc>
                <a:tc>
                  <a:txBody>
                    <a:bodyPr/>
                    <a:lstStyle/>
                    <a:p>
                      <a:pPr algn="ctr"/>
                      <a:r>
                        <a:rPr lang="en-US" sz="1200" dirty="0"/>
                        <a:t>NONE</a:t>
                      </a:r>
                    </a:p>
                  </a:txBody>
                  <a:tcPr/>
                </a:tc>
                <a:extLst>
                  <a:ext uri="{0D108BD9-81ED-4DB2-BD59-A6C34878D82A}">
                    <a16:rowId xmlns:a16="http://schemas.microsoft.com/office/drawing/2014/main" val="1377151644"/>
                  </a:ext>
                </a:extLst>
              </a:tr>
              <a:tr h="231492">
                <a:tc>
                  <a:txBody>
                    <a:bodyPr/>
                    <a:lstStyle/>
                    <a:p>
                      <a:pPr algn="ctr"/>
                      <a:r>
                        <a:rPr lang="en-US" sz="1200" dirty="0"/>
                        <a:t>Number Matched (rank)</a:t>
                      </a:r>
                    </a:p>
                  </a:txBody>
                  <a:tcPr anchor="ctr"/>
                </a:tc>
                <a:tc>
                  <a:txBody>
                    <a:bodyPr/>
                    <a:lstStyle/>
                    <a:p>
                      <a:pPr lvl="0" algn="ctr">
                        <a:buNone/>
                      </a:pPr>
                      <a:r>
                        <a:rPr lang="en-US" sz="1200" dirty="0"/>
                        <a:t>211 </a:t>
                      </a:r>
                    </a:p>
                  </a:txBody>
                  <a:tcPr anchor="ctr"/>
                </a:tc>
                <a:tc>
                  <a:txBody>
                    <a:bodyPr/>
                    <a:lstStyle/>
                    <a:p>
                      <a:pPr algn="ctr"/>
                      <a:r>
                        <a:rPr lang="en-US" sz="1200" dirty="0"/>
                        <a:t>148 </a:t>
                      </a:r>
                    </a:p>
                  </a:txBody>
                  <a:tcPr anchor="ctr"/>
                </a:tc>
                <a:tc>
                  <a:txBody>
                    <a:bodyPr/>
                    <a:lstStyle/>
                    <a:p>
                      <a:pPr algn="ctr"/>
                      <a:r>
                        <a:rPr lang="en-US" sz="1200" dirty="0"/>
                        <a:t>244 </a:t>
                      </a:r>
                    </a:p>
                  </a:txBody>
                  <a:tcPr anchor="ctr"/>
                </a:tc>
                <a:tc>
                  <a:txBody>
                    <a:bodyPr/>
                    <a:lstStyle/>
                    <a:p>
                      <a:pPr algn="ctr"/>
                      <a:r>
                        <a:rPr lang="en-US" sz="1200" dirty="0"/>
                        <a:t>42</a:t>
                      </a:r>
                    </a:p>
                  </a:txBody>
                  <a:tcPr anchor="ctr"/>
                </a:tc>
                <a:extLst>
                  <a:ext uri="{0D108BD9-81ED-4DB2-BD59-A6C34878D82A}">
                    <a16:rowId xmlns:a16="http://schemas.microsoft.com/office/drawing/2014/main" val="1839125851"/>
                  </a:ext>
                </a:extLst>
              </a:tr>
              <a:tr h="231492">
                <a:tc>
                  <a:txBody>
                    <a:bodyPr/>
                    <a:lstStyle/>
                    <a:p>
                      <a:pPr lvl="0" algn="ctr">
                        <a:buNone/>
                      </a:pPr>
                      <a:r>
                        <a:rPr lang="en-US" sz="1200"/>
                        <a:t>Percentage Matched</a:t>
                      </a:r>
                    </a:p>
                  </a:txBody>
                  <a:tcPr anchor="ctr"/>
                </a:tc>
                <a:tc>
                  <a:txBody>
                    <a:bodyPr/>
                    <a:lstStyle/>
                    <a:p>
                      <a:pPr lvl="0" algn="ctr">
                        <a:buNone/>
                      </a:pPr>
                      <a:r>
                        <a:rPr lang="en-US" sz="1200" dirty="0"/>
                        <a:t>70.6 </a:t>
                      </a:r>
                    </a:p>
                  </a:txBody>
                  <a:tcPr anchor="ctr"/>
                </a:tc>
                <a:tc>
                  <a:txBody>
                    <a:bodyPr/>
                    <a:lstStyle/>
                    <a:p>
                      <a:pPr lvl="0" algn="ctr">
                        <a:buNone/>
                      </a:pPr>
                      <a:r>
                        <a:rPr lang="en-US" sz="1200" dirty="0"/>
                        <a:t>49.5</a:t>
                      </a:r>
                    </a:p>
                  </a:txBody>
                  <a:tcPr anchor="ctr"/>
                </a:tc>
                <a:tc>
                  <a:txBody>
                    <a:bodyPr/>
                    <a:lstStyle/>
                    <a:p>
                      <a:pPr lvl="0" algn="ctr">
                        <a:buNone/>
                      </a:pPr>
                      <a:r>
                        <a:rPr lang="en-US" sz="1200"/>
                        <a:t>81.6</a:t>
                      </a:r>
                    </a:p>
                  </a:txBody>
                  <a:tcPr anchor="ctr"/>
                </a:tc>
                <a:tc>
                  <a:txBody>
                    <a:bodyPr/>
                    <a:lstStyle/>
                    <a:p>
                      <a:pPr lvl="0" algn="ctr">
                        <a:buNone/>
                      </a:pPr>
                      <a:r>
                        <a:rPr lang="en-US" sz="1200" dirty="0"/>
                        <a:t>14.0</a:t>
                      </a:r>
                    </a:p>
                  </a:txBody>
                  <a:tcPr anchor="ctr"/>
                </a:tc>
                <a:extLst>
                  <a:ext uri="{0D108BD9-81ED-4DB2-BD59-A6C34878D82A}">
                    <a16:rowId xmlns:a16="http://schemas.microsoft.com/office/drawing/2014/main" val="2448218068"/>
                  </a:ext>
                </a:extLst>
              </a:tr>
              <a:tr h="231492">
                <a:tc>
                  <a:txBody>
                    <a:bodyPr/>
                    <a:lstStyle/>
                    <a:p>
                      <a:pPr lvl="0" algn="ctr">
                        <a:buNone/>
                      </a:pPr>
                      <a:r>
                        <a:rPr lang="en-US" sz="1200" dirty="0"/>
                        <a:t>Average distance (km)</a:t>
                      </a:r>
                    </a:p>
                  </a:txBody>
                  <a:tcPr anchor="ctr"/>
                </a:tc>
                <a:tc>
                  <a:txBody>
                    <a:bodyPr/>
                    <a:lstStyle/>
                    <a:p>
                      <a:pPr lvl="0" algn="ctr">
                        <a:buNone/>
                      </a:pPr>
                      <a:r>
                        <a:rPr lang="en-US" sz="1200" dirty="0"/>
                        <a:t>24.0 </a:t>
                      </a:r>
                    </a:p>
                  </a:txBody>
                  <a:tcPr anchor="ctr"/>
                </a:tc>
                <a:tc>
                  <a:txBody>
                    <a:bodyPr/>
                    <a:lstStyle/>
                    <a:p>
                      <a:pPr lvl="0" algn="ctr">
                        <a:buNone/>
                      </a:pPr>
                      <a:r>
                        <a:rPr lang="en-US" sz="1200" dirty="0"/>
                        <a:t>87.6 </a:t>
                      </a:r>
                    </a:p>
                  </a:txBody>
                  <a:tcPr anchor="ctr"/>
                </a:tc>
                <a:tc>
                  <a:txBody>
                    <a:bodyPr/>
                    <a:lstStyle/>
                    <a:p>
                      <a:pPr lvl="0" algn="ctr">
                        <a:buNone/>
                      </a:pPr>
                      <a:r>
                        <a:rPr lang="en-US" sz="1200" dirty="0"/>
                        <a:t>82.1 </a:t>
                      </a:r>
                    </a:p>
                  </a:txBody>
                  <a:tcPr anchor="ctr"/>
                </a:tc>
                <a:tc>
                  <a:txBody>
                    <a:bodyPr/>
                    <a:lstStyle/>
                    <a:p>
                      <a:pPr lvl="0" algn="ctr">
                        <a:buNone/>
                      </a:pPr>
                      <a:r>
                        <a:rPr lang="en-US" sz="1200" dirty="0"/>
                        <a:t>N/A</a:t>
                      </a:r>
                    </a:p>
                  </a:txBody>
                  <a:tcPr anchor="ctr"/>
                </a:tc>
                <a:extLst>
                  <a:ext uri="{0D108BD9-81ED-4DB2-BD59-A6C34878D82A}">
                    <a16:rowId xmlns:a16="http://schemas.microsoft.com/office/drawing/2014/main" val="1797734166"/>
                  </a:ext>
                </a:extLst>
              </a:tr>
              <a:tr h="231492">
                <a:tc>
                  <a:txBody>
                    <a:bodyPr/>
                    <a:lstStyle/>
                    <a:p>
                      <a:pPr lvl="0" algn="ctr">
                        <a:buNone/>
                      </a:pPr>
                      <a:r>
                        <a:rPr lang="en-US" sz="1200" dirty="0"/>
                        <a:t>Average distance of 144 events in common (km)</a:t>
                      </a:r>
                    </a:p>
                  </a:txBody>
                  <a:tcPr anchor="ctr"/>
                </a:tc>
                <a:tc>
                  <a:txBody>
                    <a:bodyPr/>
                    <a:lstStyle/>
                    <a:p>
                      <a:pPr lvl="0" algn="ctr">
                        <a:buNone/>
                      </a:pPr>
                      <a:r>
                        <a:rPr lang="en-US" sz="1200" dirty="0"/>
                        <a:t>19.2 </a:t>
                      </a:r>
                    </a:p>
                  </a:txBody>
                  <a:tcPr anchor="ctr"/>
                </a:tc>
                <a:tc>
                  <a:txBody>
                    <a:bodyPr/>
                    <a:lstStyle/>
                    <a:p>
                      <a:pPr lvl="0" algn="ctr">
                        <a:buNone/>
                      </a:pPr>
                      <a:r>
                        <a:rPr lang="en-US" sz="1200" dirty="0"/>
                        <a:t>82.7 </a:t>
                      </a:r>
                    </a:p>
                  </a:txBody>
                  <a:tcPr anchor="ctr"/>
                </a:tc>
                <a:tc>
                  <a:txBody>
                    <a:bodyPr/>
                    <a:lstStyle/>
                    <a:p>
                      <a:pPr lvl="0" algn="ctr">
                        <a:buNone/>
                      </a:pPr>
                      <a:r>
                        <a:rPr lang="en-US" sz="1200" dirty="0"/>
                        <a:t>52.5 </a:t>
                      </a:r>
                    </a:p>
                  </a:txBody>
                  <a:tcPr anchor="ctr"/>
                </a:tc>
                <a:tc>
                  <a:txBody>
                    <a:bodyPr/>
                    <a:lstStyle/>
                    <a:p>
                      <a:pPr lvl="0" algn="ctr">
                        <a:buNone/>
                      </a:pPr>
                      <a:r>
                        <a:rPr lang="en-US" sz="1200" dirty="0"/>
                        <a:t>N/A</a:t>
                      </a:r>
                    </a:p>
                  </a:txBody>
                  <a:tcPr anchor="ctr"/>
                </a:tc>
                <a:extLst>
                  <a:ext uri="{0D108BD9-81ED-4DB2-BD59-A6C34878D82A}">
                    <a16:rowId xmlns:a16="http://schemas.microsoft.com/office/drawing/2014/main" val="1455793202"/>
                  </a:ext>
                </a:extLst>
              </a:tr>
              <a:tr h="231492">
                <a:tc>
                  <a:txBody>
                    <a:bodyPr/>
                    <a:lstStyle/>
                    <a:p>
                      <a:pPr lvl="0" algn="ctr">
                        <a:buNone/>
                      </a:pPr>
                      <a:r>
                        <a:rPr lang="en-US" sz="1200" dirty="0"/>
                        <a:t>Median distance of 144 events in common (km)</a:t>
                      </a:r>
                    </a:p>
                  </a:txBody>
                  <a:tcPr anchor="ctr"/>
                </a:tc>
                <a:tc>
                  <a:txBody>
                    <a:bodyPr/>
                    <a:lstStyle/>
                    <a:p>
                      <a:pPr lvl="0" algn="ctr">
                        <a:buNone/>
                      </a:pPr>
                      <a:r>
                        <a:rPr lang="en-US" sz="1200" dirty="0"/>
                        <a:t>15.3 </a:t>
                      </a:r>
                    </a:p>
                  </a:txBody>
                  <a:tcPr anchor="ctr"/>
                </a:tc>
                <a:tc>
                  <a:txBody>
                    <a:bodyPr/>
                    <a:lstStyle/>
                    <a:p>
                      <a:pPr lvl="0" algn="ctr">
                        <a:buNone/>
                      </a:pPr>
                      <a:r>
                        <a:rPr lang="en-US" sz="1200" dirty="0"/>
                        <a:t>36.4 </a:t>
                      </a:r>
                    </a:p>
                  </a:txBody>
                  <a:tcPr anchor="ctr"/>
                </a:tc>
                <a:tc>
                  <a:txBody>
                    <a:bodyPr/>
                    <a:lstStyle/>
                    <a:p>
                      <a:pPr lvl="0" algn="ctr">
                        <a:buNone/>
                      </a:pPr>
                      <a:r>
                        <a:rPr lang="en-US" sz="1200" dirty="0"/>
                        <a:t>29.3 </a:t>
                      </a:r>
                    </a:p>
                  </a:txBody>
                  <a:tcPr anchor="ctr"/>
                </a:tc>
                <a:tc>
                  <a:txBody>
                    <a:bodyPr/>
                    <a:lstStyle/>
                    <a:p>
                      <a:pPr lvl="0" algn="ctr">
                        <a:buNone/>
                      </a:pPr>
                      <a:r>
                        <a:rPr lang="en-US" sz="1200" dirty="0"/>
                        <a:t>N/A</a:t>
                      </a:r>
                    </a:p>
                  </a:txBody>
                  <a:tcPr anchor="ctr"/>
                </a:tc>
                <a:extLst>
                  <a:ext uri="{0D108BD9-81ED-4DB2-BD59-A6C34878D82A}">
                    <a16:rowId xmlns:a16="http://schemas.microsoft.com/office/drawing/2014/main" val="2118497597"/>
                  </a:ext>
                </a:extLst>
              </a:tr>
            </a:tbl>
          </a:graphicData>
        </a:graphic>
      </p:graphicFrame>
    </p:spTree>
    <p:extLst>
      <p:ext uri="{BB962C8B-B14F-4D97-AF65-F5344CB8AC3E}">
        <p14:creationId xmlns:p14="http://schemas.microsoft.com/office/powerpoint/2010/main" val="9768663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7">
            <a:extLst>
              <a:ext uri="{FF2B5EF4-FFF2-40B4-BE49-F238E27FC236}">
                <a16:creationId xmlns:a16="http://schemas.microsoft.com/office/drawing/2014/main" id="{BC5AAA59-41F3-0D40-B5E2-567F04B6D257}"/>
              </a:ext>
            </a:extLst>
          </p:cNvPr>
          <p:cNvSpPr>
            <a:spLocks noChangeArrowheads="1"/>
          </p:cNvSpPr>
          <p:nvPr/>
        </p:nvSpPr>
        <p:spPr bwMode="auto">
          <a:xfrm>
            <a:off x="1822026" y="163887"/>
            <a:ext cx="5445761" cy="608820"/>
          </a:xfrm>
          <a:prstGeom prst="rect">
            <a:avLst/>
          </a:prstGeom>
          <a:noFill/>
          <a:ln w="9525">
            <a:noFill/>
            <a:miter lim="800000"/>
            <a:headEnd/>
            <a:tailEnd/>
          </a:ln>
        </p:spPr>
        <p:txBody>
          <a:bodyPr wrap="square" lIns="18666" tIns="9334" rIns="18666" bIns="9334">
            <a:spAutoFit/>
          </a:bodyPr>
          <a:lstStyle/>
          <a:p>
            <a:pPr algn="ctr" eaLnBrk="0" hangingPunct="0">
              <a:lnSpc>
                <a:spcPts val="1586"/>
              </a:lnSpc>
            </a:pPr>
            <a:r>
              <a:rPr lang="en-GB" sz="1200" b="1" dirty="0">
                <a:solidFill>
                  <a:schemeClr val="bg1"/>
                </a:solidFill>
                <a:latin typeface="Arial" panose="020B0604020202020204" pitchFamily="34" charset="0"/>
              </a:rPr>
              <a:t>Simulation of operational results of NET-VISA on a three-month historical data set</a:t>
            </a:r>
            <a:endParaRPr lang="en-US" sz="1200" b="1" dirty="0">
              <a:solidFill>
                <a:schemeClr val="bg1"/>
              </a:solidFill>
              <a:latin typeface="Arial" panose="020B0604020202020204" pitchFamily="34" charset="0"/>
            </a:endParaRPr>
          </a:p>
          <a:p>
            <a:pPr algn="ctr" eaLnBrk="0" hangingPunct="0">
              <a:lnSpc>
                <a:spcPts val="1586"/>
              </a:lnSpc>
            </a:pPr>
            <a:r>
              <a:rPr lang="en-US" sz="800" dirty="0">
                <a:solidFill>
                  <a:schemeClr val="bg1"/>
                </a:solidFill>
                <a:latin typeface="Arial" panose="020B0604020202020204" pitchFamily="34" charset="0"/>
                <a:ea typeface="Avenir Book" charset="0"/>
              </a:rPr>
              <a:t>Ronan Le Bras, Noriyuki </a:t>
            </a:r>
            <a:r>
              <a:rPr lang="en-US" sz="800" dirty="0" err="1">
                <a:solidFill>
                  <a:schemeClr val="bg1"/>
                </a:solidFill>
                <a:latin typeface="Arial" panose="020B0604020202020204" pitchFamily="34" charset="0"/>
                <a:ea typeface="Avenir Book" charset="0"/>
              </a:rPr>
              <a:t>Kushida</a:t>
            </a:r>
            <a:r>
              <a:rPr lang="en-US" sz="800" dirty="0">
                <a:solidFill>
                  <a:schemeClr val="bg1"/>
                </a:solidFill>
                <a:latin typeface="Arial" panose="020B0604020202020204" pitchFamily="34" charset="0"/>
                <a:ea typeface="Avenir Book" charset="0"/>
              </a:rPr>
              <a:t>, Pavel </a:t>
            </a:r>
            <a:r>
              <a:rPr lang="en-US" sz="800" dirty="0" err="1">
                <a:solidFill>
                  <a:schemeClr val="bg1"/>
                </a:solidFill>
                <a:latin typeface="Arial" panose="020B0604020202020204" pitchFamily="34" charset="0"/>
                <a:ea typeface="Avenir Book" charset="0"/>
              </a:rPr>
              <a:t>Strachota</a:t>
            </a:r>
            <a:r>
              <a:rPr lang="en-US" sz="800" dirty="0">
                <a:solidFill>
                  <a:schemeClr val="bg1"/>
                </a:solidFill>
                <a:latin typeface="Arial" panose="020B0604020202020204" pitchFamily="34" charset="0"/>
                <a:ea typeface="Avenir Book" charset="0"/>
              </a:rPr>
              <a:t>, Nimar Arora, Geeta Arora</a:t>
            </a:r>
            <a:endParaRPr lang="en-US" sz="800" dirty="0">
              <a:solidFill>
                <a:schemeClr val="bg1"/>
              </a:solidFill>
              <a:latin typeface="Avenir Book" charset="0"/>
              <a:ea typeface="Avenir Book" charset="0"/>
              <a:cs typeface="Avenir Book" charset="0"/>
            </a:endParaRPr>
          </a:p>
        </p:txBody>
      </p:sp>
      <p:sp>
        <p:nvSpPr>
          <p:cNvPr id="3" name="TextBox 2">
            <a:extLst>
              <a:ext uri="{FF2B5EF4-FFF2-40B4-BE49-F238E27FC236}">
                <a16:creationId xmlns:a16="http://schemas.microsoft.com/office/drawing/2014/main" id="{E101EA0A-D819-B84A-9A81-14AAFB37F5BF}"/>
              </a:ext>
            </a:extLst>
          </p:cNvPr>
          <p:cNvSpPr txBox="1"/>
          <p:nvPr/>
        </p:nvSpPr>
        <p:spPr>
          <a:xfrm>
            <a:off x="953477" y="567772"/>
            <a:ext cx="672123" cy="200055"/>
          </a:xfrm>
          <a:prstGeom prst="rect">
            <a:avLst/>
          </a:prstGeom>
          <a:noFill/>
        </p:spPr>
        <p:txBody>
          <a:bodyPr wrap="square" rtlCol="0">
            <a:spAutoFit/>
          </a:bodyPr>
          <a:lstStyle/>
          <a:p>
            <a:pPr algn="ctr"/>
            <a:r>
              <a:rPr lang="en-US" sz="700" dirty="0">
                <a:latin typeface="Arial" panose="020B0604020202020204" pitchFamily="34" charset="0"/>
                <a:cs typeface="Arial" panose="020B0604020202020204" pitchFamily="34" charset="0"/>
              </a:rPr>
              <a:t>P3.6-651</a:t>
            </a:r>
            <a:endParaRPr lang="en-AT" sz="7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5FE5493-D01C-4401-9960-48CD20FC1EA9}"/>
              </a:ext>
            </a:extLst>
          </p:cNvPr>
          <p:cNvSpPr txBox="1"/>
          <p:nvPr/>
        </p:nvSpPr>
        <p:spPr>
          <a:xfrm rot="16200000">
            <a:off x="-1742521" y="2499816"/>
            <a:ext cx="3882477" cy="646331"/>
          </a:xfrm>
          <a:prstGeom prst="rect">
            <a:avLst/>
          </a:prstGeom>
          <a:noFill/>
        </p:spPr>
        <p:txBody>
          <a:bodyPr wrap="square" rtlCol="0">
            <a:spAutoFit/>
          </a:bodyPr>
          <a:lstStyle/>
          <a:p>
            <a:pPr algn="ctr"/>
            <a:r>
              <a:rPr lang="en-AT" sz="3600" dirty="0">
                <a:solidFill>
                  <a:srgbClr val="DFC5DF"/>
                </a:solidFill>
                <a:latin typeface="Arial" panose="020B0604020202020204" pitchFamily="34" charset="0"/>
                <a:cs typeface="Arial" panose="020B0604020202020204" pitchFamily="34" charset="0"/>
              </a:rPr>
              <a:t>RESULTS</a:t>
            </a:r>
          </a:p>
        </p:txBody>
      </p:sp>
      <p:pic>
        <p:nvPicPr>
          <p:cNvPr id="6" name="Picture 2">
            <a:extLst>
              <a:ext uri="{FF2B5EF4-FFF2-40B4-BE49-F238E27FC236}">
                <a16:creationId xmlns:a16="http://schemas.microsoft.com/office/drawing/2014/main" id="{12F37444-B3F5-449C-A055-BAFD6075FC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884" y="1910081"/>
            <a:ext cx="8633238" cy="285414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6">
            <a:extLst>
              <a:ext uri="{FF2B5EF4-FFF2-40B4-BE49-F238E27FC236}">
                <a16:creationId xmlns:a16="http://schemas.microsoft.com/office/drawing/2014/main" id="{A39FA2DF-4985-44EC-9385-8ABC85DEC9D2}"/>
              </a:ext>
            </a:extLst>
          </p:cNvPr>
          <p:cNvGraphicFramePr>
            <a:graphicFrameLocks noGrp="1"/>
          </p:cNvGraphicFramePr>
          <p:nvPr>
            <p:extLst>
              <p:ext uri="{D42A27DB-BD31-4B8C-83A1-F6EECF244321}">
                <p14:modId xmlns:p14="http://schemas.microsoft.com/office/powerpoint/2010/main" val="4228507009"/>
              </p:ext>
            </p:extLst>
          </p:nvPr>
        </p:nvGraphicFramePr>
        <p:xfrm>
          <a:off x="3488470" y="1060954"/>
          <a:ext cx="5445761" cy="822960"/>
        </p:xfrm>
        <a:graphic>
          <a:graphicData uri="http://schemas.openxmlformats.org/drawingml/2006/table">
            <a:tbl>
              <a:tblPr/>
              <a:tblGrid>
                <a:gridCol w="1378669">
                  <a:extLst>
                    <a:ext uri="{9D8B030D-6E8A-4147-A177-3AD203B41FA5}">
                      <a16:colId xmlns:a16="http://schemas.microsoft.com/office/drawing/2014/main" val="1462638933"/>
                    </a:ext>
                  </a:extLst>
                </a:gridCol>
                <a:gridCol w="1312303">
                  <a:extLst>
                    <a:ext uri="{9D8B030D-6E8A-4147-A177-3AD203B41FA5}">
                      <a16:colId xmlns:a16="http://schemas.microsoft.com/office/drawing/2014/main" val="2767787891"/>
                    </a:ext>
                  </a:extLst>
                </a:gridCol>
                <a:gridCol w="1063625">
                  <a:extLst>
                    <a:ext uri="{9D8B030D-6E8A-4147-A177-3AD203B41FA5}">
                      <a16:colId xmlns:a16="http://schemas.microsoft.com/office/drawing/2014/main" val="2737280255"/>
                    </a:ext>
                  </a:extLst>
                </a:gridCol>
                <a:gridCol w="1691164">
                  <a:extLst>
                    <a:ext uri="{9D8B030D-6E8A-4147-A177-3AD203B41FA5}">
                      <a16:colId xmlns:a16="http://schemas.microsoft.com/office/drawing/2014/main" val="2454158322"/>
                    </a:ext>
                  </a:extLst>
                </a:gridCol>
              </a:tblGrid>
              <a:tr h="123100">
                <a:tc gridSpan="2">
                  <a:txBody>
                    <a:bodyPr/>
                    <a:lstStyle/>
                    <a:p>
                      <a:pPr algn="ctr" rtl="0" fontAlgn="b"/>
                      <a:r>
                        <a:rPr lang="en-US" sz="1600">
                          <a:effectLst/>
                        </a:rPr>
                        <a:t>Overlap</a:t>
                      </a:r>
                      <a:endParaRPr lang="en-GB" sz="1600">
                        <a:effectLst/>
                      </a:endParaRP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hMerge="1">
                  <a:txBody>
                    <a:bodyPr/>
                    <a:lstStyle/>
                    <a:p>
                      <a:pPr algn="r" rtl="0" fontAlgn="b"/>
                      <a:endParaRPr lang="en-GB">
                        <a:effectLst/>
                      </a:endParaRP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gridSpan="2">
                  <a:txBody>
                    <a:bodyPr/>
                    <a:lstStyle/>
                    <a:p>
                      <a:pPr algn="ctr" rtl="0" fontAlgn="b"/>
                      <a:r>
                        <a:rPr lang="en-US" sz="1600">
                          <a:effectLst/>
                        </a:rPr>
                        <a:t>Inconsistency</a:t>
                      </a:r>
                      <a:endParaRPr lang="en-GB" sz="1600">
                        <a:effectLst/>
                      </a:endParaRP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hMerge="1">
                  <a:txBody>
                    <a:bodyPr/>
                    <a:lstStyle/>
                    <a:p>
                      <a:pPr algn="r" rtl="0" fontAlgn="b"/>
                      <a:endParaRPr lang="en-GB">
                        <a:effectLst/>
                      </a:endParaRP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487447531"/>
                  </a:ext>
                </a:extLst>
              </a:tr>
              <a:tr h="123100">
                <a:tc>
                  <a:txBody>
                    <a:bodyPr/>
                    <a:lstStyle/>
                    <a:p>
                      <a:pPr algn="ctr" rtl="0" fontAlgn="b"/>
                      <a:r>
                        <a:rPr lang="en-US" sz="1600">
                          <a:effectLst/>
                        </a:rPr>
                        <a:t>NET-VISA</a:t>
                      </a:r>
                      <a:endParaRPr lang="en-GB" sz="1600">
                        <a:effectLst/>
                      </a:endParaRP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b"/>
                      <a:r>
                        <a:rPr lang="en-US" sz="1600">
                          <a:effectLst/>
                        </a:rPr>
                        <a:t>SEL3</a:t>
                      </a:r>
                      <a:endParaRPr lang="en-GB" sz="1600">
                        <a:effectLst/>
                      </a:endParaRP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b"/>
                      <a:r>
                        <a:rPr lang="en-US" sz="1600">
                          <a:effectLst/>
                        </a:rPr>
                        <a:t>NET-VISA</a:t>
                      </a:r>
                      <a:endParaRPr lang="en-GB" sz="1600">
                        <a:effectLst/>
                      </a:endParaRP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b"/>
                      <a:r>
                        <a:rPr lang="en-US" sz="1600">
                          <a:effectLst/>
                        </a:rPr>
                        <a:t>SEL3</a:t>
                      </a:r>
                      <a:endParaRPr lang="en-GB" sz="1600">
                        <a:effectLst/>
                      </a:endParaRP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796372922"/>
                  </a:ext>
                </a:extLst>
              </a:tr>
              <a:tr h="123100">
                <a:tc>
                  <a:txBody>
                    <a:bodyPr/>
                    <a:lstStyle/>
                    <a:p>
                      <a:pPr algn="ctr" rtl="0" fontAlgn="b"/>
                      <a:r>
                        <a:rPr lang="en-GB" sz="1600">
                          <a:effectLst/>
                        </a:rPr>
                        <a:t>83.7%</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b"/>
                      <a:r>
                        <a:rPr lang="en-US" sz="1600" dirty="0">
                          <a:effectLst/>
                        </a:rPr>
                        <a:t>7</a:t>
                      </a:r>
                      <a:r>
                        <a:rPr lang="en-GB" sz="1600" dirty="0">
                          <a:effectLst/>
                        </a:rPr>
                        <a:t>2.8%</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b"/>
                      <a:r>
                        <a:rPr lang="en-US" sz="1600">
                          <a:effectLst/>
                        </a:rPr>
                        <a:t>58.0%</a:t>
                      </a:r>
                      <a:endParaRPr lang="en-GB" sz="1600">
                        <a:effectLst/>
                      </a:endParaRP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b"/>
                      <a:r>
                        <a:rPr lang="en-GB" sz="1600" dirty="0">
                          <a:effectLst/>
                        </a:rPr>
                        <a:t>53.1%</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512365431"/>
                  </a:ext>
                </a:extLst>
              </a:tr>
            </a:tbl>
          </a:graphicData>
        </a:graphic>
      </p:graphicFrame>
      <p:sp>
        <p:nvSpPr>
          <p:cNvPr id="8" name="Title 3">
            <a:extLst>
              <a:ext uri="{FF2B5EF4-FFF2-40B4-BE49-F238E27FC236}">
                <a16:creationId xmlns:a16="http://schemas.microsoft.com/office/drawing/2014/main" id="{F2791C1A-CDDF-4502-9E26-850A31100406}"/>
              </a:ext>
            </a:extLst>
          </p:cNvPr>
          <p:cNvSpPr txBox="1">
            <a:spLocks/>
          </p:cNvSpPr>
          <p:nvPr/>
        </p:nvSpPr>
        <p:spPr>
          <a:xfrm>
            <a:off x="429223" y="1054130"/>
            <a:ext cx="3151908" cy="683564"/>
          </a:xfrm>
          <a:prstGeom prst="rect">
            <a:avLst/>
          </a:prstGeom>
        </p:spPr>
        <p:txBody>
          <a:bodyPr>
            <a:normAutofit fontScale="90000"/>
          </a:bodyPr>
          <a:lstStyle>
            <a:lvl1pPr algn="l" defTabSz="1008111" rtl="0" eaLnBrk="1" latinLnBrk="0" hangingPunct="1">
              <a:lnSpc>
                <a:spcPct val="90000"/>
              </a:lnSpc>
              <a:spcBef>
                <a:spcPct val="0"/>
              </a:spcBef>
              <a:buNone/>
              <a:defRPr sz="4850" kern="1200">
                <a:solidFill>
                  <a:schemeClr val="tx1"/>
                </a:solidFill>
                <a:latin typeface="+mj-lt"/>
                <a:ea typeface="+mj-ea"/>
                <a:cs typeface="+mj-cs"/>
              </a:defRPr>
            </a:lvl1pPr>
          </a:lstStyle>
          <a:p>
            <a:r>
              <a:rPr lang="en-US" sz="1400" b="1" dirty="0"/>
              <a:t>Historical Data Set processed with NET-VISA</a:t>
            </a:r>
            <a:br>
              <a:rPr lang="en-US" sz="1400" b="1" dirty="0"/>
            </a:br>
            <a:r>
              <a:rPr lang="en-US" sz="1400" b="1" dirty="0"/>
              <a:t>Aug-Oct 2016 – Overlap Inconsistency</a:t>
            </a:r>
            <a:br>
              <a:rPr lang="en-US" sz="1400" b="1" dirty="0"/>
            </a:br>
            <a:r>
              <a:rPr lang="en-US" sz="1400" b="1" dirty="0"/>
              <a:t>Comparison with REB</a:t>
            </a:r>
            <a:endParaRPr lang="en-GB" sz="1400" b="1" dirty="0"/>
          </a:p>
        </p:txBody>
      </p:sp>
    </p:spTree>
    <p:extLst>
      <p:ext uri="{BB962C8B-B14F-4D97-AF65-F5344CB8AC3E}">
        <p14:creationId xmlns:p14="http://schemas.microsoft.com/office/powerpoint/2010/main" val="100921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7">
            <a:extLst>
              <a:ext uri="{FF2B5EF4-FFF2-40B4-BE49-F238E27FC236}">
                <a16:creationId xmlns:a16="http://schemas.microsoft.com/office/drawing/2014/main" id="{BC5AAA59-41F3-0D40-B5E2-567F04B6D257}"/>
              </a:ext>
            </a:extLst>
          </p:cNvPr>
          <p:cNvSpPr>
            <a:spLocks noChangeArrowheads="1"/>
          </p:cNvSpPr>
          <p:nvPr/>
        </p:nvSpPr>
        <p:spPr bwMode="auto">
          <a:xfrm>
            <a:off x="1822026" y="163887"/>
            <a:ext cx="5445761" cy="608820"/>
          </a:xfrm>
          <a:prstGeom prst="rect">
            <a:avLst/>
          </a:prstGeom>
          <a:noFill/>
          <a:ln w="9525">
            <a:noFill/>
            <a:miter lim="800000"/>
            <a:headEnd/>
            <a:tailEnd/>
          </a:ln>
        </p:spPr>
        <p:txBody>
          <a:bodyPr wrap="square" lIns="18666" tIns="9334" rIns="18666" bIns="9334">
            <a:spAutoFit/>
          </a:bodyPr>
          <a:lstStyle/>
          <a:p>
            <a:pPr algn="ctr" eaLnBrk="0" hangingPunct="0">
              <a:lnSpc>
                <a:spcPts val="1586"/>
              </a:lnSpc>
            </a:pPr>
            <a:r>
              <a:rPr lang="en-GB" sz="1200" b="1" dirty="0">
                <a:solidFill>
                  <a:schemeClr val="bg1"/>
                </a:solidFill>
                <a:latin typeface="Arial" panose="020B0604020202020204" pitchFamily="34" charset="0"/>
              </a:rPr>
              <a:t>Simulation of operational results of NET-VISA on a three-month historical data set</a:t>
            </a:r>
            <a:endParaRPr lang="en-US" sz="1200" b="1" dirty="0">
              <a:solidFill>
                <a:schemeClr val="bg1"/>
              </a:solidFill>
              <a:latin typeface="Arial" panose="020B0604020202020204" pitchFamily="34" charset="0"/>
            </a:endParaRPr>
          </a:p>
          <a:p>
            <a:pPr algn="ctr" eaLnBrk="0" hangingPunct="0">
              <a:lnSpc>
                <a:spcPts val="1586"/>
              </a:lnSpc>
            </a:pPr>
            <a:r>
              <a:rPr lang="en-US" sz="800" dirty="0">
                <a:solidFill>
                  <a:schemeClr val="bg1"/>
                </a:solidFill>
                <a:latin typeface="Arial" panose="020B0604020202020204" pitchFamily="34" charset="0"/>
                <a:ea typeface="Avenir Book" charset="0"/>
              </a:rPr>
              <a:t>Ronan Le Bras, Noriyuki </a:t>
            </a:r>
            <a:r>
              <a:rPr lang="en-US" sz="800" dirty="0" err="1">
                <a:solidFill>
                  <a:schemeClr val="bg1"/>
                </a:solidFill>
                <a:latin typeface="Arial" panose="020B0604020202020204" pitchFamily="34" charset="0"/>
                <a:ea typeface="Avenir Book" charset="0"/>
              </a:rPr>
              <a:t>Kushida</a:t>
            </a:r>
            <a:r>
              <a:rPr lang="en-US" sz="800" dirty="0">
                <a:solidFill>
                  <a:schemeClr val="bg1"/>
                </a:solidFill>
                <a:latin typeface="Arial" panose="020B0604020202020204" pitchFamily="34" charset="0"/>
                <a:ea typeface="Avenir Book" charset="0"/>
              </a:rPr>
              <a:t>, Pavel </a:t>
            </a:r>
            <a:r>
              <a:rPr lang="en-US" sz="800" dirty="0" err="1">
                <a:solidFill>
                  <a:schemeClr val="bg1"/>
                </a:solidFill>
                <a:latin typeface="Arial" panose="020B0604020202020204" pitchFamily="34" charset="0"/>
                <a:ea typeface="Avenir Book" charset="0"/>
              </a:rPr>
              <a:t>Strachota</a:t>
            </a:r>
            <a:r>
              <a:rPr lang="en-US" sz="800" dirty="0">
                <a:solidFill>
                  <a:schemeClr val="bg1"/>
                </a:solidFill>
                <a:latin typeface="Arial" panose="020B0604020202020204" pitchFamily="34" charset="0"/>
                <a:ea typeface="Avenir Book" charset="0"/>
              </a:rPr>
              <a:t>, Nimar Arora, Geeta Arora</a:t>
            </a:r>
            <a:endParaRPr lang="en-US" sz="800" dirty="0">
              <a:solidFill>
                <a:schemeClr val="bg1"/>
              </a:solidFill>
              <a:latin typeface="Avenir Book" charset="0"/>
              <a:ea typeface="Avenir Book" charset="0"/>
              <a:cs typeface="Avenir Book" charset="0"/>
            </a:endParaRPr>
          </a:p>
        </p:txBody>
      </p:sp>
      <p:sp>
        <p:nvSpPr>
          <p:cNvPr id="3" name="TextBox 2">
            <a:extLst>
              <a:ext uri="{FF2B5EF4-FFF2-40B4-BE49-F238E27FC236}">
                <a16:creationId xmlns:a16="http://schemas.microsoft.com/office/drawing/2014/main" id="{E101EA0A-D819-B84A-9A81-14AAFB37F5BF}"/>
              </a:ext>
            </a:extLst>
          </p:cNvPr>
          <p:cNvSpPr txBox="1"/>
          <p:nvPr/>
        </p:nvSpPr>
        <p:spPr>
          <a:xfrm>
            <a:off x="953477" y="567772"/>
            <a:ext cx="672123" cy="200055"/>
          </a:xfrm>
          <a:prstGeom prst="rect">
            <a:avLst/>
          </a:prstGeom>
          <a:noFill/>
        </p:spPr>
        <p:txBody>
          <a:bodyPr wrap="square" rtlCol="0">
            <a:spAutoFit/>
          </a:bodyPr>
          <a:lstStyle/>
          <a:p>
            <a:pPr algn="ctr"/>
            <a:r>
              <a:rPr lang="en-US" sz="700" dirty="0">
                <a:latin typeface="Arial" panose="020B0604020202020204" pitchFamily="34" charset="0"/>
                <a:cs typeface="Arial" panose="020B0604020202020204" pitchFamily="34" charset="0"/>
              </a:rPr>
              <a:t>P3.6-651</a:t>
            </a:r>
            <a:endParaRPr lang="en-AT" sz="7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5FE5493-D01C-4401-9960-48CD20FC1EA9}"/>
              </a:ext>
            </a:extLst>
          </p:cNvPr>
          <p:cNvSpPr txBox="1"/>
          <p:nvPr/>
        </p:nvSpPr>
        <p:spPr>
          <a:xfrm rot="16200000">
            <a:off x="-1742521" y="2499816"/>
            <a:ext cx="3882477" cy="646331"/>
          </a:xfrm>
          <a:prstGeom prst="rect">
            <a:avLst/>
          </a:prstGeom>
          <a:noFill/>
        </p:spPr>
        <p:txBody>
          <a:bodyPr wrap="square" rtlCol="0">
            <a:spAutoFit/>
          </a:bodyPr>
          <a:lstStyle/>
          <a:p>
            <a:pPr algn="ctr"/>
            <a:r>
              <a:rPr lang="en-AT" sz="3600" dirty="0">
                <a:solidFill>
                  <a:srgbClr val="DFC5DF"/>
                </a:solidFill>
                <a:latin typeface="Arial" panose="020B0604020202020204" pitchFamily="34" charset="0"/>
                <a:cs typeface="Arial" panose="020B0604020202020204" pitchFamily="34" charset="0"/>
              </a:rPr>
              <a:t>RESULTS</a:t>
            </a:r>
          </a:p>
        </p:txBody>
      </p:sp>
      <p:pic>
        <p:nvPicPr>
          <p:cNvPr id="6" name="Picture 2">
            <a:extLst>
              <a:ext uri="{FF2B5EF4-FFF2-40B4-BE49-F238E27FC236}">
                <a16:creationId xmlns:a16="http://schemas.microsoft.com/office/drawing/2014/main" id="{B61BD243-8FAA-466D-8481-53D366F40B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733" y="2131287"/>
            <a:ext cx="8568267" cy="263293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6">
            <a:extLst>
              <a:ext uri="{FF2B5EF4-FFF2-40B4-BE49-F238E27FC236}">
                <a16:creationId xmlns:a16="http://schemas.microsoft.com/office/drawing/2014/main" id="{E711F4EF-129E-4B93-BF70-6B66D50E7F40}"/>
              </a:ext>
            </a:extLst>
          </p:cNvPr>
          <p:cNvGraphicFramePr>
            <a:graphicFrameLocks noGrp="1"/>
          </p:cNvGraphicFramePr>
          <p:nvPr>
            <p:extLst>
              <p:ext uri="{D42A27DB-BD31-4B8C-83A1-F6EECF244321}">
                <p14:modId xmlns:p14="http://schemas.microsoft.com/office/powerpoint/2010/main" val="4042326909"/>
              </p:ext>
            </p:extLst>
          </p:nvPr>
        </p:nvGraphicFramePr>
        <p:xfrm>
          <a:off x="4145280" y="1316016"/>
          <a:ext cx="4964852" cy="731520"/>
        </p:xfrm>
        <a:graphic>
          <a:graphicData uri="http://schemas.openxmlformats.org/drawingml/2006/table">
            <a:tbl>
              <a:tblPr/>
              <a:tblGrid>
                <a:gridCol w="1256921">
                  <a:extLst>
                    <a:ext uri="{9D8B030D-6E8A-4147-A177-3AD203B41FA5}">
                      <a16:colId xmlns:a16="http://schemas.microsoft.com/office/drawing/2014/main" val="1462638933"/>
                    </a:ext>
                  </a:extLst>
                </a:gridCol>
                <a:gridCol w="1196415">
                  <a:extLst>
                    <a:ext uri="{9D8B030D-6E8A-4147-A177-3AD203B41FA5}">
                      <a16:colId xmlns:a16="http://schemas.microsoft.com/office/drawing/2014/main" val="2767787891"/>
                    </a:ext>
                  </a:extLst>
                </a:gridCol>
                <a:gridCol w="969696">
                  <a:extLst>
                    <a:ext uri="{9D8B030D-6E8A-4147-A177-3AD203B41FA5}">
                      <a16:colId xmlns:a16="http://schemas.microsoft.com/office/drawing/2014/main" val="2737280255"/>
                    </a:ext>
                  </a:extLst>
                </a:gridCol>
                <a:gridCol w="1541820">
                  <a:extLst>
                    <a:ext uri="{9D8B030D-6E8A-4147-A177-3AD203B41FA5}">
                      <a16:colId xmlns:a16="http://schemas.microsoft.com/office/drawing/2014/main" val="2454158322"/>
                    </a:ext>
                  </a:extLst>
                </a:gridCol>
              </a:tblGrid>
              <a:tr h="213742">
                <a:tc gridSpan="2">
                  <a:txBody>
                    <a:bodyPr/>
                    <a:lstStyle/>
                    <a:p>
                      <a:pPr algn="ctr" rtl="0" fontAlgn="b"/>
                      <a:r>
                        <a:rPr lang="en-US" sz="1400">
                          <a:effectLst/>
                        </a:rPr>
                        <a:t>Split</a:t>
                      </a:r>
                      <a:endParaRPr lang="en-GB" sz="1400">
                        <a:effectLst/>
                      </a:endParaRP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hMerge="1">
                  <a:txBody>
                    <a:bodyPr/>
                    <a:lstStyle/>
                    <a:p>
                      <a:pPr algn="r" rtl="0" fontAlgn="b"/>
                      <a:endParaRPr lang="en-GB">
                        <a:effectLst/>
                      </a:endParaRP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gridSpan="2">
                  <a:txBody>
                    <a:bodyPr/>
                    <a:lstStyle/>
                    <a:p>
                      <a:pPr algn="ctr" rtl="0" fontAlgn="b"/>
                      <a:r>
                        <a:rPr lang="en-US" sz="1400">
                          <a:effectLst/>
                        </a:rPr>
                        <a:t>Joint</a:t>
                      </a:r>
                      <a:endParaRPr lang="en-GB" sz="1400">
                        <a:effectLst/>
                      </a:endParaRP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hMerge="1">
                  <a:txBody>
                    <a:bodyPr/>
                    <a:lstStyle/>
                    <a:p>
                      <a:pPr algn="r" rtl="0" fontAlgn="b"/>
                      <a:endParaRPr lang="en-GB">
                        <a:effectLst/>
                      </a:endParaRP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487447531"/>
                  </a:ext>
                </a:extLst>
              </a:tr>
              <a:tr h="213742">
                <a:tc>
                  <a:txBody>
                    <a:bodyPr/>
                    <a:lstStyle/>
                    <a:p>
                      <a:pPr algn="ctr" rtl="0" fontAlgn="b"/>
                      <a:r>
                        <a:rPr lang="en-US" sz="1400" dirty="0">
                          <a:effectLst/>
                        </a:rPr>
                        <a:t>NET-VISA</a:t>
                      </a:r>
                      <a:endParaRPr lang="en-GB" sz="1400" dirty="0">
                        <a:effectLst/>
                      </a:endParaRP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b"/>
                      <a:r>
                        <a:rPr lang="en-US" sz="1400">
                          <a:effectLst/>
                        </a:rPr>
                        <a:t>SEL3</a:t>
                      </a:r>
                      <a:endParaRPr lang="en-GB" sz="1400">
                        <a:effectLst/>
                      </a:endParaRP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b"/>
                      <a:r>
                        <a:rPr lang="en-US" sz="1400">
                          <a:effectLst/>
                        </a:rPr>
                        <a:t>NET-VISA</a:t>
                      </a:r>
                      <a:endParaRPr lang="en-GB" sz="1400">
                        <a:effectLst/>
                      </a:endParaRP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b"/>
                      <a:r>
                        <a:rPr lang="en-US" sz="1400">
                          <a:effectLst/>
                        </a:rPr>
                        <a:t>SEL3</a:t>
                      </a:r>
                      <a:endParaRPr lang="en-GB" sz="1400">
                        <a:effectLst/>
                      </a:endParaRP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796372922"/>
                  </a:ext>
                </a:extLst>
              </a:tr>
              <a:tr h="213742">
                <a:tc>
                  <a:txBody>
                    <a:bodyPr/>
                    <a:lstStyle/>
                    <a:p>
                      <a:pPr algn="ctr" rtl="0" fontAlgn="b"/>
                      <a:r>
                        <a:rPr lang="en-US" sz="1400">
                          <a:effectLst/>
                        </a:rPr>
                        <a:t>2</a:t>
                      </a:r>
                      <a:r>
                        <a:rPr lang="en-GB" sz="1400">
                          <a:effectLst/>
                        </a:rPr>
                        <a:t>.8</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b"/>
                      <a:r>
                        <a:rPr lang="en-US" sz="1400">
                          <a:effectLst/>
                        </a:rPr>
                        <a:t>5.9</a:t>
                      </a:r>
                      <a:endParaRPr lang="en-GB" sz="1400">
                        <a:effectLst/>
                      </a:endParaRP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b"/>
                      <a:r>
                        <a:rPr lang="en-US" sz="1400">
                          <a:effectLst/>
                        </a:rPr>
                        <a:t>1.6</a:t>
                      </a:r>
                      <a:endParaRPr lang="en-GB" sz="1400">
                        <a:effectLst/>
                      </a:endParaRP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b"/>
                      <a:r>
                        <a:rPr lang="en-US" sz="1400" dirty="0">
                          <a:effectLst/>
                        </a:rPr>
                        <a:t>2.4</a:t>
                      </a:r>
                      <a:endParaRPr lang="en-GB" sz="1400" dirty="0">
                        <a:effectLst/>
                      </a:endParaRP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512365431"/>
                  </a:ext>
                </a:extLst>
              </a:tr>
            </a:tbl>
          </a:graphicData>
        </a:graphic>
      </p:graphicFrame>
      <p:sp>
        <p:nvSpPr>
          <p:cNvPr id="8" name="Title 3">
            <a:extLst>
              <a:ext uri="{FF2B5EF4-FFF2-40B4-BE49-F238E27FC236}">
                <a16:creationId xmlns:a16="http://schemas.microsoft.com/office/drawing/2014/main" id="{35989CAD-E8F3-4C15-98CE-9E6C59FBFEA4}"/>
              </a:ext>
            </a:extLst>
          </p:cNvPr>
          <p:cNvSpPr txBox="1">
            <a:spLocks/>
          </p:cNvSpPr>
          <p:nvPr/>
        </p:nvSpPr>
        <p:spPr>
          <a:xfrm>
            <a:off x="778933" y="1226916"/>
            <a:ext cx="3291840" cy="86249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400" b="1" dirty="0"/>
              <a:t>Historical Data Set processed with NET-VISA</a:t>
            </a:r>
            <a:br>
              <a:rPr lang="en-US" sz="1400" b="1" dirty="0"/>
            </a:br>
            <a:r>
              <a:rPr lang="en-US" sz="1400" b="1" dirty="0"/>
              <a:t>Aug-Oct 2016 – Split - Joint</a:t>
            </a:r>
            <a:br>
              <a:rPr lang="en-US" sz="1400" b="1" dirty="0"/>
            </a:br>
            <a:r>
              <a:rPr lang="en-US" sz="1400" b="1" dirty="0"/>
              <a:t>Comparison with REB</a:t>
            </a:r>
            <a:endParaRPr lang="en-GB" sz="1400" b="1" dirty="0"/>
          </a:p>
        </p:txBody>
      </p:sp>
    </p:spTree>
    <p:extLst>
      <p:ext uri="{BB962C8B-B14F-4D97-AF65-F5344CB8AC3E}">
        <p14:creationId xmlns:p14="http://schemas.microsoft.com/office/powerpoint/2010/main" val="18656490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7">
            <a:extLst>
              <a:ext uri="{FF2B5EF4-FFF2-40B4-BE49-F238E27FC236}">
                <a16:creationId xmlns:a16="http://schemas.microsoft.com/office/drawing/2014/main" id="{BC5AAA59-41F3-0D40-B5E2-567F04B6D257}"/>
              </a:ext>
            </a:extLst>
          </p:cNvPr>
          <p:cNvSpPr>
            <a:spLocks noChangeArrowheads="1"/>
          </p:cNvSpPr>
          <p:nvPr/>
        </p:nvSpPr>
        <p:spPr bwMode="auto">
          <a:xfrm>
            <a:off x="1822026" y="163887"/>
            <a:ext cx="5445761" cy="608820"/>
          </a:xfrm>
          <a:prstGeom prst="rect">
            <a:avLst/>
          </a:prstGeom>
          <a:noFill/>
          <a:ln w="9525">
            <a:noFill/>
            <a:miter lim="800000"/>
            <a:headEnd/>
            <a:tailEnd/>
          </a:ln>
        </p:spPr>
        <p:txBody>
          <a:bodyPr wrap="square" lIns="18666" tIns="9334" rIns="18666" bIns="9334">
            <a:spAutoFit/>
          </a:bodyPr>
          <a:lstStyle/>
          <a:p>
            <a:pPr algn="ctr" eaLnBrk="0" hangingPunct="0">
              <a:lnSpc>
                <a:spcPts val="1586"/>
              </a:lnSpc>
            </a:pPr>
            <a:r>
              <a:rPr lang="en-GB" sz="1200" b="1" dirty="0">
                <a:solidFill>
                  <a:schemeClr val="bg1"/>
                </a:solidFill>
                <a:latin typeface="Arial" panose="020B0604020202020204" pitchFamily="34" charset="0"/>
              </a:rPr>
              <a:t>Simulation of operational results of NET-VISA on a three-month historical data set</a:t>
            </a:r>
            <a:endParaRPr lang="en-US" sz="1200" b="1" dirty="0">
              <a:solidFill>
                <a:schemeClr val="bg1"/>
              </a:solidFill>
              <a:latin typeface="Arial" panose="020B0604020202020204" pitchFamily="34" charset="0"/>
            </a:endParaRPr>
          </a:p>
          <a:p>
            <a:pPr algn="ctr" eaLnBrk="0" hangingPunct="0">
              <a:lnSpc>
                <a:spcPts val="1586"/>
              </a:lnSpc>
            </a:pPr>
            <a:r>
              <a:rPr lang="en-US" sz="800" dirty="0">
                <a:solidFill>
                  <a:schemeClr val="bg1"/>
                </a:solidFill>
                <a:latin typeface="Arial" panose="020B0604020202020204" pitchFamily="34" charset="0"/>
                <a:ea typeface="Avenir Book" charset="0"/>
              </a:rPr>
              <a:t>Ronan Le Bras, Noriyuki </a:t>
            </a:r>
            <a:r>
              <a:rPr lang="en-US" sz="800" dirty="0" err="1">
                <a:solidFill>
                  <a:schemeClr val="bg1"/>
                </a:solidFill>
                <a:latin typeface="Arial" panose="020B0604020202020204" pitchFamily="34" charset="0"/>
                <a:ea typeface="Avenir Book" charset="0"/>
              </a:rPr>
              <a:t>Kushida</a:t>
            </a:r>
            <a:r>
              <a:rPr lang="en-US" sz="800" dirty="0">
                <a:solidFill>
                  <a:schemeClr val="bg1"/>
                </a:solidFill>
                <a:latin typeface="Arial" panose="020B0604020202020204" pitchFamily="34" charset="0"/>
                <a:ea typeface="Avenir Book" charset="0"/>
              </a:rPr>
              <a:t>, Pavel </a:t>
            </a:r>
            <a:r>
              <a:rPr lang="en-US" sz="800" dirty="0" err="1">
                <a:solidFill>
                  <a:schemeClr val="bg1"/>
                </a:solidFill>
                <a:latin typeface="Arial" panose="020B0604020202020204" pitchFamily="34" charset="0"/>
                <a:ea typeface="Avenir Book" charset="0"/>
              </a:rPr>
              <a:t>Strachota</a:t>
            </a:r>
            <a:r>
              <a:rPr lang="en-US" sz="800" dirty="0">
                <a:solidFill>
                  <a:schemeClr val="bg1"/>
                </a:solidFill>
                <a:latin typeface="Arial" panose="020B0604020202020204" pitchFamily="34" charset="0"/>
                <a:ea typeface="Avenir Book" charset="0"/>
              </a:rPr>
              <a:t>, Nimar Arora, Geeta Arora</a:t>
            </a:r>
            <a:endParaRPr lang="en-US" sz="800" dirty="0">
              <a:solidFill>
                <a:schemeClr val="bg1"/>
              </a:solidFill>
              <a:latin typeface="Avenir Book" charset="0"/>
              <a:ea typeface="Avenir Book" charset="0"/>
              <a:cs typeface="Avenir Book" charset="0"/>
            </a:endParaRPr>
          </a:p>
        </p:txBody>
      </p:sp>
      <p:sp>
        <p:nvSpPr>
          <p:cNvPr id="3" name="TextBox 2">
            <a:extLst>
              <a:ext uri="{FF2B5EF4-FFF2-40B4-BE49-F238E27FC236}">
                <a16:creationId xmlns:a16="http://schemas.microsoft.com/office/drawing/2014/main" id="{E101EA0A-D819-B84A-9A81-14AAFB37F5BF}"/>
              </a:ext>
            </a:extLst>
          </p:cNvPr>
          <p:cNvSpPr txBox="1"/>
          <p:nvPr/>
        </p:nvSpPr>
        <p:spPr>
          <a:xfrm>
            <a:off x="953477" y="567772"/>
            <a:ext cx="672123" cy="200055"/>
          </a:xfrm>
          <a:prstGeom prst="rect">
            <a:avLst/>
          </a:prstGeom>
          <a:noFill/>
        </p:spPr>
        <p:txBody>
          <a:bodyPr wrap="square" rtlCol="0">
            <a:spAutoFit/>
          </a:bodyPr>
          <a:lstStyle/>
          <a:p>
            <a:pPr algn="ctr"/>
            <a:r>
              <a:rPr lang="en-US" sz="700" dirty="0">
                <a:latin typeface="Arial" panose="020B0604020202020204" pitchFamily="34" charset="0"/>
                <a:cs typeface="Arial" panose="020B0604020202020204" pitchFamily="34" charset="0"/>
              </a:rPr>
              <a:t>P3.6-651</a:t>
            </a:r>
            <a:endParaRPr lang="en-AT" sz="700" dirty="0">
              <a:latin typeface="Arial" panose="020B0604020202020204" pitchFamily="34" charset="0"/>
              <a:cs typeface="Arial" panose="020B0604020202020204" pitchFamily="34" charset="0"/>
            </a:endParaRPr>
          </a:p>
        </p:txBody>
      </p:sp>
      <p:sp>
        <p:nvSpPr>
          <p:cNvPr id="7" name="Title 3">
            <a:extLst>
              <a:ext uri="{FF2B5EF4-FFF2-40B4-BE49-F238E27FC236}">
                <a16:creationId xmlns:a16="http://schemas.microsoft.com/office/drawing/2014/main" id="{3E129BEE-877F-48B3-8E0B-7435DF55D3DF}"/>
              </a:ext>
            </a:extLst>
          </p:cNvPr>
          <p:cNvSpPr txBox="1">
            <a:spLocks/>
          </p:cNvSpPr>
          <p:nvPr/>
        </p:nvSpPr>
        <p:spPr>
          <a:xfrm>
            <a:off x="0" y="860692"/>
            <a:ext cx="5547360" cy="60882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400" b="1" dirty="0"/>
              <a:t>Historical Data Set processed with NET-VISA</a:t>
            </a:r>
            <a:br>
              <a:rPr lang="en-US" sz="1400" b="1" dirty="0"/>
            </a:br>
            <a:r>
              <a:rPr lang="en-US" sz="1400" b="1" dirty="0"/>
              <a:t>Aug-Oct 2016 – Percentage of defining associations. Comparison with REB</a:t>
            </a:r>
            <a:endParaRPr lang="en-GB" sz="1400" b="1" dirty="0"/>
          </a:p>
        </p:txBody>
      </p:sp>
      <p:pic>
        <p:nvPicPr>
          <p:cNvPr id="2052" name="Picture 4">
            <a:extLst>
              <a:ext uri="{FF2B5EF4-FFF2-40B4-BE49-F238E27FC236}">
                <a16:creationId xmlns:a16="http://schemas.microsoft.com/office/drawing/2014/main" id="{1CFEBA5D-D1A1-43D6-99CF-CF74DB38C2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112" y="1402080"/>
            <a:ext cx="8882888" cy="33621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5FE5493-D01C-4401-9960-48CD20FC1EA9}"/>
              </a:ext>
            </a:extLst>
          </p:cNvPr>
          <p:cNvSpPr txBox="1"/>
          <p:nvPr/>
        </p:nvSpPr>
        <p:spPr>
          <a:xfrm rot="16200000">
            <a:off x="-1742521" y="2499816"/>
            <a:ext cx="3882477" cy="646331"/>
          </a:xfrm>
          <a:prstGeom prst="rect">
            <a:avLst/>
          </a:prstGeom>
          <a:noFill/>
        </p:spPr>
        <p:txBody>
          <a:bodyPr wrap="square" rtlCol="0">
            <a:spAutoFit/>
          </a:bodyPr>
          <a:lstStyle/>
          <a:p>
            <a:pPr algn="ctr"/>
            <a:r>
              <a:rPr lang="en-AT" sz="3600" dirty="0">
                <a:solidFill>
                  <a:srgbClr val="DFC5DF"/>
                </a:solidFill>
                <a:latin typeface="Arial" panose="020B0604020202020204" pitchFamily="34" charset="0"/>
                <a:cs typeface="Arial" panose="020B0604020202020204" pitchFamily="34" charset="0"/>
              </a:rPr>
              <a:t>RESULTS</a:t>
            </a:r>
          </a:p>
        </p:txBody>
      </p:sp>
    </p:spTree>
    <p:extLst>
      <p:ext uri="{BB962C8B-B14F-4D97-AF65-F5344CB8AC3E}">
        <p14:creationId xmlns:p14="http://schemas.microsoft.com/office/powerpoint/2010/main" val="407055081"/>
      </p:ext>
    </p:extLst>
  </p:cSld>
  <p:clrMapOvr>
    <a:masterClrMapping/>
  </p:clrMapOvr>
</p:sld>
</file>

<file path=ppt/theme/theme1.xml><?xml version="1.0" encoding="utf-8"?>
<a:theme xmlns:a="http://schemas.openxmlformats.org/drawingml/2006/main" name="Title Slid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407BE2F-22BD-F24E-9160-BD83EB8FA80C}" vid="{C31ECE4E-E000-6741-AD44-91B3D16F5C52}"/>
    </a:ext>
  </a:extLst>
</a:theme>
</file>

<file path=ppt/theme/theme2.xml><?xml version="1.0" encoding="utf-8"?>
<a:theme xmlns:a="http://schemas.openxmlformats.org/drawingml/2006/main" name="Inner Slid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407BE2F-22BD-F24E-9160-BD83EB8FA80C}" vid="{C31ECE4E-E000-6741-AD44-91B3D16F5C52}"/>
    </a:ext>
  </a:extLst>
</a:theme>
</file>

<file path=ppt/theme/theme3.xml><?xml version="1.0" encoding="utf-8"?>
<a:theme xmlns:a="http://schemas.openxmlformats.org/drawingml/2006/main" name="abstract">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407BE2F-22BD-F24E-9160-BD83EB8FA80C}" vid="{C31ECE4E-E000-6741-AD44-91B3D16F5C52}"/>
    </a:ext>
  </a:extLst>
</a:theme>
</file>

<file path=ppt/theme/theme4.xml><?xml version="1.0" encoding="utf-8"?>
<a:theme xmlns:a="http://schemas.openxmlformats.org/drawingml/2006/main" name="INTRODUCTIO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407BE2F-22BD-F24E-9160-BD83EB8FA80C}" vid="{C31ECE4E-E000-6741-AD44-91B3D16F5C52}"/>
    </a:ext>
  </a:extLst>
</a:theme>
</file>

<file path=ppt/theme/theme5.xml><?xml version="1.0" encoding="utf-8"?>
<a:theme xmlns:a="http://schemas.openxmlformats.org/drawingml/2006/main" name="METHODS">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407BE2F-22BD-F24E-9160-BD83EB8FA80C}" vid="{C31ECE4E-E000-6741-AD44-91B3D16F5C52}"/>
    </a:ext>
  </a:extLst>
</a:theme>
</file>

<file path=ppt/theme/theme6.xml><?xml version="1.0" encoding="utf-8"?>
<a:theme xmlns:a="http://schemas.openxmlformats.org/drawingml/2006/main" name="RESULTS">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407BE2F-22BD-F24E-9160-BD83EB8FA80C}" vid="{C31ECE4E-E000-6741-AD44-91B3D16F5C52}"/>
    </a:ext>
  </a:extLst>
</a:theme>
</file>

<file path=ppt/theme/theme7.xml><?xml version="1.0" encoding="utf-8"?>
<a:theme xmlns:a="http://schemas.openxmlformats.org/drawingml/2006/main" name="CONCLUSIONS">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407BE2F-22BD-F24E-9160-BD83EB8FA80C}" vid="{C31ECE4E-E000-6741-AD44-91B3D16F5C52}"/>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1500</TotalTime>
  <Words>1185</Words>
  <Application>Microsoft Office PowerPoint</Application>
  <PresentationFormat>On-screen Show (16:9)</PresentationFormat>
  <Paragraphs>150</Paragraphs>
  <Slides>13</Slides>
  <Notes>0</Notes>
  <HiddenSlides>0</HiddenSlides>
  <MMClips>0</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13</vt:i4>
      </vt:variant>
    </vt:vector>
  </HeadingPairs>
  <TitlesOfParts>
    <vt:vector size="30" baseType="lpstr">
      <vt:lpstr>Arial</vt:lpstr>
      <vt:lpstr>Avenir Book</vt:lpstr>
      <vt:lpstr>Avenir Heavy</vt:lpstr>
      <vt:lpstr>Avenir Medium</vt:lpstr>
      <vt:lpstr>Calibri</vt:lpstr>
      <vt:lpstr>Calibri Light</vt:lpstr>
      <vt:lpstr>DIN-Light</vt:lpstr>
      <vt:lpstr>DIN-Medium</vt:lpstr>
      <vt:lpstr>Liberation Serif</vt:lpstr>
      <vt:lpstr>Wingdings</vt:lpstr>
      <vt:lpstr>Title Slide</vt:lpstr>
      <vt:lpstr>Inner Slide</vt:lpstr>
      <vt:lpstr>abstract</vt:lpstr>
      <vt:lpstr>INTRODUCTION</vt:lpstr>
      <vt:lpstr>METHODS</vt:lpstr>
      <vt:lpstr>RESULTS</vt:lpstr>
      <vt:lpstr>CONCLUSIONS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LE BRAS Ronan</cp:lastModifiedBy>
  <cp:revision>56</cp:revision>
  <cp:lastPrinted>2019-03-26T13:54:24Z</cp:lastPrinted>
  <dcterms:created xsi:type="dcterms:W3CDTF">2019-04-24T06:32:04Z</dcterms:created>
  <dcterms:modified xsi:type="dcterms:W3CDTF">2021-06-12T09:39:35Z</dcterms:modified>
</cp:coreProperties>
</file>