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Lst>
  <p:notesMasterIdLst>
    <p:notesMasterId r:id="rId20"/>
  </p:notesMasterIdLst>
  <p:sldIdLst>
    <p:sldId id="256" r:id="rId8"/>
    <p:sldId id="257" r:id="rId9"/>
    <p:sldId id="258" r:id="rId10"/>
    <p:sldId id="259" r:id="rId11"/>
    <p:sldId id="260" r:id="rId12"/>
    <p:sldId id="268" r:id="rId13"/>
    <p:sldId id="262" r:id="rId14"/>
    <p:sldId id="263" r:id="rId15"/>
    <p:sldId id="264" r:id="rId16"/>
    <p:sldId id="265" r:id="rId17"/>
    <p:sldId id="266" r:id="rId18"/>
    <p:sldId id="267"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CpPWEcahL9z5EYikBTadTYoZy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99D57D7-A0E0-431C-8365-93952028453F}">
  <a:tblStyle styleId="{999D57D7-A0E0-431C-8365-93952028453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4" d="100"/>
          <a:sy n="114" d="100"/>
        </p:scale>
        <p:origin x="-114" y="-3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89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3"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63301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3" descr="A picture containing light, night sky&#10;&#10;Description automatically generated"/>
          <p:cNvPicPr preferRelativeResize="0"/>
          <p:nvPr/>
        </p:nvPicPr>
        <p:blipFill rotWithShape="1">
          <a:blip r:embed="rId3">
            <a:alphaModFix/>
          </a:blip>
          <a:srcRect/>
          <a:stretch/>
        </p:blipFill>
        <p:spPr>
          <a:xfrm>
            <a:off x="0" y="340"/>
            <a:ext cx="9144000" cy="5142820"/>
          </a:xfrm>
          <a:prstGeom prst="rect">
            <a:avLst/>
          </a:prstGeom>
          <a:noFill/>
          <a:ln>
            <a:noFill/>
          </a:ln>
        </p:spPr>
      </p:pic>
      <p:sp>
        <p:nvSpPr>
          <p:cNvPr id="11" name="Google Shape;11;p13"/>
          <p:cNvSpPr/>
          <p:nvPr/>
        </p:nvSpPr>
        <p:spPr>
          <a:xfrm>
            <a:off x="1" y="4876244"/>
            <a:ext cx="9144000" cy="2563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b="0" i="0" u="none" strike="noStrike" cap="none">
              <a:solidFill>
                <a:schemeClr val="lt1"/>
              </a:solidFill>
              <a:latin typeface="Calibri"/>
              <a:ea typeface="Calibri"/>
              <a:cs typeface="Calibri"/>
              <a:sym typeface="Calibri"/>
            </a:endParaRPr>
          </a:p>
        </p:txBody>
      </p:sp>
      <p:sp>
        <p:nvSpPr>
          <p:cNvPr id="12" name="Google Shape;12;p13"/>
          <p:cNvSpPr txBox="1"/>
          <p:nvPr/>
        </p:nvSpPr>
        <p:spPr>
          <a:xfrm>
            <a:off x="7920635" y="4895301"/>
            <a:ext cx="1075157"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u="none" strike="noStrike" cap="none">
                <a:solidFill>
                  <a:schemeClr val="lt1"/>
                </a:solidFill>
                <a:latin typeface="Arial"/>
                <a:ea typeface="Arial"/>
                <a:cs typeface="Arial"/>
                <a:sym typeface="Arial"/>
              </a:rPr>
              <a:t>CTBTO.ORG</a:t>
            </a:r>
            <a:endParaRPr/>
          </a:p>
        </p:txBody>
      </p:sp>
      <p:sp>
        <p:nvSpPr>
          <p:cNvPr id="13" name="Google Shape;13;p13"/>
          <p:cNvSpPr/>
          <p:nvPr/>
        </p:nvSpPr>
        <p:spPr>
          <a:xfrm>
            <a:off x="123276" y="4875274"/>
            <a:ext cx="3772372" cy="2614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99" b="0" i="0" u="none" strike="noStrike" cap="none">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pic>
        <p:nvPicPr>
          <p:cNvPr id="14" name="Google Shape;14;p13"/>
          <p:cNvPicPr preferRelativeResize="0"/>
          <p:nvPr/>
        </p:nvPicPr>
        <p:blipFill rotWithShape="1">
          <a:blip r:embed="rId4">
            <a:alphaModFix/>
          </a:blip>
          <a:srcRect/>
          <a:stretch/>
        </p:blipFill>
        <p:spPr>
          <a:xfrm>
            <a:off x="6751778" y="283003"/>
            <a:ext cx="1879332" cy="498136"/>
          </a:xfrm>
          <a:prstGeom prst="rect">
            <a:avLst/>
          </a:prstGeom>
          <a:noFill/>
          <a:ln>
            <a:noFill/>
          </a:ln>
        </p:spPr>
      </p:pic>
      <p:pic>
        <p:nvPicPr>
          <p:cNvPr id="15" name="Google Shape;15;p13"/>
          <p:cNvPicPr preferRelativeResize="0"/>
          <p:nvPr/>
        </p:nvPicPr>
        <p:blipFill rotWithShape="1">
          <a:blip r:embed="rId5">
            <a:alphaModFix/>
          </a:blip>
          <a:srcRect/>
          <a:stretch/>
        </p:blipFill>
        <p:spPr>
          <a:xfrm>
            <a:off x="424288" y="287283"/>
            <a:ext cx="1967734" cy="4981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pic>
        <p:nvPicPr>
          <p:cNvPr id="18" name="Google Shape;18;p15"/>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19" name="Google Shape;19;p15"/>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20" name="Google Shape;20;p15"/>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21" name="Google Shape;21;p15"/>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22" name="Google Shape;22;p15"/>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23" name="Google Shape;23;p15"/>
          <p:cNvSpPr/>
          <p:nvPr/>
        </p:nvSpPr>
        <p:spPr>
          <a:xfrm>
            <a:off x="78895" y="4895381"/>
            <a:ext cx="3674008" cy="2614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24" name="Google Shape;24;p15"/>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25" name="Google Shape;25;p15"/>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26" name="Google Shape;26;p15"/>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pic>
        <p:nvPicPr>
          <p:cNvPr id="29" name="Google Shape;29;p17"/>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30" name="Google Shape;30;p17"/>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31" name="Google Shape;31;p17"/>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32" name="Google Shape;32;p17"/>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33" name="Google Shape;33;p17"/>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34" name="Google Shape;34;p17"/>
          <p:cNvSpPr/>
          <p:nvPr/>
        </p:nvSpPr>
        <p:spPr>
          <a:xfrm>
            <a:off x="78895" y="4895381"/>
            <a:ext cx="3674008" cy="2614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35" name="Google Shape;35;p17"/>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36" name="Google Shape;36;p17"/>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37" name="Google Shape;37;p17"/>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pic>
        <p:nvPicPr>
          <p:cNvPr id="40" name="Google Shape;40;p19"/>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41" name="Google Shape;41;p19"/>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42" name="Google Shape;42;p19"/>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43" name="Google Shape;43;p19"/>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44" name="Google Shape;44;p19"/>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45" name="Google Shape;45;p19"/>
          <p:cNvSpPr/>
          <p:nvPr/>
        </p:nvSpPr>
        <p:spPr>
          <a:xfrm>
            <a:off x="78895" y="4895381"/>
            <a:ext cx="3674008" cy="2614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46" name="Google Shape;46;p19"/>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47" name="Google Shape;47;p19"/>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48" name="Google Shape;48;p19"/>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21"/>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52" name="Google Shape;52;p21"/>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53" name="Google Shape;53;p21"/>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54" name="Google Shape;54;p21"/>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55" name="Google Shape;55;p21"/>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56" name="Google Shape;56;p21"/>
          <p:cNvSpPr/>
          <p:nvPr/>
        </p:nvSpPr>
        <p:spPr>
          <a:xfrm>
            <a:off x="78895" y="4895381"/>
            <a:ext cx="3674008" cy="2614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57" name="Google Shape;57;p21"/>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58" name="Google Shape;58;p21"/>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59" name="Google Shape;59;p21"/>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63" name="Google Shape;63;p23"/>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64" name="Google Shape;64;p23"/>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65" name="Google Shape;65;p23"/>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66" name="Google Shape;66;p23"/>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67" name="Google Shape;67;p23"/>
          <p:cNvSpPr/>
          <p:nvPr/>
        </p:nvSpPr>
        <p:spPr>
          <a:xfrm>
            <a:off x="78895" y="4895381"/>
            <a:ext cx="3674008" cy="2614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68" name="Google Shape;68;p23"/>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69" name="Google Shape;69;p23"/>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70" name="Google Shape;70;p23"/>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p25"/>
          <p:cNvPicPr preferRelativeResize="0"/>
          <p:nvPr/>
        </p:nvPicPr>
        <p:blipFill rotWithShape="1">
          <a:blip r:embed="rId3">
            <a:alphaModFix/>
          </a:blip>
          <a:srcRect/>
          <a:stretch/>
        </p:blipFill>
        <p:spPr>
          <a:xfrm>
            <a:off x="0" y="4889500"/>
            <a:ext cx="9144000" cy="254000"/>
          </a:xfrm>
          <a:prstGeom prst="rect">
            <a:avLst/>
          </a:prstGeom>
          <a:noFill/>
          <a:ln>
            <a:noFill/>
          </a:ln>
        </p:spPr>
      </p:pic>
      <p:pic>
        <p:nvPicPr>
          <p:cNvPr id="74" name="Google Shape;74;p25"/>
          <p:cNvPicPr preferRelativeResize="0"/>
          <p:nvPr/>
        </p:nvPicPr>
        <p:blipFill rotWithShape="1">
          <a:blip r:embed="rId4">
            <a:alphaModFix/>
          </a:blip>
          <a:srcRect/>
          <a:stretch/>
        </p:blipFill>
        <p:spPr>
          <a:xfrm>
            <a:off x="0" y="0"/>
            <a:ext cx="9144000" cy="881743"/>
          </a:xfrm>
          <a:prstGeom prst="rect">
            <a:avLst/>
          </a:prstGeom>
          <a:noFill/>
          <a:ln>
            <a:noFill/>
          </a:ln>
        </p:spPr>
      </p:pic>
      <p:sp>
        <p:nvSpPr>
          <p:cNvPr id="75" name="Google Shape;75;p25"/>
          <p:cNvSpPr txBox="1"/>
          <p:nvPr/>
        </p:nvSpPr>
        <p:spPr>
          <a:xfrm>
            <a:off x="7863574" y="4895381"/>
            <a:ext cx="1239874" cy="2614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99" b="0" i="0">
                <a:solidFill>
                  <a:schemeClr val="lt1"/>
                </a:solidFill>
                <a:latin typeface="Arial"/>
                <a:ea typeface="Arial"/>
                <a:cs typeface="Arial"/>
                <a:sym typeface="Arial"/>
              </a:rPr>
              <a:t>CTBTO.ORG</a:t>
            </a:r>
            <a:endParaRPr/>
          </a:p>
        </p:txBody>
      </p:sp>
      <p:sp>
        <p:nvSpPr>
          <p:cNvPr id="76" name="Google Shape;76;p25"/>
          <p:cNvSpPr txBox="1"/>
          <p:nvPr/>
        </p:nvSpPr>
        <p:spPr>
          <a:xfrm>
            <a:off x="166936" y="4764219"/>
            <a:ext cx="4301370" cy="118522"/>
          </a:xfrm>
          <a:prstGeom prst="rect">
            <a:avLst/>
          </a:prstGeom>
          <a:noFill/>
          <a:ln>
            <a:noFill/>
          </a:ln>
        </p:spPr>
        <p:txBody>
          <a:bodyPr spcFirstLastPara="1" wrap="square" lIns="20600" tIns="10300" rIns="20600" bIns="10300" anchor="t" anchorCtr="0">
            <a:spAutoFit/>
          </a:bodyPr>
          <a:lstStyle/>
          <a:p>
            <a:pPr marL="0" marR="0" lvl="0" indent="0" algn="l" rtl="0">
              <a:spcBef>
                <a:spcPts val="0"/>
              </a:spcBef>
              <a:spcAft>
                <a:spcPts val="0"/>
              </a:spcAft>
              <a:buNone/>
            </a:pPr>
            <a:r>
              <a:rPr lang="en-US" sz="635" b="1">
                <a:solidFill>
                  <a:schemeClr val="dk1"/>
                </a:solidFill>
                <a:latin typeface="Avenir"/>
                <a:ea typeface="Avenir"/>
                <a:cs typeface="Avenir"/>
                <a:sym typeface="Avenir"/>
              </a:rPr>
              <a:t>Disclaimer: </a:t>
            </a:r>
            <a:r>
              <a:rPr lang="en-US" sz="498">
                <a:solidFill>
                  <a:schemeClr val="dk1"/>
                </a:solidFill>
                <a:latin typeface="Avenir"/>
                <a:ea typeface="Avenir"/>
                <a:cs typeface="Avenir"/>
                <a:sym typeface="Avenir"/>
              </a:rPr>
              <a:t>The views expressed on this poster are those of the author and do not necessarily reflect the view of the CTBTO</a:t>
            </a:r>
            <a:endParaRPr/>
          </a:p>
        </p:txBody>
      </p:sp>
      <p:sp>
        <p:nvSpPr>
          <p:cNvPr id="77" name="Google Shape;77;p25"/>
          <p:cNvSpPr txBox="1"/>
          <p:nvPr/>
        </p:nvSpPr>
        <p:spPr>
          <a:xfrm>
            <a:off x="115330" y="536156"/>
            <a:ext cx="12380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chemeClr val="lt1"/>
                </a:solidFill>
                <a:latin typeface="Arial"/>
                <a:ea typeface="Arial"/>
                <a:cs typeface="Arial"/>
                <a:sym typeface="Arial"/>
              </a:rPr>
              <a:t>Poster No.:</a:t>
            </a:r>
            <a:endParaRPr sz="1100" b="0" i="0">
              <a:solidFill>
                <a:schemeClr val="lt1"/>
              </a:solidFill>
              <a:latin typeface="Arial"/>
              <a:ea typeface="Arial"/>
              <a:cs typeface="Arial"/>
              <a:sym typeface="Arial"/>
            </a:endParaRPr>
          </a:p>
        </p:txBody>
      </p:sp>
      <p:sp>
        <p:nvSpPr>
          <p:cNvPr id="78" name="Google Shape;78;p25"/>
          <p:cNvSpPr/>
          <p:nvPr/>
        </p:nvSpPr>
        <p:spPr>
          <a:xfrm>
            <a:off x="78895" y="4895381"/>
            <a:ext cx="3674008" cy="2614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99" b="0" i="0">
                <a:solidFill>
                  <a:schemeClr val="lt1"/>
                </a:solidFill>
                <a:latin typeface="Arial"/>
                <a:ea typeface="Arial"/>
                <a:cs typeface="Arial"/>
                <a:sym typeface="Arial"/>
              </a:rPr>
              <a:t>PUTTING AN END TO NUCLEAR EXPLOSIONS </a:t>
            </a:r>
            <a:endParaRPr sz="1099">
              <a:solidFill>
                <a:schemeClr val="dk1"/>
              </a:solidFill>
              <a:latin typeface="Calibri"/>
              <a:ea typeface="Calibri"/>
              <a:cs typeface="Calibri"/>
              <a:sym typeface="Calibri"/>
            </a:endParaRPr>
          </a:p>
        </p:txBody>
      </p:sp>
      <p:sp>
        <p:nvSpPr>
          <p:cNvPr id="79" name="Google Shape;79;p25"/>
          <p:cNvSpPr/>
          <p:nvPr/>
        </p:nvSpPr>
        <p:spPr>
          <a:xfrm>
            <a:off x="947352" y="564599"/>
            <a:ext cx="683094" cy="204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7">
              <a:solidFill>
                <a:schemeClr val="lt1"/>
              </a:solidFill>
              <a:latin typeface="Calibri"/>
              <a:ea typeface="Calibri"/>
              <a:cs typeface="Calibri"/>
              <a:sym typeface="Calibri"/>
            </a:endParaRPr>
          </a:p>
        </p:txBody>
      </p:sp>
      <p:pic>
        <p:nvPicPr>
          <p:cNvPr id="80" name="Google Shape;80;p25"/>
          <p:cNvPicPr preferRelativeResize="0"/>
          <p:nvPr/>
        </p:nvPicPr>
        <p:blipFill rotWithShape="1">
          <a:blip r:embed="rId5">
            <a:alphaModFix/>
          </a:blip>
          <a:srcRect/>
          <a:stretch/>
        </p:blipFill>
        <p:spPr>
          <a:xfrm>
            <a:off x="221640" y="141123"/>
            <a:ext cx="1408805" cy="356642"/>
          </a:xfrm>
          <a:prstGeom prst="rect">
            <a:avLst/>
          </a:prstGeom>
          <a:noFill/>
          <a:ln>
            <a:noFill/>
          </a:ln>
        </p:spPr>
      </p:pic>
      <p:pic>
        <p:nvPicPr>
          <p:cNvPr id="81" name="Google Shape;81;p25"/>
          <p:cNvPicPr preferRelativeResize="0"/>
          <p:nvPr/>
        </p:nvPicPr>
        <p:blipFill rotWithShape="1">
          <a:blip r:embed="rId6">
            <a:alphaModFix/>
          </a:blip>
          <a:srcRect/>
          <a:stretch/>
        </p:blipFill>
        <p:spPr>
          <a:xfrm>
            <a:off x="7274666" y="215729"/>
            <a:ext cx="1687983" cy="4474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RaynaArora/TeleseismicDiscrimination/tree/main/snt2021" TargetMode="External"/><Relationship Id="rId7" Type="http://schemas.openxmlformats.org/officeDocument/2006/relationships/hyperlink" Target="https://service.iris.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ds.iris.edu/wilber3/" TargetMode="External"/><Relationship Id="rId5" Type="http://schemas.openxmlformats.org/officeDocument/2006/relationships/hyperlink" Target="https://doi.org/10.1186/s40562-020-00164-6" TargetMode="External"/><Relationship Id="rId4" Type="http://schemas.openxmlformats.org/officeDocument/2006/relationships/hyperlink" Target="https://doi.org/10.1186/s40562-017-0098-z"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38/s41598-019-45748-1"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agupubs.onlinelibrary.wiley.com/doi/full/10.1029/2018GL0811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p:nvPr/>
        </p:nvSpPr>
        <p:spPr>
          <a:xfrm>
            <a:off x="-773903" y="1898347"/>
            <a:ext cx="10691813" cy="1024895"/>
          </a:xfrm>
          <a:prstGeom prst="rect">
            <a:avLst/>
          </a:prstGeom>
          <a:noFill/>
          <a:ln>
            <a:noFill/>
          </a:ln>
        </p:spPr>
        <p:txBody>
          <a:bodyPr spcFirstLastPara="1" wrap="square" lIns="18650" tIns="9325" rIns="18650" bIns="9325" anchor="t"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Global Scale Discrimination of Explosions and Earthquakes with Deep Learning </a:t>
            </a:r>
            <a:endParaRPr/>
          </a:p>
          <a:p>
            <a:pPr marL="0" marR="0" lvl="0" indent="0" algn="ctr" rtl="0">
              <a:lnSpc>
                <a:spcPct val="72189"/>
              </a:lnSpc>
              <a:spcBef>
                <a:spcPts val="0"/>
              </a:spcBef>
              <a:spcAft>
                <a:spcPts val="0"/>
              </a:spcAft>
              <a:buNone/>
            </a:pPr>
            <a:endParaRPr sz="2197" b="1">
              <a:solidFill>
                <a:schemeClr val="lt1"/>
              </a:solidFill>
              <a:latin typeface="Arial"/>
              <a:ea typeface="Arial"/>
              <a:cs typeface="Arial"/>
              <a:sym typeface="Arial"/>
            </a:endParaRPr>
          </a:p>
          <a:p>
            <a:pPr marL="0" marR="0" lvl="0" indent="0" algn="ctr" rtl="0">
              <a:lnSpc>
                <a:spcPct val="99125"/>
              </a:lnSpc>
              <a:spcBef>
                <a:spcPts val="0"/>
              </a:spcBef>
              <a:spcAft>
                <a:spcPts val="0"/>
              </a:spcAft>
              <a:buNone/>
            </a:pPr>
            <a:r>
              <a:rPr lang="en-US" sz="1600">
                <a:solidFill>
                  <a:schemeClr val="lt1"/>
                </a:solidFill>
                <a:latin typeface="Arial"/>
                <a:ea typeface="Arial"/>
                <a:cs typeface="Arial"/>
                <a:sym typeface="Arial"/>
              </a:rPr>
              <a:t>Rayna Arora, Nimar Arora, Ronan Le Bras</a:t>
            </a:r>
            <a:r>
              <a:rPr lang="en-US" sz="1600">
                <a:solidFill>
                  <a:schemeClr val="lt1"/>
                </a:solidFill>
                <a:latin typeface="Avenir"/>
                <a:ea typeface="Avenir"/>
                <a:cs typeface="Avenir"/>
                <a:sym typeface="Avenir"/>
              </a:rPr>
              <a:t> </a:t>
            </a:r>
            <a:endParaRPr/>
          </a:p>
          <a:p>
            <a:pPr marL="0" marR="0" lvl="0" indent="0" algn="ctr" rtl="0">
              <a:spcBef>
                <a:spcPts val="91"/>
              </a:spcBef>
              <a:spcAft>
                <a:spcPts val="0"/>
              </a:spcAft>
              <a:buNone/>
            </a:pPr>
            <a:endParaRPr sz="952">
              <a:solidFill>
                <a:schemeClr val="lt1"/>
              </a:solidFill>
              <a:latin typeface="Calibri"/>
              <a:ea typeface="Calibri"/>
              <a:cs typeface="Calibri"/>
              <a:sym typeface="Calibri"/>
            </a:endParaRPr>
          </a:p>
          <a:p>
            <a:pPr marL="0" marR="0" lvl="0" indent="0" algn="ctr" rtl="0">
              <a:spcBef>
                <a:spcPts val="91"/>
              </a:spcBef>
              <a:spcAft>
                <a:spcPts val="0"/>
              </a:spcAft>
              <a:buNone/>
            </a:pPr>
            <a:endParaRPr sz="952">
              <a:solidFill>
                <a:schemeClr val="lt1"/>
              </a:solidFill>
              <a:latin typeface="Calibri"/>
              <a:ea typeface="Calibri"/>
              <a:cs typeface="Calibri"/>
              <a:sym typeface="Calibri"/>
            </a:endParaRPr>
          </a:p>
        </p:txBody>
      </p:sp>
      <p:pic>
        <p:nvPicPr>
          <p:cNvPr id="88" name="Google Shape;88;p1"/>
          <p:cNvPicPr preferRelativeResize="0"/>
          <p:nvPr/>
        </p:nvPicPr>
        <p:blipFill rotWithShape="1">
          <a:blip r:embed="rId3">
            <a:alphaModFix/>
          </a:blip>
          <a:srcRect/>
          <a:stretch/>
        </p:blipFill>
        <p:spPr>
          <a:xfrm>
            <a:off x="225600" y="3867150"/>
            <a:ext cx="571500" cy="863600"/>
          </a:xfrm>
          <a:prstGeom prst="rect">
            <a:avLst/>
          </a:prstGeom>
          <a:noFill/>
          <a:ln>
            <a:noFill/>
          </a:ln>
        </p:spPr>
      </p:pic>
      <p:sp>
        <p:nvSpPr>
          <p:cNvPr id="89" name="Google Shape;89;p1"/>
          <p:cNvSpPr txBox="1"/>
          <p:nvPr/>
        </p:nvSpPr>
        <p:spPr>
          <a:xfrm>
            <a:off x="3153581" y="2800991"/>
            <a:ext cx="2836838" cy="3079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1">
                <a:solidFill>
                  <a:schemeClr val="lt1"/>
                </a:solidFill>
                <a:latin typeface="Arial"/>
                <a:ea typeface="Arial"/>
                <a:cs typeface="Arial"/>
                <a:sym typeface="Arial"/>
              </a:rPr>
              <a:t>P3.6-703</a:t>
            </a:r>
            <a:endParaRPr sz="1401">
              <a:solidFill>
                <a:schemeClr val="lt1"/>
              </a:solidFill>
              <a:latin typeface="Arial"/>
              <a:ea typeface="Arial"/>
              <a:cs typeface="Arial"/>
              <a:sym typeface="Arial"/>
            </a:endParaRPr>
          </a:p>
        </p:txBody>
      </p:sp>
      <p:pic>
        <p:nvPicPr>
          <p:cNvPr id="90" name="Google Shape;90;p1" descr="C:\Users\public.study-pc\Desktop\CTBTO_youth_group.jpg"/>
          <p:cNvPicPr preferRelativeResize="0"/>
          <p:nvPr/>
        </p:nvPicPr>
        <p:blipFill rotWithShape="1">
          <a:blip r:embed="rId4">
            <a:alphaModFix/>
          </a:blip>
          <a:srcRect/>
          <a:stretch/>
        </p:blipFill>
        <p:spPr>
          <a:xfrm>
            <a:off x="1074217" y="3547271"/>
            <a:ext cx="2331855" cy="923572"/>
          </a:xfrm>
          <a:prstGeom prst="rect">
            <a:avLst/>
          </a:prstGeom>
          <a:noFill/>
          <a:ln>
            <a:noFill/>
          </a:ln>
        </p:spPr>
      </p:pic>
      <p:pic>
        <p:nvPicPr>
          <p:cNvPr id="91" name="Google Shape;91;p1"/>
          <p:cNvPicPr preferRelativeResize="0"/>
          <p:nvPr/>
        </p:nvPicPr>
        <p:blipFill rotWithShape="1">
          <a:blip r:embed="rId5">
            <a:alphaModFix/>
          </a:blip>
          <a:srcRect/>
          <a:stretch/>
        </p:blipFill>
        <p:spPr>
          <a:xfrm>
            <a:off x="3801856" y="3538664"/>
            <a:ext cx="2188563" cy="940786"/>
          </a:xfrm>
          <a:prstGeom prst="rect">
            <a:avLst/>
          </a:prstGeom>
          <a:noFill/>
          <a:ln>
            <a:noFill/>
          </a:ln>
        </p:spPr>
      </p:pic>
      <p:pic>
        <p:nvPicPr>
          <p:cNvPr id="92" name="Google Shape;92;p1" descr="C:\Users\public.study-pc\Desktop\ctbto.png"/>
          <p:cNvPicPr preferRelativeResize="0"/>
          <p:nvPr/>
        </p:nvPicPr>
        <p:blipFill rotWithShape="1">
          <a:blip r:embed="rId6">
            <a:alphaModFix/>
          </a:blip>
          <a:srcRect/>
          <a:stretch/>
        </p:blipFill>
        <p:spPr>
          <a:xfrm>
            <a:off x="6423286" y="3547271"/>
            <a:ext cx="2473689" cy="9020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P3.6-703</a:t>
            </a:r>
            <a:endParaRPr sz="700">
              <a:solidFill>
                <a:schemeClr val="dk1"/>
              </a:solidFill>
              <a:latin typeface="Arial"/>
              <a:ea typeface="Arial"/>
              <a:cs typeface="Arial"/>
              <a:sym typeface="Arial"/>
            </a:endParaRPr>
          </a:p>
        </p:txBody>
      </p:sp>
      <p:sp>
        <p:nvSpPr>
          <p:cNvPr id="168" name="Google Shape;168;p10"/>
          <p:cNvSpPr txBox="1"/>
          <p:nvPr/>
        </p:nvSpPr>
        <p:spPr>
          <a:xfrm rot="-5400000">
            <a:off x="-1779943" y="2499816"/>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RELATED WORK</a:t>
            </a:r>
            <a:endParaRPr sz="3600">
              <a:solidFill>
                <a:srgbClr val="DFC5DF"/>
              </a:solidFill>
              <a:latin typeface="Arial"/>
              <a:ea typeface="Arial"/>
              <a:cs typeface="Arial"/>
              <a:sym typeface="Arial"/>
            </a:endParaRPr>
          </a:p>
        </p:txBody>
      </p:sp>
      <p:sp>
        <p:nvSpPr>
          <p:cNvPr id="169" name="Google Shape;169;p10"/>
          <p:cNvSpPr txBox="1"/>
          <p:nvPr/>
        </p:nvSpPr>
        <p:spPr>
          <a:xfrm>
            <a:off x="547141" y="1079292"/>
            <a:ext cx="819962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Models from related work were reproduced and trained and tested on the corresponding spectrograms for the dataset of our proposed method.</a:t>
            </a:r>
            <a:endParaRPr sz="1400">
              <a:solidFill>
                <a:schemeClr val="dk1"/>
              </a:solidFill>
              <a:latin typeface="Arial"/>
              <a:ea typeface="Arial"/>
              <a:cs typeface="Arial"/>
              <a:sym typeface="Arial"/>
            </a:endParaRPr>
          </a:p>
        </p:txBody>
      </p:sp>
      <p:graphicFrame>
        <p:nvGraphicFramePr>
          <p:cNvPr id="170" name="Google Shape;170;p10"/>
          <p:cNvGraphicFramePr/>
          <p:nvPr/>
        </p:nvGraphicFramePr>
        <p:xfrm>
          <a:off x="2116993" y="1810572"/>
          <a:ext cx="4838700" cy="2476500"/>
        </p:xfrm>
        <a:graphic>
          <a:graphicData uri="http://schemas.openxmlformats.org/drawingml/2006/table">
            <a:tbl>
              <a:tblPr>
                <a:noFill/>
                <a:tableStyleId>{999D57D7-A0E0-431C-8365-93952028453F}</a:tableStyleId>
              </a:tblPr>
              <a:tblGrid>
                <a:gridCol w="1924050"/>
                <a:gridCol w="962025"/>
                <a:gridCol w="771525"/>
                <a:gridCol w="1181100"/>
              </a:tblGrid>
              <a:tr h="619125">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Model</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Best Accuracy</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r>
                        <a:rPr lang="en-US"/>
                        <a:t> </a:t>
                      </a:r>
                      <a:r>
                        <a:rPr lang="en-US" sz="1400" b="0" i="0" u="none" strike="noStrike" cap="none">
                          <a:solidFill>
                            <a:srgbClr val="000000"/>
                          </a:solidFill>
                          <a:latin typeface="Arial"/>
                          <a:ea typeface="Arial"/>
                          <a:cs typeface="Arial"/>
                          <a:sym typeface="Arial"/>
                        </a:rPr>
                        <a:t>AUC</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Parameters</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r>
              <a:tr h="457200">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Proposed Method</a:t>
                      </a:r>
                      <a:endParaRPr sz="1984" b="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r" rtl="0">
                        <a:spcBef>
                          <a:spcPts val="0"/>
                        </a:spcBef>
                        <a:spcAft>
                          <a:spcPts val="0"/>
                        </a:spcAft>
                        <a:buNone/>
                      </a:pPr>
                      <a:r>
                        <a:rPr lang="en-US" sz="1400" b="0" i="0" u="none" strike="noStrike" cap="none">
                          <a:solidFill>
                            <a:srgbClr val="000000"/>
                          </a:solidFill>
                          <a:latin typeface="Arial"/>
                          <a:ea typeface="Arial"/>
                          <a:cs typeface="Arial"/>
                          <a:sym typeface="Arial"/>
                        </a:rPr>
                        <a:t>89.5%</a:t>
                      </a:r>
                      <a:endParaRPr sz="1984" b="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Arial"/>
                          <a:ea typeface="Arial"/>
                          <a:cs typeface="Arial"/>
                          <a:sym typeface="Arial"/>
                        </a:rPr>
                        <a:t>0.962</a:t>
                      </a:r>
                      <a:endParaRPr sz="1984" b="1"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Arial"/>
                          <a:ea typeface="Arial"/>
                          <a:cs typeface="Arial"/>
                          <a:sym typeface="Arial"/>
                        </a:rPr>
                        <a:t>96,641</a:t>
                      </a:r>
                      <a:endParaRPr sz="1984" b="1"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485775">
                <a:tc>
                  <a:txBody>
                    <a:bodyPr/>
                    <a:lstStyle/>
                    <a:p>
                      <a:pPr marL="0" marR="0" lvl="0" indent="0" algn="l" rtl="0">
                        <a:spcBef>
                          <a:spcPts val="0"/>
                        </a:spcBef>
                        <a:spcAft>
                          <a:spcPts val="0"/>
                        </a:spcAft>
                        <a:buNone/>
                      </a:pPr>
                      <a:r>
                        <a:rPr lang="en-US" sz="1400" b="0" i="0" u="none" strike="noStrike" cap="none">
                          <a:solidFill>
                            <a:srgbClr val="222222"/>
                          </a:solidFill>
                          <a:latin typeface="Roboto"/>
                          <a:ea typeface="Roboto"/>
                          <a:cs typeface="Roboto"/>
                          <a:sym typeface="Roboto"/>
                        </a:rPr>
                        <a:t>Mousavi et al. (CRED)</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Arial"/>
                          <a:ea typeface="Arial"/>
                          <a:cs typeface="Arial"/>
                          <a:sym typeface="Arial"/>
                        </a:rPr>
                        <a:t>89.7%</a:t>
                      </a:r>
                      <a:endParaRPr sz="1984" b="1"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r" rtl="0">
                        <a:spcBef>
                          <a:spcPts val="0"/>
                        </a:spcBef>
                        <a:spcAft>
                          <a:spcPts val="0"/>
                        </a:spcAft>
                        <a:buNone/>
                      </a:pPr>
                      <a:r>
                        <a:rPr lang="en-US" sz="1400" b="0" i="0" u="none" strike="noStrike" cap="none">
                          <a:solidFill>
                            <a:srgbClr val="000000"/>
                          </a:solidFill>
                          <a:latin typeface="Arial"/>
                          <a:ea typeface="Arial"/>
                          <a:cs typeface="Arial"/>
                          <a:sym typeface="Arial"/>
                        </a:rPr>
                        <a:t>0.957</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r" rtl="0">
                        <a:spcBef>
                          <a:spcPts val="0"/>
                        </a:spcBef>
                        <a:spcAft>
                          <a:spcPts val="0"/>
                        </a:spcAft>
                        <a:buNone/>
                      </a:pPr>
                      <a:r>
                        <a:rPr lang="en-US" sz="1400" b="0" i="0" u="none" strike="noStrike" cap="none">
                          <a:solidFill>
                            <a:srgbClr val="000000"/>
                          </a:solidFill>
                          <a:latin typeface="Arial"/>
                          <a:ea typeface="Arial"/>
                          <a:cs typeface="Arial"/>
                          <a:sym typeface="Arial"/>
                        </a:rPr>
                        <a:t>208,273</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457200">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Linville et al. CNN</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r" rtl="0">
                        <a:spcBef>
                          <a:spcPts val="0"/>
                        </a:spcBef>
                        <a:spcAft>
                          <a:spcPts val="0"/>
                        </a:spcAft>
                        <a:buNone/>
                      </a:pPr>
                      <a:r>
                        <a:rPr lang="en-US" sz="1400" b="0" i="0" u="none" strike="noStrike" cap="none">
                          <a:solidFill>
                            <a:srgbClr val="000000"/>
                          </a:solidFill>
                          <a:latin typeface="Arial"/>
                          <a:ea typeface="Arial"/>
                          <a:cs typeface="Arial"/>
                          <a:sym typeface="Arial"/>
                        </a:rPr>
                        <a:t>83.9%</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r" rtl="0">
                        <a:spcBef>
                          <a:spcPts val="0"/>
                        </a:spcBef>
                        <a:spcAft>
                          <a:spcPts val="0"/>
                        </a:spcAft>
                        <a:buNone/>
                      </a:pPr>
                      <a:r>
                        <a:rPr lang="en-US" sz="1400" b="0" i="0" u="none" strike="noStrike" cap="none">
                          <a:solidFill>
                            <a:srgbClr val="000000"/>
                          </a:solidFill>
                          <a:latin typeface="Arial"/>
                          <a:ea typeface="Arial"/>
                          <a:cs typeface="Arial"/>
                          <a:sym typeface="Arial"/>
                        </a:rPr>
                        <a:t>0.896</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r" rtl="0">
                        <a:spcBef>
                          <a:spcPts val="0"/>
                        </a:spcBef>
                        <a:spcAft>
                          <a:spcPts val="0"/>
                        </a:spcAft>
                        <a:buNone/>
                      </a:pPr>
                      <a:r>
                        <a:rPr lang="en-US" sz="1400" b="0" i="0" u="none" strike="noStrike" cap="none">
                          <a:solidFill>
                            <a:srgbClr val="000000"/>
                          </a:solidFill>
                          <a:latin typeface="Arial"/>
                          <a:ea typeface="Arial"/>
                          <a:cs typeface="Arial"/>
                          <a:sym typeface="Arial"/>
                        </a:rPr>
                        <a:t>456,237</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457200">
                <a:tc>
                  <a:txBody>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Linville et al. RNN</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r" rtl="0">
                        <a:spcBef>
                          <a:spcPts val="0"/>
                        </a:spcBef>
                        <a:spcAft>
                          <a:spcPts val="0"/>
                        </a:spcAft>
                        <a:buNone/>
                      </a:pPr>
                      <a:r>
                        <a:rPr lang="en-US" sz="1400" b="0" i="0" u="none" strike="noStrike" cap="none">
                          <a:solidFill>
                            <a:srgbClr val="000000"/>
                          </a:solidFill>
                          <a:latin typeface="Arial"/>
                          <a:ea typeface="Arial"/>
                          <a:cs typeface="Arial"/>
                          <a:sym typeface="Arial"/>
                        </a:rPr>
                        <a:t>80.9%</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r" rtl="0">
                        <a:spcBef>
                          <a:spcPts val="0"/>
                        </a:spcBef>
                        <a:spcAft>
                          <a:spcPts val="0"/>
                        </a:spcAft>
                        <a:buNone/>
                      </a:pPr>
                      <a:r>
                        <a:rPr lang="en-US" sz="1400" b="0" i="0" u="none" strike="noStrike" cap="none">
                          <a:solidFill>
                            <a:srgbClr val="000000"/>
                          </a:solidFill>
                          <a:latin typeface="Arial"/>
                          <a:ea typeface="Arial"/>
                          <a:cs typeface="Arial"/>
                          <a:sym typeface="Arial"/>
                        </a:rPr>
                        <a:t>0.894</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r" rtl="0">
                        <a:spcBef>
                          <a:spcPts val="0"/>
                        </a:spcBef>
                        <a:spcAft>
                          <a:spcPts val="0"/>
                        </a:spcAft>
                        <a:buNone/>
                      </a:pPr>
                      <a:r>
                        <a:rPr lang="en-US" sz="1400" b="0" i="0" u="none" strike="noStrike" cap="none">
                          <a:solidFill>
                            <a:srgbClr val="000000"/>
                          </a:solidFill>
                          <a:latin typeface="Arial"/>
                          <a:ea typeface="Arial"/>
                          <a:cs typeface="Arial"/>
                          <a:sym typeface="Arial"/>
                        </a:rPr>
                        <a:t>375,425</a:t>
                      </a:r>
                      <a:endParaRPr sz="1984"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
        <p:nvSpPr>
          <p:cNvPr id="171" name="Google Shape;171;p10"/>
          <p:cNvSpPr/>
          <p:nvPr/>
        </p:nvSpPr>
        <p:spPr>
          <a:xfrm>
            <a:off x="1992923" y="163887"/>
            <a:ext cx="4962770" cy="593367"/>
          </a:xfrm>
          <a:prstGeom prst="rect">
            <a:avLst/>
          </a:prstGeom>
          <a:noFill/>
          <a:ln>
            <a:noFill/>
          </a:ln>
        </p:spPr>
        <p:txBody>
          <a:bodyPr spcFirstLastPara="1" wrap="square" lIns="18650" tIns="9325" rIns="18650" bIns="9325"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Global Scale Discrimination of Explosions and Earthquakes </a:t>
            </a: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1200" b="1">
                <a:solidFill>
                  <a:schemeClr val="lt1"/>
                </a:solidFill>
                <a:latin typeface="Arial"/>
                <a:ea typeface="Arial"/>
                <a:cs typeface="Arial"/>
                <a:sym typeface="Arial"/>
              </a:rPr>
              <a:t>with Deep Learning </a:t>
            </a:r>
            <a:endParaRPr/>
          </a:p>
          <a:p>
            <a:pPr marL="0" marR="0" lvl="0" indent="0" algn="ctr" rtl="0">
              <a:lnSpc>
                <a:spcPct val="198250"/>
              </a:lnSpc>
              <a:spcBef>
                <a:spcPts val="0"/>
              </a:spcBef>
              <a:spcAft>
                <a:spcPts val="0"/>
              </a:spcAft>
              <a:buNone/>
            </a:pPr>
            <a:r>
              <a:rPr lang="en-US" sz="800">
                <a:solidFill>
                  <a:schemeClr val="lt1"/>
                </a:solidFill>
                <a:latin typeface="Arial"/>
                <a:ea typeface="Arial"/>
                <a:cs typeface="Arial"/>
                <a:sym typeface="Arial"/>
              </a:rPr>
              <a:t>Rayna Arora / CTBTO Youth Group    Nimar Arora / Bayesian Logic Inc.    Ronan Le Bras / CTBTO</a:t>
            </a:r>
            <a:endParaRPr sz="800">
              <a:solidFill>
                <a:schemeClr val="lt1"/>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P3.6-703</a:t>
            </a:r>
            <a:endParaRPr sz="700">
              <a:solidFill>
                <a:schemeClr val="dk1"/>
              </a:solidFill>
              <a:latin typeface="Arial"/>
              <a:ea typeface="Arial"/>
              <a:cs typeface="Arial"/>
              <a:sym typeface="Arial"/>
            </a:endParaRPr>
          </a:p>
        </p:txBody>
      </p:sp>
      <p:sp>
        <p:nvSpPr>
          <p:cNvPr id="177" name="Google Shape;177;p11"/>
          <p:cNvSpPr txBox="1"/>
          <p:nvPr/>
        </p:nvSpPr>
        <p:spPr>
          <a:xfrm rot="-5400000">
            <a:off x="-1779943" y="2499816"/>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RELATED WORK</a:t>
            </a:r>
            <a:endParaRPr sz="3600">
              <a:solidFill>
                <a:srgbClr val="DFC5DF"/>
              </a:solidFill>
              <a:latin typeface="Arial"/>
              <a:ea typeface="Arial"/>
              <a:cs typeface="Arial"/>
              <a:sym typeface="Arial"/>
            </a:endParaRPr>
          </a:p>
        </p:txBody>
      </p:sp>
      <p:sp>
        <p:nvSpPr>
          <p:cNvPr id="178" name="Google Shape;178;p11"/>
          <p:cNvSpPr txBox="1"/>
          <p:nvPr/>
        </p:nvSpPr>
        <p:spPr>
          <a:xfrm>
            <a:off x="734517" y="981856"/>
            <a:ext cx="7592517" cy="646331"/>
          </a:xfrm>
          <a:prstGeom prst="rect">
            <a:avLst/>
          </a:prstGeom>
          <a:noFill/>
          <a:ln>
            <a:noFill/>
          </a:ln>
        </p:spPr>
        <p:txBody>
          <a:bodyPr spcFirstLastPara="1" wrap="square" lIns="91425" tIns="45700" rIns="91425" bIns="45700" anchor="t" anchorCtr="0">
            <a:spAutoFit/>
          </a:bodyPr>
          <a:lstStyle/>
          <a:p>
            <a:pPr marL="89714" marR="0" lvl="1" indent="0" algn="ctr" rtl="0">
              <a:spcBef>
                <a:spcPts val="0"/>
              </a:spcBef>
              <a:spcAft>
                <a:spcPts val="0"/>
              </a:spcAft>
              <a:buNone/>
            </a:pPr>
            <a:r>
              <a:rPr lang="en-US" sz="1400" b="1" i="0" u="none" strike="noStrike" cap="none">
                <a:solidFill>
                  <a:schemeClr val="dk1"/>
                </a:solidFill>
                <a:latin typeface="Arial"/>
                <a:ea typeface="Arial"/>
                <a:cs typeface="Arial"/>
                <a:sym typeface="Arial"/>
              </a:rPr>
              <a:t>Rock Burst Results</a:t>
            </a:r>
            <a:endParaRPr/>
          </a:p>
          <a:p>
            <a:pPr marL="89714" marR="0" lvl="1" indent="0" algn="l" rtl="0">
              <a:spcBef>
                <a:spcPts val="0"/>
              </a:spcBef>
              <a:spcAft>
                <a:spcPts val="0"/>
              </a:spcAft>
              <a:buNone/>
            </a:pPr>
            <a:endParaRPr sz="8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Rock bursts are spontaneous explosive ejections of rocks in mines caused by high stress.</a:t>
            </a:r>
            <a:endParaRPr/>
          </a:p>
        </p:txBody>
      </p:sp>
      <p:graphicFrame>
        <p:nvGraphicFramePr>
          <p:cNvPr id="179" name="Google Shape;179;p11"/>
          <p:cNvGraphicFramePr/>
          <p:nvPr/>
        </p:nvGraphicFramePr>
        <p:xfrm>
          <a:off x="3837482" y="3094233"/>
          <a:ext cx="2255725" cy="1493520"/>
        </p:xfrm>
        <a:graphic>
          <a:graphicData uri="http://schemas.openxmlformats.org/drawingml/2006/table">
            <a:tbl>
              <a:tblPr>
                <a:noFill/>
                <a:tableStyleId>{999D57D7-A0E0-431C-8365-93952028453F}</a:tableStyleId>
              </a:tblPr>
              <a:tblGrid>
                <a:gridCol w="460350"/>
                <a:gridCol w="1795375"/>
              </a:tblGrid>
              <a:tr h="317775">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A</a:t>
                      </a:r>
                      <a:endParaRPr sz="12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Proposed Method</a:t>
                      </a:r>
                      <a:endParaRPr sz="12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17775">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B</a:t>
                      </a:r>
                      <a:endParaRPr sz="12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CRED</a:t>
                      </a:r>
                      <a:endParaRPr sz="12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0">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C</a:t>
                      </a:r>
                      <a:endParaRPr sz="12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Linville et al. CNN</a:t>
                      </a:r>
                      <a:endParaRPr sz="12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17775">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D</a:t>
                      </a:r>
                      <a:endParaRPr sz="12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Linville et al. RNN</a:t>
                      </a:r>
                      <a:endParaRPr sz="1200" u="none" strike="noStrike" cap="none"/>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
        <p:nvSpPr>
          <p:cNvPr id="180" name="Google Shape;180;p11"/>
          <p:cNvSpPr txBox="1"/>
          <p:nvPr/>
        </p:nvSpPr>
        <p:spPr>
          <a:xfrm>
            <a:off x="953477" y="1628187"/>
            <a:ext cx="5612215" cy="1692771"/>
          </a:xfrm>
          <a:prstGeom prst="rect">
            <a:avLst/>
          </a:prstGeom>
          <a:noFill/>
          <a:ln>
            <a:noFill/>
          </a:ln>
        </p:spPr>
        <p:txBody>
          <a:bodyPr spcFirstLastPara="1" wrap="square" lIns="91425" tIns="45700" rIns="91425" bIns="45700" anchor="t" anchorCtr="0">
            <a:spAutoFit/>
          </a:bodyPr>
          <a:lstStyle/>
          <a:p>
            <a:pPr marL="554896" marR="0" lvl="3"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Our model was not trained on rock burst data, but a separate test was performed to assess how well the model generalizes</a:t>
            </a:r>
            <a:endParaRPr/>
          </a:p>
          <a:p>
            <a:pPr marL="554896" marR="0" lvl="3" indent="-285750" algn="l" rtl="0">
              <a:spcBef>
                <a:spcPts val="80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Rock bursts were treated as explosions</a:t>
            </a:r>
            <a:endParaRPr/>
          </a:p>
          <a:p>
            <a:pPr marL="554896" marR="0" lvl="3" indent="-285750" algn="l" rtl="0">
              <a:spcBef>
                <a:spcPts val="80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Our model obtained 96.7% accuracy on over 2000 rock burst waveform samples</a:t>
            </a:r>
            <a:endParaRPr/>
          </a:p>
          <a:p>
            <a:pPr marL="171450" marR="0" lvl="0" indent="-82550" algn="l" rtl="0">
              <a:spcBef>
                <a:spcPts val="80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pic>
        <p:nvPicPr>
          <p:cNvPr id="181" name="Google Shape;181;p11" descr="C:\Users\public.study-pc\Desktop\Screenshot_2021-06-11 EGU Full Slideshow(3).png"/>
          <p:cNvPicPr preferRelativeResize="0"/>
          <p:nvPr/>
        </p:nvPicPr>
        <p:blipFill rotWithShape="1">
          <a:blip r:embed="rId3">
            <a:alphaModFix/>
          </a:blip>
          <a:srcRect/>
          <a:stretch/>
        </p:blipFill>
        <p:spPr>
          <a:xfrm>
            <a:off x="1551574" y="2998033"/>
            <a:ext cx="1648808" cy="1685920"/>
          </a:xfrm>
          <a:prstGeom prst="rect">
            <a:avLst/>
          </a:prstGeom>
          <a:noFill/>
          <a:ln>
            <a:noFill/>
          </a:ln>
        </p:spPr>
      </p:pic>
      <p:sp>
        <p:nvSpPr>
          <p:cNvPr id="182" name="Google Shape;182;p11"/>
          <p:cNvSpPr/>
          <p:nvPr/>
        </p:nvSpPr>
        <p:spPr>
          <a:xfrm>
            <a:off x="1992923" y="163887"/>
            <a:ext cx="4962770" cy="593367"/>
          </a:xfrm>
          <a:prstGeom prst="rect">
            <a:avLst/>
          </a:prstGeom>
          <a:noFill/>
          <a:ln>
            <a:noFill/>
          </a:ln>
        </p:spPr>
        <p:txBody>
          <a:bodyPr spcFirstLastPara="1" wrap="square" lIns="18650" tIns="9325" rIns="18650" bIns="9325"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Global Scale Discrimination of Explosions and Earthquakes </a:t>
            </a: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1200" b="1">
                <a:solidFill>
                  <a:schemeClr val="lt1"/>
                </a:solidFill>
                <a:latin typeface="Arial"/>
                <a:ea typeface="Arial"/>
                <a:cs typeface="Arial"/>
                <a:sym typeface="Arial"/>
              </a:rPr>
              <a:t>with Deep Learning </a:t>
            </a:r>
            <a:endParaRPr/>
          </a:p>
          <a:p>
            <a:pPr marL="0" marR="0" lvl="0" indent="0" algn="ctr" rtl="0">
              <a:lnSpc>
                <a:spcPct val="198250"/>
              </a:lnSpc>
              <a:spcBef>
                <a:spcPts val="0"/>
              </a:spcBef>
              <a:spcAft>
                <a:spcPts val="0"/>
              </a:spcAft>
              <a:buNone/>
            </a:pPr>
            <a:r>
              <a:rPr lang="en-US" sz="800">
                <a:solidFill>
                  <a:schemeClr val="lt1"/>
                </a:solidFill>
                <a:latin typeface="Arial"/>
                <a:ea typeface="Arial"/>
                <a:cs typeface="Arial"/>
                <a:sym typeface="Arial"/>
              </a:rPr>
              <a:t>Rayna Arora / CTBTO Youth Group    Nimar Arora / Bayesian Logic Inc.    Ronan Le Bras / CTBTO</a:t>
            </a:r>
            <a:endParaRPr sz="800">
              <a:solidFill>
                <a:schemeClr val="lt1"/>
              </a:solidFill>
              <a:latin typeface="Avenir"/>
              <a:ea typeface="Avenir"/>
              <a:cs typeface="Avenir"/>
              <a:sym typeface="Avenir"/>
            </a:endParaRPr>
          </a:p>
        </p:txBody>
      </p:sp>
      <p:sp>
        <p:nvSpPr>
          <p:cNvPr id="183" name="Google Shape;183;p11"/>
          <p:cNvSpPr/>
          <p:nvPr/>
        </p:nvSpPr>
        <p:spPr>
          <a:xfrm>
            <a:off x="1933731" y="3320958"/>
            <a:ext cx="899410" cy="374117"/>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3">
              <a:solidFill>
                <a:schemeClr val="dk1"/>
              </a:solidFill>
              <a:latin typeface="Calibri"/>
              <a:ea typeface="Calibri"/>
              <a:cs typeface="Calibri"/>
              <a:sym typeface="Calibri"/>
            </a:endParaRPr>
          </a:p>
        </p:txBody>
      </p:sp>
      <p:pic>
        <p:nvPicPr>
          <p:cNvPr id="184" name="Google Shape;184;p11" descr="C:\Users\public.study-pc\Desktop\Screenshot_2021-06-12 USACO Teleseismic Discrimination.png"/>
          <p:cNvPicPr preferRelativeResize="0"/>
          <p:nvPr/>
        </p:nvPicPr>
        <p:blipFill rotWithShape="1">
          <a:blip r:embed="rId4">
            <a:alphaModFix/>
          </a:blip>
          <a:srcRect/>
          <a:stretch/>
        </p:blipFill>
        <p:spPr>
          <a:xfrm>
            <a:off x="6442605" y="1628187"/>
            <a:ext cx="2499443" cy="2334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P3.6-703</a:t>
            </a:r>
            <a:endParaRPr sz="700">
              <a:solidFill>
                <a:schemeClr val="dk1"/>
              </a:solidFill>
              <a:latin typeface="Arial"/>
              <a:ea typeface="Arial"/>
              <a:cs typeface="Arial"/>
              <a:sym typeface="Arial"/>
            </a:endParaRPr>
          </a:p>
        </p:txBody>
      </p:sp>
      <p:sp>
        <p:nvSpPr>
          <p:cNvPr id="190" name="Google Shape;190;p12"/>
          <p:cNvSpPr txBox="1"/>
          <p:nvPr/>
        </p:nvSpPr>
        <p:spPr>
          <a:xfrm rot="-5400000">
            <a:off x="-1775302" y="2499817"/>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CONCLUSIONS</a:t>
            </a:r>
            <a:endParaRPr/>
          </a:p>
        </p:txBody>
      </p:sp>
      <p:sp>
        <p:nvSpPr>
          <p:cNvPr id="191" name="Google Shape;191;p12"/>
          <p:cNvSpPr txBox="1"/>
          <p:nvPr/>
        </p:nvSpPr>
        <p:spPr>
          <a:xfrm>
            <a:off x="584616" y="1094282"/>
            <a:ext cx="8289600" cy="2678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Deep Learning methods work well for discriminating between earthquakes and explosions on wavef</a:t>
            </a:r>
            <a:r>
              <a:rPr lang="en-US">
                <a:solidFill>
                  <a:schemeClr val="dk1"/>
                </a:solidFill>
              </a:rPr>
              <a:t>orms detected </a:t>
            </a:r>
            <a:r>
              <a:rPr lang="en-US" sz="1400">
                <a:solidFill>
                  <a:schemeClr val="dk1"/>
                </a:solidFill>
                <a:latin typeface="Arial"/>
                <a:ea typeface="Arial"/>
                <a:cs typeface="Arial"/>
                <a:sym typeface="Arial"/>
              </a:rPr>
              <a:t>at teleseismic distances (over 20 degrees / 2000 km), yielding ~90% accuracy despite limited data</a:t>
            </a:r>
            <a:br>
              <a:rPr lang="en-US"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Using seismic waveforms rather than spectrograms as model inputs, it was possible to train a model with far fewer parameters that generalizes better for unseen inputs such as rock bursts</a:t>
            </a:r>
            <a:br>
              <a:rPr lang="en-US"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Future Work:</a:t>
            </a:r>
            <a:endParaRPr sz="1400">
              <a:solidFill>
                <a:schemeClr val="dk1"/>
              </a:solidFill>
              <a:latin typeface="Arial"/>
              <a:ea typeface="Arial"/>
              <a:cs typeface="Arial"/>
              <a:sym typeface="Arial"/>
            </a:endParaRPr>
          </a:p>
          <a:p>
            <a:pPr marL="554896" marR="0" lvl="3"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Test on CTBT data</a:t>
            </a:r>
            <a:endParaRPr/>
          </a:p>
          <a:p>
            <a:pPr marL="554896" marR="0" lvl="3"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Apply to Phase identification</a:t>
            </a:r>
            <a:endParaRPr/>
          </a:p>
          <a:p>
            <a:pPr marL="554896" marR="0" lvl="3"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Apply to detection</a:t>
            </a:r>
            <a:endParaRPr sz="1400" b="0" i="0" u="none" strike="noStrike" cap="none">
              <a:solidFill>
                <a:schemeClr val="dk1"/>
              </a:solidFill>
              <a:latin typeface="Arial"/>
              <a:ea typeface="Arial"/>
              <a:cs typeface="Arial"/>
              <a:sym typeface="Arial"/>
            </a:endParaRPr>
          </a:p>
          <a:p>
            <a:pPr marL="171450" marR="0" lvl="0" indent="-8255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192" name="Google Shape;192;p12"/>
          <p:cNvSpPr/>
          <p:nvPr/>
        </p:nvSpPr>
        <p:spPr>
          <a:xfrm>
            <a:off x="1992923" y="163887"/>
            <a:ext cx="4962770" cy="593367"/>
          </a:xfrm>
          <a:prstGeom prst="rect">
            <a:avLst/>
          </a:prstGeom>
          <a:noFill/>
          <a:ln>
            <a:noFill/>
          </a:ln>
        </p:spPr>
        <p:txBody>
          <a:bodyPr spcFirstLastPara="1" wrap="square" lIns="18650" tIns="9325" rIns="18650" bIns="9325"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Global Scale Discrimination of Explosions and Earthquakes </a:t>
            </a: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1200" b="1">
                <a:solidFill>
                  <a:schemeClr val="lt1"/>
                </a:solidFill>
                <a:latin typeface="Arial"/>
                <a:ea typeface="Arial"/>
                <a:cs typeface="Arial"/>
                <a:sym typeface="Arial"/>
              </a:rPr>
              <a:t>with Deep Learning </a:t>
            </a:r>
            <a:endParaRPr/>
          </a:p>
          <a:p>
            <a:pPr marL="0" marR="0" lvl="0" indent="0" algn="ctr" rtl="0">
              <a:lnSpc>
                <a:spcPct val="198250"/>
              </a:lnSpc>
              <a:spcBef>
                <a:spcPts val="0"/>
              </a:spcBef>
              <a:spcAft>
                <a:spcPts val="0"/>
              </a:spcAft>
              <a:buNone/>
            </a:pPr>
            <a:r>
              <a:rPr lang="en-US" sz="800">
                <a:solidFill>
                  <a:schemeClr val="lt1"/>
                </a:solidFill>
                <a:latin typeface="Arial"/>
                <a:ea typeface="Arial"/>
                <a:cs typeface="Arial"/>
                <a:sym typeface="Arial"/>
              </a:rPr>
              <a:t>Rayna Arora / CTBTO Youth Group    Nimar Arora / Bayesian Logic Inc.    Ronan Le Bras / CTBTO</a:t>
            </a:r>
            <a:endParaRPr sz="800">
              <a:solidFill>
                <a:schemeClr val="lt1"/>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P3.6-703</a:t>
            </a:r>
            <a:endParaRPr sz="700">
              <a:solidFill>
                <a:schemeClr val="dk1"/>
              </a:solidFill>
              <a:latin typeface="Arial"/>
              <a:ea typeface="Arial"/>
              <a:cs typeface="Arial"/>
              <a:sym typeface="Arial"/>
            </a:endParaRPr>
          </a:p>
        </p:txBody>
      </p:sp>
      <p:sp>
        <p:nvSpPr>
          <p:cNvPr id="98" name="Google Shape;98;p2"/>
          <p:cNvSpPr txBox="1"/>
          <p:nvPr/>
        </p:nvSpPr>
        <p:spPr>
          <a:xfrm rot="-5400000">
            <a:off x="-1779943" y="2499817"/>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INTRODUCTION</a:t>
            </a:r>
            <a:endParaRPr sz="3600">
              <a:solidFill>
                <a:srgbClr val="DFC5DF"/>
              </a:solidFill>
              <a:latin typeface="Arial"/>
              <a:ea typeface="Arial"/>
              <a:cs typeface="Arial"/>
              <a:sym typeface="Arial"/>
            </a:endParaRPr>
          </a:p>
        </p:txBody>
      </p:sp>
      <p:sp>
        <p:nvSpPr>
          <p:cNvPr id="99" name="Google Shape;99;p2"/>
          <p:cNvSpPr txBox="1"/>
          <p:nvPr/>
        </p:nvSpPr>
        <p:spPr>
          <a:xfrm>
            <a:off x="599608" y="1094282"/>
            <a:ext cx="8207100" cy="2431394"/>
          </a:xfrm>
          <a:prstGeom prst="rect">
            <a:avLst/>
          </a:prstGeom>
          <a:noFill/>
          <a:ln>
            <a:noFill/>
          </a:ln>
        </p:spPr>
        <p:txBody>
          <a:bodyPr spcFirstLastPara="1" wrap="square" lIns="91425" tIns="45700" rIns="91425" bIns="45700" anchor="t" anchorCtr="0">
            <a:spAutoFit/>
          </a:bodyPr>
          <a:lstStyle/>
          <a:p>
            <a:pPr marL="171450" lvl="0" indent="-171450">
              <a:buClr>
                <a:schemeClr val="dk1"/>
              </a:buClr>
              <a:buSzPts val="1400"/>
              <a:buFont typeface="Arial"/>
              <a:buChar char="•"/>
            </a:pPr>
            <a:r>
              <a:rPr lang="en-US" sz="1400" dirty="0">
                <a:solidFill>
                  <a:schemeClr val="dk1"/>
                </a:solidFill>
                <a:latin typeface="Arial"/>
                <a:ea typeface="Arial"/>
                <a:cs typeface="Arial"/>
                <a:sym typeface="Arial"/>
              </a:rPr>
              <a:t>Discriminating between explosions and </a:t>
            </a:r>
            <a:r>
              <a:rPr lang="en-US" sz="1400" dirty="0" smtClean="0">
                <a:solidFill>
                  <a:schemeClr val="dk1"/>
                </a:solidFill>
                <a:latin typeface="Arial"/>
                <a:ea typeface="Arial"/>
                <a:cs typeface="Arial"/>
                <a:sym typeface="Arial"/>
              </a:rPr>
              <a:t>earthquakes </a:t>
            </a:r>
            <a:r>
              <a:rPr lang="en-US" dirty="0" smtClean="0">
                <a:solidFill>
                  <a:schemeClr val="dk1"/>
                </a:solidFill>
                <a:latin typeface="Arial"/>
                <a:ea typeface="Arial"/>
                <a:cs typeface="Arial"/>
                <a:sym typeface="Arial"/>
              </a:rPr>
              <a:t>is </a:t>
            </a:r>
            <a:r>
              <a:rPr lang="en-US" dirty="0">
                <a:solidFill>
                  <a:schemeClr val="dk1"/>
                </a:solidFill>
                <a:latin typeface="Arial"/>
                <a:ea typeface="Arial"/>
                <a:cs typeface="Arial"/>
                <a:sym typeface="Arial"/>
              </a:rPr>
              <a:t>necessary for treaty </a:t>
            </a:r>
            <a:r>
              <a:rPr lang="en-US" dirty="0" smtClean="0">
                <a:solidFill>
                  <a:schemeClr val="dk1"/>
                </a:solidFill>
                <a:sym typeface="Arial"/>
              </a:rPr>
              <a:t>monitoring </a:t>
            </a:r>
            <a:r>
              <a:rPr lang="en-US" dirty="0"/>
              <a:t>so that natural events can be screened out by the IDC, </a:t>
            </a:r>
            <a:r>
              <a:rPr lang="en-US" dirty="0" smtClean="0"/>
              <a:t>and </a:t>
            </a:r>
            <a:r>
              <a:rPr lang="en-US" dirty="0"/>
              <a:t>NDCs can forge their own opinions. </a:t>
            </a:r>
            <a:r>
              <a:rPr lang="en-US" dirty="0" smtClean="0"/>
              <a:t/>
            </a:r>
            <a:br>
              <a:rPr lang="en-US" dirty="0" smtClean="0"/>
            </a:br>
            <a:r>
              <a:rPr lang="en-US" dirty="0" smtClean="0"/>
              <a:t>It </a:t>
            </a:r>
            <a:r>
              <a:rPr lang="en-US" dirty="0"/>
              <a:t>can also be </a:t>
            </a:r>
            <a:r>
              <a:rPr lang="en-US"/>
              <a:t>useful</a:t>
            </a:r>
            <a:r>
              <a:rPr lang="en-US" smtClean="0">
                <a:solidFill>
                  <a:schemeClr val="dk1"/>
                </a:solidFill>
                <a:latin typeface="Arial"/>
                <a:ea typeface="Arial"/>
                <a:cs typeface="Arial"/>
                <a:sym typeface="Arial"/>
              </a:rPr>
              <a:t> for </a:t>
            </a:r>
            <a:r>
              <a:rPr lang="en-US" dirty="0">
                <a:solidFill>
                  <a:schemeClr val="dk1"/>
                </a:solidFill>
                <a:latin typeface="Arial"/>
                <a:ea typeface="Arial"/>
                <a:cs typeface="Arial"/>
                <a:sym typeface="Arial"/>
              </a:rPr>
              <a:t>building seismic hazard </a:t>
            </a:r>
            <a:r>
              <a:rPr lang="en-US" dirty="0" smtClean="0">
                <a:solidFill>
                  <a:schemeClr val="dk1"/>
                </a:solidFill>
                <a:latin typeface="Arial"/>
                <a:ea typeface="Arial"/>
                <a:cs typeface="Arial"/>
                <a:sym typeface="Arial"/>
              </a:rPr>
              <a:t>maps.</a:t>
            </a:r>
            <a:r>
              <a:rPr lang="en-US" dirty="0">
                <a:solidFill>
                  <a:schemeClr val="dk1"/>
                </a:solidFill>
                <a:latin typeface="Arial"/>
                <a:ea typeface="Arial"/>
                <a:cs typeface="Arial"/>
                <a:sym typeface="Arial"/>
              </a:rPr>
              <a:t/>
            </a:r>
            <a:br>
              <a:rPr lang="en-US" dirty="0">
                <a:solidFill>
                  <a:schemeClr val="dk1"/>
                </a:solidFill>
                <a:latin typeface="Arial"/>
                <a:ea typeface="Arial"/>
                <a:cs typeface="Arial"/>
                <a:sym typeface="Arial"/>
              </a:rPr>
            </a:br>
            <a:endParaRPr sz="1200" dirty="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Current research on this topic using waveforms or spectrograms is limited to detections of within 400 km.</a:t>
            </a:r>
            <a:br>
              <a:rPr lang="en-US" sz="1400" dirty="0">
                <a:solidFill>
                  <a:schemeClr val="dk1"/>
                </a:solidFill>
                <a:latin typeface="Arial"/>
                <a:ea typeface="Arial"/>
                <a:cs typeface="Arial"/>
                <a:sym typeface="Arial"/>
              </a:rPr>
            </a:br>
            <a:endParaRPr sz="1400" dirty="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This isn’t applicable in countries with a sparse network of seismic sensors</a:t>
            </a:r>
            <a:br>
              <a:rPr lang="en-US" sz="1400" dirty="0">
                <a:solidFill>
                  <a:schemeClr val="dk1"/>
                </a:solidFill>
                <a:latin typeface="Arial"/>
                <a:ea typeface="Arial"/>
                <a:cs typeface="Arial"/>
                <a:sym typeface="Arial"/>
              </a:rPr>
            </a:br>
            <a:endParaRPr sz="1400" dirty="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ts val="1400"/>
              <a:buFont typeface="Arial"/>
              <a:buChar char="•"/>
            </a:pPr>
            <a:r>
              <a:rPr lang="en-US" sz="1400" b="1" u="sng" dirty="0">
                <a:solidFill>
                  <a:schemeClr val="dk1"/>
                </a:solidFill>
                <a:latin typeface="Arial"/>
                <a:ea typeface="Arial"/>
                <a:cs typeface="Arial"/>
                <a:sym typeface="Arial"/>
              </a:rPr>
              <a:t>Research Question</a:t>
            </a:r>
            <a:r>
              <a:rPr lang="en-US" sz="1400" b="1" dirty="0">
                <a:solidFill>
                  <a:schemeClr val="dk1"/>
                </a:solidFill>
                <a:latin typeface="Arial"/>
                <a:ea typeface="Arial"/>
                <a:cs typeface="Arial"/>
                <a:sym typeface="Arial"/>
              </a:rPr>
              <a:t>: Is it possible to use Deep Learning to discriminate between earthquakes and explosions from seismic waveforms detected at over 20 degrees (2000 km) away?</a:t>
            </a:r>
            <a:endParaRPr sz="1400" dirty="0">
              <a:solidFill>
                <a:schemeClr val="dk1"/>
              </a:solidFill>
              <a:latin typeface="Arial"/>
              <a:ea typeface="Arial"/>
              <a:cs typeface="Arial"/>
              <a:sym typeface="Arial"/>
            </a:endParaRPr>
          </a:p>
        </p:txBody>
      </p:sp>
      <p:sp>
        <p:nvSpPr>
          <p:cNvPr id="100" name="Google Shape;100;p2"/>
          <p:cNvSpPr/>
          <p:nvPr/>
        </p:nvSpPr>
        <p:spPr>
          <a:xfrm>
            <a:off x="1992923" y="163887"/>
            <a:ext cx="4962770" cy="593367"/>
          </a:xfrm>
          <a:prstGeom prst="rect">
            <a:avLst/>
          </a:prstGeom>
          <a:noFill/>
          <a:ln>
            <a:noFill/>
          </a:ln>
        </p:spPr>
        <p:txBody>
          <a:bodyPr spcFirstLastPara="1" wrap="square" lIns="18650" tIns="9325" rIns="18650" bIns="9325"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Global Scale Discrimination of Explosions and Earthquakes </a:t>
            </a: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1200" b="1">
                <a:solidFill>
                  <a:schemeClr val="lt1"/>
                </a:solidFill>
                <a:latin typeface="Arial"/>
                <a:ea typeface="Arial"/>
                <a:cs typeface="Arial"/>
                <a:sym typeface="Arial"/>
              </a:rPr>
              <a:t>with Deep Learning </a:t>
            </a:r>
            <a:endParaRPr/>
          </a:p>
          <a:p>
            <a:pPr marL="0" marR="0" lvl="0" indent="0" algn="ctr" rtl="0">
              <a:lnSpc>
                <a:spcPct val="198250"/>
              </a:lnSpc>
              <a:spcBef>
                <a:spcPts val="0"/>
              </a:spcBef>
              <a:spcAft>
                <a:spcPts val="0"/>
              </a:spcAft>
              <a:buNone/>
            </a:pPr>
            <a:r>
              <a:rPr lang="en-US" sz="800">
                <a:solidFill>
                  <a:schemeClr val="lt1"/>
                </a:solidFill>
                <a:latin typeface="Arial"/>
                <a:ea typeface="Arial"/>
                <a:cs typeface="Arial"/>
                <a:sym typeface="Arial"/>
              </a:rPr>
              <a:t>Rayna Arora / CTBTO Youth Group    Nimar Arora / Bayesian Logic Inc.    Ronan Le Bras / CTBTO</a:t>
            </a:r>
            <a:endParaRPr sz="800">
              <a:solidFill>
                <a:schemeClr val="lt1"/>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P3.6-703</a:t>
            </a:r>
            <a:endParaRPr sz="700">
              <a:solidFill>
                <a:schemeClr val="dk1"/>
              </a:solidFill>
              <a:latin typeface="Arial"/>
              <a:ea typeface="Arial"/>
              <a:cs typeface="Arial"/>
              <a:sym typeface="Arial"/>
            </a:endParaRPr>
          </a:p>
        </p:txBody>
      </p:sp>
      <p:sp>
        <p:nvSpPr>
          <p:cNvPr id="106" name="Google Shape;106;p3"/>
          <p:cNvSpPr txBox="1"/>
          <p:nvPr/>
        </p:nvSpPr>
        <p:spPr>
          <a:xfrm rot="-5400000">
            <a:off x="-1779940" y="2530594"/>
            <a:ext cx="388247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DFC5DF"/>
                </a:solidFill>
                <a:latin typeface="Arial"/>
                <a:ea typeface="Arial"/>
                <a:cs typeface="Arial"/>
                <a:sym typeface="Arial"/>
              </a:rPr>
              <a:t>CONTRIBUTIONS</a:t>
            </a:r>
            <a:endParaRPr sz="3200">
              <a:solidFill>
                <a:srgbClr val="DFC5DF"/>
              </a:solidFill>
              <a:latin typeface="Arial"/>
              <a:ea typeface="Arial"/>
              <a:cs typeface="Arial"/>
              <a:sym typeface="Arial"/>
            </a:endParaRPr>
          </a:p>
        </p:txBody>
      </p:sp>
      <p:sp>
        <p:nvSpPr>
          <p:cNvPr id="107" name="Google Shape;107;p3"/>
          <p:cNvSpPr txBox="1"/>
          <p:nvPr/>
        </p:nvSpPr>
        <p:spPr>
          <a:xfrm>
            <a:off x="734518" y="1094282"/>
            <a:ext cx="8072203" cy="18158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Developed new Deep Learning architecture for seismic classification from 1D waveforms</a:t>
            </a:r>
            <a:br>
              <a:rPr lang="en-US"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For comparison purposes, extended existing Deep Learning architectures based on 2D spectrograms to work at over 20 degrees even though they were not designed for these distances.</a:t>
            </a:r>
            <a:br>
              <a:rPr lang="en-US"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Demonstrated generalization capacity on a novel class of explosion-like events (rock bursts)</a:t>
            </a:r>
            <a:endParaRPr/>
          </a:p>
          <a:p>
            <a:pPr marL="171450" marR="0" lvl="0" indent="-8255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108" name="Google Shape;108;p3"/>
          <p:cNvSpPr/>
          <p:nvPr/>
        </p:nvSpPr>
        <p:spPr>
          <a:xfrm>
            <a:off x="1992923" y="163887"/>
            <a:ext cx="4962770" cy="593367"/>
          </a:xfrm>
          <a:prstGeom prst="rect">
            <a:avLst/>
          </a:prstGeom>
          <a:noFill/>
          <a:ln>
            <a:noFill/>
          </a:ln>
        </p:spPr>
        <p:txBody>
          <a:bodyPr spcFirstLastPara="1" wrap="square" lIns="18650" tIns="9325" rIns="18650" bIns="9325"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Global Scale Discrimination of Explosions and Earthquakes </a:t>
            </a: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1200" b="1">
                <a:solidFill>
                  <a:schemeClr val="lt1"/>
                </a:solidFill>
                <a:latin typeface="Arial"/>
                <a:ea typeface="Arial"/>
                <a:cs typeface="Arial"/>
                <a:sym typeface="Arial"/>
              </a:rPr>
              <a:t>with Deep Learning </a:t>
            </a:r>
            <a:endParaRPr/>
          </a:p>
          <a:p>
            <a:pPr marL="0" marR="0" lvl="0" indent="0" algn="ctr" rtl="0">
              <a:lnSpc>
                <a:spcPct val="198250"/>
              </a:lnSpc>
              <a:spcBef>
                <a:spcPts val="0"/>
              </a:spcBef>
              <a:spcAft>
                <a:spcPts val="0"/>
              </a:spcAft>
              <a:buNone/>
            </a:pPr>
            <a:r>
              <a:rPr lang="en-US" sz="800">
                <a:solidFill>
                  <a:schemeClr val="lt1"/>
                </a:solidFill>
                <a:latin typeface="Arial"/>
                <a:ea typeface="Arial"/>
                <a:cs typeface="Arial"/>
                <a:sym typeface="Arial"/>
              </a:rPr>
              <a:t>Rayna Arora / CTBTO Youth Group    Nimar Arora / Bayesian Logic Inc.    Ronan Le Bras / CTBTO</a:t>
            </a:r>
            <a:endParaRPr sz="800">
              <a:solidFill>
                <a:schemeClr val="lt1"/>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P3.6-703</a:t>
            </a:r>
            <a:endParaRPr sz="700">
              <a:solidFill>
                <a:schemeClr val="dk1"/>
              </a:solidFill>
              <a:latin typeface="Arial"/>
              <a:ea typeface="Arial"/>
              <a:cs typeface="Arial"/>
              <a:sym typeface="Arial"/>
            </a:endParaRPr>
          </a:p>
        </p:txBody>
      </p:sp>
      <p:sp>
        <p:nvSpPr>
          <p:cNvPr id="114" name="Google Shape;114;p4"/>
          <p:cNvSpPr txBox="1"/>
          <p:nvPr/>
        </p:nvSpPr>
        <p:spPr>
          <a:xfrm rot="-5400000">
            <a:off x="-1779940" y="2499816"/>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DATA</a:t>
            </a:r>
            <a:endParaRPr sz="3600">
              <a:solidFill>
                <a:srgbClr val="DFC5DF"/>
              </a:solidFill>
              <a:latin typeface="Arial"/>
              <a:ea typeface="Arial"/>
              <a:cs typeface="Arial"/>
              <a:sym typeface="Arial"/>
            </a:endParaRPr>
          </a:p>
        </p:txBody>
      </p:sp>
      <p:sp>
        <p:nvSpPr>
          <p:cNvPr id="115" name="Google Shape;115;p4"/>
          <p:cNvSpPr txBox="1"/>
          <p:nvPr/>
        </p:nvSpPr>
        <p:spPr>
          <a:xfrm>
            <a:off x="734518" y="1094282"/>
            <a:ext cx="8049600" cy="35814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Data from 1978-2018 was gathered from the ISC Event and Arrival Bulletins</a:t>
            </a:r>
            <a:r>
              <a:rPr lang="en-US" sz="1400" baseline="30000">
                <a:solidFill>
                  <a:schemeClr val="dk1"/>
                </a:solidFill>
                <a:latin typeface="Arial"/>
                <a:ea typeface="Arial"/>
                <a:cs typeface="Arial"/>
                <a:sym typeface="Arial"/>
              </a:rPr>
              <a:t>[1]</a:t>
            </a:r>
            <a:r>
              <a:rPr lang="en-US" sz="1400">
                <a:solidFill>
                  <a:schemeClr val="dk1"/>
                </a:solidFill>
                <a:latin typeface="Arial"/>
                <a:ea typeface="Arial"/>
                <a:cs typeface="Arial"/>
                <a:sym typeface="Arial"/>
              </a:rPr>
              <a:t> and the IRIS waveform repository</a:t>
            </a:r>
            <a:r>
              <a:rPr lang="en-US" sz="1400" baseline="30000">
                <a:solidFill>
                  <a:schemeClr val="dk1"/>
                </a:solidFill>
                <a:latin typeface="Arial"/>
                <a:ea typeface="Arial"/>
                <a:cs typeface="Arial"/>
                <a:sym typeface="Arial"/>
              </a:rPr>
              <a:t>[2]</a:t>
            </a:r>
            <a:endParaRPr sz="1400">
              <a:solidFill>
                <a:schemeClr val="dk1"/>
              </a:solidFill>
              <a:latin typeface="Arial"/>
              <a:ea typeface="Arial"/>
              <a:cs typeface="Arial"/>
              <a:sym typeface="Arial"/>
            </a:endParaRPr>
          </a:p>
          <a:p>
            <a:pPr marL="285750" marR="0" lvl="0" indent="-285750" algn="l" rtl="0">
              <a:spcBef>
                <a:spcPts val="800"/>
              </a:spcBef>
              <a:spcAft>
                <a:spcPts val="0"/>
              </a:spcAft>
              <a:buClr>
                <a:schemeClr val="dk1"/>
              </a:buClr>
              <a:buSzPts val="1400"/>
              <a:buFont typeface="Arial"/>
              <a:buChar char="•"/>
            </a:pPr>
            <a:r>
              <a:rPr lang="en-US" sz="1400">
                <a:solidFill>
                  <a:schemeClr val="dk1"/>
                </a:solidFill>
                <a:latin typeface="Arial"/>
                <a:ea typeface="Arial"/>
                <a:cs typeface="Arial"/>
                <a:sym typeface="Arial"/>
              </a:rPr>
              <a:t>The dataset consists of 7608 waveform samples</a:t>
            </a:r>
            <a:endParaRPr/>
          </a:p>
          <a:p>
            <a:pPr marL="285750" marR="0" lvl="0" indent="-285750" algn="l" rtl="0">
              <a:spcBef>
                <a:spcPts val="800"/>
              </a:spcBef>
              <a:spcAft>
                <a:spcPts val="0"/>
              </a:spcAft>
              <a:buClr>
                <a:schemeClr val="dk1"/>
              </a:buClr>
              <a:buSzPts val="1400"/>
              <a:buFont typeface="Arial"/>
              <a:buChar char="•"/>
            </a:pPr>
            <a:r>
              <a:rPr lang="en-US" sz="1400">
                <a:solidFill>
                  <a:schemeClr val="dk1"/>
                </a:solidFill>
                <a:latin typeface="Arial"/>
                <a:ea typeface="Arial"/>
                <a:cs typeface="Arial"/>
                <a:sym typeface="Arial"/>
              </a:rPr>
              <a:t>Data included equal number of earthquakes and explosions in each distance bucket of 10 degrees from 20 to 180 degrees</a:t>
            </a:r>
            <a:endParaRPr/>
          </a:p>
          <a:p>
            <a:pPr marL="285750" marR="0" lvl="0" indent="-285750" algn="l" rtl="0">
              <a:spcBef>
                <a:spcPts val="800"/>
              </a:spcBef>
              <a:spcAft>
                <a:spcPts val="0"/>
              </a:spcAft>
              <a:buClr>
                <a:schemeClr val="dk1"/>
              </a:buClr>
              <a:buSzPts val="1400"/>
              <a:buFont typeface="Arial"/>
              <a:buChar char="•"/>
            </a:pPr>
            <a:r>
              <a:rPr lang="en-US" sz="1400">
                <a:solidFill>
                  <a:schemeClr val="dk1"/>
                </a:solidFill>
                <a:latin typeface="Arial"/>
                <a:ea typeface="Arial"/>
                <a:cs typeface="Arial"/>
                <a:sym typeface="Arial"/>
              </a:rPr>
              <a:t>This dataset is publicly available for future research: </a:t>
            </a:r>
            <a:r>
              <a:rPr lang="en-US" u="sng">
                <a:solidFill>
                  <a:schemeClr val="hlink"/>
                </a:solidFill>
                <a:hlinkClick r:id="rId3"/>
              </a:rPr>
              <a:t>https://github.com/RaynaArora/TeleseismicDiscrimination/tree/main/snt2021</a:t>
            </a:r>
            <a:r>
              <a:rPr lang="en-US">
                <a:solidFill>
                  <a:schemeClr val="dk1"/>
                </a:solidFill>
              </a:rPr>
              <a:t> </a:t>
            </a:r>
            <a:r>
              <a:rPr lang="en-US" sz="1400">
                <a:solidFill>
                  <a:schemeClr val="dk1"/>
                </a:solidFill>
                <a:latin typeface="Arial"/>
                <a:ea typeface="Arial"/>
                <a:cs typeface="Arial"/>
                <a:sym typeface="Arial"/>
              </a:rPr>
              <a:t/>
            </a:r>
            <a:br>
              <a:rPr lang="en-US"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a:p>
            <a:pPr marL="0" marR="0" lvl="0" indent="0" algn="l" rtl="0">
              <a:spcBef>
                <a:spcPts val="800"/>
              </a:spcBef>
              <a:spcAft>
                <a:spcPts val="0"/>
              </a:spcAft>
              <a:buNone/>
            </a:pPr>
            <a:r>
              <a:rPr lang="en-US" sz="800" baseline="30000">
                <a:solidFill>
                  <a:schemeClr val="dk1"/>
                </a:solidFill>
                <a:latin typeface="Arial"/>
                <a:ea typeface="Arial"/>
                <a:cs typeface="Arial"/>
                <a:sym typeface="Arial"/>
              </a:rPr>
              <a:t>[1]</a:t>
            </a:r>
            <a:r>
              <a:rPr lang="en-US" sz="800">
                <a:solidFill>
                  <a:schemeClr val="dk1"/>
                </a:solidFill>
                <a:latin typeface="Arial"/>
                <a:ea typeface="Arial"/>
                <a:cs typeface="Arial"/>
                <a:sym typeface="Arial"/>
              </a:rPr>
              <a:t>Storchak, D.A., Harris, J., Brown, L., Lieser, K., Shumba, B., Verney, R., Di Giacomo, D., Korger, E. I. M. (2017). Rebuild of the Bulletin of the International Seismological Centre (ISC), part 1: 1964–1979. Geosci. Lett. (2017) 4: 32. doi: </a:t>
            </a:r>
            <a:r>
              <a:rPr lang="en-US" sz="800" u="sng">
                <a:solidFill>
                  <a:schemeClr val="dk1"/>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10.1186/s40562-017-0098-z</a:t>
            </a:r>
            <a:endParaRPr sz="800">
              <a:solidFill>
                <a:schemeClr val="dk1"/>
              </a:solidFill>
              <a:latin typeface="Arial"/>
              <a:ea typeface="Arial"/>
              <a:cs typeface="Arial"/>
              <a:sym typeface="Arial"/>
            </a:endParaRPr>
          </a:p>
          <a:p>
            <a:pPr marL="0" marR="0" lvl="0" indent="0" algn="l" rtl="0">
              <a:spcBef>
                <a:spcPts val="0"/>
              </a:spcBef>
              <a:spcAft>
                <a:spcPts val="0"/>
              </a:spcAft>
              <a:buNone/>
            </a:pPr>
            <a:r>
              <a:rPr lang="en-US" sz="800">
                <a:solidFill>
                  <a:schemeClr val="dk1"/>
                </a:solidFill>
                <a:latin typeface="Arial"/>
                <a:ea typeface="Arial"/>
                <a:cs typeface="Arial"/>
                <a:sym typeface="Arial"/>
              </a:rPr>
              <a:t>Storchak, D.A., Harris, J., Brown, L., Lieser, K., Shumba, B., Di Giacomo, D. (2020) Rebuild of the Bulletin of the International Seismological Centre (ISC)—part 2: 1980–2010. Geosci. Lett. 7: 18, </a:t>
            </a:r>
            <a:r>
              <a:rPr lang="en-US" sz="800" u="sng">
                <a:solidFill>
                  <a:schemeClr val="dk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https://doi.org/10.1186/s40562-020-00164-6</a:t>
            </a:r>
            <a:r>
              <a:rPr lang="en-US" sz="800" u="sng">
                <a:solidFill>
                  <a:schemeClr val="dk1"/>
                </a:solidFill>
                <a:latin typeface="Arial"/>
                <a:ea typeface="Arial"/>
                <a:cs typeface="Arial"/>
                <a:sym typeface="Arial"/>
              </a:rPr>
              <a:t/>
            </a:r>
            <a:br>
              <a:rPr lang="en-US" sz="800" u="sng">
                <a:solidFill>
                  <a:schemeClr val="dk1"/>
                </a:solidFill>
                <a:latin typeface="Arial"/>
                <a:ea typeface="Arial"/>
                <a:cs typeface="Arial"/>
                <a:sym typeface="Arial"/>
              </a:rPr>
            </a:br>
            <a:endParaRPr sz="800">
              <a:solidFill>
                <a:schemeClr val="dk1"/>
              </a:solidFill>
              <a:latin typeface="Arial"/>
              <a:ea typeface="Arial"/>
              <a:cs typeface="Arial"/>
              <a:sym typeface="Arial"/>
            </a:endParaRPr>
          </a:p>
          <a:p>
            <a:pPr marL="0" marR="0" lvl="0" indent="0" algn="l" rtl="0">
              <a:spcBef>
                <a:spcPts val="0"/>
              </a:spcBef>
              <a:spcAft>
                <a:spcPts val="0"/>
              </a:spcAft>
              <a:buNone/>
            </a:pPr>
            <a:r>
              <a:rPr lang="en-US" sz="800" baseline="30000">
                <a:solidFill>
                  <a:schemeClr val="dk1"/>
                </a:solidFill>
                <a:latin typeface="Arial"/>
                <a:ea typeface="Arial"/>
                <a:cs typeface="Arial"/>
                <a:sym typeface="Arial"/>
              </a:rPr>
              <a:t>[2]</a:t>
            </a:r>
            <a:r>
              <a:rPr lang="en-US" sz="800">
                <a:solidFill>
                  <a:schemeClr val="dk1"/>
                </a:solidFill>
                <a:latin typeface="Arial"/>
                <a:ea typeface="Arial"/>
                <a:cs typeface="Arial"/>
                <a:sym typeface="Arial"/>
              </a:rPr>
              <a:t>The facilities of IRIS Data Services, and specifically the IRIS Data Management Center, were used for access to waveforms, related metadata, and/or derived products used in this study. IRIS Data Services are funded through the Seismological Facilities for the Advancement of Geoscience (SAGE) Award of the National Science Foundation under Cooperative Support Agreement EAR-1851048.</a:t>
            </a:r>
            <a:endParaRPr/>
          </a:p>
          <a:p>
            <a:pPr marL="0" marR="0" lvl="0" indent="0" algn="l" rtl="0">
              <a:spcBef>
                <a:spcPts val="0"/>
              </a:spcBef>
              <a:spcAft>
                <a:spcPts val="0"/>
              </a:spcAft>
              <a:buNone/>
            </a:pPr>
            <a:r>
              <a:rPr lang="en-US" sz="800">
                <a:solidFill>
                  <a:schemeClr val="dk1"/>
                </a:solidFill>
                <a:latin typeface="Arial"/>
                <a:ea typeface="Arial"/>
                <a:cs typeface="Arial"/>
                <a:sym typeface="Arial"/>
              </a:rPr>
              <a:t>All seismic data were downloaded through the IRIS Wilber 3 system (</a:t>
            </a:r>
            <a:r>
              <a:rPr lang="en-US" sz="800" u="sng">
                <a:solidFill>
                  <a:schemeClr val="dk1"/>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https://ds.iris.edu/wilber3/</a:t>
            </a:r>
            <a:r>
              <a:rPr lang="en-US" sz="800">
                <a:solidFill>
                  <a:schemeClr val="dk1"/>
                </a:solidFill>
                <a:latin typeface="Arial"/>
                <a:ea typeface="Arial"/>
                <a:cs typeface="Arial"/>
                <a:sym typeface="Arial"/>
              </a:rPr>
              <a:t>) or IRIS Web Services (</a:t>
            </a:r>
            <a:r>
              <a:rPr lang="en-US" sz="800" u="sng">
                <a:solidFill>
                  <a:schemeClr val="dk1"/>
                </a:solid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https://service.iris.edu/</a:t>
            </a:r>
            <a:r>
              <a:rPr lang="en-US" sz="800">
                <a:solidFill>
                  <a:schemeClr val="dk1"/>
                </a:solidFill>
                <a:latin typeface="Arial"/>
                <a:ea typeface="Arial"/>
                <a:cs typeface="Arial"/>
                <a:sym typeface="Arial"/>
              </a:rPr>
              <a:t>), including the following seismic networks: (1) the AZ (ANZA; UC San Diego, 1982); (2) the TA (Transportable Array; IRIS, 2003); (3) the US (USNSN, Albuquerque, 1990); (4) the IU (GSN; Albuquerque, 1988).</a:t>
            </a:r>
            <a:endParaRPr sz="800">
              <a:solidFill>
                <a:schemeClr val="dk1"/>
              </a:solidFill>
              <a:latin typeface="Arial"/>
              <a:ea typeface="Arial"/>
              <a:cs typeface="Arial"/>
              <a:sym typeface="Arial"/>
            </a:endParaRPr>
          </a:p>
        </p:txBody>
      </p:sp>
      <p:sp>
        <p:nvSpPr>
          <p:cNvPr id="116" name="Google Shape;116;p4"/>
          <p:cNvSpPr/>
          <p:nvPr/>
        </p:nvSpPr>
        <p:spPr>
          <a:xfrm>
            <a:off x="1992923" y="163887"/>
            <a:ext cx="4962770" cy="593367"/>
          </a:xfrm>
          <a:prstGeom prst="rect">
            <a:avLst/>
          </a:prstGeom>
          <a:noFill/>
          <a:ln>
            <a:noFill/>
          </a:ln>
        </p:spPr>
        <p:txBody>
          <a:bodyPr spcFirstLastPara="1" wrap="square" lIns="18650" tIns="9325" rIns="18650" bIns="9325"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Global Scale Discrimination of Explosions and Earthquakes </a:t>
            </a: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1200" b="1">
                <a:solidFill>
                  <a:schemeClr val="lt1"/>
                </a:solidFill>
                <a:latin typeface="Arial"/>
                <a:ea typeface="Arial"/>
                <a:cs typeface="Arial"/>
                <a:sym typeface="Arial"/>
              </a:rPr>
              <a:t>with Deep Learning </a:t>
            </a:r>
            <a:endParaRPr/>
          </a:p>
          <a:p>
            <a:pPr marL="0" marR="0" lvl="0" indent="0" algn="ctr" rtl="0">
              <a:lnSpc>
                <a:spcPct val="198250"/>
              </a:lnSpc>
              <a:spcBef>
                <a:spcPts val="0"/>
              </a:spcBef>
              <a:spcAft>
                <a:spcPts val="0"/>
              </a:spcAft>
              <a:buNone/>
            </a:pPr>
            <a:r>
              <a:rPr lang="en-US" sz="800">
                <a:solidFill>
                  <a:schemeClr val="lt1"/>
                </a:solidFill>
                <a:latin typeface="Arial"/>
                <a:ea typeface="Arial"/>
                <a:cs typeface="Arial"/>
                <a:sym typeface="Arial"/>
              </a:rPr>
              <a:t>Rayna Arora / CTBTO Youth Group    Nimar Arora / Bayesian Logic Inc.    Ronan Le Bras / CTBTO</a:t>
            </a:r>
            <a:endParaRPr sz="800">
              <a:solidFill>
                <a:schemeClr val="lt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C:\Users\public.study-pc\Desktop\Screenshot_2021-06-11 USACO Teleseismic Discrimination.png"/>
          <p:cNvPicPr preferRelativeResize="0"/>
          <p:nvPr/>
        </p:nvPicPr>
        <p:blipFill rotWithShape="1">
          <a:blip r:embed="rId3">
            <a:alphaModFix/>
          </a:blip>
          <a:srcRect/>
          <a:stretch/>
        </p:blipFill>
        <p:spPr>
          <a:xfrm>
            <a:off x="6179467" y="881744"/>
            <a:ext cx="2964533" cy="3789596"/>
          </a:xfrm>
          <a:prstGeom prst="rect">
            <a:avLst/>
          </a:prstGeom>
          <a:noFill/>
          <a:ln>
            <a:noFill/>
          </a:ln>
        </p:spPr>
      </p:pic>
      <p:sp>
        <p:nvSpPr>
          <p:cNvPr id="122" name="Google Shape;122;p5"/>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P3.6-703</a:t>
            </a:r>
            <a:endParaRPr sz="700">
              <a:solidFill>
                <a:schemeClr val="dk1"/>
              </a:solidFill>
              <a:latin typeface="Arial"/>
              <a:ea typeface="Arial"/>
              <a:cs typeface="Arial"/>
              <a:sym typeface="Arial"/>
            </a:endParaRPr>
          </a:p>
        </p:txBody>
      </p:sp>
      <p:sp>
        <p:nvSpPr>
          <p:cNvPr id="123" name="Google Shape;123;p5"/>
          <p:cNvSpPr txBox="1"/>
          <p:nvPr/>
        </p:nvSpPr>
        <p:spPr>
          <a:xfrm rot="-5400000">
            <a:off x="-1779940" y="2499816"/>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METHODS</a:t>
            </a:r>
            <a:endParaRPr/>
          </a:p>
        </p:txBody>
      </p:sp>
      <p:sp>
        <p:nvSpPr>
          <p:cNvPr id="124" name="Google Shape;124;p5"/>
          <p:cNvSpPr txBox="1"/>
          <p:nvPr/>
        </p:nvSpPr>
        <p:spPr>
          <a:xfrm>
            <a:off x="484464" y="1116767"/>
            <a:ext cx="5968802" cy="211339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Waveforms from 10 seconds before to 80 seconds after first P arrival</a:t>
            </a:r>
            <a:endParaRPr/>
          </a:p>
          <a:p>
            <a:pPr marL="285750" marR="0" lvl="0" indent="-285750" algn="l" rtl="0">
              <a:spcBef>
                <a:spcPts val="800"/>
              </a:spcBef>
              <a:spcAft>
                <a:spcPts val="0"/>
              </a:spcAft>
              <a:buClr>
                <a:schemeClr val="dk1"/>
              </a:buClr>
              <a:buSzPts val="1400"/>
              <a:buFont typeface="Arial"/>
              <a:buChar char="•"/>
            </a:pPr>
            <a:r>
              <a:rPr lang="en-US" sz="1400">
                <a:solidFill>
                  <a:schemeClr val="dk1"/>
                </a:solidFill>
                <a:latin typeface="Arial"/>
                <a:ea typeface="Arial"/>
                <a:cs typeface="Arial"/>
                <a:sym typeface="Arial"/>
              </a:rPr>
              <a:t>Highpass filter performed at 1 Hz</a:t>
            </a:r>
            <a:endParaRPr/>
          </a:p>
          <a:p>
            <a:pPr marL="285750" marR="0" lvl="0" indent="-285750" algn="l" rtl="0">
              <a:spcBef>
                <a:spcPts val="800"/>
              </a:spcBef>
              <a:spcAft>
                <a:spcPts val="0"/>
              </a:spcAft>
              <a:buClr>
                <a:schemeClr val="dk1"/>
              </a:buClr>
              <a:buSzPts val="1400"/>
              <a:buFont typeface="Arial"/>
              <a:buChar char="•"/>
            </a:pPr>
            <a:r>
              <a:rPr lang="en-US" sz="1400">
                <a:solidFill>
                  <a:schemeClr val="dk1"/>
                </a:solidFill>
                <a:latin typeface="Arial"/>
                <a:ea typeface="Arial"/>
                <a:cs typeface="Arial"/>
                <a:sym typeface="Arial"/>
              </a:rPr>
              <a:t>Downsampled to 20 Hz</a:t>
            </a:r>
            <a:endParaRPr/>
          </a:p>
          <a:p>
            <a:pPr marL="285750" marR="0" lvl="0" indent="-285750" algn="l" rtl="0">
              <a:spcBef>
                <a:spcPts val="800"/>
              </a:spcBef>
              <a:spcAft>
                <a:spcPts val="0"/>
              </a:spcAft>
              <a:buClr>
                <a:schemeClr val="dk1"/>
              </a:buClr>
              <a:buSzPts val="1400"/>
              <a:buFont typeface="Arial"/>
              <a:buChar char="•"/>
            </a:pPr>
            <a:r>
              <a:rPr lang="en-US" sz="1400">
                <a:solidFill>
                  <a:schemeClr val="dk1"/>
                </a:solidFill>
                <a:latin typeface="Arial"/>
                <a:ea typeface="Arial"/>
                <a:cs typeface="Arial"/>
                <a:sym typeface="Arial"/>
              </a:rPr>
              <a:t>Eliminated data without STA/LTA value of at least 2 within 10 seconds of recorded arrival time</a:t>
            </a:r>
            <a:endParaRPr/>
          </a:p>
          <a:p>
            <a:pPr marL="285750" marR="0" lvl="0" indent="-285750" algn="l" rtl="0">
              <a:spcBef>
                <a:spcPts val="800"/>
              </a:spcBef>
              <a:spcAft>
                <a:spcPts val="0"/>
              </a:spcAft>
              <a:buClr>
                <a:schemeClr val="dk1"/>
              </a:buClr>
              <a:buSzPts val="1400"/>
              <a:buFont typeface="Arial"/>
              <a:buChar char="•"/>
            </a:pPr>
            <a:r>
              <a:rPr lang="en-US" sz="1400">
                <a:solidFill>
                  <a:schemeClr val="dk1"/>
                </a:solidFill>
                <a:latin typeface="Arial"/>
                <a:ea typeface="Arial"/>
                <a:cs typeface="Arial"/>
                <a:sym typeface="Arial"/>
              </a:rPr>
              <a:t>Waveforms de-trended and normalized</a:t>
            </a:r>
            <a:endParaRPr/>
          </a:p>
          <a:p>
            <a:pPr marL="171450" marR="0" lvl="0" indent="-82550" algn="l" rtl="0">
              <a:spcBef>
                <a:spcPts val="80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pic>
        <p:nvPicPr>
          <p:cNvPr id="125" name="Google Shape;125;p5" descr="https://lh4.googleusercontent.com/30SZMBurgmbgZupf3F5resitwBhuZNQv878j41YNgQ2I0ZKhxJ8cwR10Tw7q3G2hDrdgxdX4kF_BLnLZk5vY82KSleiFFgtCTreBLo3izdjaZVyWOzbgOhMy5I0R70DIhJgvMm5BreM"/>
          <p:cNvPicPr preferRelativeResize="0"/>
          <p:nvPr/>
        </p:nvPicPr>
        <p:blipFill rotWithShape="1">
          <a:blip r:embed="rId4">
            <a:alphaModFix/>
          </a:blip>
          <a:srcRect/>
          <a:stretch/>
        </p:blipFill>
        <p:spPr>
          <a:xfrm>
            <a:off x="484990" y="2923796"/>
            <a:ext cx="2281220" cy="1509919"/>
          </a:xfrm>
          <a:prstGeom prst="rect">
            <a:avLst/>
          </a:prstGeom>
          <a:noFill/>
          <a:ln>
            <a:noFill/>
          </a:ln>
        </p:spPr>
      </p:pic>
      <p:pic>
        <p:nvPicPr>
          <p:cNvPr id="126" name="Google Shape;126;p5" descr="https://lh3.googleusercontent.com/2aCBhzo_2QXRIEcHYtyKw3VsE8vhDERArCNRef6sxIDk_3bb04ogMHsx8kdJme1ORQrJ--HX26hslsEhYbs8BZwBLr-MgNHsUiuuLV6kxwgjlNJxli2leNmXQf_9K7WpkCZT8I9BWss"/>
          <p:cNvPicPr preferRelativeResize="0"/>
          <p:nvPr/>
        </p:nvPicPr>
        <p:blipFill rotWithShape="1">
          <a:blip r:embed="rId5">
            <a:alphaModFix/>
          </a:blip>
          <a:srcRect/>
          <a:stretch/>
        </p:blipFill>
        <p:spPr>
          <a:xfrm>
            <a:off x="3217826" y="2927205"/>
            <a:ext cx="2276069" cy="1506510"/>
          </a:xfrm>
          <a:prstGeom prst="rect">
            <a:avLst/>
          </a:prstGeom>
          <a:noFill/>
          <a:ln>
            <a:noFill/>
          </a:ln>
        </p:spPr>
      </p:pic>
      <p:sp>
        <p:nvSpPr>
          <p:cNvPr id="127" name="Google Shape;127;p5"/>
          <p:cNvSpPr txBox="1"/>
          <p:nvPr/>
        </p:nvSpPr>
        <p:spPr>
          <a:xfrm>
            <a:off x="484464" y="4349445"/>
            <a:ext cx="237594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Explosion (76 degrees, 5.1 mb)</a:t>
            </a:r>
            <a:endParaRPr sz="1200">
              <a:solidFill>
                <a:schemeClr val="dk1"/>
              </a:solidFill>
              <a:latin typeface="Arial"/>
              <a:ea typeface="Arial"/>
              <a:cs typeface="Arial"/>
              <a:sym typeface="Arial"/>
            </a:endParaRPr>
          </a:p>
        </p:txBody>
      </p:sp>
      <p:sp>
        <p:nvSpPr>
          <p:cNvPr id="128" name="Google Shape;128;p5"/>
          <p:cNvSpPr txBox="1"/>
          <p:nvPr/>
        </p:nvSpPr>
        <p:spPr>
          <a:xfrm>
            <a:off x="3217826" y="4354607"/>
            <a:ext cx="245196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Earthquake (61 degrees, 5.5 mb)</a:t>
            </a:r>
            <a:endParaRPr sz="1200">
              <a:solidFill>
                <a:schemeClr val="dk1"/>
              </a:solidFill>
              <a:latin typeface="Arial"/>
              <a:ea typeface="Arial"/>
              <a:cs typeface="Arial"/>
              <a:sym typeface="Arial"/>
            </a:endParaRPr>
          </a:p>
        </p:txBody>
      </p:sp>
      <p:sp>
        <p:nvSpPr>
          <p:cNvPr id="129" name="Google Shape;129;p5"/>
          <p:cNvSpPr/>
          <p:nvPr/>
        </p:nvSpPr>
        <p:spPr>
          <a:xfrm>
            <a:off x="1992923" y="163887"/>
            <a:ext cx="4962770" cy="593367"/>
          </a:xfrm>
          <a:prstGeom prst="rect">
            <a:avLst/>
          </a:prstGeom>
          <a:noFill/>
          <a:ln>
            <a:noFill/>
          </a:ln>
        </p:spPr>
        <p:txBody>
          <a:bodyPr spcFirstLastPara="1" wrap="square" lIns="18650" tIns="9325" rIns="18650" bIns="9325"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Global Scale Discrimination of Explosions and Earthquakes </a:t>
            </a: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1200" b="1">
                <a:solidFill>
                  <a:schemeClr val="lt1"/>
                </a:solidFill>
                <a:latin typeface="Arial"/>
                <a:ea typeface="Arial"/>
                <a:cs typeface="Arial"/>
                <a:sym typeface="Arial"/>
              </a:rPr>
              <a:t>with Deep Learning </a:t>
            </a:r>
            <a:endParaRPr/>
          </a:p>
          <a:p>
            <a:pPr marL="0" marR="0" lvl="0" indent="0" algn="ctr" rtl="0">
              <a:lnSpc>
                <a:spcPct val="198250"/>
              </a:lnSpc>
              <a:spcBef>
                <a:spcPts val="0"/>
              </a:spcBef>
              <a:spcAft>
                <a:spcPts val="0"/>
              </a:spcAft>
              <a:buNone/>
            </a:pPr>
            <a:r>
              <a:rPr lang="en-US" sz="800">
                <a:solidFill>
                  <a:schemeClr val="lt1"/>
                </a:solidFill>
                <a:latin typeface="Arial"/>
                <a:ea typeface="Arial"/>
                <a:cs typeface="Arial"/>
                <a:sym typeface="Arial"/>
              </a:rPr>
              <a:t>Rayna Arora / CTBTO Youth Group    Nimar Arora / Bayesian Logic Inc.    Ronan Le Bras / CTBTO</a:t>
            </a:r>
            <a:endParaRPr sz="800">
              <a:solidFill>
                <a:schemeClr val="lt1"/>
              </a:solidFill>
              <a:latin typeface="Avenir"/>
              <a:ea typeface="Avenir"/>
              <a:cs typeface="Avenir"/>
              <a:sym typeface="Aveni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P3.6-703</a:t>
            </a:r>
            <a:endParaRPr sz="700">
              <a:solidFill>
                <a:schemeClr val="dk1"/>
              </a:solidFill>
              <a:latin typeface="Arial"/>
              <a:ea typeface="Arial"/>
              <a:cs typeface="Arial"/>
              <a:sym typeface="Arial"/>
            </a:endParaRPr>
          </a:p>
        </p:txBody>
      </p:sp>
      <p:sp>
        <p:nvSpPr>
          <p:cNvPr id="86" name="Google Shape;86;p4"/>
          <p:cNvSpPr txBox="1"/>
          <p:nvPr/>
        </p:nvSpPr>
        <p:spPr>
          <a:xfrm rot="-5400000">
            <a:off x="-1779940" y="2499816"/>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METHODS</a:t>
            </a:r>
            <a:endParaRPr/>
          </a:p>
        </p:txBody>
      </p:sp>
      <p:pic>
        <p:nvPicPr>
          <p:cNvPr id="87" name="Google Shape;87;p4" descr="C:\Users\public.study-pc\Desktop\Screenshot_2021-06-11 EGU Full Slideshow.png"/>
          <p:cNvPicPr preferRelativeResize="0"/>
          <p:nvPr/>
        </p:nvPicPr>
        <p:blipFill rotWithShape="1">
          <a:blip r:embed="rId3">
            <a:alphaModFix/>
          </a:blip>
          <a:srcRect/>
          <a:stretch/>
        </p:blipFill>
        <p:spPr>
          <a:xfrm>
            <a:off x="2992867" y="931525"/>
            <a:ext cx="2962882" cy="3782912"/>
          </a:xfrm>
          <a:prstGeom prst="rect">
            <a:avLst/>
          </a:prstGeom>
          <a:noFill/>
          <a:ln>
            <a:noFill/>
          </a:ln>
        </p:spPr>
      </p:pic>
      <p:sp>
        <p:nvSpPr>
          <p:cNvPr id="88" name="Google Shape;88;p4"/>
          <p:cNvSpPr/>
          <p:nvPr/>
        </p:nvSpPr>
        <p:spPr>
          <a:xfrm>
            <a:off x="1992923" y="163887"/>
            <a:ext cx="4962770" cy="593367"/>
          </a:xfrm>
          <a:prstGeom prst="rect">
            <a:avLst/>
          </a:prstGeom>
          <a:noFill/>
          <a:ln>
            <a:noFill/>
          </a:ln>
        </p:spPr>
        <p:txBody>
          <a:bodyPr spcFirstLastPara="1" wrap="square" lIns="18650" tIns="9325" rIns="18650" bIns="9325"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Global Scale Discrimination of Explosions and Earthquakes </a:t>
            </a: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1200" b="1">
                <a:solidFill>
                  <a:schemeClr val="lt1"/>
                </a:solidFill>
                <a:latin typeface="Arial"/>
                <a:ea typeface="Arial"/>
                <a:cs typeface="Arial"/>
                <a:sym typeface="Arial"/>
              </a:rPr>
              <a:t>with Deep Learning </a:t>
            </a:r>
            <a:endParaRPr/>
          </a:p>
          <a:p>
            <a:pPr marL="0" marR="0" lvl="0" indent="0" algn="ctr" rtl="0">
              <a:lnSpc>
                <a:spcPct val="198250"/>
              </a:lnSpc>
              <a:spcBef>
                <a:spcPts val="0"/>
              </a:spcBef>
              <a:spcAft>
                <a:spcPts val="0"/>
              </a:spcAft>
              <a:buNone/>
            </a:pPr>
            <a:r>
              <a:rPr lang="en-US" sz="800">
                <a:solidFill>
                  <a:schemeClr val="lt1"/>
                </a:solidFill>
                <a:latin typeface="Arial"/>
                <a:ea typeface="Arial"/>
                <a:cs typeface="Arial"/>
                <a:sym typeface="Arial"/>
              </a:rPr>
              <a:t>Rayna Arora / CTBTO Youth Group    Nimar Arora / Bayesian Logic Inc.    Ronan Le Bras / CTBTO</a:t>
            </a:r>
            <a:endParaRPr sz="800">
              <a:solidFill>
                <a:schemeClr val="lt1"/>
              </a:solidFill>
              <a:latin typeface="Avenir"/>
              <a:ea typeface="Avenir"/>
              <a:cs typeface="Avenir"/>
              <a:sym typeface="Avenir"/>
            </a:endParaRPr>
          </a:p>
        </p:txBody>
      </p:sp>
      <p:cxnSp>
        <p:nvCxnSpPr>
          <p:cNvPr id="3" name="Straight Arrow Connector 2"/>
          <p:cNvCxnSpPr/>
          <p:nvPr/>
        </p:nvCxnSpPr>
        <p:spPr>
          <a:xfrm>
            <a:off x="5754848" y="1577130"/>
            <a:ext cx="8724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754847" y="2608976"/>
            <a:ext cx="87245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754848" y="3825380"/>
            <a:ext cx="8724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2804" y="1423241"/>
            <a:ext cx="1646605" cy="307777"/>
          </a:xfrm>
          <a:prstGeom prst="rect">
            <a:avLst/>
          </a:prstGeom>
          <a:noFill/>
        </p:spPr>
        <p:txBody>
          <a:bodyPr wrap="none" rtlCol="0">
            <a:spAutoFit/>
          </a:bodyPr>
          <a:lstStyle/>
          <a:p>
            <a:r>
              <a:rPr lang="en-US" dirty="0" smtClean="0"/>
              <a:t>Feature Extraction</a:t>
            </a:r>
            <a:endParaRPr lang="en-US" dirty="0"/>
          </a:p>
        </p:txBody>
      </p:sp>
      <p:sp>
        <p:nvSpPr>
          <p:cNvPr id="14" name="TextBox 13"/>
          <p:cNvSpPr txBox="1"/>
          <p:nvPr/>
        </p:nvSpPr>
        <p:spPr>
          <a:xfrm>
            <a:off x="6702804" y="2347366"/>
            <a:ext cx="1707519" cy="523220"/>
          </a:xfrm>
          <a:prstGeom prst="rect">
            <a:avLst/>
          </a:prstGeom>
          <a:noFill/>
        </p:spPr>
        <p:txBody>
          <a:bodyPr wrap="none" rtlCol="0">
            <a:spAutoFit/>
          </a:bodyPr>
          <a:lstStyle/>
          <a:p>
            <a:r>
              <a:rPr lang="en-US" dirty="0" smtClean="0"/>
              <a:t>Sequential Pattern </a:t>
            </a:r>
            <a:br>
              <a:rPr lang="en-US" dirty="0" smtClean="0"/>
            </a:br>
            <a:r>
              <a:rPr lang="en-US" dirty="0" smtClean="0"/>
              <a:t>Recognition</a:t>
            </a:r>
            <a:endParaRPr lang="en-US" dirty="0"/>
          </a:p>
        </p:txBody>
      </p:sp>
      <p:sp>
        <p:nvSpPr>
          <p:cNvPr id="15" name="TextBox 14"/>
          <p:cNvSpPr txBox="1"/>
          <p:nvPr/>
        </p:nvSpPr>
        <p:spPr>
          <a:xfrm>
            <a:off x="6729152" y="3651826"/>
            <a:ext cx="2055371" cy="307777"/>
          </a:xfrm>
          <a:prstGeom prst="rect">
            <a:avLst/>
          </a:prstGeom>
          <a:noFill/>
        </p:spPr>
        <p:txBody>
          <a:bodyPr wrap="none" rtlCol="0">
            <a:spAutoFit/>
          </a:bodyPr>
          <a:lstStyle/>
          <a:p>
            <a:r>
              <a:rPr lang="en-US" dirty="0" smtClean="0"/>
              <a:t>Produce final prediction</a:t>
            </a:r>
            <a:endParaRPr lang="en-US" dirty="0"/>
          </a:p>
        </p:txBody>
      </p:sp>
    </p:spTree>
    <p:extLst>
      <p:ext uri="{BB962C8B-B14F-4D97-AF65-F5344CB8AC3E}">
        <p14:creationId xmlns:p14="http://schemas.microsoft.com/office/powerpoint/2010/main" val="105099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P3.6-703</a:t>
            </a:r>
            <a:endParaRPr sz="700">
              <a:solidFill>
                <a:schemeClr val="dk1"/>
              </a:solidFill>
              <a:latin typeface="Arial"/>
              <a:ea typeface="Arial"/>
              <a:cs typeface="Arial"/>
              <a:sym typeface="Arial"/>
            </a:endParaRPr>
          </a:p>
        </p:txBody>
      </p:sp>
      <p:sp>
        <p:nvSpPr>
          <p:cNvPr id="143" name="Google Shape;143;p7"/>
          <p:cNvSpPr txBox="1"/>
          <p:nvPr/>
        </p:nvSpPr>
        <p:spPr>
          <a:xfrm rot="-5400000">
            <a:off x="-1779943" y="2499816"/>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RESULTS</a:t>
            </a:r>
            <a:endParaRPr/>
          </a:p>
        </p:txBody>
      </p:sp>
      <p:sp>
        <p:nvSpPr>
          <p:cNvPr id="144" name="Google Shape;144;p7"/>
          <p:cNvSpPr txBox="1"/>
          <p:nvPr/>
        </p:nvSpPr>
        <p:spPr>
          <a:xfrm>
            <a:off x="734518" y="1094282"/>
            <a:ext cx="8072203" cy="307777"/>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fffff</a:t>
            </a:r>
            <a:endParaRPr sz="1400">
              <a:solidFill>
                <a:schemeClr val="dk1"/>
              </a:solidFill>
              <a:latin typeface="Arial"/>
              <a:ea typeface="Arial"/>
              <a:cs typeface="Arial"/>
              <a:sym typeface="Arial"/>
            </a:endParaRPr>
          </a:p>
        </p:txBody>
      </p:sp>
      <p:pic>
        <p:nvPicPr>
          <p:cNvPr id="145" name="Google Shape;145;p7" descr="C:\Users\public.study-pc\Desktop\Screenshot_2021-06-11 USACO Teleseismic Discrimination(1).png"/>
          <p:cNvPicPr preferRelativeResize="0"/>
          <p:nvPr/>
        </p:nvPicPr>
        <p:blipFill rotWithShape="1">
          <a:blip r:embed="rId3">
            <a:alphaModFix/>
          </a:blip>
          <a:srcRect/>
          <a:stretch/>
        </p:blipFill>
        <p:spPr>
          <a:xfrm>
            <a:off x="596151" y="1094282"/>
            <a:ext cx="8210570" cy="3370217"/>
          </a:xfrm>
          <a:prstGeom prst="rect">
            <a:avLst/>
          </a:prstGeom>
          <a:noFill/>
          <a:ln>
            <a:noFill/>
          </a:ln>
        </p:spPr>
      </p:pic>
      <p:sp>
        <p:nvSpPr>
          <p:cNvPr id="146" name="Google Shape;146;p7"/>
          <p:cNvSpPr/>
          <p:nvPr/>
        </p:nvSpPr>
        <p:spPr>
          <a:xfrm>
            <a:off x="1992923" y="163887"/>
            <a:ext cx="4962770" cy="593367"/>
          </a:xfrm>
          <a:prstGeom prst="rect">
            <a:avLst/>
          </a:prstGeom>
          <a:noFill/>
          <a:ln>
            <a:noFill/>
          </a:ln>
        </p:spPr>
        <p:txBody>
          <a:bodyPr spcFirstLastPara="1" wrap="square" lIns="18650" tIns="9325" rIns="18650" bIns="9325"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Global Scale Discrimination of Explosions and Earthquakes </a:t>
            </a: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1200" b="1">
                <a:solidFill>
                  <a:schemeClr val="lt1"/>
                </a:solidFill>
                <a:latin typeface="Arial"/>
                <a:ea typeface="Arial"/>
                <a:cs typeface="Arial"/>
                <a:sym typeface="Arial"/>
              </a:rPr>
              <a:t>with Deep Learning </a:t>
            </a:r>
            <a:endParaRPr/>
          </a:p>
          <a:p>
            <a:pPr marL="0" marR="0" lvl="0" indent="0" algn="ctr" rtl="0">
              <a:lnSpc>
                <a:spcPct val="198250"/>
              </a:lnSpc>
              <a:spcBef>
                <a:spcPts val="0"/>
              </a:spcBef>
              <a:spcAft>
                <a:spcPts val="0"/>
              </a:spcAft>
              <a:buNone/>
            </a:pPr>
            <a:r>
              <a:rPr lang="en-US" sz="800">
                <a:solidFill>
                  <a:schemeClr val="lt1"/>
                </a:solidFill>
                <a:latin typeface="Arial"/>
                <a:ea typeface="Arial"/>
                <a:cs typeface="Arial"/>
                <a:sym typeface="Arial"/>
              </a:rPr>
              <a:t>Rayna Arora / CTBTO Youth Group    Nimar Arora / Bayesian Logic Inc.    Ronan Le Bras / CTBTO</a:t>
            </a:r>
            <a:endParaRPr sz="800">
              <a:solidFill>
                <a:schemeClr val="lt1"/>
              </a:solidFill>
              <a:latin typeface="Avenir"/>
              <a:ea typeface="Avenir"/>
              <a:cs typeface="Avenir"/>
              <a:sym typeface="Aveni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P3.6-703</a:t>
            </a:r>
            <a:endParaRPr sz="700">
              <a:solidFill>
                <a:schemeClr val="dk1"/>
              </a:solidFill>
              <a:latin typeface="Arial"/>
              <a:ea typeface="Arial"/>
              <a:cs typeface="Arial"/>
              <a:sym typeface="Arial"/>
            </a:endParaRPr>
          </a:p>
        </p:txBody>
      </p:sp>
      <p:sp>
        <p:nvSpPr>
          <p:cNvPr id="152" name="Google Shape;152;p8"/>
          <p:cNvSpPr txBox="1"/>
          <p:nvPr/>
        </p:nvSpPr>
        <p:spPr>
          <a:xfrm rot="-5400000">
            <a:off x="-1779943" y="2499816"/>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RESULTS</a:t>
            </a:r>
            <a:endParaRPr/>
          </a:p>
        </p:txBody>
      </p:sp>
      <p:pic>
        <p:nvPicPr>
          <p:cNvPr id="153" name="Google Shape;153;p8" descr="C:\Users\public.study-pc\Desktop\Screenshot_2021-06-11 EGU Full Slideshow(1).png"/>
          <p:cNvPicPr preferRelativeResize="0"/>
          <p:nvPr/>
        </p:nvPicPr>
        <p:blipFill rotWithShape="1">
          <a:blip r:embed="rId3">
            <a:alphaModFix/>
          </a:blip>
          <a:srcRect/>
          <a:stretch/>
        </p:blipFill>
        <p:spPr>
          <a:xfrm>
            <a:off x="1431304" y="1001017"/>
            <a:ext cx="6086007" cy="3763203"/>
          </a:xfrm>
          <a:prstGeom prst="rect">
            <a:avLst/>
          </a:prstGeom>
          <a:noFill/>
          <a:ln>
            <a:noFill/>
          </a:ln>
        </p:spPr>
      </p:pic>
      <p:sp>
        <p:nvSpPr>
          <p:cNvPr id="154" name="Google Shape;154;p8"/>
          <p:cNvSpPr/>
          <p:nvPr/>
        </p:nvSpPr>
        <p:spPr>
          <a:xfrm>
            <a:off x="1992923" y="163887"/>
            <a:ext cx="4962770" cy="593367"/>
          </a:xfrm>
          <a:prstGeom prst="rect">
            <a:avLst/>
          </a:prstGeom>
          <a:noFill/>
          <a:ln>
            <a:noFill/>
          </a:ln>
        </p:spPr>
        <p:txBody>
          <a:bodyPr spcFirstLastPara="1" wrap="square" lIns="18650" tIns="9325" rIns="18650" bIns="9325"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Global Scale Discrimination of Explosions and Earthquakes </a:t>
            </a: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1200" b="1">
                <a:solidFill>
                  <a:schemeClr val="lt1"/>
                </a:solidFill>
                <a:latin typeface="Arial"/>
                <a:ea typeface="Arial"/>
                <a:cs typeface="Arial"/>
                <a:sym typeface="Arial"/>
              </a:rPr>
              <a:t>with Deep Learning </a:t>
            </a:r>
            <a:endParaRPr/>
          </a:p>
          <a:p>
            <a:pPr marL="0" marR="0" lvl="0" indent="0" algn="ctr" rtl="0">
              <a:lnSpc>
                <a:spcPct val="198250"/>
              </a:lnSpc>
              <a:spcBef>
                <a:spcPts val="0"/>
              </a:spcBef>
              <a:spcAft>
                <a:spcPts val="0"/>
              </a:spcAft>
              <a:buNone/>
            </a:pPr>
            <a:r>
              <a:rPr lang="en-US" sz="800">
                <a:solidFill>
                  <a:schemeClr val="lt1"/>
                </a:solidFill>
                <a:latin typeface="Arial"/>
                <a:ea typeface="Arial"/>
                <a:cs typeface="Arial"/>
                <a:sym typeface="Arial"/>
              </a:rPr>
              <a:t>Rayna Arora / CTBTO Youth Group    Nimar Arora / Bayesian Logic Inc.    Ronan Le Bras / CTBTO</a:t>
            </a:r>
            <a:endParaRPr sz="800">
              <a:solidFill>
                <a:schemeClr val="lt1"/>
              </a:solidFill>
              <a:latin typeface="Avenir"/>
              <a:ea typeface="Avenir"/>
              <a:cs typeface="Avenir"/>
              <a:sym typeface="Aveni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p:nvPr/>
        </p:nvSpPr>
        <p:spPr>
          <a:xfrm>
            <a:off x="953477" y="567772"/>
            <a:ext cx="672123" cy="2000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P3.6-703</a:t>
            </a:r>
            <a:endParaRPr sz="700">
              <a:solidFill>
                <a:schemeClr val="dk1"/>
              </a:solidFill>
              <a:latin typeface="Arial"/>
              <a:ea typeface="Arial"/>
              <a:cs typeface="Arial"/>
              <a:sym typeface="Arial"/>
            </a:endParaRPr>
          </a:p>
        </p:txBody>
      </p:sp>
      <p:sp>
        <p:nvSpPr>
          <p:cNvPr id="160" name="Google Shape;160;p9"/>
          <p:cNvSpPr txBox="1"/>
          <p:nvPr/>
        </p:nvSpPr>
        <p:spPr>
          <a:xfrm rot="-5400000">
            <a:off x="-1779940" y="2499816"/>
            <a:ext cx="38824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DFC5DF"/>
                </a:solidFill>
                <a:latin typeface="Arial"/>
                <a:ea typeface="Arial"/>
                <a:cs typeface="Arial"/>
                <a:sym typeface="Arial"/>
              </a:rPr>
              <a:t>RELATED WORK</a:t>
            </a:r>
            <a:endParaRPr sz="3600">
              <a:solidFill>
                <a:srgbClr val="DFC5DF"/>
              </a:solidFill>
              <a:latin typeface="Arial"/>
              <a:ea typeface="Arial"/>
              <a:cs typeface="Arial"/>
              <a:sym typeface="Arial"/>
            </a:endParaRPr>
          </a:p>
        </p:txBody>
      </p:sp>
      <p:sp>
        <p:nvSpPr>
          <p:cNvPr id="161" name="Google Shape;161;p9"/>
          <p:cNvSpPr txBox="1"/>
          <p:nvPr/>
        </p:nvSpPr>
        <p:spPr>
          <a:xfrm>
            <a:off x="661169" y="1071796"/>
            <a:ext cx="8227997" cy="270118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Mousavi, S.M., Zhu, W., Sheng, Y. </a:t>
            </a:r>
            <a:r>
              <a:rPr lang="en-US" sz="1000" i="1">
                <a:solidFill>
                  <a:schemeClr val="dk1"/>
                </a:solidFill>
                <a:latin typeface="Arial"/>
                <a:ea typeface="Arial"/>
                <a:cs typeface="Arial"/>
                <a:sym typeface="Arial"/>
              </a:rPr>
              <a:t>et al.</a:t>
            </a:r>
            <a:r>
              <a:rPr lang="en-US" sz="1000">
                <a:solidFill>
                  <a:schemeClr val="dk1"/>
                </a:solidFill>
                <a:latin typeface="Arial"/>
                <a:ea typeface="Arial"/>
                <a:cs typeface="Arial"/>
                <a:sym typeface="Arial"/>
              </a:rPr>
              <a:t> CRED: A Deep Residual Network of Convolutional and Recurrent Units for Earthquake Signal Detection. </a:t>
            </a:r>
            <a:r>
              <a:rPr lang="en-US" sz="1000" i="1">
                <a:solidFill>
                  <a:schemeClr val="dk1"/>
                </a:solidFill>
                <a:latin typeface="Arial"/>
                <a:ea typeface="Arial"/>
                <a:cs typeface="Arial"/>
                <a:sym typeface="Arial"/>
              </a:rPr>
              <a:t>Sci Rep</a:t>
            </a:r>
            <a:r>
              <a:rPr lang="en-US" sz="1000">
                <a:solidFill>
                  <a:schemeClr val="dk1"/>
                </a:solidFill>
                <a:latin typeface="Arial"/>
                <a:ea typeface="Arial"/>
                <a:cs typeface="Arial"/>
                <a:sym typeface="Arial"/>
              </a:rPr>
              <a:t> 9, 10267 (2019). </a:t>
            </a:r>
            <a:r>
              <a:rPr lang="en-US" sz="1000" u="sng">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https://doi.org/10.1038/s41598-019-45748-1</a:t>
            </a:r>
            <a:endParaRPr sz="1000">
              <a:solidFill>
                <a:schemeClr val="dk1"/>
              </a:solidFill>
              <a:latin typeface="Arial"/>
              <a:ea typeface="Arial"/>
              <a:cs typeface="Arial"/>
              <a:sym typeface="Arial"/>
            </a:endParaRPr>
          </a:p>
          <a:p>
            <a:pPr marL="554896" marR="0" lvl="3"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This research uses a Deep Learning network on spectrograms for P phase detection</a:t>
            </a:r>
            <a:endParaRPr/>
          </a:p>
          <a:p>
            <a:pPr marL="554896" marR="0" lvl="3"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Results only available for detections within 50 km</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Linville, L., Pankow, K., Draelos, T. Deep Learning Models Augment Analyst Decisions for Event Discrimination. AGU Geophysical Research Letters (2019). </a:t>
            </a:r>
            <a:r>
              <a:rPr lang="en-US" sz="1000" u="sng">
                <a:solidFill>
                  <a:schemeClr val="dk1"/>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https://agupubs.onlinelibrary.wiley.com/doi/full/10.1029/2018GL081119</a:t>
            </a:r>
            <a:endParaRPr sz="1000">
              <a:solidFill>
                <a:schemeClr val="dk1"/>
              </a:solidFill>
              <a:latin typeface="Arial"/>
              <a:ea typeface="Arial"/>
              <a:cs typeface="Arial"/>
              <a:sym typeface="Arial"/>
            </a:endParaRPr>
          </a:p>
          <a:p>
            <a:pPr marL="554896" marR="0" lvl="3"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This research tests a Convolutional Neural Network(CNN) and Recurrent Neural Network(RNN) on spectrograms for discrimination between earthquakes and quarry blasts.</a:t>
            </a:r>
            <a:endParaRPr/>
          </a:p>
          <a:p>
            <a:pPr marL="554896" marR="0" lvl="3"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Results only available for detections within 400 km.</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400">
                <a:solidFill>
                  <a:schemeClr val="dk1"/>
                </a:solidFill>
                <a:latin typeface="Arial"/>
                <a:ea typeface="Arial"/>
                <a:cs typeface="Arial"/>
                <a:sym typeface="Arial"/>
              </a:rPr>
              <a:t>Both methods require many more parameters because they process 2D spectrograms rather than 1D waveforms.</a:t>
            </a:r>
            <a:endParaRPr/>
          </a:p>
          <a:p>
            <a:pPr marL="0" marR="0" lvl="0" indent="0" algn="l" rtl="0">
              <a:spcBef>
                <a:spcPts val="0"/>
              </a:spcBef>
              <a:spcAft>
                <a:spcPts val="0"/>
              </a:spcAft>
              <a:buNone/>
            </a:pPr>
            <a:endParaRPr sz="353">
              <a:solidFill>
                <a:schemeClr val="dk1"/>
              </a:solidFill>
              <a:latin typeface="Calibri"/>
              <a:ea typeface="Calibri"/>
              <a:cs typeface="Calibri"/>
              <a:sym typeface="Calibri"/>
            </a:endParaRPr>
          </a:p>
        </p:txBody>
      </p:sp>
      <p:sp>
        <p:nvSpPr>
          <p:cNvPr id="162" name="Google Shape;162;p9"/>
          <p:cNvSpPr/>
          <p:nvPr/>
        </p:nvSpPr>
        <p:spPr>
          <a:xfrm>
            <a:off x="1992923" y="163887"/>
            <a:ext cx="4962770" cy="593367"/>
          </a:xfrm>
          <a:prstGeom prst="rect">
            <a:avLst/>
          </a:prstGeom>
          <a:noFill/>
          <a:ln>
            <a:noFill/>
          </a:ln>
        </p:spPr>
        <p:txBody>
          <a:bodyPr spcFirstLastPara="1" wrap="square" lIns="18650" tIns="9325" rIns="18650" bIns="9325"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Global Scale Discrimination of Explosions and Earthquakes </a:t>
            </a:r>
            <a:endParaRPr sz="1200" b="1">
              <a:solidFill>
                <a:schemeClr val="lt1"/>
              </a:solidFill>
              <a:latin typeface="Arial"/>
              <a:ea typeface="Arial"/>
              <a:cs typeface="Arial"/>
              <a:sym typeface="Arial"/>
            </a:endParaRPr>
          </a:p>
          <a:p>
            <a:pPr marL="0" marR="0" lvl="0" indent="0" algn="ctr" rtl="0">
              <a:spcBef>
                <a:spcPts val="0"/>
              </a:spcBef>
              <a:spcAft>
                <a:spcPts val="0"/>
              </a:spcAft>
              <a:buNone/>
            </a:pPr>
            <a:r>
              <a:rPr lang="en-US" sz="1200" b="1">
                <a:solidFill>
                  <a:schemeClr val="lt1"/>
                </a:solidFill>
                <a:latin typeface="Arial"/>
                <a:ea typeface="Arial"/>
                <a:cs typeface="Arial"/>
                <a:sym typeface="Arial"/>
              </a:rPr>
              <a:t>with Deep Learning </a:t>
            </a:r>
            <a:endParaRPr/>
          </a:p>
          <a:p>
            <a:pPr marL="0" marR="0" lvl="0" indent="0" algn="ctr" rtl="0">
              <a:lnSpc>
                <a:spcPct val="198250"/>
              </a:lnSpc>
              <a:spcBef>
                <a:spcPts val="0"/>
              </a:spcBef>
              <a:spcAft>
                <a:spcPts val="0"/>
              </a:spcAft>
              <a:buNone/>
            </a:pPr>
            <a:r>
              <a:rPr lang="en-US" sz="800">
                <a:solidFill>
                  <a:schemeClr val="lt1"/>
                </a:solidFill>
                <a:latin typeface="Arial"/>
                <a:ea typeface="Arial"/>
                <a:cs typeface="Arial"/>
                <a:sym typeface="Arial"/>
              </a:rPr>
              <a:t>Rayna Arora / CTBTO Youth Group    Nimar Arora / Bayesian Logic Inc.    Ronan Le Bras / CTBTO</a:t>
            </a:r>
            <a:endParaRPr sz="800">
              <a:solidFill>
                <a:schemeClr val="lt1"/>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name="Title Slid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DUCTION">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THODS">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SULTS">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CLUSIONS">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nner Slid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bstract">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On-screen Show (16:9)</PresentationFormat>
  <Paragraphs>133</Paragraphs>
  <Slides>12</Slides>
  <Notes>12</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12</vt:i4>
      </vt:variant>
    </vt:vector>
  </HeadingPairs>
  <TitlesOfParts>
    <vt:vector size="23" baseType="lpstr">
      <vt:lpstr>Arial</vt:lpstr>
      <vt:lpstr>Calibri</vt:lpstr>
      <vt:lpstr>Avenir</vt:lpstr>
      <vt:lpstr>Roboto</vt:lpstr>
      <vt:lpstr>Title Slide</vt:lpstr>
      <vt:lpstr>INTRODUCTION</vt:lpstr>
      <vt:lpstr>METHODS</vt:lpstr>
      <vt:lpstr>RESULTS</vt:lpstr>
      <vt:lpstr>CONCLUSIONS</vt:lpstr>
      <vt:lpstr>Inner Slide</vt:lpstr>
      <vt:lpstr>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Geeta</cp:lastModifiedBy>
  <cp:revision>4</cp:revision>
  <dcterms:created xsi:type="dcterms:W3CDTF">2019-04-24T06:32:04Z</dcterms:created>
  <dcterms:modified xsi:type="dcterms:W3CDTF">2021-06-14T17:59:07Z</dcterms:modified>
</cp:coreProperties>
</file>