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 id="2147483668" r:id="rId5"/>
    <p:sldMasterId id="2147483670" r:id="rId6"/>
    <p:sldMasterId id="2147483672" r:id="rId7"/>
  </p:sldMasterIdLst>
  <p:notesMasterIdLst>
    <p:notesMasterId r:id="rId16"/>
  </p:notesMasterIdLst>
  <p:sldIdLst>
    <p:sldId id="256" r:id="rId8"/>
    <p:sldId id="258" r:id="rId9"/>
    <p:sldId id="260" r:id="rId10"/>
    <p:sldId id="257" r:id="rId11"/>
    <p:sldId id="261" r:id="rId12"/>
    <p:sldId id="265" r:id="rId13"/>
    <p:sldId id="264" r:id="rId14"/>
    <p:sldId id="263" r:id="rId15"/>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C5DF"/>
    <a:srgbClr val="E1E1E1"/>
    <a:srgbClr val="00A1BC"/>
    <a:srgbClr val="00B4D2"/>
    <a:srgbClr val="00A0D2"/>
    <a:srgbClr val="0095BB"/>
    <a:srgbClr val="00B0DC"/>
    <a:srgbClr val="00B0BE"/>
    <a:srgbClr val="008DB0"/>
    <a:srgbClr val="00B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B29ADD-9CF2-4203-BBF0-5DB6B795E4EC}" v="16" dt="2021-06-14T08:06:14.0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25" autoAdjust="0"/>
    <p:restoredTop sz="95097" autoAdjust="0"/>
  </p:normalViewPr>
  <p:slideViewPr>
    <p:cSldViewPr snapToGrid="0" snapToObjects="1">
      <p:cViewPr varScale="1">
        <p:scale>
          <a:sx n="131" d="100"/>
          <a:sy n="131" d="100"/>
        </p:scale>
        <p:origin x="-1494"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t>6/18/2021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t>‹N°›</a:t>
            </a:fld>
            <a:endParaRPr lang="en-US"/>
          </a:p>
        </p:txBody>
      </p:sp>
    </p:spTree>
    <p:extLst>
      <p:ext uri="{BB962C8B-B14F-4D97-AF65-F5344CB8AC3E}">
        <p14:creationId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9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8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0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 xmlns:a16="http://schemas.microsoft.com/office/drawing/2014/main" id="{8EE887FA-C0FC-E342-ABF2-9814A05C2EC5}"/>
              </a:ext>
            </a:extLst>
          </p:cNvPr>
          <p:cNvPicPr>
            <a:picLocks noChangeAspect="1"/>
          </p:cNvPicPr>
          <p:nvPr userDrawn="1"/>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 xmlns:a16="http://schemas.microsoft.com/office/drawing/2014/main" id="{7E505C7F-A6CF-D248-952C-36F2040C641E}"/>
              </a:ext>
            </a:extLst>
          </p:cNvPr>
          <p:cNvSpPr/>
          <p:nvPr userDrawn="1"/>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sp>
        <p:nvSpPr>
          <p:cNvPr id="15" name="TextBox 14">
            <a:extLst>
              <a:ext uri="{FF2B5EF4-FFF2-40B4-BE49-F238E27FC236}">
                <a16:creationId xmlns="" xmlns:a16="http://schemas.microsoft.com/office/drawing/2014/main" id="{46CC5158-FDC6-F940-91AB-3B9665AAF961}"/>
              </a:ext>
            </a:extLst>
          </p:cNvPr>
          <p:cNvSpPr txBox="1"/>
          <p:nvPr userDrawn="1"/>
        </p:nvSpPr>
        <p:spPr>
          <a:xfrm>
            <a:off x="7920635" y="4895301"/>
            <a:ext cx="1075157"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16" name="Rectangle 15">
            <a:extLst>
              <a:ext uri="{FF2B5EF4-FFF2-40B4-BE49-F238E27FC236}">
                <a16:creationId xmlns="" xmlns:a16="http://schemas.microsoft.com/office/drawing/2014/main" id="{11BF5C8F-818D-D540-B729-29710F7029AD}"/>
              </a:ext>
            </a:extLst>
          </p:cNvPr>
          <p:cNvSpPr/>
          <p:nvPr userDrawn="1"/>
        </p:nvSpPr>
        <p:spPr>
          <a:xfrm>
            <a:off x="123276" y="4875274"/>
            <a:ext cx="3772372"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pic>
        <p:nvPicPr>
          <p:cNvPr id="10" name="Picture 9">
            <a:extLst>
              <a:ext uri="{FF2B5EF4-FFF2-40B4-BE49-F238E27FC236}">
                <a16:creationId xmlns="" xmlns:a16="http://schemas.microsoft.com/office/drawing/2014/main" id="{BFE79601-E553-A349-BA44-52D590EC0A42}"/>
              </a:ext>
            </a:extLst>
          </p:cNvPr>
          <p:cNvPicPr>
            <a:picLocks noChangeAspect="1"/>
          </p:cNvPicPr>
          <p:nvPr userDrawn="1"/>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 xmlns:a16="http://schemas.microsoft.com/office/drawing/2014/main" id="{5277CE3A-71B4-EA4B-9350-586F5C95717C}"/>
              </a:ext>
            </a:extLst>
          </p:cNvPr>
          <p:cNvPicPr>
            <a:picLocks noChangeAspect="1"/>
          </p:cNvPicPr>
          <p:nvPr userDrawn="1"/>
        </p:nvPicPr>
        <p:blipFill>
          <a:blip r:embed="rId5"/>
          <a:stretch>
            <a:fillRect/>
          </a:stretch>
        </p:blipFill>
        <p:spPr>
          <a:xfrm>
            <a:off x="424288" y="287283"/>
            <a:ext cx="1967734" cy="498136"/>
          </a:xfrm>
          <a:prstGeom prst="rect">
            <a:avLst/>
          </a:prstGeom>
        </p:spPr>
      </p:pic>
    </p:spTree>
    <p:extLst>
      <p:ext uri="{BB962C8B-B14F-4D97-AF65-F5344CB8AC3E}">
        <p14:creationId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hyperlink" Target="mailto:cyril.nefzaouiblanchard@ensta-paris.fr"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cyril.nefzaouiblanchard@ensta-paris.fr" TargetMode="External"/><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png"/><Relationship Id="rId12" Type="http://schemas.openxmlformats.org/officeDocument/2006/relationships/hyperlink" Target="mailto:cyril.nefzaouiblanchard@ensta-paris.fr" TargetMode="External"/><Relationship Id="rId2" Type="http://schemas.openxmlformats.org/officeDocument/2006/relationships/image" Target="../media/image80.png"/><Relationship Id="rId1" Type="http://schemas.openxmlformats.org/officeDocument/2006/relationships/slideLayout" Target="../slideLayouts/slideLayout2.xml"/><Relationship Id="rId11" Type="http://schemas.openxmlformats.org/officeDocument/2006/relationships/image" Target="../media/image16.png"/><Relationship Id="rId10"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image" Target="../media/image110.png"/></Relationships>
</file>

<file path=ppt/slides/_rels/slide5.xml.rels><?xml version="1.0" encoding="UTF-8" standalone="yes"?>
<Relationships xmlns="http://schemas.openxmlformats.org/package/2006/relationships"><Relationship Id="rId3" Type="http://schemas.openxmlformats.org/officeDocument/2006/relationships/hyperlink" Target="mailto:cyril.nefzaouiblanchard@ensta-paris.fr" TargetMode="External"/><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hyperlink" Target="https://www.mmm.ucar.edu/"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00.png"/><Relationship Id="rId13" Type="http://schemas.openxmlformats.org/officeDocument/2006/relationships/image" Target="../media/image25.png"/><Relationship Id="rId3" Type="http://schemas.openxmlformats.org/officeDocument/2006/relationships/hyperlink" Target="mailto:cyril.nefzaouiblanchard@ensta-paris.fr" TargetMode="External"/><Relationship Id="rId7" Type="http://schemas.openxmlformats.org/officeDocument/2006/relationships/image" Target="../media/image190.png"/><Relationship Id="rId12"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23.png"/><Relationship Id="rId5" Type="http://schemas.openxmlformats.org/officeDocument/2006/relationships/image" Target="../media/image180.png"/><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hyperlink" Target="mailto:cyril.nefzaouiblanchard@ensta-paris.fr" TargetMode="External"/><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30.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hyperlink" Target="mailto:cyril.nefzaouiblanchard@ensta-paris.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 xmlns:a16="http://schemas.microsoft.com/office/drawing/2014/main" id="{EEF774D5-8E1F-6744-9E49-DB689041ADBF}"/>
              </a:ext>
            </a:extLst>
          </p:cNvPr>
          <p:cNvSpPr>
            <a:spLocks noChangeArrowheads="1"/>
          </p:cNvSpPr>
          <p:nvPr/>
        </p:nvSpPr>
        <p:spPr bwMode="auto">
          <a:xfrm>
            <a:off x="-773903" y="1898347"/>
            <a:ext cx="10691813" cy="1230079"/>
          </a:xfrm>
          <a:prstGeom prst="rect">
            <a:avLst/>
          </a:prstGeom>
          <a:noFill/>
          <a:ln w="9525">
            <a:noFill/>
            <a:miter lim="800000"/>
            <a:headEnd/>
            <a:tailEnd/>
          </a:ln>
        </p:spPr>
        <p:txBody>
          <a:bodyPr wrap="square" lIns="18666" tIns="9334" rIns="18666" bIns="9334">
            <a:spAutoFit/>
          </a:bodyPr>
          <a:lstStyle/>
          <a:p>
            <a:pPr algn="ctr" eaLnBrk="0" hangingPunct="0"/>
            <a:r>
              <a:rPr lang="en-US" sz="1800" b="1" dirty="0">
                <a:solidFill>
                  <a:schemeClr val="bg1"/>
                </a:solidFill>
                <a:latin typeface="Arial" panose="020B0604020202020204" pitchFamily="34" charset="0"/>
              </a:rPr>
              <a:t>On filtering turbulent noise with interpretable neural networks</a:t>
            </a:r>
          </a:p>
          <a:p>
            <a:pPr algn="ctr" eaLnBrk="0" hangingPunct="0">
              <a:lnSpc>
                <a:spcPts val="1586"/>
              </a:lnSpc>
            </a:pPr>
            <a:endParaRPr lang="en-US" sz="2197" b="1" dirty="0">
              <a:solidFill>
                <a:schemeClr val="bg1"/>
              </a:solidFill>
              <a:latin typeface="Arial" panose="020B0604020202020204" pitchFamily="34" charset="0"/>
            </a:endParaRPr>
          </a:p>
          <a:p>
            <a:pPr algn="ctr" eaLnBrk="0" hangingPunct="0">
              <a:lnSpc>
                <a:spcPts val="1586"/>
              </a:lnSpc>
            </a:pPr>
            <a:r>
              <a:rPr lang="en-US" sz="1600" dirty="0">
                <a:solidFill>
                  <a:schemeClr val="bg1"/>
                </a:solidFill>
                <a:latin typeface="Arial" panose="020B0604020202020204" pitchFamily="34" charset="0"/>
                <a:ea typeface="Avenir Book" charset="0"/>
              </a:rPr>
              <a:t>Cyril </a:t>
            </a:r>
            <a:r>
              <a:rPr lang="en-US" sz="1600" dirty="0" err="1">
                <a:solidFill>
                  <a:schemeClr val="bg1"/>
                </a:solidFill>
                <a:latin typeface="Arial" panose="020B0604020202020204" pitchFamily="34" charset="0"/>
                <a:ea typeface="Avenir Book" charset="0"/>
              </a:rPr>
              <a:t>Nefzaoui</a:t>
            </a:r>
            <a:r>
              <a:rPr lang="en-US" sz="1600" dirty="0">
                <a:solidFill>
                  <a:schemeClr val="bg1"/>
                </a:solidFill>
                <a:latin typeface="Arial" panose="020B0604020202020204" pitchFamily="34" charset="0"/>
                <a:ea typeface="Avenir Book" charset="0"/>
              </a:rPr>
              <a:t> </a:t>
            </a:r>
            <a:r>
              <a:rPr lang="en-US" sz="1600" dirty="0" smtClean="0">
                <a:solidFill>
                  <a:schemeClr val="bg1"/>
                </a:solidFill>
                <a:latin typeface="Arial" panose="020B0604020202020204" pitchFamily="34" charset="0"/>
                <a:ea typeface="Avenir Book" charset="0"/>
              </a:rPr>
              <a:t>Blanchard</a:t>
            </a:r>
            <a:r>
              <a:rPr lang="en-US" sz="1600" baseline="30000" dirty="0" smtClean="0">
                <a:solidFill>
                  <a:schemeClr val="bg1"/>
                </a:solidFill>
                <a:latin typeface="Arial" panose="020B0604020202020204" pitchFamily="34" charset="0"/>
                <a:ea typeface="Avenir Book" charset="0"/>
              </a:rPr>
              <a:t>1,2</a:t>
            </a:r>
            <a:r>
              <a:rPr lang="en-US" sz="1600" dirty="0" smtClean="0">
                <a:solidFill>
                  <a:schemeClr val="bg1"/>
                </a:solidFill>
                <a:latin typeface="Arial" panose="020B0604020202020204" pitchFamily="34" charset="0"/>
                <a:ea typeface="Avenir Book" charset="0"/>
              </a:rPr>
              <a:t>, </a:t>
            </a:r>
            <a:r>
              <a:rPr lang="en-US" sz="1600" dirty="0">
                <a:solidFill>
                  <a:schemeClr val="bg1"/>
                </a:solidFill>
                <a:latin typeface="Arial" panose="020B0604020202020204" pitchFamily="34" charset="0"/>
                <a:ea typeface="Avenir Book" charset="0"/>
              </a:rPr>
              <a:t>Christophe Millet</a:t>
            </a:r>
            <a:r>
              <a:rPr lang="en-US" sz="1600" baseline="30000" dirty="0">
                <a:solidFill>
                  <a:schemeClr val="bg1"/>
                </a:solidFill>
                <a:latin typeface="Arial" panose="020B0604020202020204" pitchFamily="34" charset="0"/>
                <a:ea typeface="Avenir Book" charset="0"/>
              </a:rPr>
              <a:t>1,2</a:t>
            </a:r>
            <a:r>
              <a:rPr lang="en-US" sz="1600" dirty="0">
                <a:solidFill>
                  <a:schemeClr val="bg1"/>
                </a:solidFill>
                <a:latin typeface="Arial" panose="020B0604020202020204" pitchFamily="34" charset="0"/>
                <a:ea typeface="Avenir Book" charset="0"/>
              </a:rPr>
              <a:t>, Mathilde Mougeot</a:t>
            </a:r>
            <a:r>
              <a:rPr lang="en-US" sz="1600" baseline="30000" dirty="0">
                <a:solidFill>
                  <a:schemeClr val="bg1"/>
                </a:solidFill>
                <a:latin typeface="Arial" panose="020B0604020202020204" pitchFamily="34" charset="0"/>
                <a:ea typeface="Avenir Book" charset="0"/>
              </a:rPr>
              <a:t>1,3</a:t>
            </a:r>
          </a:p>
          <a:p>
            <a:pPr algn="ctr" eaLnBrk="0" hangingPunct="0">
              <a:lnSpc>
                <a:spcPts val="1586"/>
              </a:lnSpc>
            </a:pPr>
            <a:r>
              <a:rPr lang="en-US" sz="1600">
                <a:solidFill>
                  <a:schemeClr val="bg1"/>
                </a:solidFill>
                <a:latin typeface="Arial" panose="020B0604020202020204" pitchFamily="34" charset="0"/>
                <a:ea typeface="Avenir Book" charset="0"/>
              </a:rPr>
              <a:t>Xavier </a:t>
            </a:r>
            <a:r>
              <a:rPr lang="en-US" sz="1600" smtClean="0">
                <a:solidFill>
                  <a:schemeClr val="bg1"/>
                </a:solidFill>
                <a:latin typeface="Arial" panose="020B0604020202020204" pitchFamily="34" charset="0"/>
                <a:ea typeface="Avenir Book" charset="0"/>
              </a:rPr>
              <a:t>Cassagnou</a:t>
            </a:r>
            <a:r>
              <a:rPr lang="en-US" sz="1600" baseline="30000" smtClean="0">
                <a:solidFill>
                  <a:schemeClr val="bg1"/>
                </a:solidFill>
                <a:latin typeface="Avenir Book" charset="0"/>
                <a:ea typeface="Avenir Book" charset="0"/>
              </a:rPr>
              <a:t>1,2</a:t>
            </a:r>
            <a:endParaRPr lang="en-US" sz="1600" baseline="30000" dirty="0">
              <a:solidFill>
                <a:schemeClr val="bg1"/>
              </a:solidFill>
              <a:latin typeface="Avenir Book" charset="0"/>
              <a:ea typeface="Avenir Book" charset="0"/>
              <a:cs typeface="Avenir Book" charset="0"/>
            </a:endParaRPr>
          </a:p>
          <a:p>
            <a:pPr algn="ctr" eaLnBrk="0" hangingPunct="0">
              <a:spcBef>
                <a:spcPts val="91"/>
              </a:spcBef>
            </a:pPr>
            <a:endParaRPr lang="en-US" sz="952" dirty="0">
              <a:solidFill>
                <a:schemeClr val="bg1"/>
              </a:solidFill>
            </a:endParaRPr>
          </a:p>
          <a:p>
            <a:pPr algn="ctr" eaLnBrk="0" hangingPunct="0">
              <a:spcBef>
                <a:spcPts val="91"/>
              </a:spcBef>
            </a:pPr>
            <a:endParaRPr lang="en-US" sz="952" dirty="0">
              <a:solidFill>
                <a:schemeClr val="bg1"/>
              </a:solidFill>
            </a:endParaRPr>
          </a:p>
        </p:txBody>
      </p:sp>
      <p:pic>
        <p:nvPicPr>
          <p:cNvPr id="10" name="Picture 9">
            <a:extLst>
              <a:ext uri="{FF2B5EF4-FFF2-40B4-BE49-F238E27FC236}">
                <a16:creationId xmlns="" xmlns:a16="http://schemas.microsoft.com/office/drawing/2014/main" id="{D279A673-1808-1544-8A21-B775AE6A45B8}"/>
              </a:ext>
            </a:extLst>
          </p:cNvPr>
          <p:cNvPicPr>
            <a:picLocks noChangeAspect="1"/>
          </p:cNvPicPr>
          <p:nvPr/>
        </p:nvPicPr>
        <p:blipFill>
          <a:blip r:embed="rId2"/>
          <a:stretch>
            <a:fillRect/>
          </a:stretch>
        </p:blipFill>
        <p:spPr>
          <a:xfrm>
            <a:off x="225600" y="3867150"/>
            <a:ext cx="571500" cy="863600"/>
          </a:xfrm>
          <a:prstGeom prst="rect">
            <a:avLst/>
          </a:prstGeom>
        </p:spPr>
      </p:pic>
      <p:sp>
        <p:nvSpPr>
          <p:cNvPr id="11" name="TextBox 10">
            <a:extLst>
              <a:ext uri="{FF2B5EF4-FFF2-40B4-BE49-F238E27FC236}">
                <a16:creationId xmlns="" xmlns:a16="http://schemas.microsoft.com/office/drawing/2014/main" id="{0C501917-BF0A-C54B-AB4E-B0C62C356E93}"/>
              </a:ext>
            </a:extLst>
          </p:cNvPr>
          <p:cNvSpPr txBox="1"/>
          <p:nvPr/>
        </p:nvSpPr>
        <p:spPr>
          <a:xfrm>
            <a:off x="3153581" y="2800991"/>
            <a:ext cx="2836838" cy="307905"/>
          </a:xfrm>
          <a:prstGeom prst="rect">
            <a:avLst/>
          </a:prstGeom>
          <a:noFill/>
        </p:spPr>
        <p:txBody>
          <a:bodyPr wrap="square" lIns="91440" tIns="45720" rIns="91440" bIns="45720" rtlCol="0" anchor="t">
            <a:spAutoFit/>
          </a:bodyPr>
          <a:lstStyle/>
          <a:p>
            <a:pPr algn="ctr"/>
            <a:r>
              <a:rPr lang="en-GB" sz="1400">
                <a:solidFill>
                  <a:schemeClr val="bg1"/>
                </a:solidFill>
                <a:latin typeface="Arial"/>
                <a:cs typeface="Arial"/>
              </a:rPr>
              <a:t>P3.6-622</a:t>
            </a:r>
            <a:endParaRPr lang="x-none" sz="1400">
              <a:solidFill>
                <a:schemeClr val="bg1"/>
              </a:solidFill>
              <a:latin typeface="Arial"/>
              <a:cs typeface="Arial"/>
            </a:endParaRPr>
          </a:p>
        </p:txBody>
      </p:sp>
      <p:sp>
        <p:nvSpPr>
          <p:cNvPr id="6" name="TextBox 4">
            <a:extLst>
              <a:ext uri="{FF2B5EF4-FFF2-40B4-BE49-F238E27FC236}">
                <a16:creationId xmlns="" xmlns:a16="http://schemas.microsoft.com/office/drawing/2014/main" id="{9044B02F-EACB-954E-B8D8-4DA1E922AB24}"/>
              </a:ext>
            </a:extLst>
          </p:cNvPr>
          <p:cNvSpPr txBox="1"/>
          <p:nvPr/>
        </p:nvSpPr>
        <p:spPr>
          <a:xfrm>
            <a:off x="2682744" y="3920311"/>
            <a:ext cx="3725613" cy="507831"/>
          </a:xfrm>
          <a:prstGeom prst="rect">
            <a:avLst/>
          </a:prstGeom>
          <a:noFill/>
        </p:spPr>
        <p:txBody>
          <a:bodyPr wrap="square" rtlCol="0">
            <a:spAutoFit/>
          </a:bodyPr>
          <a:lstStyle/>
          <a:p>
            <a:pPr algn="ctr"/>
            <a:r>
              <a:rPr lang="fr-FR" sz="900" baseline="30000" dirty="0">
                <a:solidFill>
                  <a:schemeClr val="bg1"/>
                </a:solidFill>
                <a:latin typeface="Arial" panose="020B0604020202020204" pitchFamily="34" charset="0"/>
                <a:cs typeface="Arial" panose="020B0604020202020204" pitchFamily="34" charset="0"/>
              </a:rPr>
              <a:t>1 </a:t>
            </a:r>
            <a:r>
              <a:rPr lang="fr-FR" sz="900" dirty="0">
                <a:solidFill>
                  <a:schemeClr val="bg1"/>
                </a:solidFill>
                <a:latin typeface="Arial" panose="020B0604020202020204" pitchFamily="34" charset="0"/>
                <a:cs typeface="Arial" panose="020B0604020202020204" pitchFamily="34" charset="0"/>
              </a:rPr>
              <a:t>Centre Borelli, ENS Paris-Saclay, F-91190 Gif-sur-Yvette, France</a:t>
            </a:r>
          </a:p>
          <a:p>
            <a:pPr algn="ctr"/>
            <a:r>
              <a:rPr lang="fr-FR" sz="900" baseline="30000" dirty="0">
                <a:solidFill>
                  <a:schemeClr val="bg1"/>
                </a:solidFill>
                <a:latin typeface="Arial" panose="020B0604020202020204" pitchFamily="34" charset="0"/>
                <a:cs typeface="Arial" panose="020B0604020202020204" pitchFamily="34" charset="0"/>
              </a:rPr>
              <a:t>2 </a:t>
            </a:r>
            <a:r>
              <a:rPr lang="fr-FR" sz="900" dirty="0">
                <a:solidFill>
                  <a:schemeClr val="bg1"/>
                </a:solidFill>
                <a:latin typeface="Arial" panose="020B0604020202020204" pitchFamily="34" charset="0"/>
                <a:cs typeface="Arial" panose="020B0604020202020204" pitchFamily="34" charset="0"/>
              </a:rPr>
              <a:t>CEA, DAM, DIF, F-91297 Arpajon, France</a:t>
            </a:r>
          </a:p>
          <a:p>
            <a:pPr algn="ctr"/>
            <a:r>
              <a:rPr lang="fr-FR" sz="900" baseline="30000" dirty="0">
                <a:solidFill>
                  <a:schemeClr val="bg1"/>
                </a:solidFill>
                <a:latin typeface="Arial" panose="020B0604020202020204" pitchFamily="34" charset="0"/>
                <a:cs typeface="Arial" panose="020B0604020202020204" pitchFamily="34" charset="0"/>
              </a:rPr>
              <a:t>3 </a:t>
            </a:r>
            <a:r>
              <a:rPr lang="fr-FR" sz="900" dirty="0">
                <a:solidFill>
                  <a:schemeClr val="bg1"/>
                </a:solidFill>
                <a:latin typeface="Arial" panose="020B0604020202020204" pitchFamily="34" charset="0"/>
                <a:cs typeface="Arial" panose="020B0604020202020204" pitchFamily="34" charset="0"/>
              </a:rPr>
              <a:t>ENSIIE, F-91000 Évry, France</a:t>
            </a:r>
          </a:p>
        </p:txBody>
      </p:sp>
      <p:pic>
        <p:nvPicPr>
          <p:cNvPr id="7" name="Picture 2" descr="Fichier:CEA logo nouveau.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7665" y="3302539"/>
            <a:ext cx="487432" cy="3979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Le CMLA est désormais le Centre Borelli et a changé d&amp;#39;adresse &amp;gt;  http://www.centreborelli.f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8885" y="3223043"/>
            <a:ext cx="508752" cy="5087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Fichier:LOGOS ENS-PARIS-SACLAY UPSAY 2.png — Wikipéd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7637" y="3321679"/>
            <a:ext cx="1750028" cy="3866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ENSIIE – École Nationale Supérieure d&amp;#39;Informatique pour l&amp;#39;Industrie et  l&amp;#39;Entrepri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0758" y="3288811"/>
            <a:ext cx="421997" cy="421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463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902C2E-D846-7548-87D5-46DC03C317C9}"/>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P3.6-622</a:t>
            </a:r>
            <a:endParaRPr lang="x-none"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 xmlns:a16="http://schemas.microsoft.com/office/drawing/2014/main" id="{165BE312-C0B6-2140-AF9C-95F023216E73}"/>
              </a:ext>
            </a:extLst>
          </p:cNvPr>
          <p:cNvSpPr txBox="1"/>
          <p:nvPr/>
        </p:nvSpPr>
        <p:spPr>
          <a:xfrm rot="16200000">
            <a:off x="-1779943"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ABSTRACT</a:t>
            </a:r>
          </a:p>
        </p:txBody>
      </p:sp>
      <p:sp>
        <p:nvSpPr>
          <p:cNvPr id="2" name="ZoneTexte 1"/>
          <p:cNvSpPr txBox="1"/>
          <p:nvPr/>
        </p:nvSpPr>
        <p:spPr>
          <a:xfrm>
            <a:off x="787639" y="1042285"/>
            <a:ext cx="8115978" cy="3108543"/>
          </a:xfrm>
          <a:prstGeom prst="rect">
            <a:avLst/>
          </a:prstGeom>
          <a:noFill/>
        </p:spPr>
        <p:txBody>
          <a:bodyPr wrap="square" rtlCol="0">
            <a:spAutoFit/>
          </a:bodyPr>
          <a:lstStyle/>
          <a:p>
            <a:r>
              <a:rPr lang="en-US" sz="1400" dirty="0"/>
              <a:t>The environment of infrasound stations is characterized by mesoscale wind speed and temperature fluctuations that affect the temporal variability of the Atmospheric Boundary Layer (ABL). While the statistical characteristics of turbulence are poorly constrained, modeling such statistics appears to be crucial since each sensor of infrasound stations is subject to this local noise that may mask true signals and cause false detections. In this work, we propose to improve the station processing by characterizing the noise due to turbulence in the ABL using neural networks. Assuming that the turbulence is governed by a parametric nonlinear dynamical system which involves known dimensionless numbers, a neural network architecture is proposed to infer the turbulent noise in the data. </a:t>
            </a:r>
          </a:p>
          <a:p>
            <a:r>
              <a:rPr lang="en-US" sz="1400" dirty="0"/>
              <a:t>For this task, we design a custom deep </a:t>
            </a:r>
            <a:r>
              <a:rPr lang="en-US" sz="1400" dirty="0" err="1"/>
              <a:t>autoencoder</a:t>
            </a:r>
            <a:r>
              <a:rPr lang="en-US" sz="1400" dirty="0"/>
              <a:t> network to obtain a coordinate transformation into a reduced space where the dynamics of the ABL can be sparsely represented. The resulting modeling framework combines the strengths of deep neural networks for flexible representation and sparse identification of nonlinear dynamics for parsimonious models. The performance of our approach is assessed using real-world signals recorded at several infrasound stations of the International Monitoring System, over days and nights, and for different seasons.</a:t>
            </a:r>
            <a:endParaRPr lang="fr-FR" sz="1400" dirty="0"/>
          </a:p>
        </p:txBody>
      </p:sp>
      <p:sp>
        <p:nvSpPr>
          <p:cNvPr id="7" name="Rectangle 17">
            <a:extLst>
              <a:ext uri="{FF2B5EF4-FFF2-40B4-BE49-F238E27FC236}">
                <a16:creationId xmlns="" xmlns:a16="http://schemas.microsoft.com/office/drawing/2014/main" id="{2ADB6E1F-BFF3-5141-AA36-25E897EA4384}"/>
              </a:ext>
            </a:extLst>
          </p:cNvPr>
          <p:cNvSpPr>
            <a:spLocks noChangeArrowheads="1"/>
          </p:cNvSpPr>
          <p:nvPr/>
        </p:nvSpPr>
        <p:spPr bwMode="auto">
          <a:xfrm>
            <a:off x="1992923" y="0"/>
            <a:ext cx="4962770" cy="1148070"/>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On filtering turbulent noise with interpretable neural networks</a:t>
            </a:r>
          </a:p>
          <a:p>
            <a:pPr algn="ctr" eaLnBrk="0" hangingPunct="0">
              <a:lnSpc>
                <a:spcPts val="1586"/>
              </a:lnSpc>
            </a:pPr>
            <a:r>
              <a:rPr lang="en-US" sz="900" dirty="0">
                <a:solidFill>
                  <a:schemeClr val="bg1"/>
                </a:solidFill>
                <a:latin typeface="Arial" panose="020B0604020202020204" pitchFamily="34" charset="0"/>
                <a:ea typeface="Avenir Book" charset="0"/>
              </a:rPr>
              <a:t>Cyril </a:t>
            </a:r>
            <a:r>
              <a:rPr lang="en-US" sz="900" dirty="0" err="1">
                <a:solidFill>
                  <a:schemeClr val="bg1"/>
                </a:solidFill>
                <a:latin typeface="Arial" panose="020B0604020202020204" pitchFamily="34" charset="0"/>
                <a:ea typeface="Avenir Book" charset="0"/>
              </a:rPr>
              <a:t>Nefzaoui</a:t>
            </a:r>
            <a:r>
              <a:rPr lang="en-US" sz="900" dirty="0">
                <a:solidFill>
                  <a:schemeClr val="bg1"/>
                </a:solidFill>
                <a:latin typeface="Arial" panose="020B0604020202020204" pitchFamily="34" charset="0"/>
                <a:ea typeface="Avenir Book" charset="0"/>
              </a:rPr>
              <a:t> Blanchard</a:t>
            </a:r>
            <a:r>
              <a:rPr lang="en-US" sz="900" baseline="30000" dirty="0">
                <a:solidFill>
                  <a:schemeClr val="bg1"/>
                </a:solidFill>
                <a:latin typeface="Arial" panose="020B0604020202020204" pitchFamily="34" charset="0"/>
                <a:ea typeface="Avenir Book" charset="0"/>
              </a:rPr>
              <a:t>1 </a:t>
            </a:r>
            <a:r>
              <a:rPr lang="en-US" sz="900" dirty="0">
                <a:solidFill>
                  <a:schemeClr val="bg1"/>
                </a:solidFill>
                <a:latin typeface="Arial" panose="020B0604020202020204" pitchFamily="34" charset="0"/>
                <a:ea typeface="Avenir Book" charset="0"/>
              </a:rPr>
              <a:t>, Christophe Millet</a:t>
            </a:r>
            <a:r>
              <a:rPr lang="en-US" sz="900" baseline="30000" dirty="0">
                <a:solidFill>
                  <a:schemeClr val="bg1"/>
                </a:solidFill>
                <a:latin typeface="Arial" panose="020B0604020202020204" pitchFamily="34" charset="0"/>
                <a:ea typeface="Avenir Book" charset="0"/>
              </a:rPr>
              <a:t>1,2</a:t>
            </a:r>
            <a:r>
              <a:rPr lang="en-US" sz="900" dirty="0">
                <a:solidFill>
                  <a:schemeClr val="bg1"/>
                </a:solidFill>
                <a:latin typeface="Arial" panose="020B0604020202020204" pitchFamily="34" charset="0"/>
                <a:ea typeface="Avenir Book" charset="0"/>
              </a:rPr>
              <a:t>, Mathilde Mougeot</a:t>
            </a:r>
            <a:r>
              <a:rPr lang="en-US" sz="900" baseline="30000" dirty="0">
                <a:solidFill>
                  <a:schemeClr val="bg1"/>
                </a:solidFill>
                <a:latin typeface="Arial" panose="020B0604020202020204" pitchFamily="34" charset="0"/>
                <a:ea typeface="Avenir Book" charset="0"/>
              </a:rPr>
              <a:t>1,3</a:t>
            </a:r>
            <a:r>
              <a:rPr lang="en-US" sz="900" dirty="0">
                <a:solidFill>
                  <a:schemeClr val="bg1"/>
                </a:solidFill>
                <a:latin typeface="Arial" panose="020B0604020202020204" pitchFamily="34" charset="0"/>
                <a:ea typeface="Avenir Book" charset="0"/>
              </a:rPr>
              <a:t>, Xavier Cassagnou</a:t>
            </a:r>
            <a:r>
              <a:rPr lang="en-US" sz="900" baseline="30000" dirty="0">
                <a:solidFill>
                  <a:schemeClr val="bg1"/>
                </a:solidFill>
                <a:latin typeface="Arial" panose="020B0604020202020204" pitchFamily="34" charset="0"/>
                <a:ea typeface="Avenir Book" charset="0"/>
              </a:rPr>
              <a:t>1</a:t>
            </a:r>
            <a:r>
              <a:rPr lang="en-US" sz="900" dirty="0">
                <a:solidFill>
                  <a:schemeClr val="bg1"/>
                </a:solidFill>
                <a:latin typeface="Arial" panose="020B0604020202020204" pitchFamily="34" charset="0"/>
                <a:ea typeface="Avenir Book" charset="0"/>
              </a:rPr>
              <a:t> </a:t>
            </a:r>
            <a:endParaRPr lang="en-US" sz="900" baseline="30000" dirty="0">
              <a:solidFill>
                <a:schemeClr val="bg1"/>
              </a:solidFill>
              <a:latin typeface="Arial" panose="020B0604020202020204" pitchFamily="34" charset="0"/>
              <a:ea typeface="Avenir Book" charset="0"/>
            </a:endParaRPr>
          </a:p>
          <a:p>
            <a:pPr lvl="3"/>
            <a:r>
              <a:rPr lang="fr-FR" sz="700" baseline="30000" dirty="0">
                <a:solidFill>
                  <a:schemeClr val="bg1"/>
                </a:solidFill>
                <a:latin typeface="Arial" panose="020B0604020202020204" pitchFamily="34" charset="0"/>
                <a:cs typeface="Arial" panose="020B0604020202020204" pitchFamily="34" charset="0"/>
              </a:rPr>
              <a:t>1</a:t>
            </a:r>
            <a:r>
              <a:rPr lang="fr-FR" sz="700" dirty="0">
                <a:solidFill>
                  <a:schemeClr val="bg1"/>
                </a:solidFill>
                <a:latin typeface="Arial" panose="020B0604020202020204" pitchFamily="34" charset="0"/>
                <a:cs typeface="Arial" panose="020B0604020202020204" pitchFamily="34" charset="0"/>
              </a:rPr>
              <a:t>Centre Borelli, ENS Paris-Saclay, F-91190 Gif-sur-Yvette, France</a:t>
            </a:r>
          </a:p>
          <a:p>
            <a:pPr lvl="3"/>
            <a:r>
              <a:rPr lang="fr-FR" sz="700" baseline="30000" dirty="0">
                <a:solidFill>
                  <a:schemeClr val="bg1"/>
                </a:solidFill>
                <a:latin typeface="Arial" panose="020B0604020202020204" pitchFamily="34" charset="0"/>
                <a:cs typeface="Arial" panose="020B0604020202020204" pitchFamily="34" charset="0"/>
              </a:rPr>
              <a:t>2</a:t>
            </a:r>
            <a:r>
              <a:rPr lang="fr-FR" sz="700" dirty="0">
                <a:solidFill>
                  <a:schemeClr val="bg1"/>
                </a:solidFill>
                <a:latin typeface="Arial" panose="020B0604020202020204" pitchFamily="34" charset="0"/>
                <a:cs typeface="Arial" panose="020B0604020202020204" pitchFamily="34" charset="0"/>
              </a:rPr>
              <a:t>CEA, DAM, DIF, 91297 Arpajon, France</a:t>
            </a:r>
          </a:p>
          <a:p>
            <a:pPr lvl="3"/>
            <a:r>
              <a:rPr lang="fr-FR" sz="700" baseline="30000" dirty="0">
                <a:solidFill>
                  <a:schemeClr val="bg1"/>
                </a:solidFill>
                <a:latin typeface="Arial" panose="020B0604020202020204" pitchFamily="34" charset="0"/>
                <a:cs typeface="Arial" panose="020B0604020202020204" pitchFamily="34" charset="0"/>
              </a:rPr>
              <a:t>3</a:t>
            </a:r>
            <a:r>
              <a:rPr lang="fr-FR" sz="700" dirty="0">
                <a:solidFill>
                  <a:schemeClr val="bg1"/>
                </a:solidFill>
                <a:latin typeface="Arial" panose="020B0604020202020204" pitchFamily="34" charset="0"/>
                <a:cs typeface="Arial" panose="020B0604020202020204" pitchFamily="34" charset="0"/>
              </a:rPr>
              <a:t>ENSIIE, F-91000 Évry, France</a:t>
            </a:r>
          </a:p>
          <a:p>
            <a:pPr lvl="3"/>
            <a:r>
              <a:rPr lang="fr-FR" sz="700" dirty="0" err="1">
                <a:solidFill>
                  <a:schemeClr val="bg1"/>
                </a:solidFill>
                <a:latin typeface="Arial" panose="020B0604020202020204" pitchFamily="34" charset="0"/>
                <a:cs typeface="Arial" panose="020B0604020202020204" pitchFamily="34" charset="0"/>
              </a:rPr>
              <a:t>corresponding</a:t>
            </a:r>
            <a:r>
              <a:rPr lang="fr-FR" sz="700" dirty="0">
                <a:solidFill>
                  <a:schemeClr val="bg1"/>
                </a:solidFill>
                <a:latin typeface="Arial" panose="020B0604020202020204" pitchFamily="34" charset="0"/>
                <a:cs typeface="Arial" panose="020B0604020202020204" pitchFamily="34" charset="0"/>
              </a:rPr>
              <a:t> </a:t>
            </a:r>
            <a:r>
              <a:rPr lang="fr-FR" sz="700" dirty="0" err="1">
                <a:solidFill>
                  <a:schemeClr val="bg1"/>
                </a:solidFill>
                <a:latin typeface="Arial" panose="020B0604020202020204" pitchFamily="34" charset="0"/>
                <a:cs typeface="Arial" panose="020B0604020202020204" pitchFamily="34" charset="0"/>
              </a:rPr>
              <a:t>authors</a:t>
            </a:r>
            <a:r>
              <a:rPr lang="fr-FR" sz="700" dirty="0">
                <a:solidFill>
                  <a:schemeClr val="bg1"/>
                </a:solidFill>
                <a:latin typeface="Arial" panose="020B0604020202020204" pitchFamily="34" charset="0"/>
                <a:cs typeface="Arial" panose="020B0604020202020204" pitchFamily="34" charset="0"/>
              </a:rPr>
              <a:t> : </a:t>
            </a:r>
            <a:r>
              <a:rPr lang="fr-FR" sz="700" dirty="0">
                <a:solidFill>
                  <a:schemeClr val="bg1"/>
                </a:solidFill>
                <a:latin typeface="Arial" panose="020B0604020202020204" pitchFamily="34" charset="0"/>
                <a:cs typeface="Arial" panose="020B0604020202020204" pitchFamily="34" charset="0"/>
                <a:hlinkClick r:id="rId2"/>
              </a:rPr>
              <a:t>cyril.nefzaouiblanchard@ensta-paris.fr</a:t>
            </a:r>
            <a:r>
              <a:rPr lang="fr-FR" sz="700" dirty="0">
                <a:solidFill>
                  <a:schemeClr val="bg1"/>
                </a:solidFill>
                <a:latin typeface="Arial" panose="020B0604020202020204" pitchFamily="34" charset="0"/>
                <a:cs typeface="Arial" panose="020B0604020202020204" pitchFamily="34" charset="0"/>
              </a:rPr>
              <a:t> ,  christophe.millet@cea.fr</a:t>
            </a:r>
          </a:p>
          <a:p>
            <a:pPr lvl="3"/>
            <a:endParaRPr lang="fr-FR" sz="700" dirty="0">
              <a:solidFill>
                <a:schemeClr val="bg1"/>
              </a:solidFill>
              <a:latin typeface="Arial" panose="020B0604020202020204" pitchFamily="34" charset="0"/>
              <a:cs typeface="Arial" panose="020B0604020202020204" pitchFamily="34" charset="0"/>
            </a:endParaRPr>
          </a:p>
          <a:p>
            <a:pPr algn="ctr" eaLnBrk="0" hangingPunct="0">
              <a:lnSpc>
                <a:spcPts val="1586"/>
              </a:lnSpc>
            </a:pPr>
            <a:endParaRPr lang="en-US" sz="800" dirty="0">
              <a:solidFill>
                <a:schemeClr val="bg1"/>
              </a:solidFill>
              <a:latin typeface="Avenir Book" charset="0"/>
              <a:ea typeface="Avenir Book" charset="0"/>
              <a:cs typeface="Avenir Book" charset="0"/>
            </a:endParaRPr>
          </a:p>
        </p:txBody>
      </p:sp>
    </p:spTree>
    <p:extLst>
      <p:ext uri="{BB962C8B-B14F-4D97-AF65-F5344CB8AC3E}">
        <p14:creationId xmlns:p14="http://schemas.microsoft.com/office/powerpoint/2010/main" val="1207511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D46E2110-6530-F74F-BC2B-C4AB2093820E}"/>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P3.6-622</a:t>
            </a:r>
            <a:endParaRPr lang="x-none"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 xmlns:a16="http://schemas.microsoft.com/office/drawing/2014/main"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INTRODUCTION</a:t>
            </a:r>
          </a:p>
        </p:txBody>
      </p:sp>
      <p:sp>
        <p:nvSpPr>
          <p:cNvPr id="2" name="ZoneTexte 1"/>
          <p:cNvSpPr txBox="1"/>
          <p:nvPr/>
        </p:nvSpPr>
        <p:spPr>
          <a:xfrm>
            <a:off x="389479" y="881743"/>
            <a:ext cx="4345709" cy="4370427"/>
          </a:xfrm>
          <a:prstGeom prst="rect">
            <a:avLst/>
          </a:prstGeom>
          <a:noFill/>
        </p:spPr>
        <p:txBody>
          <a:bodyPr wrap="square" rtlCol="0">
            <a:spAutoFit/>
          </a:bodyPr>
          <a:lstStyle/>
          <a:p>
            <a:r>
              <a:rPr lang="fr-FR" sz="1200" b="1" dirty="0" err="1"/>
              <a:t>Context</a:t>
            </a:r>
            <a:endParaRPr lang="fr-FR" sz="1200" b="1" dirty="0"/>
          </a:p>
          <a:p>
            <a:pPr marL="171450" indent="-171450">
              <a:buFont typeface="Wingdings" panose="05000000000000000000" pitchFamily="2" charset="2"/>
              <a:buChar char="Ø"/>
            </a:pPr>
            <a:r>
              <a:rPr lang="en-US" sz="1200" dirty="0"/>
              <a:t>Infrasound measurements are used to detect </a:t>
            </a:r>
            <a:r>
              <a:rPr lang="en-US" sz="1200" dirty="0" smtClean="0"/>
              <a:t>acoustic</a:t>
            </a:r>
            <a:r>
              <a:rPr lang="en-US" sz="1200" dirty="0" smtClean="0"/>
              <a:t> </a:t>
            </a:r>
            <a:r>
              <a:rPr lang="en-US" sz="1200" dirty="0"/>
              <a:t>waves and a large effort is devoted to </a:t>
            </a:r>
            <a:r>
              <a:rPr lang="en-US" sz="1200" dirty="0" smtClean="0"/>
              <a:t>eliminate </a:t>
            </a:r>
            <a:r>
              <a:rPr lang="en-US" sz="1200" dirty="0"/>
              <a:t>the turbulence-related infrasound signal to prevent false detections.</a:t>
            </a:r>
          </a:p>
          <a:p>
            <a:pPr marL="171450" indent="-171450">
              <a:buFont typeface="Wingdings" panose="05000000000000000000" pitchFamily="2" charset="2"/>
              <a:buChar char="Ø"/>
            </a:pPr>
            <a:r>
              <a:rPr lang="en-US" sz="1200" dirty="0"/>
              <a:t>Infrasound can also provide information on turbulence in the Atmospheric Boundary Layer (ABL).</a:t>
            </a:r>
          </a:p>
          <a:p>
            <a:pPr marL="171450" indent="-171450">
              <a:buFont typeface="Wingdings" panose="05000000000000000000" pitchFamily="2" charset="2"/>
              <a:buChar char="Ø"/>
            </a:pPr>
            <a:r>
              <a:rPr lang="en-US" sz="1200" dirty="0"/>
              <a:t>Detection methods would be greatly enhanced if analysts had access to reliable and  </a:t>
            </a:r>
            <a:r>
              <a:rPr lang="en-US" sz="1200" b="1" dirty="0"/>
              <a:t>interpretable predictions </a:t>
            </a:r>
            <a:r>
              <a:rPr lang="en-US" sz="1200" dirty="0"/>
              <a:t>of time series of interest like pressure, turbulent kinetic energy (TKE) or all other time series recorded in a station.</a:t>
            </a:r>
          </a:p>
          <a:p>
            <a:pPr>
              <a:spcBef>
                <a:spcPts val="1200"/>
              </a:spcBef>
            </a:pPr>
            <a:r>
              <a:rPr lang="en-US" sz="1200" b="1" dirty="0"/>
              <a:t>Some difficulties</a:t>
            </a:r>
          </a:p>
          <a:p>
            <a:pPr marL="171450" indent="-171450">
              <a:buFont typeface="Wingdings" panose="05000000000000000000" pitchFamily="2" charset="2"/>
              <a:buChar char="Ø"/>
            </a:pPr>
            <a:r>
              <a:rPr lang="en-US" sz="1200" dirty="0"/>
              <a:t>The prediction problem is hard to solve with traditional forecasts (such as WRF) because they ignore the specificities of a station environment and the grid resolution is always limited.</a:t>
            </a:r>
          </a:p>
          <a:p>
            <a:pPr marL="171450" indent="-171450">
              <a:buFont typeface="Wingdings" panose="05000000000000000000" pitchFamily="2" charset="2"/>
              <a:buChar char="Ø"/>
            </a:pPr>
            <a:r>
              <a:rPr lang="en-US" sz="1200" dirty="0"/>
              <a:t>Turbulence in ABL is a complex phenomenon involving deterministic  and stochastic components.</a:t>
            </a:r>
          </a:p>
          <a:p>
            <a:pPr marL="171450" indent="-171450">
              <a:buFont typeface="Wingdings" panose="05000000000000000000" pitchFamily="2" charset="2"/>
              <a:buChar char="Ø"/>
            </a:pPr>
            <a:endParaRPr lang="en-US" sz="1200" dirty="0"/>
          </a:p>
          <a:p>
            <a:r>
              <a:rPr lang="en-US" sz="1400" dirty="0"/>
              <a:t>How can we </a:t>
            </a:r>
            <a:r>
              <a:rPr lang="en-US" sz="1600" b="1" dirty="0">
                <a:solidFill>
                  <a:srgbClr val="FF0000"/>
                </a:solidFill>
              </a:rPr>
              <a:t>filter out </a:t>
            </a:r>
            <a:r>
              <a:rPr lang="en-US" sz="1400" dirty="0"/>
              <a:t>the deterministic component using machine learning?	</a:t>
            </a:r>
          </a:p>
          <a:p>
            <a:r>
              <a:rPr lang="fr-FR" sz="1200" dirty="0"/>
              <a:t> </a:t>
            </a:r>
          </a:p>
          <a:p>
            <a:r>
              <a:rPr lang="fr-FR" sz="1200" dirty="0"/>
              <a:t>		</a:t>
            </a:r>
          </a:p>
          <a:p>
            <a:r>
              <a:rPr lang="fr-FR" sz="1200" dirty="0"/>
              <a:t>	</a:t>
            </a:r>
            <a:endParaRPr lang="fr-FR" sz="1000"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1415" y="986999"/>
            <a:ext cx="4383244" cy="2335101"/>
          </a:xfrm>
          <a:prstGeom prst="rect">
            <a:avLst/>
          </a:prstGeom>
        </p:spPr>
      </p:pic>
      <p:sp>
        <p:nvSpPr>
          <p:cNvPr id="8" name="ZoneTexte 7"/>
          <p:cNvSpPr txBox="1"/>
          <p:nvPr/>
        </p:nvSpPr>
        <p:spPr>
          <a:xfrm>
            <a:off x="4977283" y="3397883"/>
            <a:ext cx="4103752" cy="1277273"/>
          </a:xfrm>
          <a:prstGeom prst="rect">
            <a:avLst/>
          </a:prstGeom>
          <a:noFill/>
        </p:spPr>
        <p:txBody>
          <a:bodyPr wrap="square" rtlCol="0">
            <a:spAutoFit/>
          </a:bodyPr>
          <a:lstStyle/>
          <a:p>
            <a:r>
              <a:rPr lang="en-US" sz="1200" dirty="0"/>
              <a:t>Examples of </a:t>
            </a:r>
            <a:r>
              <a:rPr lang="en-US" sz="1200" dirty="0" err="1"/>
              <a:t>sodar</a:t>
            </a:r>
            <a:r>
              <a:rPr lang="en-US" sz="1200" dirty="0"/>
              <a:t> wind profile in the lower atmosphere (a) and time series of TKE from a sonic anemometer in the surface layer (b) [3].</a:t>
            </a:r>
          </a:p>
          <a:p>
            <a:pPr>
              <a:spcBef>
                <a:spcPts val="600"/>
              </a:spcBef>
            </a:pPr>
            <a:r>
              <a:rPr lang="en-US" sz="1200" dirty="0"/>
              <a:t>(b) Acoustic energy in the infrasound range and standard deviation of the vertical velocity as estimated by the </a:t>
            </a:r>
            <a:r>
              <a:rPr lang="en-US" sz="1200" dirty="0" err="1"/>
              <a:t>sodar</a:t>
            </a:r>
            <a:r>
              <a:rPr lang="en-US" sz="1200" dirty="0"/>
              <a:t> integrated between 50 and 100 m.</a:t>
            </a:r>
            <a:endParaRPr lang="fr-FR" sz="1200" dirty="0"/>
          </a:p>
        </p:txBody>
      </p:sp>
      <p:sp>
        <p:nvSpPr>
          <p:cNvPr id="9" name="Rectangle 17">
            <a:extLst>
              <a:ext uri="{FF2B5EF4-FFF2-40B4-BE49-F238E27FC236}">
                <a16:creationId xmlns="" xmlns:a16="http://schemas.microsoft.com/office/drawing/2014/main" id="{2ADB6E1F-BFF3-5141-AA36-25E897EA4384}"/>
              </a:ext>
            </a:extLst>
          </p:cNvPr>
          <p:cNvSpPr>
            <a:spLocks noChangeArrowheads="1"/>
          </p:cNvSpPr>
          <p:nvPr/>
        </p:nvSpPr>
        <p:spPr bwMode="auto">
          <a:xfrm>
            <a:off x="1992923" y="29430"/>
            <a:ext cx="4962770" cy="1353255"/>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On filtering turbulent noise with interpretable neural networks</a:t>
            </a:r>
          </a:p>
          <a:p>
            <a:pPr algn="ctr" eaLnBrk="0" hangingPunct="0">
              <a:lnSpc>
                <a:spcPts val="1586"/>
              </a:lnSpc>
            </a:pPr>
            <a:r>
              <a:rPr lang="en-US" sz="900" dirty="0">
                <a:solidFill>
                  <a:schemeClr val="bg1"/>
                </a:solidFill>
                <a:latin typeface="Arial" panose="020B0604020202020204" pitchFamily="34" charset="0"/>
                <a:ea typeface="Avenir Book" charset="0"/>
              </a:rPr>
              <a:t>Cyril </a:t>
            </a:r>
            <a:r>
              <a:rPr lang="en-US" sz="900" dirty="0" err="1">
                <a:solidFill>
                  <a:schemeClr val="bg1"/>
                </a:solidFill>
                <a:latin typeface="Arial" panose="020B0604020202020204" pitchFamily="34" charset="0"/>
                <a:ea typeface="Avenir Book" charset="0"/>
              </a:rPr>
              <a:t>Nefzaoui</a:t>
            </a:r>
            <a:r>
              <a:rPr lang="en-US" sz="900" dirty="0">
                <a:solidFill>
                  <a:schemeClr val="bg1"/>
                </a:solidFill>
                <a:latin typeface="Arial" panose="020B0604020202020204" pitchFamily="34" charset="0"/>
                <a:ea typeface="Avenir Book" charset="0"/>
              </a:rPr>
              <a:t> Blanchard</a:t>
            </a:r>
            <a:r>
              <a:rPr lang="en-US" sz="900" baseline="30000" dirty="0">
                <a:solidFill>
                  <a:schemeClr val="bg1"/>
                </a:solidFill>
                <a:latin typeface="Arial" panose="020B0604020202020204" pitchFamily="34" charset="0"/>
                <a:ea typeface="Avenir Book" charset="0"/>
              </a:rPr>
              <a:t>1 </a:t>
            </a:r>
            <a:r>
              <a:rPr lang="en-US" sz="900" dirty="0">
                <a:solidFill>
                  <a:schemeClr val="bg1"/>
                </a:solidFill>
                <a:latin typeface="Arial" panose="020B0604020202020204" pitchFamily="34" charset="0"/>
                <a:ea typeface="Avenir Book" charset="0"/>
              </a:rPr>
              <a:t>, Christophe Millet</a:t>
            </a:r>
            <a:r>
              <a:rPr lang="en-US" sz="900" baseline="30000" dirty="0">
                <a:solidFill>
                  <a:schemeClr val="bg1"/>
                </a:solidFill>
                <a:latin typeface="Arial" panose="020B0604020202020204" pitchFamily="34" charset="0"/>
                <a:ea typeface="Avenir Book" charset="0"/>
              </a:rPr>
              <a:t>1,2</a:t>
            </a:r>
            <a:r>
              <a:rPr lang="en-US" sz="900" dirty="0">
                <a:solidFill>
                  <a:schemeClr val="bg1"/>
                </a:solidFill>
                <a:latin typeface="Arial" panose="020B0604020202020204" pitchFamily="34" charset="0"/>
                <a:ea typeface="Avenir Book" charset="0"/>
              </a:rPr>
              <a:t>, Mathilde Mougeot</a:t>
            </a:r>
            <a:r>
              <a:rPr lang="en-US" sz="900" baseline="30000" dirty="0">
                <a:solidFill>
                  <a:schemeClr val="bg1"/>
                </a:solidFill>
                <a:latin typeface="Arial" panose="020B0604020202020204" pitchFamily="34" charset="0"/>
                <a:ea typeface="Avenir Book" charset="0"/>
              </a:rPr>
              <a:t>1,3</a:t>
            </a:r>
            <a:r>
              <a:rPr lang="en-US" sz="900" dirty="0">
                <a:solidFill>
                  <a:schemeClr val="bg1"/>
                </a:solidFill>
                <a:latin typeface="Arial" panose="020B0604020202020204" pitchFamily="34" charset="0"/>
                <a:ea typeface="Avenir Book" charset="0"/>
              </a:rPr>
              <a:t>, Xavier Cassagnou</a:t>
            </a:r>
            <a:r>
              <a:rPr lang="en-US" sz="900" baseline="30000" dirty="0">
                <a:solidFill>
                  <a:schemeClr val="bg1"/>
                </a:solidFill>
                <a:latin typeface="Arial" panose="020B0604020202020204" pitchFamily="34" charset="0"/>
                <a:ea typeface="Avenir Book" charset="0"/>
              </a:rPr>
              <a:t>1</a:t>
            </a:r>
            <a:r>
              <a:rPr lang="en-US" sz="900" dirty="0">
                <a:solidFill>
                  <a:schemeClr val="bg1"/>
                </a:solidFill>
                <a:latin typeface="Arial" panose="020B0604020202020204" pitchFamily="34" charset="0"/>
                <a:ea typeface="Avenir Book" charset="0"/>
              </a:rPr>
              <a:t> </a:t>
            </a:r>
            <a:endParaRPr lang="en-US" sz="900" baseline="30000" dirty="0">
              <a:solidFill>
                <a:schemeClr val="bg1"/>
              </a:solidFill>
              <a:latin typeface="Arial" panose="020B0604020202020204" pitchFamily="34" charset="0"/>
              <a:ea typeface="Avenir Book" charset="0"/>
            </a:endParaRPr>
          </a:p>
          <a:p>
            <a:pPr lvl="3"/>
            <a:r>
              <a:rPr lang="fr-FR" sz="700" baseline="30000" dirty="0">
                <a:solidFill>
                  <a:schemeClr val="bg1"/>
                </a:solidFill>
                <a:latin typeface="Arial" panose="020B0604020202020204" pitchFamily="34" charset="0"/>
                <a:cs typeface="Arial" panose="020B0604020202020204" pitchFamily="34" charset="0"/>
              </a:rPr>
              <a:t>1</a:t>
            </a:r>
            <a:r>
              <a:rPr lang="fr-FR" sz="700" dirty="0">
                <a:solidFill>
                  <a:schemeClr val="bg1"/>
                </a:solidFill>
                <a:latin typeface="Arial" panose="020B0604020202020204" pitchFamily="34" charset="0"/>
                <a:cs typeface="Arial" panose="020B0604020202020204" pitchFamily="34" charset="0"/>
              </a:rPr>
              <a:t>Centre Borelli, ENS Paris-Saclay, F-91190 Gif-sur-Yvette, France</a:t>
            </a:r>
          </a:p>
          <a:p>
            <a:pPr lvl="3"/>
            <a:r>
              <a:rPr lang="fr-FR" sz="700" baseline="30000" dirty="0">
                <a:solidFill>
                  <a:schemeClr val="bg1"/>
                </a:solidFill>
                <a:latin typeface="Arial" panose="020B0604020202020204" pitchFamily="34" charset="0"/>
                <a:cs typeface="Arial" panose="020B0604020202020204" pitchFamily="34" charset="0"/>
              </a:rPr>
              <a:t>2</a:t>
            </a:r>
            <a:r>
              <a:rPr lang="fr-FR" sz="700" dirty="0">
                <a:solidFill>
                  <a:schemeClr val="bg1"/>
                </a:solidFill>
                <a:latin typeface="Arial" panose="020B0604020202020204" pitchFamily="34" charset="0"/>
                <a:cs typeface="Arial" panose="020B0604020202020204" pitchFamily="34" charset="0"/>
              </a:rPr>
              <a:t>CEA, DAM, DIF, 91297 Arpajon, France</a:t>
            </a:r>
          </a:p>
          <a:p>
            <a:pPr lvl="3"/>
            <a:r>
              <a:rPr lang="fr-FR" sz="700" baseline="30000" dirty="0">
                <a:solidFill>
                  <a:schemeClr val="bg1"/>
                </a:solidFill>
                <a:latin typeface="Arial" panose="020B0604020202020204" pitchFamily="34" charset="0"/>
                <a:cs typeface="Arial" panose="020B0604020202020204" pitchFamily="34" charset="0"/>
              </a:rPr>
              <a:t>3</a:t>
            </a:r>
            <a:r>
              <a:rPr lang="fr-FR" sz="700" dirty="0">
                <a:solidFill>
                  <a:schemeClr val="bg1"/>
                </a:solidFill>
                <a:latin typeface="Arial" panose="020B0604020202020204" pitchFamily="34" charset="0"/>
                <a:cs typeface="Arial" panose="020B0604020202020204" pitchFamily="34" charset="0"/>
              </a:rPr>
              <a:t>ENSIIE, F-91000 Évry, France</a:t>
            </a:r>
          </a:p>
          <a:p>
            <a:pPr lvl="3"/>
            <a:r>
              <a:rPr lang="fr-FR" sz="700" dirty="0" err="1">
                <a:solidFill>
                  <a:schemeClr val="bg1"/>
                </a:solidFill>
                <a:latin typeface="Arial" panose="020B0604020202020204" pitchFamily="34" charset="0"/>
                <a:cs typeface="Arial" panose="020B0604020202020204" pitchFamily="34" charset="0"/>
              </a:rPr>
              <a:t>corresponding</a:t>
            </a:r>
            <a:r>
              <a:rPr lang="fr-FR" sz="700" dirty="0">
                <a:solidFill>
                  <a:schemeClr val="bg1"/>
                </a:solidFill>
                <a:latin typeface="Arial" panose="020B0604020202020204" pitchFamily="34" charset="0"/>
                <a:cs typeface="Arial" panose="020B0604020202020204" pitchFamily="34" charset="0"/>
              </a:rPr>
              <a:t> </a:t>
            </a:r>
            <a:r>
              <a:rPr lang="fr-FR" sz="700" dirty="0" err="1">
                <a:solidFill>
                  <a:schemeClr val="bg1"/>
                </a:solidFill>
                <a:latin typeface="Arial" panose="020B0604020202020204" pitchFamily="34" charset="0"/>
                <a:cs typeface="Arial" panose="020B0604020202020204" pitchFamily="34" charset="0"/>
              </a:rPr>
              <a:t>authors</a:t>
            </a:r>
            <a:r>
              <a:rPr lang="fr-FR" sz="700" dirty="0">
                <a:solidFill>
                  <a:schemeClr val="bg1"/>
                </a:solidFill>
                <a:latin typeface="Arial" panose="020B0604020202020204" pitchFamily="34" charset="0"/>
                <a:cs typeface="Arial" panose="020B0604020202020204" pitchFamily="34" charset="0"/>
              </a:rPr>
              <a:t> : </a:t>
            </a:r>
            <a:r>
              <a:rPr lang="fr-FR" sz="700" dirty="0">
                <a:solidFill>
                  <a:schemeClr val="bg1"/>
                </a:solidFill>
                <a:latin typeface="Arial" panose="020B0604020202020204" pitchFamily="34" charset="0"/>
                <a:cs typeface="Arial" panose="020B0604020202020204" pitchFamily="34" charset="0"/>
                <a:hlinkClick r:id="rId3"/>
              </a:rPr>
              <a:t>cyril.nefzaouiblanchard@ensta-paris.fr</a:t>
            </a:r>
            <a:r>
              <a:rPr lang="fr-FR" sz="700" dirty="0">
                <a:solidFill>
                  <a:schemeClr val="bg1"/>
                </a:solidFill>
                <a:latin typeface="Arial" panose="020B0604020202020204" pitchFamily="34" charset="0"/>
                <a:cs typeface="Arial" panose="020B0604020202020204" pitchFamily="34" charset="0"/>
              </a:rPr>
              <a:t> ,  christophe.millet@cea.fr</a:t>
            </a:r>
          </a:p>
          <a:p>
            <a:pPr lvl="3"/>
            <a:endParaRPr lang="fr-FR" sz="700" dirty="0">
              <a:solidFill>
                <a:schemeClr val="bg1"/>
              </a:solidFill>
              <a:latin typeface="Arial" panose="020B0604020202020204" pitchFamily="34" charset="0"/>
              <a:cs typeface="Arial" panose="020B0604020202020204" pitchFamily="34" charset="0"/>
            </a:endParaRPr>
          </a:p>
          <a:p>
            <a:pPr algn="ctr" eaLnBrk="0" hangingPunct="0">
              <a:lnSpc>
                <a:spcPts val="1586"/>
              </a:lnSpc>
            </a:pPr>
            <a:endParaRPr lang="en-US" sz="800" dirty="0">
              <a:solidFill>
                <a:schemeClr val="bg1"/>
              </a:solidFill>
              <a:latin typeface="Avenir Book" charset="0"/>
              <a:ea typeface="Avenir Book" charset="0"/>
              <a:cs typeface="Avenir Book" charset="0"/>
            </a:endParaRPr>
          </a:p>
          <a:p>
            <a:pPr algn="ctr" eaLnBrk="0" hangingPunct="0">
              <a:lnSpc>
                <a:spcPts val="1586"/>
              </a:lnSpc>
            </a:pPr>
            <a:endParaRPr lang="en-US" sz="800" dirty="0">
              <a:solidFill>
                <a:schemeClr val="bg1"/>
              </a:solidFill>
              <a:latin typeface="Avenir Book" charset="0"/>
              <a:ea typeface="Avenir Book" charset="0"/>
              <a:cs typeface="Avenir Book" charset="0"/>
            </a:endParaRPr>
          </a:p>
        </p:txBody>
      </p:sp>
    </p:spTree>
    <p:extLst>
      <p:ext uri="{BB962C8B-B14F-4D97-AF65-F5344CB8AC3E}">
        <p14:creationId xmlns:p14="http://schemas.microsoft.com/office/powerpoint/2010/main" val="1968836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P3.6-622</a:t>
            </a:r>
            <a:endParaRPr lang="x-none" sz="700" dirty="0">
              <a:latin typeface="Arial" panose="020B0604020202020204" pitchFamily="34" charset="0"/>
              <a:cs typeface="Arial" panose="020B0604020202020204" pitchFamily="34" charset="0"/>
            </a:endParaRPr>
          </a:p>
        </p:txBody>
      </p:sp>
      <p:sp>
        <p:nvSpPr>
          <p:cNvPr id="5" name="TextBox 3">
            <a:extLst>
              <a:ext uri="{FF2B5EF4-FFF2-40B4-BE49-F238E27FC236}">
                <a16:creationId xmlns="" xmlns:a16="http://schemas.microsoft.com/office/drawing/2014/main" id="{B44A9686-9B15-6A49-B731-8C1372F7BCED}"/>
              </a:ext>
            </a:extLst>
          </p:cNvPr>
          <p:cNvSpPr txBox="1"/>
          <p:nvPr/>
        </p:nvSpPr>
        <p:spPr>
          <a:xfrm rot="16200000">
            <a:off x="-1618073"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METHODS</a:t>
            </a:r>
          </a:p>
        </p:txBody>
      </p:sp>
      <mc:AlternateContent xmlns:mc="http://schemas.openxmlformats.org/markup-compatibility/2006" xmlns:a14="http://schemas.microsoft.com/office/drawing/2010/main">
        <mc:Choice Requires="a14">
          <p:sp>
            <p:nvSpPr>
              <p:cNvPr id="6" name="ZoneTexte 5"/>
              <p:cNvSpPr txBox="1"/>
              <p:nvPr/>
            </p:nvSpPr>
            <p:spPr>
              <a:xfrm>
                <a:off x="571702" y="964366"/>
                <a:ext cx="4184073" cy="2492990"/>
              </a:xfrm>
              <a:prstGeom prst="rect">
                <a:avLst/>
              </a:prstGeom>
              <a:noFill/>
            </p:spPr>
            <p:txBody>
              <a:bodyPr wrap="square" rtlCol="0">
                <a:spAutoFit/>
              </a:bodyPr>
              <a:lstStyle/>
              <a:p>
                <a:r>
                  <a:rPr lang="en-US" sz="1200" b="1" dirty="0"/>
                  <a:t>Technical solution</a:t>
                </a:r>
              </a:p>
              <a:p>
                <a:pPr marL="171450" indent="-171450">
                  <a:buFont typeface="Wingdings" panose="05000000000000000000" pitchFamily="2" charset="2"/>
                  <a:buChar char="Ø"/>
                </a:pPr>
                <a:r>
                  <a:rPr lang="en-US" sz="1200" dirty="0"/>
                  <a:t>For given time series (pressure, wind velocity, TKE) we aim at capturing the dynamics inherent to local ABL turbulence using a Neural Network (NN).</a:t>
                </a:r>
              </a:p>
              <a:p>
                <a:pPr marL="171450" indent="-171450">
                  <a:buFont typeface="Wingdings" panose="05000000000000000000" pitchFamily="2" charset="2"/>
                  <a:buChar char="Ø"/>
                </a:pPr>
                <a:r>
                  <a:rPr lang="en-US" sz="1200" dirty="0"/>
                  <a:t>How? With a </a:t>
                </a:r>
                <a:r>
                  <a:rPr lang="en-US" sz="1200" dirty="0" err="1"/>
                  <a:t>Koopman</a:t>
                </a:r>
                <a:r>
                  <a:rPr lang="en-US" sz="1200" dirty="0"/>
                  <a:t> </a:t>
                </a:r>
                <a:r>
                  <a:rPr lang="en-US" sz="1200" dirty="0" err="1"/>
                  <a:t>autoencoder</a:t>
                </a:r>
                <a:r>
                  <a:rPr lang="en-US" sz="1200" dirty="0"/>
                  <a:t> [1,2].</a:t>
                </a:r>
              </a:p>
              <a:p>
                <a:r>
                  <a:rPr lang="en-US" sz="1200" b="1" dirty="0"/>
                  <a:t/>
                </a:r>
                <a:br>
                  <a:rPr lang="en-US" sz="1200" b="1" dirty="0"/>
                </a:br>
                <a:r>
                  <a:rPr lang="en-US" sz="1200" b="1" dirty="0"/>
                  <a:t>The numerical approach</a:t>
                </a:r>
              </a:p>
              <a:p>
                <a:pPr marL="171450" indent="-171450">
                  <a:buFont typeface="Wingdings" panose="05000000000000000000" pitchFamily="2" charset="2"/>
                  <a:buChar char="Ø"/>
                </a:pPr>
                <a:r>
                  <a:rPr lang="en-US" sz="1200" dirty="0"/>
                  <a:t>We adapt  a consistent </a:t>
                </a:r>
                <a:r>
                  <a:rPr lang="en-US" sz="1200" dirty="0" err="1"/>
                  <a:t>Koopman</a:t>
                </a:r>
                <a:r>
                  <a:rPr lang="en-US" sz="1200" dirty="0"/>
                  <a:t> </a:t>
                </a:r>
                <a:r>
                  <a:rPr lang="en-US" sz="1200" dirty="0" err="1"/>
                  <a:t>autoencoder</a:t>
                </a:r>
                <a:r>
                  <a:rPr lang="en-US" sz="1200" dirty="0"/>
                  <a:t> architecture with one time series to learn features and then predict the behavior of these features.</a:t>
                </a:r>
              </a:p>
              <a:p>
                <a:pPr marL="171450" indent="-171450">
                  <a:buFont typeface="Wingdings" panose="05000000000000000000" pitchFamily="2" charset="2"/>
                  <a:buChar char="Ø"/>
                </a:pPr>
                <a:r>
                  <a:rPr lang="fr-FR" sz="1200" dirty="0"/>
                  <a:t>The NN architecture </a:t>
                </a:r>
                <a:r>
                  <a:rPr lang="fr-FR" sz="1200" dirty="0" err="1"/>
                  <a:t>involves</a:t>
                </a:r>
                <a:r>
                  <a:rPr lang="fr-FR" sz="1200" dirty="0"/>
                  <a:t> a triplet: Encoder, </a:t>
                </a:r>
                <a:r>
                  <a:rPr lang="fr-FR" sz="1200" dirty="0" err="1"/>
                  <a:t>Decoder</a:t>
                </a:r>
                <a:r>
                  <a:rPr lang="fr-FR" sz="1200" dirty="0"/>
                  <a:t> and the matrix </a:t>
                </a:r>
                <a14:m>
                  <m:oMath xmlns:m="http://schemas.openxmlformats.org/officeDocument/2006/math">
                    <m:r>
                      <a:rPr lang="fr-FR" sz="1200" i="1">
                        <a:latin typeface="Cambria Math" panose="02040503050406030204" pitchFamily="18" charset="0"/>
                      </a:rPr>
                      <m:t>𝐶</m:t>
                    </m:r>
                  </m:oMath>
                </a14:m>
                <a:r>
                  <a:rPr lang="fr-FR" sz="1200" dirty="0"/>
                  <a:t> </a:t>
                </a:r>
                <a:r>
                  <a:rPr lang="fr-FR" sz="1200" dirty="0" err="1"/>
                  <a:t>associated</a:t>
                </a:r>
                <a:r>
                  <a:rPr lang="fr-FR" sz="1200" dirty="0"/>
                  <a:t> </a:t>
                </a:r>
                <a:r>
                  <a:rPr lang="fr-FR" sz="1200" dirty="0" err="1"/>
                  <a:t>with</a:t>
                </a:r>
                <a:r>
                  <a:rPr lang="fr-FR" sz="1200" dirty="0"/>
                  <a:t> the </a:t>
                </a:r>
                <a:r>
                  <a:rPr lang="fr-FR" sz="1200" dirty="0" err="1"/>
                  <a:t>Koopman</a:t>
                </a:r>
                <a:r>
                  <a:rPr lang="fr-FR" sz="1200" dirty="0"/>
                  <a:t> </a:t>
                </a:r>
                <a:r>
                  <a:rPr lang="fr-FR" sz="1200" dirty="0" err="1"/>
                  <a:t>operator</a:t>
                </a:r>
                <a:r>
                  <a:rPr lang="fr-FR" sz="1200" dirty="0"/>
                  <a:t> </a:t>
                </a:r>
                <a14:m>
                  <m:oMath xmlns:m="http://schemas.openxmlformats.org/officeDocument/2006/math">
                    <m:r>
                      <a:rPr lang="fr-FR" sz="1200" b="0" i="1" smtClean="0">
                        <a:latin typeface="Cambria Math" panose="02040503050406030204" pitchFamily="18" charset="0"/>
                      </a:rPr>
                      <m:t>𝐾</m:t>
                    </m:r>
                  </m:oMath>
                </a14:m>
                <a:r>
                  <a:rPr lang="fr-FR" sz="1200" dirty="0"/>
                  <a:t>.</a:t>
                </a:r>
              </a:p>
              <a:p>
                <a:pPr marL="171450" indent="-171450">
                  <a:buFont typeface="Wingdings" panose="05000000000000000000" pitchFamily="2" charset="2"/>
                  <a:buChar char="Ø"/>
                </a:pPr>
                <a:endParaRPr lang="en-US" sz="1200" dirty="0"/>
              </a:p>
            </p:txBody>
          </p:sp>
        </mc:Choice>
        <mc:Fallback xmlns="">
          <p:sp>
            <p:nvSpPr>
              <p:cNvPr id="6" name="ZoneTexte 5"/>
              <p:cNvSpPr txBox="1">
                <a:spLocks noRot="1" noChangeAspect="1" noMove="1" noResize="1" noEditPoints="1" noAdjustHandles="1" noChangeArrowheads="1" noChangeShapeType="1" noTextEdit="1"/>
              </p:cNvSpPr>
              <p:nvPr/>
            </p:nvSpPr>
            <p:spPr>
              <a:xfrm>
                <a:off x="571702" y="964366"/>
                <a:ext cx="4184073" cy="2492990"/>
              </a:xfrm>
              <a:prstGeom prst="rect">
                <a:avLst/>
              </a:prstGeom>
              <a:blipFill>
                <a:blip r:embed="rId2"/>
                <a:stretch>
                  <a:fillRect l="-146" r="-72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1" name="ZoneTexte 20"/>
              <p:cNvSpPr txBox="1"/>
              <p:nvPr/>
            </p:nvSpPr>
            <p:spPr>
              <a:xfrm>
                <a:off x="4726302" y="964366"/>
                <a:ext cx="4216976" cy="1754326"/>
              </a:xfrm>
              <a:prstGeom prst="rect">
                <a:avLst/>
              </a:prstGeom>
              <a:noFill/>
            </p:spPr>
            <p:txBody>
              <a:bodyPr wrap="square" rtlCol="0">
                <a:spAutoFit/>
              </a:bodyPr>
              <a:lstStyle/>
              <a:p>
                <a:pPr marL="171450" indent="-171450">
                  <a:buFont typeface="Wingdings" panose="05000000000000000000" pitchFamily="2" charset="2"/>
                  <a:buChar char="Ø"/>
                </a:pPr>
                <a:r>
                  <a:rPr lang="en-US" sz="1200" dirty="0"/>
                  <a:t>The NN architecture depends on two parameters : the number of neurons on the first layer (TEDD = </a:t>
                </a:r>
                <a:r>
                  <a:rPr lang="en-US" sz="1200" dirty="0" err="1"/>
                  <a:t>Takens</a:t>
                </a:r>
                <a:r>
                  <a:rPr lang="en-US" sz="1200" dirty="0"/>
                  <a:t> Embedding Delays) and the number of neurons on the bottleneck (Bo).</a:t>
                </a:r>
              </a:p>
              <a:p>
                <a:pPr marL="171450" indent="-171450">
                  <a:buFont typeface="Wingdings" panose="05000000000000000000" pitchFamily="2" charset="2"/>
                  <a:buChar char="Ø"/>
                </a:pPr>
                <a:endParaRPr lang="en-US" sz="1200" dirty="0"/>
              </a:p>
              <a:p>
                <a:r>
                  <a:rPr lang="en-US" sz="1200" b="1" dirty="0"/>
                  <a:t>An important result about the learnt features</a:t>
                </a:r>
                <a:endParaRPr lang="fr-FR" sz="1200" b="1" dirty="0"/>
              </a:p>
              <a:p>
                <a:pPr marL="171450" indent="-171450">
                  <a:buFont typeface="Wingdings" panose="05000000000000000000" pitchFamily="2" charset="2"/>
                  <a:buChar char="Ø"/>
                </a:pPr>
                <a:r>
                  <a:rPr lang="fr-FR" sz="1200" dirty="0"/>
                  <a:t>The </a:t>
                </a:r>
                <a:r>
                  <a:rPr lang="fr-FR" sz="1200" dirty="0" err="1"/>
                  <a:t>features</a:t>
                </a:r>
                <a:r>
                  <a:rPr lang="fr-FR" sz="1200" dirty="0"/>
                  <a:t> are </a:t>
                </a:r>
                <a:r>
                  <a:rPr lang="fr-FR" sz="1200" dirty="0" err="1"/>
                  <a:t>spanned</a:t>
                </a:r>
                <a:r>
                  <a:rPr lang="fr-FR" sz="1200" dirty="0"/>
                  <a:t> by </a:t>
                </a:r>
                <a:r>
                  <a:rPr lang="fr-FR" sz="1200" dirty="0" err="1"/>
                  <a:t>Koopman</a:t>
                </a:r>
                <a:r>
                  <a:rPr lang="fr-FR" sz="1200" dirty="0"/>
                  <a:t> </a:t>
                </a:r>
                <a:r>
                  <a:rPr lang="fr-FR" sz="1200" dirty="0" err="1"/>
                  <a:t>eigenfunctions</a:t>
                </a:r>
                <a:r>
                  <a:rPr lang="fr-FR" sz="1200" dirty="0"/>
                  <a:t> </a:t>
                </a:r>
                <a14:m>
                  <m:oMath xmlns:m="http://schemas.openxmlformats.org/officeDocument/2006/math">
                    <m:r>
                      <a:rPr lang="fr-FR" sz="1200" b="0" i="1" smtClean="0">
                        <a:latin typeface="Cambria Math" panose="02040503050406030204" pitchFamily="18" charset="0"/>
                      </a:rPr>
                      <m:t>𝑔</m:t>
                    </m:r>
                  </m:oMath>
                </a14:m>
                <a:r>
                  <a:rPr lang="fr-FR" sz="1200" dirty="0"/>
                  <a:t> </a:t>
                </a:r>
                <a:r>
                  <a:rPr lang="fr-FR" sz="1200" dirty="0" err="1"/>
                  <a:t>that</a:t>
                </a:r>
                <a:r>
                  <a:rPr lang="fr-FR" sz="1200" dirty="0"/>
                  <a:t> </a:t>
                </a:r>
                <a:r>
                  <a:rPr lang="fr-FR" sz="1200" dirty="0" err="1"/>
                  <a:t>can</a:t>
                </a:r>
                <a:r>
                  <a:rPr lang="fr-FR" sz="1200" dirty="0"/>
                  <a:t> </a:t>
                </a:r>
                <a:r>
                  <a:rPr lang="fr-FR" sz="1200" dirty="0" err="1"/>
                  <a:t>be</a:t>
                </a:r>
                <a:r>
                  <a:rPr lang="fr-FR" sz="1200" dirty="0"/>
                  <a:t> </a:t>
                </a:r>
                <a:r>
                  <a:rPr lang="fr-FR" sz="1200" dirty="0" err="1"/>
                  <a:t>represented</a:t>
                </a:r>
                <a:r>
                  <a:rPr lang="fr-FR" sz="1200" dirty="0"/>
                  <a:t> by simple </a:t>
                </a:r>
                <a:r>
                  <a:rPr lang="fr-FR" sz="1200" dirty="0" err="1"/>
                  <a:t>harmonic</a:t>
                </a:r>
                <a:r>
                  <a:rPr lang="fr-FR" sz="1200" dirty="0"/>
                  <a:t> </a:t>
                </a:r>
                <a:r>
                  <a:rPr lang="fr-FR" sz="1200" dirty="0" err="1"/>
                  <a:t>oscillators</a:t>
                </a:r>
                <a:r>
                  <a:rPr lang="fr-FR" sz="1200" dirty="0"/>
                  <a:t>.</a:t>
                </a:r>
              </a:p>
              <a:p>
                <a:pPr marL="171450" indent="-171450">
                  <a:buFont typeface="Wingdings" panose="05000000000000000000" pitchFamily="2" charset="2"/>
                  <a:buChar char="Ø"/>
                </a:pPr>
                <a:endParaRPr lang="fr-FR" sz="1200" dirty="0"/>
              </a:p>
            </p:txBody>
          </p:sp>
        </mc:Choice>
        <mc:Fallback xmlns="">
          <p:sp>
            <p:nvSpPr>
              <p:cNvPr id="21" name="ZoneTexte 20"/>
              <p:cNvSpPr txBox="1">
                <a:spLocks noRot="1" noChangeAspect="1" noMove="1" noResize="1" noEditPoints="1" noAdjustHandles="1" noChangeArrowheads="1" noChangeShapeType="1" noTextEdit="1"/>
              </p:cNvSpPr>
              <p:nvPr/>
            </p:nvSpPr>
            <p:spPr>
              <a:xfrm>
                <a:off x="4726302" y="964366"/>
                <a:ext cx="4216976" cy="1754326"/>
              </a:xfrm>
              <a:prstGeom prst="rect">
                <a:avLst/>
              </a:prstGeom>
              <a:blipFill>
                <a:blip r:embed="rId3"/>
                <a:stretch>
                  <a:fillRect/>
                </a:stretch>
              </a:blipFill>
            </p:spPr>
            <p:txBody>
              <a:bodyPr/>
              <a:lstStyle/>
              <a:p>
                <a:r>
                  <a:rPr lang="fr-FR">
                    <a:noFill/>
                  </a:rPr>
                  <a:t> </a:t>
                </a:r>
              </a:p>
            </p:txBody>
          </p:sp>
        </mc:Fallback>
      </mc:AlternateContent>
      <p:pic>
        <p:nvPicPr>
          <p:cNvPr id="8" name="Image 7"/>
          <p:cNvPicPr>
            <a:picLocks noChangeAspect="1"/>
          </p:cNvPicPr>
          <p:nvPr/>
        </p:nvPicPr>
        <p:blipFill>
          <a:blip r:embed="rId4"/>
          <a:stretch>
            <a:fillRect/>
          </a:stretch>
        </p:blipFill>
        <p:spPr>
          <a:xfrm>
            <a:off x="953477" y="3301111"/>
            <a:ext cx="3333665" cy="1257732"/>
          </a:xfrm>
          <a:prstGeom prst="rect">
            <a:avLst/>
          </a:prstGeom>
        </p:spPr>
      </p:pic>
      <mc:AlternateContent xmlns:mc="http://schemas.openxmlformats.org/markup-compatibility/2006" xmlns:a14="http://schemas.microsoft.com/office/drawing/2010/main">
        <mc:Choice Requires="a14">
          <p:sp>
            <p:nvSpPr>
              <p:cNvPr id="22" name="ZoneTexte 21"/>
              <p:cNvSpPr txBox="1"/>
              <p:nvPr/>
            </p:nvSpPr>
            <p:spPr>
              <a:xfrm>
                <a:off x="4953547" y="4279195"/>
                <a:ext cx="3828639" cy="600164"/>
              </a:xfrm>
              <a:prstGeom prst="rect">
                <a:avLst/>
              </a:prstGeom>
              <a:noFill/>
            </p:spPr>
            <p:txBody>
              <a:bodyPr wrap="square" rtlCol="0">
                <a:spAutoFit/>
              </a:bodyPr>
              <a:lstStyle/>
              <a:p>
                <a:r>
                  <a:rPr lang="en-US" sz="1100" dirty="0"/>
                  <a:t>Predicted features (</a:t>
                </a:r>
                <a14:m>
                  <m:oMath xmlns:m="http://schemas.openxmlformats.org/officeDocument/2006/math">
                    <m:sSup>
                      <m:sSupPr>
                        <m:ctrlPr>
                          <a:rPr lang="fr-FR" sz="1100" b="0" i="1" smtClean="0">
                            <a:latin typeface="Cambria Math"/>
                          </a:rPr>
                        </m:ctrlPr>
                      </m:sSupPr>
                      <m:e>
                        <m:r>
                          <a:rPr lang="fr-FR" sz="1100" b="0" i="1" smtClean="0">
                            <a:latin typeface="Cambria Math" panose="02040503050406030204" pitchFamily="18" charset="0"/>
                          </a:rPr>
                          <m:t>𝐶</m:t>
                        </m:r>
                      </m:e>
                      <m:sup>
                        <m:r>
                          <a:rPr lang="fr-FR" sz="1100" b="0" i="1" smtClean="0">
                            <a:latin typeface="Cambria Math" panose="02040503050406030204" pitchFamily="18" charset="0"/>
                          </a:rPr>
                          <m:t>𝑛</m:t>
                        </m:r>
                      </m:sup>
                    </m:sSup>
                    <m:sSub>
                      <m:sSubPr>
                        <m:ctrlPr>
                          <a:rPr lang="fr-FR" sz="1100" b="0" i="1" smtClean="0">
                            <a:latin typeface="Cambria Math"/>
                          </a:rPr>
                        </m:ctrlPr>
                      </m:sSubPr>
                      <m:e>
                        <m:r>
                          <a:rPr lang="fr-FR" sz="1100" b="0" i="1" smtClean="0">
                            <a:latin typeface="Cambria Math" panose="02040503050406030204" pitchFamily="18" charset="0"/>
                          </a:rPr>
                          <m:t>𝑞</m:t>
                        </m:r>
                      </m:e>
                      <m:sub>
                        <m:r>
                          <a:rPr lang="fr-FR" sz="1100" b="0" i="1" smtClean="0">
                            <a:latin typeface="Cambria Math" panose="02040503050406030204" pitchFamily="18" charset="0"/>
                          </a:rPr>
                          <m:t>0</m:t>
                        </m:r>
                      </m:sub>
                    </m:sSub>
                  </m:oMath>
                </a14:m>
                <a:r>
                  <a:rPr lang="en-US" sz="1100" dirty="0"/>
                  <a:t>) obtained using vector </a:t>
                </a:r>
                <a14:m>
                  <m:oMath xmlns:m="http://schemas.openxmlformats.org/officeDocument/2006/math">
                    <m:sSub>
                      <m:sSubPr>
                        <m:ctrlPr>
                          <a:rPr lang="fr-FR" sz="1100" b="0" i="1" smtClean="0">
                            <a:latin typeface="Cambria Math"/>
                          </a:rPr>
                        </m:ctrlPr>
                      </m:sSubPr>
                      <m:e>
                        <m:r>
                          <a:rPr lang="fr-FR" sz="1100" b="0" i="1" smtClean="0">
                            <a:latin typeface="Cambria Math" panose="02040503050406030204" pitchFamily="18" charset="0"/>
                          </a:rPr>
                          <m:t>𝑞</m:t>
                        </m:r>
                      </m:e>
                      <m:sub>
                        <m:r>
                          <a:rPr lang="fr-FR" sz="1100" b="0" i="1" smtClean="0">
                            <a:latin typeface="Cambria Math" panose="02040503050406030204" pitchFamily="18" charset="0"/>
                          </a:rPr>
                          <m:t>0</m:t>
                        </m:r>
                      </m:sub>
                    </m:sSub>
                  </m:oMath>
                </a14:m>
                <a:r>
                  <a:rPr lang="en-US" sz="1100" dirty="0"/>
                  <a:t> (= output of encoding) iterated </a:t>
                </a:r>
                <a14:m>
                  <m:oMath xmlns:m="http://schemas.openxmlformats.org/officeDocument/2006/math">
                    <m:r>
                      <a:rPr lang="fr-FR" sz="1100" b="0" i="1" smtClean="0">
                        <a:latin typeface="Cambria Math" panose="02040503050406030204" pitchFamily="18" charset="0"/>
                      </a:rPr>
                      <m:t>𝑛</m:t>
                    </m:r>
                  </m:oMath>
                </a14:m>
                <a:r>
                  <a:rPr lang="en-US" sz="1100" dirty="0"/>
                  <a:t> times and PSD (right).</a:t>
                </a:r>
              </a:p>
              <a:p>
                <a:r>
                  <a:rPr lang="en-US" sz="1100" dirty="0"/>
                  <a:t>Data from simulations using WRF.</a:t>
                </a:r>
              </a:p>
            </p:txBody>
          </p:sp>
        </mc:Choice>
        <mc:Fallback xmlns="">
          <p:sp>
            <p:nvSpPr>
              <p:cNvPr id="22" name="ZoneTexte 21"/>
              <p:cNvSpPr txBox="1">
                <a:spLocks noRot="1" noChangeAspect="1" noMove="1" noResize="1" noEditPoints="1" noAdjustHandles="1" noChangeArrowheads="1" noChangeShapeType="1" noTextEdit="1"/>
              </p:cNvSpPr>
              <p:nvPr/>
            </p:nvSpPr>
            <p:spPr>
              <a:xfrm>
                <a:off x="4953547" y="4279195"/>
                <a:ext cx="3828639" cy="600164"/>
              </a:xfrm>
              <a:prstGeom prst="rect">
                <a:avLst/>
              </a:prstGeom>
              <a:blipFill>
                <a:blip r:embed="rId8"/>
                <a:stretch>
                  <a:fillRect b="-612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ZoneTexte 6"/>
              <p:cNvSpPr txBox="1"/>
              <p:nvPr/>
            </p:nvSpPr>
            <p:spPr>
              <a:xfrm>
                <a:off x="5330855" y="4070100"/>
                <a:ext cx="1277332" cy="246221"/>
              </a:xfrm>
              <a:prstGeom prst="rect">
                <a:avLst/>
              </a:prstGeom>
              <a:noFill/>
            </p:spPr>
            <p:txBody>
              <a:bodyPr wrap="square" rtlCol="0">
                <a:spAutoFit/>
              </a:bodyPr>
              <a:lstStyle/>
              <a:p>
                <a:r>
                  <a:rPr lang="fr-FR" sz="1000" dirty="0"/>
                  <a:t>Time of </a:t>
                </a:r>
                <a:r>
                  <a:rPr lang="fr-FR" sz="1000" dirty="0" err="1"/>
                  <a:t>prediction</a:t>
                </a:r>
                <a:r>
                  <a:rPr lang="fr-FR" sz="1000" dirty="0"/>
                  <a:t> </a:t>
                </a:r>
                <a14:m>
                  <m:oMath xmlns:m="http://schemas.openxmlformats.org/officeDocument/2006/math">
                    <m:r>
                      <a:rPr lang="fr-FR" sz="1000" b="0" i="1" smtClean="0">
                        <a:latin typeface="Cambria Math"/>
                      </a:rPr>
                      <m:t>𝑛</m:t>
                    </m:r>
                  </m:oMath>
                </a14:m>
                <a:endParaRPr lang="fr-FR" sz="1000" dirty="0"/>
              </a:p>
            </p:txBody>
          </p:sp>
        </mc:Choice>
        <mc:Fallback xmlns="">
          <p:sp>
            <p:nvSpPr>
              <p:cNvPr id="7" name="ZoneTexte 6"/>
              <p:cNvSpPr txBox="1">
                <a:spLocks noRot="1" noChangeAspect="1" noMove="1" noResize="1" noEditPoints="1" noAdjustHandles="1" noChangeArrowheads="1" noChangeShapeType="1" noTextEdit="1"/>
              </p:cNvSpPr>
              <p:nvPr/>
            </p:nvSpPr>
            <p:spPr>
              <a:xfrm>
                <a:off x="5330855" y="4070100"/>
                <a:ext cx="1277332" cy="246221"/>
              </a:xfrm>
              <a:prstGeom prst="rect">
                <a:avLst/>
              </a:prstGeom>
              <a:blipFill rotWithShape="1">
                <a:blip r:embed="rId9"/>
                <a:stretch>
                  <a:fillRect b="-15000"/>
                </a:stretch>
              </a:blipFill>
            </p:spPr>
            <p:txBody>
              <a:bodyPr/>
              <a:lstStyle/>
              <a:p>
                <a:r>
                  <a:rPr lang="fr-FR">
                    <a:noFill/>
                  </a:rPr>
                  <a:t> </a:t>
                </a:r>
              </a:p>
            </p:txBody>
          </p:sp>
        </mc:Fallback>
      </mc:AlternateContent>
      <p:pic>
        <p:nvPicPr>
          <p:cNvPr id="12" name="Imag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61955" y="2573004"/>
            <a:ext cx="1710049" cy="1456214"/>
          </a:xfrm>
          <a:prstGeom prst="rect">
            <a:avLst/>
          </a:prstGeom>
        </p:spPr>
      </p:pic>
      <p:pic>
        <p:nvPicPr>
          <p:cNvPr id="13" name="Imag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23476" y="2573004"/>
            <a:ext cx="1482588" cy="1456214"/>
          </a:xfrm>
          <a:prstGeom prst="rect">
            <a:avLst/>
          </a:prstGeom>
        </p:spPr>
      </p:pic>
      <p:sp>
        <p:nvSpPr>
          <p:cNvPr id="14" name="Rectangle 17">
            <a:extLst>
              <a:ext uri="{FF2B5EF4-FFF2-40B4-BE49-F238E27FC236}">
                <a16:creationId xmlns="" xmlns:a16="http://schemas.microsoft.com/office/drawing/2014/main" id="{2ADB6E1F-BFF3-5141-AA36-25E897EA4384}"/>
              </a:ext>
            </a:extLst>
          </p:cNvPr>
          <p:cNvSpPr>
            <a:spLocks noChangeArrowheads="1"/>
          </p:cNvSpPr>
          <p:nvPr/>
        </p:nvSpPr>
        <p:spPr bwMode="auto">
          <a:xfrm>
            <a:off x="1992923" y="27442"/>
            <a:ext cx="4962770" cy="1148070"/>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On filtering turbulent noise with interpretable neural networks</a:t>
            </a:r>
          </a:p>
          <a:p>
            <a:pPr algn="ctr" eaLnBrk="0" hangingPunct="0">
              <a:lnSpc>
                <a:spcPts val="1586"/>
              </a:lnSpc>
            </a:pPr>
            <a:r>
              <a:rPr lang="en-US" sz="900" dirty="0">
                <a:solidFill>
                  <a:schemeClr val="bg1"/>
                </a:solidFill>
                <a:latin typeface="Arial" panose="020B0604020202020204" pitchFamily="34" charset="0"/>
                <a:ea typeface="Avenir Book" charset="0"/>
              </a:rPr>
              <a:t>Cyril </a:t>
            </a:r>
            <a:r>
              <a:rPr lang="en-US" sz="900" dirty="0" err="1">
                <a:solidFill>
                  <a:schemeClr val="bg1"/>
                </a:solidFill>
                <a:latin typeface="Arial" panose="020B0604020202020204" pitchFamily="34" charset="0"/>
                <a:ea typeface="Avenir Book" charset="0"/>
              </a:rPr>
              <a:t>Nefzaoui</a:t>
            </a:r>
            <a:r>
              <a:rPr lang="en-US" sz="900" dirty="0">
                <a:solidFill>
                  <a:schemeClr val="bg1"/>
                </a:solidFill>
                <a:latin typeface="Arial" panose="020B0604020202020204" pitchFamily="34" charset="0"/>
                <a:ea typeface="Avenir Book" charset="0"/>
              </a:rPr>
              <a:t> Blanchard</a:t>
            </a:r>
            <a:r>
              <a:rPr lang="en-US" sz="900" baseline="30000" dirty="0">
                <a:solidFill>
                  <a:schemeClr val="bg1"/>
                </a:solidFill>
                <a:latin typeface="Arial" panose="020B0604020202020204" pitchFamily="34" charset="0"/>
                <a:ea typeface="Avenir Book" charset="0"/>
              </a:rPr>
              <a:t>1 </a:t>
            </a:r>
            <a:r>
              <a:rPr lang="en-US" sz="900" dirty="0">
                <a:solidFill>
                  <a:schemeClr val="bg1"/>
                </a:solidFill>
                <a:latin typeface="Arial" panose="020B0604020202020204" pitchFamily="34" charset="0"/>
                <a:ea typeface="Avenir Book" charset="0"/>
              </a:rPr>
              <a:t>, Christophe Millet</a:t>
            </a:r>
            <a:r>
              <a:rPr lang="en-US" sz="900" baseline="30000" dirty="0">
                <a:solidFill>
                  <a:schemeClr val="bg1"/>
                </a:solidFill>
                <a:latin typeface="Arial" panose="020B0604020202020204" pitchFamily="34" charset="0"/>
                <a:ea typeface="Avenir Book" charset="0"/>
              </a:rPr>
              <a:t>1,2</a:t>
            </a:r>
            <a:r>
              <a:rPr lang="en-US" sz="900" dirty="0">
                <a:solidFill>
                  <a:schemeClr val="bg1"/>
                </a:solidFill>
                <a:latin typeface="Arial" panose="020B0604020202020204" pitchFamily="34" charset="0"/>
                <a:ea typeface="Avenir Book" charset="0"/>
              </a:rPr>
              <a:t>, Mathilde Mougeot</a:t>
            </a:r>
            <a:r>
              <a:rPr lang="en-US" sz="900" baseline="30000" dirty="0">
                <a:solidFill>
                  <a:schemeClr val="bg1"/>
                </a:solidFill>
                <a:latin typeface="Arial" panose="020B0604020202020204" pitchFamily="34" charset="0"/>
                <a:ea typeface="Avenir Book" charset="0"/>
              </a:rPr>
              <a:t>1,3</a:t>
            </a:r>
            <a:r>
              <a:rPr lang="en-US" sz="900" dirty="0">
                <a:solidFill>
                  <a:schemeClr val="bg1"/>
                </a:solidFill>
                <a:latin typeface="Arial" panose="020B0604020202020204" pitchFamily="34" charset="0"/>
                <a:ea typeface="Avenir Book" charset="0"/>
              </a:rPr>
              <a:t>, Xavier Cassagnou</a:t>
            </a:r>
            <a:r>
              <a:rPr lang="en-US" sz="900" baseline="30000" dirty="0">
                <a:solidFill>
                  <a:schemeClr val="bg1"/>
                </a:solidFill>
                <a:latin typeface="Arial" panose="020B0604020202020204" pitchFamily="34" charset="0"/>
                <a:ea typeface="Avenir Book" charset="0"/>
              </a:rPr>
              <a:t>1</a:t>
            </a:r>
            <a:r>
              <a:rPr lang="en-US" sz="900" dirty="0">
                <a:solidFill>
                  <a:schemeClr val="bg1"/>
                </a:solidFill>
                <a:latin typeface="Arial" panose="020B0604020202020204" pitchFamily="34" charset="0"/>
                <a:ea typeface="Avenir Book" charset="0"/>
              </a:rPr>
              <a:t> </a:t>
            </a:r>
            <a:endParaRPr lang="en-US" sz="900" baseline="30000" dirty="0">
              <a:solidFill>
                <a:schemeClr val="bg1"/>
              </a:solidFill>
              <a:latin typeface="Arial" panose="020B0604020202020204" pitchFamily="34" charset="0"/>
              <a:ea typeface="Avenir Book" charset="0"/>
            </a:endParaRPr>
          </a:p>
          <a:p>
            <a:pPr lvl="3"/>
            <a:r>
              <a:rPr lang="fr-FR" sz="700" baseline="30000" dirty="0">
                <a:solidFill>
                  <a:schemeClr val="bg1"/>
                </a:solidFill>
                <a:latin typeface="Arial" panose="020B0604020202020204" pitchFamily="34" charset="0"/>
                <a:cs typeface="Arial" panose="020B0604020202020204" pitchFamily="34" charset="0"/>
              </a:rPr>
              <a:t>1</a:t>
            </a:r>
            <a:r>
              <a:rPr lang="fr-FR" sz="700" dirty="0">
                <a:solidFill>
                  <a:schemeClr val="bg1"/>
                </a:solidFill>
                <a:latin typeface="Arial" panose="020B0604020202020204" pitchFamily="34" charset="0"/>
                <a:cs typeface="Arial" panose="020B0604020202020204" pitchFamily="34" charset="0"/>
              </a:rPr>
              <a:t>Centre Borelli, ENS Paris-Saclay, F-91190 Gif-sur-Yvette, France</a:t>
            </a:r>
          </a:p>
          <a:p>
            <a:pPr lvl="3"/>
            <a:r>
              <a:rPr lang="fr-FR" sz="700" baseline="30000" dirty="0">
                <a:solidFill>
                  <a:schemeClr val="bg1"/>
                </a:solidFill>
                <a:latin typeface="Arial" panose="020B0604020202020204" pitchFamily="34" charset="0"/>
                <a:cs typeface="Arial" panose="020B0604020202020204" pitchFamily="34" charset="0"/>
              </a:rPr>
              <a:t>2</a:t>
            </a:r>
            <a:r>
              <a:rPr lang="fr-FR" sz="700" dirty="0">
                <a:solidFill>
                  <a:schemeClr val="bg1"/>
                </a:solidFill>
                <a:latin typeface="Arial" panose="020B0604020202020204" pitchFamily="34" charset="0"/>
                <a:cs typeface="Arial" panose="020B0604020202020204" pitchFamily="34" charset="0"/>
              </a:rPr>
              <a:t>CEA, DAM, DIF, 91297 Arpajon, France</a:t>
            </a:r>
          </a:p>
          <a:p>
            <a:pPr lvl="3"/>
            <a:r>
              <a:rPr lang="fr-FR" sz="700" baseline="30000" dirty="0">
                <a:solidFill>
                  <a:schemeClr val="bg1"/>
                </a:solidFill>
                <a:latin typeface="Arial" panose="020B0604020202020204" pitchFamily="34" charset="0"/>
                <a:cs typeface="Arial" panose="020B0604020202020204" pitchFamily="34" charset="0"/>
              </a:rPr>
              <a:t>3</a:t>
            </a:r>
            <a:r>
              <a:rPr lang="fr-FR" sz="700" dirty="0">
                <a:solidFill>
                  <a:schemeClr val="bg1"/>
                </a:solidFill>
                <a:latin typeface="Arial" panose="020B0604020202020204" pitchFamily="34" charset="0"/>
                <a:cs typeface="Arial" panose="020B0604020202020204" pitchFamily="34" charset="0"/>
              </a:rPr>
              <a:t>ENSIIE, F-91000 Évry, France</a:t>
            </a:r>
          </a:p>
          <a:p>
            <a:pPr lvl="3"/>
            <a:r>
              <a:rPr lang="fr-FR" sz="700" dirty="0" err="1">
                <a:solidFill>
                  <a:schemeClr val="bg1"/>
                </a:solidFill>
                <a:latin typeface="Arial" panose="020B0604020202020204" pitchFamily="34" charset="0"/>
                <a:cs typeface="Arial" panose="020B0604020202020204" pitchFamily="34" charset="0"/>
              </a:rPr>
              <a:t>corresponding</a:t>
            </a:r>
            <a:r>
              <a:rPr lang="fr-FR" sz="700" dirty="0">
                <a:solidFill>
                  <a:schemeClr val="bg1"/>
                </a:solidFill>
                <a:latin typeface="Arial" panose="020B0604020202020204" pitchFamily="34" charset="0"/>
                <a:cs typeface="Arial" panose="020B0604020202020204" pitchFamily="34" charset="0"/>
              </a:rPr>
              <a:t> </a:t>
            </a:r>
            <a:r>
              <a:rPr lang="fr-FR" sz="700" dirty="0" err="1">
                <a:solidFill>
                  <a:schemeClr val="bg1"/>
                </a:solidFill>
                <a:latin typeface="Arial" panose="020B0604020202020204" pitchFamily="34" charset="0"/>
                <a:cs typeface="Arial" panose="020B0604020202020204" pitchFamily="34" charset="0"/>
              </a:rPr>
              <a:t>authors</a:t>
            </a:r>
            <a:r>
              <a:rPr lang="fr-FR" sz="700" dirty="0">
                <a:solidFill>
                  <a:schemeClr val="bg1"/>
                </a:solidFill>
                <a:latin typeface="Arial" panose="020B0604020202020204" pitchFamily="34" charset="0"/>
                <a:cs typeface="Arial" panose="020B0604020202020204" pitchFamily="34" charset="0"/>
              </a:rPr>
              <a:t> : </a:t>
            </a:r>
            <a:r>
              <a:rPr lang="fr-FR" sz="700" dirty="0">
                <a:solidFill>
                  <a:schemeClr val="bg1"/>
                </a:solidFill>
                <a:latin typeface="Arial" panose="020B0604020202020204" pitchFamily="34" charset="0"/>
                <a:cs typeface="Arial" panose="020B0604020202020204" pitchFamily="34" charset="0"/>
                <a:hlinkClick r:id="rId12"/>
              </a:rPr>
              <a:t>cyril.nefzaouiblanchard@ensta-paris.fr</a:t>
            </a:r>
            <a:r>
              <a:rPr lang="fr-FR" sz="700" dirty="0">
                <a:solidFill>
                  <a:schemeClr val="bg1"/>
                </a:solidFill>
                <a:latin typeface="Arial" panose="020B0604020202020204" pitchFamily="34" charset="0"/>
                <a:cs typeface="Arial" panose="020B0604020202020204" pitchFamily="34" charset="0"/>
              </a:rPr>
              <a:t> ,  christophe.millet@cea.fr</a:t>
            </a:r>
          </a:p>
          <a:p>
            <a:pPr lvl="3"/>
            <a:endParaRPr lang="fr-FR" sz="700" dirty="0">
              <a:solidFill>
                <a:schemeClr val="bg1"/>
              </a:solidFill>
              <a:latin typeface="Arial" panose="020B0604020202020204" pitchFamily="34" charset="0"/>
              <a:cs typeface="Arial" panose="020B0604020202020204" pitchFamily="34" charset="0"/>
            </a:endParaRPr>
          </a:p>
          <a:p>
            <a:pPr algn="ctr" eaLnBrk="0" hangingPunct="0">
              <a:lnSpc>
                <a:spcPts val="1586"/>
              </a:lnSpc>
            </a:pPr>
            <a:endParaRPr lang="en-US" sz="800" dirty="0">
              <a:solidFill>
                <a:schemeClr val="bg1"/>
              </a:solidFill>
              <a:latin typeface="Avenir Book" charset="0"/>
              <a:ea typeface="Avenir Book" charset="0"/>
              <a:cs typeface="Avenir Book" charset="0"/>
            </a:endParaRPr>
          </a:p>
        </p:txBody>
      </p:sp>
    </p:spTree>
    <p:extLst>
      <p:ext uri="{BB962C8B-B14F-4D97-AF65-F5344CB8AC3E}">
        <p14:creationId xmlns:p14="http://schemas.microsoft.com/office/powerpoint/2010/main" val="3739932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P3.6-622</a:t>
            </a:r>
            <a:endParaRPr lang="x-none" sz="700" dirty="0">
              <a:latin typeface="Arial" panose="020B0604020202020204" pitchFamily="34" charset="0"/>
              <a:cs typeface="Arial" panose="020B0604020202020204" pitchFamily="34" charset="0"/>
            </a:endParaRPr>
          </a:p>
        </p:txBody>
      </p:sp>
      <p:sp>
        <p:nvSpPr>
          <p:cNvPr id="44" name="TextBox 4">
            <a:extLst>
              <a:ext uri="{FF2B5EF4-FFF2-40B4-BE49-F238E27FC236}">
                <a16:creationId xmlns="" xmlns:a16="http://schemas.microsoft.com/office/drawing/2014/main" id="{68D29476-7660-1049-BF58-5DE19B373679}"/>
              </a:ext>
            </a:extLst>
          </p:cNvPr>
          <p:cNvSpPr txBox="1"/>
          <p:nvPr/>
        </p:nvSpPr>
        <p:spPr>
          <a:xfrm rot="16200000">
            <a:off x="-1618073" y="253698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RESULTS</a:t>
            </a:r>
          </a:p>
        </p:txBody>
      </p:sp>
      <p:sp>
        <p:nvSpPr>
          <p:cNvPr id="47" name="ZoneTexte 46"/>
          <p:cNvSpPr txBox="1"/>
          <p:nvPr/>
        </p:nvSpPr>
        <p:spPr>
          <a:xfrm>
            <a:off x="4689835" y="3451168"/>
            <a:ext cx="4256809" cy="1015663"/>
          </a:xfrm>
          <a:prstGeom prst="rect">
            <a:avLst/>
          </a:prstGeom>
          <a:noFill/>
        </p:spPr>
        <p:txBody>
          <a:bodyPr wrap="square" rtlCol="0">
            <a:spAutoFit/>
          </a:bodyPr>
          <a:lstStyle/>
          <a:p>
            <a:r>
              <a:rPr lang="en-US" sz="1000" dirty="0"/>
              <a:t>Results obtained for the </a:t>
            </a:r>
            <a:r>
              <a:rPr lang="en-US" sz="1000" b="1" dirty="0"/>
              <a:t>wind speed</a:t>
            </a:r>
            <a:r>
              <a:rPr lang="en-US" sz="1000" dirty="0"/>
              <a:t>. The signal obtained with WRF is given in </a:t>
            </a:r>
            <a:r>
              <a:rPr lang="en-US" sz="1000" b="1" dirty="0">
                <a:solidFill>
                  <a:srgbClr val="FF0000"/>
                </a:solidFill>
              </a:rPr>
              <a:t>red</a:t>
            </a:r>
            <a:r>
              <a:rPr lang="en-US" sz="1000" dirty="0"/>
              <a:t> and the predicted signal with the NN is given in </a:t>
            </a:r>
            <a:r>
              <a:rPr lang="en-US" sz="1000" b="1" dirty="0">
                <a:solidFill>
                  <a:schemeClr val="accent1">
                    <a:lumMod val="75000"/>
                  </a:schemeClr>
                </a:solidFill>
              </a:rPr>
              <a:t>blue</a:t>
            </a:r>
            <a:r>
              <a:rPr lang="en-US" sz="1000" dirty="0">
                <a:solidFill>
                  <a:schemeClr val="accent1">
                    <a:lumMod val="75000"/>
                  </a:schemeClr>
                </a:solidFill>
              </a:rPr>
              <a:t> (TEDD=200, Bo=30 with a training of 3000 time steps).</a:t>
            </a:r>
          </a:p>
          <a:p>
            <a:endParaRPr lang="en-US" sz="1000" dirty="0">
              <a:solidFill>
                <a:schemeClr val="accent1">
                  <a:lumMod val="75000"/>
                </a:schemeClr>
              </a:solidFill>
            </a:endParaRPr>
          </a:p>
          <a:p>
            <a:pPr marL="0" lvl="2"/>
            <a:r>
              <a:rPr lang="en-US" sz="1000" dirty="0"/>
              <a:t>The signal is extracted from WRF simulation  at a fixed localization (43.7696° latitude and -75.5897° longitude).</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5891" y="1049098"/>
            <a:ext cx="4561972" cy="2268179"/>
          </a:xfrm>
          <a:prstGeom prst="rect">
            <a:avLst/>
          </a:prstGeom>
        </p:spPr>
      </p:pic>
      <p:sp>
        <p:nvSpPr>
          <p:cNvPr id="4" name="ZoneTexte 3"/>
          <p:cNvSpPr txBox="1"/>
          <p:nvPr/>
        </p:nvSpPr>
        <p:spPr>
          <a:xfrm>
            <a:off x="646332" y="938280"/>
            <a:ext cx="3968089" cy="3231654"/>
          </a:xfrm>
          <a:prstGeom prst="rect">
            <a:avLst/>
          </a:prstGeom>
          <a:noFill/>
        </p:spPr>
        <p:txBody>
          <a:bodyPr wrap="square" rtlCol="0">
            <a:spAutoFit/>
          </a:bodyPr>
          <a:lstStyle/>
          <a:p>
            <a:r>
              <a:rPr lang="en-US" sz="1200" b="1" dirty="0"/>
              <a:t>Predictions and biases</a:t>
            </a:r>
          </a:p>
          <a:p>
            <a:pPr marL="171450" indent="-171450">
              <a:buFont typeface="Wingdings" panose="05000000000000000000" pitchFamily="2" charset="2"/>
              <a:buChar char="Ø"/>
            </a:pPr>
            <a:r>
              <a:rPr lang="en-US" sz="1200" dirty="0"/>
              <a:t>The prediction obtained for the wind speed using the NN is in good agreement with the </a:t>
            </a:r>
            <a:r>
              <a:rPr lang="en-US" sz="1200" dirty="0" smtClean="0"/>
              <a:t>measurements (WRF </a:t>
            </a:r>
            <a:r>
              <a:rPr lang="en-US" sz="1200" dirty="0"/>
              <a:t>simulation).</a:t>
            </a:r>
          </a:p>
          <a:p>
            <a:pPr marL="171450" indent="-171450">
              <a:buFont typeface="Wingdings" panose="05000000000000000000" pitchFamily="2" charset="2"/>
              <a:buChar char="Ø"/>
            </a:pPr>
            <a:r>
              <a:rPr lang="en-US" sz="1200" dirty="0"/>
              <a:t>No bias was observed between predictions and WRF simulations which suggests the possibility of some form of </a:t>
            </a:r>
            <a:r>
              <a:rPr lang="en-US" sz="1200" b="1" dirty="0">
                <a:solidFill>
                  <a:srgbClr val="FF0000"/>
                </a:solidFill>
              </a:rPr>
              <a:t>filtering</a:t>
            </a:r>
            <a:r>
              <a:rPr lang="en-US" sz="1200" dirty="0"/>
              <a:t> using NN predictions.</a:t>
            </a:r>
          </a:p>
          <a:p>
            <a:pPr marL="171450" indent="-171450">
              <a:buFont typeface="Wingdings" panose="05000000000000000000" pitchFamily="2" charset="2"/>
              <a:buChar char="Ø"/>
            </a:pPr>
            <a:r>
              <a:rPr lang="en-US" sz="1200" dirty="0"/>
              <a:t>The predicted signal simply relies on linear regression on the learnt features, which emphasizes the interpretability of the resulting NN.</a:t>
            </a:r>
          </a:p>
          <a:p>
            <a:endParaRPr lang="fr-FR" sz="1200" dirty="0"/>
          </a:p>
          <a:p>
            <a:r>
              <a:rPr lang="fr-FR" sz="1200" b="1" dirty="0"/>
              <a:t>CTBTO </a:t>
            </a:r>
            <a:r>
              <a:rPr lang="fr-FR" sz="1200" b="1" dirty="0" err="1"/>
              <a:t>related</a:t>
            </a:r>
            <a:r>
              <a:rPr lang="fr-FR" sz="1200" b="1" dirty="0"/>
              <a:t> applications</a:t>
            </a:r>
          </a:p>
          <a:p>
            <a:pPr marL="171450" indent="-171450">
              <a:buFont typeface="Wingdings" panose="05000000000000000000" pitchFamily="2" charset="2"/>
              <a:buChar char="Ø"/>
            </a:pPr>
            <a:r>
              <a:rPr lang="en-US" sz="1200" dirty="0"/>
              <a:t>Real-time filtering of infrasound signals from past time series </a:t>
            </a:r>
            <a:r>
              <a:rPr lang="en-US" sz="1200" dirty="0" smtClean="0"/>
              <a:t>of several </a:t>
            </a:r>
            <a:r>
              <a:rPr lang="en-US" sz="1200" dirty="0"/>
              <a:t>1D-data (e.g., pressure and wind measured at the IMS station).</a:t>
            </a:r>
          </a:p>
          <a:p>
            <a:pPr marL="171450" indent="-171450">
              <a:buFont typeface="Wingdings" panose="05000000000000000000" pitchFamily="2" charset="2"/>
              <a:buChar char="Ø"/>
            </a:pPr>
            <a:r>
              <a:rPr lang="en-US" sz="1200" dirty="0"/>
              <a:t>Characterizing and predicting site effects (such as ABL turbulence through TKE) in the vicinity of IMS stations.</a:t>
            </a:r>
          </a:p>
        </p:txBody>
      </p:sp>
      <p:sp>
        <p:nvSpPr>
          <p:cNvPr id="9" name="Rectangle 17">
            <a:extLst>
              <a:ext uri="{FF2B5EF4-FFF2-40B4-BE49-F238E27FC236}">
                <a16:creationId xmlns="" xmlns:a16="http://schemas.microsoft.com/office/drawing/2014/main" id="{2ADB6E1F-BFF3-5141-AA36-25E897EA4384}"/>
              </a:ext>
            </a:extLst>
          </p:cNvPr>
          <p:cNvSpPr>
            <a:spLocks noChangeArrowheads="1"/>
          </p:cNvSpPr>
          <p:nvPr/>
        </p:nvSpPr>
        <p:spPr bwMode="auto">
          <a:xfrm>
            <a:off x="1992923" y="17929"/>
            <a:ext cx="4962770" cy="1148070"/>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On filtering turbulent noise with interpretable neural networks</a:t>
            </a:r>
          </a:p>
          <a:p>
            <a:pPr algn="ctr" eaLnBrk="0" hangingPunct="0">
              <a:lnSpc>
                <a:spcPts val="1586"/>
              </a:lnSpc>
            </a:pPr>
            <a:r>
              <a:rPr lang="en-US" sz="900" dirty="0">
                <a:solidFill>
                  <a:schemeClr val="bg1"/>
                </a:solidFill>
                <a:latin typeface="Arial" panose="020B0604020202020204" pitchFamily="34" charset="0"/>
                <a:ea typeface="Avenir Book" charset="0"/>
              </a:rPr>
              <a:t>Cyril </a:t>
            </a:r>
            <a:r>
              <a:rPr lang="en-US" sz="900" dirty="0" err="1">
                <a:solidFill>
                  <a:schemeClr val="bg1"/>
                </a:solidFill>
                <a:latin typeface="Arial" panose="020B0604020202020204" pitchFamily="34" charset="0"/>
                <a:ea typeface="Avenir Book" charset="0"/>
              </a:rPr>
              <a:t>Nefzaoui</a:t>
            </a:r>
            <a:r>
              <a:rPr lang="en-US" sz="900" dirty="0">
                <a:solidFill>
                  <a:schemeClr val="bg1"/>
                </a:solidFill>
                <a:latin typeface="Arial" panose="020B0604020202020204" pitchFamily="34" charset="0"/>
                <a:ea typeface="Avenir Book" charset="0"/>
              </a:rPr>
              <a:t> Blanchard</a:t>
            </a:r>
            <a:r>
              <a:rPr lang="en-US" sz="900" baseline="30000" dirty="0">
                <a:solidFill>
                  <a:schemeClr val="bg1"/>
                </a:solidFill>
                <a:latin typeface="Arial" panose="020B0604020202020204" pitchFamily="34" charset="0"/>
                <a:ea typeface="Avenir Book" charset="0"/>
              </a:rPr>
              <a:t>1 </a:t>
            </a:r>
            <a:r>
              <a:rPr lang="en-US" sz="900" dirty="0">
                <a:solidFill>
                  <a:schemeClr val="bg1"/>
                </a:solidFill>
                <a:latin typeface="Arial" panose="020B0604020202020204" pitchFamily="34" charset="0"/>
                <a:ea typeface="Avenir Book" charset="0"/>
              </a:rPr>
              <a:t>, Christophe Millet</a:t>
            </a:r>
            <a:r>
              <a:rPr lang="en-US" sz="900" baseline="30000" dirty="0">
                <a:solidFill>
                  <a:schemeClr val="bg1"/>
                </a:solidFill>
                <a:latin typeface="Arial" panose="020B0604020202020204" pitchFamily="34" charset="0"/>
                <a:ea typeface="Avenir Book" charset="0"/>
              </a:rPr>
              <a:t>1,2</a:t>
            </a:r>
            <a:r>
              <a:rPr lang="en-US" sz="900" dirty="0">
                <a:solidFill>
                  <a:schemeClr val="bg1"/>
                </a:solidFill>
                <a:latin typeface="Arial" panose="020B0604020202020204" pitchFamily="34" charset="0"/>
                <a:ea typeface="Avenir Book" charset="0"/>
              </a:rPr>
              <a:t>, Mathilde Mougeot</a:t>
            </a:r>
            <a:r>
              <a:rPr lang="en-US" sz="900" baseline="30000" dirty="0">
                <a:solidFill>
                  <a:schemeClr val="bg1"/>
                </a:solidFill>
                <a:latin typeface="Arial" panose="020B0604020202020204" pitchFamily="34" charset="0"/>
                <a:ea typeface="Avenir Book" charset="0"/>
              </a:rPr>
              <a:t>1,3</a:t>
            </a:r>
            <a:r>
              <a:rPr lang="en-US" sz="900" dirty="0">
                <a:solidFill>
                  <a:schemeClr val="bg1"/>
                </a:solidFill>
                <a:latin typeface="Arial" panose="020B0604020202020204" pitchFamily="34" charset="0"/>
                <a:ea typeface="Avenir Book" charset="0"/>
              </a:rPr>
              <a:t>, Xavier Cassagnou</a:t>
            </a:r>
            <a:r>
              <a:rPr lang="en-US" sz="900" baseline="30000" dirty="0">
                <a:solidFill>
                  <a:schemeClr val="bg1"/>
                </a:solidFill>
                <a:latin typeface="Arial" panose="020B0604020202020204" pitchFamily="34" charset="0"/>
                <a:ea typeface="Avenir Book" charset="0"/>
              </a:rPr>
              <a:t>1</a:t>
            </a:r>
            <a:r>
              <a:rPr lang="en-US" sz="900" dirty="0">
                <a:solidFill>
                  <a:schemeClr val="bg1"/>
                </a:solidFill>
                <a:latin typeface="Arial" panose="020B0604020202020204" pitchFamily="34" charset="0"/>
                <a:ea typeface="Avenir Book" charset="0"/>
              </a:rPr>
              <a:t> </a:t>
            </a:r>
            <a:endParaRPr lang="en-US" sz="900" baseline="30000" dirty="0">
              <a:solidFill>
                <a:schemeClr val="bg1"/>
              </a:solidFill>
              <a:latin typeface="Arial" panose="020B0604020202020204" pitchFamily="34" charset="0"/>
              <a:ea typeface="Avenir Book" charset="0"/>
            </a:endParaRPr>
          </a:p>
          <a:p>
            <a:pPr lvl="3"/>
            <a:r>
              <a:rPr lang="fr-FR" sz="700" baseline="30000" dirty="0">
                <a:solidFill>
                  <a:schemeClr val="bg1"/>
                </a:solidFill>
                <a:latin typeface="Arial" panose="020B0604020202020204" pitchFamily="34" charset="0"/>
                <a:cs typeface="Arial" panose="020B0604020202020204" pitchFamily="34" charset="0"/>
              </a:rPr>
              <a:t>1</a:t>
            </a:r>
            <a:r>
              <a:rPr lang="fr-FR" sz="700" dirty="0">
                <a:solidFill>
                  <a:schemeClr val="bg1"/>
                </a:solidFill>
                <a:latin typeface="Arial" panose="020B0604020202020204" pitchFamily="34" charset="0"/>
                <a:cs typeface="Arial" panose="020B0604020202020204" pitchFamily="34" charset="0"/>
              </a:rPr>
              <a:t>Centre Borelli, ENS Paris-Saclay, F-91190 Gif-sur-Yvette, France</a:t>
            </a:r>
          </a:p>
          <a:p>
            <a:pPr lvl="3"/>
            <a:r>
              <a:rPr lang="fr-FR" sz="700" baseline="30000" dirty="0">
                <a:solidFill>
                  <a:schemeClr val="bg1"/>
                </a:solidFill>
                <a:latin typeface="Arial" panose="020B0604020202020204" pitchFamily="34" charset="0"/>
                <a:cs typeface="Arial" panose="020B0604020202020204" pitchFamily="34" charset="0"/>
              </a:rPr>
              <a:t>2</a:t>
            </a:r>
            <a:r>
              <a:rPr lang="fr-FR" sz="700" dirty="0">
                <a:solidFill>
                  <a:schemeClr val="bg1"/>
                </a:solidFill>
                <a:latin typeface="Arial" panose="020B0604020202020204" pitchFamily="34" charset="0"/>
                <a:cs typeface="Arial" panose="020B0604020202020204" pitchFamily="34" charset="0"/>
              </a:rPr>
              <a:t>CEA, DAM, DIF, 91297 Arpajon, France</a:t>
            </a:r>
          </a:p>
          <a:p>
            <a:pPr lvl="3"/>
            <a:r>
              <a:rPr lang="fr-FR" sz="700" baseline="30000" dirty="0">
                <a:solidFill>
                  <a:schemeClr val="bg1"/>
                </a:solidFill>
                <a:latin typeface="Arial" panose="020B0604020202020204" pitchFamily="34" charset="0"/>
                <a:cs typeface="Arial" panose="020B0604020202020204" pitchFamily="34" charset="0"/>
              </a:rPr>
              <a:t>3</a:t>
            </a:r>
            <a:r>
              <a:rPr lang="fr-FR" sz="700" dirty="0">
                <a:solidFill>
                  <a:schemeClr val="bg1"/>
                </a:solidFill>
                <a:latin typeface="Arial" panose="020B0604020202020204" pitchFamily="34" charset="0"/>
                <a:cs typeface="Arial" panose="020B0604020202020204" pitchFamily="34" charset="0"/>
              </a:rPr>
              <a:t>ENSIIE, F-91000 Évry, France</a:t>
            </a:r>
          </a:p>
          <a:p>
            <a:pPr lvl="3"/>
            <a:r>
              <a:rPr lang="fr-FR" sz="700" dirty="0" err="1">
                <a:solidFill>
                  <a:schemeClr val="bg1"/>
                </a:solidFill>
                <a:latin typeface="Arial" panose="020B0604020202020204" pitchFamily="34" charset="0"/>
                <a:cs typeface="Arial" panose="020B0604020202020204" pitchFamily="34" charset="0"/>
              </a:rPr>
              <a:t>corresponding</a:t>
            </a:r>
            <a:r>
              <a:rPr lang="fr-FR" sz="700" dirty="0">
                <a:solidFill>
                  <a:schemeClr val="bg1"/>
                </a:solidFill>
                <a:latin typeface="Arial" panose="020B0604020202020204" pitchFamily="34" charset="0"/>
                <a:cs typeface="Arial" panose="020B0604020202020204" pitchFamily="34" charset="0"/>
              </a:rPr>
              <a:t> </a:t>
            </a:r>
            <a:r>
              <a:rPr lang="fr-FR" sz="700" dirty="0" err="1">
                <a:solidFill>
                  <a:schemeClr val="bg1"/>
                </a:solidFill>
                <a:latin typeface="Arial" panose="020B0604020202020204" pitchFamily="34" charset="0"/>
                <a:cs typeface="Arial" panose="020B0604020202020204" pitchFamily="34" charset="0"/>
              </a:rPr>
              <a:t>authors</a:t>
            </a:r>
            <a:r>
              <a:rPr lang="fr-FR" sz="700" dirty="0">
                <a:solidFill>
                  <a:schemeClr val="bg1"/>
                </a:solidFill>
                <a:latin typeface="Arial" panose="020B0604020202020204" pitchFamily="34" charset="0"/>
                <a:cs typeface="Arial" panose="020B0604020202020204" pitchFamily="34" charset="0"/>
              </a:rPr>
              <a:t> : </a:t>
            </a:r>
            <a:r>
              <a:rPr lang="fr-FR" sz="700" dirty="0">
                <a:solidFill>
                  <a:schemeClr val="bg1"/>
                </a:solidFill>
                <a:latin typeface="Arial" panose="020B0604020202020204" pitchFamily="34" charset="0"/>
                <a:cs typeface="Arial" panose="020B0604020202020204" pitchFamily="34" charset="0"/>
                <a:hlinkClick r:id="rId3"/>
              </a:rPr>
              <a:t>cyril.nefzaouiblanchard@ensta-paris.fr</a:t>
            </a:r>
            <a:r>
              <a:rPr lang="fr-FR" sz="700" dirty="0">
                <a:solidFill>
                  <a:schemeClr val="bg1"/>
                </a:solidFill>
                <a:latin typeface="Arial" panose="020B0604020202020204" pitchFamily="34" charset="0"/>
                <a:cs typeface="Arial" panose="020B0604020202020204" pitchFamily="34" charset="0"/>
              </a:rPr>
              <a:t> ,  christophe.millet@cea.fr</a:t>
            </a:r>
          </a:p>
          <a:p>
            <a:pPr lvl="3"/>
            <a:endParaRPr lang="fr-FR" sz="700" dirty="0">
              <a:solidFill>
                <a:schemeClr val="bg1"/>
              </a:solidFill>
              <a:latin typeface="Arial" panose="020B0604020202020204" pitchFamily="34" charset="0"/>
              <a:cs typeface="Arial" panose="020B0604020202020204" pitchFamily="34" charset="0"/>
            </a:endParaRPr>
          </a:p>
          <a:p>
            <a:pPr algn="ctr" eaLnBrk="0" hangingPunct="0">
              <a:lnSpc>
                <a:spcPts val="1586"/>
              </a:lnSpc>
            </a:pPr>
            <a:endParaRPr lang="en-US" sz="800" dirty="0">
              <a:solidFill>
                <a:schemeClr val="bg1"/>
              </a:solidFill>
              <a:latin typeface="Avenir Book" charset="0"/>
              <a:ea typeface="Avenir Book" charset="0"/>
              <a:cs typeface="Avenir Book" charset="0"/>
            </a:endParaRPr>
          </a:p>
        </p:txBody>
      </p:sp>
      <p:sp>
        <p:nvSpPr>
          <p:cNvPr id="10" name="ZoneTexte 9"/>
          <p:cNvSpPr txBox="1"/>
          <p:nvPr/>
        </p:nvSpPr>
        <p:spPr>
          <a:xfrm>
            <a:off x="606943" y="4062950"/>
            <a:ext cx="4256809" cy="861774"/>
          </a:xfrm>
          <a:prstGeom prst="rect">
            <a:avLst/>
          </a:prstGeom>
          <a:noFill/>
        </p:spPr>
        <p:txBody>
          <a:bodyPr wrap="square" rtlCol="0">
            <a:spAutoFit/>
          </a:bodyPr>
          <a:lstStyle/>
          <a:p>
            <a:r>
              <a:rPr lang="en-US" sz="1000" dirty="0"/>
              <a:t>WRF data are produced on a high-performance computing cluster using Weather Research Forecasting (WRF*) model initialized by ERA5. </a:t>
            </a:r>
          </a:p>
          <a:p>
            <a:r>
              <a:rPr lang="en-US" sz="1000" dirty="0"/>
              <a:t>Data are available anywhere in the world from 10 years ago to the present.  </a:t>
            </a:r>
          </a:p>
          <a:p>
            <a:r>
              <a:rPr lang="en-US" sz="1000" dirty="0"/>
              <a:t>* </a:t>
            </a:r>
            <a:r>
              <a:rPr lang="en-US" sz="1000" dirty="0">
                <a:hlinkClick r:id="rId4"/>
              </a:rPr>
              <a:t>https://www.mmm.ucar.edu</a:t>
            </a:r>
            <a:endParaRPr lang="en-US" sz="1000" dirty="0"/>
          </a:p>
          <a:p>
            <a:endParaRPr lang="en-US" sz="1000" dirty="0"/>
          </a:p>
        </p:txBody>
      </p:sp>
    </p:spTree>
    <p:extLst>
      <p:ext uri="{BB962C8B-B14F-4D97-AF65-F5344CB8AC3E}">
        <p14:creationId xmlns:p14="http://schemas.microsoft.com/office/powerpoint/2010/main" val="83330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1093" y="3441846"/>
            <a:ext cx="4182881" cy="1361615"/>
          </a:xfrm>
          <a:prstGeom prst="rect">
            <a:avLst/>
          </a:prstGeom>
        </p:spPr>
      </p:pic>
      <p:sp>
        <p:nvSpPr>
          <p:cNvPr id="3" name="TextBox 2">
            <a:extLst>
              <a:ext uri="{FF2B5EF4-FFF2-40B4-BE49-F238E27FC236}">
                <a16:creationId xmlns=""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P3.6-622</a:t>
            </a:r>
            <a:endParaRPr lang="x-none" sz="700" dirty="0">
              <a:latin typeface="Arial" panose="020B0604020202020204" pitchFamily="34" charset="0"/>
              <a:cs typeface="Arial" panose="020B0604020202020204" pitchFamily="34" charset="0"/>
            </a:endParaRPr>
          </a:p>
        </p:txBody>
      </p:sp>
      <p:sp>
        <p:nvSpPr>
          <p:cNvPr id="5" name="Rectangle 17">
            <a:extLst>
              <a:ext uri="{FF2B5EF4-FFF2-40B4-BE49-F238E27FC236}">
                <a16:creationId xmlns="" xmlns:a16="http://schemas.microsoft.com/office/drawing/2014/main" id="{2ADB6E1F-BFF3-5141-AA36-25E897EA4384}"/>
              </a:ext>
            </a:extLst>
          </p:cNvPr>
          <p:cNvSpPr>
            <a:spLocks noChangeArrowheads="1"/>
          </p:cNvSpPr>
          <p:nvPr/>
        </p:nvSpPr>
        <p:spPr bwMode="auto">
          <a:xfrm>
            <a:off x="1995363" y="22363"/>
            <a:ext cx="4962770" cy="1255792"/>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On filtering turbulent noise with interpretable neural networks</a:t>
            </a:r>
          </a:p>
          <a:p>
            <a:pPr algn="ctr" eaLnBrk="0" hangingPunct="0">
              <a:lnSpc>
                <a:spcPts val="1586"/>
              </a:lnSpc>
            </a:pPr>
            <a:r>
              <a:rPr lang="en-US" sz="900" dirty="0">
                <a:solidFill>
                  <a:schemeClr val="bg1"/>
                </a:solidFill>
                <a:latin typeface="Arial" panose="020B0604020202020204" pitchFamily="34" charset="0"/>
                <a:ea typeface="Avenir Book" charset="0"/>
              </a:rPr>
              <a:t>Cyril </a:t>
            </a:r>
            <a:r>
              <a:rPr lang="en-US" sz="900" dirty="0" err="1">
                <a:solidFill>
                  <a:schemeClr val="bg1"/>
                </a:solidFill>
                <a:latin typeface="Arial" panose="020B0604020202020204" pitchFamily="34" charset="0"/>
                <a:ea typeface="Avenir Book" charset="0"/>
              </a:rPr>
              <a:t>Nefzaoui</a:t>
            </a:r>
            <a:r>
              <a:rPr lang="en-US" sz="900" dirty="0">
                <a:solidFill>
                  <a:schemeClr val="bg1"/>
                </a:solidFill>
                <a:latin typeface="Arial" panose="020B0604020202020204" pitchFamily="34" charset="0"/>
                <a:ea typeface="Avenir Book" charset="0"/>
              </a:rPr>
              <a:t> Blanchard</a:t>
            </a:r>
            <a:r>
              <a:rPr lang="en-US" sz="900" baseline="30000" dirty="0">
                <a:solidFill>
                  <a:schemeClr val="bg1"/>
                </a:solidFill>
                <a:latin typeface="Arial" panose="020B0604020202020204" pitchFamily="34" charset="0"/>
                <a:ea typeface="Avenir Book" charset="0"/>
              </a:rPr>
              <a:t>1 </a:t>
            </a:r>
            <a:r>
              <a:rPr lang="en-US" sz="900" dirty="0">
                <a:solidFill>
                  <a:schemeClr val="bg1"/>
                </a:solidFill>
                <a:latin typeface="Arial" panose="020B0604020202020204" pitchFamily="34" charset="0"/>
                <a:ea typeface="Avenir Book" charset="0"/>
              </a:rPr>
              <a:t>, Christophe Millet</a:t>
            </a:r>
            <a:r>
              <a:rPr lang="en-US" sz="900" baseline="30000" dirty="0">
                <a:solidFill>
                  <a:schemeClr val="bg1"/>
                </a:solidFill>
                <a:latin typeface="Arial" panose="020B0604020202020204" pitchFamily="34" charset="0"/>
                <a:ea typeface="Avenir Book" charset="0"/>
              </a:rPr>
              <a:t>1,2</a:t>
            </a:r>
            <a:r>
              <a:rPr lang="en-US" sz="900" dirty="0">
                <a:solidFill>
                  <a:schemeClr val="bg1"/>
                </a:solidFill>
                <a:latin typeface="Arial" panose="020B0604020202020204" pitchFamily="34" charset="0"/>
                <a:ea typeface="Avenir Book" charset="0"/>
              </a:rPr>
              <a:t>, Mathilde Mougeot</a:t>
            </a:r>
            <a:r>
              <a:rPr lang="en-US" sz="900" baseline="30000" dirty="0">
                <a:solidFill>
                  <a:schemeClr val="bg1"/>
                </a:solidFill>
                <a:latin typeface="Arial" panose="020B0604020202020204" pitchFamily="34" charset="0"/>
                <a:ea typeface="Avenir Book" charset="0"/>
              </a:rPr>
              <a:t>1,3</a:t>
            </a:r>
            <a:r>
              <a:rPr lang="en-US" sz="900" dirty="0">
                <a:solidFill>
                  <a:schemeClr val="bg1"/>
                </a:solidFill>
                <a:latin typeface="Arial" panose="020B0604020202020204" pitchFamily="34" charset="0"/>
                <a:ea typeface="Avenir Book" charset="0"/>
              </a:rPr>
              <a:t>, Xavier Cassagnou</a:t>
            </a:r>
            <a:r>
              <a:rPr lang="en-US" sz="900" baseline="30000" dirty="0">
                <a:solidFill>
                  <a:schemeClr val="bg1"/>
                </a:solidFill>
                <a:latin typeface="Arial" panose="020B0604020202020204" pitchFamily="34" charset="0"/>
                <a:ea typeface="Avenir Book" charset="0"/>
              </a:rPr>
              <a:t>1</a:t>
            </a:r>
            <a:r>
              <a:rPr lang="en-US" sz="900" dirty="0">
                <a:solidFill>
                  <a:schemeClr val="bg1"/>
                </a:solidFill>
                <a:latin typeface="Arial" panose="020B0604020202020204" pitchFamily="34" charset="0"/>
                <a:ea typeface="Avenir Book" charset="0"/>
              </a:rPr>
              <a:t> </a:t>
            </a:r>
            <a:endParaRPr lang="en-US" sz="900" baseline="30000" dirty="0">
              <a:solidFill>
                <a:schemeClr val="bg1"/>
              </a:solidFill>
              <a:latin typeface="Arial" panose="020B0604020202020204" pitchFamily="34" charset="0"/>
              <a:ea typeface="Avenir Book" charset="0"/>
            </a:endParaRPr>
          </a:p>
          <a:p>
            <a:pPr lvl="3"/>
            <a:r>
              <a:rPr lang="fr-FR" sz="700" baseline="30000" dirty="0">
                <a:solidFill>
                  <a:schemeClr val="bg1"/>
                </a:solidFill>
                <a:latin typeface="Arial" panose="020B0604020202020204" pitchFamily="34" charset="0"/>
                <a:cs typeface="Arial" panose="020B0604020202020204" pitchFamily="34" charset="0"/>
              </a:rPr>
              <a:t>1</a:t>
            </a:r>
            <a:r>
              <a:rPr lang="fr-FR" sz="700" dirty="0">
                <a:solidFill>
                  <a:schemeClr val="bg1"/>
                </a:solidFill>
                <a:latin typeface="Arial" panose="020B0604020202020204" pitchFamily="34" charset="0"/>
                <a:cs typeface="Arial" panose="020B0604020202020204" pitchFamily="34" charset="0"/>
              </a:rPr>
              <a:t>Centre Borelli, ENS Paris-Saclay, F-91190 Gif-sur-Yvette, France</a:t>
            </a:r>
          </a:p>
          <a:p>
            <a:pPr lvl="3"/>
            <a:r>
              <a:rPr lang="fr-FR" sz="700" baseline="30000" dirty="0">
                <a:solidFill>
                  <a:schemeClr val="bg1"/>
                </a:solidFill>
                <a:latin typeface="Arial" panose="020B0604020202020204" pitchFamily="34" charset="0"/>
                <a:cs typeface="Arial" panose="020B0604020202020204" pitchFamily="34" charset="0"/>
              </a:rPr>
              <a:t>2</a:t>
            </a:r>
            <a:r>
              <a:rPr lang="fr-FR" sz="700" dirty="0">
                <a:solidFill>
                  <a:schemeClr val="bg1"/>
                </a:solidFill>
                <a:latin typeface="Arial" panose="020B0604020202020204" pitchFamily="34" charset="0"/>
                <a:cs typeface="Arial" panose="020B0604020202020204" pitchFamily="34" charset="0"/>
              </a:rPr>
              <a:t>CEA, DAM, DIF, 91297 Arpajon, France</a:t>
            </a:r>
          </a:p>
          <a:p>
            <a:pPr lvl="3"/>
            <a:r>
              <a:rPr lang="fr-FR" sz="700" baseline="30000" dirty="0">
                <a:solidFill>
                  <a:schemeClr val="bg1"/>
                </a:solidFill>
                <a:latin typeface="Arial" panose="020B0604020202020204" pitchFamily="34" charset="0"/>
                <a:cs typeface="Arial" panose="020B0604020202020204" pitchFamily="34" charset="0"/>
              </a:rPr>
              <a:t>3</a:t>
            </a:r>
            <a:r>
              <a:rPr lang="fr-FR" sz="700" dirty="0">
                <a:solidFill>
                  <a:schemeClr val="bg1"/>
                </a:solidFill>
                <a:latin typeface="Arial" panose="020B0604020202020204" pitchFamily="34" charset="0"/>
                <a:cs typeface="Arial" panose="020B0604020202020204" pitchFamily="34" charset="0"/>
              </a:rPr>
              <a:t>ENSIIE, F-91000 Évry, France</a:t>
            </a:r>
          </a:p>
          <a:p>
            <a:pPr lvl="3"/>
            <a:r>
              <a:rPr lang="fr-FR" sz="700" dirty="0" err="1">
                <a:solidFill>
                  <a:schemeClr val="bg1"/>
                </a:solidFill>
                <a:latin typeface="Arial" panose="020B0604020202020204" pitchFamily="34" charset="0"/>
                <a:cs typeface="Arial" panose="020B0604020202020204" pitchFamily="34" charset="0"/>
              </a:rPr>
              <a:t>corresponding</a:t>
            </a:r>
            <a:r>
              <a:rPr lang="fr-FR" sz="700" dirty="0">
                <a:solidFill>
                  <a:schemeClr val="bg1"/>
                </a:solidFill>
                <a:latin typeface="Arial" panose="020B0604020202020204" pitchFamily="34" charset="0"/>
                <a:cs typeface="Arial" panose="020B0604020202020204" pitchFamily="34" charset="0"/>
              </a:rPr>
              <a:t> </a:t>
            </a:r>
            <a:r>
              <a:rPr lang="fr-FR" sz="700" dirty="0" err="1">
                <a:solidFill>
                  <a:schemeClr val="bg1"/>
                </a:solidFill>
                <a:latin typeface="Arial" panose="020B0604020202020204" pitchFamily="34" charset="0"/>
                <a:cs typeface="Arial" panose="020B0604020202020204" pitchFamily="34" charset="0"/>
              </a:rPr>
              <a:t>authors</a:t>
            </a:r>
            <a:r>
              <a:rPr lang="fr-FR" sz="700" dirty="0">
                <a:solidFill>
                  <a:schemeClr val="bg1"/>
                </a:solidFill>
                <a:latin typeface="Arial" panose="020B0604020202020204" pitchFamily="34" charset="0"/>
                <a:cs typeface="Arial" panose="020B0604020202020204" pitchFamily="34" charset="0"/>
              </a:rPr>
              <a:t> : </a:t>
            </a:r>
            <a:r>
              <a:rPr lang="fr-FR" sz="700" dirty="0">
                <a:solidFill>
                  <a:schemeClr val="bg1"/>
                </a:solidFill>
                <a:latin typeface="Arial" panose="020B0604020202020204" pitchFamily="34" charset="0"/>
                <a:cs typeface="Arial" panose="020B0604020202020204" pitchFamily="34" charset="0"/>
                <a:hlinkClick r:id="rId3"/>
              </a:rPr>
              <a:t>cyril.nefzaouiblanchard@ensta-paris.fr</a:t>
            </a:r>
            <a:r>
              <a:rPr lang="fr-FR" sz="700" dirty="0">
                <a:solidFill>
                  <a:schemeClr val="bg1"/>
                </a:solidFill>
                <a:latin typeface="Arial" panose="020B0604020202020204" pitchFamily="34" charset="0"/>
                <a:cs typeface="Arial" panose="020B0604020202020204" pitchFamily="34" charset="0"/>
              </a:rPr>
              <a:t> ,  christophe.millet@cea.fr</a:t>
            </a:r>
          </a:p>
          <a:p>
            <a:pPr lvl="3"/>
            <a:endParaRPr lang="fr-FR" sz="700" dirty="0">
              <a:solidFill>
                <a:schemeClr val="bg1"/>
              </a:solidFill>
              <a:latin typeface="Arial" panose="020B0604020202020204" pitchFamily="34" charset="0"/>
              <a:cs typeface="Arial" panose="020B0604020202020204" pitchFamily="34" charset="0"/>
            </a:endParaRPr>
          </a:p>
          <a:p>
            <a:pPr lvl="3"/>
            <a:endParaRPr lang="fr-FR" sz="700" dirty="0">
              <a:solidFill>
                <a:schemeClr val="bg1"/>
              </a:solidFill>
              <a:latin typeface="Arial" panose="020B0604020202020204" pitchFamily="34" charset="0"/>
              <a:cs typeface="Arial" panose="020B0604020202020204" pitchFamily="34" charset="0"/>
            </a:endParaRPr>
          </a:p>
          <a:p>
            <a:pPr algn="ctr" eaLnBrk="0" hangingPunct="0">
              <a:lnSpc>
                <a:spcPts val="1586"/>
              </a:lnSpc>
            </a:pPr>
            <a:endParaRPr lang="en-US" sz="800" dirty="0">
              <a:solidFill>
                <a:schemeClr val="bg1"/>
              </a:solidFill>
              <a:latin typeface="Avenir Book" charset="0"/>
              <a:ea typeface="Avenir Book" charset="0"/>
              <a:cs typeface="Avenir Book" charset="0"/>
            </a:endParaRPr>
          </a:p>
        </p:txBody>
      </p:sp>
      <p:sp>
        <p:nvSpPr>
          <p:cNvPr id="44" name="TextBox 4">
            <a:extLst>
              <a:ext uri="{FF2B5EF4-FFF2-40B4-BE49-F238E27FC236}">
                <a16:creationId xmlns="" xmlns:a16="http://schemas.microsoft.com/office/drawing/2014/main" id="{68D29476-7660-1049-BF58-5DE19B373679}"/>
              </a:ext>
            </a:extLst>
          </p:cNvPr>
          <p:cNvSpPr txBox="1"/>
          <p:nvPr/>
        </p:nvSpPr>
        <p:spPr>
          <a:xfrm rot="16200000">
            <a:off x="-1618073" y="253698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RESULTS</a:t>
            </a:r>
          </a:p>
        </p:txBody>
      </p:sp>
      <p:sp>
        <p:nvSpPr>
          <p:cNvPr id="10" name="ZoneTexte 9"/>
          <p:cNvSpPr txBox="1"/>
          <p:nvPr/>
        </p:nvSpPr>
        <p:spPr>
          <a:xfrm>
            <a:off x="601540" y="912421"/>
            <a:ext cx="3471337" cy="1754326"/>
          </a:xfrm>
          <a:prstGeom prst="rect">
            <a:avLst/>
          </a:prstGeom>
          <a:noFill/>
        </p:spPr>
        <p:txBody>
          <a:bodyPr wrap="square" rtlCol="0">
            <a:spAutoFit/>
          </a:bodyPr>
          <a:lstStyle/>
          <a:p>
            <a:r>
              <a:rPr lang="en-US" sz="1200" b="1" dirty="0"/>
              <a:t>Dynamics and transfer learning</a:t>
            </a:r>
          </a:p>
          <a:p>
            <a:pPr marL="171450" indent="-171450">
              <a:buFont typeface="Wingdings" panose="05000000000000000000" pitchFamily="2" charset="2"/>
              <a:buChar char="Ø"/>
            </a:pPr>
            <a:r>
              <a:rPr lang="en-US" sz="1200" dirty="0"/>
              <a:t>A common NN architecture captures the same dynamics for different </a:t>
            </a:r>
            <a:r>
              <a:rPr lang="en-US" sz="1200" dirty="0" smtClean="0"/>
              <a:t>observables: </a:t>
            </a:r>
            <a:r>
              <a:rPr lang="en-US" sz="1200" dirty="0"/>
              <a:t>pressure, wind speed, TKE, horizontal radiance (not shown here). </a:t>
            </a:r>
          </a:p>
          <a:p>
            <a:pPr marL="171450" indent="-171450">
              <a:buFont typeface="Wingdings" panose="05000000000000000000" pitchFamily="2" charset="2"/>
              <a:buChar char="Ø"/>
            </a:pPr>
            <a:r>
              <a:rPr lang="en-US" sz="1200" dirty="0"/>
              <a:t>Better predictions are achieved with the derivatives of physical quantities (see figures </a:t>
            </a:r>
            <a:r>
              <a:rPr lang="en-US" sz="1200" b="1" dirty="0">
                <a:solidFill>
                  <a:schemeClr val="accent6">
                    <a:lumMod val="75000"/>
                  </a:schemeClr>
                </a:solidFill>
                <a:latin typeface="Cambria Math"/>
                <a:ea typeface="Cambria Math"/>
              </a:rPr>
              <a:t>→</a:t>
            </a:r>
            <a:r>
              <a:rPr lang="en-US" sz="1200" dirty="0"/>
              <a:t>).</a:t>
            </a:r>
          </a:p>
          <a:p>
            <a:pPr marL="171450" indent="-171450">
              <a:buFont typeface="Wingdings" panose="05000000000000000000" pitchFamily="2" charset="2"/>
              <a:buChar char="Ø"/>
            </a:pPr>
            <a:r>
              <a:rPr lang="en-US" sz="1200" dirty="0"/>
              <a:t>The best NN architecture is not necessarily the “deepest” (i.e. obtained for large TEDD).</a:t>
            </a:r>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9518" y="1027925"/>
            <a:ext cx="4182881" cy="1361615"/>
          </a:xfrm>
          <a:prstGeom prst="rect">
            <a:avLst/>
          </a:prstGeom>
        </p:spPr>
      </p:pic>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4252" y="2740139"/>
            <a:ext cx="4182881" cy="1361615"/>
          </a:xfrm>
          <a:prstGeom prst="rect">
            <a:avLst/>
          </a:prstGeom>
        </p:spPr>
      </p:pic>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9517" y="1715435"/>
            <a:ext cx="4182881" cy="1361615"/>
          </a:xfrm>
          <a:prstGeom prst="rect">
            <a:avLst/>
          </a:prstGeom>
        </p:spPr>
      </p:pic>
      <p:sp>
        <p:nvSpPr>
          <p:cNvPr id="2" name="Rectangle 1"/>
          <p:cNvSpPr/>
          <p:nvPr/>
        </p:nvSpPr>
        <p:spPr>
          <a:xfrm>
            <a:off x="4864252" y="2351988"/>
            <a:ext cx="4182881" cy="1022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5" name="ZoneTexte 14"/>
              <p:cNvSpPr txBox="1"/>
              <p:nvPr/>
            </p:nvSpPr>
            <p:spPr>
              <a:xfrm>
                <a:off x="4901937" y="2443894"/>
                <a:ext cx="4242063" cy="861774"/>
              </a:xfrm>
              <a:prstGeom prst="rect">
                <a:avLst/>
              </a:prstGeom>
              <a:noFill/>
            </p:spPr>
            <p:txBody>
              <a:bodyPr wrap="square" rtlCol="0">
                <a:spAutoFit/>
              </a:bodyPr>
              <a:lstStyle/>
              <a:p>
                <a:r>
                  <a:rPr lang="en-US" sz="1000" dirty="0">
                    <a:solidFill>
                      <a:srgbClr val="FF0000"/>
                    </a:solidFill>
                  </a:rPr>
                  <a:t>Prediction</a:t>
                </a:r>
                <a:r>
                  <a:rPr lang="en-US" sz="1000" dirty="0"/>
                  <a:t> using the NN and </a:t>
                </a:r>
                <a:r>
                  <a:rPr lang="en-US" sz="1000" b="1" dirty="0">
                    <a:solidFill>
                      <a:schemeClr val="accent6">
                        <a:lumMod val="75000"/>
                      </a:schemeClr>
                    </a:solidFill>
                  </a:rPr>
                  <a:t>reference</a:t>
                </a:r>
                <a:r>
                  <a:rPr lang="en-US" sz="1000" dirty="0"/>
                  <a:t> (WRF) for the (norm.) time derivative of the density at 470 m and TKE; </a:t>
                </a:r>
                <a14:m>
                  <m:oMath xmlns:m="http://schemas.openxmlformats.org/officeDocument/2006/math">
                    <m:r>
                      <m:rPr>
                        <m:sty m:val="p"/>
                      </m:rPr>
                      <a:rPr lang="fr-FR" sz="1000" b="0" i="0" smtClean="0">
                        <a:solidFill>
                          <a:srgbClr val="FF0000"/>
                        </a:solidFill>
                        <a:latin typeface="Cambria Math"/>
                      </a:rPr>
                      <m:t>TEDD</m:t>
                    </m:r>
                    <m:r>
                      <a:rPr lang="fr-FR" sz="1000" b="0" i="1" smtClean="0">
                        <a:solidFill>
                          <a:srgbClr val="FF0000"/>
                        </a:solidFill>
                        <a:latin typeface="Cambria Math"/>
                      </a:rPr>
                      <m:t>=400</m:t>
                    </m:r>
                  </m:oMath>
                </a14:m>
                <a:r>
                  <a:rPr lang="en-US" sz="1000" dirty="0">
                    <a:solidFill>
                      <a:srgbClr val="FF0000"/>
                    </a:solidFill>
                  </a:rPr>
                  <a:t>, </a:t>
                </a:r>
                <a14:m>
                  <m:oMath xmlns:m="http://schemas.openxmlformats.org/officeDocument/2006/math">
                    <m:r>
                      <m:rPr>
                        <m:sty m:val="p"/>
                      </m:rPr>
                      <a:rPr lang="fr-FR" sz="1000" b="0" i="0" smtClean="0">
                        <a:solidFill>
                          <a:srgbClr val="FF0000"/>
                        </a:solidFill>
                        <a:latin typeface="Cambria Math"/>
                      </a:rPr>
                      <m:t>Bo</m:t>
                    </m:r>
                    <m:r>
                      <a:rPr lang="fr-FR" sz="1000" b="0" i="1" smtClean="0">
                        <a:solidFill>
                          <a:srgbClr val="FF0000"/>
                        </a:solidFill>
                        <a:latin typeface="Cambria Math"/>
                      </a:rPr>
                      <m:t>=60</m:t>
                    </m:r>
                  </m:oMath>
                </a14:m>
                <a:r>
                  <a:rPr lang="en-US" sz="1000" dirty="0">
                    <a:solidFill>
                      <a:srgbClr val="FF0000"/>
                    </a:solidFill>
                  </a:rPr>
                  <a:t> and </a:t>
                </a:r>
                <a14:m>
                  <m:oMath xmlns:m="http://schemas.openxmlformats.org/officeDocument/2006/math">
                    <m:r>
                      <a:rPr lang="fr-FR" sz="1000" b="0" i="1" smtClean="0">
                        <a:solidFill>
                          <a:srgbClr val="FF0000"/>
                        </a:solidFill>
                        <a:latin typeface="Cambria Math"/>
                      </a:rPr>
                      <m:t>𝛼</m:t>
                    </m:r>
                    <m:r>
                      <a:rPr lang="fr-FR" sz="1000" b="0" i="1" smtClean="0">
                        <a:solidFill>
                          <a:srgbClr val="FF0000"/>
                        </a:solidFill>
                        <a:latin typeface="Cambria Math"/>
                      </a:rPr>
                      <m:t>=80</m:t>
                    </m:r>
                  </m:oMath>
                </a14:m>
                <a:r>
                  <a:rPr lang="en-US" sz="1000" dirty="0"/>
                  <a:t>.</a:t>
                </a:r>
              </a:p>
              <a:p>
                <a:endParaRPr lang="en-US" sz="1000" dirty="0"/>
              </a:p>
              <a:p>
                <a:r>
                  <a:rPr lang="en-US" sz="1000" dirty="0"/>
                  <a:t>Predictions are obtained using </a:t>
                </a:r>
                <a14:m>
                  <m:oMath xmlns:m="http://schemas.openxmlformats.org/officeDocument/2006/math">
                    <m:sSup>
                      <m:sSupPr>
                        <m:ctrlPr>
                          <a:rPr lang="fr-FR" sz="1000" i="1" smtClean="0">
                            <a:solidFill>
                              <a:srgbClr val="FF0000"/>
                            </a:solidFill>
                            <a:latin typeface="Cambria Math"/>
                          </a:rPr>
                        </m:ctrlPr>
                      </m:sSupPr>
                      <m:e>
                        <m:sSub>
                          <m:sSubPr>
                            <m:ctrlPr>
                              <a:rPr lang="fr-FR" sz="1000" i="1">
                                <a:solidFill>
                                  <a:srgbClr val="FF0000"/>
                                </a:solidFill>
                                <a:latin typeface="Cambria Math"/>
                              </a:rPr>
                            </m:ctrlPr>
                          </m:sSubPr>
                          <m:e>
                            <m:r>
                              <a:rPr lang="fr-FR" sz="1000">
                                <a:solidFill>
                                  <a:srgbClr val="FF0000"/>
                                </a:solidFill>
                                <a:latin typeface="Cambria Math"/>
                              </a:rPr>
                              <m:t>(</m:t>
                            </m:r>
                            <m:r>
                              <m:rPr>
                                <m:sty m:val="p"/>
                              </m:rPr>
                              <a:rPr lang="fr-FR" sz="1000">
                                <a:solidFill>
                                  <a:srgbClr val="FF0000"/>
                                </a:solidFill>
                                <a:latin typeface="Cambria Math"/>
                              </a:rPr>
                              <m:t>χ</m:t>
                            </m:r>
                          </m:e>
                          <m:sub>
                            <m:r>
                              <a:rPr lang="fr-FR" sz="1000" i="1">
                                <a:solidFill>
                                  <a:srgbClr val="FF0000"/>
                                </a:solidFill>
                                <a:latin typeface="Cambria Math"/>
                              </a:rPr>
                              <m:t>𝑒</m:t>
                            </m:r>
                          </m:sub>
                        </m:sSub>
                        <m:r>
                          <a:rPr lang="fr-FR" sz="1000" i="1">
                            <a:solidFill>
                              <a:srgbClr val="FF0000"/>
                            </a:solidFill>
                            <a:latin typeface="Cambria Math"/>
                          </a:rPr>
                          <m:t>∘</m:t>
                        </m:r>
                        <m:r>
                          <a:rPr lang="fr-FR" sz="1000" i="1">
                            <a:solidFill>
                              <a:srgbClr val="FF0000"/>
                            </a:solidFill>
                            <a:latin typeface="Cambria Math"/>
                          </a:rPr>
                          <m:t>𝐶</m:t>
                        </m:r>
                        <m:r>
                          <a:rPr lang="fr-FR" sz="1000" i="1">
                            <a:solidFill>
                              <a:srgbClr val="FF0000"/>
                            </a:solidFill>
                            <a:latin typeface="Cambria Math"/>
                          </a:rPr>
                          <m:t>∘</m:t>
                        </m:r>
                        <m:sSub>
                          <m:sSubPr>
                            <m:ctrlPr>
                              <a:rPr lang="fr-FR" sz="1000" i="1">
                                <a:solidFill>
                                  <a:srgbClr val="FF0000"/>
                                </a:solidFill>
                                <a:latin typeface="Cambria Math"/>
                              </a:rPr>
                            </m:ctrlPr>
                          </m:sSubPr>
                          <m:e>
                            <m:r>
                              <m:rPr>
                                <m:sty m:val="p"/>
                              </m:rPr>
                              <a:rPr lang="fr-FR" sz="1000">
                                <a:solidFill>
                                  <a:srgbClr val="FF0000"/>
                                </a:solidFill>
                                <a:latin typeface="Cambria Math"/>
                              </a:rPr>
                              <m:t>χ</m:t>
                            </m:r>
                          </m:e>
                          <m:sub>
                            <m:r>
                              <a:rPr lang="fr-FR" sz="1000" i="1">
                                <a:solidFill>
                                  <a:srgbClr val="FF0000"/>
                                </a:solidFill>
                                <a:latin typeface="Cambria Math"/>
                              </a:rPr>
                              <m:t>𝑑</m:t>
                            </m:r>
                          </m:sub>
                        </m:sSub>
                        <m:r>
                          <a:rPr lang="fr-FR" sz="1000" b="0" i="1" smtClean="0">
                            <a:solidFill>
                              <a:srgbClr val="FF0000"/>
                            </a:solidFill>
                            <a:latin typeface="Cambria Math"/>
                          </a:rPr>
                          <m:t>)</m:t>
                        </m:r>
                      </m:e>
                      <m:sup>
                        <m:r>
                          <a:rPr lang="fr-FR" sz="1000" b="0" i="1" smtClean="0">
                            <a:solidFill>
                              <a:srgbClr val="FF0000"/>
                            </a:solidFill>
                            <a:latin typeface="Cambria Math"/>
                          </a:rPr>
                          <m:t>𝑛</m:t>
                        </m:r>
                      </m:sup>
                    </m:sSup>
                  </m:oMath>
                </a14:m>
                <a:r>
                  <a:rPr lang="en-US" sz="1000" dirty="0"/>
                  <a:t> (top) and </a:t>
                </a:r>
                <a14:m>
                  <m:oMath xmlns:m="http://schemas.openxmlformats.org/officeDocument/2006/math">
                    <m:sSub>
                      <m:sSubPr>
                        <m:ctrlPr>
                          <a:rPr lang="fr-FR" sz="1000" i="1" smtClean="0">
                            <a:solidFill>
                              <a:srgbClr val="FF0000"/>
                            </a:solidFill>
                            <a:latin typeface="Cambria Math"/>
                          </a:rPr>
                        </m:ctrlPr>
                      </m:sSubPr>
                      <m:e>
                        <m:r>
                          <m:rPr>
                            <m:sty m:val="p"/>
                          </m:rPr>
                          <a:rPr lang="fr-FR" sz="1000">
                            <a:solidFill>
                              <a:srgbClr val="FF0000"/>
                            </a:solidFill>
                            <a:latin typeface="Cambria Math"/>
                          </a:rPr>
                          <m:t>χ</m:t>
                        </m:r>
                      </m:e>
                      <m:sub>
                        <m:r>
                          <a:rPr lang="fr-FR" sz="1000" i="1">
                            <a:solidFill>
                              <a:srgbClr val="FF0000"/>
                            </a:solidFill>
                            <a:latin typeface="Cambria Math"/>
                          </a:rPr>
                          <m:t>𝑒</m:t>
                        </m:r>
                      </m:sub>
                    </m:sSub>
                    <m:r>
                      <a:rPr lang="fr-FR" sz="1000" i="1">
                        <a:solidFill>
                          <a:srgbClr val="FF0000"/>
                        </a:solidFill>
                        <a:latin typeface="Cambria Math"/>
                      </a:rPr>
                      <m:t>∘</m:t>
                    </m:r>
                    <m:sSup>
                      <m:sSupPr>
                        <m:ctrlPr>
                          <a:rPr lang="fr-FR" sz="1000" i="1">
                            <a:solidFill>
                              <a:srgbClr val="FF0000"/>
                            </a:solidFill>
                            <a:latin typeface="Cambria Math"/>
                          </a:rPr>
                        </m:ctrlPr>
                      </m:sSupPr>
                      <m:e>
                        <m:r>
                          <a:rPr lang="fr-FR" sz="1000" i="1">
                            <a:solidFill>
                              <a:srgbClr val="FF0000"/>
                            </a:solidFill>
                            <a:latin typeface="Cambria Math"/>
                          </a:rPr>
                          <m:t>𝐶</m:t>
                        </m:r>
                      </m:e>
                      <m:sup>
                        <m:r>
                          <a:rPr lang="fr-FR" sz="1000" i="1">
                            <a:solidFill>
                              <a:srgbClr val="FF0000"/>
                            </a:solidFill>
                            <a:latin typeface="Cambria Math"/>
                          </a:rPr>
                          <m:t>𝑛</m:t>
                        </m:r>
                      </m:sup>
                    </m:sSup>
                    <m:r>
                      <a:rPr lang="fr-FR" sz="1000" i="1">
                        <a:solidFill>
                          <a:srgbClr val="FF0000"/>
                        </a:solidFill>
                        <a:latin typeface="Cambria Math"/>
                      </a:rPr>
                      <m:t>∘</m:t>
                    </m:r>
                    <m:sSub>
                      <m:sSubPr>
                        <m:ctrlPr>
                          <a:rPr lang="fr-FR" sz="1000" i="1">
                            <a:solidFill>
                              <a:srgbClr val="FF0000"/>
                            </a:solidFill>
                            <a:latin typeface="Cambria Math"/>
                          </a:rPr>
                        </m:ctrlPr>
                      </m:sSubPr>
                      <m:e>
                        <m:r>
                          <m:rPr>
                            <m:sty m:val="p"/>
                          </m:rPr>
                          <a:rPr lang="fr-FR" sz="1000">
                            <a:solidFill>
                              <a:srgbClr val="FF0000"/>
                            </a:solidFill>
                            <a:latin typeface="Cambria Math"/>
                          </a:rPr>
                          <m:t>χ</m:t>
                        </m:r>
                      </m:e>
                      <m:sub>
                        <m:r>
                          <a:rPr lang="fr-FR" sz="1000" i="1">
                            <a:solidFill>
                              <a:srgbClr val="FF0000"/>
                            </a:solidFill>
                            <a:latin typeface="Cambria Math"/>
                          </a:rPr>
                          <m:t>𝑑</m:t>
                        </m:r>
                      </m:sub>
                    </m:sSub>
                  </m:oMath>
                </a14:m>
                <a:r>
                  <a:rPr lang="en-US" sz="1000" dirty="0"/>
                  <a:t> (bottom); the first strategy gives better agreement with the </a:t>
                </a:r>
                <a:r>
                  <a:rPr lang="en-US" sz="1000" b="1" dirty="0">
                    <a:solidFill>
                      <a:schemeClr val="accent6">
                        <a:lumMod val="75000"/>
                      </a:schemeClr>
                    </a:solidFill>
                  </a:rPr>
                  <a:t>WRF simulation</a:t>
                </a:r>
                <a:r>
                  <a:rPr lang="en-US" sz="1000" dirty="0"/>
                  <a:t>. </a:t>
                </a:r>
              </a:p>
            </p:txBody>
          </p:sp>
        </mc:Choice>
        <mc:Fallback xmlns="">
          <p:sp>
            <p:nvSpPr>
              <p:cNvPr id="15" name="ZoneTexte 14"/>
              <p:cNvSpPr txBox="1">
                <a:spLocks noRot="1" noChangeAspect="1" noMove="1" noResize="1" noEditPoints="1" noAdjustHandles="1" noChangeArrowheads="1" noChangeShapeType="1" noTextEdit="1"/>
              </p:cNvSpPr>
              <p:nvPr/>
            </p:nvSpPr>
            <p:spPr>
              <a:xfrm>
                <a:off x="4901937" y="2443894"/>
                <a:ext cx="4242063" cy="861774"/>
              </a:xfrm>
              <a:prstGeom prst="rect">
                <a:avLst/>
              </a:prstGeom>
              <a:blipFill rotWithShape="1">
                <a:blip r:embed="rId5"/>
                <a:stretch>
                  <a:fillRect r="-431" b="-3546"/>
                </a:stretch>
              </a:blipFill>
            </p:spPr>
            <p:txBody>
              <a:bodyPr/>
              <a:lstStyle/>
              <a:p>
                <a:r>
                  <a:rPr lang="fr-FR">
                    <a:noFill/>
                  </a:rPr>
                  <a:t> </a:t>
                </a:r>
              </a:p>
            </p:txBody>
          </p:sp>
        </mc:Fallback>
      </mc:AlternateContent>
      <p:pic>
        <p:nvPicPr>
          <p:cNvPr id="16" name="Imag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0891" y="2649021"/>
            <a:ext cx="3257180" cy="1399786"/>
          </a:xfrm>
          <a:prstGeom prst="rect">
            <a:avLst/>
          </a:prstGeom>
        </p:spPr>
      </p:pic>
      <p:cxnSp>
        <p:nvCxnSpPr>
          <p:cNvPr id="8" name="Connecteur droit 7"/>
          <p:cNvCxnSpPr/>
          <p:nvPr/>
        </p:nvCxnSpPr>
        <p:spPr>
          <a:xfrm>
            <a:off x="1300403" y="3711993"/>
            <a:ext cx="382509" cy="0"/>
          </a:xfrm>
          <a:prstGeom prst="line">
            <a:avLst/>
          </a:prstGeom>
          <a:ln w="19050">
            <a:solidFill>
              <a:schemeClr val="bg1">
                <a:lumMod val="6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4925932" y="1677881"/>
            <a:ext cx="381836" cy="246221"/>
          </a:xfrm>
          <a:prstGeom prst="rect">
            <a:avLst/>
          </a:prstGeom>
          <a:noFill/>
        </p:spPr>
        <p:txBody>
          <a:bodyPr wrap="none" rtlCol="0">
            <a:spAutoFit/>
          </a:bodyPr>
          <a:lstStyle/>
          <a:p>
            <a:r>
              <a:rPr lang="fr-FR" sz="1000" dirty="0">
                <a:solidFill>
                  <a:schemeClr val="accent6">
                    <a:lumMod val="75000"/>
                  </a:schemeClr>
                </a:solidFill>
              </a:rPr>
              <a:t>TKE</a:t>
            </a:r>
          </a:p>
        </p:txBody>
      </p:sp>
      <mc:AlternateContent xmlns:mc="http://schemas.openxmlformats.org/markup-compatibility/2006" xmlns:a14="http://schemas.microsoft.com/office/drawing/2010/main">
        <mc:Choice Requires="a14">
          <p:sp>
            <p:nvSpPr>
              <p:cNvPr id="17" name="ZoneTexte 16"/>
              <p:cNvSpPr txBox="1"/>
              <p:nvPr/>
            </p:nvSpPr>
            <p:spPr>
              <a:xfrm>
                <a:off x="4908034" y="997893"/>
                <a:ext cx="743024" cy="2462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1000" b="0" i="1" smtClean="0">
                          <a:solidFill>
                            <a:schemeClr val="accent6">
                              <a:lumMod val="75000"/>
                            </a:schemeClr>
                          </a:solidFill>
                          <a:latin typeface="Cambria Math"/>
                        </a:rPr>
                        <m:t>𝜌</m:t>
                      </m:r>
                      <m:r>
                        <a:rPr lang="fr-FR" sz="1000" b="0" i="1" smtClean="0">
                          <a:solidFill>
                            <a:schemeClr val="accent6">
                              <a:lumMod val="75000"/>
                            </a:schemeClr>
                          </a:solidFill>
                          <a:latin typeface="Cambria Math"/>
                        </a:rPr>
                        <m:t>(470 </m:t>
                      </m:r>
                      <m:r>
                        <m:rPr>
                          <m:sty m:val="p"/>
                        </m:rPr>
                        <a:rPr lang="fr-FR" sz="1000" b="0" i="0" smtClean="0">
                          <a:solidFill>
                            <a:schemeClr val="accent6">
                              <a:lumMod val="75000"/>
                            </a:schemeClr>
                          </a:solidFill>
                          <a:latin typeface="Cambria Math"/>
                        </a:rPr>
                        <m:t>m</m:t>
                      </m:r>
                      <m:r>
                        <a:rPr lang="fr-FR" sz="1000" b="0" i="1" smtClean="0">
                          <a:solidFill>
                            <a:schemeClr val="accent6">
                              <a:lumMod val="75000"/>
                            </a:schemeClr>
                          </a:solidFill>
                          <a:latin typeface="Cambria Math"/>
                        </a:rPr>
                        <m:t>)</m:t>
                      </m:r>
                    </m:oMath>
                  </m:oMathPara>
                </a14:m>
                <a:endParaRPr lang="fr-FR" sz="1000" dirty="0">
                  <a:solidFill>
                    <a:schemeClr val="accent6">
                      <a:lumMod val="75000"/>
                    </a:schemeClr>
                  </a:solidFill>
                </a:endParaRPr>
              </a:p>
            </p:txBody>
          </p:sp>
        </mc:Choice>
        <mc:Fallback xmlns="">
          <p:sp>
            <p:nvSpPr>
              <p:cNvPr id="17" name="ZoneTexte 16"/>
              <p:cNvSpPr txBox="1">
                <a:spLocks noRot="1" noChangeAspect="1" noMove="1" noResize="1" noEditPoints="1" noAdjustHandles="1" noChangeArrowheads="1" noChangeShapeType="1" noTextEdit="1"/>
              </p:cNvSpPr>
              <p:nvPr/>
            </p:nvSpPr>
            <p:spPr>
              <a:xfrm>
                <a:off x="4908034" y="997893"/>
                <a:ext cx="743024" cy="246221"/>
              </a:xfrm>
              <a:prstGeom prst="rect">
                <a:avLst/>
              </a:prstGeom>
              <a:blipFill rotWithShape="1">
                <a:blip r:embed="rId7"/>
                <a:stretch>
                  <a:fillRect b="-75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ZoneTexte 17"/>
              <p:cNvSpPr txBox="1"/>
              <p:nvPr/>
            </p:nvSpPr>
            <p:spPr>
              <a:xfrm>
                <a:off x="4928941" y="3419212"/>
                <a:ext cx="743024" cy="2462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1000" b="0" i="1" smtClean="0">
                          <a:solidFill>
                            <a:schemeClr val="accent6">
                              <a:lumMod val="75000"/>
                            </a:schemeClr>
                          </a:solidFill>
                          <a:latin typeface="Cambria Math"/>
                        </a:rPr>
                        <m:t>𝜌</m:t>
                      </m:r>
                      <m:r>
                        <a:rPr lang="fr-FR" sz="1000" b="0" i="1" smtClean="0">
                          <a:solidFill>
                            <a:schemeClr val="accent6">
                              <a:lumMod val="75000"/>
                            </a:schemeClr>
                          </a:solidFill>
                          <a:latin typeface="Cambria Math"/>
                        </a:rPr>
                        <m:t>(470 </m:t>
                      </m:r>
                      <m:r>
                        <m:rPr>
                          <m:sty m:val="p"/>
                        </m:rPr>
                        <a:rPr lang="fr-FR" sz="1000" b="0" i="0" smtClean="0">
                          <a:solidFill>
                            <a:schemeClr val="accent6">
                              <a:lumMod val="75000"/>
                            </a:schemeClr>
                          </a:solidFill>
                          <a:latin typeface="Cambria Math"/>
                        </a:rPr>
                        <m:t>m</m:t>
                      </m:r>
                      <m:r>
                        <a:rPr lang="fr-FR" sz="1000" b="0" i="1" smtClean="0">
                          <a:solidFill>
                            <a:schemeClr val="accent6">
                              <a:lumMod val="75000"/>
                            </a:schemeClr>
                          </a:solidFill>
                          <a:latin typeface="Cambria Math"/>
                        </a:rPr>
                        <m:t>)</m:t>
                      </m:r>
                    </m:oMath>
                  </m:oMathPara>
                </a14:m>
                <a:endParaRPr lang="fr-FR" sz="1000" dirty="0">
                  <a:solidFill>
                    <a:schemeClr val="accent6">
                      <a:lumMod val="75000"/>
                    </a:schemeClr>
                  </a:solidFill>
                </a:endParaRPr>
              </a:p>
            </p:txBody>
          </p:sp>
        </mc:Choice>
        <mc:Fallback xmlns="">
          <p:sp>
            <p:nvSpPr>
              <p:cNvPr id="18" name="ZoneTexte 17"/>
              <p:cNvSpPr txBox="1">
                <a:spLocks noRot="1" noChangeAspect="1" noMove="1" noResize="1" noEditPoints="1" noAdjustHandles="1" noChangeArrowheads="1" noChangeShapeType="1" noTextEdit="1"/>
              </p:cNvSpPr>
              <p:nvPr/>
            </p:nvSpPr>
            <p:spPr>
              <a:xfrm>
                <a:off x="4928941" y="3419212"/>
                <a:ext cx="743024" cy="246221"/>
              </a:xfrm>
              <a:prstGeom prst="rect">
                <a:avLst/>
              </a:prstGeom>
              <a:blipFill rotWithShape="1">
                <a:blip r:embed="rId8"/>
                <a:stretch>
                  <a:fillRect b="-7500"/>
                </a:stretch>
              </a:blipFill>
            </p:spPr>
            <p:txBody>
              <a:bodyPr/>
              <a:lstStyle/>
              <a:p>
                <a:r>
                  <a:rPr lang="fr-FR">
                    <a:noFill/>
                  </a:rPr>
                  <a:t> </a:t>
                </a:r>
              </a:p>
            </p:txBody>
          </p:sp>
        </mc:Fallback>
      </mc:AlternateContent>
      <p:sp>
        <p:nvSpPr>
          <p:cNvPr id="19" name="ZoneTexte 18"/>
          <p:cNvSpPr txBox="1"/>
          <p:nvPr/>
        </p:nvSpPr>
        <p:spPr>
          <a:xfrm>
            <a:off x="4932029" y="4116711"/>
            <a:ext cx="381836" cy="246221"/>
          </a:xfrm>
          <a:prstGeom prst="rect">
            <a:avLst/>
          </a:prstGeom>
          <a:noFill/>
        </p:spPr>
        <p:txBody>
          <a:bodyPr wrap="none" rtlCol="0">
            <a:spAutoFit/>
          </a:bodyPr>
          <a:lstStyle/>
          <a:p>
            <a:r>
              <a:rPr lang="fr-FR" sz="1000" dirty="0">
                <a:solidFill>
                  <a:schemeClr val="accent6">
                    <a:lumMod val="75000"/>
                  </a:schemeClr>
                </a:solidFill>
              </a:rPr>
              <a:t>TKE</a:t>
            </a:r>
          </a:p>
        </p:txBody>
      </p:sp>
      <p:sp>
        <p:nvSpPr>
          <p:cNvPr id="7" name="Rectangle 6"/>
          <p:cNvSpPr/>
          <p:nvPr/>
        </p:nvSpPr>
        <p:spPr>
          <a:xfrm>
            <a:off x="805896" y="2690813"/>
            <a:ext cx="114298" cy="1233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4032330" y="2651402"/>
            <a:ext cx="68825" cy="1233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rot="16200000" flipV="1">
            <a:off x="2437078" y="1061971"/>
            <a:ext cx="68825" cy="31931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rot="16200000" flipV="1">
            <a:off x="2408531" y="2259983"/>
            <a:ext cx="123825" cy="3319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24" name="ZoneTexte 23"/>
              <p:cNvSpPr txBox="1"/>
              <p:nvPr/>
            </p:nvSpPr>
            <p:spPr>
              <a:xfrm>
                <a:off x="735852" y="3978594"/>
                <a:ext cx="1903653" cy="553998"/>
              </a:xfrm>
              <a:prstGeom prst="rect">
                <a:avLst/>
              </a:prstGeom>
              <a:noFill/>
            </p:spPr>
            <p:txBody>
              <a:bodyPr wrap="square" rtlCol="0">
                <a:spAutoFit/>
              </a:bodyPr>
              <a:lstStyle/>
              <a:p>
                <a:r>
                  <a:rPr lang="en-US" sz="1000" dirty="0">
                    <a:solidFill>
                      <a:srgbClr val="FF0000"/>
                    </a:solidFill>
                  </a:rPr>
                  <a:t>Prediction</a:t>
                </a:r>
                <a:r>
                  <a:rPr lang="en-US" sz="1000" dirty="0"/>
                  <a:t> for the pressure derivative using </a:t>
                </a:r>
                <a14:m>
                  <m:oMath xmlns:m="http://schemas.openxmlformats.org/officeDocument/2006/math">
                    <m:r>
                      <m:rPr>
                        <m:sty m:val="p"/>
                      </m:rPr>
                      <a:rPr lang="fr-FR" sz="1000">
                        <a:solidFill>
                          <a:srgbClr val="FF0000"/>
                        </a:solidFill>
                        <a:latin typeface="Cambria Math"/>
                      </a:rPr>
                      <m:t>TEDD</m:t>
                    </m:r>
                    <m:r>
                      <a:rPr lang="fr-FR" sz="1000" i="1">
                        <a:solidFill>
                          <a:srgbClr val="FF0000"/>
                        </a:solidFill>
                        <a:latin typeface="Cambria Math"/>
                      </a:rPr>
                      <m:t>=</m:t>
                    </m:r>
                    <m:r>
                      <a:rPr lang="fr-FR" sz="1000" b="0" i="1" smtClean="0">
                        <a:solidFill>
                          <a:srgbClr val="FF0000"/>
                        </a:solidFill>
                        <a:latin typeface="Cambria Math"/>
                      </a:rPr>
                      <m:t>6</m:t>
                    </m:r>
                    <m:r>
                      <a:rPr lang="fr-FR" sz="1000" i="1">
                        <a:solidFill>
                          <a:srgbClr val="FF0000"/>
                        </a:solidFill>
                        <a:latin typeface="Cambria Math"/>
                      </a:rPr>
                      <m:t>0</m:t>
                    </m:r>
                    <m:r>
                      <a:rPr lang="fr-FR" sz="1000" b="0" i="1" smtClean="0">
                        <a:solidFill>
                          <a:srgbClr val="FF0000"/>
                        </a:solidFill>
                        <a:latin typeface="Cambria Math"/>
                      </a:rPr>
                      <m:t>3</m:t>
                    </m:r>
                  </m:oMath>
                </a14:m>
                <a:r>
                  <a:rPr lang="en-US" sz="1000" dirty="0">
                    <a:solidFill>
                      <a:srgbClr val="FF0000"/>
                    </a:solidFill>
                  </a:rPr>
                  <a:t>, </a:t>
                </a:r>
                <a14:m>
                  <m:oMath xmlns:m="http://schemas.openxmlformats.org/officeDocument/2006/math">
                    <m:r>
                      <m:rPr>
                        <m:sty m:val="p"/>
                      </m:rPr>
                      <a:rPr lang="fr-FR" sz="1000">
                        <a:solidFill>
                          <a:srgbClr val="FF0000"/>
                        </a:solidFill>
                        <a:latin typeface="Cambria Math"/>
                      </a:rPr>
                      <m:t>Bo</m:t>
                    </m:r>
                    <m:r>
                      <a:rPr lang="fr-FR" sz="1000" i="1">
                        <a:solidFill>
                          <a:srgbClr val="FF0000"/>
                        </a:solidFill>
                        <a:latin typeface="Cambria Math"/>
                      </a:rPr>
                      <m:t>=</m:t>
                    </m:r>
                    <m:r>
                      <a:rPr lang="fr-FR" sz="1000" b="0" i="1" smtClean="0">
                        <a:solidFill>
                          <a:srgbClr val="FF0000"/>
                        </a:solidFill>
                        <a:latin typeface="Cambria Math"/>
                      </a:rPr>
                      <m:t>33</m:t>
                    </m:r>
                  </m:oMath>
                </a14:m>
                <a:r>
                  <a:rPr lang="en-US" sz="1000" dirty="0">
                    <a:solidFill>
                      <a:srgbClr val="FF0000"/>
                    </a:solidFill>
                  </a:rPr>
                  <a:t> and </a:t>
                </a:r>
                <a14:m>
                  <m:oMath xmlns:m="http://schemas.openxmlformats.org/officeDocument/2006/math">
                    <m:r>
                      <a:rPr lang="fr-FR" sz="1000" i="1">
                        <a:solidFill>
                          <a:srgbClr val="FF0000"/>
                        </a:solidFill>
                        <a:latin typeface="Cambria Math"/>
                      </a:rPr>
                      <m:t>𝛼</m:t>
                    </m:r>
                    <m:r>
                      <a:rPr lang="fr-FR" sz="1000" i="1">
                        <a:solidFill>
                          <a:srgbClr val="FF0000"/>
                        </a:solidFill>
                        <a:latin typeface="Cambria Math"/>
                      </a:rPr>
                      <m:t>=80</m:t>
                    </m:r>
                  </m:oMath>
                </a14:m>
                <a:r>
                  <a:rPr lang="en-US" sz="1000" dirty="0"/>
                  <a:t>.</a:t>
                </a:r>
              </a:p>
            </p:txBody>
          </p:sp>
        </mc:Choice>
        <mc:Fallback xmlns="">
          <p:sp>
            <p:nvSpPr>
              <p:cNvPr id="24" name="ZoneTexte 23"/>
              <p:cNvSpPr txBox="1">
                <a:spLocks noRot="1" noChangeAspect="1" noMove="1" noResize="1" noEditPoints="1" noAdjustHandles="1" noChangeArrowheads="1" noChangeShapeType="1" noTextEdit="1"/>
              </p:cNvSpPr>
              <p:nvPr/>
            </p:nvSpPr>
            <p:spPr>
              <a:xfrm>
                <a:off x="735852" y="3978594"/>
                <a:ext cx="1903653" cy="553998"/>
              </a:xfrm>
              <a:prstGeom prst="rect">
                <a:avLst/>
              </a:prstGeom>
              <a:blipFill rotWithShape="1">
                <a:blip r:embed="rId9"/>
                <a:stretch>
                  <a:fillRect b="-5495"/>
                </a:stretch>
              </a:blipFill>
            </p:spPr>
            <p:txBody>
              <a:bodyPr/>
              <a:lstStyle/>
              <a:p>
                <a:r>
                  <a:rPr lang="fr-FR">
                    <a:noFill/>
                  </a:rPr>
                  <a:t> </a:t>
                </a:r>
              </a:p>
            </p:txBody>
          </p:sp>
        </mc:Fallback>
      </mc:AlternateContent>
      <p:sp>
        <p:nvSpPr>
          <p:cNvPr id="25" name="ZoneTexte 24"/>
          <p:cNvSpPr txBox="1"/>
          <p:nvPr/>
        </p:nvSpPr>
        <p:spPr>
          <a:xfrm>
            <a:off x="1277145" y="3691083"/>
            <a:ext cx="626970" cy="246221"/>
          </a:xfrm>
          <a:prstGeom prst="rect">
            <a:avLst/>
          </a:prstGeom>
          <a:noFill/>
        </p:spPr>
        <p:txBody>
          <a:bodyPr wrap="square" rtlCol="0">
            <a:spAutoFit/>
          </a:bodyPr>
          <a:lstStyle/>
          <a:p>
            <a:r>
              <a:rPr lang="en-US" sz="1000" dirty="0">
                <a:solidFill>
                  <a:schemeClr val="bg1">
                    <a:lumMod val="50000"/>
                  </a:schemeClr>
                </a:solidFill>
              </a:rPr>
              <a:t>300 h</a:t>
            </a:r>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5860" y="1002727"/>
            <a:ext cx="721778" cy="3227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93349" y="4079676"/>
            <a:ext cx="358218" cy="593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4008178" y="4154239"/>
            <a:ext cx="166687" cy="516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28" name="ZoneTexte 27"/>
              <p:cNvSpPr txBox="1"/>
              <p:nvPr/>
            </p:nvSpPr>
            <p:spPr>
              <a:xfrm>
                <a:off x="3905850" y="4086726"/>
                <a:ext cx="381836" cy="2154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800" b="0" i="1" smtClean="0">
                          <a:latin typeface="Cambria Math"/>
                        </a:rPr>
                        <m:t>100</m:t>
                      </m:r>
                    </m:oMath>
                  </m:oMathPara>
                </a14:m>
                <a:endParaRPr lang="fr-FR" sz="800" dirty="0">
                  <a:latin typeface="Calibri" panose="020F0502020204030204" pitchFamily="34" charset="0"/>
                  <a:cs typeface="Arial" panose="020B0604020202020204" pitchFamily="34" charset="0"/>
                </a:endParaRPr>
              </a:p>
            </p:txBody>
          </p:sp>
        </mc:Choice>
        <mc:Fallback xmlns="">
          <p:sp>
            <p:nvSpPr>
              <p:cNvPr id="28" name="ZoneTexte 27"/>
              <p:cNvSpPr txBox="1">
                <a:spLocks noRot="1" noChangeAspect="1" noMove="1" noResize="1" noEditPoints="1" noAdjustHandles="1" noChangeArrowheads="1" noChangeShapeType="1" noTextEdit="1"/>
              </p:cNvSpPr>
              <p:nvPr/>
            </p:nvSpPr>
            <p:spPr>
              <a:xfrm>
                <a:off x="3905850" y="4086726"/>
                <a:ext cx="381836" cy="215444"/>
              </a:xfrm>
              <a:prstGeom prst="rect">
                <a:avLst/>
              </a:prstGeom>
              <a:blipFill rotWithShape="1">
                <a:blip r:embed="rId1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2" name="ZoneTexte 31"/>
              <p:cNvSpPr txBox="1"/>
              <p:nvPr/>
            </p:nvSpPr>
            <p:spPr>
              <a:xfrm>
                <a:off x="3925320" y="4320657"/>
                <a:ext cx="325730" cy="2154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800" b="0" i="1" smtClean="0">
                          <a:latin typeface="Cambria Math"/>
                        </a:rPr>
                        <m:t>10</m:t>
                      </m:r>
                    </m:oMath>
                  </m:oMathPara>
                </a14:m>
                <a:endParaRPr lang="fr-FR" sz="800" dirty="0">
                  <a:latin typeface="Calibri" panose="020F0502020204030204" pitchFamily="34" charset="0"/>
                  <a:cs typeface="Arial" panose="020B0604020202020204" pitchFamily="34" charset="0"/>
                </a:endParaRPr>
              </a:p>
            </p:txBody>
          </p:sp>
        </mc:Choice>
        <mc:Fallback xmlns="">
          <p:sp>
            <p:nvSpPr>
              <p:cNvPr id="32" name="ZoneTexte 31"/>
              <p:cNvSpPr txBox="1">
                <a:spLocks noRot="1" noChangeAspect="1" noMove="1" noResize="1" noEditPoints="1" noAdjustHandles="1" noChangeArrowheads="1" noChangeShapeType="1" noTextEdit="1"/>
              </p:cNvSpPr>
              <p:nvPr/>
            </p:nvSpPr>
            <p:spPr>
              <a:xfrm>
                <a:off x="3925320" y="4320657"/>
                <a:ext cx="325730" cy="215444"/>
              </a:xfrm>
              <a:prstGeom prst="rect">
                <a:avLst/>
              </a:prstGeom>
              <a:blipFill rotWithShape="1">
                <a:blip r:embed="rId13"/>
                <a:stretch>
                  <a:fillRect/>
                </a:stretch>
              </a:blipFill>
            </p:spPr>
            <p:txBody>
              <a:bodyPr/>
              <a:lstStyle/>
              <a:p>
                <a:r>
                  <a:rPr lang="fr-FR">
                    <a:noFill/>
                  </a:rPr>
                  <a:t> </a:t>
                </a:r>
              </a:p>
            </p:txBody>
          </p:sp>
        </mc:Fallback>
      </mc:AlternateContent>
      <p:cxnSp>
        <p:nvCxnSpPr>
          <p:cNvPr id="38" name="Connecteur droit avec flèche 37"/>
          <p:cNvCxnSpPr/>
          <p:nvPr/>
        </p:nvCxnSpPr>
        <p:spPr>
          <a:xfrm>
            <a:off x="3399935" y="2663404"/>
            <a:ext cx="0" cy="308460"/>
          </a:xfrm>
          <a:prstGeom prst="straightConnector1">
            <a:avLst/>
          </a:prstGeom>
          <a:ln w="95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a:off x="3157979" y="2666771"/>
            <a:ext cx="241956" cy="0"/>
          </a:xfrm>
          <a:prstGeom prst="straightConnector1">
            <a:avLst/>
          </a:prstGeom>
          <a:ln w="9525">
            <a:solidFill>
              <a:schemeClr val="accent6">
                <a:lumMod val="75000"/>
              </a:schemeClr>
            </a:solidFill>
            <a:headEnd type="arrow" w="sm" len="sm"/>
            <a:tailEnd type="none"/>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flipV="1">
            <a:off x="2311342" y="4101754"/>
            <a:ext cx="997466" cy="6914"/>
          </a:xfrm>
          <a:prstGeom prst="straightConnector1">
            <a:avLst/>
          </a:prstGeom>
          <a:ln w="9525">
            <a:solidFill>
              <a:srgbClr val="FF0000"/>
            </a:solidFill>
            <a:headEnd type="arrow" w="sm" len="sm"/>
            <a:tailEnd type="non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a:off x="3304094" y="3793294"/>
            <a:ext cx="1" cy="308460"/>
          </a:xfrm>
          <a:prstGeom prst="straightConnector1">
            <a:avLst/>
          </a:prstGeom>
          <a:ln w="95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46" name="ZoneTexte 45"/>
          <p:cNvSpPr txBox="1"/>
          <p:nvPr/>
        </p:nvSpPr>
        <p:spPr>
          <a:xfrm>
            <a:off x="2806455" y="2541511"/>
            <a:ext cx="530973" cy="246221"/>
          </a:xfrm>
          <a:prstGeom prst="rect">
            <a:avLst/>
          </a:prstGeom>
          <a:noFill/>
        </p:spPr>
        <p:txBody>
          <a:bodyPr wrap="square" rtlCol="0">
            <a:spAutoFit/>
          </a:bodyPr>
          <a:lstStyle/>
          <a:p>
            <a:r>
              <a:rPr lang="en-US" sz="1000" dirty="0">
                <a:solidFill>
                  <a:schemeClr val="bg1">
                    <a:lumMod val="50000"/>
                  </a:schemeClr>
                </a:solidFill>
              </a:rPr>
              <a:t>WRF</a:t>
            </a:r>
          </a:p>
        </p:txBody>
      </p:sp>
      <p:sp>
        <p:nvSpPr>
          <p:cNvPr id="47" name="ZoneTexte 46"/>
          <p:cNvSpPr txBox="1"/>
          <p:nvPr/>
        </p:nvSpPr>
        <p:spPr>
          <a:xfrm rot="5400000" flipH="1" flipV="1">
            <a:off x="3864512" y="2227964"/>
            <a:ext cx="530973" cy="246221"/>
          </a:xfrm>
          <a:prstGeom prst="rect">
            <a:avLst/>
          </a:prstGeom>
          <a:noFill/>
        </p:spPr>
        <p:txBody>
          <a:bodyPr wrap="square" rtlCol="0">
            <a:spAutoFit/>
          </a:bodyPr>
          <a:lstStyle/>
          <a:p>
            <a:r>
              <a:rPr lang="en-US" sz="1000" dirty="0">
                <a:solidFill>
                  <a:schemeClr val="bg1">
                    <a:lumMod val="50000"/>
                  </a:schemeClr>
                </a:solidFill>
              </a:rPr>
              <a:t>TEDD</a:t>
            </a:r>
          </a:p>
        </p:txBody>
      </p:sp>
      <p:sp>
        <p:nvSpPr>
          <p:cNvPr id="48" name="ZoneTexte 47"/>
          <p:cNvSpPr txBox="1"/>
          <p:nvPr/>
        </p:nvSpPr>
        <p:spPr>
          <a:xfrm rot="10800000" flipH="1" flipV="1">
            <a:off x="4396343" y="4131929"/>
            <a:ext cx="364193" cy="246221"/>
          </a:xfrm>
          <a:prstGeom prst="rect">
            <a:avLst/>
          </a:prstGeom>
          <a:noFill/>
        </p:spPr>
        <p:txBody>
          <a:bodyPr wrap="square" rtlCol="0">
            <a:spAutoFit/>
          </a:bodyPr>
          <a:lstStyle/>
          <a:p>
            <a:r>
              <a:rPr lang="en-US" sz="1000" dirty="0">
                <a:solidFill>
                  <a:schemeClr val="bg1">
                    <a:lumMod val="50000"/>
                  </a:schemeClr>
                </a:solidFill>
              </a:rPr>
              <a:t>Bo</a:t>
            </a:r>
          </a:p>
        </p:txBody>
      </p:sp>
      <p:sp>
        <p:nvSpPr>
          <p:cNvPr id="50" name="Ellipse 49"/>
          <p:cNvSpPr/>
          <p:nvPr/>
        </p:nvSpPr>
        <p:spPr>
          <a:xfrm rot="-840000">
            <a:off x="4446710" y="1099005"/>
            <a:ext cx="60077" cy="63493"/>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ZoneTexte 55"/>
          <p:cNvSpPr txBox="1"/>
          <p:nvPr/>
        </p:nvSpPr>
        <p:spPr>
          <a:xfrm>
            <a:off x="3967737" y="4498044"/>
            <a:ext cx="869901" cy="338554"/>
          </a:xfrm>
          <a:prstGeom prst="rect">
            <a:avLst/>
          </a:prstGeom>
          <a:noFill/>
        </p:spPr>
        <p:txBody>
          <a:bodyPr wrap="square" rtlCol="0">
            <a:spAutoFit/>
          </a:bodyPr>
          <a:lstStyle/>
          <a:p>
            <a:r>
              <a:rPr lang="en-US" sz="800" dirty="0"/>
              <a:t>Prediction time for </a:t>
            </a:r>
            <a:r>
              <a:rPr lang="en-US" sz="800" dirty="0" err="1"/>
              <a:t>Tol</a:t>
            </a:r>
            <a:r>
              <a:rPr lang="en-US" sz="800" dirty="0"/>
              <a:t>.&lt;20%</a:t>
            </a:r>
          </a:p>
        </p:txBody>
      </p:sp>
    </p:spTree>
    <p:extLst>
      <p:ext uri="{BB962C8B-B14F-4D97-AF65-F5344CB8AC3E}">
        <p14:creationId xmlns:p14="http://schemas.microsoft.com/office/powerpoint/2010/main" val="2078751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P3.6-622</a:t>
            </a:r>
            <a:endParaRPr lang="x-none" sz="700" dirty="0">
              <a:latin typeface="Arial" panose="020B0604020202020204" pitchFamily="34" charset="0"/>
              <a:cs typeface="Arial" panose="020B0604020202020204" pitchFamily="34" charset="0"/>
            </a:endParaRPr>
          </a:p>
        </p:txBody>
      </p:sp>
      <p:sp>
        <p:nvSpPr>
          <p:cNvPr id="44" name="TextBox 4">
            <a:extLst>
              <a:ext uri="{FF2B5EF4-FFF2-40B4-BE49-F238E27FC236}">
                <a16:creationId xmlns="" xmlns:a16="http://schemas.microsoft.com/office/drawing/2014/main" id="{68D29476-7660-1049-BF58-5DE19B373679}"/>
              </a:ext>
            </a:extLst>
          </p:cNvPr>
          <p:cNvSpPr txBox="1"/>
          <p:nvPr/>
        </p:nvSpPr>
        <p:spPr>
          <a:xfrm rot="16200000">
            <a:off x="-1618073" y="253698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RESULTS</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7342" y="881595"/>
            <a:ext cx="6185310" cy="3337980"/>
          </a:xfrm>
          <a:prstGeom prst="rect">
            <a:avLst/>
          </a:prstGeom>
        </p:spPr>
      </p:pic>
      <p:pic>
        <p:nvPicPr>
          <p:cNvPr id="21" name="Imag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9496" y="3307347"/>
            <a:ext cx="2362111" cy="258515"/>
          </a:xfrm>
          <a:prstGeom prst="rect">
            <a:avLst/>
          </a:prstGeom>
        </p:spPr>
      </p:pic>
      <p:sp>
        <p:nvSpPr>
          <p:cNvPr id="4" name="Rectangle 3"/>
          <p:cNvSpPr/>
          <p:nvPr/>
        </p:nvSpPr>
        <p:spPr>
          <a:xfrm>
            <a:off x="3048000" y="3065946"/>
            <a:ext cx="6024563" cy="1084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2" name="ZoneTexte 11"/>
              <p:cNvSpPr txBox="1"/>
              <p:nvPr/>
            </p:nvSpPr>
            <p:spPr>
              <a:xfrm>
                <a:off x="557533" y="3471942"/>
                <a:ext cx="8481691" cy="1384995"/>
              </a:xfrm>
              <a:prstGeom prst="rect">
                <a:avLst/>
              </a:prstGeom>
              <a:noFill/>
            </p:spPr>
            <p:txBody>
              <a:bodyPr wrap="square" rtlCol="0">
                <a:spAutoFit/>
              </a:bodyPr>
              <a:lstStyle/>
              <a:p>
                <a:r>
                  <a:rPr lang="en-US" sz="1200" b="1" dirty="0"/>
                  <a:t>Different predictions (for given training) for a given NN (here 400, 80, 60)</a:t>
                </a:r>
              </a:p>
              <a:p>
                <a:pPr marL="171450" indent="-171450">
                  <a:buFont typeface="Wingdings" panose="05000000000000000000" pitchFamily="2" charset="2"/>
                  <a:buChar char="Ø"/>
                </a:pPr>
                <a:r>
                  <a:rPr lang="en-US" sz="1200" dirty="0">
                    <a:solidFill>
                      <a:schemeClr val="tx1"/>
                    </a:solidFill>
                  </a:rPr>
                  <a:t>The regressio</a:t>
                </a:r>
                <a:r>
                  <a:rPr lang="en-US" sz="1200" dirty="0"/>
                  <a:t>n coefficients </a:t>
                </a:r>
                <a14:m>
                  <m:oMath xmlns:m="http://schemas.openxmlformats.org/officeDocument/2006/math">
                    <m:sSub>
                      <m:sSubPr>
                        <m:ctrlPr>
                          <a:rPr lang="fr-FR" sz="1200" b="0" i="1" smtClean="0">
                            <a:latin typeface="Cambria Math"/>
                          </a:rPr>
                        </m:ctrlPr>
                      </m:sSubPr>
                      <m:e>
                        <m:r>
                          <a:rPr lang="fr-FR" sz="1200" b="0" i="1" smtClean="0">
                            <a:latin typeface="Cambria Math"/>
                          </a:rPr>
                          <m:t>𝜆</m:t>
                        </m:r>
                      </m:e>
                      <m:sub>
                        <m:r>
                          <a:rPr lang="fr-FR" sz="1200" b="0" i="1" smtClean="0">
                            <a:latin typeface="Cambria Math"/>
                          </a:rPr>
                          <m:t>𝑘</m:t>
                        </m:r>
                      </m:sub>
                    </m:sSub>
                  </m:oMath>
                </a14:m>
                <a:r>
                  <a:rPr lang="en-US" sz="1200" dirty="0">
                    <a:solidFill>
                      <a:schemeClr val="tx1"/>
                    </a:solidFill>
                  </a:rPr>
                  <a:t> can be related to spectral properties of the </a:t>
                </a:r>
                <a:r>
                  <a:rPr lang="en-US" sz="1200" dirty="0" err="1">
                    <a:solidFill>
                      <a:schemeClr val="tx1"/>
                    </a:solidFill>
                  </a:rPr>
                  <a:t>Koopman</a:t>
                </a:r>
                <a:r>
                  <a:rPr lang="en-US" sz="1200" dirty="0">
                    <a:solidFill>
                      <a:schemeClr val="tx1"/>
                    </a:solidFill>
                  </a:rPr>
                  <a:t> operator.</a:t>
                </a:r>
              </a:p>
              <a:p>
                <a:pPr marL="171450" indent="-171450">
                  <a:buFont typeface="Wingdings" panose="05000000000000000000" pitchFamily="2" charset="2"/>
                  <a:buChar char="Ø"/>
                </a:pPr>
                <a:r>
                  <a:rPr lang="en-US" sz="1200" dirty="0">
                    <a:solidFill>
                      <a:schemeClr val="tx1"/>
                    </a:solidFill>
                  </a:rPr>
                  <a:t>The prediction is always a linear regression on the Bo learnt features spanned by </a:t>
                </a:r>
                <a14:m>
                  <m:oMath xmlns:m="http://schemas.openxmlformats.org/officeDocument/2006/math">
                    <m:r>
                      <a:rPr lang="fr-FR" sz="1200" i="1">
                        <a:solidFill>
                          <a:schemeClr val="tx1"/>
                        </a:solidFill>
                        <a:latin typeface="Cambria Math"/>
                      </a:rPr>
                      <m:t>𝑝</m:t>
                    </m:r>
                    <m:r>
                      <a:rPr lang="fr-FR" sz="1200" i="1">
                        <a:solidFill>
                          <a:schemeClr val="tx1"/>
                        </a:solidFill>
                        <a:latin typeface="Cambria Math"/>
                      </a:rPr>
                      <m:t>≪</m:t>
                    </m:r>
                    <m:r>
                      <m:rPr>
                        <m:sty m:val="p"/>
                      </m:rPr>
                      <a:rPr lang="fr-FR" sz="1200">
                        <a:solidFill>
                          <a:schemeClr val="tx1"/>
                        </a:solidFill>
                        <a:latin typeface="Cambria Math"/>
                      </a:rPr>
                      <m:t>Bo</m:t>
                    </m:r>
                  </m:oMath>
                </a14:m>
                <a:r>
                  <a:rPr lang="en-US" sz="1200" dirty="0">
                    <a:solidFill>
                      <a:schemeClr val="tx1"/>
                    </a:solidFill>
                  </a:rPr>
                  <a:t> hidden </a:t>
                </a:r>
                <a:r>
                  <a:rPr lang="en-US" sz="1200" dirty="0" err="1">
                    <a:solidFill>
                      <a:schemeClr val="tx1"/>
                    </a:solidFill>
                  </a:rPr>
                  <a:t>Koopman</a:t>
                </a:r>
                <a:r>
                  <a:rPr lang="en-US" sz="1200" dirty="0">
                    <a:solidFill>
                      <a:schemeClr val="tx1"/>
                    </a:solidFill>
                  </a:rPr>
                  <a:t> </a:t>
                </a:r>
                <a:r>
                  <a:rPr lang="en-US" sz="1200" dirty="0" err="1">
                    <a:solidFill>
                      <a:schemeClr val="tx1"/>
                    </a:solidFill>
                  </a:rPr>
                  <a:t>eigenfunctions</a:t>
                </a:r>
                <a:r>
                  <a:rPr lang="en-US" sz="1200" dirty="0">
                    <a:solidFill>
                      <a:schemeClr val="tx1"/>
                    </a:solidFill>
                  </a:rPr>
                  <a:t> that can be revealed by PSD.</a:t>
                </a:r>
              </a:p>
              <a:p>
                <a:pPr marL="171450" indent="-171450">
                  <a:buFont typeface="Wingdings" panose="05000000000000000000" pitchFamily="2" charset="2"/>
                  <a:buChar char="Ø"/>
                </a:pPr>
                <a:r>
                  <a:rPr lang="en-US" sz="1200" dirty="0">
                    <a:solidFill>
                      <a:schemeClr val="tx1"/>
                    </a:solidFill>
                  </a:rPr>
                  <a:t>The information contained within the time series is codded in the regression coefficients which suggests that the NN used in this study has some form of </a:t>
                </a:r>
                <a:r>
                  <a:rPr lang="en-US" sz="1200" b="1" dirty="0">
                    <a:solidFill>
                      <a:schemeClr val="tx1"/>
                    </a:solidFill>
                  </a:rPr>
                  <a:t>interpretability</a:t>
                </a:r>
                <a:r>
                  <a:rPr lang="en-US" sz="1200" dirty="0"/>
                  <a:t>.</a:t>
                </a:r>
                <a:endParaRPr lang="en-US" sz="1200" dirty="0">
                  <a:solidFill>
                    <a:schemeClr val="tx1"/>
                  </a:solidFill>
                </a:endParaRPr>
              </a:p>
              <a:p>
                <a:pPr marL="171450" indent="-171450">
                  <a:buFont typeface="Wingdings" panose="05000000000000000000" pitchFamily="2" charset="2"/>
                  <a:buChar char="Ø"/>
                </a:pPr>
                <a:endParaRPr lang="en-US" sz="1200" dirty="0"/>
              </a:p>
            </p:txBody>
          </p:sp>
        </mc:Choice>
        <mc:Fallback xmlns="">
          <p:sp>
            <p:nvSpPr>
              <p:cNvPr id="12" name="ZoneTexte 11"/>
              <p:cNvSpPr txBox="1">
                <a:spLocks noRot="1" noChangeAspect="1" noMove="1" noResize="1" noEditPoints="1" noAdjustHandles="1" noChangeArrowheads="1" noChangeShapeType="1" noTextEdit="1"/>
              </p:cNvSpPr>
              <p:nvPr/>
            </p:nvSpPr>
            <p:spPr>
              <a:xfrm>
                <a:off x="557533" y="3471942"/>
                <a:ext cx="8481691" cy="1384995"/>
              </a:xfrm>
              <a:prstGeom prst="rect">
                <a:avLst/>
              </a:prstGeom>
              <a:blipFill rotWithShape="1">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ZoneTexte 12"/>
              <p:cNvSpPr txBox="1"/>
              <p:nvPr/>
            </p:nvSpPr>
            <p:spPr>
              <a:xfrm>
                <a:off x="646332" y="1087692"/>
                <a:ext cx="2280916" cy="2048574"/>
              </a:xfrm>
              <a:prstGeom prst="rect">
                <a:avLst/>
              </a:prstGeom>
              <a:noFill/>
            </p:spPr>
            <p:txBody>
              <a:bodyPr wrap="square" rtlCol="0">
                <a:spAutoFit/>
              </a:bodyPr>
              <a:lstStyle/>
              <a:p>
                <a:r>
                  <a:rPr lang="fr-FR" sz="1200" b="1" dirty="0"/>
                  <a:t>3 </a:t>
                </a:r>
                <a:r>
                  <a:rPr lang="fr-FR" sz="1200" b="1" dirty="0" err="1"/>
                  <a:t>strategies</a:t>
                </a:r>
                <a:r>
                  <a:rPr lang="fr-FR" sz="1200" b="1" dirty="0"/>
                  <a:t>:</a:t>
                </a:r>
              </a:p>
              <a:p>
                <a:r>
                  <a:rPr lang="fr-FR" sz="1200" b="1" dirty="0">
                    <a:solidFill>
                      <a:srgbClr val="FF0000"/>
                    </a:solidFill>
                  </a:rPr>
                  <a:t>❶</a:t>
                </a:r>
              </a:p>
              <a:p>
                <a:pPr/>
                <a14:m>
                  <m:oMathPara xmlns:m="http://schemas.openxmlformats.org/officeDocument/2006/math">
                    <m:oMathParaPr>
                      <m:jc m:val="centerGroup"/>
                    </m:oMathParaPr>
                    <m:oMath xmlns:m="http://schemas.openxmlformats.org/officeDocument/2006/math">
                      <m:sSub>
                        <m:sSubPr>
                          <m:ctrlPr>
                            <a:rPr lang="fr-FR" sz="1200" b="0" i="1" smtClean="0">
                              <a:solidFill>
                                <a:srgbClr val="FF0000"/>
                              </a:solidFill>
                              <a:latin typeface="Cambria Math"/>
                            </a:rPr>
                          </m:ctrlPr>
                        </m:sSubPr>
                        <m:e>
                          <m:r>
                            <a:rPr lang="fr-FR" sz="1200" b="0" i="1" smtClean="0">
                              <a:solidFill>
                                <a:srgbClr val="FF0000"/>
                              </a:solidFill>
                              <a:latin typeface="Cambria Math"/>
                            </a:rPr>
                            <m:t>(</m:t>
                          </m:r>
                          <m:r>
                            <a:rPr lang="fr-FR" sz="1200" b="0" i="1" smtClean="0">
                              <a:solidFill>
                                <a:srgbClr val="FF0000"/>
                              </a:solidFill>
                              <a:latin typeface="Cambria Math"/>
                            </a:rPr>
                            <m:t>𝜒</m:t>
                          </m:r>
                        </m:e>
                        <m:sub>
                          <m:r>
                            <a:rPr lang="fr-FR" sz="1200" b="0" i="1" smtClean="0">
                              <a:solidFill>
                                <a:srgbClr val="FF0000"/>
                              </a:solidFill>
                              <a:latin typeface="Cambria Math"/>
                            </a:rPr>
                            <m:t>𝑑</m:t>
                          </m:r>
                        </m:sub>
                      </m:sSub>
                      <m:r>
                        <a:rPr lang="fr-FR" sz="1200" b="0" i="1" smtClean="0">
                          <a:solidFill>
                            <a:srgbClr val="FF0000"/>
                          </a:solidFill>
                          <a:latin typeface="Cambria Math"/>
                        </a:rPr>
                        <m:t>∘</m:t>
                      </m:r>
                      <m:r>
                        <a:rPr lang="fr-FR" sz="1200" b="0" i="1" smtClean="0">
                          <a:solidFill>
                            <a:srgbClr val="FF0000"/>
                          </a:solidFill>
                          <a:latin typeface="Cambria Math"/>
                        </a:rPr>
                        <m:t>𝐶</m:t>
                      </m:r>
                      <m:r>
                        <a:rPr lang="fr-FR" sz="1200" b="0" i="1" smtClean="0">
                          <a:solidFill>
                            <a:srgbClr val="FF0000"/>
                          </a:solidFill>
                          <a:latin typeface="Cambria Math"/>
                        </a:rPr>
                        <m:t>∘</m:t>
                      </m:r>
                      <m:sSub>
                        <m:sSubPr>
                          <m:ctrlPr>
                            <a:rPr lang="fr-FR" sz="1200" b="0" i="1" smtClean="0">
                              <a:solidFill>
                                <a:srgbClr val="FF0000"/>
                              </a:solidFill>
                              <a:latin typeface="Cambria Math"/>
                            </a:rPr>
                          </m:ctrlPr>
                        </m:sSubPr>
                        <m:e>
                          <m:r>
                            <a:rPr lang="fr-FR" sz="1200" b="0" i="1" smtClean="0">
                              <a:solidFill>
                                <a:srgbClr val="FF0000"/>
                              </a:solidFill>
                              <a:latin typeface="Cambria Math"/>
                            </a:rPr>
                            <m:t>𝜒</m:t>
                          </m:r>
                        </m:e>
                        <m:sub>
                          <m:r>
                            <a:rPr lang="fr-FR" sz="1200" b="0" i="1" smtClean="0">
                              <a:solidFill>
                                <a:srgbClr val="FF0000"/>
                              </a:solidFill>
                              <a:latin typeface="Cambria Math"/>
                            </a:rPr>
                            <m:t>𝑒</m:t>
                          </m:r>
                        </m:sub>
                      </m:sSub>
                      <m:sSup>
                        <m:sSupPr>
                          <m:ctrlPr>
                            <a:rPr lang="fr-FR" sz="1200" b="0" i="1" smtClean="0">
                              <a:solidFill>
                                <a:srgbClr val="FF0000"/>
                              </a:solidFill>
                              <a:latin typeface="Cambria Math"/>
                            </a:rPr>
                          </m:ctrlPr>
                        </m:sSupPr>
                        <m:e>
                          <m:r>
                            <a:rPr lang="fr-FR" sz="1200" b="0" i="1" smtClean="0">
                              <a:solidFill>
                                <a:srgbClr val="FF0000"/>
                              </a:solidFill>
                              <a:latin typeface="Cambria Math"/>
                            </a:rPr>
                            <m:t>)</m:t>
                          </m:r>
                        </m:e>
                        <m:sup>
                          <m:r>
                            <a:rPr lang="fr-FR" sz="1200" b="0" i="1" smtClean="0">
                              <a:solidFill>
                                <a:srgbClr val="FF0000"/>
                              </a:solidFill>
                              <a:latin typeface="Cambria Math"/>
                            </a:rPr>
                            <m:t>𝑛</m:t>
                          </m:r>
                        </m:sup>
                      </m:sSup>
                      <m:sSub>
                        <m:sSubPr>
                          <m:ctrlPr>
                            <a:rPr lang="fr-FR" sz="1200" b="0" i="1" smtClean="0">
                              <a:solidFill>
                                <a:srgbClr val="FF0000"/>
                              </a:solidFill>
                              <a:latin typeface="Cambria Math"/>
                            </a:rPr>
                          </m:ctrlPr>
                        </m:sSubPr>
                        <m:e>
                          <m:r>
                            <a:rPr lang="fr-FR" sz="1200" b="0" i="1" smtClean="0">
                              <a:solidFill>
                                <a:srgbClr val="FF0000"/>
                              </a:solidFill>
                              <a:latin typeface="Cambria Math"/>
                            </a:rPr>
                            <m:t>𝑞</m:t>
                          </m:r>
                        </m:e>
                        <m:sub>
                          <m:r>
                            <a:rPr lang="fr-FR" sz="1200" b="0" i="1" smtClean="0">
                              <a:solidFill>
                                <a:srgbClr val="FF0000"/>
                              </a:solidFill>
                              <a:latin typeface="Cambria Math"/>
                            </a:rPr>
                            <m:t>0</m:t>
                          </m:r>
                        </m:sub>
                      </m:sSub>
                    </m:oMath>
                  </m:oMathPara>
                </a14:m>
                <a:endParaRPr lang="fr-FR" sz="1200" b="0" dirty="0">
                  <a:solidFill>
                    <a:srgbClr val="FF0000"/>
                  </a:solidFill>
                </a:endParaRPr>
              </a:p>
              <a:p>
                <a:r>
                  <a:rPr lang="fr-FR" sz="1200" b="1" dirty="0"/>
                  <a:t>❷</a:t>
                </a:r>
                <a:endParaRPr lang="fr-FR" sz="1200" b="0" dirty="0">
                  <a:latin typeface="Cambria Math"/>
                </a:endParaRPr>
              </a:p>
              <a:p>
                <a:pPr/>
                <a14:m>
                  <m:oMathPara xmlns:m="http://schemas.openxmlformats.org/officeDocument/2006/math">
                    <m:oMathParaPr>
                      <m:jc m:val="centerGroup"/>
                    </m:oMathParaPr>
                    <m:oMath xmlns:m="http://schemas.openxmlformats.org/officeDocument/2006/math">
                      <m:nary>
                        <m:naryPr>
                          <m:chr m:val="∑"/>
                          <m:supHide m:val="on"/>
                          <m:ctrlPr>
                            <a:rPr lang="fr-FR" sz="1200" b="0" i="1" smtClean="0">
                              <a:latin typeface="Cambria Math"/>
                            </a:rPr>
                          </m:ctrlPr>
                        </m:naryPr>
                        <m:sub>
                          <m:r>
                            <a:rPr lang="fr-FR" sz="1200" b="0" i="1" smtClean="0">
                              <a:latin typeface="Cambria Math"/>
                            </a:rPr>
                            <m:t>𝑘</m:t>
                          </m:r>
                        </m:sub>
                        <m:sup/>
                        <m:e>
                          <m:sSub>
                            <m:sSubPr>
                              <m:ctrlPr>
                                <a:rPr lang="fr-FR" sz="1200" b="0" i="1" smtClean="0">
                                  <a:latin typeface="Cambria Math"/>
                                </a:rPr>
                              </m:ctrlPr>
                            </m:sSubPr>
                            <m:e>
                              <m:r>
                                <a:rPr lang="fr-FR" sz="1200" b="0" i="1" smtClean="0">
                                  <a:latin typeface="Cambria Math"/>
                                </a:rPr>
                                <m:t>𝜆</m:t>
                              </m:r>
                            </m:e>
                            <m:sub>
                              <m:r>
                                <a:rPr lang="fr-FR" sz="1200" b="0" i="1" smtClean="0">
                                  <a:latin typeface="Cambria Math"/>
                                </a:rPr>
                                <m:t>𝑘</m:t>
                              </m:r>
                            </m:sub>
                          </m:sSub>
                          <m:sSup>
                            <m:sSupPr>
                              <m:ctrlPr>
                                <a:rPr lang="fr-FR" sz="1200" b="0" i="1" smtClean="0">
                                  <a:latin typeface="Cambria Math"/>
                                </a:rPr>
                              </m:ctrlPr>
                            </m:sSupPr>
                            <m:e>
                              <m:d>
                                <m:dPr>
                                  <m:ctrlPr>
                                    <a:rPr lang="fr-FR" sz="1200" b="0" i="1" smtClean="0">
                                      <a:latin typeface="Cambria Math"/>
                                    </a:rPr>
                                  </m:ctrlPr>
                                </m:dPr>
                                <m:e>
                                  <m:r>
                                    <a:rPr lang="fr-FR" sz="1200" b="0" i="1" smtClean="0">
                                      <a:latin typeface="Cambria Math"/>
                                    </a:rPr>
                                    <m:t>(</m:t>
                                  </m:r>
                                  <m:sSub>
                                    <m:sSubPr>
                                      <m:ctrlPr>
                                        <a:rPr lang="fr-FR" sz="1200" i="1">
                                          <a:latin typeface="Cambria Math"/>
                                        </a:rPr>
                                      </m:ctrlPr>
                                    </m:sSubPr>
                                    <m:e>
                                      <m:r>
                                        <a:rPr lang="fr-FR" sz="1200" i="1">
                                          <a:latin typeface="Cambria Math"/>
                                        </a:rPr>
                                        <m:t>𝜒</m:t>
                                      </m:r>
                                    </m:e>
                                    <m:sub>
                                      <m:r>
                                        <a:rPr lang="fr-FR" sz="1200" i="1">
                                          <a:latin typeface="Cambria Math"/>
                                        </a:rPr>
                                        <m:t>𝑑</m:t>
                                      </m:r>
                                    </m:sub>
                                  </m:sSub>
                                  <m:r>
                                    <a:rPr lang="fr-FR" sz="1200" i="1">
                                      <a:latin typeface="Cambria Math"/>
                                    </a:rPr>
                                    <m:t>∘</m:t>
                                  </m:r>
                                  <m:r>
                                    <a:rPr lang="fr-FR" sz="1200" i="1">
                                      <a:latin typeface="Cambria Math"/>
                                    </a:rPr>
                                    <m:t>𝐶</m:t>
                                  </m:r>
                                  <m:r>
                                    <a:rPr lang="fr-FR" sz="1200" i="1">
                                      <a:latin typeface="Cambria Math"/>
                                    </a:rPr>
                                    <m:t>∘</m:t>
                                  </m:r>
                                  <m:sSub>
                                    <m:sSubPr>
                                      <m:ctrlPr>
                                        <a:rPr lang="fr-FR" sz="1200" i="1">
                                          <a:latin typeface="Cambria Math"/>
                                        </a:rPr>
                                      </m:ctrlPr>
                                    </m:sSubPr>
                                    <m:e>
                                      <m:r>
                                        <a:rPr lang="fr-FR" sz="1200" i="1">
                                          <a:latin typeface="Cambria Math"/>
                                        </a:rPr>
                                        <m:t>𝜒</m:t>
                                      </m:r>
                                    </m:e>
                                    <m:sub>
                                      <m:r>
                                        <a:rPr lang="fr-FR" sz="1200" i="1">
                                          <a:latin typeface="Cambria Math"/>
                                        </a:rPr>
                                        <m:t>𝑒</m:t>
                                      </m:r>
                                    </m:sub>
                                  </m:sSub>
                                </m:e>
                              </m:d>
                            </m:e>
                            <m:sup>
                              <m:r>
                                <a:rPr lang="fr-FR" sz="1200" b="0" i="1" smtClean="0">
                                  <a:latin typeface="Cambria Math"/>
                                </a:rPr>
                                <m:t>𝑛</m:t>
                              </m:r>
                            </m:sup>
                          </m:sSup>
                          <m:sSub>
                            <m:sSubPr>
                              <m:ctrlPr>
                                <a:rPr lang="fr-FR" sz="1200" b="0" i="1" smtClean="0">
                                  <a:latin typeface="Cambria Math"/>
                                </a:rPr>
                              </m:ctrlPr>
                            </m:sSubPr>
                            <m:e>
                              <m:r>
                                <a:rPr lang="fr-FR" sz="1200" b="0" i="1" smtClean="0">
                                  <a:latin typeface="Cambria Math"/>
                                </a:rPr>
                                <m:t>𝑞</m:t>
                              </m:r>
                            </m:e>
                            <m:sub>
                              <m:r>
                                <a:rPr lang="fr-FR" sz="1200" b="0" i="1" smtClean="0">
                                  <a:latin typeface="Cambria Math"/>
                                </a:rPr>
                                <m:t>0</m:t>
                              </m:r>
                            </m:sub>
                          </m:sSub>
                          <m:sSub>
                            <m:sSubPr>
                              <m:ctrlPr>
                                <a:rPr lang="fr-FR" sz="1200" b="0" i="1" smtClean="0">
                                  <a:latin typeface="Cambria Math"/>
                                </a:rPr>
                              </m:ctrlPr>
                            </m:sSubPr>
                            <m:e>
                              <m:r>
                                <a:rPr lang="fr-FR" sz="1200" b="0" i="1" smtClean="0">
                                  <a:latin typeface="Cambria Math"/>
                                </a:rPr>
                                <m:t>)</m:t>
                              </m:r>
                            </m:e>
                            <m:sub>
                              <m:r>
                                <a:rPr lang="fr-FR" sz="1200" b="0" i="1" smtClean="0">
                                  <a:latin typeface="Cambria Math"/>
                                </a:rPr>
                                <m:t>𝑘</m:t>
                              </m:r>
                            </m:sub>
                          </m:sSub>
                        </m:e>
                      </m:nary>
                    </m:oMath>
                  </m:oMathPara>
                </a14:m>
                <a:endParaRPr lang="fr-FR" sz="1200" dirty="0"/>
              </a:p>
              <a:p>
                <a:r>
                  <a:rPr lang="fr-FR" sz="1000" dirty="0" err="1"/>
                  <a:t>where</a:t>
                </a:r>
                <a:r>
                  <a:rPr lang="fr-FR" sz="1000" dirty="0"/>
                  <a:t> </a:t>
                </a:r>
                <a14:m>
                  <m:oMath xmlns:m="http://schemas.openxmlformats.org/officeDocument/2006/math">
                    <m:sSub>
                      <m:sSubPr>
                        <m:ctrlPr>
                          <a:rPr lang="fr-FR" sz="1000" b="0" i="1" smtClean="0">
                            <a:latin typeface="Cambria Math"/>
                          </a:rPr>
                        </m:ctrlPr>
                      </m:sSubPr>
                      <m:e>
                        <m:r>
                          <a:rPr lang="fr-FR" sz="1000" b="0" i="1" smtClean="0">
                            <a:latin typeface="Cambria Math"/>
                          </a:rPr>
                          <m:t>𝜆</m:t>
                        </m:r>
                      </m:e>
                      <m:sub>
                        <m:r>
                          <a:rPr lang="fr-FR" sz="1000" b="0" i="1" smtClean="0">
                            <a:latin typeface="Cambria Math"/>
                          </a:rPr>
                          <m:t>𝑘</m:t>
                        </m:r>
                      </m:sub>
                    </m:sSub>
                  </m:oMath>
                </a14:m>
                <a:r>
                  <a:rPr lang="fr-FR" sz="1000" dirty="0"/>
                  <a:t> </a:t>
                </a:r>
                <a:r>
                  <a:rPr lang="fr-FR" sz="1000" dirty="0" err="1"/>
                  <a:t>can</a:t>
                </a:r>
                <a:r>
                  <a:rPr lang="fr-FR" sz="1000" dirty="0"/>
                  <a:t> </a:t>
                </a:r>
                <a:r>
                  <a:rPr lang="fr-FR" sz="1000" dirty="0" err="1"/>
                  <a:t>be</a:t>
                </a:r>
                <a:r>
                  <a:rPr lang="fr-FR" sz="1000" dirty="0"/>
                  <a:t> </a:t>
                </a:r>
                <a:r>
                  <a:rPr lang="fr-FR" sz="1000" dirty="0" err="1"/>
                  <a:t>estimated</a:t>
                </a:r>
                <a:r>
                  <a:rPr lang="fr-FR" sz="1000" dirty="0"/>
                  <a:t> by </a:t>
                </a:r>
                <a:r>
                  <a:rPr lang="fr-FR" sz="1000" dirty="0" err="1"/>
                  <a:t>ridge</a:t>
                </a:r>
                <a:r>
                  <a:rPr lang="fr-FR" sz="1000" dirty="0"/>
                  <a:t> </a:t>
                </a:r>
                <a:r>
                  <a:rPr lang="fr-FR" sz="1000" dirty="0" err="1"/>
                  <a:t>regression</a:t>
                </a:r>
                <a:r>
                  <a:rPr lang="fr-FR" sz="1000" dirty="0"/>
                  <a:t> </a:t>
                </a:r>
                <a:r>
                  <a:rPr lang="fr-FR" sz="1000" dirty="0" err="1"/>
                  <a:t>using</a:t>
                </a:r>
                <a:r>
                  <a:rPr lang="fr-FR" sz="1000" dirty="0"/>
                  <a:t> the training data (</a:t>
                </a:r>
                <a14:m>
                  <m:oMath xmlns:m="http://schemas.openxmlformats.org/officeDocument/2006/math">
                    <m:r>
                      <a:rPr lang="fr-FR" sz="1000" b="0" i="1" smtClean="0">
                        <a:latin typeface="Cambria Math"/>
                      </a:rPr>
                      <m:t>𝑛</m:t>
                    </m:r>
                    <m:r>
                      <a:rPr lang="fr-FR" sz="1000" b="0" i="1" smtClean="0">
                        <a:latin typeface="Cambria Math"/>
                      </a:rPr>
                      <m:t>≤400</m:t>
                    </m:r>
                  </m:oMath>
                </a14:m>
                <a:r>
                  <a:rPr lang="fr-FR" sz="1000" dirty="0"/>
                  <a:t>) or the </a:t>
                </a:r>
                <a:r>
                  <a:rPr lang="fr-FR" sz="1000" b="1" dirty="0">
                    <a:solidFill>
                      <a:schemeClr val="accent5">
                        <a:lumMod val="75000"/>
                      </a:schemeClr>
                    </a:solidFill>
                  </a:rPr>
                  <a:t>whole data ❸ </a:t>
                </a:r>
                <a:r>
                  <a:rPr lang="fr-FR" sz="1000" dirty="0"/>
                  <a:t>for posterior validation.</a:t>
                </a:r>
              </a:p>
              <a:p>
                <a:r>
                  <a:rPr lang="fr-FR" sz="1000" dirty="0">
                    <a:solidFill>
                      <a:schemeClr val="accent6">
                        <a:lumMod val="75000"/>
                      </a:schemeClr>
                    </a:solidFill>
                  </a:rPr>
                  <a:t>❹ </a:t>
                </a:r>
                <a:r>
                  <a:rPr lang="fr-FR" sz="1000" b="1" dirty="0">
                    <a:solidFill>
                      <a:schemeClr val="accent6">
                        <a:lumMod val="75000"/>
                      </a:schemeClr>
                    </a:solidFill>
                  </a:rPr>
                  <a:t>WRF data </a:t>
                </a:r>
                <a:r>
                  <a:rPr lang="fr-FR" sz="1000" dirty="0">
                    <a:solidFill>
                      <a:schemeClr val="accent6">
                        <a:lumMod val="75000"/>
                      </a:schemeClr>
                    </a:solidFill>
                  </a:rPr>
                  <a:t>(</a:t>
                </a:r>
                <a:r>
                  <a:rPr lang="fr-FR" sz="1000" dirty="0" err="1">
                    <a:solidFill>
                      <a:schemeClr val="accent6">
                        <a:lumMod val="75000"/>
                      </a:schemeClr>
                    </a:solidFill>
                  </a:rPr>
                  <a:t>derivative</a:t>
                </a:r>
                <a:r>
                  <a:rPr lang="fr-FR" sz="1000" dirty="0">
                    <a:solidFill>
                      <a:schemeClr val="accent6">
                        <a:lumMod val="75000"/>
                      </a:schemeClr>
                    </a:solidFill>
                  </a:rPr>
                  <a:t> of pressure).</a:t>
                </a:r>
              </a:p>
            </p:txBody>
          </p:sp>
        </mc:Choice>
        <mc:Fallback xmlns="">
          <p:sp>
            <p:nvSpPr>
              <p:cNvPr id="13" name="ZoneTexte 12"/>
              <p:cNvSpPr txBox="1">
                <a:spLocks noRot="1" noChangeAspect="1" noMove="1" noResize="1" noEditPoints="1" noAdjustHandles="1" noChangeArrowheads="1" noChangeShapeType="1" noTextEdit="1"/>
              </p:cNvSpPr>
              <p:nvPr/>
            </p:nvSpPr>
            <p:spPr>
              <a:xfrm>
                <a:off x="646332" y="1087692"/>
                <a:ext cx="2280916" cy="2048574"/>
              </a:xfrm>
              <a:prstGeom prst="rect">
                <a:avLst/>
              </a:prstGeom>
              <a:blipFill rotWithShape="1">
                <a:blip r:embed="rId6"/>
                <a:stretch>
                  <a:fillRect l="-11497" b="-535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ZoneTexte 14"/>
              <p:cNvSpPr txBox="1"/>
              <p:nvPr/>
            </p:nvSpPr>
            <p:spPr>
              <a:xfrm>
                <a:off x="6265351" y="3093153"/>
                <a:ext cx="2872846" cy="400110"/>
              </a:xfrm>
              <a:prstGeom prst="rect">
                <a:avLst/>
              </a:prstGeom>
              <a:noFill/>
            </p:spPr>
            <p:txBody>
              <a:bodyPr wrap="square" rtlCol="0">
                <a:spAutoFit/>
              </a:bodyPr>
              <a:lstStyle/>
              <a:p>
                <a:pPr marL="228600" indent="-228600">
                  <a:buAutoNum type="alphaLcParenBoth"/>
                </a:pPr>
                <a:r>
                  <a:rPr lang="fr-FR" sz="1000" b="1" dirty="0"/>
                  <a:t>W</a:t>
                </a:r>
                <a:r>
                  <a:rPr lang="fr-FR" sz="1000" b="1" dirty="0" err="1"/>
                  <a:t>ith</a:t>
                </a:r>
                <a:r>
                  <a:rPr lang="fr-FR" sz="1000" dirty="0"/>
                  <a:t> </a:t>
                </a:r>
                <a:r>
                  <a:rPr lang="fr-FR" sz="1000" dirty="0" err="1">
                    <a:solidFill>
                      <a:schemeClr val="tx1"/>
                    </a:solidFill>
                  </a:rPr>
                  <a:t>reencoding</a:t>
                </a:r>
                <a:r>
                  <a:rPr lang="fr-FR" sz="1000" dirty="0">
                    <a:solidFill>
                      <a:schemeClr val="tx1"/>
                    </a:solidFill>
                  </a:rPr>
                  <a:t> (i.e. </a:t>
                </a:r>
                <a:r>
                  <a:rPr lang="fr-FR" sz="1000" dirty="0" err="1">
                    <a:solidFill>
                      <a:schemeClr val="tx1"/>
                    </a:solidFill>
                  </a:rPr>
                  <a:t>with</a:t>
                </a:r>
                <a:r>
                  <a:rPr lang="fr-FR" sz="1000" dirty="0">
                    <a:solidFill>
                      <a:schemeClr val="tx1"/>
                    </a:solidFill>
                  </a:rPr>
                  <a:t> </a:t>
                </a:r>
                <a14:m>
                  <m:oMath xmlns:m="http://schemas.openxmlformats.org/officeDocument/2006/math">
                    <m:sSub>
                      <m:sSubPr>
                        <m:ctrlPr>
                          <a:rPr lang="fr-FR" sz="1000" i="1" smtClean="0">
                            <a:solidFill>
                              <a:schemeClr val="tx1"/>
                            </a:solidFill>
                            <a:latin typeface="Cambria Math"/>
                          </a:rPr>
                        </m:ctrlPr>
                      </m:sSubPr>
                      <m:e>
                        <m:r>
                          <a:rPr lang="fr-FR" sz="1000" b="0" i="1" smtClean="0">
                            <a:solidFill>
                              <a:schemeClr val="tx1"/>
                            </a:solidFill>
                            <a:latin typeface="Cambria Math"/>
                          </a:rPr>
                          <m:t>(</m:t>
                        </m:r>
                        <m:r>
                          <a:rPr lang="fr-FR" sz="1000" b="0" i="1" smtClean="0">
                            <a:solidFill>
                              <a:schemeClr val="tx1"/>
                            </a:solidFill>
                            <a:latin typeface="Cambria Math"/>
                          </a:rPr>
                          <m:t>𝜒</m:t>
                        </m:r>
                      </m:e>
                      <m:sub>
                        <m:r>
                          <a:rPr lang="fr-FR" sz="1000" b="0" i="1" smtClean="0">
                            <a:solidFill>
                              <a:schemeClr val="tx1"/>
                            </a:solidFill>
                            <a:latin typeface="Cambria Math"/>
                          </a:rPr>
                          <m:t>𝑑</m:t>
                        </m:r>
                      </m:sub>
                    </m:sSub>
                    <m:r>
                      <a:rPr lang="fr-FR" sz="1000" b="0" i="1" smtClean="0">
                        <a:solidFill>
                          <a:schemeClr val="tx1"/>
                        </a:solidFill>
                        <a:latin typeface="Cambria Math"/>
                      </a:rPr>
                      <m:t>∘</m:t>
                    </m:r>
                    <m:r>
                      <a:rPr lang="fr-FR" sz="1000" b="0" i="1" smtClean="0">
                        <a:solidFill>
                          <a:schemeClr val="tx1"/>
                        </a:solidFill>
                        <a:latin typeface="Cambria Math"/>
                      </a:rPr>
                      <m:t>𝐶</m:t>
                    </m:r>
                    <m:r>
                      <a:rPr lang="fr-FR" sz="1000" b="0" i="1" smtClean="0">
                        <a:solidFill>
                          <a:schemeClr val="tx1"/>
                        </a:solidFill>
                        <a:latin typeface="Cambria Math"/>
                      </a:rPr>
                      <m:t>∘</m:t>
                    </m:r>
                    <m:sSub>
                      <m:sSubPr>
                        <m:ctrlPr>
                          <a:rPr lang="fr-FR" sz="1000" i="1" smtClean="0">
                            <a:solidFill>
                              <a:schemeClr val="tx1"/>
                            </a:solidFill>
                            <a:latin typeface="Cambria Math"/>
                          </a:rPr>
                        </m:ctrlPr>
                      </m:sSubPr>
                      <m:e>
                        <m:r>
                          <a:rPr lang="fr-FR" sz="1000" b="0" i="1" smtClean="0">
                            <a:solidFill>
                              <a:schemeClr val="tx1"/>
                            </a:solidFill>
                            <a:latin typeface="Cambria Math"/>
                          </a:rPr>
                          <m:t>𝜒</m:t>
                        </m:r>
                      </m:e>
                      <m:sub>
                        <m:r>
                          <a:rPr lang="fr-FR" sz="1000" b="0" i="1" smtClean="0">
                            <a:solidFill>
                              <a:schemeClr val="tx1"/>
                            </a:solidFill>
                            <a:latin typeface="Cambria Math"/>
                          </a:rPr>
                          <m:t>𝑒</m:t>
                        </m:r>
                      </m:sub>
                    </m:sSub>
                    <m:sSup>
                      <m:sSupPr>
                        <m:ctrlPr>
                          <a:rPr lang="fr-FR" sz="1000" i="1" smtClean="0">
                            <a:solidFill>
                              <a:schemeClr val="tx1"/>
                            </a:solidFill>
                            <a:latin typeface="Cambria Math"/>
                          </a:rPr>
                        </m:ctrlPr>
                      </m:sSupPr>
                      <m:e>
                        <m:r>
                          <a:rPr lang="fr-FR" sz="1000" b="0" i="1" smtClean="0">
                            <a:solidFill>
                              <a:schemeClr val="tx1"/>
                            </a:solidFill>
                            <a:latin typeface="Cambria Math"/>
                          </a:rPr>
                          <m:t>)</m:t>
                        </m:r>
                      </m:e>
                      <m:sup>
                        <m:r>
                          <a:rPr lang="fr-FR" sz="1000" b="0" i="1" smtClean="0">
                            <a:solidFill>
                              <a:schemeClr val="tx1"/>
                            </a:solidFill>
                            <a:latin typeface="Cambria Math"/>
                          </a:rPr>
                          <m:t>𝑛</m:t>
                        </m:r>
                      </m:sup>
                    </m:sSup>
                  </m:oMath>
                </a14:m>
                <a:r>
                  <a:rPr lang="fr-FR" sz="1000" dirty="0">
                    <a:solidFill>
                      <a:schemeClr val="tx1"/>
                    </a:solidFill>
                  </a:rPr>
                  <a:t>).</a:t>
                </a:r>
              </a:p>
              <a:p>
                <a:pPr marL="228600" indent="-228600">
                  <a:buAutoNum type="alphaLcParenBoth"/>
                </a:pPr>
                <a:r>
                  <a:rPr lang="fr-FR" sz="1000" b="1" dirty="0" err="1"/>
                  <a:t>Without</a:t>
                </a:r>
                <a:r>
                  <a:rPr lang="fr-FR" sz="1000" b="1" dirty="0"/>
                  <a:t> </a:t>
                </a:r>
                <a:r>
                  <a:rPr lang="fr-FR" sz="1000" dirty="0" err="1"/>
                  <a:t>reencoding</a:t>
                </a:r>
                <a:r>
                  <a:rPr lang="fr-FR" sz="1000" dirty="0"/>
                  <a:t> (</a:t>
                </a:r>
                <a14:m>
                  <m:oMath xmlns:m="http://schemas.openxmlformats.org/officeDocument/2006/math">
                    <m:sSub>
                      <m:sSubPr>
                        <m:ctrlPr>
                          <a:rPr lang="fr-FR" sz="1000" i="1">
                            <a:latin typeface="Cambria Math"/>
                          </a:rPr>
                        </m:ctrlPr>
                      </m:sSubPr>
                      <m:e>
                        <m:r>
                          <a:rPr lang="fr-FR" sz="1000" b="0" i="1">
                            <a:latin typeface="Cambria Math"/>
                          </a:rPr>
                          <m:t>𝜒</m:t>
                        </m:r>
                      </m:e>
                      <m:sub>
                        <m:r>
                          <a:rPr lang="fr-FR" sz="1000" b="0" i="1">
                            <a:latin typeface="Cambria Math"/>
                          </a:rPr>
                          <m:t>𝑑</m:t>
                        </m:r>
                      </m:sub>
                    </m:sSub>
                    <m:r>
                      <a:rPr lang="fr-FR" sz="1000" b="0" i="1">
                        <a:latin typeface="Cambria Math"/>
                      </a:rPr>
                      <m:t>∘</m:t>
                    </m:r>
                    <m:sSup>
                      <m:sSupPr>
                        <m:ctrlPr>
                          <a:rPr lang="fr-FR" sz="1000" i="1">
                            <a:latin typeface="Cambria Math"/>
                          </a:rPr>
                        </m:ctrlPr>
                      </m:sSupPr>
                      <m:e>
                        <m:r>
                          <a:rPr lang="fr-FR" sz="1000" b="0" i="1">
                            <a:latin typeface="Cambria Math"/>
                          </a:rPr>
                          <m:t>𝐶</m:t>
                        </m:r>
                      </m:e>
                      <m:sup>
                        <m:r>
                          <a:rPr lang="fr-FR" sz="1000" b="0" i="1">
                            <a:latin typeface="Cambria Math"/>
                          </a:rPr>
                          <m:t>𝑛</m:t>
                        </m:r>
                      </m:sup>
                    </m:sSup>
                    <m:r>
                      <a:rPr lang="fr-FR" sz="1000" b="0" i="1">
                        <a:latin typeface="Cambria Math"/>
                      </a:rPr>
                      <m:t>∘</m:t>
                    </m:r>
                    <m:sSub>
                      <m:sSubPr>
                        <m:ctrlPr>
                          <a:rPr lang="fr-FR" sz="1000" i="1">
                            <a:latin typeface="Cambria Math"/>
                          </a:rPr>
                        </m:ctrlPr>
                      </m:sSubPr>
                      <m:e>
                        <m:r>
                          <a:rPr lang="fr-FR" sz="1000" b="0" i="1">
                            <a:latin typeface="Cambria Math"/>
                          </a:rPr>
                          <m:t>𝜒</m:t>
                        </m:r>
                      </m:e>
                      <m:sub>
                        <m:r>
                          <a:rPr lang="fr-FR" sz="1000" b="0" i="1">
                            <a:latin typeface="Cambria Math"/>
                          </a:rPr>
                          <m:t>𝑒</m:t>
                        </m:r>
                      </m:sub>
                    </m:sSub>
                  </m:oMath>
                </a14:m>
                <a:r>
                  <a:rPr lang="fr-FR" sz="1000" dirty="0"/>
                  <a:t>).</a:t>
                </a:r>
                <a:endParaRPr lang="fr-FR" sz="1000" dirty="0">
                  <a:solidFill>
                    <a:schemeClr val="tx1"/>
                  </a:solidFill>
                </a:endParaRPr>
              </a:p>
            </p:txBody>
          </p:sp>
        </mc:Choice>
        <mc:Fallback xmlns="">
          <p:sp>
            <p:nvSpPr>
              <p:cNvPr id="15" name="ZoneTexte 14"/>
              <p:cNvSpPr txBox="1">
                <a:spLocks noRot="1" noChangeAspect="1" noMove="1" noResize="1" noEditPoints="1" noAdjustHandles="1" noChangeArrowheads="1" noChangeShapeType="1" noTextEdit="1"/>
              </p:cNvSpPr>
              <p:nvPr/>
            </p:nvSpPr>
            <p:spPr>
              <a:xfrm>
                <a:off x="6265351" y="3093153"/>
                <a:ext cx="2872846" cy="400110"/>
              </a:xfrm>
              <a:prstGeom prst="rect">
                <a:avLst/>
              </a:prstGeom>
              <a:blipFill rotWithShape="1">
                <a:blip r:embed="rId7"/>
                <a:stretch>
                  <a:fillRect b="-9091"/>
                </a:stretch>
              </a:blipFill>
            </p:spPr>
            <p:txBody>
              <a:bodyPr/>
              <a:lstStyle/>
              <a:p>
                <a:r>
                  <a:rPr lang="fr-FR">
                    <a:noFill/>
                  </a:rPr>
                  <a:t> </a:t>
                </a:r>
              </a:p>
            </p:txBody>
          </p:sp>
        </mc:Fallback>
      </mc:AlternateContent>
      <p:sp>
        <p:nvSpPr>
          <p:cNvPr id="16" name="ZoneTexte 15"/>
          <p:cNvSpPr txBox="1"/>
          <p:nvPr/>
        </p:nvSpPr>
        <p:spPr>
          <a:xfrm>
            <a:off x="8581202" y="1152805"/>
            <a:ext cx="389874" cy="246221"/>
          </a:xfrm>
          <a:prstGeom prst="rect">
            <a:avLst/>
          </a:prstGeom>
          <a:noFill/>
        </p:spPr>
        <p:txBody>
          <a:bodyPr wrap="square" rtlCol="0">
            <a:spAutoFit/>
          </a:bodyPr>
          <a:lstStyle/>
          <a:p>
            <a:r>
              <a:rPr lang="fr-FR" sz="1000" dirty="0">
                <a:solidFill>
                  <a:schemeClr val="tx1"/>
                </a:solidFill>
              </a:rPr>
              <a:t>(a)</a:t>
            </a:r>
          </a:p>
        </p:txBody>
      </p:sp>
      <p:sp>
        <p:nvSpPr>
          <p:cNvPr id="17" name="ZoneTexte 16"/>
          <p:cNvSpPr txBox="1"/>
          <p:nvPr/>
        </p:nvSpPr>
        <p:spPr>
          <a:xfrm>
            <a:off x="8581202" y="2157313"/>
            <a:ext cx="389874" cy="246221"/>
          </a:xfrm>
          <a:prstGeom prst="rect">
            <a:avLst/>
          </a:prstGeom>
          <a:noFill/>
        </p:spPr>
        <p:txBody>
          <a:bodyPr wrap="square" rtlCol="0">
            <a:spAutoFit/>
          </a:bodyPr>
          <a:lstStyle/>
          <a:p>
            <a:r>
              <a:rPr lang="fr-FR" sz="1000" dirty="0">
                <a:solidFill>
                  <a:schemeClr val="tx1"/>
                </a:solidFill>
              </a:rPr>
              <a:t>(b)</a:t>
            </a:r>
          </a:p>
        </p:txBody>
      </p:sp>
      <p:sp>
        <p:nvSpPr>
          <p:cNvPr id="14" name="Rectangle 17">
            <a:extLst>
              <a:ext uri="{FF2B5EF4-FFF2-40B4-BE49-F238E27FC236}">
                <a16:creationId xmlns="" xmlns:a16="http://schemas.microsoft.com/office/drawing/2014/main" id="{2ADB6E1F-BFF3-5141-AA36-25E897EA4384}"/>
              </a:ext>
            </a:extLst>
          </p:cNvPr>
          <p:cNvSpPr>
            <a:spLocks noChangeArrowheads="1"/>
          </p:cNvSpPr>
          <p:nvPr/>
        </p:nvSpPr>
        <p:spPr bwMode="auto">
          <a:xfrm>
            <a:off x="1992923" y="23026"/>
            <a:ext cx="4962770" cy="1148070"/>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On filtering turbulent noise with interpretable neural networks</a:t>
            </a:r>
          </a:p>
          <a:p>
            <a:pPr algn="ctr" eaLnBrk="0" hangingPunct="0">
              <a:lnSpc>
                <a:spcPts val="1586"/>
              </a:lnSpc>
            </a:pPr>
            <a:r>
              <a:rPr lang="en-US" sz="900" dirty="0">
                <a:solidFill>
                  <a:schemeClr val="bg1"/>
                </a:solidFill>
                <a:latin typeface="Arial" panose="020B0604020202020204" pitchFamily="34" charset="0"/>
                <a:ea typeface="Avenir Book" charset="0"/>
              </a:rPr>
              <a:t>Cyril </a:t>
            </a:r>
            <a:r>
              <a:rPr lang="en-US" sz="900" dirty="0" err="1">
                <a:solidFill>
                  <a:schemeClr val="bg1"/>
                </a:solidFill>
                <a:latin typeface="Arial" panose="020B0604020202020204" pitchFamily="34" charset="0"/>
                <a:ea typeface="Avenir Book" charset="0"/>
              </a:rPr>
              <a:t>Nefzaoui</a:t>
            </a:r>
            <a:r>
              <a:rPr lang="en-US" sz="900" dirty="0">
                <a:solidFill>
                  <a:schemeClr val="bg1"/>
                </a:solidFill>
                <a:latin typeface="Arial" panose="020B0604020202020204" pitchFamily="34" charset="0"/>
                <a:ea typeface="Avenir Book" charset="0"/>
              </a:rPr>
              <a:t> Blanchard</a:t>
            </a:r>
            <a:r>
              <a:rPr lang="en-US" sz="900" baseline="30000" dirty="0">
                <a:solidFill>
                  <a:schemeClr val="bg1"/>
                </a:solidFill>
                <a:latin typeface="Arial" panose="020B0604020202020204" pitchFamily="34" charset="0"/>
                <a:ea typeface="Avenir Book" charset="0"/>
              </a:rPr>
              <a:t>1 </a:t>
            </a:r>
            <a:r>
              <a:rPr lang="en-US" sz="900" dirty="0">
                <a:solidFill>
                  <a:schemeClr val="bg1"/>
                </a:solidFill>
                <a:latin typeface="Arial" panose="020B0604020202020204" pitchFamily="34" charset="0"/>
                <a:ea typeface="Avenir Book" charset="0"/>
              </a:rPr>
              <a:t>, Christophe Millet</a:t>
            </a:r>
            <a:r>
              <a:rPr lang="en-US" sz="900" baseline="30000" dirty="0">
                <a:solidFill>
                  <a:schemeClr val="bg1"/>
                </a:solidFill>
                <a:latin typeface="Arial" panose="020B0604020202020204" pitchFamily="34" charset="0"/>
                <a:ea typeface="Avenir Book" charset="0"/>
              </a:rPr>
              <a:t>1,2</a:t>
            </a:r>
            <a:r>
              <a:rPr lang="en-US" sz="900" dirty="0">
                <a:solidFill>
                  <a:schemeClr val="bg1"/>
                </a:solidFill>
                <a:latin typeface="Arial" panose="020B0604020202020204" pitchFamily="34" charset="0"/>
                <a:ea typeface="Avenir Book" charset="0"/>
              </a:rPr>
              <a:t>, Mathilde Mougeot</a:t>
            </a:r>
            <a:r>
              <a:rPr lang="en-US" sz="900" baseline="30000" dirty="0">
                <a:solidFill>
                  <a:schemeClr val="bg1"/>
                </a:solidFill>
                <a:latin typeface="Arial" panose="020B0604020202020204" pitchFamily="34" charset="0"/>
                <a:ea typeface="Avenir Book" charset="0"/>
              </a:rPr>
              <a:t>1,3</a:t>
            </a:r>
            <a:r>
              <a:rPr lang="en-US" sz="900" dirty="0">
                <a:solidFill>
                  <a:schemeClr val="bg1"/>
                </a:solidFill>
                <a:latin typeface="Arial" panose="020B0604020202020204" pitchFamily="34" charset="0"/>
                <a:ea typeface="Avenir Book" charset="0"/>
              </a:rPr>
              <a:t>, Xavier Cassagnou</a:t>
            </a:r>
            <a:r>
              <a:rPr lang="en-US" sz="900" baseline="30000" dirty="0">
                <a:solidFill>
                  <a:schemeClr val="bg1"/>
                </a:solidFill>
                <a:latin typeface="Arial" panose="020B0604020202020204" pitchFamily="34" charset="0"/>
                <a:ea typeface="Avenir Book" charset="0"/>
              </a:rPr>
              <a:t>1</a:t>
            </a:r>
            <a:r>
              <a:rPr lang="en-US" sz="900" dirty="0">
                <a:solidFill>
                  <a:schemeClr val="bg1"/>
                </a:solidFill>
                <a:latin typeface="Arial" panose="020B0604020202020204" pitchFamily="34" charset="0"/>
                <a:ea typeface="Avenir Book" charset="0"/>
              </a:rPr>
              <a:t> </a:t>
            </a:r>
            <a:endParaRPr lang="en-US" sz="900" baseline="30000" dirty="0">
              <a:solidFill>
                <a:schemeClr val="bg1"/>
              </a:solidFill>
              <a:latin typeface="Arial" panose="020B0604020202020204" pitchFamily="34" charset="0"/>
              <a:ea typeface="Avenir Book" charset="0"/>
            </a:endParaRPr>
          </a:p>
          <a:p>
            <a:pPr lvl="3"/>
            <a:r>
              <a:rPr lang="fr-FR" sz="700" baseline="30000" dirty="0">
                <a:solidFill>
                  <a:schemeClr val="bg1"/>
                </a:solidFill>
                <a:latin typeface="Arial" panose="020B0604020202020204" pitchFamily="34" charset="0"/>
                <a:cs typeface="Arial" panose="020B0604020202020204" pitchFamily="34" charset="0"/>
              </a:rPr>
              <a:t>1</a:t>
            </a:r>
            <a:r>
              <a:rPr lang="fr-FR" sz="700" dirty="0">
                <a:solidFill>
                  <a:schemeClr val="bg1"/>
                </a:solidFill>
                <a:latin typeface="Arial" panose="020B0604020202020204" pitchFamily="34" charset="0"/>
                <a:cs typeface="Arial" panose="020B0604020202020204" pitchFamily="34" charset="0"/>
              </a:rPr>
              <a:t>Centre Borelli, ENS Paris-Saclay, F-91190 Gif-sur-Yvette, France</a:t>
            </a:r>
          </a:p>
          <a:p>
            <a:pPr lvl="3"/>
            <a:r>
              <a:rPr lang="fr-FR" sz="700" baseline="30000" dirty="0">
                <a:solidFill>
                  <a:schemeClr val="bg1"/>
                </a:solidFill>
                <a:latin typeface="Arial" panose="020B0604020202020204" pitchFamily="34" charset="0"/>
                <a:cs typeface="Arial" panose="020B0604020202020204" pitchFamily="34" charset="0"/>
              </a:rPr>
              <a:t>2</a:t>
            </a:r>
            <a:r>
              <a:rPr lang="fr-FR" sz="700" dirty="0">
                <a:solidFill>
                  <a:schemeClr val="bg1"/>
                </a:solidFill>
                <a:latin typeface="Arial" panose="020B0604020202020204" pitchFamily="34" charset="0"/>
                <a:cs typeface="Arial" panose="020B0604020202020204" pitchFamily="34" charset="0"/>
              </a:rPr>
              <a:t>CEA, DAM, DIF, 91297 Arpajon, France</a:t>
            </a:r>
          </a:p>
          <a:p>
            <a:pPr lvl="3"/>
            <a:r>
              <a:rPr lang="fr-FR" sz="700" baseline="30000" dirty="0">
                <a:solidFill>
                  <a:schemeClr val="bg1"/>
                </a:solidFill>
                <a:latin typeface="Arial" panose="020B0604020202020204" pitchFamily="34" charset="0"/>
                <a:cs typeface="Arial" panose="020B0604020202020204" pitchFamily="34" charset="0"/>
              </a:rPr>
              <a:t>3</a:t>
            </a:r>
            <a:r>
              <a:rPr lang="fr-FR" sz="700" dirty="0">
                <a:solidFill>
                  <a:schemeClr val="bg1"/>
                </a:solidFill>
                <a:latin typeface="Arial" panose="020B0604020202020204" pitchFamily="34" charset="0"/>
                <a:cs typeface="Arial" panose="020B0604020202020204" pitchFamily="34" charset="0"/>
              </a:rPr>
              <a:t>ENSIIE, F-91000 Évry, France</a:t>
            </a:r>
          </a:p>
          <a:p>
            <a:pPr lvl="3"/>
            <a:r>
              <a:rPr lang="fr-FR" sz="700" dirty="0" err="1">
                <a:solidFill>
                  <a:schemeClr val="bg1"/>
                </a:solidFill>
                <a:latin typeface="Arial" panose="020B0604020202020204" pitchFamily="34" charset="0"/>
                <a:cs typeface="Arial" panose="020B0604020202020204" pitchFamily="34" charset="0"/>
              </a:rPr>
              <a:t>corresponding</a:t>
            </a:r>
            <a:r>
              <a:rPr lang="fr-FR" sz="700" dirty="0">
                <a:solidFill>
                  <a:schemeClr val="bg1"/>
                </a:solidFill>
                <a:latin typeface="Arial" panose="020B0604020202020204" pitchFamily="34" charset="0"/>
                <a:cs typeface="Arial" panose="020B0604020202020204" pitchFamily="34" charset="0"/>
              </a:rPr>
              <a:t> </a:t>
            </a:r>
            <a:r>
              <a:rPr lang="fr-FR" sz="700" dirty="0" err="1">
                <a:solidFill>
                  <a:schemeClr val="bg1"/>
                </a:solidFill>
                <a:latin typeface="Arial" panose="020B0604020202020204" pitchFamily="34" charset="0"/>
                <a:cs typeface="Arial" panose="020B0604020202020204" pitchFamily="34" charset="0"/>
              </a:rPr>
              <a:t>authors</a:t>
            </a:r>
            <a:r>
              <a:rPr lang="fr-FR" sz="700" dirty="0">
                <a:solidFill>
                  <a:schemeClr val="bg1"/>
                </a:solidFill>
                <a:latin typeface="Arial" panose="020B0604020202020204" pitchFamily="34" charset="0"/>
                <a:cs typeface="Arial" panose="020B0604020202020204" pitchFamily="34" charset="0"/>
              </a:rPr>
              <a:t> : </a:t>
            </a:r>
            <a:r>
              <a:rPr lang="fr-FR" sz="700" dirty="0">
                <a:solidFill>
                  <a:schemeClr val="bg1"/>
                </a:solidFill>
                <a:latin typeface="Arial" panose="020B0604020202020204" pitchFamily="34" charset="0"/>
                <a:cs typeface="Arial" panose="020B0604020202020204" pitchFamily="34" charset="0"/>
                <a:hlinkClick r:id="rId8"/>
              </a:rPr>
              <a:t>cyril.nefzaouiblanchard@ensta-paris.fr</a:t>
            </a:r>
            <a:r>
              <a:rPr lang="fr-FR" sz="700" dirty="0">
                <a:solidFill>
                  <a:schemeClr val="bg1"/>
                </a:solidFill>
                <a:latin typeface="Arial" panose="020B0604020202020204" pitchFamily="34" charset="0"/>
                <a:cs typeface="Arial" panose="020B0604020202020204" pitchFamily="34" charset="0"/>
              </a:rPr>
              <a:t> ,  christophe.millet@cea.fr</a:t>
            </a:r>
          </a:p>
          <a:p>
            <a:pPr lvl="3"/>
            <a:endParaRPr lang="fr-FR" sz="700" dirty="0">
              <a:solidFill>
                <a:schemeClr val="bg1"/>
              </a:solidFill>
              <a:latin typeface="Arial" panose="020B0604020202020204" pitchFamily="34" charset="0"/>
              <a:cs typeface="Arial" panose="020B0604020202020204" pitchFamily="34" charset="0"/>
            </a:endParaRPr>
          </a:p>
          <a:p>
            <a:pPr algn="ctr" eaLnBrk="0" hangingPunct="0">
              <a:lnSpc>
                <a:spcPts val="1586"/>
              </a:lnSpc>
            </a:pPr>
            <a:endParaRPr lang="en-US" sz="800" dirty="0">
              <a:solidFill>
                <a:schemeClr val="bg1"/>
              </a:solidFill>
              <a:latin typeface="Avenir Book" charset="0"/>
              <a:ea typeface="Avenir Book" charset="0"/>
              <a:cs typeface="Avenir Book" charset="0"/>
            </a:endParaRPr>
          </a:p>
        </p:txBody>
      </p:sp>
    </p:spTree>
    <p:extLst>
      <p:ext uri="{BB962C8B-B14F-4D97-AF65-F5344CB8AC3E}">
        <p14:creationId xmlns:p14="http://schemas.microsoft.com/office/powerpoint/2010/main" val="101981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0925867-9103-6844-803C-F06ADDBAB5B5}"/>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P3.6-622</a:t>
            </a:r>
            <a:endParaRPr lang="x-none"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 xmlns:a16="http://schemas.microsoft.com/office/drawing/2014/main" id="{A224C6D9-8EEE-364D-BA25-2B01E2110CC1}"/>
              </a:ext>
            </a:extLst>
          </p:cNvPr>
          <p:cNvSpPr txBox="1"/>
          <p:nvPr/>
        </p:nvSpPr>
        <p:spPr>
          <a:xfrm rot="16200000">
            <a:off x="-1775302" y="2499817"/>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CONCLUSIONS</a:t>
            </a:r>
          </a:p>
        </p:txBody>
      </p:sp>
      <mc:AlternateContent xmlns:mc="http://schemas.openxmlformats.org/markup-compatibility/2006" xmlns:a14="http://schemas.microsoft.com/office/drawing/2010/main">
        <mc:Choice Requires="a14">
          <p:sp>
            <p:nvSpPr>
              <p:cNvPr id="2" name="ZoneTexte 1"/>
              <p:cNvSpPr txBox="1"/>
              <p:nvPr/>
            </p:nvSpPr>
            <p:spPr>
              <a:xfrm>
                <a:off x="674218" y="1011962"/>
                <a:ext cx="6072428" cy="1754326"/>
              </a:xfrm>
              <a:prstGeom prst="rect">
                <a:avLst/>
              </a:prstGeom>
              <a:noFill/>
            </p:spPr>
            <p:txBody>
              <a:bodyPr wrap="square" rtlCol="0">
                <a:spAutoFit/>
              </a:bodyPr>
              <a:lstStyle/>
              <a:p>
                <a:pPr marL="171450" indent="-171450">
                  <a:buFont typeface="Wingdings" panose="05000000000000000000" pitchFamily="2" charset="2"/>
                  <a:buChar char="Ø"/>
                </a:pPr>
                <a:r>
                  <a:rPr lang="en-US" sz="1200" dirty="0"/>
                  <a:t>Rich mathematical theory of </a:t>
                </a:r>
                <a:r>
                  <a:rPr lang="en-US" sz="1200" dirty="0" err="1"/>
                  <a:t>Koopman</a:t>
                </a:r>
                <a:r>
                  <a:rPr lang="en-US" sz="1200" dirty="0"/>
                  <a:t> operators associated with </a:t>
                </a:r>
                <a:r>
                  <a:rPr lang="en-US" sz="1200" dirty="0" err="1"/>
                  <a:t>autoencoders</a:t>
                </a:r>
                <a:r>
                  <a:rPr lang="en-US" sz="1200" dirty="0"/>
                  <a:t> with both </a:t>
                </a:r>
                <a:r>
                  <a:rPr lang="en-US" sz="1200" dirty="0" err="1"/>
                  <a:t>continous</a:t>
                </a:r>
                <a:r>
                  <a:rPr lang="en-US" sz="1200" dirty="0"/>
                  <a:t> and discrete time aspects with extension to only one scalar observation via </a:t>
                </a:r>
                <a:r>
                  <a:rPr lang="en-US" sz="1200" dirty="0" err="1"/>
                  <a:t>Takens</a:t>
                </a:r>
                <a:r>
                  <a:rPr lang="en-US" sz="1200" dirty="0"/>
                  <a:t> Embedding.</a:t>
                </a:r>
              </a:p>
              <a:p>
                <a:pPr marL="171450" indent="-171450">
                  <a:buFont typeface="Wingdings" panose="05000000000000000000" pitchFamily="2" charset="2"/>
                  <a:buChar char="Ø"/>
                </a:pPr>
                <a:r>
                  <a:rPr lang="en-US" sz="1200" dirty="0"/>
                  <a:t>Different possible predictions and bounds can be obtained from </a:t>
                </a:r>
                <a:r>
                  <a:rPr lang="en-US" sz="1200" dirty="0" err="1"/>
                  <a:t>Koopman</a:t>
                </a:r>
                <a:r>
                  <a:rPr lang="en-US" sz="1200" dirty="0"/>
                  <a:t> theory.</a:t>
                </a:r>
              </a:p>
              <a:p>
                <a:pPr marL="171450" indent="-171450">
                  <a:buFont typeface="Wingdings" panose="05000000000000000000" pitchFamily="2" charset="2"/>
                  <a:buChar char="Ø"/>
                </a:pPr>
                <a:r>
                  <a:rPr lang="en-US" sz="1200" dirty="0">
                    <a:solidFill>
                      <a:srgbClr val="FF0000"/>
                    </a:solidFill>
                  </a:rPr>
                  <a:t>The same NN (with large TEDD) </a:t>
                </a:r>
                <a:r>
                  <a:rPr lang="en-US" sz="1200" dirty="0"/>
                  <a:t>can be used to filter out the dynamical component from a single time series (wind speed, pressure, turbulence through TKE, etc.) </a:t>
                </a:r>
                <a:r>
                  <a:rPr lang="en-US" sz="1200" dirty="0">
                    <a:solidFill>
                      <a:srgbClr val="FF0000"/>
                    </a:solidFill>
                  </a:rPr>
                  <a:t>measured at a single position.</a:t>
                </a:r>
                <a:endParaRPr lang="en-US" sz="1200" dirty="0"/>
              </a:p>
              <a:p>
                <a:pPr marL="171450" indent="-171450">
                  <a:buFont typeface="Wingdings" panose="05000000000000000000" pitchFamily="2" charset="2"/>
                  <a:buChar char="Ø"/>
                </a:pPr>
                <a:r>
                  <a:rPr lang="en-US" sz="1200" dirty="0"/>
                  <a:t>Possibility to select TEDD and Bo to capture a given number </a:t>
                </a:r>
                <a14:m>
                  <m:oMath xmlns:m="http://schemas.openxmlformats.org/officeDocument/2006/math">
                    <m:r>
                      <a:rPr lang="en-US" sz="1200" b="0" i="1" smtClean="0">
                        <a:latin typeface="Cambria Math" panose="02040503050406030204" pitchFamily="18" charset="0"/>
                      </a:rPr>
                      <m:t>𝑝</m:t>
                    </m:r>
                    <m:r>
                      <a:rPr lang="en-US" sz="1200" b="0" i="1" smtClean="0">
                        <a:latin typeface="Cambria Math" panose="02040503050406030204" pitchFamily="18" charset="0"/>
                      </a:rPr>
                      <m:t>&lt;</m:t>
                    </m:r>
                  </m:oMath>
                </a14:m>
                <a:r>
                  <a:rPr lang="en-US" sz="1200" dirty="0"/>
                  <a:t>Bo of </a:t>
                </a:r>
                <a:r>
                  <a:rPr lang="en-US" sz="1200" dirty="0" err="1"/>
                  <a:t>eigenfunctions</a:t>
                </a:r>
                <a:r>
                  <a:rPr lang="en-US" sz="1200" dirty="0"/>
                  <a:t> of the </a:t>
                </a:r>
                <a:r>
                  <a:rPr lang="en-US" sz="1200" dirty="0" err="1"/>
                  <a:t>Koopman</a:t>
                </a:r>
                <a:r>
                  <a:rPr lang="en-US" sz="1200" dirty="0"/>
                  <a:t> operator.  </a:t>
                </a:r>
                <a:endParaRPr lang="en-US" sz="1400" dirty="0"/>
              </a:p>
            </p:txBody>
          </p:sp>
        </mc:Choice>
        <mc:Fallback xmlns="">
          <p:sp>
            <p:nvSpPr>
              <p:cNvPr id="2" name="ZoneTexte 1"/>
              <p:cNvSpPr txBox="1">
                <a:spLocks noRot="1" noChangeAspect="1" noMove="1" noResize="1" noEditPoints="1" noAdjustHandles="1" noChangeArrowheads="1" noChangeShapeType="1" noTextEdit="1"/>
              </p:cNvSpPr>
              <p:nvPr/>
            </p:nvSpPr>
            <p:spPr>
              <a:xfrm>
                <a:off x="674218" y="1011962"/>
                <a:ext cx="6072428" cy="1754326"/>
              </a:xfrm>
              <a:prstGeom prst="rect">
                <a:avLst/>
              </a:prstGeom>
              <a:blipFill rotWithShape="1">
                <a:blip r:embed="rId2"/>
                <a:stretch>
                  <a:fillRect b="-1736"/>
                </a:stretch>
              </a:blipFill>
            </p:spPr>
            <p:txBody>
              <a:bodyPr/>
              <a:lstStyle/>
              <a:p>
                <a:r>
                  <a:rPr lang="fr-FR">
                    <a:noFill/>
                  </a:rPr>
                  <a:t> </a:t>
                </a:r>
              </a:p>
            </p:txBody>
          </p:sp>
        </mc:Fallback>
      </mc:AlternateContent>
      <p:sp>
        <p:nvSpPr>
          <p:cNvPr id="9" name="ZoneTexte 8"/>
          <p:cNvSpPr txBox="1"/>
          <p:nvPr/>
        </p:nvSpPr>
        <p:spPr>
          <a:xfrm>
            <a:off x="601571" y="4216099"/>
            <a:ext cx="8404282" cy="461665"/>
          </a:xfrm>
          <a:prstGeom prst="rect">
            <a:avLst/>
          </a:prstGeom>
          <a:noFill/>
        </p:spPr>
        <p:txBody>
          <a:bodyPr wrap="square" lIns="91440" tIns="45720" rIns="91440" bIns="45720" rtlCol="0" anchor="t">
            <a:spAutoFit/>
          </a:bodyPr>
          <a:lstStyle/>
          <a:p>
            <a:r>
              <a:rPr lang="fr-FR" sz="800" dirty="0"/>
              <a:t>[1] O. </a:t>
            </a:r>
            <a:r>
              <a:rPr lang="fr-FR" sz="800" dirty="0" err="1"/>
              <a:t>Azencot</a:t>
            </a:r>
            <a:r>
              <a:rPr lang="fr-FR" sz="800" dirty="0"/>
              <a:t>, N. B. </a:t>
            </a:r>
            <a:r>
              <a:rPr lang="fr-FR" sz="800" dirty="0" err="1"/>
              <a:t>Erichson</a:t>
            </a:r>
            <a:r>
              <a:rPr lang="fr-FR" sz="800" dirty="0"/>
              <a:t>, V. Lin, M. W. </a:t>
            </a:r>
            <a:r>
              <a:rPr lang="fr-FR" sz="800" dirty="0" err="1"/>
              <a:t>Mahoney</a:t>
            </a:r>
            <a:r>
              <a:rPr lang="fr-FR" sz="800" dirty="0"/>
              <a:t> (2020). </a:t>
            </a:r>
            <a:r>
              <a:rPr lang="fr-FR" sz="800" dirty="0" err="1"/>
              <a:t>Forecasting</a:t>
            </a:r>
            <a:r>
              <a:rPr lang="fr-FR" sz="800" dirty="0"/>
              <a:t> </a:t>
            </a:r>
            <a:r>
              <a:rPr lang="fr-FR" sz="800" dirty="0" err="1"/>
              <a:t>sequential</a:t>
            </a:r>
            <a:r>
              <a:rPr lang="fr-FR" sz="800" dirty="0"/>
              <a:t> data </a:t>
            </a:r>
            <a:r>
              <a:rPr lang="fr-FR" sz="800" dirty="0" err="1"/>
              <a:t>using</a:t>
            </a:r>
            <a:r>
              <a:rPr lang="fr-FR" sz="800" dirty="0"/>
              <a:t> consistent </a:t>
            </a:r>
            <a:r>
              <a:rPr lang="fr-FR" sz="800" dirty="0" err="1"/>
              <a:t>Koopman</a:t>
            </a:r>
            <a:r>
              <a:rPr lang="fr-FR" sz="800" dirty="0"/>
              <a:t> </a:t>
            </a:r>
            <a:r>
              <a:rPr lang="fr-FR" sz="800" dirty="0" err="1"/>
              <a:t>autoencoders</a:t>
            </a:r>
            <a:r>
              <a:rPr lang="fr-FR" sz="800" dirty="0"/>
              <a:t>, https://arxiv.org/abs/2003.02236</a:t>
            </a:r>
          </a:p>
          <a:p>
            <a:r>
              <a:rPr lang="fr-FR" sz="800" dirty="0"/>
              <a:t>[2]</a:t>
            </a:r>
            <a:r>
              <a:rPr lang="en-US" sz="800" b="1" dirty="0"/>
              <a:t> </a:t>
            </a:r>
            <a:r>
              <a:rPr lang="en-US" sz="800" dirty="0"/>
              <a:t>D. Giannakis (2019). Data-driven spectral decomposition and forecasting of </a:t>
            </a:r>
            <a:r>
              <a:rPr lang="en-US" sz="800" dirty="0" err="1"/>
              <a:t>ergodidc</a:t>
            </a:r>
            <a:r>
              <a:rPr lang="en-US" sz="800" dirty="0"/>
              <a:t> dynamical systems, </a:t>
            </a:r>
            <a:r>
              <a:rPr lang="en-US" sz="800" i="1" dirty="0"/>
              <a:t>Applied and Computational Harmonic Analysis</a:t>
            </a:r>
            <a:r>
              <a:rPr lang="en-US" sz="800" dirty="0"/>
              <a:t>, </a:t>
            </a:r>
            <a:r>
              <a:rPr lang="en-US" sz="800" b="1" dirty="0"/>
              <a:t>47</a:t>
            </a:r>
            <a:r>
              <a:rPr lang="en-US" sz="800" dirty="0"/>
              <a:t>, 338-396.</a:t>
            </a:r>
          </a:p>
          <a:p>
            <a:r>
              <a:rPr lang="fr-FR" sz="800" dirty="0"/>
              <a:t>[3] J. </a:t>
            </a:r>
            <a:r>
              <a:rPr lang="fr-FR" sz="800" dirty="0" err="1"/>
              <a:t>Cuxart</a:t>
            </a:r>
            <a:r>
              <a:rPr lang="fr-FR" sz="800" dirty="0"/>
              <a:t>, D. </a:t>
            </a:r>
            <a:r>
              <a:rPr lang="fr-FR" sz="800" dirty="0" err="1"/>
              <a:t>Tatrai</a:t>
            </a:r>
            <a:r>
              <a:rPr lang="fr-FR" sz="800" dirty="0"/>
              <a:t>, T. </a:t>
            </a:r>
            <a:r>
              <a:rPr lang="fr-FR" sz="800" dirty="0" err="1"/>
              <a:t>Weidinger</a:t>
            </a:r>
            <a:r>
              <a:rPr lang="fr-FR" sz="800" dirty="0"/>
              <a:t>, A. </a:t>
            </a:r>
            <a:r>
              <a:rPr lang="fr-FR" sz="800" dirty="0" err="1"/>
              <a:t>Kircsi</a:t>
            </a:r>
            <a:r>
              <a:rPr lang="fr-FR" sz="800" dirty="0"/>
              <a:t>, J. </a:t>
            </a:r>
            <a:r>
              <a:rPr lang="fr-FR" sz="800" dirty="0" err="1"/>
              <a:t>Józsa</a:t>
            </a:r>
            <a:r>
              <a:rPr lang="fr-FR" sz="800" dirty="0"/>
              <a:t>, M. Kiss (2015). </a:t>
            </a:r>
            <a:r>
              <a:rPr lang="fr-FR" sz="800" dirty="0" err="1"/>
              <a:t>Infrasound</a:t>
            </a:r>
            <a:r>
              <a:rPr lang="fr-FR" sz="800" dirty="0"/>
              <a:t> as a detector of local and </a:t>
            </a:r>
            <a:r>
              <a:rPr lang="fr-FR" sz="800" dirty="0" err="1"/>
              <a:t>remote</a:t>
            </a:r>
            <a:r>
              <a:rPr lang="fr-FR" sz="800" dirty="0"/>
              <a:t> turbulence. </a:t>
            </a:r>
            <a:r>
              <a:rPr lang="fr-FR" sz="800" dirty="0" err="1"/>
              <a:t>Boundary</a:t>
            </a:r>
            <a:r>
              <a:rPr lang="fr-FR" sz="800" dirty="0"/>
              <a:t>-Layer </a:t>
            </a:r>
            <a:r>
              <a:rPr lang="fr-FR" sz="800" dirty="0" err="1"/>
              <a:t>Meteorology</a:t>
            </a:r>
            <a:r>
              <a:rPr lang="fr-FR" sz="800" dirty="0"/>
              <a:t>, 159, 185-192. </a:t>
            </a:r>
            <a:endParaRPr lang="en-US" sz="800" b="1" dirty="0"/>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4821" y="949772"/>
            <a:ext cx="1938041" cy="3205843"/>
          </a:xfrm>
          <a:prstGeom prst="rect">
            <a:avLst/>
          </a:prstGeom>
        </p:spPr>
      </p:pic>
      <p:sp>
        <p:nvSpPr>
          <p:cNvPr id="11" name="ZoneTexte 10"/>
          <p:cNvSpPr txBox="1"/>
          <p:nvPr/>
        </p:nvSpPr>
        <p:spPr>
          <a:xfrm>
            <a:off x="887611" y="3231993"/>
            <a:ext cx="6072428" cy="1015663"/>
          </a:xfrm>
          <a:prstGeom prst="rect">
            <a:avLst/>
          </a:prstGeom>
          <a:noFill/>
        </p:spPr>
        <p:txBody>
          <a:bodyPr wrap="square" rtlCol="0">
            <a:spAutoFit/>
          </a:bodyPr>
          <a:lstStyle/>
          <a:p>
            <a:r>
              <a:rPr lang="en-US" sz="1200" dirty="0"/>
              <a:t>How can we choose the </a:t>
            </a:r>
            <a:r>
              <a:rPr lang="en-US" sz="1200" b="1" dirty="0">
                <a:solidFill>
                  <a:srgbClr val="FF0000"/>
                </a:solidFill>
              </a:rPr>
              <a:t>best</a:t>
            </a:r>
            <a:r>
              <a:rPr lang="en-US" sz="1200" dirty="0"/>
              <a:t> architecture (i.e. TEDD and Bo)? Need to specify a metric (here we use </a:t>
            </a:r>
            <a:r>
              <a:rPr lang="en-US" sz="1200" dirty="0" err="1"/>
              <a:t>rms</a:t>
            </a:r>
            <a:r>
              <a:rPr lang="en-US" sz="1200" dirty="0"/>
              <a:t>) and a tolerance (</a:t>
            </a:r>
            <a:r>
              <a:rPr lang="en-US" sz="1200" b="1" dirty="0" err="1"/>
              <a:t>Tol</a:t>
            </a:r>
            <a:r>
              <a:rPr lang="en-US" sz="1200" b="1" dirty="0"/>
              <a:t>.</a:t>
            </a:r>
            <a:r>
              <a:rPr lang="en-US" sz="1200" dirty="0"/>
              <a:t>)</a:t>
            </a:r>
          </a:p>
          <a:p>
            <a:pPr algn="r"/>
            <a:r>
              <a:rPr lang="en-US" sz="1200" dirty="0"/>
              <a:t>Time prediction as a function of TEDD and Bo for </a:t>
            </a:r>
            <a:r>
              <a:rPr lang="en-US" sz="1200" b="1" dirty="0" err="1"/>
              <a:t>Tol</a:t>
            </a:r>
            <a:r>
              <a:rPr lang="en-US" sz="1200" dirty="0"/>
              <a:t>.&lt;20%</a:t>
            </a:r>
          </a:p>
          <a:p>
            <a:pPr algn="r"/>
            <a:r>
              <a:rPr lang="en-US" sz="1200" dirty="0"/>
              <a:t>Linear model (Antisymmetric 15x15 with random coefficients).</a:t>
            </a:r>
          </a:p>
          <a:p>
            <a:endParaRPr lang="en-US" sz="1200" dirty="0"/>
          </a:p>
        </p:txBody>
      </p:sp>
      <p:sp>
        <p:nvSpPr>
          <p:cNvPr id="12" name="Rectangle 17">
            <a:extLst>
              <a:ext uri="{FF2B5EF4-FFF2-40B4-BE49-F238E27FC236}">
                <a16:creationId xmlns="" xmlns:a16="http://schemas.microsoft.com/office/drawing/2014/main" id="{2ADB6E1F-BFF3-5141-AA36-25E897EA4384}"/>
              </a:ext>
            </a:extLst>
          </p:cNvPr>
          <p:cNvSpPr>
            <a:spLocks noChangeArrowheads="1"/>
          </p:cNvSpPr>
          <p:nvPr/>
        </p:nvSpPr>
        <p:spPr bwMode="auto">
          <a:xfrm>
            <a:off x="2034660" y="-13049"/>
            <a:ext cx="4962770" cy="1148070"/>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On filtering turbulent noise with interpretable neural networks</a:t>
            </a:r>
          </a:p>
          <a:p>
            <a:pPr algn="ctr" eaLnBrk="0" hangingPunct="0">
              <a:lnSpc>
                <a:spcPts val="1586"/>
              </a:lnSpc>
            </a:pPr>
            <a:r>
              <a:rPr lang="en-US" sz="900" dirty="0">
                <a:solidFill>
                  <a:schemeClr val="bg1"/>
                </a:solidFill>
                <a:latin typeface="Arial" panose="020B0604020202020204" pitchFamily="34" charset="0"/>
                <a:ea typeface="Avenir Book" charset="0"/>
              </a:rPr>
              <a:t>Cyril </a:t>
            </a:r>
            <a:r>
              <a:rPr lang="en-US" sz="900" dirty="0" err="1">
                <a:solidFill>
                  <a:schemeClr val="bg1"/>
                </a:solidFill>
                <a:latin typeface="Arial" panose="020B0604020202020204" pitchFamily="34" charset="0"/>
                <a:ea typeface="Avenir Book" charset="0"/>
              </a:rPr>
              <a:t>Nefzaoui</a:t>
            </a:r>
            <a:r>
              <a:rPr lang="en-US" sz="900" dirty="0">
                <a:solidFill>
                  <a:schemeClr val="bg1"/>
                </a:solidFill>
                <a:latin typeface="Arial" panose="020B0604020202020204" pitchFamily="34" charset="0"/>
                <a:ea typeface="Avenir Book" charset="0"/>
              </a:rPr>
              <a:t> Blanchard</a:t>
            </a:r>
            <a:r>
              <a:rPr lang="en-US" sz="900" baseline="30000" dirty="0">
                <a:solidFill>
                  <a:schemeClr val="bg1"/>
                </a:solidFill>
                <a:latin typeface="Arial" panose="020B0604020202020204" pitchFamily="34" charset="0"/>
                <a:ea typeface="Avenir Book" charset="0"/>
              </a:rPr>
              <a:t>1 </a:t>
            </a:r>
            <a:r>
              <a:rPr lang="en-US" sz="900" dirty="0">
                <a:solidFill>
                  <a:schemeClr val="bg1"/>
                </a:solidFill>
                <a:latin typeface="Arial" panose="020B0604020202020204" pitchFamily="34" charset="0"/>
                <a:ea typeface="Avenir Book" charset="0"/>
              </a:rPr>
              <a:t>, Christophe Millet</a:t>
            </a:r>
            <a:r>
              <a:rPr lang="en-US" sz="900" baseline="30000" dirty="0">
                <a:solidFill>
                  <a:schemeClr val="bg1"/>
                </a:solidFill>
                <a:latin typeface="Arial" panose="020B0604020202020204" pitchFamily="34" charset="0"/>
                <a:ea typeface="Avenir Book" charset="0"/>
              </a:rPr>
              <a:t>1,2</a:t>
            </a:r>
            <a:r>
              <a:rPr lang="en-US" sz="900" dirty="0">
                <a:solidFill>
                  <a:schemeClr val="bg1"/>
                </a:solidFill>
                <a:latin typeface="Arial" panose="020B0604020202020204" pitchFamily="34" charset="0"/>
                <a:ea typeface="Avenir Book" charset="0"/>
              </a:rPr>
              <a:t>, Mathilde Mougeot</a:t>
            </a:r>
            <a:r>
              <a:rPr lang="en-US" sz="900" baseline="30000" dirty="0">
                <a:solidFill>
                  <a:schemeClr val="bg1"/>
                </a:solidFill>
                <a:latin typeface="Arial" panose="020B0604020202020204" pitchFamily="34" charset="0"/>
                <a:ea typeface="Avenir Book" charset="0"/>
              </a:rPr>
              <a:t>1,3</a:t>
            </a:r>
            <a:r>
              <a:rPr lang="en-US" sz="900" dirty="0">
                <a:solidFill>
                  <a:schemeClr val="bg1"/>
                </a:solidFill>
                <a:latin typeface="Arial" panose="020B0604020202020204" pitchFamily="34" charset="0"/>
                <a:ea typeface="Avenir Book" charset="0"/>
              </a:rPr>
              <a:t>, Xavier Cassagnou</a:t>
            </a:r>
            <a:r>
              <a:rPr lang="en-US" sz="900" baseline="30000" dirty="0">
                <a:solidFill>
                  <a:schemeClr val="bg1"/>
                </a:solidFill>
                <a:latin typeface="Arial" panose="020B0604020202020204" pitchFamily="34" charset="0"/>
                <a:ea typeface="Avenir Book" charset="0"/>
              </a:rPr>
              <a:t>1</a:t>
            </a:r>
            <a:r>
              <a:rPr lang="en-US" sz="900" dirty="0">
                <a:solidFill>
                  <a:schemeClr val="bg1"/>
                </a:solidFill>
                <a:latin typeface="Arial" panose="020B0604020202020204" pitchFamily="34" charset="0"/>
                <a:ea typeface="Avenir Book" charset="0"/>
              </a:rPr>
              <a:t> </a:t>
            </a:r>
            <a:endParaRPr lang="en-US" sz="900" baseline="30000" dirty="0">
              <a:solidFill>
                <a:schemeClr val="bg1"/>
              </a:solidFill>
              <a:latin typeface="Arial" panose="020B0604020202020204" pitchFamily="34" charset="0"/>
              <a:ea typeface="Avenir Book" charset="0"/>
            </a:endParaRPr>
          </a:p>
          <a:p>
            <a:pPr lvl="3"/>
            <a:r>
              <a:rPr lang="fr-FR" sz="700" baseline="30000" dirty="0">
                <a:solidFill>
                  <a:schemeClr val="bg1"/>
                </a:solidFill>
                <a:latin typeface="Arial" panose="020B0604020202020204" pitchFamily="34" charset="0"/>
                <a:cs typeface="Arial" panose="020B0604020202020204" pitchFamily="34" charset="0"/>
              </a:rPr>
              <a:t>1</a:t>
            </a:r>
            <a:r>
              <a:rPr lang="fr-FR" sz="700" dirty="0">
                <a:solidFill>
                  <a:schemeClr val="bg1"/>
                </a:solidFill>
                <a:latin typeface="Arial" panose="020B0604020202020204" pitchFamily="34" charset="0"/>
                <a:cs typeface="Arial" panose="020B0604020202020204" pitchFamily="34" charset="0"/>
              </a:rPr>
              <a:t>Centre Borelli, ENS Paris-Saclay, F-91190 Gif-sur-Yvette, France</a:t>
            </a:r>
          </a:p>
          <a:p>
            <a:pPr lvl="3"/>
            <a:r>
              <a:rPr lang="fr-FR" sz="700" baseline="30000" dirty="0">
                <a:solidFill>
                  <a:schemeClr val="bg1"/>
                </a:solidFill>
                <a:latin typeface="Arial" panose="020B0604020202020204" pitchFamily="34" charset="0"/>
                <a:cs typeface="Arial" panose="020B0604020202020204" pitchFamily="34" charset="0"/>
              </a:rPr>
              <a:t>2</a:t>
            </a:r>
            <a:r>
              <a:rPr lang="fr-FR" sz="700" dirty="0">
                <a:solidFill>
                  <a:schemeClr val="bg1"/>
                </a:solidFill>
                <a:latin typeface="Arial" panose="020B0604020202020204" pitchFamily="34" charset="0"/>
                <a:cs typeface="Arial" panose="020B0604020202020204" pitchFamily="34" charset="0"/>
              </a:rPr>
              <a:t>CEA, DAM, DIF, 91297 Arpajon, France</a:t>
            </a:r>
          </a:p>
          <a:p>
            <a:pPr lvl="3"/>
            <a:r>
              <a:rPr lang="fr-FR" sz="700" baseline="30000" dirty="0">
                <a:solidFill>
                  <a:schemeClr val="bg1"/>
                </a:solidFill>
                <a:latin typeface="Arial" panose="020B0604020202020204" pitchFamily="34" charset="0"/>
                <a:cs typeface="Arial" panose="020B0604020202020204" pitchFamily="34" charset="0"/>
              </a:rPr>
              <a:t>3</a:t>
            </a:r>
            <a:r>
              <a:rPr lang="fr-FR" sz="700" dirty="0">
                <a:solidFill>
                  <a:schemeClr val="bg1"/>
                </a:solidFill>
                <a:latin typeface="Arial" panose="020B0604020202020204" pitchFamily="34" charset="0"/>
                <a:cs typeface="Arial" panose="020B0604020202020204" pitchFamily="34" charset="0"/>
              </a:rPr>
              <a:t>ENSIIE, F-91000 Évry, France</a:t>
            </a:r>
          </a:p>
          <a:p>
            <a:pPr lvl="3"/>
            <a:r>
              <a:rPr lang="fr-FR" sz="700" dirty="0" err="1">
                <a:solidFill>
                  <a:schemeClr val="bg1"/>
                </a:solidFill>
                <a:latin typeface="Arial" panose="020B0604020202020204" pitchFamily="34" charset="0"/>
                <a:cs typeface="Arial" panose="020B0604020202020204" pitchFamily="34" charset="0"/>
              </a:rPr>
              <a:t>corresponding</a:t>
            </a:r>
            <a:r>
              <a:rPr lang="fr-FR" sz="700" dirty="0">
                <a:solidFill>
                  <a:schemeClr val="bg1"/>
                </a:solidFill>
                <a:latin typeface="Arial" panose="020B0604020202020204" pitchFamily="34" charset="0"/>
                <a:cs typeface="Arial" panose="020B0604020202020204" pitchFamily="34" charset="0"/>
              </a:rPr>
              <a:t> </a:t>
            </a:r>
            <a:r>
              <a:rPr lang="fr-FR" sz="700" dirty="0" err="1">
                <a:solidFill>
                  <a:schemeClr val="bg1"/>
                </a:solidFill>
                <a:latin typeface="Arial" panose="020B0604020202020204" pitchFamily="34" charset="0"/>
                <a:cs typeface="Arial" panose="020B0604020202020204" pitchFamily="34" charset="0"/>
              </a:rPr>
              <a:t>authors</a:t>
            </a:r>
            <a:r>
              <a:rPr lang="fr-FR" sz="700" dirty="0">
                <a:solidFill>
                  <a:schemeClr val="bg1"/>
                </a:solidFill>
                <a:latin typeface="Arial" panose="020B0604020202020204" pitchFamily="34" charset="0"/>
                <a:cs typeface="Arial" panose="020B0604020202020204" pitchFamily="34" charset="0"/>
              </a:rPr>
              <a:t> : </a:t>
            </a:r>
            <a:r>
              <a:rPr lang="fr-FR" sz="700" dirty="0">
                <a:solidFill>
                  <a:schemeClr val="bg1"/>
                </a:solidFill>
                <a:latin typeface="Arial" panose="020B0604020202020204" pitchFamily="34" charset="0"/>
                <a:cs typeface="Arial" panose="020B0604020202020204" pitchFamily="34" charset="0"/>
                <a:hlinkClick r:id="rId4"/>
              </a:rPr>
              <a:t>cyril.nefzaouiblanchard@ensta-paris.fr</a:t>
            </a:r>
            <a:r>
              <a:rPr lang="fr-FR" sz="700" dirty="0">
                <a:solidFill>
                  <a:schemeClr val="bg1"/>
                </a:solidFill>
                <a:latin typeface="Arial" panose="020B0604020202020204" pitchFamily="34" charset="0"/>
                <a:cs typeface="Arial" panose="020B0604020202020204" pitchFamily="34" charset="0"/>
              </a:rPr>
              <a:t> ,  christophe.millet@cea.fr</a:t>
            </a:r>
          </a:p>
          <a:p>
            <a:pPr lvl="3"/>
            <a:endParaRPr lang="fr-FR" sz="700" dirty="0">
              <a:solidFill>
                <a:schemeClr val="bg1"/>
              </a:solidFill>
              <a:latin typeface="Arial" panose="020B0604020202020204" pitchFamily="34" charset="0"/>
              <a:cs typeface="Arial" panose="020B0604020202020204" pitchFamily="34" charset="0"/>
            </a:endParaRPr>
          </a:p>
          <a:p>
            <a:pPr algn="ctr" eaLnBrk="0" hangingPunct="0">
              <a:lnSpc>
                <a:spcPts val="1586"/>
              </a:lnSpc>
            </a:pPr>
            <a:endParaRPr lang="en-US" sz="800" dirty="0">
              <a:solidFill>
                <a:schemeClr val="bg1"/>
              </a:solidFill>
              <a:latin typeface="Avenir Book" charset="0"/>
              <a:ea typeface="Avenir Book" charset="0"/>
              <a:cs typeface="Avenir Book" charset="0"/>
            </a:endParaRPr>
          </a:p>
        </p:txBody>
      </p:sp>
    </p:spTree>
    <p:extLst>
      <p:ext uri="{BB962C8B-B14F-4D97-AF65-F5344CB8AC3E}">
        <p14:creationId xmlns:p14="http://schemas.microsoft.com/office/powerpoint/2010/main" val="341059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2673</TotalTime>
  <Words>1793</Words>
  <Application>Microsoft Office PowerPoint</Application>
  <PresentationFormat>Affichage à l'écran (16:9)</PresentationFormat>
  <Paragraphs>153</Paragraphs>
  <Slides>8</Slides>
  <Notes>0</Notes>
  <HiddenSlides>0</HiddenSlides>
  <MMClips>0</MMClips>
  <ScaleCrop>false</ScaleCrop>
  <HeadingPairs>
    <vt:vector size="4" baseType="variant">
      <vt:variant>
        <vt:lpstr>Thème</vt:lpstr>
      </vt:variant>
      <vt:variant>
        <vt:i4>7</vt:i4>
      </vt:variant>
      <vt:variant>
        <vt:lpstr>Titres des diapositives</vt:lpstr>
      </vt:variant>
      <vt:variant>
        <vt:i4>8</vt:i4>
      </vt:variant>
    </vt:vector>
  </HeadingPairs>
  <TitlesOfParts>
    <vt:vector size="15" baseType="lpstr">
      <vt:lpstr>Title Slide</vt:lpstr>
      <vt:lpstr>Inner Slide</vt:lpstr>
      <vt:lpstr>abstract</vt:lpstr>
      <vt:lpstr>INTRODUCTION</vt:lpstr>
      <vt:lpstr>METHODS</vt:lpstr>
      <vt:lpstr>RESULTS</vt:lpstr>
      <vt:lpstr>CONCLUSIONS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BLANCHARD Cyril 610380</cp:lastModifiedBy>
  <cp:revision>134</cp:revision>
  <cp:lastPrinted>2019-03-26T13:54:24Z</cp:lastPrinted>
  <dcterms:created xsi:type="dcterms:W3CDTF">2019-04-24T06:32:04Z</dcterms:created>
  <dcterms:modified xsi:type="dcterms:W3CDTF">2021-06-18T15:04:10Z</dcterms:modified>
</cp:coreProperties>
</file>