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9"/>
  </p:notesMasterIdLst>
  <p:sldIdLst>
    <p:sldId id="256" r:id="rId8"/>
    <p:sldId id="258" r:id="rId9"/>
    <p:sldId id="257" r:id="rId10"/>
    <p:sldId id="267" r:id="rId11"/>
    <p:sldId id="260" r:id="rId12"/>
    <p:sldId id="268" r:id="rId13"/>
    <p:sldId id="261" r:id="rId14"/>
    <p:sldId id="265" r:id="rId15"/>
    <p:sldId id="262" r:id="rId16"/>
    <p:sldId id="266" r:id="rId17"/>
    <p:sldId id="263" r:id="rId18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BC"/>
    <a:srgbClr val="DFC5DF"/>
    <a:srgbClr val="E1E1E1"/>
    <a:srgbClr val="00B4D2"/>
    <a:srgbClr val="00A0D2"/>
    <a:srgbClr val="0095BB"/>
    <a:srgbClr val="00B0DC"/>
    <a:srgbClr val="00B0BE"/>
    <a:srgbClr val="008DB0"/>
    <a:srgbClr val="0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23"/>
  </p:normalViewPr>
  <p:slideViewPr>
    <p:cSldViewPr snapToGrid="0" snapToObjects="1">
      <p:cViewPr varScale="1">
        <p:scale>
          <a:sx n="114" d="100"/>
          <a:sy n="114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=""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package" Target="../embeddings/Document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44B02F-EACB-954E-B8D8-4DA1E922AB24}"/>
              </a:ext>
            </a:extLst>
          </p:cNvPr>
          <p:cNvSpPr txBox="1"/>
          <p:nvPr/>
        </p:nvSpPr>
        <p:spPr>
          <a:xfrm>
            <a:off x="2774978" y="3867150"/>
            <a:ext cx="3594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Mohammed Premier Oujda, Morocco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53581" y="2800991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en-US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r>
              <a:rPr lang="fr-FR" sz="800" dirty="0"/>
              <a:t> </a:t>
            </a:r>
            <a:r>
              <a:rPr lang="fr-FR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endParaRPr lang="x-none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4176" y="1804084"/>
            <a:ext cx="10691813" cy="13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settings</a:t>
            </a:r>
          </a:p>
          <a:p>
            <a:pPr algn="ctr" eaLnBrk="0" hangingPunct="0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mohamed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serrhini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47" y="4128760"/>
            <a:ext cx="2344366" cy="6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848" y="1130885"/>
            <a:ext cx="87187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Research has show that these hacked images have some surprising properties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Hacked images can still fool neural networks </a:t>
            </a:r>
            <a:r>
              <a:rPr lang="en-US" sz="2000" dirty="0">
                <a:solidFill>
                  <a:srgbClr val="00A1BC"/>
                </a:solidFill>
              </a:rPr>
              <a:t>even when they are printed out on </a:t>
            </a:r>
            <a:r>
              <a:rPr lang="en-US" sz="2000" dirty="0" smtClean="0">
                <a:solidFill>
                  <a:srgbClr val="00A1BC"/>
                </a:solidFill>
              </a:rPr>
              <a:t>this paper</a:t>
            </a:r>
            <a:r>
              <a:rPr lang="en-US" sz="2000" dirty="0"/>
              <a:t>! So you can use these hacked images to fool physical cameras or scanners, not just systems where upload an image file directly.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Images that fool one neural network tend to fool other neural networks with entirely </a:t>
            </a:r>
            <a:r>
              <a:rPr lang="en-US" sz="2000" b="1" dirty="0">
                <a:solidFill>
                  <a:srgbClr val="7030A0"/>
                </a:solidFill>
              </a:rPr>
              <a:t>different designs </a:t>
            </a:r>
            <a:r>
              <a:rPr lang="en-US" sz="2000" dirty="0"/>
              <a:t>if they were trained on similar data</a:t>
            </a:r>
            <a:r>
              <a:rPr lang="en-US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Researchers have recently shown that you can </a:t>
            </a:r>
            <a:r>
              <a:rPr lang="en-US" sz="2000" dirty="0">
                <a:solidFill>
                  <a:srgbClr val="00A1BC"/>
                </a:solidFill>
              </a:rPr>
              <a:t>train your own substitute neural network to mirror another neural network</a:t>
            </a:r>
            <a:r>
              <a:rPr lang="en-US" sz="2000" dirty="0"/>
              <a:t> by probing it to see how it behaves. Then you can use your substitute neural network to generate hacked images that still often fool the original network! This is called a black-box attack.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24C6D9-8EEE-364D-BA25-2B01E2110CC1}"/>
              </a:ext>
            </a:extLst>
          </p:cNvPr>
          <p:cNvSpPr txBox="1"/>
          <p:nvPr/>
        </p:nvSpPr>
        <p:spPr>
          <a:xfrm rot="16200000">
            <a:off x="-177530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E17A15-6470-46ED-AE40-8A1AD0A9267D}"/>
              </a:ext>
            </a:extLst>
          </p:cNvPr>
          <p:cNvSpPr txBox="1"/>
          <p:nvPr/>
        </p:nvSpPr>
        <p:spPr>
          <a:xfrm>
            <a:off x="489102" y="897822"/>
            <a:ext cx="86548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can we protect ourselves against these attacks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Simply </a:t>
            </a:r>
            <a:r>
              <a:rPr lang="en-US" sz="2000" dirty="0"/>
              <a:t>create lots of hacked images and include them in your training data set going forward, that seems to make your neural network more resistant to these attacks. This is called </a:t>
            </a:r>
            <a:r>
              <a:rPr lang="en-US" sz="2000" b="1" dirty="0">
                <a:solidFill>
                  <a:srgbClr val="7030A0"/>
                </a:solidFill>
              </a:rPr>
              <a:t>Adversarial Training</a:t>
            </a:r>
            <a:r>
              <a:rPr lang="en-US" sz="2000" dirty="0">
                <a:solidFill>
                  <a:srgbClr val="7030A0"/>
                </a:solidFill>
              </a:rPr>
              <a:t> </a:t>
            </a:r>
            <a:r>
              <a:rPr lang="en-US" sz="2000" dirty="0"/>
              <a:t>and is probably the most reasonable defense to consider adopting right now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 </a:t>
            </a:r>
            <a:r>
              <a:rPr lang="en-US" sz="2000" dirty="0" smtClean="0"/>
              <a:t>Another </a:t>
            </a:r>
            <a:r>
              <a:rPr lang="en-US" sz="2000" dirty="0"/>
              <a:t>somewhat effective approach called </a:t>
            </a:r>
            <a:r>
              <a:rPr lang="en-US" sz="2000" b="1" dirty="0">
                <a:solidFill>
                  <a:srgbClr val="7030A0"/>
                </a:solidFill>
              </a:rPr>
              <a:t>Defensive Distillation</a:t>
            </a:r>
            <a:r>
              <a:rPr lang="en-US" sz="2000" dirty="0"/>
              <a:t> where you train a second model to mimic your original model. But this approach is new and rather complicated, so I wouldn’t invest in this yet unless you have specialized needs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Preventing these kinds of attacks is still an on-going area of research.</a:t>
            </a:r>
            <a:r>
              <a:rPr lang="en-US" sz="800" dirty="0"/>
              <a:t> </a:t>
            </a:r>
            <a:endParaRPr lang="en-US" sz="2000" dirty="0" smtClean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xmlns="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settings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 Mohamed,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serrhini@gmail,com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University Mohamed Premier Oujda Morocco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2E9DC5-9692-4678-88E6-5F95FEEBA890}"/>
              </a:ext>
            </a:extLst>
          </p:cNvPr>
          <p:cNvSpPr txBox="1"/>
          <p:nvPr/>
        </p:nvSpPr>
        <p:spPr>
          <a:xfrm>
            <a:off x="382756" y="907548"/>
            <a:ext cx="8693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recent years, machine learning has been used in many applications and technologies such as face recognition, self-driving cars</a:t>
            </a:r>
            <a:r>
              <a:rPr lang="en-US" sz="1800" dirty="0" smtClean="0"/>
              <a:t>, and </a:t>
            </a:r>
            <a:r>
              <a:rPr lang="fr-FR" sz="1800" dirty="0" err="1"/>
              <a:t>detect</a:t>
            </a:r>
            <a:r>
              <a:rPr lang="fr-FR" sz="1800" dirty="0"/>
              <a:t> </a:t>
            </a:r>
            <a:r>
              <a:rPr lang="fr-FR" sz="1800" dirty="0" err="1"/>
              <a:t>nuclear</a:t>
            </a:r>
            <a:r>
              <a:rPr lang="fr-FR" sz="1800" dirty="0"/>
              <a:t> explosive tests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Machine </a:t>
            </a:r>
            <a:r>
              <a:rPr lang="en-US" sz="1800" dirty="0"/>
              <a:t>Learning models are also subject to </a:t>
            </a:r>
            <a:r>
              <a:rPr lang="en-US" sz="1800" dirty="0" smtClean="0"/>
              <a:t>security attacks known as </a:t>
            </a:r>
            <a:r>
              <a:rPr lang="en-US" sz="1800" b="1" dirty="0" smtClean="0">
                <a:solidFill>
                  <a:srgbClr val="7030A0"/>
                </a:solidFill>
              </a:rPr>
              <a:t>”adversarial </a:t>
            </a:r>
            <a:r>
              <a:rPr lang="en-US" sz="1800" b="1" dirty="0">
                <a:solidFill>
                  <a:srgbClr val="7030A0"/>
                </a:solidFill>
              </a:rPr>
              <a:t>machine learning </a:t>
            </a:r>
            <a:r>
              <a:rPr lang="en-US" sz="1800" b="1" dirty="0" smtClean="0">
                <a:solidFill>
                  <a:srgbClr val="7030A0"/>
                </a:solidFill>
              </a:rPr>
              <a:t>attacks”</a:t>
            </a:r>
            <a:r>
              <a:rPr lang="en-US" sz="1800" dirty="0" smtClean="0"/>
              <a:t> </a:t>
            </a:r>
            <a:r>
              <a:rPr lang="en-US" sz="1800" dirty="0"/>
              <a:t>at both training and testing phases. </a:t>
            </a:r>
            <a:r>
              <a:rPr lang="en-US" sz="1800" dirty="0" smtClean="0"/>
              <a:t>Such </a:t>
            </a:r>
            <a:r>
              <a:rPr lang="en-US" sz="1800" dirty="0"/>
              <a:t>attack is the introduction of malicious data to deceive an already trained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Attackers </a:t>
            </a:r>
            <a:r>
              <a:rPr lang="en-US" sz="1800" dirty="0"/>
              <a:t>can break current machine learning systems, such as by poisoning the data used by the learning algorithm, or crafting adversarial examples to directly force models to make erroneous predictions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main threat at test time is (</a:t>
            </a:r>
            <a:r>
              <a:rPr lang="en-US" sz="1800" b="1" dirty="0" smtClean="0">
                <a:solidFill>
                  <a:srgbClr val="7030A0"/>
                </a:solidFill>
              </a:rPr>
              <a:t>evasion attack)</a:t>
            </a:r>
            <a:r>
              <a:rPr lang="en-US" sz="1800" dirty="0" smtClean="0"/>
              <a:t>, in which the attacker subtly operate by making small perturbations to the test set modifies input data such that a human observer would perceive the original content, but the model generates different outputs, </a:t>
            </a:r>
            <a:r>
              <a:rPr lang="en-US" sz="1800" dirty="0"/>
              <a:t>and at </a:t>
            </a:r>
            <a:r>
              <a:rPr lang="en-US" sz="1800" dirty="0" smtClean="0"/>
              <a:t>training </a:t>
            </a:r>
            <a:r>
              <a:rPr lang="en-US" sz="1800" dirty="0"/>
              <a:t>time (</a:t>
            </a:r>
            <a:r>
              <a:rPr lang="en-US" sz="1800" b="1" dirty="0">
                <a:solidFill>
                  <a:srgbClr val="7030A0"/>
                </a:solidFill>
              </a:rPr>
              <a:t>poisoning attacks</a:t>
            </a:r>
            <a:r>
              <a:rPr lang="en-US" sz="18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Such </a:t>
            </a:r>
            <a:r>
              <a:rPr lang="en-US" sz="1800" dirty="0"/>
              <a:t>inputs, known as </a:t>
            </a:r>
            <a:r>
              <a:rPr lang="en-US" sz="1800" b="1" dirty="0">
                <a:solidFill>
                  <a:srgbClr val="7030A0"/>
                </a:solidFill>
              </a:rPr>
              <a:t>adversarial examples</a:t>
            </a:r>
            <a:r>
              <a:rPr lang="en-US" sz="1800" dirty="0"/>
              <a:t>, has been used to attack </a:t>
            </a:r>
            <a:r>
              <a:rPr lang="en-US" sz="1800" dirty="0">
                <a:solidFill>
                  <a:srgbClr val="0070C0"/>
                </a:solidFill>
              </a:rPr>
              <a:t>voice interfaces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face-recognition systems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image and video and text-classifier</a:t>
            </a:r>
            <a:r>
              <a:rPr lang="en-US" sz="1800" dirty="0"/>
              <a:t>.</a:t>
            </a:r>
            <a:endParaRPr lang="en-GB" sz="180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settings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 Mohamed,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serrhini@gmail,com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University Mohamed Premier Oujda Morocco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916" y="881744"/>
            <a:ext cx="3861540" cy="3244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AECA0B-F65F-405E-9765-74D348E797B7}"/>
              </a:ext>
            </a:extLst>
          </p:cNvPr>
          <p:cNvSpPr txBox="1"/>
          <p:nvPr/>
        </p:nvSpPr>
        <p:spPr>
          <a:xfrm>
            <a:off x="484463" y="930156"/>
            <a:ext cx="5099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dversarial </a:t>
            </a:r>
            <a:r>
              <a:rPr lang="en-US" sz="2000" dirty="0"/>
              <a:t>attacks </a:t>
            </a:r>
            <a:r>
              <a:rPr lang="en-US" sz="2000" dirty="0" smtClean="0"/>
              <a:t>is </a:t>
            </a:r>
            <a:r>
              <a:rPr lang="en-US" sz="2000" dirty="0"/>
              <a:t>a technique employed to fool </a:t>
            </a:r>
            <a:r>
              <a:rPr lang="en-US" sz="2000" dirty="0" smtClean="0"/>
              <a:t>ML </a:t>
            </a:r>
            <a:r>
              <a:rPr lang="en-US" sz="2000" dirty="0"/>
              <a:t>models through the input of malicious data </a:t>
            </a:r>
            <a:r>
              <a:rPr lang="en-US" sz="2000" dirty="0" smtClean="0"/>
              <a:t>to cause models </a:t>
            </a:r>
            <a:r>
              <a:rPr lang="en-US" sz="2000" dirty="0"/>
              <a:t>to malfunction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 </a:t>
            </a:r>
            <a:r>
              <a:rPr lang="en-US" sz="2000" dirty="0" smtClean="0"/>
              <a:t>Example </a:t>
            </a:r>
            <a:r>
              <a:rPr lang="en-US" sz="2000" dirty="0"/>
              <a:t>of adversarial manipulation of an input image, initially classified correctly as a </a:t>
            </a:r>
            <a:r>
              <a:rPr lang="en-US" sz="2000" dirty="0" smtClean="0"/>
              <a:t>“</a:t>
            </a:r>
            <a:r>
              <a:rPr lang="en-US" sz="2000" b="1" dirty="0" smtClean="0">
                <a:solidFill>
                  <a:srgbClr val="FF0000"/>
                </a:solidFill>
              </a:rPr>
              <a:t>stop sign” </a:t>
            </a:r>
            <a:r>
              <a:rPr lang="en-US" sz="2000" dirty="0"/>
              <a:t>by a deep neural network, to have it misclassified as a </a:t>
            </a:r>
            <a:r>
              <a:rPr lang="en-US" sz="2000" b="1" dirty="0">
                <a:solidFill>
                  <a:srgbClr val="FF0000"/>
                </a:solidFill>
              </a:rPr>
              <a:t>“give way” sign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adversarial noise is magnified for visibility but remains undetectable in the resulting adversarial image. </a:t>
            </a:r>
            <a:endParaRPr lang="en-GB" sz="2000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569053"/>
              </p:ext>
            </p:extLst>
          </p:nvPr>
        </p:nvGraphicFramePr>
        <p:xfrm>
          <a:off x="92075" y="92075"/>
          <a:ext cx="29511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Objet d’environnement du Gestionnaire de liaisons" showAsIcon="1" r:id="rId5" imgW="2950920" imgH="491040" progId="Package">
                  <p:embed/>
                </p:oleObj>
              </mc:Choice>
              <mc:Fallback>
                <p:oleObj name="Objet d’environnement du Gestionnaire de liaisons" showAsIcon="1" r:id="rId5" imgW="2950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95116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settings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 Mohamed,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serrhini@gmail,com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University Mohamed Premier Oujda Morocco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462" y="3910887"/>
            <a:ext cx="8547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It turns out that even the most advanced deep neural networks can be easily fooled. With a few tricks, you can force them into predicting whatever result</a:t>
            </a:r>
            <a:r>
              <a:rPr lang="en-US" sz="8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you</a:t>
            </a:r>
            <a:r>
              <a:rPr lang="en-US" sz="8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want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693" y="1367407"/>
            <a:ext cx="3332012" cy="21818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9977" y="1047913"/>
            <a:ext cx="2746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White-box vs. black-box</a:t>
            </a:r>
            <a:r>
              <a:rPr lang="fr-FR" b="1" i="1" dirty="0">
                <a:solidFill>
                  <a:srgbClr val="7030A0"/>
                </a:solidFill>
              </a:rPr>
              <a:t>.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462" y="1525562"/>
            <a:ext cx="87472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White-box </a:t>
            </a:r>
            <a:r>
              <a:rPr lang="en-US" sz="2000" dirty="0"/>
              <a:t>scenario, the adversary has full access to the model whereby the </a:t>
            </a:r>
          </a:p>
          <a:p>
            <a:r>
              <a:rPr lang="en-US" sz="2000" dirty="0"/>
              <a:t>adversary knows what machine learning algorithm is being used and the values of </a:t>
            </a:r>
          </a:p>
          <a:p>
            <a:r>
              <a:rPr lang="en-US" sz="2000" dirty="0"/>
              <a:t>the model's parameters. 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484462" y="2683127"/>
            <a:ext cx="87709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Black-box attacks are practical settings where the attacker has limited information </a:t>
            </a:r>
            <a:endParaRPr lang="en-US" sz="2000" dirty="0" smtClean="0"/>
          </a:p>
          <a:p>
            <a:r>
              <a:rPr lang="en-US" sz="2000" dirty="0" smtClean="0"/>
              <a:t>and </a:t>
            </a:r>
            <a:r>
              <a:rPr lang="en-US" sz="2000" dirty="0"/>
              <a:t>access to the target ML </a:t>
            </a:r>
            <a:r>
              <a:rPr lang="en-US" sz="2000" dirty="0" smtClean="0"/>
              <a:t>model </a:t>
            </a:r>
            <a:r>
              <a:rPr lang="en-US" sz="2000" dirty="0"/>
              <a:t>only through a limited interface. Additional </a:t>
            </a:r>
            <a:endParaRPr lang="en-US" sz="2000" dirty="0" smtClean="0"/>
          </a:p>
          <a:p>
            <a:r>
              <a:rPr lang="en-US" sz="2000" dirty="0" smtClean="0"/>
              <a:t>strategies are </a:t>
            </a:r>
            <a:r>
              <a:rPr lang="en-US" sz="2000" dirty="0"/>
              <a:t>thus required to conduct attacks without access to the model's </a:t>
            </a:r>
            <a:endParaRPr lang="en-US" sz="2000" dirty="0" smtClean="0"/>
          </a:p>
          <a:p>
            <a:r>
              <a:rPr lang="en-US" sz="2000" dirty="0" smtClean="0"/>
              <a:t>gradients</a:t>
            </a:r>
            <a:r>
              <a:rPr lang="en-US" sz="2000" dirty="0"/>
              <a:t>, which </a:t>
            </a:r>
            <a:r>
              <a:rPr lang="en-US" sz="2000" dirty="0" smtClean="0"/>
              <a:t>are unavailable </a:t>
            </a:r>
            <a:r>
              <a:rPr lang="en-US" sz="2000" dirty="0"/>
              <a:t>in a limited-interface black-box scenario.</a:t>
            </a:r>
            <a:endParaRPr lang="fr-FR" sz="2000" dirty="0"/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settings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 Mohamed,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serrhini@gmail,com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University Mohamed Premier Oujda Morocco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1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2218" y="2502644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settings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 Mohamed,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serrhini@gmail,com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University Mohamed Premier Oujda Morocco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934" y="884571"/>
            <a:ext cx="91975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92929"/>
                </a:solidFill>
                <a:latin typeface="charter"/>
              </a:rPr>
              <a:t>Let’s imagine that we run an auction website like </a:t>
            </a:r>
            <a:r>
              <a:rPr lang="en-US" sz="2000" dirty="0" err="1" smtClean="0">
                <a:solidFill>
                  <a:srgbClr val="292929"/>
                </a:solidFill>
                <a:latin typeface="charter"/>
              </a:rPr>
              <a:t>Amazone</a:t>
            </a:r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. 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On </a:t>
            </a:r>
            <a:r>
              <a:rPr lang="en-US" sz="2000" dirty="0">
                <a:solidFill>
                  <a:srgbClr val="292929"/>
                </a:solidFill>
                <a:latin typeface="charter"/>
              </a:rPr>
              <a:t>our website, we want to prevent people from selling prohibited </a:t>
            </a:r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items</a:t>
            </a:r>
          </a:p>
          <a:p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things </a:t>
            </a:r>
            <a:r>
              <a:rPr lang="en-US" sz="2000" dirty="0">
                <a:solidFill>
                  <a:srgbClr val="292929"/>
                </a:solidFill>
                <a:latin typeface="charter"/>
              </a:rPr>
              <a:t>like live animals</a:t>
            </a:r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.</a:t>
            </a:r>
            <a:endParaRPr lang="en-US" sz="2000" dirty="0">
              <a:solidFill>
                <a:srgbClr val="292929"/>
              </a:solidFill>
              <a:latin typeface="charter"/>
            </a:endParaRPr>
          </a:p>
          <a:p>
            <a:r>
              <a:rPr lang="en-US" sz="2000" dirty="0">
                <a:solidFill>
                  <a:srgbClr val="292929"/>
                </a:solidFill>
                <a:latin typeface="charter"/>
              </a:rPr>
              <a:t>To build </a:t>
            </a:r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this, it is</a:t>
            </a:r>
            <a:r>
              <a:rPr lang="en-US" sz="2000" dirty="0">
                <a:solidFill>
                  <a:srgbClr val="292929"/>
                </a:solidFill>
                <a:latin typeface="charter"/>
              </a:rPr>
              <a:t> </a:t>
            </a:r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Image </a:t>
            </a:r>
            <a:r>
              <a:rPr lang="en-US" sz="2000" dirty="0">
                <a:solidFill>
                  <a:srgbClr val="292929"/>
                </a:solidFill>
                <a:latin typeface="charter"/>
              </a:rPr>
              <a:t>classification </a:t>
            </a:r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problem, </a:t>
            </a:r>
            <a:r>
              <a:rPr lang="en-US" sz="2000" dirty="0">
                <a:solidFill>
                  <a:srgbClr val="292929"/>
                </a:solidFill>
                <a:latin typeface="charter"/>
              </a:rPr>
              <a:t>we’ll train a </a:t>
            </a:r>
            <a:r>
              <a:rPr lang="en-US" sz="2000" b="1" dirty="0" smtClean="0">
                <a:solidFill>
                  <a:srgbClr val="00A1BC"/>
                </a:solidFill>
                <a:latin typeface="charter"/>
              </a:rPr>
              <a:t>deep </a:t>
            </a:r>
          </a:p>
          <a:p>
            <a:r>
              <a:rPr lang="en-US" sz="2000" b="1" dirty="0" smtClean="0">
                <a:solidFill>
                  <a:srgbClr val="00A1BC"/>
                </a:solidFill>
                <a:latin typeface="charter"/>
              </a:rPr>
              <a:t>convolutional neural </a:t>
            </a:r>
            <a:r>
              <a:rPr lang="en-US" sz="2000" b="1" dirty="0">
                <a:solidFill>
                  <a:srgbClr val="00A1BC"/>
                </a:solidFill>
                <a:latin typeface="charter"/>
              </a:rPr>
              <a:t>network </a:t>
            </a:r>
            <a:r>
              <a:rPr lang="en-US" sz="2000" dirty="0">
                <a:solidFill>
                  <a:srgbClr val="292929"/>
                </a:solidFill>
                <a:latin typeface="charter"/>
              </a:rPr>
              <a:t>to tell prohibited items apart from allowed </a:t>
            </a:r>
            <a:r>
              <a:rPr lang="en-US" sz="2000" dirty="0" smtClean="0">
                <a:solidFill>
                  <a:srgbClr val="292929"/>
                </a:solidFill>
                <a:latin typeface="charter"/>
              </a:rPr>
              <a:t>items</a:t>
            </a:r>
          </a:p>
          <a:p>
            <a:r>
              <a:rPr lang="en-US" sz="2000" dirty="0"/>
              <a:t>A ML classifier works by finding a dividing line between the things it’s trying to tell apart.</a:t>
            </a:r>
          </a:p>
          <a:p>
            <a:endParaRPr lang="fr-FR" sz="2000" dirty="0">
              <a:solidFill>
                <a:srgbClr val="292929"/>
              </a:solidFill>
              <a:latin typeface="charter"/>
            </a:endParaRPr>
          </a:p>
        </p:txBody>
      </p:sp>
      <p:pic>
        <p:nvPicPr>
          <p:cNvPr id="6146" name="Picture 2" descr="https://miro.medium.com/max/892/1*ZbIJhQZyCj1G96rgtID_v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93" y="2860646"/>
            <a:ext cx="3524807" cy="190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83" y="2860645"/>
            <a:ext cx="3124314" cy="1751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8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="" xmlns:a16="http://schemas.microsoft.com/office/drawing/2014/main" id="{062785B3-C1FF-4F09-B694-46A38AB97674}"/>
              </a:ext>
            </a:extLst>
          </p:cNvPr>
          <p:cNvSpPr txBox="1"/>
          <p:nvPr/>
        </p:nvSpPr>
        <p:spPr>
          <a:xfrm>
            <a:off x="415901" y="848982"/>
            <a:ext cx="85170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trick it into </a:t>
            </a:r>
            <a:r>
              <a:rPr lang="en-US" sz="2000" dirty="0" err="1"/>
              <a:t>mis</a:t>
            </a:r>
            <a:r>
              <a:rPr lang="en-US" sz="2000" dirty="0"/>
              <a:t>-classifying one of the red points as a green </a:t>
            </a:r>
            <a:r>
              <a:rPr lang="en-US" sz="2000" dirty="0" smtClean="0"/>
              <a:t>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we add a small amount to the Y value of a red point right beside the boundary, we can just barely push it over into green </a:t>
            </a:r>
            <a:r>
              <a:rPr lang="en-US" sz="2000" dirty="0" smtClean="0"/>
              <a:t>territory.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image classification with deep neural networks, each “point” we are classifying is an entire image made up of </a:t>
            </a:r>
            <a:r>
              <a:rPr lang="en-US" sz="2000" b="1" dirty="0">
                <a:solidFill>
                  <a:srgbClr val="7030A0"/>
                </a:solidFill>
              </a:rPr>
              <a:t>thousands of pixels</a:t>
            </a:r>
            <a:r>
              <a:rPr lang="en-US" sz="2000" dirty="0"/>
              <a:t>. That gives us </a:t>
            </a:r>
            <a:r>
              <a:rPr lang="en-US" sz="2000" b="1" dirty="0">
                <a:solidFill>
                  <a:srgbClr val="7030A0"/>
                </a:solidFill>
              </a:rPr>
              <a:t>thousands of possible values that we can tweak </a:t>
            </a:r>
            <a:r>
              <a:rPr lang="en-US" sz="2000" dirty="0"/>
              <a:t>to push the point over the decision line. And if we make sure that we tweak the pixels in the image in a way that isn’t too obvious to a human,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can fool the classifier without making the image look manipulated.</a:t>
            </a:r>
          </a:p>
          <a:p>
            <a:endParaRPr lang="en-GB" sz="2000" dirty="0"/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2218" y="2502644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settings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 Mohamed,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serrhini@gmail,com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University Mohamed Premier Oujda Morocco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4" descr="https://miro.medium.com/max/917/1*5cBIiAr0ex0mVDDI8eU1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83" y="3606639"/>
            <a:ext cx="3502323" cy="12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1" y="3622925"/>
            <a:ext cx="3476210" cy="11441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510" y="3606638"/>
            <a:ext cx="2721644" cy="12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2785B3-C1FF-4F09-B694-46A38AB97674}"/>
              </a:ext>
            </a:extLst>
          </p:cNvPr>
          <p:cNvSpPr txBox="1"/>
          <p:nvPr/>
        </p:nvSpPr>
        <p:spPr>
          <a:xfrm>
            <a:off x="451917" y="878269"/>
            <a:ext cx="84675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Convolutional </a:t>
            </a:r>
            <a:r>
              <a:rPr lang="en-US" sz="2000" dirty="0"/>
              <a:t>Neural Network </a:t>
            </a:r>
            <a:r>
              <a:rPr lang="en-US" sz="2000" dirty="0" smtClean="0"/>
              <a:t>Learning:  MNIST </a:t>
            </a:r>
            <a:r>
              <a:rPr lang="en-US" sz="2000" dirty="0"/>
              <a:t>is a labeled database of handwritten digits used in supervised learning, it contains a training set of 60,000 images and a test set of 10,000 images, each digit is represented by an image of dimension 28 * 28 in grayscale:</a:t>
            </a:r>
            <a:endParaRPr lang="fr-FR" sz="2000" dirty="0"/>
          </a:p>
          <a:p>
            <a:endParaRPr lang="en-GB" sz="2000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xmlns="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settings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 Mohamed,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serrhini@gmail,com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University Mohamed Premier Oujda Morocco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501381" y="3119570"/>
            <a:ext cx="2520178" cy="1644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917" y="2049875"/>
            <a:ext cx="8692083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used the training set from the MNIST database to train a convolutional neural network with this </a:t>
            </a:r>
            <a:r>
              <a:rPr lang="en-US" sz="2000" dirty="0" smtClean="0"/>
              <a:t>architecture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After </a:t>
            </a:r>
            <a:r>
              <a:rPr lang="en-US" sz="2000" dirty="0"/>
              <a:t>evaluating the model on the test set, we obtained the accuracy: 95.09000182151794%</a:t>
            </a:r>
            <a:endParaRPr lang="fr-FR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2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3840"/>
              </p:ext>
            </p:extLst>
          </p:nvPr>
        </p:nvGraphicFramePr>
        <p:xfrm>
          <a:off x="6110977" y="3095993"/>
          <a:ext cx="2743835" cy="176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835"/>
              </a:tblGrid>
              <a:tr h="217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 err="1">
                          <a:effectLst/>
                        </a:rPr>
                        <a:t>Convolutional</a:t>
                      </a:r>
                      <a:r>
                        <a:rPr lang="fr-FR" sz="1100" dirty="0">
                          <a:effectLst/>
                        </a:rPr>
                        <a:t> layer (32 </a:t>
                      </a:r>
                      <a:r>
                        <a:rPr lang="en-US" sz="1100" dirty="0">
                          <a:effectLst/>
                        </a:rPr>
                        <a:t>filters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MaxPooling2D layer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 err="1">
                          <a:effectLst/>
                        </a:rPr>
                        <a:t>Convolutional</a:t>
                      </a:r>
                      <a:r>
                        <a:rPr lang="fr-FR" sz="1100" dirty="0">
                          <a:effectLst/>
                        </a:rPr>
                        <a:t> layer (64 </a:t>
                      </a:r>
                      <a:r>
                        <a:rPr lang="en-US" sz="1100" dirty="0">
                          <a:effectLst/>
                        </a:rPr>
                        <a:t>filters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MaxPooling2Dlayer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 err="1">
                          <a:effectLst/>
                        </a:rPr>
                        <a:t>Flatten</a:t>
                      </a:r>
                      <a:r>
                        <a:rPr lang="fr-FR" sz="1100" dirty="0">
                          <a:effectLst/>
                        </a:rPr>
                        <a:t> layer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Dropout layer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Dense layer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Oval 8">
            <a:extLst>
              <a:ext uri="{FF2B5EF4-FFF2-40B4-BE49-F238E27FC236}">
                <a16:creationId xmlns="" xmlns:a16="http://schemas.microsoft.com/office/drawing/2014/main" id="{1791F1B6-6A08-4AAC-A694-F8A051890A7F}"/>
              </a:ext>
            </a:extLst>
          </p:cNvPr>
          <p:cNvSpPr/>
          <p:nvPr/>
        </p:nvSpPr>
        <p:spPr>
          <a:xfrm>
            <a:off x="598346" y="3091247"/>
            <a:ext cx="2789154" cy="489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476" y="888723"/>
            <a:ext cx="760712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/>
              <a:t>Model robustness test:</a:t>
            </a:r>
            <a:endParaRPr lang="fr-FR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/>
              <a:t>We added noise to the test set, and we made four evaluations, in each evaluation we changed the noise factor:</a:t>
            </a:r>
            <a:endParaRPr lang="fr-FR" sz="2000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5531" y="2662715"/>
            <a:ext cx="1806965" cy="1145872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30129" y="2662715"/>
            <a:ext cx="1780186" cy="1145872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194293" y="2662716"/>
            <a:ext cx="1914525" cy="114587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340098" y="2662716"/>
            <a:ext cx="1889760" cy="11458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8152" y="2428806"/>
            <a:ext cx="194194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noise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0.01</a:t>
            </a: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3812" y="2464970"/>
            <a:ext cx="1812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noise factor</a:t>
            </a:r>
            <a:r>
              <a:rPr lang="fr-FR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0.02</a:t>
            </a:r>
            <a:endParaRPr lang="fr-FR" sz="1600" b="1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3583" y="2441128"/>
            <a:ext cx="181209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noise factor</a:t>
            </a:r>
            <a:r>
              <a:rPr lang="fr-FR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0.03</a:t>
            </a:r>
            <a:endParaRPr lang="fr-FR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1035" y="2405227"/>
            <a:ext cx="1690271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noise factor</a:t>
            </a:r>
            <a:r>
              <a:rPr lang="fr-FR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0.4</a:t>
            </a:r>
            <a:endParaRPr lang="fr-FR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790" y="3808587"/>
            <a:ext cx="1875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A1BC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accuracy:  </a:t>
            </a:r>
            <a:r>
              <a:rPr lang="en-US" sz="1200" b="1" dirty="0" smtClean="0">
                <a:solidFill>
                  <a:srgbClr val="00A1BC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94.9899971485138%</a:t>
            </a:r>
            <a:endParaRPr lang="fr-FR" sz="1200" b="1" dirty="0">
              <a:solidFill>
                <a:srgbClr val="00A1B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9439" y="3808588"/>
            <a:ext cx="181215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00A1BC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accuracy:  </a:t>
            </a:r>
            <a:r>
              <a:rPr lang="en-US" sz="1200" b="1" dirty="0" smtClean="0">
                <a:solidFill>
                  <a:srgbClr val="00A1BC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72.99976348877%</a:t>
            </a:r>
            <a:endParaRPr lang="fr-FR" sz="1200" b="1" dirty="0">
              <a:solidFill>
                <a:srgbClr val="00A1B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0658" y="3808587"/>
            <a:ext cx="19354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00A1BC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accuracy:  </a:t>
            </a:r>
            <a:r>
              <a:rPr lang="en-US" sz="1200" b="1" dirty="0" smtClean="0">
                <a:solidFill>
                  <a:srgbClr val="00A1BC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63.1000018119812%</a:t>
            </a:r>
            <a:endParaRPr lang="fr-FR" sz="1200" b="1" dirty="0">
              <a:solidFill>
                <a:srgbClr val="00A1B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4682" y="3808588"/>
            <a:ext cx="1859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A1BC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accuracy:  3</a:t>
            </a:r>
            <a:r>
              <a:rPr lang="en-US" sz="1200" b="1" dirty="0" smtClean="0">
                <a:solidFill>
                  <a:srgbClr val="00A1BC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1.66000008583069%</a:t>
            </a:r>
            <a:endParaRPr lang="fr-FR" sz="1200" b="1" dirty="0">
              <a:solidFill>
                <a:srgbClr val="00A1BC"/>
              </a:solidFill>
            </a:endParaRPr>
          </a:p>
        </p:txBody>
      </p:sp>
      <p:sp>
        <p:nvSpPr>
          <p:cNvPr id="31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=""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7049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the vulnerabilities of machine learning systems in adversarial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settings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 Mohamed,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serrhini@gmail,com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University Mohamed Premier Oujda Morocco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P3.6-224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146594"/>
              </p:ext>
            </p:extLst>
          </p:nvPr>
        </p:nvGraphicFramePr>
        <p:xfrm>
          <a:off x="3566798" y="881743"/>
          <a:ext cx="6777789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" r:id="rId4" imgW="5431355" imgH="4103057" progId="Word.Document.12">
                  <p:embed/>
                </p:oleObj>
              </mc:Choice>
              <mc:Fallback>
                <p:oleObj name="Document" r:id="rId4" imgW="5431355" imgH="4103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6798" y="881743"/>
                        <a:ext cx="6777789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21894" y="1207271"/>
            <a:ext cx="36656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/>
              <a:t>We can see that the increase in noise factor makes a reduction in the model accuracy, this is clear on the confusion matrix: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963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7|0|1.2|0.9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4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|0.8"/>
</p:tagLst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935</Words>
  <Application>Microsoft Office PowerPoint</Application>
  <PresentationFormat>Affichage à l'écran (16:9)</PresentationFormat>
  <Paragraphs>98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30" baseType="lpstr">
      <vt:lpstr>Arial</vt:lpstr>
      <vt:lpstr>Avenir Book</vt:lpstr>
      <vt:lpstr>Avenir Heavy</vt:lpstr>
      <vt:lpstr>Avenir Medium</vt:lpstr>
      <vt:lpstr>Calibri</vt:lpstr>
      <vt:lpstr>Cambria</vt:lpstr>
      <vt:lpstr>charter</vt:lpstr>
      <vt:lpstr>DIN-Light</vt:lpstr>
      <vt:lpstr>DIN-Medium</vt:lpstr>
      <vt:lpstr>Times New Roman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Objet d’environnement du Gestionnaire de liaisons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serrhini</cp:lastModifiedBy>
  <cp:revision>94</cp:revision>
  <cp:lastPrinted>2019-03-26T13:54:24Z</cp:lastPrinted>
  <dcterms:created xsi:type="dcterms:W3CDTF">2019-04-24T06:32:04Z</dcterms:created>
  <dcterms:modified xsi:type="dcterms:W3CDTF">2021-06-18T19:12:07Z</dcterms:modified>
</cp:coreProperties>
</file>