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</p:sldMasterIdLst>
  <p:notesMasterIdLst>
    <p:notesMasterId r:id="rId16"/>
  </p:notesMasterIdLst>
  <p:sldIdLst>
    <p:sldId id="256" r:id="rId8"/>
    <p:sldId id="258" r:id="rId9"/>
    <p:sldId id="260" r:id="rId10"/>
    <p:sldId id="261" r:id="rId11"/>
    <p:sldId id="264" r:id="rId12"/>
    <p:sldId id="262" r:id="rId13"/>
    <p:sldId id="265" r:id="rId14"/>
    <p:sldId id="263" r:id="rId15"/>
  </p:sldIdLst>
  <p:sldSz cx="9144000" cy="5143500" type="screen16x9"/>
  <p:notesSz cx="6858000" cy="9144000"/>
  <p:defaultTextStyle>
    <a:defPPr>
      <a:defRPr lang="en-US"/>
    </a:defPPr>
    <a:lvl1pPr marL="0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1pPr>
    <a:lvl2pPr marL="89714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2pPr>
    <a:lvl3pPr marL="17943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3pPr>
    <a:lvl4pPr marL="269146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4pPr>
    <a:lvl5pPr marL="35886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5pPr>
    <a:lvl6pPr marL="448576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6pPr>
    <a:lvl7pPr marL="538290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7pPr>
    <a:lvl8pPr marL="628007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8pPr>
    <a:lvl9pPr marL="717721" algn="l" defTabSz="89714" rtl="0" eaLnBrk="1" latinLnBrk="0" hangingPunct="1">
      <a:defRPr sz="3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5DF"/>
    <a:srgbClr val="E1E1E1"/>
    <a:srgbClr val="00A1BC"/>
    <a:srgbClr val="00B4D2"/>
    <a:srgbClr val="00A0D2"/>
    <a:srgbClr val="0095BB"/>
    <a:srgbClr val="00B0DC"/>
    <a:srgbClr val="00B0BE"/>
    <a:srgbClr val="008DB0"/>
    <a:srgbClr val="00B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33"/>
    <p:restoredTop sz="94623"/>
  </p:normalViewPr>
  <p:slideViewPr>
    <p:cSldViewPr snapToGrid="0" snapToObjects="1">
      <p:cViewPr varScale="1">
        <p:scale>
          <a:sx n="109" d="100"/>
          <a:sy n="109" d="100"/>
        </p:scale>
        <p:origin x="57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85ACC-7566-4D45-A985-3729A2E65168}" type="datetimeFigureOut">
              <a:rPr lang="en-US" smtClean="0"/>
              <a:t>6/13/2021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4824E-09F4-6D40-98EA-9D82F5F58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1pPr>
    <a:lvl2pPr marL="342632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2pPr>
    <a:lvl3pPr marL="685263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3pPr>
    <a:lvl4pPr marL="1027893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4pPr>
    <a:lvl5pPr marL="1370525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5pPr>
    <a:lvl6pPr marL="1713156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6pPr>
    <a:lvl7pPr marL="2055788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7pPr>
    <a:lvl8pPr marL="2398418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8pPr>
    <a:lvl9pPr marL="2741049" algn="l" defTabSz="685263" rtl="0" eaLnBrk="1" latinLnBrk="0" hangingPunct="1">
      <a:defRPr sz="8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96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25600" y="163887"/>
            <a:ext cx="4962770" cy="59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Machine learning based earthquakes-explosion discrimination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 for Sea of Galilee seismic events of July 2018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Y. Bregman, Y. Radzyner, Y. Ben-Horin, N. Rabin</a:t>
            </a:r>
          </a:p>
        </p:txBody>
      </p:sp>
    </p:spTree>
    <p:extLst>
      <p:ext uri="{BB962C8B-B14F-4D97-AF65-F5344CB8AC3E}">
        <p14:creationId xmlns:p14="http://schemas.microsoft.com/office/powerpoint/2010/main" val="16043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85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24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8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1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10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5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5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night sky&#10;&#10;Description automatically generated">
            <a:extLst>
              <a:ext uri="{FF2B5EF4-FFF2-40B4-BE49-F238E27FC236}">
                <a16:creationId xmlns:a16="http://schemas.microsoft.com/office/drawing/2014/main" id="{8EE887FA-C0FC-E342-ABF2-9814A05C2E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0"/>
            <a:ext cx="9144000" cy="51428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505C7F-A6CF-D248-952C-36F2040C641E}"/>
              </a:ext>
            </a:extLst>
          </p:cNvPr>
          <p:cNvSpPr/>
          <p:nvPr userDrawn="1"/>
        </p:nvSpPr>
        <p:spPr>
          <a:xfrm>
            <a:off x="1" y="4876244"/>
            <a:ext cx="9144000" cy="2563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7CE3A-71B4-EA4B-9350-586F5C9571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288" y="287283"/>
            <a:ext cx="1967734" cy="498136"/>
          </a:xfrm>
          <a:prstGeom prst="rect">
            <a:avLst/>
          </a:prstGeom>
        </p:spPr>
      </p:pic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6286250" y="175746"/>
            <a:ext cx="1404379" cy="524497"/>
            <a:chOff x="25946" y="633"/>
            <a:chExt cx="4428" cy="1299"/>
          </a:xfrm>
        </p:grpSpPr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28577" y="633"/>
              <a:ext cx="287" cy="312"/>
            </a:xfrm>
            <a:custGeom>
              <a:avLst/>
              <a:gdLst>
                <a:gd name="T0" fmla="*/ 25 w 109"/>
                <a:gd name="T1" fmla="*/ 87 h 133"/>
                <a:gd name="T2" fmla="*/ 27 w 109"/>
                <a:gd name="T3" fmla="*/ 96 h 133"/>
                <a:gd name="T4" fmla="*/ 31 w 109"/>
                <a:gd name="T5" fmla="*/ 104 h 133"/>
                <a:gd name="T6" fmla="*/ 39 w 109"/>
                <a:gd name="T7" fmla="*/ 110 h 133"/>
                <a:gd name="T8" fmla="*/ 48 w 109"/>
                <a:gd name="T9" fmla="*/ 110 h 133"/>
                <a:gd name="T10" fmla="*/ 63 w 109"/>
                <a:gd name="T11" fmla="*/ 108 h 133"/>
                <a:gd name="T12" fmla="*/ 71 w 109"/>
                <a:gd name="T13" fmla="*/ 102 h 133"/>
                <a:gd name="T14" fmla="*/ 75 w 109"/>
                <a:gd name="T15" fmla="*/ 96 h 133"/>
                <a:gd name="T16" fmla="*/ 77 w 109"/>
                <a:gd name="T17" fmla="*/ 89 h 133"/>
                <a:gd name="T18" fmla="*/ 73 w 109"/>
                <a:gd name="T19" fmla="*/ 83 h 133"/>
                <a:gd name="T20" fmla="*/ 48 w 109"/>
                <a:gd name="T21" fmla="*/ 75 h 133"/>
                <a:gd name="T22" fmla="*/ 29 w 109"/>
                <a:gd name="T23" fmla="*/ 67 h 133"/>
                <a:gd name="T24" fmla="*/ 23 w 109"/>
                <a:gd name="T25" fmla="*/ 64 h 133"/>
                <a:gd name="T26" fmla="*/ 16 w 109"/>
                <a:gd name="T27" fmla="*/ 52 h 133"/>
                <a:gd name="T28" fmla="*/ 16 w 109"/>
                <a:gd name="T29" fmla="*/ 35 h 133"/>
                <a:gd name="T30" fmla="*/ 18 w 109"/>
                <a:gd name="T31" fmla="*/ 25 h 133"/>
                <a:gd name="T32" fmla="*/ 23 w 109"/>
                <a:gd name="T33" fmla="*/ 17 h 133"/>
                <a:gd name="T34" fmla="*/ 33 w 109"/>
                <a:gd name="T35" fmla="*/ 10 h 133"/>
                <a:gd name="T36" fmla="*/ 54 w 109"/>
                <a:gd name="T37" fmla="*/ 0 h 133"/>
                <a:gd name="T38" fmla="*/ 67 w 109"/>
                <a:gd name="T39" fmla="*/ 0 h 133"/>
                <a:gd name="T40" fmla="*/ 88 w 109"/>
                <a:gd name="T41" fmla="*/ 2 h 133"/>
                <a:gd name="T42" fmla="*/ 102 w 109"/>
                <a:gd name="T43" fmla="*/ 10 h 133"/>
                <a:gd name="T44" fmla="*/ 105 w 109"/>
                <a:gd name="T45" fmla="*/ 15 h 133"/>
                <a:gd name="T46" fmla="*/ 107 w 109"/>
                <a:gd name="T47" fmla="*/ 21 h 133"/>
                <a:gd name="T48" fmla="*/ 109 w 109"/>
                <a:gd name="T49" fmla="*/ 39 h 133"/>
                <a:gd name="T50" fmla="*/ 82 w 109"/>
                <a:gd name="T51" fmla="*/ 31 h 133"/>
                <a:gd name="T52" fmla="*/ 79 w 109"/>
                <a:gd name="T53" fmla="*/ 25 h 133"/>
                <a:gd name="T54" fmla="*/ 73 w 109"/>
                <a:gd name="T55" fmla="*/ 23 h 133"/>
                <a:gd name="T56" fmla="*/ 54 w 109"/>
                <a:gd name="T57" fmla="*/ 23 h 133"/>
                <a:gd name="T58" fmla="*/ 42 w 109"/>
                <a:gd name="T59" fmla="*/ 29 h 133"/>
                <a:gd name="T60" fmla="*/ 41 w 109"/>
                <a:gd name="T61" fmla="*/ 37 h 133"/>
                <a:gd name="T62" fmla="*/ 42 w 109"/>
                <a:gd name="T63" fmla="*/ 40 h 133"/>
                <a:gd name="T64" fmla="*/ 50 w 109"/>
                <a:gd name="T65" fmla="*/ 46 h 133"/>
                <a:gd name="T66" fmla="*/ 81 w 109"/>
                <a:gd name="T67" fmla="*/ 56 h 133"/>
                <a:gd name="T68" fmla="*/ 90 w 109"/>
                <a:gd name="T69" fmla="*/ 60 h 133"/>
                <a:gd name="T70" fmla="*/ 102 w 109"/>
                <a:gd name="T71" fmla="*/ 73 h 133"/>
                <a:gd name="T72" fmla="*/ 102 w 109"/>
                <a:gd name="T73" fmla="*/ 89 h 133"/>
                <a:gd name="T74" fmla="*/ 100 w 109"/>
                <a:gd name="T75" fmla="*/ 102 h 133"/>
                <a:gd name="T76" fmla="*/ 90 w 109"/>
                <a:gd name="T77" fmla="*/ 116 h 133"/>
                <a:gd name="T78" fmla="*/ 77 w 109"/>
                <a:gd name="T79" fmla="*/ 127 h 133"/>
                <a:gd name="T80" fmla="*/ 56 w 109"/>
                <a:gd name="T81" fmla="*/ 133 h 133"/>
                <a:gd name="T82" fmla="*/ 33 w 109"/>
                <a:gd name="T83" fmla="*/ 133 h 133"/>
                <a:gd name="T84" fmla="*/ 16 w 109"/>
                <a:gd name="T85" fmla="*/ 127 h 133"/>
                <a:gd name="T86" fmla="*/ 4 w 109"/>
                <a:gd name="T87" fmla="*/ 116 h 133"/>
                <a:gd name="T88" fmla="*/ 2 w 109"/>
                <a:gd name="T89" fmla="*/ 108 h 133"/>
                <a:gd name="T90" fmla="*/ 0 w 109"/>
                <a:gd name="T91" fmla="*/ 100 h 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33"/>
                <a:gd name="T140" fmla="*/ 109 w 109"/>
                <a:gd name="T141" fmla="*/ 133 h 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33">
                  <a:moveTo>
                    <a:pt x="0" y="89"/>
                  </a:moveTo>
                  <a:lnTo>
                    <a:pt x="25" y="87"/>
                  </a:lnTo>
                  <a:lnTo>
                    <a:pt x="27" y="93"/>
                  </a:lnTo>
                  <a:lnTo>
                    <a:pt x="27" y="96"/>
                  </a:lnTo>
                  <a:lnTo>
                    <a:pt x="29" y="102"/>
                  </a:lnTo>
                  <a:lnTo>
                    <a:pt x="31" y="104"/>
                  </a:lnTo>
                  <a:lnTo>
                    <a:pt x="35" y="108"/>
                  </a:lnTo>
                  <a:lnTo>
                    <a:pt x="39" y="110"/>
                  </a:lnTo>
                  <a:lnTo>
                    <a:pt x="44" y="110"/>
                  </a:lnTo>
                  <a:lnTo>
                    <a:pt x="48" y="110"/>
                  </a:lnTo>
                  <a:lnTo>
                    <a:pt x="60" y="110"/>
                  </a:lnTo>
                  <a:lnTo>
                    <a:pt x="63" y="108"/>
                  </a:lnTo>
                  <a:lnTo>
                    <a:pt x="67" y="106"/>
                  </a:lnTo>
                  <a:lnTo>
                    <a:pt x="71" y="102"/>
                  </a:lnTo>
                  <a:lnTo>
                    <a:pt x="73" y="100"/>
                  </a:lnTo>
                  <a:lnTo>
                    <a:pt x="75" y="96"/>
                  </a:lnTo>
                  <a:lnTo>
                    <a:pt x="77" y="93"/>
                  </a:lnTo>
                  <a:lnTo>
                    <a:pt x="77" y="89"/>
                  </a:lnTo>
                  <a:lnTo>
                    <a:pt x="75" y="87"/>
                  </a:lnTo>
                  <a:lnTo>
                    <a:pt x="73" y="83"/>
                  </a:lnTo>
                  <a:lnTo>
                    <a:pt x="69" y="81"/>
                  </a:lnTo>
                  <a:lnTo>
                    <a:pt x="48" y="75"/>
                  </a:lnTo>
                  <a:lnTo>
                    <a:pt x="35" y="69"/>
                  </a:lnTo>
                  <a:lnTo>
                    <a:pt x="29" y="67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20" y="60"/>
                  </a:lnTo>
                  <a:lnTo>
                    <a:pt x="16" y="52"/>
                  </a:lnTo>
                  <a:lnTo>
                    <a:pt x="14" y="44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8" y="25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7" y="12"/>
                  </a:lnTo>
                  <a:lnTo>
                    <a:pt x="33" y="10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8" y="2"/>
                  </a:lnTo>
                  <a:lnTo>
                    <a:pt x="94" y="6"/>
                  </a:lnTo>
                  <a:lnTo>
                    <a:pt x="102" y="10"/>
                  </a:lnTo>
                  <a:lnTo>
                    <a:pt x="103" y="12"/>
                  </a:lnTo>
                  <a:lnTo>
                    <a:pt x="105" y="15"/>
                  </a:lnTo>
                  <a:lnTo>
                    <a:pt x="107" y="17"/>
                  </a:lnTo>
                  <a:lnTo>
                    <a:pt x="107" y="21"/>
                  </a:lnTo>
                  <a:lnTo>
                    <a:pt x="109" y="29"/>
                  </a:lnTo>
                  <a:lnTo>
                    <a:pt x="109" y="39"/>
                  </a:lnTo>
                  <a:lnTo>
                    <a:pt x="82" y="40"/>
                  </a:lnTo>
                  <a:lnTo>
                    <a:pt x="82" y="31"/>
                  </a:lnTo>
                  <a:lnTo>
                    <a:pt x="81" y="29"/>
                  </a:lnTo>
                  <a:lnTo>
                    <a:pt x="79" y="25"/>
                  </a:lnTo>
                  <a:lnTo>
                    <a:pt x="77" y="25"/>
                  </a:lnTo>
                  <a:lnTo>
                    <a:pt x="73" y="23"/>
                  </a:lnTo>
                  <a:lnTo>
                    <a:pt x="63" y="21"/>
                  </a:lnTo>
                  <a:lnTo>
                    <a:pt x="54" y="23"/>
                  </a:lnTo>
                  <a:lnTo>
                    <a:pt x="48" y="25"/>
                  </a:lnTo>
                  <a:lnTo>
                    <a:pt x="42" y="29"/>
                  </a:lnTo>
                  <a:lnTo>
                    <a:pt x="41" y="35"/>
                  </a:lnTo>
                  <a:lnTo>
                    <a:pt x="41" y="37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50" y="46"/>
                  </a:lnTo>
                  <a:lnTo>
                    <a:pt x="65" y="50"/>
                  </a:lnTo>
                  <a:lnTo>
                    <a:pt x="81" y="56"/>
                  </a:lnTo>
                  <a:lnTo>
                    <a:pt x="86" y="58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3"/>
                  </a:lnTo>
                  <a:lnTo>
                    <a:pt x="103" y="83"/>
                  </a:lnTo>
                  <a:lnTo>
                    <a:pt x="102" y="89"/>
                  </a:lnTo>
                  <a:lnTo>
                    <a:pt x="102" y="94"/>
                  </a:lnTo>
                  <a:lnTo>
                    <a:pt x="100" y="102"/>
                  </a:lnTo>
                  <a:lnTo>
                    <a:pt x="96" y="110"/>
                  </a:lnTo>
                  <a:lnTo>
                    <a:pt x="90" y="116"/>
                  </a:lnTo>
                  <a:lnTo>
                    <a:pt x="84" y="121"/>
                  </a:lnTo>
                  <a:lnTo>
                    <a:pt x="77" y="127"/>
                  </a:lnTo>
                  <a:lnTo>
                    <a:pt x="67" y="131"/>
                  </a:lnTo>
                  <a:lnTo>
                    <a:pt x="56" y="133"/>
                  </a:lnTo>
                  <a:lnTo>
                    <a:pt x="44" y="133"/>
                  </a:lnTo>
                  <a:lnTo>
                    <a:pt x="33" y="133"/>
                  </a:lnTo>
                  <a:lnTo>
                    <a:pt x="23" y="131"/>
                  </a:lnTo>
                  <a:lnTo>
                    <a:pt x="16" y="127"/>
                  </a:lnTo>
                  <a:lnTo>
                    <a:pt x="10" y="123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2" name="Freeform 11"/>
            <p:cNvSpPr>
              <a:spLocks noEditPoints="1"/>
            </p:cNvSpPr>
            <p:nvPr userDrawn="1"/>
          </p:nvSpPr>
          <p:spPr bwMode="auto">
            <a:xfrm>
              <a:off x="28928" y="633"/>
              <a:ext cx="329" cy="312"/>
            </a:xfrm>
            <a:custGeom>
              <a:avLst/>
              <a:gdLst>
                <a:gd name="T0" fmla="*/ 6 w 126"/>
                <a:gd name="T1" fmla="*/ 56 h 133"/>
                <a:gd name="T2" fmla="*/ 13 w 126"/>
                <a:gd name="T3" fmla="*/ 37 h 133"/>
                <a:gd name="T4" fmla="*/ 23 w 126"/>
                <a:gd name="T5" fmla="*/ 21 h 133"/>
                <a:gd name="T6" fmla="*/ 36 w 126"/>
                <a:gd name="T7" fmla="*/ 12 h 133"/>
                <a:gd name="T8" fmla="*/ 50 w 126"/>
                <a:gd name="T9" fmla="*/ 4 h 133"/>
                <a:gd name="T10" fmla="*/ 67 w 126"/>
                <a:gd name="T11" fmla="*/ 0 h 133"/>
                <a:gd name="T12" fmla="*/ 90 w 126"/>
                <a:gd name="T13" fmla="*/ 0 h 133"/>
                <a:gd name="T14" fmla="*/ 109 w 126"/>
                <a:gd name="T15" fmla="*/ 10 h 133"/>
                <a:gd name="T16" fmla="*/ 120 w 126"/>
                <a:gd name="T17" fmla="*/ 21 h 133"/>
                <a:gd name="T18" fmla="*/ 126 w 126"/>
                <a:gd name="T19" fmla="*/ 39 h 133"/>
                <a:gd name="T20" fmla="*/ 126 w 126"/>
                <a:gd name="T21" fmla="*/ 52 h 133"/>
                <a:gd name="T22" fmla="*/ 124 w 126"/>
                <a:gd name="T23" fmla="*/ 66 h 133"/>
                <a:gd name="T24" fmla="*/ 118 w 126"/>
                <a:gd name="T25" fmla="*/ 89 h 133"/>
                <a:gd name="T26" fmla="*/ 107 w 126"/>
                <a:gd name="T27" fmla="*/ 108 h 133"/>
                <a:gd name="T28" fmla="*/ 97 w 126"/>
                <a:gd name="T29" fmla="*/ 118 h 133"/>
                <a:gd name="T30" fmla="*/ 76 w 126"/>
                <a:gd name="T31" fmla="*/ 129 h 133"/>
                <a:gd name="T32" fmla="*/ 65 w 126"/>
                <a:gd name="T33" fmla="*/ 133 h 133"/>
                <a:gd name="T34" fmla="*/ 38 w 126"/>
                <a:gd name="T35" fmla="*/ 133 h 133"/>
                <a:gd name="T36" fmla="*/ 27 w 126"/>
                <a:gd name="T37" fmla="*/ 129 h 133"/>
                <a:gd name="T38" fmla="*/ 15 w 126"/>
                <a:gd name="T39" fmla="*/ 121 h 133"/>
                <a:gd name="T40" fmla="*/ 6 w 126"/>
                <a:gd name="T41" fmla="*/ 108 h 133"/>
                <a:gd name="T42" fmla="*/ 2 w 126"/>
                <a:gd name="T43" fmla="*/ 96 h 133"/>
                <a:gd name="T44" fmla="*/ 2 w 126"/>
                <a:gd name="T45" fmla="*/ 75 h 133"/>
                <a:gd name="T46" fmla="*/ 29 w 126"/>
                <a:gd name="T47" fmla="*/ 66 h 133"/>
                <a:gd name="T48" fmla="*/ 27 w 126"/>
                <a:gd name="T49" fmla="*/ 85 h 133"/>
                <a:gd name="T50" fmla="*/ 32 w 126"/>
                <a:gd name="T51" fmla="*/ 100 h 133"/>
                <a:gd name="T52" fmla="*/ 42 w 126"/>
                <a:gd name="T53" fmla="*/ 108 h 133"/>
                <a:gd name="T54" fmla="*/ 55 w 126"/>
                <a:gd name="T55" fmla="*/ 110 h 133"/>
                <a:gd name="T56" fmla="*/ 69 w 126"/>
                <a:gd name="T57" fmla="*/ 108 h 133"/>
                <a:gd name="T58" fmla="*/ 82 w 126"/>
                <a:gd name="T59" fmla="*/ 100 h 133"/>
                <a:gd name="T60" fmla="*/ 92 w 126"/>
                <a:gd name="T61" fmla="*/ 85 h 133"/>
                <a:gd name="T62" fmla="*/ 99 w 126"/>
                <a:gd name="T63" fmla="*/ 66 h 133"/>
                <a:gd name="T64" fmla="*/ 99 w 126"/>
                <a:gd name="T65" fmla="*/ 46 h 133"/>
                <a:gd name="T66" fmla="*/ 95 w 126"/>
                <a:gd name="T67" fmla="*/ 33 h 133"/>
                <a:gd name="T68" fmla="*/ 86 w 126"/>
                <a:gd name="T69" fmla="*/ 25 h 133"/>
                <a:gd name="T70" fmla="*/ 73 w 126"/>
                <a:gd name="T71" fmla="*/ 21 h 133"/>
                <a:gd name="T72" fmla="*/ 57 w 126"/>
                <a:gd name="T73" fmla="*/ 25 h 133"/>
                <a:gd name="T74" fmla="*/ 44 w 126"/>
                <a:gd name="T75" fmla="*/ 33 h 133"/>
                <a:gd name="T76" fmla="*/ 36 w 126"/>
                <a:gd name="T77" fmla="*/ 42 h 133"/>
                <a:gd name="T78" fmla="*/ 31 w 126"/>
                <a:gd name="T79" fmla="*/ 56 h 1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6"/>
                <a:gd name="T121" fmla="*/ 0 h 133"/>
                <a:gd name="T122" fmla="*/ 126 w 126"/>
                <a:gd name="T123" fmla="*/ 133 h 1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6" h="133">
                  <a:moveTo>
                    <a:pt x="2" y="67"/>
                  </a:moveTo>
                  <a:lnTo>
                    <a:pt x="6" y="56"/>
                  </a:lnTo>
                  <a:lnTo>
                    <a:pt x="8" y="46"/>
                  </a:lnTo>
                  <a:lnTo>
                    <a:pt x="13" y="37"/>
                  </a:lnTo>
                  <a:lnTo>
                    <a:pt x="17" y="29"/>
                  </a:lnTo>
                  <a:lnTo>
                    <a:pt x="23" y="21"/>
                  </a:lnTo>
                  <a:lnTo>
                    <a:pt x="29" y="15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9" y="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99" y="4"/>
                  </a:lnTo>
                  <a:lnTo>
                    <a:pt x="109" y="10"/>
                  </a:lnTo>
                  <a:lnTo>
                    <a:pt x="116" y="17"/>
                  </a:lnTo>
                  <a:lnTo>
                    <a:pt x="120" y="21"/>
                  </a:lnTo>
                  <a:lnTo>
                    <a:pt x="122" y="27"/>
                  </a:lnTo>
                  <a:lnTo>
                    <a:pt x="126" y="39"/>
                  </a:lnTo>
                  <a:lnTo>
                    <a:pt x="126" y="44"/>
                  </a:lnTo>
                  <a:lnTo>
                    <a:pt x="126" y="52"/>
                  </a:lnTo>
                  <a:lnTo>
                    <a:pt x="126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8" y="89"/>
                  </a:lnTo>
                  <a:lnTo>
                    <a:pt x="114" y="94"/>
                  </a:lnTo>
                  <a:lnTo>
                    <a:pt x="107" y="108"/>
                  </a:lnTo>
                  <a:lnTo>
                    <a:pt x="101" y="112"/>
                  </a:lnTo>
                  <a:lnTo>
                    <a:pt x="97" y="118"/>
                  </a:lnTo>
                  <a:lnTo>
                    <a:pt x="88" y="123"/>
                  </a:lnTo>
                  <a:lnTo>
                    <a:pt x="76" y="129"/>
                  </a:lnTo>
                  <a:lnTo>
                    <a:pt x="71" y="131"/>
                  </a:lnTo>
                  <a:lnTo>
                    <a:pt x="65" y="133"/>
                  </a:lnTo>
                  <a:lnTo>
                    <a:pt x="52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7" y="129"/>
                  </a:lnTo>
                  <a:lnTo>
                    <a:pt x="19" y="125"/>
                  </a:lnTo>
                  <a:lnTo>
                    <a:pt x="15" y="121"/>
                  </a:lnTo>
                  <a:lnTo>
                    <a:pt x="12" y="118"/>
                  </a:lnTo>
                  <a:lnTo>
                    <a:pt x="6" y="108"/>
                  </a:lnTo>
                  <a:lnTo>
                    <a:pt x="4" y="102"/>
                  </a:lnTo>
                  <a:lnTo>
                    <a:pt x="2" y="96"/>
                  </a:lnTo>
                  <a:lnTo>
                    <a:pt x="0" y="83"/>
                  </a:lnTo>
                  <a:lnTo>
                    <a:pt x="2" y="75"/>
                  </a:lnTo>
                  <a:lnTo>
                    <a:pt x="2" y="67"/>
                  </a:lnTo>
                  <a:close/>
                  <a:moveTo>
                    <a:pt x="29" y="66"/>
                  </a:moveTo>
                  <a:lnTo>
                    <a:pt x="27" y="77"/>
                  </a:lnTo>
                  <a:lnTo>
                    <a:pt x="27" y="85"/>
                  </a:lnTo>
                  <a:lnTo>
                    <a:pt x="29" y="93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8" y="110"/>
                  </a:lnTo>
                  <a:lnTo>
                    <a:pt x="55" y="110"/>
                  </a:lnTo>
                  <a:lnTo>
                    <a:pt x="63" y="110"/>
                  </a:lnTo>
                  <a:lnTo>
                    <a:pt x="69" y="108"/>
                  </a:lnTo>
                  <a:lnTo>
                    <a:pt x="76" y="104"/>
                  </a:lnTo>
                  <a:lnTo>
                    <a:pt x="82" y="100"/>
                  </a:lnTo>
                  <a:lnTo>
                    <a:pt x="88" y="93"/>
                  </a:lnTo>
                  <a:lnTo>
                    <a:pt x="92" y="85"/>
                  </a:lnTo>
                  <a:lnTo>
                    <a:pt x="95" y="77"/>
                  </a:lnTo>
                  <a:lnTo>
                    <a:pt x="99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9" y="39"/>
                  </a:lnTo>
                  <a:lnTo>
                    <a:pt x="95" y="33"/>
                  </a:lnTo>
                  <a:lnTo>
                    <a:pt x="92" y="29"/>
                  </a:lnTo>
                  <a:lnTo>
                    <a:pt x="86" y="25"/>
                  </a:lnTo>
                  <a:lnTo>
                    <a:pt x="80" y="23"/>
                  </a:lnTo>
                  <a:lnTo>
                    <a:pt x="73" y="21"/>
                  </a:lnTo>
                  <a:lnTo>
                    <a:pt x="65" y="23"/>
                  </a:lnTo>
                  <a:lnTo>
                    <a:pt x="57" y="25"/>
                  </a:lnTo>
                  <a:lnTo>
                    <a:pt x="52" y="29"/>
                  </a:lnTo>
                  <a:lnTo>
                    <a:pt x="44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1" y="56"/>
                  </a:lnTo>
                  <a:lnTo>
                    <a:pt x="29" y="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29310" y="638"/>
              <a:ext cx="325" cy="307"/>
            </a:xfrm>
            <a:custGeom>
              <a:avLst/>
              <a:gdLst>
                <a:gd name="T0" fmla="*/ 0 w 122"/>
                <a:gd name="T1" fmla="*/ 129 h 129"/>
                <a:gd name="T2" fmla="*/ 25 w 122"/>
                <a:gd name="T3" fmla="*/ 0 h 129"/>
                <a:gd name="T4" fmla="*/ 78 w 122"/>
                <a:gd name="T5" fmla="*/ 0 h 129"/>
                <a:gd name="T6" fmla="*/ 95 w 122"/>
                <a:gd name="T7" fmla="*/ 0 h 129"/>
                <a:gd name="T8" fmla="*/ 103 w 122"/>
                <a:gd name="T9" fmla="*/ 2 h 129"/>
                <a:gd name="T10" fmla="*/ 107 w 122"/>
                <a:gd name="T11" fmla="*/ 4 h 129"/>
                <a:gd name="T12" fmla="*/ 111 w 122"/>
                <a:gd name="T13" fmla="*/ 6 h 129"/>
                <a:gd name="T14" fmla="*/ 114 w 122"/>
                <a:gd name="T15" fmla="*/ 8 h 129"/>
                <a:gd name="T16" fmla="*/ 116 w 122"/>
                <a:gd name="T17" fmla="*/ 11 h 129"/>
                <a:gd name="T18" fmla="*/ 118 w 122"/>
                <a:gd name="T19" fmla="*/ 15 h 129"/>
                <a:gd name="T20" fmla="*/ 120 w 122"/>
                <a:gd name="T21" fmla="*/ 19 h 129"/>
                <a:gd name="T22" fmla="*/ 122 w 122"/>
                <a:gd name="T23" fmla="*/ 25 h 129"/>
                <a:gd name="T24" fmla="*/ 122 w 122"/>
                <a:gd name="T25" fmla="*/ 31 h 129"/>
                <a:gd name="T26" fmla="*/ 120 w 122"/>
                <a:gd name="T27" fmla="*/ 37 h 129"/>
                <a:gd name="T28" fmla="*/ 118 w 122"/>
                <a:gd name="T29" fmla="*/ 42 h 129"/>
                <a:gd name="T30" fmla="*/ 116 w 122"/>
                <a:gd name="T31" fmla="*/ 50 h 129"/>
                <a:gd name="T32" fmla="*/ 113 w 122"/>
                <a:gd name="T33" fmla="*/ 56 h 129"/>
                <a:gd name="T34" fmla="*/ 107 w 122"/>
                <a:gd name="T35" fmla="*/ 60 h 129"/>
                <a:gd name="T36" fmla="*/ 101 w 122"/>
                <a:gd name="T37" fmla="*/ 65 h 129"/>
                <a:gd name="T38" fmla="*/ 95 w 122"/>
                <a:gd name="T39" fmla="*/ 67 h 129"/>
                <a:gd name="T40" fmla="*/ 88 w 122"/>
                <a:gd name="T41" fmla="*/ 71 h 129"/>
                <a:gd name="T42" fmla="*/ 80 w 122"/>
                <a:gd name="T43" fmla="*/ 73 h 129"/>
                <a:gd name="T44" fmla="*/ 86 w 122"/>
                <a:gd name="T45" fmla="*/ 77 h 129"/>
                <a:gd name="T46" fmla="*/ 92 w 122"/>
                <a:gd name="T47" fmla="*/ 83 h 129"/>
                <a:gd name="T48" fmla="*/ 97 w 122"/>
                <a:gd name="T49" fmla="*/ 91 h 129"/>
                <a:gd name="T50" fmla="*/ 103 w 122"/>
                <a:gd name="T51" fmla="*/ 104 h 129"/>
                <a:gd name="T52" fmla="*/ 113 w 122"/>
                <a:gd name="T53" fmla="*/ 129 h 129"/>
                <a:gd name="T54" fmla="*/ 82 w 122"/>
                <a:gd name="T55" fmla="*/ 129 h 129"/>
                <a:gd name="T56" fmla="*/ 69 w 122"/>
                <a:gd name="T57" fmla="*/ 102 h 129"/>
                <a:gd name="T58" fmla="*/ 59 w 122"/>
                <a:gd name="T59" fmla="*/ 83 h 129"/>
                <a:gd name="T60" fmla="*/ 55 w 122"/>
                <a:gd name="T61" fmla="*/ 79 h 129"/>
                <a:gd name="T62" fmla="*/ 53 w 122"/>
                <a:gd name="T63" fmla="*/ 77 h 129"/>
                <a:gd name="T64" fmla="*/ 48 w 122"/>
                <a:gd name="T65" fmla="*/ 75 h 129"/>
                <a:gd name="T66" fmla="*/ 40 w 122"/>
                <a:gd name="T67" fmla="*/ 75 h 129"/>
                <a:gd name="T68" fmla="*/ 36 w 122"/>
                <a:gd name="T69" fmla="*/ 75 h 129"/>
                <a:gd name="T70" fmla="*/ 25 w 122"/>
                <a:gd name="T71" fmla="*/ 129 h 129"/>
                <a:gd name="T72" fmla="*/ 0 w 122"/>
                <a:gd name="T73" fmla="*/ 129 h 129"/>
                <a:gd name="T74" fmla="*/ 40 w 122"/>
                <a:gd name="T75" fmla="*/ 54 h 129"/>
                <a:gd name="T76" fmla="*/ 59 w 122"/>
                <a:gd name="T77" fmla="*/ 54 h 129"/>
                <a:gd name="T78" fmla="*/ 72 w 122"/>
                <a:gd name="T79" fmla="*/ 54 h 129"/>
                <a:gd name="T80" fmla="*/ 80 w 122"/>
                <a:gd name="T81" fmla="*/ 54 h 129"/>
                <a:gd name="T82" fmla="*/ 86 w 122"/>
                <a:gd name="T83" fmla="*/ 52 h 129"/>
                <a:gd name="T84" fmla="*/ 90 w 122"/>
                <a:gd name="T85" fmla="*/ 48 h 129"/>
                <a:gd name="T86" fmla="*/ 92 w 122"/>
                <a:gd name="T87" fmla="*/ 46 h 129"/>
                <a:gd name="T88" fmla="*/ 93 w 122"/>
                <a:gd name="T89" fmla="*/ 44 h 129"/>
                <a:gd name="T90" fmla="*/ 95 w 122"/>
                <a:gd name="T91" fmla="*/ 38 h 129"/>
                <a:gd name="T92" fmla="*/ 95 w 122"/>
                <a:gd name="T93" fmla="*/ 33 h 129"/>
                <a:gd name="T94" fmla="*/ 93 w 122"/>
                <a:gd name="T95" fmla="*/ 29 h 129"/>
                <a:gd name="T96" fmla="*/ 93 w 122"/>
                <a:gd name="T97" fmla="*/ 27 h 129"/>
                <a:gd name="T98" fmla="*/ 92 w 122"/>
                <a:gd name="T99" fmla="*/ 25 h 129"/>
                <a:gd name="T100" fmla="*/ 86 w 122"/>
                <a:gd name="T101" fmla="*/ 23 h 129"/>
                <a:gd name="T102" fmla="*/ 80 w 122"/>
                <a:gd name="T103" fmla="*/ 21 h 129"/>
                <a:gd name="T104" fmla="*/ 67 w 122"/>
                <a:gd name="T105" fmla="*/ 21 h 129"/>
                <a:gd name="T106" fmla="*/ 46 w 122"/>
                <a:gd name="T107" fmla="*/ 21 h 129"/>
                <a:gd name="T108" fmla="*/ 40 w 122"/>
                <a:gd name="T109" fmla="*/ 54 h 1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2"/>
                <a:gd name="T166" fmla="*/ 0 h 129"/>
                <a:gd name="T167" fmla="*/ 122 w 122"/>
                <a:gd name="T168" fmla="*/ 129 h 1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2" h="129">
                  <a:moveTo>
                    <a:pt x="0" y="129"/>
                  </a:moveTo>
                  <a:lnTo>
                    <a:pt x="25" y="0"/>
                  </a:lnTo>
                  <a:lnTo>
                    <a:pt x="78" y="0"/>
                  </a:lnTo>
                  <a:lnTo>
                    <a:pt x="95" y="0"/>
                  </a:lnTo>
                  <a:lnTo>
                    <a:pt x="103" y="2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6" y="11"/>
                  </a:lnTo>
                  <a:lnTo>
                    <a:pt x="118" y="15"/>
                  </a:lnTo>
                  <a:lnTo>
                    <a:pt x="120" y="19"/>
                  </a:lnTo>
                  <a:lnTo>
                    <a:pt x="122" y="25"/>
                  </a:lnTo>
                  <a:lnTo>
                    <a:pt x="122" y="31"/>
                  </a:lnTo>
                  <a:lnTo>
                    <a:pt x="120" y="37"/>
                  </a:lnTo>
                  <a:lnTo>
                    <a:pt x="118" y="42"/>
                  </a:lnTo>
                  <a:lnTo>
                    <a:pt x="116" y="50"/>
                  </a:lnTo>
                  <a:lnTo>
                    <a:pt x="113" y="56"/>
                  </a:lnTo>
                  <a:lnTo>
                    <a:pt x="107" y="60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88" y="71"/>
                  </a:lnTo>
                  <a:lnTo>
                    <a:pt x="80" y="73"/>
                  </a:lnTo>
                  <a:lnTo>
                    <a:pt x="86" y="77"/>
                  </a:lnTo>
                  <a:lnTo>
                    <a:pt x="92" y="83"/>
                  </a:lnTo>
                  <a:lnTo>
                    <a:pt x="97" y="91"/>
                  </a:lnTo>
                  <a:lnTo>
                    <a:pt x="103" y="104"/>
                  </a:lnTo>
                  <a:lnTo>
                    <a:pt x="113" y="129"/>
                  </a:lnTo>
                  <a:lnTo>
                    <a:pt x="82" y="129"/>
                  </a:lnTo>
                  <a:lnTo>
                    <a:pt x="69" y="102"/>
                  </a:lnTo>
                  <a:lnTo>
                    <a:pt x="59" y="83"/>
                  </a:lnTo>
                  <a:lnTo>
                    <a:pt x="55" y="79"/>
                  </a:lnTo>
                  <a:lnTo>
                    <a:pt x="53" y="77"/>
                  </a:lnTo>
                  <a:lnTo>
                    <a:pt x="48" y="75"/>
                  </a:lnTo>
                  <a:lnTo>
                    <a:pt x="40" y="75"/>
                  </a:lnTo>
                  <a:lnTo>
                    <a:pt x="36" y="75"/>
                  </a:lnTo>
                  <a:lnTo>
                    <a:pt x="25" y="129"/>
                  </a:lnTo>
                  <a:lnTo>
                    <a:pt x="0" y="129"/>
                  </a:lnTo>
                  <a:close/>
                  <a:moveTo>
                    <a:pt x="40" y="54"/>
                  </a:moveTo>
                  <a:lnTo>
                    <a:pt x="59" y="54"/>
                  </a:lnTo>
                  <a:lnTo>
                    <a:pt x="72" y="54"/>
                  </a:lnTo>
                  <a:lnTo>
                    <a:pt x="80" y="54"/>
                  </a:lnTo>
                  <a:lnTo>
                    <a:pt x="86" y="52"/>
                  </a:lnTo>
                  <a:lnTo>
                    <a:pt x="90" y="48"/>
                  </a:lnTo>
                  <a:lnTo>
                    <a:pt x="92" y="46"/>
                  </a:lnTo>
                  <a:lnTo>
                    <a:pt x="93" y="44"/>
                  </a:lnTo>
                  <a:lnTo>
                    <a:pt x="95" y="38"/>
                  </a:lnTo>
                  <a:lnTo>
                    <a:pt x="95" y="33"/>
                  </a:lnTo>
                  <a:lnTo>
                    <a:pt x="93" y="29"/>
                  </a:lnTo>
                  <a:lnTo>
                    <a:pt x="93" y="27"/>
                  </a:lnTo>
                  <a:lnTo>
                    <a:pt x="92" y="25"/>
                  </a:lnTo>
                  <a:lnTo>
                    <a:pt x="86" y="23"/>
                  </a:lnTo>
                  <a:lnTo>
                    <a:pt x="80" y="21"/>
                  </a:lnTo>
                  <a:lnTo>
                    <a:pt x="67" y="21"/>
                  </a:lnTo>
                  <a:lnTo>
                    <a:pt x="46" y="21"/>
                  </a:lnTo>
                  <a:lnTo>
                    <a:pt x="40" y="5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29683" y="638"/>
              <a:ext cx="313" cy="307"/>
            </a:xfrm>
            <a:custGeom>
              <a:avLst/>
              <a:gdLst>
                <a:gd name="T0" fmla="*/ 0 w 118"/>
                <a:gd name="T1" fmla="*/ 129 h 129"/>
                <a:gd name="T2" fmla="*/ 25 w 118"/>
                <a:gd name="T3" fmla="*/ 0 h 129"/>
                <a:gd name="T4" fmla="*/ 118 w 118"/>
                <a:gd name="T5" fmla="*/ 0 h 129"/>
                <a:gd name="T6" fmla="*/ 113 w 118"/>
                <a:gd name="T7" fmla="*/ 21 h 129"/>
                <a:gd name="T8" fmla="*/ 46 w 118"/>
                <a:gd name="T9" fmla="*/ 21 h 129"/>
                <a:gd name="T10" fmla="*/ 40 w 118"/>
                <a:gd name="T11" fmla="*/ 50 h 129"/>
                <a:gd name="T12" fmla="*/ 103 w 118"/>
                <a:gd name="T13" fmla="*/ 50 h 129"/>
                <a:gd name="T14" fmla="*/ 99 w 118"/>
                <a:gd name="T15" fmla="*/ 71 h 129"/>
                <a:gd name="T16" fmla="*/ 36 w 118"/>
                <a:gd name="T17" fmla="*/ 71 h 129"/>
                <a:gd name="T18" fmla="*/ 29 w 118"/>
                <a:gd name="T19" fmla="*/ 108 h 129"/>
                <a:gd name="T20" fmla="*/ 99 w 118"/>
                <a:gd name="T21" fmla="*/ 108 h 129"/>
                <a:gd name="T22" fmla="*/ 96 w 118"/>
                <a:gd name="T23" fmla="*/ 129 h 129"/>
                <a:gd name="T24" fmla="*/ 0 w 118"/>
                <a:gd name="T25" fmla="*/ 129 h 1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129"/>
                <a:gd name="T41" fmla="*/ 118 w 118"/>
                <a:gd name="T42" fmla="*/ 129 h 1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129">
                  <a:moveTo>
                    <a:pt x="0" y="129"/>
                  </a:moveTo>
                  <a:lnTo>
                    <a:pt x="25" y="0"/>
                  </a:lnTo>
                  <a:lnTo>
                    <a:pt x="118" y="0"/>
                  </a:lnTo>
                  <a:lnTo>
                    <a:pt x="113" y="21"/>
                  </a:lnTo>
                  <a:lnTo>
                    <a:pt x="46" y="21"/>
                  </a:lnTo>
                  <a:lnTo>
                    <a:pt x="40" y="50"/>
                  </a:lnTo>
                  <a:lnTo>
                    <a:pt x="103" y="50"/>
                  </a:lnTo>
                  <a:lnTo>
                    <a:pt x="99" y="71"/>
                  </a:lnTo>
                  <a:lnTo>
                    <a:pt x="36" y="71"/>
                  </a:lnTo>
                  <a:lnTo>
                    <a:pt x="29" y="108"/>
                  </a:lnTo>
                  <a:lnTo>
                    <a:pt x="99" y="108"/>
                  </a:lnTo>
                  <a:lnTo>
                    <a:pt x="96" y="129"/>
                  </a:lnTo>
                  <a:lnTo>
                    <a:pt x="0" y="1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7" name="Freeform 16"/>
            <p:cNvSpPr>
              <a:spLocks noEditPoints="1"/>
            </p:cNvSpPr>
            <p:nvPr userDrawn="1"/>
          </p:nvSpPr>
          <p:spPr bwMode="auto">
            <a:xfrm>
              <a:off x="30039" y="633"/>
              <a:ext cx="335" cy="340"/>
            </a:xfrm>
            <a:custGeom>
              <a:avLst/>
              <a:gdLst>
                <a:gd name="T0" fmla="*/ 106 w 125"/>
                <a:gd name="T1" fmla="*/ 119 h 145"/>
                <a:gd name="T2" fmla="*/ 104 w 125"/>
                <a:gd name="T3" fmla="*/ 145 h 145"/>
                <a:gd name="T4" fmla="*/ 93 w 125"/>
                <a:gd name="T5" fmla="*/ 139 h 145"/>
                <a:gd name="T6" fmla="*/ 72 w 125"/>
                <a:gd name="T7" fmla="*/ 131 h 145"/>
                <a:gd name="T8" fmla="*/ 49 w 125"/>
                <a:gd name="T9" fmla="*/ 133 h 145"/>
                <a:gd name="T10" fmla="*/ 32 w 125"/>
                <a:gd name="T11" fmla="*/ 131 h 145"/>
                <a:gd name="T12" fmla="*/ 17 w 125"/>
                <a:gd name="T13" fmla="*/ 123 h 145"/>
                <a:gd name="T14" fmla="*/ 9 w 125"/>
                <a:gd name="T15" fmla="*/ 116 h 145"/>
                <a:gd name="T16" fmla="*/ 3 w 125"/>
                <a:gd name="T17" fmla="*/ 106 h 145"/>
                <a:gd name="T18" fmla="*/ 0 w 125"/>
                <a:gd name="T19" fmla="*/ 94 h 145"/>
                <a:gd name="T20" fmla="*/ 0 w 125"/>
                <a:gd name="T21" fmla="*/ 81 h 145"/>
                <a:gd name="T22" fmla="*/ 2 w 125"/>
                <a:gd name="T23" fmla="*/ 66 h 145"/>
                <a:gd name="T24" fmla="*/ 9 w 125"/>
                <a:gd name="T25" fmla="*/ 44 h 145"/>
                <a:gd name="T26" fmla="*/ 19 w 125"/>
                <a:gd name="T27" fmla="*/ 25 h 145"/>
                <a:gd name="T28" fmla="*/ 38 w 125"/>
                <a:gd name="T29" fmla="*/ 10 h 145"/>
                <a:gd name="T30" fmla="*/ 63 w 125"/>
                <a:gd name="T31" fmla="*/ 0 h 145"/>
                <a:gd name="T32" fmla="*/ 87 w 125"/>
                <a:gd name="T33" fmla="*/ 0 h 145"/>
                <a:gd name="T34" fmla="*/ 99 w 125"/>
                <a:gd name="T35" fmla="*/ 4 h 145"/>
                <a:gd name="T36" fmla="*/ 112 w 125"/>
                <a:gd name="T37" fmla="*/ 12 h 145"/>
                <a:gd name="T38" fmla="*/ 120 w 125"/>
                <a:gd name="T39" fmla="*/ 21 h 145"/>
                <a:gd name="T40" fmla="*/ 125 w 125"/>
                <a:gd name="T41" fmla="*/ 37 h 145"/>
                <a:gd name="T42" fmla="*/ 125 w 125"/>
                <a:gd name="T43" fmla="*/ 50 h 145"/>
                <a:gd name="T44" fmla="*/ 124 w 125"/>
                <a:gd name="T45" fmla="*/ 66 h 145"/>
                <a:gd name="T46" fmla="*/ 114 w 125"/>
                <a:gd name="T47" fmla="*/ 93 h 145"/>
                <a:gd name="T48" fmla="*/ 99 w 125"/>
                <a:gd name="T49" fmla="*/ 114 h 145"/>
                <a:gd name="T50" fmla="*/ 87 w 125"/>
                <a:gd name="T51" fmla="*/ 93 h 145"/>
                <a:gd name="T52" fmla="*/ 95 w 125"/>
                <a:gd name="T53" fmla="*/ 77 h 145"/>
                <a:gd name="T54" fmla="*/ 99 w 125"/>
                <a:gd name="T55" fmla="*/ 56 h 145"/>
                <a:gd name="T56" fmla="*/ 97 w 125"/>
                <a:gd name="T57" fmla="*/ 39 h 145"/>
                <a:gd name="T58" fmla="*/ 89 w 125"/>
                <a:gd name="T59" fmla="*/ 29 h 145"/>
                <a:gd name="T60" fmla="*/ 78 w 125"/>
                <a:gd name="T61" fmla="*/ 23 h 145"/>
                <a:gd name="T62" fmla="*/ 64 w 125"/>
                <a:gd name="T63" fmla="*/ 23 h 145"/>
                <a:gd name="T64" fmla="*/ 49 w 125"/>
                <a:gd name="T65" fmla="*/ 29 h 145"/>
                <a:gd name="T66" fmla="*/ 38 w 125"/>
                <a:gd name="T67" fmla="*/ 39 h 145"/>
                <a:gd name="T68" fmla="*/ 34 w 125"/>
                <a:gd name="T69" fmla="*/ 46 h 145"/>
                <a:gd name="T70" fmla="*/ 28 w 125"/>
                <a:gd name="T71" fmla="*/ 66 h 145"/>
                <a:gd name="T72" fmla="*/ 26 w 125"/>
                <a:gd name="T73" fmla="*/ 87 h 145"/>
                <a:gd name="T74" fmla="*/ 32 w 125"/>
                <a:gd name="T75" fmla="*/ 100 h 145"/>
                <a:gd name="T76" fmla="*/ 42 w 125"/>
                <a:gd name="T77" fmla="*/ 108 h 145"/>
                <a:gd name="T78" fmla="*/ 53 w 125"/>
                <a:gd name="T79" fmla="*/ 110 h 145"/>
                <a:gd name="T80" fmla="*/ 64 w 125"/>
                <a:gd name="T81" fmla="*/ 108 h 145"/>
                <a:gd name="T82" fmla="*/ 51 w 125"/>
                <a:gd name="T83" fmla="*/ 100 h 145"/>
                <a:gd name="T84" fmla="*/ 72 w 125"/>
                <a:gd name="T85" fmla="*/ 91 h 1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5"/>
                <a:gd name="T130" fmla="*/ 0 h 145"/>
                <a:gd name="T131" fmla="*/ 125 w 125"/>
                <a:gd name="T132" fmla="*/ 145 h 1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5" h="145">
                  <a:moveTo>
                    <a:pt x="99" y="114"/>
                  </a:moveTo>
                  <a:lnTo>
                    <a:pt x="106" y="119"/>
                  </a:lnTo>
                  <a:lnTo>
                    <a:pt x="116" y="125"/>
                  </a:lnTo>
                  <a:lnTo>
                    <a:pt x="104" y="145"/>
                  </a:lnTo>
                  <a:lnTo>
                    <a:pt x="99" y="143"/>
                  </a:lnTo>
                  <a:lnTo>
                    <a:pt x="93" y="139"/>
                  </a:lnTo>
                  <a:lnTo>
                    <a:pt x="80" y="127"/>
                  </a:lnTo>
                  <a:lnTo>
                    <a:pt x="72" y="131"/>
                  </a:lnTo>
                  <a:lnTo>
                    <a:pt x="64" y="131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6" y="129"/>
                  </a:lnTo>
                  <a:lnTo>
                    <a:pt x="17" y="123"/>
                  </a:lnTo>
                  <a:lnTo>
                    <a:pt x="13" y="119"/>
                  </a:lnTo>
                  <a:lnTo>
                    <a:pt x="9" y="116"/>
                  </a:lnTo>
                  <a:lnTo>
                    <a:pt x="5" y="112"/>
                  </a:lnTo>
                  <a:lnTo>
                    <a:pt x="3" y="106"/>
                  </a:lnTo>
                  <a:lnTo>
                    <a:pt x="2" y="100"/>
                  </a:lnTo>
                  <a:lnTo>
                    <a:pt x="0" y="94"/>
                  </a:lnTo>
                  <a:lnTo>
                    <a:pt x="0" y="89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5" y="50"/>
                  </a:lnTo>
                  <a:lnTo>
                    <a:pt x="9" y="44"/>
                  </a:lnTo>
                  <a:lnTo>
                    <a:pt x="11" y="37"/>
                  </a:lnTo>
                  <a:lnTo>
                    <a:pt x="19" y="25"/>
                  </a:lnTo>
                  <a:lnTo>
                    <a:pt x="28" y="17"/>
                  </a:lnTo>
                  <a:lnTo>
                    <a:pt x="38" y="10"/>
                  </a:lnTo>
                  <a:lnTo>
                    <a:pt x="49" y="4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3" y="2"/>
                  </a:lnTo>
                  <a:lnTo>
                    <a:pt x="99" y="4"/>
                  </a:lnTo>
                  <a:lnTo>
                    <a:pt x="108" y="10"/>
                  </a:lnTo>
                  <a:lnTo>
                    <a:pt x="112" y="12"/>
                  </a:lnTo>
                  <a:lnTo>
                    <a:pt x="116" y="15"/>
                  </a:lnTo>
                  <a:lnTo>
                    <a:pt x="120" y="21"/>
                  </a:lnTo>
                  <a:lnTo>
                    <a:pt x="122" y="25"/>
                  </a:lnTo>
                  <a:lnTo>
                    <a:pt x="125" y="37"/>
                  </a:lnTo>
                  <a:lnTo>
                    <a:pt x="125" y="44"/>
                  </a:lnTo>
                  <a:lnTo>
                    <a:pt x="125" y="50"/>
                  </a:lnTo>
                  <a:lnTo>
                    <a:pt x="125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4" y="93"/>
                  </a:lnTo>
                  <a:lnTo>
                    <a:pt x="108" y="104"/>
                  </a:lnTo>
                  <a:lnTo>
                    <a:pt x="99" y="114"/>
                  </a:lnTo>
                  <a:close/>
                  <a:moveTo>
                    <a:pt x="82" y="98"/>
                  </a:moveTo>
                  <a:lnTo>
                    <a:pt x="87" y="93"/>
                  </a:lnTo>
                  <a:lnTo>
                    <a:pt x="91" y="85"/>
                  </a:lnTo>
                  <a:lnTo>
                    <a:pt x="95" y="77"/>
                  </a:lnTo>
                  <a:lnTo>
                    <a:pt x="97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7" y="39"/>
                  </a:lnTo>
                  <a:lnTo>
                    <a:pt x="95" y="33"/>
                  </a:lnTo>
                  <a:lnTo>
                    <a:pt x="89" y="29"/>
                  </a:lnTo>
                  <a:lnTo>
                    <a:pt x="85" y="25"/>
                  </a:lnTo>
                  <a:lnTo>
                    <a:pt x="78" y="23"/>
                  </a:lnTo>
                  <a:lnTo>
                    <a:pt x="70" y="21"/>
                  </a:lnTo>
                  <a:lnTo>
                    <a:pt x="64" y="23"/>
                  </a:lnTo>
                  <a:lnTo>
                    <a:pt x="57" y="25"/>
                  </a:lnTo>
                  <a:lnTo>
                    <a:pt x="49" y="29"/>
                  </a:lnTo>
                  <a:lnTo>
                    <a:pt x="43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6" y="77"/>
                  </a:lnTo>
                  <a:lnTo>
                    <a:pt x="26" y="87"/>
                  </a:lnTo>
                  <a:lnTo>
                    <a:pt x="28" y="94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7" y="110"/>
                  </a:lnTo>
                  <a:lnTo>
                    <a:pt x="53" y="110"/>
                  </a:lnTo>
                  <a:lnTo>
                    <a:pt x="59" y="110"/>
                  </a:lnTo>
                  <a:lnTo>
                    <a:pt x="64" y="108"/>
                  </a:lnTo>
                  <a:lnTo>
                    <a:pt x="57" y="104"/>
                  </a:lnTo>
                  <a:lnTo>
                    <a:pt x="51" y="100"/>
                  </a:lnTo>
                  <a:lnTo>
                    <a:pt x="61" y="87"/>
                  </a:lnTo>
                  <a:lnTo>
                    <a:pt x="72" y="91"/>
                  </a:lnTo>
                  <a:lnTo>
                    <a:pt x="82" y="9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27960" y="907"/>
              <a:ext cx="399" cy="681"/>
            </a:xfrm>
            <a:custGeom>
              <a:avLst/>
              <a:gdLst>
                <a:gd name="T0" fmla="*/ 139 w 148"/>
                <a:gd name="T1" fmla="*/ 289 h 289"/>
                <a:gd name="T2" fmla="*/ 99 w 148"/>
                <a:gd name="T3" fmla="*/ 246 h 289"/>
                <a:gd name="T4" fmla="*/ 66 w 148"/>
                <a:gd name="T5" fmla="*/ 202 h 289"/>
                <a:gd name="T6" fmla="*/ 40 w 148"/>
                <a:gd name="T7" fmla="*/ 160 h 289"/>
                <a:gd name="T8" fmla="*/ 19 w 148"/>
                <a:gd name="T9" fmla="*/ 119 h 289"/>
                <a:gd name="T10" fmla="*/ 5 w 148"/>
                <a:gd name="T11" fmla="*/ 84 h 289"/>
                <a:gd name="T12" fmla="*/ 0 w 148"/>
                <a:gd name="T13" fmla="*/ 48 h 289"/>
                <a:gd name="T14" fmla="*/ 0 w 148"/>
                <a:gd name="T15" fmla="*/ 21 h 289"/>
                <a:gd name="T16" fmla="*/ 11 w 148"/>
                <a:gd name="T17" fmla="*/ 0 h 289"/>
                <a:gd name="T18" fmla="*/ 23 w 148"/>
                <a:gd name="T19" fmla="*/ 7 h 289"/>
                <a:gd name="T20" fmla="*/ 11 w 148"/>
                <a:gd name="T21" fmla="*/ 27 h 289"/>
                <a:gd name="T22" fmla="*/ 11 w 148"/>
                <a:gd name="T23" fmla="*/ 48 h 289"/>
                <a:gd name="T24" fmla="*/ 17 w 148"/>
                <a:gd name="T25" fmla="*/ 79 h 289"/>
                <a:gd name="T26" fmla="*/ 30 w 148"/>
                <a:gd name="T27" fmla="*/ 113 h 289"/>
                <a:gd name="T28" fmla="*/ 51 w 148"/>
                <a:gd name="T29" fmla="*/ 152 h 289"/>
                <a:gd name="T30" fmla="*/ 76 w 148"/>
                <a:gd name="T31" fmla="*/ 192 h 289"/>
                <a:gd name="T32" fmla="*/ 108 w 148"/>
                <a:gd name="T33" fmla="*/ 237 h 289"/>
                <a:gd name="T34" fmla="*/ 148 w 148"/>
                <a:gd name="T35" fmla="*/ 279 h 289"/>
                <a:gd name="T36" fmla="*/ 139 w 148"/>
                <a:gd name="T37" fmla="*/ 289 h 2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8"/>
                <a:gd name="T58" fmla="*/ 0 h 289"/>
                <a:gd name="T59" fmla="*/ 148 w 148"/>
                <a:gd name="T60" fmla="*/ 289 h 2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8" h="289">
                  <a:moveTo>
                    <a:pt x="139" y="289"/>
                  </a:moveTo>
                  <a:lnTo>
                    <a:pt x="99" y="246"/>
                  </a:lnTo>
                  <a:lnTo>
                    <a:pt x="66" y="202"/>
                  </a:lnTo>
                  <a:lnTo>
                    <a:pt x="40" y="160"/>
                  </a:lnTo>
                  <a:lnTo>
                    <a:pt x="19" y="119"/>
                  </a:lnTo>
                  <a:lnTo>
                    <a:pt x="5" y="84"/>
                  </a:lnTo>
                  <a:lnTo>
                    <a:pt x="0" y="48"/>
                  </a:lnTo>
                  <a:lnTo>
                    <a:pt x="0" y="21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11" y="27"/>
                  </a:lnTo>
                  <a:lnTo>
                    <a:pt x="11" y="48"/>
                  </a:lnTo>
                  <a:lnTo>
                    <a:pt x="17" y="79"/>
                  </a:lnTo>
                  <a:lnTo>
                    <a:pt x="30" y="113"/>
                  </a:lnTo>
                  <a:lnTo>
                    <a:pt x="51" y="152"/>
                  </a:lnTo>
                  <a:lnTo>
                    <a:pt x="76" y="192"/>
                  </a:lnTo>
                  <a:lnTo>
                    <a:pt x="108" y="237"/>
                  </a:lnTo>
                  <a:lnTo>
                    <a:pt x="148" y="279"/>
                  </a:lnTo>
                  <a:lnTo>
                    <a:pt x="139" y="2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27997" y="874"/>
              <a:ext cx="734" cy="369"/>
            </a:xfrm>
            <a:custGeom>
              <a:avLst/>
              <a:gdLst>
                <a:gd name="T0" fmla="*/ 0 w 277"/>
                <a:gd name="T1" fmla="*/ 12 h 156"/>
                <a:gd name="T2" fmla="*/ 21 w 277"/>
                <a:gd name="T3" fmla="*/ 2 h 156"/>
                <a:gd name="T4" fmla="*/ 46 w 277"/>
                <a:gd name="T5" fmla="*/ 0 h 156"/>
                <a:gd name="T6" fmla="*/ 76 w 277"/>
                <a:gd name="T7" fmla="*/ 6 h 156"/>
                <a:gd name="T8" fmla="*/ 115 w 277"/>
                <a:gd name="T9" fmla="*/ 21 h 156"/>
                <a:gd name="T10" fmla="*/ 153 w 277"/>
                <a:gd name="T11" fmla="*/ 43 h 156"/>
                <a:gd name="T12" fmla="*/ 193 w 277"/>
                <a:gd name="T13" fmla="*/ 70 h 156"/>
                <a:gd name="T14" fmla="*/ 235 w 277"/>
                <a:gd name="T15" fmla="*/ 106 h 156"/>
                <a:gd name="T16" fmla="*/ 277 w 277"/>
                <a:gd name="T17" fmla="*/ 147 h 156"/>
                <a:gd name="T18" fmla="*/ 267 w 277"/>
                <a:gd name="T19" fmla="*/ 156 h 156"/>
                <a:gd name="T20" fmla="*/ 225 w 277"/>
                <a:gd name="T21" fmla="*/ 116 h 156"/>
                <a:gd name="T22" fmla="*/ 185 w 277"/>
                <a:gd name="T23" fmla="*/ 81 h 156"/>
                <a:gd name="T24" fmla="*/ 145 w 277"/>
                <a:gd name="T25" fmla="*/ 54 h 156"/>
                <a:gd name="T26" fmla="*/ 107 w 277"/>
                <a:gd name="T27" fmla="*/ 33 h 156"/>
                <a:gd name="T28" fmla="*/ 74 w 277"/>
                <a:gd name="T29" fmla="*/ 19 h 156"/>
                <a:gd name="T30" fmla="*/ 44 w 277"/>
                <a:gd name="T31" fmla="*/ 14 h 156"/>
                <a:gd name="T32" fmla="*/ 23 w 277"/>
                <a:gd name="T33" fmla="*/ 16 h 156"/>
                <a:gd name="T34" fmla="*/ 8 w 277"/>
                <a:gd name="T35" fmla="*/ 23 h 156"/>
                <a:gd name="T36" fmla="*/ 0 w 277"/>
                <a:gd name="T37" fmla="*/ 12 h 1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7"/>
                <a:gd name="T58" fmla="*/ 0 h 156"/>
                <a:gd name="T59" fmla="*/ 277 w 277"/>
                <a:gd name="T60" fmla="*/ 156 h 1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7" h="156">
                  <a:moveTo>
                    <a:pt x="0" y="12"/>
                  </a:moveTo>
                  <a:lnTo>
                    <a:pt x="21" y="2"/>
                  </a:lnTo>
                  <a:lnTo>
                    <a:pt x="46" y="0"/>
                  </a:lnTo>
                  <a:lnTo>
                    <a:pt x="76" y="6"/>
                  </a:lnTo>
                  <a:lnTo>
                    <a:pt x="115" y="21"/>
                  </a:lnTo>
                  <a:lnTo>
                    <a:pt x="153" y="43"/>
                  </a:lnTo>
                  <a:lnTo>
                    <a:pt x="193" y="70"/>
                  </a:lnTo>
                  <a:lnTo>
                    <a:pt x="235" y="106"/>
                  </a:lnTo>
                  <a:lnTo>
                    <a:pt x="277" y="147"/>
                  </a:lnTo>
                  <a:lnTo>
                    <a:pt x="267" y="156"/>
                  </a:lnTo>
                  <a:lnTo>
                    <a:pt x="225" y="116"/>
                  </a:lnTo>
                  <a:lnTo>
                    <a:pt x="185" y="81"/>
                  </a:lnTo>
                  <a:lnTo>
                    <a:pt x="145" y="54"/>
                  </a:lnTo>
                  <a:lnTo>
                    <a:pt x="107" y="33"/>
                  </a:lnTo>
                  <a:lnTo>
                    <a:pt x="74" y="19"/>
                  </a:lnTo>
                  <a:lnTo>
                    <a:pt x="44" y="14"/>
                  </a:lnTo>
                  <a:lnTo>
                    <a:pt x="23" y="16"/>
                  </a:lnTo>
                  <a:lnTo>
                    <a:pt x="8" y="23"/>
                  </a:lnTo>
                  <a:lnTo>
                    <a:pt x="0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7992" y="903"/>
              <a:ext cx="32" cy="28"/>
            </a:xfrm>
            <a:custGeom>
              <a:avLst/>
              <a:gdLst>
                <a:gd name="T0" fmla="*/ 0 w 12"/>
                <a:gd name="T1" fmla="*/ 2 h 11"/>
                <a:gd name="T2" fmla="*/ 2 w 12"/>
                <a:gd name="T3" fmla="*/ 0 h 11"/>
                <a:gd name="T4" fmla="*/ 10 w 12"/>
                <a:gd name="T5" fmla="*/ 11 h 11"/>
                <a:gd name="T6" fmla="*/ 12 w 12"/>
                <a:gd name="T7" fmla="*/ 9 h 11"/>
                <a:gd name="T8" fmla="*/ 0 w 12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0" y="2"/>
                  </a:moveTo>
                  <a:lnTo>
                    <a:pt x="2" y="0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0" y="2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>
              <a:off x="28710" y="1219"/>
              <a:ext cx="398" cy="680"/>
            </a:xfrm>
            <a:custGeom>
              <a:avLst/>
              <a:gdLst>
                <a:gd name="T0" fmla="*/ 10 w 151"/>
                <a:gd name="T1" fmla="*/ 0 h 287"/>
                <a:gd name="T2" fmla="*/ 48 w 151"/>
                <a:gd name="T3" fmla="*/ 42 h 287"/>
                <a:gd name="T4" fmla="*/ 82 w 151"/>
                <a:gd name="T5" fmla="*/ 84 h 287"/>
                <a:gd name="T6" fmla="*/ 111 w 151"/>
                <a:gd name="T7" fmla="*/ 127 h 287"/>
                <a:gd name="T8" fmla="*/ 130 w 151"/>
                <a:gd name="T9" fmla="*/ 165 h 287"/>
                <a:gd name="T10" fmla="*/ 145 w 151"/>
                <a:gd name="T11" fmla="*/ 206 h 287"/>
                <a:gd name="T12" fmla="*/ 151 w 151"/>
                <a:gd name="T13" fmla="*/ 237 h 287"/>
                <a:gd name="T14" fmla="*/ 149 w 151"/>
                <a:gd name="T15" fmla="*/ 264 h 287"/>
                <a:gd name="T16" fmla="*/ 139 w 151"/>
                <a:gd name="T17" fmla="*/ 287 h 287"/>
                <a:gd name="T18" fmla="*/ 128 w 151"/>
                <a:gd name="T19" fmla="*/ 279 h 287"/>
                <a:gd name="T20" fmla="*/ 135 w 151"/>
                <a:gd name="T21" fmla="*/ 262 h 287"/>
                <a:gd name="T22" fmla="*/ 137 w 151"/>
                <a:gd name="T23" fmla="*/ 239 h 287"/>
                <a:gd name="T24" fmla="*/ 132 w 151"/>
                <a:gd name="T25" fmla="*/ 208 h 287"/>
                <a:gd name="T26" fmla="*/ 118 w 151"/>
                <a:gd name="T27" fmla="*/ 173 h 287"/>
                <a:gd name="T28" fmla="*/ 99 w 151"/>
                <a:gd name="T29" fmla="*/ 135 h 287"/>
                <a:gd name="T30" fmla="*/ 71 w 151"/>
                <a:gd name="T31" fmla="*/ 92 h 287"/>
                <a:gd name="T32" fmla="*/ 38 w 151"/>
                <a:gd name="T33" fmla="*/ 52 h 287"/>
                <a:gd name="T34" fmla="*/ 0 w 151"/>
                <a:gd name="T35" fmla="*/ 9 h 287"/>
                <a:gd name="T36" fmla="*/ 10 w 151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287"/>
                <a:gd name="T59" fmla="*/ 151 w 151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287">
                  <a:moveTo>
                    <a:pt x="10" y="0"/>
                  </a:moveTo>
                  <a:lnTo>
                    <a:pt x="48" y="42"/>
                  </a:lnTo>
                  <a:lnTo>
                    <a:pt x="82" y="84"/>
                  </a:lnTo>
                  <a:lnTo>
                    <a:pt x="111" y="127"/>
                  </a:lnTo>
                  <a:lnTo>
                    <a:pt x="130" y="165"/>
                  </a:lnTo>
                  <a:lnTo>
                    <a:pt x="145" y="206"/>
                  </a:lnTo>
                  <a:lnTo>
                    <a:pt x="151" y="237"/>
                  </a:lnTo>
                  <a:lnTo>
                    <a:pt x="149" y="264"/>
                  </a:lnTo>
                  <a:lnTo>
                    <a:pt x="139" y="287"/>
                  </a:lnTo>
                  <a:lnTo>
                    <a:pt x="128" y="279"/>
                  </a:lnTo>
                  <a:lnTo>
                    <a:pt x="135" y="262"/>
                  </a:lnTo>
                  <a:lnTo>
                    <a:pt x="137" y="239"/>
                  </a:lnTo>
                  <a:lnTo>
                    <a:pt x="132" y="208"/>
                  </a:lnTo>
                  <a:lnTo>
                    <a:pt x="118" y="173"/>
                  </a:lnTo>
                  <a:lnTo>
                    <a:pt x="99" y="135"/>
                  </a:lnTo>
                  <a:lnTo>
                    <a:pt x="71" y="92"/>
                  </a:lnTo>
                  <a:lnTo>
                    <a:pt x="38" y="52"/>
                  </a:ln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28710" y="1219"/>
              <a:ext cx="21" cy="24"/>
            </a:xfrm>
            <a:custGeom>
              <a:avLst/>
              <a:gdLst>
                <a:gd name="T0" fmla="*/ 10 w 10"/>
                <a:gd name="T1" fmla="*/ 0 h 9"/>
                <a:gd name="T2" fmla="*/ 0 w 10"/>
                <a:gd name="T3" fmla="*/ 9 h 9"/>
                <a:gd name="T4" fmla="*/ 10 w 10"/>
                <a:gd name="T5" fmla="*/ 0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10" y="0"/>
                  </a:move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28332" y="1569"/>
              <a:ext cx="739" cy="363"/>
            </a:xfrm>
            <a:custGeom>
              <a:avLst/>
              <a:gdLst>
                <a:gd name="T0" fmla="*/ 278 w 278"/>
                <a:gd name="T1" fmla="*/ 143 h 154"/>
                <a:gd name="T2" fmla="*/ 257 w 278"/>
                <a:gd name="T3" fmla="*/ 152 h 154"/>
                <a:gd name="T4" fmla="*/ 231 w 278"/>
                <a:gd name="T5" fmla="*/ 154 h 154"/>
                <a:gd name="T6" fmla="*/ 196 w 278"/>
                <a:gd name="T7" fmla="*/ 149 h 154"/>
                <a:gd name="T8" fmla="*/ 162 w 278"/>
                <a:gd name="T9" fmla="*/ 133 h 154"/>
                <a:gd name="T10" fmla="*/ 124 w 278"/>
                <a:gd name="T11" fmla="*/ 112 h 154"/>
                <a:gd name="T12" fmla="*/ 82 w 278"/>
                <a:gd name="T13" fmla="*/ 83 h 154"/>
                <a:gd name="T14" fmla="*/ 40 w 278"/>
                <a:gd name="T15" fmla="*/ 50 h 154"/>
                <a:gd name="T16" fmla="*/ 0 w 278"/>
                <a:gd name="T17" fmla="*/ 10 h 154"/>
                <a:gd name="T18" fmla="*/ 9 w 278"/>
                <a:gd name="T19" fmla="*/ 0 h 154"/>
                <a:gd name="T20" fmla="*/ 50 w 278"/>
                <a:gd name="T21" fmla="*/ 41 h 154"/>
                <a:gd name="T22" fmla="*/ 91 w 278"/>
                <a:gd name="T23" fmla="*/ 73 h 154"/>
                <a:gd name="T24" fmla="*/ 132 w 278"/>
                <a:gd name="T25" fmla="*/ 102 h 154"/>
                <a:gd name="T26" fmla="*/ 170 w 278"/>
                <a:gd name="T27" fmla="*/ 122 h 154"/>
                <a:gd name="T28" fmla="*/ 202 w 278"/>
                <a:gd name="T29" fmla="*/ 137 h 154"/>
                <a:gd name="T30" fmla="*/ 231 w 278"/>
                <a:gd name="T31" fmla="*/ 143 h 154"/>
                <a:gd name="T32" fmla="*/ 252 w 278"/>
                <a:gd name="T33" fmla="*/ 141 h 154"/>
                <a:gd name="T34" fmla="*/ 271 w 278"/>
                <a:gd name="T35" fmla="*/ 131 h 154"/>
                <a:gd name="T36" fmla="*/ 278 w 278"/>
                <a:gd name="T37" fmla="*/ 143 h 1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8"/>
                <a:gd name="T58" fmla="*/ 0 h 154"/>
                <a:gd name="T59" fmla="*/ 278 w 278"/>
                <a:gd name="T60" fmla="*/ 154 h 1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8" h="154">
                  <a:moveTo>
                    <a:pt x="278" y="143"/>
                  </a:moveTo>
                  <a:lnTo>
                    <a:pt x="257" y="152"/>
                  </a:lnTo>
                  <a:lnTo>
                    <a:pt x="231" y="154"/>
                  </a:lnTo>
                  <a:lnTo>
                    <a:pt x="196" y="149"/>
                  </a:lnTo>
                  <a:lnTo>
                    <a:pt x="162" y="133"/>
                  </a:lnTo>
                  <a:lnTo>
                    <a:pt x="124" y="112"/>
                  </a:lnTo>
                  <a:lnTo>
                    <a:pt x="82" y="83"/>
                  </a:lnTo>
                  <a:lnTo>
                    <a:pt x="40" y="50"/>
                  </a:lnTo>
                  <a:lnTo>
                    <a:pt x="0" y="10"/>
                  </a:lnTo>
                  <a:lnTo>
                    <a:pt x="9" y="0"/>
                  </a:lnTo>
                  <a:lnTo>
                    <a:pt x="50" y="41"/>
                  </a:lnTo>
                  <a:lnTo>
                    <a:pt x="91" y="73"/>
                  </a:lnTo>
                  <a:lnTo>
                    <a:pt x="132" y="102"/>
                  </a:lnTo>
                  <a:lnTo>
                    <a:pt x="170" y="122"/>
                  </a:lnTo>
                  <a:lnTo>
                    <a:pt x="202" y="137"/>
                  </a:lnTo>
                  <a:lnTo>
                    <a:pt x="231" y="143"/>
                  </a:lnTo>
                  <a:lnTo>
                    <a:pt x="252" y="141"/>
                  </a:lnTo>
                  <a:lnTo>
                    <a:pt x="271" y="131"/>
                  </a:lnTo>
                  <a:lnTo>
                    <a:pt x="278" y="1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29045" y="1876"/>
              <a:ext cx="32" cy="28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2 h 12"/>
                <a:gd name="T4" fmla="*/ 2 w 11"/>
                <a:gd name="T5" fmla="*/ 0 h 12"/>
                <a:gd name="T6" fmla="*/ 0 w 11"/>
                <a:gd name="T7" fmla="*/ 2 h 12"/>
                <a:gd name="T8" fmla="*/ 11 w 11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11" y="10"/>
                  </a:moveTo>
                  <a:lnTo>
                    <a:pt x="9" y="12"/>
                  </a:lnTo>
                  <a:lnTo>
                    <a:pt x="2" y="0"/>
                  </a:lnTo>
                  <a:lnTo>
                    <a:pt x="0" y="2"/>
                  </a:lnTo>
                  <a:lnTo>
                    <a:pt x="11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28332" y="1569"/>
              <a:ext cx="27" cy="19"/>
            </a:xfrm>
            <a:custGeom>
              <a:avLst/>
              <a:gdLst>
                <a:gd name="T0" fmla="*/ 0 w 9"/>
                <a:gd name="T1" fmla="*/ 10 h 10"/>
                <a:gd name="T2" fmla="*/ 9 w 9"/>
                <a:gd name="T3" fmla="*/ 0 h 10"/>
                <a:gd name="T4" fmla="*/ 0 w 9"/>
                <a:gd name="T5" fmla="*/ 10 h 10"/>
                <a:gd name="T6" fmla="*/ 0 60000 65536"/>
                <a:gd name="T7" fmla="*/ 0 60000 65536"/>
                <a:gd name="T8" fmla="*/ 0 60000 65536"/>
                <a:gd name="T9" fmla="*/ 0 w 9"/>
                <a:gd name="T10" fmla="*/ 0 h 10"/>
                <a:gd name="T11" fmla="*/ 9 w 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0">
                  <a:moveTo>
                    <a:pt x="0" y="10"/>
                  </a:move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26435" y="699"/>
              <a:ext cx="1164" cy="104"/>
            </a:xfrm>
            <a:custGeom>
              <a:avLst/>
              <a:gdLst>
                <a:gd name="T0" fmla="*/ 0 w 436"/>
                <a:gd name="T1" fmla="*/ 37 h 42"/>
                <a:gd name="T2" fmla="*/ 217 w 436"/>
                <a:gd name="T3" fmla="*/ 37 h 42"/>
                <a:gd name="T4" fmla="*/ 217 w 436"/>
                <a:gd name="T5" fmla="*/ 42 h 42"/>
                <a:gd name="T6" fmla="*/ 436 w 436"/>
                <a:gd name="T7" fmla="*/ 42 h 42"/>
                <a:gd name="T8" fmla="*/ 421 w 436"/>
                <a:gd name="T9" fmla="*/ 0 h 42"/>
                <a:gd name="T10" fmla="*/ 13 w 436"/>
                <a:gd name="T11" fmla="*/ 0 h 42"/>
                <a:gd name="T12" fmla="*/ 0 w 436"/>
                <a:gd name="T13" fmla="*/ 3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6"/>
                <a:gd name="T22" fmla="*/ 0 h 42"/>
                <a:gd name="T23" fmla="*/ 436 w 436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6" h="42">
                  <a:moveTo>
                    <a:pt x="0" y="37"/>
                  </a:moveTo>
                  <a:lnTo>
                    <a:pt x="217" y="37"/>
                  </a:lnTo>
                  <a:lnTo>
                    <a:pt x="217" y="42"/>
                  </a:lnTo>
                  <a:lnTo>
                    <a:pt x="436" y="42"/>
                  </a:lnTo>
                  <a:lnTo>
                    <a:pt x="421" y="0"/>
                  </a:lnTo>
                  <a:lnTo>
                    <a:pt x="13" y="0"/>
                  </a:lnTo>
                  <a:lnTo>
                    <a:pt x="0" y="3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26376" y="846"/>
              <a:ext cx="1292" cy="127"/>
            </a:xfrm>
            <a:custGeom>
              <a:avLst/>
              <a:gdLst>
                <a:gd name="T0" fmla="*/ 9 w 486"/>
                <a:gd name="T1" fmla="*/ 11 h 54"/>
                <a:gd name="T2" fmla="*/ 0 w 486"/>
                <a:gd name="T3" fmla="*/ 34 h 54"/>
                <a:gd name="T4" fmla="*/ 418 w 486"/>
                <a:gd name="T5" fmla="*/ 34 h 54"/>
                <a:gd name="T6" fmla="*/ 421 w 486"/>
                <a:gd name="T7" fmla="*/ 54 h 54"/>
                <a:gd name="T8" fmla="*/ 486 w 486"/>
                <a:gd name="T9" fmla="*/ 54 h 54"/>
                <a:gd name="T10" fmla="*/ 463 w 486"/>
                <a:gd name="T11" fmla="*/ 0 h 54"/>
                <a:gd name="T12" fmla="*/ 240 w 486"/>
                <a:gd name="T13" fmla="*/ 0 h 54"/>
                <a:gd name="T14" fmla="*/ 240 w 486"/>
                <a:gd name="T15" fmla="*/ 11 h 54"/>
                <a:gd name="T16" fmla="*/ 9 w 486"/>
                <a:gd name="T17" fmla="*/ 1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"/>
                <a:gd name="T28" fmla="*/ 0 h 54"/>
                <a:gd name="T29" fmla="*/ 486 w 486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" h="54">
                  <a:moveTo>
                    <a:pt x="9" y="11"/>
                  </a:moveTo>
                  <a:lnTo>
                    <a:pt x="0" y="34"/>
                  </a:lnTo>
                  <a:lnTo>
                    <a:pt x="418" y="34"/>
                  </a:lnTo>
                  <a:lnTo>
                    <a:pt x="421" y="54"/>
                  </a:lnTo>
                  <a:lnTo>
                    <a:pt x="486" y="54"/>
                  </a:lnTo>
                  <a:lnTo>
                    <a:pt x="463" y="0"/>
                  </a:lnTo>
                  <a:lnTo>
                    <a:pt x="240" y="0"/>
                  </a:lnTo>
                  <a:lnTo>
                    <a:pt x="240" y="11"/>
                  </a:lnTo>
                  <a:lnTo>
                    <a:pt x="9" y="1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26312" y="1021"/>
              <a:ext cx="1414" cy="118"/>
            </a:xfrm>
            <a:custGeom>
              <a:avLst/>
              <a:gdLst>
                <a:gd name="T0" fmla="*/ 11 w 530"/>
                <a:gd name="T1" fmla="*/ 9 h 50"/>
                <a:gd name="T2" fmla="*/ 263 w 530"/>
                <a:gd name="T3" fmla="*/ 9 h 50"/>
                <a:gd name="T4" fmla="*/ 263 w 530"/>
                <a:gd name="T5" fmla="*/ 0 h 50"/>
                <a:gd name="T6" fmla="*/ 511 w 530"/>
                <a:gd name="T7" fmla="*/ 0 h 50"/>
                <a:gd name="T8" fmla="*/ 530 w 530"/>
                <a:gd name="T9" fmla="*/ 50 h 50"/>
                <a:gd name="T10" fmla="*/ 442 w 530"/>
                <a:gd name="T11" fmla="*/ 50 h 50"/>
                <a:gd name="T12" fmla="*/ 435 w 530"/>
                <a:gd name="T13" fmla="*/ 42 h 50"/>
                <a:gd name="T14" fmla="*/ 0 w 530"/>
                <a:gd name="T15" fmla="*/ 42 h 50"/>
                <a:gd name="T16" fmla="*/ 11 w 530"/>
                <a:gd name="T17" fmla="*/ 9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0"/>
                <a:gd name="T28" fmla="*/ 0 h 50"/>
                <a:gd name="T29" fmla="*/ 530 w 5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0" h="50">
                  <a:moveTo>
                    <a:pt x="11" y="9"/>
                  </a:moveTo>
                  <a:lnTo>
                    <a:pt x="263" y="9"/>
                  </a:lnTo>
                  <a:lnTo>
                    <a:pt x="263" y="0"/>
                  </a:lnTo>
                  <a:lnTo>
                    <a:pt x="511" y="0"/>
                  </a:lnTo>
                  <a:lnTo>
                    <a:pt x="530" y="50"/>
                  </a:lnTo>
                  <a:lnTo>
                    <a:pt x="442" y="50"/>
                  </a:lnTo>
                  <a:lnTo>
                    <a:pt x="435" y="42"/>
                  </a:lnTo>
                  <a:lnTo>
                    <a:pt x="0" y="42"/>
                  </a:lnTo>
                  <a:lnTo>
                    <a:pt x="11" y="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26270" y="1195"/>
              <a:ext cx="1520" cy="128"/>
            </a:xfrm>
            <a:custGeom>
              <a:avLst/>
              <a:gdLst>
                <a:gd name="T0" fmla="*/ 7 w 572"/>
                <a:gd name="T1" fmla="*/ 12 h 54"/>
                <a:gd name="T2" fmla="*/ 280 w 572"/>
                <a:gd name="T3" fmla="*/ 12 h 54"/>
                <a:gd name="T4" fmla="*/ 280 w 572"/>
                <a:gd name="T5" fmla="*/ 0 h 54"/>
                <a:gd name="T6" fmla="*/ 557 w 572"/>
                <a:gd name="T7" fmla="*/ 0 h 54"/>
                <a:gd name="T8" fmla="*/ 572 w 572"/>
                <a:gd name="T9" fmla="*/ 54 h 54"/>
                <a:gd name="T10" fmla="*/ 473 w 572"/>
                <a:gd name="T11" fmla="*/ 54 h 54"/>
                <a:gd name="T12" fmla="*/ 467 w 572"/>
                <a:gd name="T13" fmla="*/ 31 h 54"/>
                <a:gd name="T14" fmla="*/ 0 w 572"/>
                <a:gd name="T15" fmla="*/ 31 h 54"/>
                <a:gd name="T16" fmla="*/ 7 w 572"/>
                <a:gd name="T17" fmla="*/ 12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2"/>
                <a:gd name="T28" fmla="*/ 0 h 54"/>
                <a:gd name="T29" fmla="*/ 572 w 57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2" h="54">
                  <a:moveTo>
                    <a:pt x="7" y="12"/>
                  </a:moveTo>
                  <a:lnTo>
                    <a:pt x="280" y="12"/>
                  </a:lnTo>
                  <a:lnTo>
                    <a:pt x="280" y="0"/>
                  </a:lnTo>
                  <a:lnTo>
                    <a:pt x="557" y="0"/>
                  </a:lnTo>
                  <a:lnTo>
                    <a:pt x="572" y="54"/>
                  </a:lnTo>
                  <a:lnTo>
                    <a:pt x="473" y="54"/>
                  </a:lnTo>
                  <a:lnTo>
                    <a:pt x="467" y="31"/>
                  </a:lnTo>
                  <a:lnTo>
                    <a:pt x="0" y="31"/>
                  </a:lnTo>
                  <a:lnTo>
                    <a:pt x="7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25967" y="1366"/>
              <a:ext cx="3817" cy="132"/>
            </a:xfrm>
            <a:custGeom>
              <a:avLst/>
              <a:gdLst>
                <a:gd name="T0" fmla="*/ 0 w 1436"/>
                <a:gd name="T1" fmla="*/ 49 h 56"/>
                <a:gd name="T2" fmla="*/ 573 w 1436"/>
                <a:gd name="T3" fmla="*/ 49 h 56"/>
                <a:gd name="T4" fmla="*/ 574 w 1436"/>
                <a:gd name="T5" fmla="*/ 56 h 56"/>
                <a:gd name="T6" fmla="*/ 1427 w 1436"/>
                <a:gd name="T7" fmla="*/ 56 h 56"/>
                <a:gd name="T8" fmla="*/ 1436 w 1436"/>
                <a:gd name="T9" fmla="*/ 0 h 56"/>
                <a:gd name="T10" fmla="*/ 918 w 1436"/>
                <a:gd name="T11" fmla="*/ 0 h 56"/>
                <a:gd name="T12" fmla="*/ 397 w 1436"/>
                <a:gd name="T13" fmla="*/ 0 h 56"/>
                <a:gd name="T14" fmla="*/ 397 w 1436"/>
                <a:gd name="T15" fmla="*/ 25 h 56"/>
                <a:gd name="T16" fmla="*/ 12 w 1436"/>
                <a:gd name="T17" fmla="*/ 23 h 56"/>
                <a:gd name="T18" fmla="*/ 0 w 1436"/>
                <a:gd name="T19" fmla="*/ 49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36"/>
                <a:gd name="T31" fmla="*/ 0 h 56"/>
                <a:gd name="T32" fmla="*/ 1436 w 1436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36" h="56">
                  <a:moveTo>
                    <a:pt x="0" y="49"/>
                  </a:moveTo>
                  <a:lnTo>
                    <a:pt x="573" y="49"/>
                  </a:lnTo>
                  <a:lnTo>
                    <a:pt x="574" y="56"/>
                  </a:lnTo>
                  <a:lnTo>
                    <a:pt x="1427" y="56"/>
                  </a:lnTo>
                  <a:lnTo>
                    <a:pt x="1436" y="0"/>
                  </a:lnTo>
                  <a:lnTo>
                    <a:pt x="918" y="0"/>
                  </a:lnTo>
                  <a:lnTo>
                    <a:pt x="397" y="0"/>
                  </a:lnTo>
                  <a:lnTo>
                    <a:pt x="397" y="25"/>
                  </a:lnTo>
                  <a:lnTo>
                    <a:pt x="12" y="23"/>
                  </a:lnTo>
                  <a:lnTo>
                    <a:pt x="0" y="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25946" y="1564"/>
              <a:ext cx="3519" cy="99"/>
            </a:xfrm>
            <a:custGeom>
              <a:avLst/>
              <a:gdLst>
                <a:gd name="T0" fmla="*/ 0 w 1323"/>
                <a:gd name="T1" fmla="*/ 31 h 43"/>
                <a:gd name="T2" fmla="*/ 557 w 1323"/>
                <a:gd name="T3" fmla="*/ 31 h 43"/>
                <a:gd name="T4" fmla="*/ 1117 w 1323"/>
                <a:gd name="T5" fmla="*/ 31 h 43"/>
                <a:gd name="T6" fmla="*/ 1125 w 1323"/>
                <a:gd name="T7" fmla="*/ 43 h 43"/>
                <a:gd name="T8" fmla="*/ 1312 w 1323"/>
                <a:gd name="T9" fmla="*/ 43 h 43"/>
                <a:gd name="T10" fmla="*/ 1323 w 1323"/>
                <a:gd name="T11" fmla="*/ 0 h 43"/>
                <a:gd name="T12" fmla="*/ 723 w 1323"/>
                <a:gd name="T13" fmla="*/ 0 h 43"/>
                <a:gd name="T14" fmla="*/ 122 w 1323"/>
                <a:gd name="T15" fmla="*/ 0 h 43"/>
                <a:gd name="T16" fmla="*/ 112 w 1323"/>
                <a:gd name="T17" fmla="*/ 8 h 43"/>
                <a:gd name="T18" fmla="*/ 9 w 1323"/>
                <a:gd name="T19" fmla="*/ 8 h 43"/>
                <a:gd name="T20" fmla="*/ 0 w 1323"/>
                <a:gd name="T21" fmla="*/ 3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3"/>
                <a:gd name="T34" fmla="*/ 0 h 43"/>
                <a:gd name="T35" fmla="*/ 1323 w 132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3" h="43">
                  <a:moveTo>
                    <a:pt x="0" y="31"/>
                  </a:moveTo>
                  <a:lnTo>
                    <a:pt x="557" y="31"/>
                  </a:lnTo>
                  <a:lnTo>
                    <a:pt x="1117" y="31"/>
                  </a:lnTo>
                  <a:lnTo>
                    <a:pt x="1125" y="43"/>
                  </a:lnTo>
                  <a:lnTo>
                    <a:pt x="1312" y="43"/>
                  </a:lnTo>
                  <a:lnTo>
                    <a:pt x="1323" y="0"/>
                  </a:lnTo>
                  <a:lnTo>
                    <a:pt x="723" y="0"/>
                  </a:lnTo>
                  <a:lnTo>
                    <a:pt x="122" y="0"/>
                  </a:lnTo>
                  <a:lnTo>
                    <a:pt x="112" y="8"/>
                  </a:lnTo>
                  <a:lnTo>
                    <a:pt x="9" y="8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2" name="Oval 31"/>
            <p:cNvSpPr>
              <a:spLocks noChangeArrowheads="1"/>
            </p:cNvSpPr>
            <p:nvPr userDrawn="1"/>
          </p:nvSpPr>
          <p:spPr bwMode="auto">
            <a:xfrm>
              <a:off x="28407" y="959"/>
              <a:ext cx="186" cy="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spcBef>
                  <a:spcPct val="50000"/>
                </a:spcBef>
              </a:pPr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64" y="172654"/>
            <a:ext cx="979207" cy="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6369372" y="193797"/>
            <a:ext cx="1404379" cy="524497"/>
            <a:chOff x="25946" y="633"/>
            <a:chExt cx="4428" cy="1299"/>
          </a:xfrm>
        </p:grpSpPr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28577" y="633"/>
              <a:ext cx="287" cy="312"/>
            </a:xfrm>
            <a:custGeom>
              <a:avLst/>
              <a:gdLst>
                <a:gd name="T0" fmla="*/ 25 w 109"/>
                <a:gd name="T1" fmla="*/ 87 h 133"/>
                <a:gd name="T2" fmla="*/ 27 w 109"/>
                <a:gd name="T3" fmla="*/ 96 h 133"/>
                <a:gd name="T4" fmla="*/ 31 w 109"/>
                <a:gd name="T5" fmla="*/ 104 h 133"/>
                <a:gd name="T6" fmla="*/ 39 w 109"/>
                <a:gd name="T7" fmla="*/ 110 h 133"/>
                <a:gd name="T8" fmla="*/ 48 w 109"/>
                <a:gd name="T9" fmla="*/ 110 h 133"/>
                <a:gd name="T10" fmla="*/ 63 w 109"/>
                <a:gd name="T11" fmla="*/ 108 h 133"/>
                <a:gd name="T12" fmla="*/ 71 w 109"/>
                <a:gd name="T13" fmla="*/ 102 h 133"/>
                <a:gd name="T14" fmla="*/ 75 w 109"/>
                <a:gd name="T15" fmla="*/ 96 h 133"/>
                <a:gd name="T16" fmla="*/ 77 w 109"/>
                <a:gd name="T17" fmla="*/ 89 h 133"/>
                <a:gd name="T18" fmla="*/ 73 w 109"/>
                <a:gd name="T19" fmla="*/ 83 h 133"/>
                <a:gd name="T20" fmla="*/ 48 w 109"/>
                <a:gd name="T21" fmla="*/ 75 h 133"/>
                <a:gd name="T22" fmla="*/ 29 w 109"/>
                <a:gd name="T23" fmla="*/ 67 h 133"/>
                <a:gd name="T24" fmla="*/ 23 w 109"/>
                <a:gd name="T25" fmla="*/ 64 h 133"/>
                <a:gd name="T26" fmla="*/ 16 w 109"/>
                <a:gd name="T27" fmla="*/ 52 h 133"/>
                <a:gd name="T28" fmla="*/ 16 w 109"/>
                <a:gd name="T29" fmla="*/ 35 h 133"/>
                <a:gd name="T30" fmla="*/ 18 w 109"/>
                <a:gd name="T31" fmla="*/ 25 h 133"/>
                <a:gd name="T32" fmla="*/ 23 w 109"/>
                <a:gd name="T33" fmla="*/ 17 h 133"/>
                <a:gd name="T34" fmla="*/ 33 w 109"/>
                <a:gd name="T35" fmla="*/ 10 h 133"/>
                <a:gd name="T36" fmla="*/ 54 w 109"/>
                <a:gd name="T37" fmla="*/ 0 h 133"/>
                <a:gd name="T38" fmla="*/ 67 w 109"/>
                <a:gd name="T39" fmla="*/ 0 h 133"/>
                <a:gd name="T40" fmla="*/ 88 w 109"/>
                <a:gd name="T41" fmla="*/ 2 h 133"/>
                <a:gd name="T42" fmla="*/ 102 w 109"/>
                <a:gd name="T43" fmla="*/ 10 h 133"/>
                <a:gd name="T44" fmla="*/ 105 w 109"/>
                <a:gd name="T45" fmla="*/ 15 h 133"/>
                <a:gd name="T46" fmla="*/ 107 w 109"/>
                <a:gd name="T47" fmla="*/ 21 h 133"/>
                <a:gd name="T48" fmla="*/ 109 w 109"/>
                <a:gd name="T49" fmla="*/ 39 h 133"/>
                <a:gd name="T50" fmla="*/ 82 w 109"/>
                <a:gd name="T51" fmla="*/ 31 h 133"/>
                <a:gd name="T52" fmla="*/ 79 w 109"/>
                <a:gd name="T53" fmla="*/ 25 h 133"/>
                <a:gd name="T54" fmla="*/ 73 w 109"/>
                <a:gd name="T55" fmla="*/ 23 h 133"/>
                <a:gd name="T56" fmla="*/ 54 w 109"/>
                <a:gd name="T57" fmla="*/ 23 h 133"/>
                <a:gd name="T58" fmla="*/ 42 w 109"/>
                <a:gd name="T59" fmla="*/ 29 h 133"/>
                <a:gd name="T60" fmla="*/ 41 w 109"/>
                <a:gd name="T61" fmla="*/ 37 h 133"/>
                <a:gd name="T62" fmla="*/ 42 w 109"/>
                <a:gd name="T63" fmla="*/ 40 h 133"/>
                <a:gd name="T64" fmla="*/ 50 w 109"/>
                <a:gd name="T65" fmla="*/ 46 h 133"/>
                <a:gd name="T66" fmla="*/ 81 w 109"/>
                <a:gd name="T67" fmla="*/ 56 h 133"/>
                <a:gd name="T68" fmla="*/ 90 w 109"/>
                <a:gd name="T69" fmla="*/ 60 h 133"/>
                <a:gd name="T70" fmla="*/ 102 w 109"/>
                <a:gd name="T71" fmla="*/ 73 h 133"/>
                <a:gd name="T72" fmla="*/ 102 w 109"/>
                <a:gd name="T73" fmla="*/ 89 h 133"/>
                <a:gd name="T74" fmla="*/ 100 w 109"/>
                <a:gd name="T75" fmla="*/ 102 h 133"/>
                <a:gd name="T76" fmla="*/ 90 w 109"/>
                <a:gd name="T77" fmla="*/ 116 h 133"/>
                <a:gd name="T78" fmla="*/ 77 w 109"/>
                <a:gd name="T79" fmla="*/ 127 h 133"/>
                <a:gd name="T80" fmla="*/ 56 w 109"/>
                <a:gd name="T81" fmla="*/ 133 h 133"/>
                <a:gd name="T82" fmla="*/ 33 w 109"/>
                <a:gd name="T83" fmla="*/ 133 h 133"/>
                <a:gd name="T84" fmla="*/ 16 w 109"/>
                <a:gd name="T85" fmla="*/ 127 h 133"/>
                <a:gd name="T86" fmla="*/ 4 w 109"/>
                <a:gd name="T87" fmla="*/ 116 h 133"/>
                <a:gd name="T88" fmla="*/ 2 w 109"/>
                <a:gd name="T89" fmla="*/ 108 h 133"/>
                <a:gd name="T90" fmla="*/ 0 w 109"/>
                <a:gd name="T91" fmla="*/ 100 h 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33"/>
                <a:gd name="T140" fmla="*/ 109 w 109"/>
                <a:gd name="T141" fmla="*/ 133 h 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33">
                  <a:moveTo>
                    <a:pt x="0" y="89"/>
                  </a:moveTo>
                  <a:lnTo>
                    <a:pt x="25" y="87"/>
                  </a:lnTo>
                  <a:lnTo>
                    <a:pt x="27" y="93"/>
                  </a:lnTo>
                  <a:lnTo>
                    <a:pt x="27" y="96"/>
                  </a:lnTo>
                  <a:lnTo>
                    <a:pt x="29" y="102"/>
                  </a:lnTo>
                  <a:lnTo>
                    <a:pt x="31" y="104"/>
                  </a:lnTo>
                  <a:lnTo>
                    <a:pt x="35" y="108"/>
                  </a:lnTo>
                  <a:lnTo>
                    <a:pt x="39" y="110"/>
                  </a:lnTo>
                  <a:lnTo>
                    <a:pt x="44" y="110"/>
                  </a:lnTo>
                  <a:lnTo>
                    <a:pt x="48" y="110"/>
                  </a:lnTo>
                  <a:lnTo>
                    <a:pt x="60" y="110"/>
                  </a:lnTo>
                  <a:lnTo>
                    <a:pt x="63" y="108"/>
                  </a:lnTo>
                  <a:lnTo>
                    <a:pt x="67" y="106"/>
                  </a:lnTo>
                  <a:lnTo>
                    <a:pt x="71" y="102"/>
                  </a:lnTo>
                  <a:lnTo>
                    <a:pt x="73" y="100"/>
                  </a:lnTo>
                  <a:lnTo>
                    <a:pt x="75" y="96"/>
                  </a:lnTo>
                  <a:lnTo>
                    <a:pt x="77" y="93"/>
                  </a:lnTo>
                  <a:lnTo>
                    <a:pt x="77" y="89"/>
                  </a:lnTo>
                  <a:lnTo>
                    <a:pt x="75" y="87"/>
                  </a:lnTo>
                  <a:lnTo>
                    <a:pt x="73" y="83"/>
                  </a:lnTo>
                  <a:lnTo>
                    <a:pt x="69" y="81"/>
                  </a:lnTo>
                  <a:lnTo>
                    <a:pt x="48" y="75"/>
                  </a:lnTo>
                  <a:lnTo>
                    <a:pt x="35" y="69"/>
                  </a:lnTo>
                  <a:lnTo>
                    <a:pt x="29" y="67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20" y="60"/>
                  </a:lnTo>
                  <a:lnTo>
                    <a:pt x="16" y="52"/>
                  </a:lnTo>
                  <a:lnTo>
                    <a:pt x="14" y="44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8" y="25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7" y="12"/>
                  </a:lnTo>
                  <a:lnTo>
                    <a:pt x="33" y="10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8" y="2"/>
                  </a:lnTo>
                  <a:lnTo>
                    <a:pt x="94" y="6"/>
                  </a:lnTo>
                  <a:lnTo>
                    <a:pt x="102" y="10"/>
                  </a:lnTo>
                  <a:lnTo>
                    <a:pt x="103" y="12"/>
                  </a:lnTo>
                  <a:lnTo>
                    <a:pt x="105" y="15"/>
                  </a:lnTo>
                  <a:lnTo>
                    <a:pt x="107" y="17"/>
                  </a:lnTo>
                  <a:lnTo>
                    <a:pt x="107" y="21"/>
                  </a:lnTo>
                  <a:lnTo>
                    <a:pt x="109" y="29"/>
                  </a:lnTo>
                  <a:lnTo>
                    <a:pt x="109" y="39"/>
                  </a:lnTo>
                  <a:lnTo>
                    <a:pt x="82" y="40"/>
                  </a:lnTo>
                  <a:lnTo>
                    <a:pt x="82" y="31"/>
                  </a:lnTo>
                  <a:lnTo>
                    <a:pt x="81" y="29"/>
                  </a:lnTo>
                  <a:lnTo>
                    <a:pt x="79" y="25"/>
                  </a:lnTo>
                  <a:lnTo>
                    <a:pt x="77" y="25"/>
                  </a:lnTo>
                  <a:lnTo>
                    <a:pt x="73" y="23"/>
                  </a:lnTo>
                  <a:lnTo>
                    <a:pt x="63" y="21"/>
                  </a:lnTo>
                  <a:lnTo>
                    <a:pt x="54" y="23"/>
                  </a:lnTo>
                  <a:lnTo>
                    <a:pt x="48" y="25"/>
                  </a:lnTo>
                  <a:lnTo>
                    <a:pt x="42" y="29"/>
                  </a:lnTo>
                  <a:lnTo>
                    <a:pt x="41" y="35"/>
                  </a:lnTo>
                  <a:lnTo>
                    <a:pt x="41" y="37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50" y="46"/>
                  </a:lnTo>
                  <a:lnTo>
                    <a:pt x="65" y="50"/>
                  </a:lnTo>
                  <a:lnTo>
                    <a:pt x="81" y="56"/>
                  </a:lnTo>
                  <a:lnTo>
                    <a:pt x="86" y="58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3"/>
                  </a:lnTo>
                  <a:lnTo>
                    <a:pt x="103" y="83"/>
                  </a:lnTo>
                  <a:lnTo>
                    <a:pt x="102" y="89"/>
                  </a:lnTo>
                  <a:lnTo>
                    <a:pt x="102" y="94"/>
                  </a:lnTo>
                  <a:lnTo>
                    <a:pt x="100" y="102"/>
                  </a:lnTo>
                  <a:lnTo>
                    <a:pt x="96" y="110"/>
                  </a:lnTo>
                  <a:lnTo>
                    <a:pt x="90" y="116"/>
                  </a:lnTo>
                  <a:lnTo>
                    <a:pt x="84" y="121"/>
                  </a:lnTo>
                  <a:lnTo>
                    <a:pt x="77" y="127"/>
                  </a:lnTo>
                  <a:lnTo>
                    <a:pt x="67" y="131"/>
                  </a:lnTo>
                  <a:lnTo>
                    <a:pt x="56" y="133"/>
                  </a:lnTo>
                  <a:lnTo>
                    <a:pt x="44" y="133"/>
                  </a:lnTo>
                  <a:lnTo>
                    <a:pt x="33" y="133"/>
                  </a:lnTo>
                  <a:lnTo>
                    <a:pt x="23" y="131"/>
                  </a:lnTo>
                  <a:lnTo>
                    <a:pt x="16" y="127"/>
                  </a:lnTo>
                  <a:lnTo>
                    <a:pt x="10" y="123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28928" y="633"/>
              <a:ext cx="329" cy="312"/>
            </a:xfrm>
            <a:custGeom>
              <a:avLst/>
              <a:gdLst>
                <a:gd name="T0" fmla="*/ 6 w 126"/>
                <a:gd name="T1" fmla="*/ 56 h 133"/>
                <a:gd name="T2" fmla="*/ 13 w 126"/>
                <a:gd name="T3" fmla="*/ 37 h 133"/>
                <a:gd name="T4" fmla="*/ 23 w 126"/>
                <a:gd name="T5" fmla="*/ 21 h 133"/>
                <a:gd name="T6" fmla="*/ 36 w 126"/>
                <a:gd name="T7" fmla="*/ 12 h 133"/>
                <a:gd name="T8" fmla="*/ 50 w 126"/>
                <a:gd name="T9" fmla="*/ 4 h 133"/>
                <a:gd name="T10" fmla="*/ 67 w 126"/>
                <a:gd name="T11" fmla="*/ 0 h 133"/>
                <a:gd name="T12" fmla="*/ 90 w 126"/>
                <a:gd name="T13" fmla="*/ 0 h 133"/>
                <a:gd name="T14" fmla="*/ 109 w 126"/>
                <a:gd name="T15" fmla="*/ 10 h 133"/>
                <a:gd name="T16" fmla="*/ 120 w 126"/>
                <a:gd name="T17" fmla="*/ 21 h 133"/>
                <a:gd name="T18" fmla="*/ 126 w 126"/>
                <a:gd name="T19" fmla="*/ 39 h 133"/>
                <a:gd name="T20" fmla="*/ 126 w 126"/>
                <a:gd name="T21" fmla="*/ 52 h 133"/>
                <a:gd name="T22" fmla="*/ 124 w 126"/>
                <a:gd name="T23" fmla="*/ 66 h 133"/>
                <a:gd name="T24" fmla="*/ 118 w 126"/>
                <a:gd name="T25" fmla="*/ 89 h 133"/>
                <a:gd name="T26" fmla="*/ 107 w 126"/>
                <a:gd name="T27" fmla="*/ 108 h 133"/>
                <a:gd name="T28" fmla="*/ 97 w 126"/>
                <a:gd name="T29" fmla="*/ 118 h 133"/>
                <a:gd name="T30" fmla="*/ 76 w 126"/>
                <a:gd name="T31" fmla="*/ 129 h 133"/>
                <a:gd name="T32" fmla="*/ 65 w 126"/>
                <a:gd name="T33" fmla="*/ 133 h 133"/>
                <a:gd name="T34" fmla="*/ 38 w 126"/>
                <a:gd name="T35" fmla="*/ 133 h 133"/>
                <a:gd name="T36" fmla="*/ 27 w 126"/>
                <a:gd name="T37" fmla="*/ 129 h 133"/>
                <a:gd name="T38" fmla="*/ 15 w 126"/>
                <a:gd name="T39" fmla="*/ 121 h 133"/>
                <a:gd name="T40" fmla="*/ 6 w 126"/>
                <a:gd name="T41" fmla="*/ 108 h 133"/>
                <a:gd name="T42" fmla="*/ 2 w 126"/>
                <a:gd name="T43" fmla="*/ 96 h 133"/>
                <a:gd name="T44" fmla="*/ 2 w 126"/>
                <a:gd name="T45" fmla="*/ 75 h 133"/>
                <a:gd name="T46" fmla="*/ 29 w 126"/>
                <a:gd name="T47" fmla="*/ 66 h 133"/>
                <a:gd name="T48" fmla="*/ 27 w 126"/>
                <a:gd name="T49" fmla="*/ 85 h 133"/>
                <a:gd name="T50" fmla="*/ 32 w 126"/>
                <a:gd name="T51" fmla="*/ 100 h 133"/>
                <a:gd name="T52" fmla="*/ 42 w 126"/>
                <a:gd name="T53" fmla="*/ 108 h 133"/>
                <a:gd name="T54" fmla="*/ 55 w 126"/>
                <a:gd name="T55" fmla="*/ 110 h 133"/>
                <a:gd name="T56" fmla="*/ 69 w 126"/>
                <a:gd name="T57" fmla="*/ 108 h 133"/>
                <a:gd name="T58" fmla="*/ 82 w 126"/>
                <a:gd name="T59" fmla="*/ 100 h 133"/>
                <a:gd name="T60" fmla="*/ 92 w 126"/>
                <a:gd name="T61" fmla="*/ 85 h 133"/>
                <a:gd name="T62" fmla="*/ 99 w 126"/>
                <a:gd name="T63" fmla="*/ 66 h 133"/>
                <a:gd name="T64" fmla="*/ 99 w 126"/>
                <a:gd name="T65" fmla="*/ 46 h 133"/>
                <a:gd name="T66" fmla="*/ 95 w 126"/>
                <a:gd name="T67" fmla="*/ 33 h 133"/>
                <a:gd name="T68" fmla="*/ 86 w 126"/>
                <a:gd name="T69" fmla="*/ 25 h 133"/>
                <a:gd name="T70" fmla="*/ 73 w 126"/>
                <a:gd name="T71" fmla="*/ 21 h 133"/>
                <a:gd name="T72" fmla="*/ 57 w 126"/>
                <a:gd name="T73" fmla="*/ 25 h 133"/>
                <a:gd name="T74" fmla="*/ 44 w 126"/>
                <a:gd name="T75" fmla="*/ 33 h 133"/>
                <a:gd name="T76" fmla="*/ 36 w 126"/>
                <a:gd name="T77" fmla="*/ 42 h 133"/>
                <a:gd name="T78" fmla="*/ 31 w 126"/>
                <a:gd name="T79" fmla="*/ 56 h 1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6"/>
                <a:gd name="T121" fmla="*/ 0 h 133"/>
                <a:gd name="T122" fmla="*/ 126 w 126"/>
                <a:gd name="T123" fmla="*/ 133 h 1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6" h="133">
                  <a:moveTo>
                    <a:pt x="2" y="67"/>
                  </a:moveTo>
                  <a:lnTo>
                    <a:pt x="6" y="56"/>
                  </a:lnTo>
                  <a:lnTo>
                    <a:pt x="8" y="46"/>
                  </a:lnTo>
                  <a:lnTo>
                    <a:pt x="13" y="37"/>
                  </a:lnTo>
                  <a:lnTo>
                    <a:pt x="17" y="29"/>
                  </a:lnTo>
                  <a:lnTo>
                    <a:pt x="23" y="21"/>
                  </a:lnTo>
                  <a:lnTo>
                    <a:pt x="29" y="15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9" y="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99" y="4"/>
                  </a:lnTo>
                  <a:lnTo>
                    <a:pt x="109" y="10"/>
                  </a:lnTo>
                  <a:lnTo>
                    <a:pt x="116" y="17"/>
                  </a:lnTo>
                  <a:lnTo>
                    <a:pt x="120" y="21"/>
                  </a:lnTo>
                  <a:lnTo>
                    <a:pt x="122" y="27"/>
                  </a:lnTo>
                  <a:lnTo>
                    <a:pt x="126" y="39"/>
                  </a:lnTo>
                  <a:lnTo>
                    <a:pt x="126" y="44"/>
                  </a:lnTo>
                  <a:lnTo>
                    <a:pt x="126" y="52"/>
                  </a:lnTo>
                  <a:lnTo>
                    <a:pt x="126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8" y="89"/>
                  </a:lnTo>
                  <a:lnTo>
                    <a:pt x="114" y="94"/>
                  </a:lnTo>
                  <a:lnTo>
                    <a:pt x="107" y="108"/>
                  </a:lnTo>
                  <a:lnTo>
                    <a:pt x="101" y="112"/>
                  </a:lnTo>
                  <a:lnTo>
                    <a:pt x="97" y="118"/>
                  </a:lnTo>
                  <a:lnTo>
                    <a:pt x="88" y="123"/>
                  </a:lnTo>
                  <a:lnTo>
                    <a:pt x="76" y="129"/>
                  </a:lnTo>
                  <a:lnTo>
                    <a:pt x="71" y="131"/>
                  </a:lnTo>
                  <a:lnTo>
                    <a:pt x="65" y="133"/>
                  </a:lnTo>
                  <a:lnTo>
                    <a:pt x="52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7" y="129"/>
                  </a:lnTo>
                  <a:lnTo>
                    <a:pt x="19" y="125"/>
                  </a:lnTo>
                  <a:lnTo>
                    <a:pt x="15" y="121"/>
                  </a:lnTo>
                  <a:lnTo>
                    <a:pt x="12" y="118"/>
                  </a:lnTo>
                  <a:lnTo>
                    <a:pt x="6" y="108"/>
                  </a:lnTo>
                  <a:lnTo>
                    <a:pt x="4" y="102"/>
                  </a:lnTo>
                  <a:lnTo>
                    <a:pt x="2" y="96"/>
                  </a:lnTo>
                  <a:lnTo>
                    <a:pt x="0" y="83"/>
                  </a:lnTo>
                  <a:lnTo>
                    <a:pt x="2" y="75"/>
                  </a:lnTo>
                  <a:lnTo>
                    <a:pt x="2" y="67"/>
                  </a:lnTo>
                  <a:close/>
                  <a:moveTo>
                    <a:pt x="29" y="66"/>
                  </a:moveTo>
                  <a:lnTo>
                    <a:pt x="27" y="77"/>
                  </a:lnTo>
                  <a:lnTo>
                    <a:pt x="27" y="85"/>
                  </a:lnTo>
                  <a:lnTo>
                    <a:pt x="29" y="93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8" y="110"/>
                  </a:lnTo>
                  <a:lnTo>
                    <a:pt x="55" y="110"/>
                  </a:lnTo>
                  <a:lnTo>
                    <a:pt x="63" y="110"/>
                  </a:lnTo>
                  <a:lnTo>
                    <a:pt x="69" y="108"/>
                  </a:lnTo>
                  <a:lnTo>
                    <a:pt x="76" y="104"/>
                  </a:lnTo>
                  <a:lnTo>
                    <a:pt x="82" y="100"/>
                  </a:lnTo>
                  <a:lnTo>
                    <a:pt x="88" y="93"/>
                  </a:lnTo>
                  <a:lnTo>
                    <a:pt x="92" y="85"/>
                  </a:lnTo>
                  <a:lnTo>
                    <a:pt x="95" y="77"/>
                  </a:lnTo>
                  <a:lnTo>
                    <a:pt x="99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9" y="39"/>
                  </a:lnTo>
                  <a:lnTo>
                    <a:pt x="95" y="33"/>
                  </a:lnTo>
                  <a:lnTo>
                    <a:pt x="92" y="29"/>
                  </a:lnTo>
                  <a:lnTo>
                    <a:pt x="86" y="25"/>
                  </a:lnTo>
                  <a:lnTo>
                    <a:pt x="80" y="23"/>
                  </a:lnTo>
                  <a:lnTo>
                    <a:pt x="73" y="21"/>
                  </a:lnTo>
                  <a:lnTo>
                    <a:pt x="65" y="23"/>
                  </a:lnTo>
                  <a:lnTo>
                    <a:pt x="57" y="25"/>
                  </a:lnTo>
                  <a:lnTo>
                    <a:pt x="52" y="29"/>
                  </a:lnTo>
                  <a:lnTo>
                    <a:pt x="44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1" y="56"/>
                  </a:lnTo>
                  <a:lnTo>
                    <a:pt x="29" y="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29310" y="638"/>
              <a:ext cx="325" cy="307"/>
            </a:xfrm>
            <a:custGeom>
              <a:avLst/>
              <a:gdLst>
                <a:gd name="T0" fmla="*/ 0 w 122"/>
                <a:gd name="T1" fmla="*/ 129 h 129"/>
                <a:gd name="T2" fmla="*/ 25 w 122"/>
                <a:gd name="T3" fmla="*/ 0 h 129"/>
                <a:gd name="T4" fmla="*/ 78 w 122"/>
                <a:gd name="T5" fmla="*/ 0 h 129"/>
                <a:gd name="T6" fmla="*/ 95 w 122"/>
                <a:gd name="T7" fmla="*/ 0 h 129"/>
                <a:gd name="T8" fmla="*/ 103 w 122"/>
                <a:gd name="T9" fmla="*/ 2 h 129"/>
                <a:gd name="T10" fmla="*/ 107 w 122"/>
                <a:gd name="T11" fmla="*/ 4 h 129"/>
                <a:gd name="T12" fmla="*/ 111 w 122"/>
                <a:gd name="T13" fmla="*/ 6 h 129"/>
                <a:gd name="T14" fmla="*/ 114 w 122"/>
                <a:gd name="T15" fmla="*/ 8 h 129"/>
                <a:gd name="T16" fmla="*/ 116 w 122"/>
                <a:gd name="T17" fmla="*/ 11 h 129"/>
                <a:gd name="T18" fmla="*/ 118 w 122"/>
                <a:gd name="T19" fmla="*/ 15 h 129"/>
                <a:gd name="T20" fmla="*/ 120 w 122"/>
                <a:gd name="T21" fmla="*/ 19 h 129"/>
                <a:gd name="T22" fmla="*/ 122 w 122"/>
                <a:gd name="T23" fmla="*/ 25 h 129"/>
                <a:gd name="T24" fmla="*/ 122 w 122"/>
                <a:gd name="T25" fmla="*/ 31 h 129"/>
                <a:gd name="T26" fmla="*/ 120 w 122"/>
                <a:gd name="T27" fmla="*/ 37 h 129"/>
                <a:gd name="T28" fmla="*/ 118 w 122"/>
                <a:gd name="T29" fmla="*/ 42 h 129"/>
                <a:gd name="T30" fmla="*/ 116 w 122"/>
                <a:gd name="T31" fmla="*/ 50 h 129"/>
                <a:gd name="T32" fmla="*/ 113 w 122"/>
                <a:gd name="T33" fmla="*/ 56 h 129"/>
                <a:gd name="T34" fmla="*/ 107 w 122"/>
                <a:gd name="T35" fmla="*/ 60 h 129"/>
                <a:gd name="T36" fmla="*/ 101 w 122"/>
                <a:gd name="T37" fmla="*/ 65 h 129"/>
                <a:gd name="T38" fmla="*/ 95 w 122"/>
                <a:gd name="T39" fmla="*/ 67 h 129"/>
                <a:gd name="T40" fmla="*/ 88 w 122"/>
                <a:gd name="T41" fmla="*/ 71 h 129"/>
                <a:gd name="T42" fmla="*/ 80 w 122"/>
                <a:gd name="T43" fmla="*/ 73 h 129"/>
                <a:gd name="T44" fmla="*/ 86 w 122"/>
                <a:gd name="T45" fmla="*/ 77 h 129"/>
                <a:gd name="T46" fmla="*/ 92 w 122"/>
                <a:gd name="T47" fmla="*/ 83 h 129"/>
                <a:gd name="T48" fmla="*/ 97 w 122"/>
                <a:gd name="T49" fmla="*/ 91 h 129"/>
                <a:gd name="T50" fmla="*/ 103 w 122"/>
                <a:gd name="T51" fmla="*/ 104 h 129"/>
                <a:gd name="T52" fmla="*/ 113 w 122"/>
                <a:gd name="T53" fmla="*/ 129 h 129"/>
                <a:gd name="T54" fmla="*/ 82 w 122"/>
                <a:gd name="T55" fmla="*/ 129 h 129"/>
                <a:gd name="T56" fmla="*/ 69 w 122"/>
                <a:gd name="T57" fmla="*/ 102 h 129"/>
                <a:gd name="T58" fmla="*/ 59 w 122"/>
                <a:gd name="T59" fmla="*/ 83 h 129"/>
                <a:gd name="T60" fmla="*/ 55 w 122"/>
                <a:gd name="T61" fmla="*/ 79 h 129"/>
                <a:gd name="T62" fmla="*/ 53 w 122"/>
                <a:gd name="T63" fmla="*/ 77 h 129"/>
                <a:gd name="T64" fmla="*/ 48 w 122"/>
                <a:gd name="T65" fmla="*/ 75 h 129"/>
                <a:gd name="T66" fmla="*/ 40 w 122"/>
                <a:gd name="T67" fmla="*/ 75 h 129"/>
                <a:gd name="T68" fmla="*/ 36 w 122"/>
                <a:gd name="T69" fmla="*/ 75 h 129"/>
                <a:gd name="T70" fmla="*/ 25 w 122"/>
                <a:gd name="T71" fmla="*/ 129 h 129"/>
                <a:gd name="T72" fmla="*/ 0 w 122"/>
                <a:gd name="T73" fmla="*/ 129 h 129"/>
                <a:gd name="T74" fmla="*/ 40 w 122"/>
                <a:gd name="T75" fmla="*/ 54 h 129"/>
                <a:gd name="T76" fmla="*/ 59 w 122"/>
                <a:gd name="T77" fmla="*/ 54 h 129"/>
                <a:gd name="T78" fmla="*/ 72 w 122"/>
                <a:gd name="T79" fmla="*/ 54 h 129"/>
                <a:gd name="T80" fmla="*/ 80 w 122"/>
                <a:gd name="T81" fmla="*/ 54 h 129"/>
                <a:gd name="T82" fmla="*/ 86 w 122"/>
                <a:gd name="T83" fmla="*/ 52 h 129"/>
                <a:gd name="T84" fmla="*/ 90 w 122"/>
                <a:gd name="T85" fmla="*/ 48 h 129"/>
                <a:gd name="T86" fmla="*/ 92 w 122"/>
                <a:gd name="T87" fmla="*/ 46 h 129"/>
                <a:gd name="T88" fmla="*/ 93 w 122"/>
                <a:gd name="T89" fmla="*/ 44 h 129"/>
                <a:gd name="T90" fmla="*/ 95 w 122"/>
                <a:gd name="T91" fmla="*/ 38 h 129"/>
                <a:gd name="T92" fmla="*/ 95 w 122"/>
                <a:gd name="T93" fmla="*/ 33 h 129"/>
                <a:gd name="T94" fmla="*/ 93 w 122"/>
                <a:gd name="T95" fmla="*/ 29 h 129"/>
                <a:gd name="T96" fmla="*/ 93 w 122"/>
                <a:gd name="T97" fmla="*/ 27 h 129"/>
                <a:gd name="T98" fmla="*/ 92 w 122"/>
                <a:gd name="T99" fmla="*/ 25 h 129"/>
                <a:gd name="T100" fmla="*/ 86 w 122"/>
                <a:gd name="T101" fmla="*/ 23 h 129"/>
                <a:gd name="T102" fmla="*/ 80 w 122"/>
                <a:gd name="T103" fmla="*/ 21 h 129"/>
                <a:gd name="T104" fmla="*/ 67 w 122"/>
                <a:gd name="T105" fmla="*/ 21 h 129"/>
                <a:gd name="T106" fmla="*/ 46 w 122"/>
                <a:gd name="T107" fmla="*/ 21 h 129"/>
                <a:gd name="T108" fmla="*/ 40 w 122"/>
                <a:gd name="T109" fmla="*/ 54 h 1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2"/>
                <a:gd name="T166" fmla="*/ 0 h 129"/>
                <a:gd name="T167" fmla="*/ 122 w 122"/>
                <a:gd name="T168" fmla="*/ 129 h 1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2" h="129">
                  <a:moveTo>
                    <a:pt x="0" y="129"/>
                  </a:moveTo>
                  <a:lnTo>
                    <a:pt x="25" y="0"/>
                  </a:lnTo>
                  <a:lnTo>
                    <a:pt x="78" y="0"/>
                  </a:lnTo>
                  <a:lnTo>
                    <a:pt x="95" y="0"/>
                  </a:lnTo>
                  <a:lnTo>
                    <a:pt x="103" y="2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6" y="11"/>
                  </a:lnTo>
                  <a:lnTo>
                    <a:pt x="118" y="15"/>
                  </a:lnTo>
                  <a:lnTo>
                    <a:pt x="120" y="19"/>
                  </a:lnTo>
                  <a:lnTo>
                    <a:pt x="122" y="25"/>
                  </a:lnTo>
                  <a:lnTo>
                    <a:pt x="122" y="31"/>
                  </a:lnTo>
                  <a:lnTo>
                    <a:pt x="120" y="37"/>
                  </a:lnTo>
                  <a:lnTo>
                    <a:pt x="118" y="42"/>
                  </a:lnTo>
                  <a:lnTo>
                    <a:pt x="116" y="50"/>
                  </a:lnTo>
                  <a:lnTo>
                    <a:pt x="113" y="56"/>
                  </a:lnTo>
                  <a:lnTo>
                    <a:pt x="107" y="60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88" y="71"/>
                  </a:lnTo>
                  <a:lnTo>
                    <a:pt x="80" y="73"/>
                  </a:lnTo>
                  <a:lnTo>
                    <a:pt x="86" y="77"/>
                  </a:lnTo>
                  <a:lnTo>
                    <a:pt x="92" y="83"/>
                  </a:lnTo>
                  <a:lnTo>
                    <a:pt x="97" y="91"/>
                  </a:lnTo>
                  <a:lnTo>
                    <a:pt x="103" y="104"/>
                  </a:lnTo>
                  <a:lnTo>
                    <a:pt x="113" y="129"/>
                  </a:lnTo>
                  <a:lnTo>
                    <a:pt x="82" y="129"/>
                  </a:lnTo>
                  <a:lnTo>
                    <a:pt x="69" y="102"/>
                  </a:lnTo>
                  <a:lnTo>
                    <a:pt x="59" y="83"/>
                  </a:lnTo>
                  <a:lnTo>
                    <a:pt x="55" y="79"/>
                  </a:lnTo>
                  <a:lnTo>
                    <a:pt x="53" y="77"/>
                  </a:lnTo>
                  <a:lnTo>
                    <a:pt x="48" y="75"/>
                  </a:lnTo>
                  <a:lnTo>
                    <a:pt x="40" y="75"/>
                  </a:lnTo>
                  <a:lnTo>
                    <a:pt x="36" y="75"/>
                  </a:lnTo>
                  <a:lnTo>
                    <a:pt x="25" y="129"/>
                  </a:lnTo>
                  <a:lnTo>
                    <a:pt x="0" y="129"/>
                  </a:lnTo>
                  <a:close/>
                  <a:moveTo>
                    <a:pt x="40" y="54"/>
                  </a:moveTo>
                  <a:lnTo>
                    <a:pt x="59" y="54"/>
                  </a:lnTo>
                  <a:lnTo>
                    <a:pt x="72" y="54"/>
                  </a:lnTo>
                  <a:lnTo>
                    <a:pt x="80" y="54"/>
                  </a:lnTo>
                  <a:lnTo>
                    <a:pt x="86" y="52"/>
                  </a:lnTo>
                  <a:lnTo>
                    <a:pt x="90" y="48"/>
                  </a:lnTo>
                  <a:lnTo>
                    <a:pt x="92" y="46"/>
                  </a:lnTo>
                  <a:lnTo>
                    <a:pt x="93" y="44"/>
                  </a:lnTo>
                  <a:lnTo>
                    <a:pt x="95" y="38"/>
                  </a:lnTo>
                  <a:lnTo>
                    <a:pt x="95" y="33"/>
                  </a:lnTo>
                  <a:lnTo>
                    <a:pt x="93" y="29"/>
                  </a:lnTo>
                  <a:lnTo>
                    <a:pt x="93" y="27"/>
                  </a:lnTo>
                  <a:lnTo>
                    <a:pt x="92" y="25"/>
                  </a:lnTo>
                  <a:lnTo>
                    <a:pt x="86" y="23"/>
                  </a:lnTo>
                  <a:lnTo>
                    <a:pt x="80" y="21"/>
                  </a:lnTo>
                  <a:lnTo>
                    <a:pt x="67" y="21"/>
                  </a:lnTo>
                  <a:lnTo>
                    <a:pt x="46" y="21"/>
                  </a:lnTo>
                  <a:lnTo>
                    <a:pt x="40" y="5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9683" y="638"/>
              <a:ext cx="313" cy="307"/>
            </a:xfrm>
            <a:custGeom>
              <a:avLst/>
              <a:gdLst>
                <a:gd name="T0" fmla="*/ 0 w 118"/>
                <a:gd name="T1" fmla="*/ 129 h 129"/>
                <a:gd name="T2" fmla="*/ 25 w 118"/>
                <a:gd name="T3" fmla="*/ 0 h 129"/>
                <a:gd name="T4" fmla="*/ 118 w 118"/>
                <a:gd name="T5" fmla="*/ 0 h 129"/>
                <a:gd name="T6" fmla="*/ 113 w 118"/>
                <a:gd name="T7" fmla="*/ 21 h 129"/>
                <a:gd name="T8" fmla="*/ 46 w 118"/>
                <a:gd name="T9" fmla="*/ 21 h 129"/>
                <a:gd name="T10" fmla="*/ 40 w 118"/>
                <a:gd name="T11" fmla="*/ 50 h 129"/>
                <a:gd name="T12" fmla="*/ 103 w 118"/>
                <a:gd name="T13" fmla="*/ 50 h 129"/>
                <a:gd name="T14" fmla="*/ 99 w 118"/>
                <a:gd name="T15" fmla="*/ 71 h 129"/>
                <a:gd name="T16" fmla="*/ 36 w 118"/>
                <a:gd name="T17" fmla="*/ 71 h 129"/>
                <a:gd name="T18" fmla="*/ 29 w 118"/>
                <a:gd name="T19" fmla="*/ 108 h 129"/>
                <a:gd name="T20" fmla="*/ 99 w 118"/>
                <a:gd name="T21" fmla="*/ 108 h 129"/>
                <a:gd name="T22" fmla="*/ 96 w 118"/>
                <a:gd name="T23" fmla="*/ 129 h 129"/>
                <a:gd name="T24" fmla="*/ 0 w 118"/>
                <a:gd name="T25" fmla="*/ 129 h 1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129"/>
                <a:gd name="T41" fmla="*/ 118 w 118"/>
                <a:gd name="T42" fmla="*/ 129 h 1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129">
                  <a:moveTo>
                    <a:pt x="0" y="129"/>
                  </a:moveTo>
                  <a:lnTo>
                    <a:pt x="25" y="0"/>
                  </a:lnTo>
                  <a:lnTo>
                    <a:pt x="118" y="0"/>
                  </a:lnTo>
                  <a:lnTo>
                    <a:pt x="113" y="21"/>
                  </a:lnTo>
                  <a:lnTo>
                    <a:pt x="46" y="21"/>
                  </a:lnTo>
                  <a:lnTo>
                    <a:pt x="40" y="50"/>
                  </a:lnTo>
                  <a:lnTo>
                    <a:pt x="103" y="50"/>
                  </a:lnTo>
                  <a:lnTo>
                    <a:pt x="99" y="71"/>
                  </a:lnTo>
                  <a:lnTo>
                    <a:pt x="36" y="71"/>
                  </a:lnTo>
                  <a:lnTo>
                    <a:pt x="29" y="108"/>
                  </a:lnTo>
                  <a:lnTo>
                    <a:pt x="99" y="108"/>
                  </a:lnTo>
                  <a:lnTo>
                    <a:pt x="96" y="129"/>
                  </a:lnTo>
                  <a:lnTo>
                    <a:pt x="0" y="1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30039" y="633"/>
              <a:ext cx="335" cy="340"/>
            </a:xfrm>
            <a:custGeom>
              <a:avLst/>
              <a:gdLst>
                <a:gd name="T0" fmla="*/ 106 w 125"/>
                <a:gd name="T1" fmla="*/ 119 h 145"/>
                <a:gd name="T2" fmla="*/ 104 w 125"/>
                <a:gd name="T3" fmla="*/ 145 h 145"/>
                <a:gd name="T4" fmla="*/ 93 w 125"/>
                <a:gd name="T5" fmla="*/ 139 h 145"/>
                <a:gd name="T6" fmla="*/ 72 w 125"/>
                <a:gd name="T7" fmla="*/ 131 h 145"/>
                <a:gd name="T8" fmla="*/ 49 w 125"/>
                <a:gd name="T9" fmla="*/ 133 h 145"/>
                <a:gd name="T10" fmla="*/ 32 w 125"/>
                <a:gd name="T11" fmla="*/ 131 h 145"/>
                <a:gd name="T12" fmla="*/ 17 w 125"/>
                <a:gd name="T13" fmla="*/ 123 h 145"/>
                <a:gd name="T14" fmla="*/ 9 w 125"/>
                <a:gd name="T15" fmla="*/ 116 h 145"/>
                <a:gd name="T16" fmla="*/ 3 w 125"/>
                <a:gd name="T17" fmla="*/ 106 h 145"/>
                <a:gd name="T18" fmla="*/ 0 w 125"/>
                <a:gd name="T19" fmla="*/ 94 h 145"/>
                <a:gd name="T20" fmla="*/ 0 w 125"/>
                <a:gd name="T21" fmla="*/ 81 h 145"/>
                <a:gd name="T22" fmla="*/ 2 w 125"/>
                <a:gd name="T23" fmla="*/ 66 h 145"/>
                <a:gd name="T24" fmla="*/ 9 w 125"/>
                <a:gd name="T25" fmla="*/ 44 h 145"/>
                <a:gd name="T26" fmla="*/ 19 w 125"/>
                <a:gd name="T27" fmla="*/ 25 h 145"/>
                <a:gd name="T28" fmla="*/ 38 w 125"/>
                <a:gd name="T29" fmla="*/ 10 h 145"/>
                <a:gd name="T30" fmla="*/ 63 w 125"/>
                <a:gd name="T31" fmla="*/ 0 h 145"/>
                <a:gd name="T32" fmla="*/ 87 w 125"/>
                <a:gd name="T33" fmla="*/ 0 h 145"/>
                <a:gd name="T34" fmla="*/ 99 w 125"/>
                <a:gd name="T35" fmla="*/ 4 h 145"/>
                <a:gd name="T36" fmla="*/ 112 w 125"/>
                <a:gd name="T37" fmla="*/ 12 h 145"/>
                <a:gd name="T38" fmla="*/ 120 w 125"/>
                <a:gd name="T39" fmla="*/ 21 h 145"/>
                <a:gd name="T40" fmla="*/ 125 w 125"/>
                <a:gd name="T41" fmla="*/ 37 h 145"/>
                <a:gd name="T42" fmla="*/ 125 w 125"/>
                <a:gd name="T43" fmla="*/ 50 h 145"/>
                <a:gd name="T44" fmla="*/ 124 w 125"/>
                <a:gd name="T45" fmla="*/ 66 h 145"/>
                <a:gd name="T46" fmla="*/ 114 w 125"/>
                <a:gd name="T47" fmla="*/ 93 h 145"/>
                <a:gd name="T48" fmla="*/ 99 w 125"/>
                <a:gd name="T49" fmla="*/ 114 h 145"/>
                <a:gd name="T50" fmla="*/ 87 w 125"/>
                <a:gd name="T51" fmla="*/ 93 h 145"/>
                <a:gd name="T52" fmla="*/ 95 w 125"/>
                <a:gd name="T53" fmla="*/ 77 h 145"/>
                <a:gd name="T54" fmla="*/ 99 w 125"/>
                <a:gd name="T55" fmla="*/ 56 h 145"/>
                <a:gd name="T56" fmla="*/ 97 w 125"/>
                <a:gd name="T57" fmla="*/ 39 h 145"/>
                <a:gd name="T58" fmla="*/ 89 w 125"/>
                <a:gd name="T59" fmla="*/ 29 h 145"/>
                <a:gd name="T60" fmla="*/ 78 w 125"/>
                <a:gd name="T61" fmla="*/ 23 h 145"/>
                <a:gd name="T62" fmla="*/ 64 w 125"/>
                <a:gd name="T63" fmla="*/ 23 h 145"/>
                <a:gd name="T64" fmla="*/ 49 w 125"/>
                <a:gd name="T65" fmla="*/ 29 h 145"/>
                <a:gd name="T66" fmla="*/ 38 w 125"/>
                <a:gd name="T67" fmla="*/ 39 h 145"/>
                <a:gd name="T68" fmla="*/ 34 w 125"/>
                <a:gd name="T69" fmla="*/ 46 h 145"/>
                <a:gd name="T70" fmla="*/ 28 w 125"/>
                <a:gd name="T71" fmla="*/ 66 h 145"/>
                <a:gd name="T72" fmla="*/ 26 w 125"/>
                <a:gd name="T73" fmla="*/ 87 h 145"/>
                <a:gd name="T74" fmla="*/ 32 w 125"/>
                <a:gd name="T75" fmla="*/ 100 h 145"/>
                <a:gd name="T76" fmla="*/ 42 w 125"/>
                <a:gd name="T77" fmla="*/ 108 h 145"/>
                <a:gd name="T78" fmla="*/ 53 w 125"/>
                <a:gd name="T79" fmla="*/ 110 h 145"/>
                <a:gd name="T80" fmla="*/ 64 w 125"/>
                <a:gd name="T81" fmla="*/ 108 h 145"/>
                <a:gd name="T82" fmla="*/ 51 w 125"/>
                <a:gd name="T83" fmla="*/ 100 h 145"/>
                <a:gd name="T84" fmla="*/ 72 w 125"/>
                <a:gd name="T85" fmla="*/ 91 h 1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5"/>
                <a:gd name="T130" fmla="*/ 0 h 145"/>
                <a:gd name="T131" fmla="*/ 125 w 125"/>
                <a:gd name="T132" fmla="*/ 145 h 1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5" h="145">
                  <a:moveTo>
                    <a:pt x="99" y="114"/>
                  </a:moveTo>
                  <a:lnTo>
                    <a:pt x="106" y="119"/>
                  </a:lnTo>
                  <a:lnTo>
                    <a:pt x="116" y="125"/>
                  </a:lnTo>
                  <a:lnTo>
                    <a:pt x="104" y="145"/>
                  </a:lnTo>
                  <a:lnTo>
                    <a:pt x="99" y="143"/>
                  </a:lnTo>
                  <a:lnTo>
                    <a:pt x="93" y="139"/>
                  </a:lnTo>
                  <a:lnTo>
                    <a:pt x="80" y="127"/>
                  </a:lnTo>
                  <a:lnTo>
                    <a:pt x="72" y="131"/>
                  </a:lnTo>
                  <a:lnTo>
                    <a:pt x="64" y="131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6" y="129"/>
                  </a:lnTo>
                  <a:lnTo>
                    <a:pt x="17" y="123"/>
                  </a:lnTo>
                  <a:lnTo>
                    <a:pt x="13" y="119"/>
                  </a:lnTo>
                  <a:lnTo>
                    <a:pt x="9" y="116"/>
                  </a:lnTo>
                  <a:lnTo>
                    <a:pt x="5" y="112"/>
                  </a:lnTo>
                  <a:lnTo>
                    <a:pt x="3" y="106"/>
                  </a:lnTo>
                  <a:lnTo>
                    <a:pt x="2" y="100"/>
                  </a:lnTo>
                  <a:lnTo>
                    <a:pt x="0" y="94"/>
                  </a:lnTo>
                  <a:lnTo>
                    <a:pt x="0" y="89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5" y="50"/>
                  </a:lnTo>
                  <a:lnTo>
                    <a:pt x="9" y="44"/>
                  </a:lnTo>
                  <a:lnTo>
                    <a:pt x="11" y="37"/>
                  </a:lnTo>
                  <a:lnTo>
                    <a:pt x="19" y="25"/>
                  </a:lnTo>
                  <a:lnTo>
                    <a:pt x="28" y="17"/>
                  </a:lnTo>
                  <a:lnTo>
                    <a:pt x="38" y="10"/>
                  </a:lnTo>
                  <a:lnTo>
                    <a:pt x="49" y="4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3" y="2"/>
                  </a:lnTo>
                  <a:lnTo>
                    <a:pt x="99" y="4"/>
                  </a:lnTo>
                  <a:lnTo>
                    <a:pt x="108" y="10"/>
                  </a:lnTo>
                  <a:lnTo>
                    <a:pt x="112" y="12"/>
                  </a:lnTo>
                  <a:lnTo>
                    <a:pt x="116" y="15"/>
                  </a:lnTo>
                  <a:lnTo>
                    <a:pt x="120" y="21"/>
                  </a:lnTo>
                  <a:lnTo>
                    <a:pt x="122" y="25"/>
                  </a:lnTo>
                  <a:lnTo>
                    <a:pt x="125" y="37"/>
                  </a:lnTo>
                  <a:lnTo>
                    <a:pt x="125" y="44"/>
                  </a:lnTo>
                  <a:lnTo>
                    <a:pt x="125" y="50"/>
                  </a:lnTo>
                  <a:lnTo>
                    <a:pt x="125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4" y="93"/>
                  </a:lnTo>
                  <a:lnTo>
                    <a:pt x="108" y="104"/>
                  </a:lnTo>
                  <a:lnTo>
                    <a:pt x="99" y="114"/>
                  </a:lnTo>
                  <a:close/>
                  <a:moveTo>
                    <a:pt x="82" y="98"/>
                  </a:moveTo>
                  <a:lnTo>
                    <a:pt x="87" y="93"/>
                  </a:lnTo>
                  <a:lnTo>
                    <a:pt x="91" y="85"/>
                  </a:lnTo>
                  <a:lnTo>
                    <a:pt x="95" y="77"/>
                  </a:lnTo>
                  <a:lnTo>
                    <a:pt x="97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7" y="39"/>
                  </a:lnTo>
                  <a:lnTo>
                    <a:pt x="95" y="33"/>
                  </a:lnTo>
                  <a:lnTo>
                    <a:pt x="89" y="29"/>
                  </a:lnTo>
                  <a:lnTo>
                    <a:pt x="85" y="25"/>
                  </a:lnTo>
                  <a:lnTo>
                    <a:pt x="78" y="23"/>
                  </a:lnTo>
                  <a:lnTo>
                    <a:pt x="70" y="21"/>
                  </a:lnTo>
                  <a:lnTo>
                    <a:pt x="64" y="23"/>
                  </a:lnTo>
                  <a:lnTo>
                    <a:pt x="57" y="25"/>
                  </a:lnTo>
                  <a:lnTo>
                    <a:pt x="49" y="29"/>
                  </a:lnTo>
                  <a:lnTo>
                    <a:pt x="43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6" y="77"/>
                  </a:lnTo>
                  <a:lnTo>
                    <a:pt x="26" y="87"/>
                  </a:lnTo>
                  <a:lnTo>
                    <a:pt x="28" y="94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7" y="110"/>
                  </a:lnTo>
                  <a:lnTo>
                    <a:pt x="53" y="110"/>
                  </a:lnTo>
                  <a:lnTo>
                    <a:pt x="59" y="110"/>
                  </a:lnTo>
                  <a:lnTo>
                    <a:pt x="64" y="108"/>
                  </a:lnTo>
                  <a:lnTo>
                    <a:pt x="57" y="104"/>
                  </a:lnTo>
                  <a:lnTo>
                    <a:pt x="51" y="100"/>
                  </a:lnTo>
                  <a:lnTo>
                    <a:pt x="61" y="87"/>
                  </a:lnTo>
                  <a:lnTo>
                    <a:pt x="72" y="91"/>
                  </a:lnTo>
                  <a:lnTo>
                    <a:pt x="82" y="9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27960" y="907"/>
              <a:ext cx="399" cy="681"/>
            </a:xfrm>
            <a:custGeom>
              <a:avLst/>
              <a:gdLst>
                <a:gd name="T0" fmla="*/ 139 w 148"/>
                <a:gd name="T1" fmla="*/ 289 h 289"/>
                <a:gd name="T2" fmla="*/ 99 w 148"/>
                <a:gd name="T3" fmla="*/ 246 h 289"/>
                <a:gd name="T4" fmla="*/ 66 w 148"/>
                <a:gd name="T5" fmla="*/ 202 h 289"/>
                <a:gd name="T6" fmla="*/ 40 w 148"/>
                <a:gd name="T7" fmla="*/ 160 h 289"/>
                <a:gd name="T8" fmla="*/ 19 w 148"/>
                <a:gd name="T9" fmla="*/ 119 h 289"/>
                <a:gd name="T10" fmla="*/ 5 w 148"/>
                <a:gd name="T11" fmla="*/ 84 h 289"/>
                <a:gd name="T12" fmla="*/ 0 w 148"/>
                <a:gd name="T13" fmla="*/ 48 h 289"/>
                <a:gd name="T14" fmla="*/ 0 w 148"/>
                <a:gd name="T15" fmla="*/ 21 h 289"/>
                <a:gd name="T16" fmla="*/ 11 w 148"/>
                <a:gd name="T17" fmla="*/ 0 h 289"/>
                <a:gd name="T18" fmla="*/ 23 w 148"/>
                <a:gd name="T19" fmla="*/ 7 h 289"/>
                <a:gd name="T20" fmla="*/ 11 w 148"/>
                <a:gd name="T21" fmla="*/ 27 h 289"/>
                <a:gd name="T22" fmla="*/ 11 w 148"/>
                <a:gd name="T23" fmla="*/ 48 h 289"/>
                <a:gd name="T24" fmla="*/ 17 w 148"/>
                <a:gd name="T25" fmla="*/ 79 h 289"/>
                <a:gd name="T26" fmla="*/ 30 w 148"/>
                <a:gd name="T27" fmla="*/ 113 h 289"/>
                <a:gd name="T28" fmla="*/ 51 w 148"/>
                <a:gd name="T29" fmla="*/ 152 h 289"/>
                <a:gd name="T30" fmla="*/ 76 w 148"/>
                <a:gd name="T31" fmla="*/ 192 h 289"/>
                <a:gd name="T32" fmla="*/ 108 w 148"/>
                <a:gd name="T33" fmla="*/ 237 h 289"/>
                <a:gd name="T34" fmla="*/ 148 w 148"/>
                <a:gd name="T35" fmla="*/ 279 h 289"/>
                <a:gd name="T36" fmla="*/ 139 w 148"/>
                <a:gd name="T37" fmla="*/ 289 h 2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8"/>
                <a:gd name="T58" fmla="*/ 0 h 289"/>
                <a:gd name="T59" fmla="*/ 148 w 148"/>
                <a:gd name="T60" fmla="*/ 289 h 2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8" h="289">
                  <a:moveTo>
                    <a:pt x="139" y="289"/>
                  </a:moveTo>
                  <a:lnTo>
                    <a:pt x="99" y="246"/>
                  </a:lnTo>
                  <a:lnTo>
                    <a:pt x="66" y="202"/>
                  </a:lnTo>
                  <a:lnTo>
                    <a:pt x="40" y="160"/>
                  </a:lnTo>
                  <a:lnTo>
                    <a:pt x="19" y="119"/>
                  </a:lnTo>
                  <a:lnTo>
                    <a:pt x="5" y="84"/>
                  </a:lnTo>
                  <a:lnTo>
                    <a:pt x="0" y="48"/>
                  </a:lnTo>
                  <a:lnTo>
                    <a:pt x="0" y="21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11" y="27"/>
                  </a:lnTo>
                  <a:lnTo>
                    <a:pt x="11" y="48"/>
                  </a:lnTo>
                  <a:lnTo>
                    <a:pt x="17" y="79"/>
                  </a:lnTo>
                  <a:lnTo>
                    <a:pt x="30" y="113"/>
                  </a:lnTo>
                  <a:lnTo>
                    <a:pt x="51" y="152"/>
                  </a:lnTo>
                  <a:lnTo>
                    <a:pt x="76" y="192"/>
                  </a:lnTo>
                  <a:lnTo>
                    <a:pt x="108" y="237"/>
                  </a:lnTo>
                  <a:lnTo>
                    <a:pt x="148" y="279"/>
                  </a:lnTo>
                  <a:lnTo>
                    <a:pt x="139" y="2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27997" y="874"/>
              <a:ext cx="734" cy="369"/>
            </a:xfrm>
            <a:custGeom>
              <a:avLst/>
              <a:gdLst>
                <a:gd name="T0" fmla="*/ 0 w 277"/>
                <a:gd name="T1" fmla="*/ 12 h 156"/>
                <a:gd name="T2" fmla="*/ 21 w 277"/>
                <a:gd name="T3" fmla="*/ 2 h 156"/>
                <a:gd name="T4" fmla="*/ 46 w 277"/>
                <a:gd name="T5" fmla="*/ 0 h 156"/>
                <a:gd name="T6" fmla="*/ 76 w 277"/>
                <a:gd name="T7" fmla="*/ 6 h 156"/>
                <a:gd name="T8" fmla="*/ 115 w 277"/>
                <a:gd name="T9" fmla="*/ 21 h 156"/>
                <a:gd name="T10" fmla="*/ 153 w 277"/>
                <a:gd name="T11" fmla="*/ 43 h 156"/>
                <a:gd name="T12" fmla="*/ 193 w 277"/>
                <a:gd name="T13" fmla="*/ 70 h 156"/>
                <a:gd name="T14" fmla="*/ 235 w 277"/>
                <a:gd name="T15" fmla="*/ 106 h 156"/>
                <a:gd name="T16" fmla="*/ 277 w 277"/>
                <a:gd name="T17" fmla="*/ 147 h 156"/>
                <a:gd name="T18" fmla="*/ 267 w 277"/>
                <a:gd name="T19" fmla="*/ 156 h 156"/>
                <a:gd name="T20" fmla="*/ 225 w 277"/>
                <a:gd name="T21" fmla="*/ 116 h 156"/>
                <a:gd name="T22" fmla="*/ 185 w 277"/>
                <a:gd name="T23" fmla="*/ 81 h 156"/>
                <a:gd name="T24" fmla="*/ 145 w 277"/>
                <a:gd name="T25" fmla="*/ 54 h 156"/>
                <a:gd name="T26" fmla="*/ 107 w 277"/>
                <a:gd name="T27" fmla="*/ 33 h 156"/>
                <a:gd name="T28" fmla="*/ 74 w 277"/>
                <a:gd name="T29" fmla="*/ 19 h 156"/>
                <a:gd name="T30" fmla="*/ 44 w 277"/>
                <a:gd name="T31" fmla="*/ 14 h 156"/>
                <a:gd name="T32" fmla="*/ 23 w 277"/>
                <a:gd name="T33" fmla="*/ 16 h 156"/>
                <a:gd name="T34" fmla="*/ 8 w 277"/>
                <a:gd name="T35" fmla="*/ 23 h 156"/>
                <a:gd name="T36" fmla="*/ 0 w 277"/>
                <a:gd name="T37" fmla="*/ 12 h 1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7"/>
                <a:gd name="T58" fmla="*/ 0 h 156"/>
                <a:gd name="T59" fmla="*/ 277 w 277"/>
                <a:gd name="T60" fmla="*/ 156 h 1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7" h="156">
                  <a:moveTo>
                    <a:pt x="0" y="12"/>
                  </a:moveTo>
                  <a:lnTo>
                    <a:pt x="21" y="2"/>
                  </a:lnTo>
                  <a:lnTo>
                    <a:pt x="46" y="0"/>
                  </a:lnTo>
                  <a:lnTo>
                    <a:pt x="76" y="6"/>
                  </a:lnTo>
                  <a:lnTo>
                    <a:pt x="115" y="21"/>
                  </a:lnTo>
                  <a:lnTo>
                    <a:pt x="153" y="43"/>
                  </a:lnTo>
                  <a:lnTo>
                    <a:pt x="193" y="70"/>
                  </a:lnTo>
                  <a:lnTo>
                    <a:pt x="235" y="106"/>
                  </a:lnTo>
                  <a:lnTo>
                    <a:pt x="277" y="147"/>
                  </a:lnTo>
                  <a:lnTo>
                    <a:pt x="267" y="156"/>
                  </a:lnTo>
                  <a:lnTo>
                    <a:pt x="225" y="116"/>
                  </a:lnTo>
                  <a:lnTo>
                    <a:pt x="185" y="81"/>
                  </a:lnTo>
                  <a:lnTo>
                    <a:pt x="145" y="54"/>
                  </a:lnTo>
                  <a:lnTo>
                    <a:pt x="107" y="33"/>
                  </a:lnTo>
                  <a:lnTo>
                    <a:pt x="74" y="19"/>
                  </a:lnTo>
                  <a:lnTo>
                    <a:pt x="44" y="14"/>
                  </a:lnTo>
                  <a:lnTo>
                    <a:pt x="23" y="16"/>
                  </a:lnTo>
                  <a:lnTo>
                    <a:pt x="8" y="23"/>
                  </a:lnTo>
                  <a:lnTo>
                    <a:pt x="0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27992" y="903"/>
              <a:ext cx="32" cy="28"/>
            </a:xfrm>
            <a:custGeom>
              <a:avLst/>
              <a:gdLst>
                <a:gd name="T0" fmla="*/ 0 w 12"/>
                <a:gd name="T1" fmla="*/ 2 h 11"/>
                <a:gd name="T2" fmla="*/ 2 w 12"/>
                <a:gd name="T3" fmla="*/ 0 h 11"/>
                <a:gd name="T4" fmla="*/ 10 w 12"/>
                <a:gd name="T5" fmla="*/ 11 h 11"/>
                <a:gd name="T6" fmla="*/ 12 w 12"/>
                <a:gd name="T7" fmla="*/ 9 h 11"/>
                <a:gd name="T8" fmla="*/ 0 w 12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0" y="2"/>
                  </a:moveTo>
                  <a:lnTo>
                    <a:pt x="2" y="0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0" y="2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28710" y="1219"/>
              <a:ext cx="398" cy="680"/>
            </a:xfrm>
            <a:custGeom>
              <a:avLst/>
              <a:gdLst>
                <a:gd name="T0" fmla="*/ 10 w 151"/>
                <a:gd name="T1" fmla="*/ 0 h 287"/>
                <a:gd name="T2" fmla="*/ 48 w 151"/>
                <a:gd name="T3" fmla="*/ 42 h 287"/>
                <a:gd name="T4" fmla="*/ 82 w 151"/>
                <a:gd name="T5" fmla="*/ 84 h 287"/>
                <a:gd name="T6" fmla="*/ 111 w 151"/>
                <a:gd name="T7" fmla="*/ 127 h 287"/>
                <a:gd name="T8" fmla="*/ 130 w 151"/>
                <a:gd name="T9" fmla="*/ 165 h 287"/>
                <a:gd name="T10" fmla="*/ 145 w 151"/>
                <a:gd name="T11" fmla="*/ 206 h 287"/>
                <a:gd name="T12" fmla="*/ 151 w 151"/>
                <a:gd name="T13" fmla="*/ 237 h 287"/>
                <a:gd name="T14" fmla="*/ 149 w 151"/>
                <a:gd name="T15" fmla="*/ 264 h 287"/>
                <a:gd name="T16" fmla="*/ 139 w 151"/>
                <a:gd name="T17" fmla="*/ 287 h 287"/>
                <a:gd name="T18" fmla="*/ 128 w 151"/>
                <a:gd name="T19" fmla="*/ 279 h 287"/>
                <a:gd name="T20" fmla="*/ 135 w 151"/>
                <a:gd name="T21" fmla="*/ 262 h 287"/>
                <a:gd name="T22" fmla="*/ 137 w 151"/>
                <a:gd name="T23" fmla="*/ 239 h 287"/>
                <a:gd name="T24" fmla="*/ 132 w 151"/>
                <a:gd name="T25" fmla="*/ 208 h 287"/>
                <a:gd name="T26" fmla="*/ 118 w 151"/>
                <a:gd name="T27" fmla="*/ 173 h 287"/>
                <a:gd name="T28" fmla="*/ 99 w 151"/>
                <a:gd name="T29" fmla="*/ 135 h 287"/>
                <a:gd name="T30" fmla="*/ 71 w 151"/>
                <a:gd name="T31" fmla="*/ 92 h 287"/>
                <a:gd name="T32" fmla="*/ 38 w 151"/>
                <a:gd name="T33" fmla="*/ 52 h 287"/>
                <a:gd name="T34" fmla="*/ 0 w 151"/>
                <a:gd name="T35" fmla="*/ 9 h 287"/>
                <a:gd name="T36" fmla="*/ 10 w 151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287"/>
                <a:gd name="T59" fmla="*/ 151 w 151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287">
                  <a:moveTo>
                    <a:pt x="10" y="0"/>
                  </a:moveTo>
                  <a:lnTo>
                    <a:pt x="48" y="42"/>
                  </a:lnTo>
                  <a:lnTo>
                    <a:pt x="82" y="84"/>
                  </a:lnTo>
                  <a:lnTo>
                    <a:pt x="111" y="127"/>
                  </a:lnTo>
                  <a:lnTo>
                    <a:pt x="130" y="165"/>
                  </a:lnTo>
                  <a:lnTo>
                    <a:pt x="145" y="206"/>
                  </a:lnTo>
                  <a:lnTo>
                    <a:pt x="151" y="237"/>
                  </a:lnTo>
                  <a:lnTo>
                    <a:pt x="149" y="264"/>
                  </a:lnTo>
                  <a:lnTo>
                    <a:pt x="139" y="287"/>
                  </a:lnTo>
                  <a:lnTo>
                    <a:pt x="128" y="279"/>
                  </a:lnTo>
                  <a:lnTo>
                    <a:pt x="135" y="262"/>
                  </a:lnTo>
                  <a:lnTo>
                    <a:pt x="137" y="239"/>
                  </a:lnTo>
                  <a:lnTo>
                    <a:pt x="132" y="208"/>
                  </a:lnTo>
                  <a:lnTo>
                    <a:pt x="118" y="173"/>
                  </a:lnTo>
                  <a:lnTo>
                    <a:pt x="99" y="135"/>
                  </a:lnTo>
                  <a:lnTo>
                    <a:pt x="71" y="92"/>
                  </a:lnTo>
                  <a:lnTo>
                    <a:pt x="38" y="52"/>
                  </a:ln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28710" y="1219"/>
              <a:ext cx="21" cy="24"/>
            </a:xfrm>
            <a:custGeom>
              <a:avLst/>
              <a:gdLst>
                <a:gd name="T0" fmla="*/ 10 w 10"/>
                <a:gd name="T1" fmla="*/ 0 h 9"/>
                <a:gd name="T2" fmla="*/ 0 w 10"/>
                <a:gd name="T3" fmla="*/ 9 h 9"/>
                <a:gd name="T4" fmla="*/ 10 w 10"/>
                <a:gd name="T5" fmla="*/ 0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10" y="0"/>
                  </a:move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28332" y="1569"/>
              <a:ext cx="739" cy="363"/>
            </a:xfrm>
            <a:custGeom>
              <a:avLst/>
              <a:gdLst>
                <a:gd name="T0" fmla="*/ 278 w 278"/>
                <a:gd name="T1" fmla="*/ 143 h 154"/>
                <a:gd name="T2" fmla="*/ 257 w 278"/>
                <a:gd name="T3" fmla="*/ 152 h 154"/>
                <a:gd name="T4" fmla="*/ 231 w 278"/>
                <a:gd name="T5" fmla="*/ 154 h 154"/>
                <a:gd name="T6" fmla="*/ 196 w 278"/>
                <a:gd name="T7" fmla="*/ 149 h 154"/>
                <a:gd name="T8" fmla="*/ 162 w 278"/>
                <a:gd name="T9" fmla="*/ 133 h 154"/>
                <a:gd name="T10" fmla="*/ 124 w 278"/>
                <a:gd name="T11" fmla="*/ 112 h 154"/>
                <a:gd name="T12" fmla="*/ 82 w 278"/>
                <a:gd name="T13" fmla="*/ 83 h 154"/>
                <a:gd name="T14" fmla="*/ 40 w 278"/>
                <a:gd name="T15" fmla="*/ 50 h 154"/>
                <a:gd name="T16" fmla="*/ 0 w 278"/>
                <a:gd name="T17" fmla="*/ 10 h 154"/>
                <a:gd name="T18" fmla="*/ 9 w 278"/>
                <a:gd name="T19" fmla="*/ 0 h 154"/>
                <a:gd name="T20" fmla="*/ 50 w 278"/>
                <a:gd name="T21" fmla="*/ 41 h 154"/>
                <a:gd name="T22" fmla="*/ 91 w 278"/>
                <a:gd name="T23" fmla="*/ 73 h 154"/>
                <a:gd name="T24" fmla="*/ 132 w 278"/>
                <a:gd name="T25" fmla="*/ 102 h 154"/>
                <a:gd name="T26" fmla="*/ 170 w 278"/>
                <a:gd name="T27" fmla="*/ 122 h 154"/>
                <a:gd name="T28" fmla="*/ 202 w 278"/>
                <a:gd name="T29" fmla="*/ 137 h 154"/>
                <a:gd name="T30" fmla="*/ 231 w 278"/>
                <a:gd name="T31" fmla="*/ 143 h 154"/>
                <a:gd name="T32" fmla="*/ 252 w 278"/>
                <a:gd name="T33" fmla="*/ 141 h 154"/>
                <a:gd name="T34" fmla="*/ 271 w 278"/>
                <a:gd name="T35" fmla="*/ 131 h 154"/>
                <a:gd name="T36" fmla="*/ 278 w 278"/>
                <a:gd name="T37" fmla="*/ 143 h 1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8"/>
                <a:gd name="T58" fmla="*/ 0 h 154"/>
                <a:gd name="T59" fmla="*/ 278 w 278"/>
                <a:gd name="T60" fmla="*/ 154 h 1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8" h="154">
                  <a:moveTo>
                    <a:pt x="278" y="143"/>
                  </a:moveTo>
                  <a:lnTo>
                    <a:pt x="257" y="152"/>
                  </a:lnTo>
                  <a:lnTo>
                    <a:pt x="231" y="154"/>
                  </a:lnTo>
                  <a:lnTo>
                    <a:pt x="196" y="149"/>
                  </a:lnTo>
                  <a:lnTo>
                    <a:pt x="162" y="133"/>
                  </a:lnTo>
                  <a:lnTo>
                    <a:pt x="124" y="112"/>
                  </a:lnTo>
                  <a:lnTo>
                    <a:pt x="82" y="83"/>
                  </a:lnTo>
                  <a:lnTo>
                    <a:pt x="40" y="50"/>
                  </a:lnTo>
                  <a:lnTo>
                    <a:pt x="0" y="10"/>
                  </a:lnTo>
                  <a:lnTo>
                    <a:pt x="9" y="0"/>
                  </a:lnTo>
                  <a:lnTo>
                    <a:pt x="50" y="41"/>
                  </a:lnTo>
                  <a:lnTo>
                    <a:pt x="91" y="73"/>
                  </a:lnTo>
                  <a:lnTo>
                    <a:pt x="132" y="102"/>
                  </a:lnTo>
                  <a:lnTo>
                    <a:pt x="170" y="122"/>
                  </a:lnTo>
                  <a:lnTo>
                    <a:pt x="202" y="137"/>
                  </a:lnTo>
                  <a:lnTo>
                    <a:pt x="231" y="143"/>
                  </a:lnTo>
                  <a:lnTo>
                    <a:pt x="252" y="141"/>
                  </a:lnTo>
                  <a:lnTo>
                    <a:pt x="271" y="131"/>
                  </a:lnTo>
                  <a:lnTo>
                    <a:pt x="278" y="1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29045" y="1876"/>
              <a:ext cx="32" cy="28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2 h 12"/>
                <a:gd name="T4" fmla="*/ 2 w 11"/>
                <a:gd name="T5" fmla="*/ 0 h 12"/>
                <a:gd name="T6" fmla="*/ 0 w 11"/>
                <a:gd name="T7" fmla="*/ 2 h 12"/>
                <a:gd name="T8" fmla="*/ 11 w 11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11" y="10"/>
                  </a:moveTo>
                  <a:lnTo>
                    <a:pt x="9" y="12"/>
                  </a:lnTo>
                  <a:lnTo>
                    <a:pt x="2" y="0"/>
                  </a:lnTo>
                  <a:lnTo>
                    <a:pt x="0" y="2"/>
                  </a:lnTo>
                  <a:lnTo>
                    <a:pt x="11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28332" y="1569"/>
              <a:ext cx="27" cy="19"/>
            </a:xfrm>
            <a:custGeom>
              <a:avLst/>
              <a:gdLst>
                <a:gd name="T0" fmla="*/ 0 w 9"/>
                <a:gd name="T1" fmla="*/ 10 h 10"/>
                <a:gd name="T2" fmla="*/ 9 w 9"/>
                <a:gd name="T3" fmla="*/ 0 h 10"/>
                <a:gd name="T4" fmla="*/ 0 w 9"/>
                <a:gd name="T5" fmla="*/ 10 h 10"/>
                <a:gd name="T6" fmla="*/ 0 60000 65536"/>
                <a:gd name="T7" fmla="*/ 0 60000 65536"/>
                <a:gd name="T8" fmla="*/ 0 60000 65536"/>
                <a:gd name="T9" fmla="*/ 0 w 9"/>
                <a:gd name="T10" fmla="*/ 0 h 10"/>
                <a:gd name="T11" fmla="*/ 9 w 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0">
                  <a:moveTo>
                    <a:pt x="0" y="10"/>
                  </a:move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26435" y="699"/>
              <a:ext cx="1164" cy="104"/>
            </a:xfrm>
            <a:custGeom>
              <a:avLst/>
              <a:gdLst>
                <a:gd name="T0" fmla="*/ 0 w 436"/>
                <a:gd name="T1" fmla="*/ 37 h 42"/>
                <a:gd name="T2" fmla="*/ 217 w 436"/>
                <a:gd name="T3" fmla="*/ 37 h 42"/>
                <a:gd name="T4" fmla="*/ 217 w 436"/>
                <a:gd name="T5" fmla="*/ 42 h 42"/>
                <a:gd name="T6" fmla="*/ 436 w 436"/>
                <a:gd name="T7" fmla="*/ 42 h 42"/>
                <a:gd name="T8" fmla="*/ 421 w 436"/>
                <a:gd name="T9" fmla="*/ 0 h 42"/>
                <a:gd name="T10" fmla="*/ 13 w 436"/>
                <a:gd name="T11" fmla="*/ 0 h 42"/>
                <a:gd name="T12" fmla="*/ 0 w 436"/>
                <a:gd name="T13" fmla="*/ 3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6"/>
                <a:gd name="T22" fmla="*/ 0 h 42"/>
                <a:gd name="T23" fmla="*/ 436 w 436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6" h="42">
                  <a:moveTo>
                    <a:pt x="0" y="37"/>
                  </a:moveTo>
                  <a:lnTo>
                    <a:pt x="217" y="37"/>
                  </a:lnTo>
                  <a:lnTo>
                    <a:pt x="217" y="42"/>
                  </a:lnTo>
                  <a:lnTo>
                    <a:pt x="436" y="42"/>
                  </a:lnTo>
                  <a:lnTo>
                    <a:pt x="421" y="0"/>
                  </a:lnTo>
                  <a:lnTo>
                    <a:pt x="13" y="0"/>
                  </a:lnTo>
                  <a:lnTo>
                    <a:pt x="0" y="3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26376" y="846"/>
              <a:ext cx="1292" cy="127"/>
            </a:xfrm>
            <a:custGeom>
              <a:avLst/>
              <a:gdLst>
                <a:gd name="T0" fmla="*/ 9 w 486"/>
                <a:gd name="T1" fmla="*/ 11 h 54"/>
                <a:gd name="T2" fmla="*/ 0 w 486"/>
                <a:gd name="T3" fmla="*/ 34 h 54"/>
                <a:gd name="T4" fmla="*/ 418 w 486"/>
                <a:gd name="T5" fmla="*/ 34 h 54"/>
                <a:gd name="T6" fmla="*/ 421 w 486"/>
                <a:gd name="T7" fmla="*/ 54 h 54"/>
                <a:gd name="T8" fmla="*/ 486 w 486"/>
                <a:gd name="T9" fmla="*/ 54 h 54"/>
                <a:gd name="T10" fmla="*/ 463 w 486"/>
                <a:gd name="T11" fmla="*/ 0 h 54"/>
                <a:gd name="T12" fmla="*/ 240 w 486"/>
                <a:gd name="T13" fmla="*/ 0 h 54"/>
                <a:gd name="T14" fmla="*/ 240 w 486"/>
                <a:gd name="T15" fmla="*/ 11 h 54"/>
                <a:gd name="T16" fmla="*/ 9 w 486"/>
                <a:gd name="T17" fmla="*/ 1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"/>
                <a:gd name="T28" fmla="*/ 0 h 54"/>
                <a:gd name="T29" fmla="*/ 486 w 486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" h="54">
                  <a:moveTo>
                    <a:pt x="9" y="11"/>
                  </a:moveTo>
                  <a:lnTo>
                    <a:pt x="0" y="34"/>
                  </a:lnTo>
                  <a:lnTo>
                    <a:pt x="418" y="34"/>
                  </a:lnTo>
                  <a:lnTo>
                    <a:pt x="421" y="54"/>
                  </a:lnTo>
                  <a:lnTo>
                    <a:pt x="486" y="54"/>
                  </a:lnTo>
                  <a:lnTo>
                    <a:pt x="463" y="0"/>
                  </a:lnTo>
                  <a:lnTo>
                    <a:pt x="240" y="0"/>
                  </a:lnTo>
                  <a:lnTo>
                    <a:pt x="240" y="11"/>
                  </a:lnTo>
                  <a:lnTo>
                    <a:pt x="9" y="1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26312" y="1021"/>
              <a:ext cx="1414" cy="118"/>
            </a:xfrm>
            <a:custGeom>
              <a:avLst/>
              <a:gdLst>
                <a:gd name="T0" fmla="*/ 11 w 530"/>
                <a:gd name="T1" fmla="*/ 9 h 50"/>
                <a:gd name="T2" fmla="*/ 263 w 530"/>
                <a:gd name="T3" fmla="*/ 9 h 50"/>
                <a:gd name="T4" fmla="*/ 263 w 530"/>
                <a:gd name="T5" fmla="*/ 0 h 50"/>
                <a:gd name="T6" fmla="*/ 511 w 530"/>
                <a:gd name="T7" fmla="*/ 0 h 50"/>
                <a:gd name="T8" fmla="*/ 530 w 530"/>
                <a:gd name="T9" fmla="*/ 50 h 50"/>
                <a:gd name="T10" fmla="*/ 442 w 530"/>
                <a:gd name="T11" fmla="*/ 50 h 50"/>
                <a:gd name="T12" fmla="*/ 435 w 530"/>
                <a:gd name="T13" fmla="*/ 42 h 50"/>
                <a:gd name="T14" fmla="*/ 0 w 530"/>
                <a:gd name="T15" fmla="*/ 42 h 50"/>
                <a:gd name="T16" fmla="*/ 11 w 530"/>
                <a:gd name="T17" fmla="*/ 9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0"/>
                <a:gd name="T28" fmla="*/ 0 h 50"/>
                <a:gd name="T29" fmla="*/ 530 w 5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0" h="50">
                  <a:moveTo>
                    <a:pt x="11" y="9"/>
                  </a:moveTo>
                  <a:lnTo>
                    <a:pt x="263" y="9"/>
                  </a:lnTo>
                  <a:lnTo>
                    <a:pt x="263" y="0"/>
                  </a:lnTo>
                  <a:lnTo>
                    <a:pt x="511" y="0"/>
                  </a:lnTo>
                  <a:lnTo>
                    <a:pt x="530" y="50"/>
                  </a:lnTo>
                  <a:lnTo>
                    <a:pt x="442" y="50"/>
                  </a:lnTo>
                  <a:lnTo>
                    <a:pt x="435" y="42"/>
                  </a:lnTo>
                  <a:lnTo>
                    <a:pt x="0" y="42"/>
                  </a:lnTo>
                  <a:lnTo>
                    <a:pt x="11" y="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26270" y="1195"/>
              <a:ext cx="1520" cy="128"/>
            </a:xfrm>
            <a:custGeom>
              <a:avLst/>
              <a:gdLst>
                <a:gd name="T0" fmla="*/ 7 w 572"/>
                <a:gd name="T1" fmla="*/ 12 h 54"/>
                <a:gd name="T2" fmla="*/ 280 w 572"/>
                <a:gd name="T3" fmla="*/ 12 h 54"/>
                <a:gd name="T4" fmla="*/ 280 w 572"/>
                <a:gd name="T5" fmla="*/ 0 h 54"/>
                <a:gd name="T6" fmla="*/ 557 w 572"/>
                <a:gd name="T7" fmla="*/ 0 h 54"/>
                <a:gd name="T8" fmla="*/ 572 w 572"/>
                <a:gd name="T9" fmla="*/ 54 h 54"/>
                <a:gd name="T10" fmla="*/ 473 w 572"/>
                <a:gd name="T11" fmla="*/ 54 h 54"/>
                <a:gd name="T12" fmla="*/ 467 w 572"/>
                <a:gd name="T13" fmla="*/ 31 h 54"/>
                <a:gd name="T14" fmla="*/ 0 w 572"/>
                <a:gd name="T15" fmla="*/ 31 h 54"/>
                <a:gd name="T16" fmla="*/ 7 w 572"/>
                <a:gd name="T17" fmla="*/ 12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2"/>
                <a:gd name="T28" fmla="*/ 0 h 54"/>
                <a:gd name="T29" fmla="*/ 572 w 57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2" h="54">
                  <a:moveTo>
                    <a:pt x="7" y="12"/>
                  </a:moveTo>
                  <a:lnTo>
                    <a:pt x="280" y="12"/>
                  </a:lnTo>
                  <a:lnTo>
                    <a:pt x="280" y="0"/>
                  </a:lnTo>
                  <a:lnTo>
                    <a:pt x="557" y="0"/>
                  </a:lnTo>
                  <a:lnTo>
                    <a:pt x="572" y="54"/>
                  </a:lnTo>
                  <a:lnTo>
                    <a:pt x="473" y="54"/>
                  </a:lnTo>
                  <a:lnTo>
                    <a:pt x="467" y="31"/>
                  </a:lnTo>
                  <a:lnTo>
                    <a:pt x="0" y="31"/>
                  </a:lnTo>
                  <a:lnTo>
                    <a:pt x="7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25967" y="1366"/>
              <a:ext cx="3817" cy="132"/>
            </a:xfrm>
            <a:custGeom>
              <a:avLst/>
              <a:gdLst>
                <a:gd name="T0" fmla="*/ 0 w 1436"/>
                <a:gd name="T1" fmla="*/ 49 h 56"/>
                <a:gd name="T2" fmla="*/ 573 w 1436"/>
                <a:gd name="T3" fmla="*/ 49 h 56"/>
                <a:gd name="T4" fmla="*/ 574 w 1436"/>
                <a:gd name="T5" fmla="*/ 56 h 56"/>
                <a:gd name="T6" fmla="*/ 1427 w 1436"/>
                <a:gd name="T7" fmla="*/ 56 h 56"/>
                <a:gd name="T8" fmla="*/ 1436 w 1436"/>
                <a:gd name="T9" fmla="*/ 0 h 56"/>
                <a:gd name="T10" fmla="*/ 918 w 1436"/>
                <a:gd name="T11" fmla="*/ 0 h 56"/>
                <a:gd name="T12" fmla="*/ 397 w 1436"/>
                <a:gd name="T13" fmla="*/ 0 h 56"/>
                <a:gd name="T14" fmla="*/ 397 w 1436"/>
                <a:gd name="T15" fmla="*/ 25 h 56"/>
                <a:gd name="T16" fmla="*/ 12 w 1436"/>
                <a:gd name="T17" fmla="*/ 23 h 56"/>
                <a:gd name="T18" fmla="*/ 0 w 1436"/>
                <a:gd name="T19" fmla="*/ 49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36"/>
                <a:gd name="T31" fmla="*/ 0 h 56"/>
                <a:gd name="T32" fmla="*/ 1436 w 1436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36" h="56">
                  <a:moveTo>
                    <a:pt x="0" y="49"/>
                  </a:moveTo>
                  <a:lnTo>
                    <a:pt x="573" y="49"/>
                  </a:lnTo>
                  <a:lnTo>
                    <a:pt x="574" y="56"/>
                  </a:lnTo>
                  <a:lnTo>
                    <a:pt x="1427" y="56"/>
                  </a:lnTo>
                  <a:lnTo>
                    <a:pt x="1436" y="0"/>
                  </a:lnTo>
                  <a:lnTo>
                    <a:pt x="918" y="0"/>
                  </a:lnTo>
                  <a:lnTo>
                    <a:pt x="397" y="0"/>
                  </a:lnTo>
                  <a:lnTo>
                    <a:pt x="397" y="25"/>
                  </a:lnTo>
                  <a:lnTo>
                    <a:pt x="12" y="23"/>
                  </a:lnTo>
                  <a:lnTo>
                    <a:pt x="0" y="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25946" y="1564"/>
              <a:ext cx="3519" cy="99"/>
            </a:xfrm>
            <a:custGeom>
              <a:avLst/>
              <a:gdLst>
                <a:gd name="T0" fmla="*/ 0 w 1323"/>
                <a:gd name="T1" fmla="*/ 31 h 43"/>
                <a:gd name="T2" fmla="*/ 557 w 1323"/>
                <a:gd name="T3" fmla="*/ 31 h 43"/>
                <a:gd name="T4" fmla="*/ 1117 w 1323"/>
                <a:gd name="T5" fmla="*/ 31 h 43"/>
                <a:gd name="T6" fmla="*/ 1125 w 1323"/>
                <a:gd name="T7" fmla="*/ 43 h 43"/>
                <a:gd name="T8" fmla="*/ 1312 w 1323"/>
                <a:gd name="T9" fmla="*/ 43 h 43"/>
                <a:gd name="T10" fmla="*/ 1323 w 1323"/>
                <a:gd name="T11" fmla="*/ 0 h 43"/>
                <a:gd name="T12" fmla="*/ 723 w 1323"/>
                <a:gd name="T13" fmla="*/ 0 h 43"/>
                <a:gd name="T14" fmla="*/ 122 w 1323"/>
                <a:gd name="T15" fmla="*/ 0 h 43"/>
                <a:gd name="T16" fmla="*/ 112 w 1323"/>
                <a:gd name="T17" fmla="*/ 8 h 43"/>
                <a:gd name="T18" fmla="*/ 9 w 1323"/>
                <a:gd name="T19" fmla="*/ 8 h 43"/>
                <a:gd name="T20" fmla="*/ 0 w 1323"/>
                <a:gd name="T21" fmla="*/ 3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3"/>
                <a:gd name="T34" fmla="*/ 0 h 43"/>
                <a:gd name="T35" fmla="*/ 1323 w 132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3" h="43">
                  <a:moveTo>
                    <a:pt x="0" y="31"/>
                  </a:moveTo>
                  <a:lnTo>
                    <a:pt x="557" y="31"/>
                  </a:lnTo>
                  <a:lnTo>
                    <a:pt x="1117" y="31"/>
                  </a:lnTo>
                  <a:lnTo>
                    <a:pt x="1125" y="43"/>
                  </a:lnTo>
                  <a:lnTo>
                    <a:pt x="1312" y="43"/>
                  </a:lnTo>
                  <a:lnTo>
                    <a:pt x="1323" y="0"/>
                  </a:lnTo>
                  <a:lnTo>
                    <a:pt x="723" y="0"/>
                  </a:lnTo>
                  <a:lnTo>
                    <a:pt x="122" y="0"/>
                  </a:lnTo>
                  <a:lnTo>
                    <a:pt x="112" y="8"/>
                  </a:lnTo>
                  <a:lnTo>
                    <a:pt x="9" y="8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7" name="Oval 36"/>
            <p:cNvSpPr>
              <a:spLocks noChangeArrowheads="1"/>
            </p:cNvSpPr>
            <p:nvPr userDrawn="1"/>
          </p:nvSpPr>
          <p:spPr bwMode="auto">
            <a:xfrm>
              <a:off x="28407" y="959"/>
              <a:ext cx="186" cy="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spcBef>
                  <a:spcPct val="50000"/>
                </a:spcBef>
              </a:pPr>
              <a:endParaRPr lang="en-US"/>
            </a:p>
          </p:txBody>
        </p:sp>
      </p:grp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64" y="172654"/>
            <a:ext cx="979207" cy="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8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6369372" y="193797"/>
            <a:ext cx="1404379" cy="524497"/>
            <a:chOff x="25946" y="633"/>
            <a:chExt cx="4428" cy="1299"/>
          </a:xfrm>
        </p:grpSpPr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28577" y="633"/>
              <a:ext cx="287" cy="312"/>
            </a:xfrm>
            <a:custGeom>
              <a:avLst/>
              <a:gdLst>
                <a:gd name="T0" fmla="*/ 25 w 109"/>
                <a:gd name="T1" fmla="*/ 87 h 133"/>
                <a:gd name="T2" fmla="*/ 27 w 109"/>
                <a:gd name="T3" fmla="*/ 96 h 133"/>
                <a:gd name="T4" fmla="*/ 31 w 109"/>
                <a:gd name="T5" fmla="*/ 104 h 133"/>
                <a:gd name="T6" fmla="*/ 39 w 109"/>
                <a:gd name="T7" fmla="*/ 110 h 133"/>
                <a:gd name="T8" fmla="*/ 48 w 109"/>
                <a:gd name="T9" fmla="*/ 110 h 133"/>
                <a:gd name="T10" fmla="*/ 63 w 109"/>
                <a:gd name="T11" fmla="*/ 108 h 133"/>
                <a:gd name="T12" fmla="*/ 71 w 109"/>
                <a:gd name="T13" fmla="*/ 102 h 133"/>
                <a:gd name="T14" fmla="*/ 75 w 109"/>
                <a:gd name="T15" fmla="*/ 96 h 133"/>
                <a:gd name="T16" fmla="*/ 77 w 109"/>
                <a:gd name="T17" fmla="*/ 89 h 133"/>
                <a:gd name="T18" fmla="*/ 73 w 109"/>
                <a:gd name="T19" fmla="*/ 83 h 133"/>
                <a:gd name="T20" fmla="*/ 48 w 109"/>
                <a:gd name="T21" fmla="*/ 75 h 133"/>
                <a:gd name="T22" fmla="*/ 29 w 109"/>
                <a:gd name="T23" fmla="*/ 67 h 133"/>
                <a:gd name="T24" fmla="*/ 23 w 109"/>
                <a:gd name="T25" fmla="*/ 64 h 133"/>
                <a:gd name="T26" fmla="*/ 16 w 109"/>
                <a:gd name="T27" fmla="*/ 52 h 133"/>
                <a:gd name="T28" fmla="*/ 16 w 109"/>
                <a:gd name="T29" fmla="*/ 35 h 133"/>
                <a:gd name="T30" fmla="*/ 18 w 109"/>
                <a:gd name="T31" fmla="*/ 25 h 133"/>
                <a:gd name="T32" fmla="*/ 23 w 109"/>
                <a:gd name="T33" fmla="*/ 17 h 133"/>
                <a:gd name="T34" fmla="*/ 33 w 109"/>
                <a:gd name="T35" fmla="*/ 10 h 133"/>
                <a:gd name="T36" fmla="*/ 54 w 109"/>
                <a:gd name="T37" fmla="*/ 0 h 133"/>
                <a:gd name="T38" fmla="*/ 67 w 109"/>
                <a:gd name="T39" fmla="*/ 0 h 133"/>
                <a:gd name="T40" fmla="*/ 88 w 109"/>
                <a:gd name="T41" fmla="*/ 2 h 133"/>
                <a:gd name="T42" fmla="*/ 102 w 109"/>
                <a:gd name="T43" fmla="*/ 10 h 133"/>
                <a:gd name="T44" fmla="*/ 105 w 109"/>
                <a:gd name="T45" fmla="*/ 15 h 133"/>
                <a:gd name="T46" fmla="*/ 107 w 109"/>
                <a:gd name="T47" fmla="*/ 21 h 133"/>
                <a:gd name="T48" fmla="*/ 109 w 109"/>
                <a:gd name="T49" fmla="*/ 39 h 133"/>
                <a:gd name="T50" fmla="*/ 82 w 109"/>
                <a:gd name="T51" fmla="*/ 31 h 133"/>
                <a:gd name="T52" fmla="*/ 79 w 109"/>
                <a:gd name="T53" fmla="*/ 25 h 133"/>
                <a:gd name="T54" fmla="*/ 73 w 109"/>
                <a:gd name="T55" fmla="*/ 23 h 133"/>
                <a:gd name="T56" fmla="*/ 54 w 109"/>
                <a:gd name="T57" fmla="*/ 23 h 133"/>
                <a:gd name="T58" fmla="*/ 42 w 109"/>
                <a:gd name="T59" fmla="*/ 29 h 133"/>
                <a:gd name="T60" fmla="*/ 41 w 109"/>
                <a:gd name="T61" fmla="*/ 37 h 133"/>
                <a:gd name="T62" fmla="*/ 42 w 109"/>
                <a:gd name="T63" fmla="*/ 40 h 133"/>
                <a:gd name="T64" fmla="*/ 50 w 109"/>
                <a:gd name="T65" fmla="*/ 46 h 133"/>
                <a:gd name="T66" fmla="*/ 81 w 109"/>
                <a:gd name="T67" fmla="*/ 56 h 133"/>
                <a:gd name="T68" fmla="*/ 90 w 109"/>
                <a:gd name="T69" fmla="*/ 60 h 133"/>
                <a:gd name="T70" fmla="*/ 102 w 109"/>
                <a:gd name="T71" fmla="*/ 73 h 133"/>
                <a:gd name="T72" fmla="*/ 102 w 109"/>
                <a:gd name="T73" fmla="*/ 89 h 133"/>
                <a:gd name="T74" fmla="*/ 100 w 109"/>
                <a:gd name="T75" fmla="*/ 102 h 133"/>
                <a:gd name="T76" fmla="*/ 90 w 109"/>
                <a:gd name="T77" fmla="*/ 116 h 133"/>
                <a:gd name="T78" fmla="*/ 77 w 109"/>
                <a:gd name="T79" fmla="*/ 127 h 133"/>
                <a:gd name="T80" fmla="*/ 56 w 109"/>
                <a:gd name="T81" fmla="*/ 133 h 133"/>
                <a:gd name="T82" fmla="*/ 33 w 109"/>
                <a:gd name="T83" fmla="*/ 133 h 133"/>
                <a:gd name="T84" fmla="*/ 16 w 109"/>
                <a:gd name="T85" fmla="*/ 127 h 133"/>
                <a:gd name="T86" fmla="*/ 4 w 109"/>
                <a:gd name="T87" fmla="*/ 116 h 133"/>
                <a:gd name="T88" fmla="*/ 2 w 109"/>
                <a:gd name="T89" fmla="*/ 108 h 133"/>
                <a:gd name="T90" fmla="*/ 0 w 109"/>
                <a:gd name="T91" fmla="*/ 100 h 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33"/>
                <a:gd name="T140" fmla="*/ 109 w 109"/>
                <a:gd name="T141" fmla="*/ 133 h 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33">
                  <a:moveTo>
                    <a:pt x="0" y="89"/>
                  </a:moveTo>
                  <a:lnTo>
                    <a:pt x="25" y="87"/>
                  </a:lnTo>
                  <a:lnTo>
                    <a:pt x="27" y="93"/>
                  </a:lnTo>
                  <a:lnTo>
                    <a:pt x="27" y="96"/>
                  </a:lnTo>
                  <a:lnTo>
                    <a:pt x="29" y="102"/>
                  </a:lnTo>
                  <a:lnTo>
                    <a:pt x="31" y="104"/>
                  </a:lnTo>
                  <a:lnTo>
                    <a:pt x="35" y="108"/>
                  </a:lnTo>
                  <a:lnTo>
                    <a:pt x="39" y="110"/>
                  </a:lnTo>
                  <a:lnTo>
                    <a:pt x="44" y="110"/>
                  </a:lnTo>
                  <a:lnTo>
                    <a:pt x="48" y="110"/>
                  </a:lnTo>
                  <a:lnTo>
                    <a:pt x="60" y="110"/>
                  </a:lnTo>
                  <a:lnTo>
                    <a:pt x="63" y="108"/>
                  </a:lnTo>
                  <a:lnTo>
                    <a:pt x="67" y="106"/>
                  </a:lnTo>
                  <a:lnTo>
                    <a:pt x="71" y="102"/>
                  </a:lnTo>
                  <a:lnTo>
                    <a:pt x="73" y="100"/>
                  </a:lnTo>
                  <a:lnTo>
                    <a:pt x="75" y="96"/>
                  </a:lnTo>
                  <a:lnTo>
                    <a:pt x="77" y="93"/>
                  </a:lnTo>
                  <a:lnTo>
                    <a:pt x="77" y="89"/>
                  </a:lnTo>
                  <a:lnTo>
                    <a:pt x="75" y="87"/>
                  </a:lnTo>
                  <a:lnTo>
                    <a:pt x="73" y="83"/>
                  </a:lnTo>
                  <a:lnTo>
                    <a:pt x="69" y="81"/>
                  </a:lnTo>
                  <a:lnTo>
                    <a:pt x="48" y="75"/>
                  </a:lnTo>
                  <a:lnTo>
                    <a:pt x="35" y="69"/>
                  </a:lnTo>
                  <a:lnTo>
                    <a:pt x="29" y="67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20" y="60"/>
                  </a:lnTo>
                  <a:lnTo>
                    <a:pt x="16" y="52"/>
                  </a:lnTo>
                  <a:lnTo>
                    <a:pt x="14" y="44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8" y="25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7" y="12"/>
                  </a:lnTo>
                  <a:lnTo>
                    <a:pt x="33" y="10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8" y="2"/>
                  </a:lnTo>
                  <a:lnTo>
                    <a:pt x="94" y="6"/>
                  </a:lnTo>
                  <a:lnTo>
                    <a:pt x="102" y="10"/>
                  </a:lnTo>
                  <a:lnTo>
                    <a:pt x="103" y="12"/>
                  </a:lnTo>
                  <a:lnTo>
                    <a:pt x="105" y="15"/>
                  </a:lnTo>
                  <a:lnTo>
                    <a:pt x="107" y="17"/>
                  </a:lnTo>
                  <a:lnTo>
                    <a:pt x="107" y="21"/>
                  </a:lnTo>
                  <a:lnTo>
                    <a:pt x="109" y="29"/>
                  </a:lnTo>
                  <a:lnTo>
                    <a:pt x="109" y="39"/>
                  </a:lnTo>
                  <a:lnTo>
                    <a:pt x="82" y="40"/>
                  </a:lnTo>
                  <a:lnTo>
                    <a:pt x="82" y="31"/>
                  </a:lnTo>
                  <a:lnTo>
                    <a:pt x="81" y="29"/>
                  </a:lnTo>
                  <a:lnTo>
                    <a:pt x="79" y="25"/>
                  </a:lnTo>
                  <a:lnTo>
                    <a:pt x="77" y="25"/>
                  </a:lnTo>
                  <a:lnTo>
                    <a:pt x="73" y="23"/>
                  </a:lnTo>
                  <a:lnTo>
                    <a:pt x="63" y="21"/>
                  </a:lnTo>
                  <a:lnTo>
                    <a:pt x="54" y="23"/>
                  </a:lnTo>
                  <a:lnTo>
                    <a:pt x="48" y="25"/>
                  </a:lnTo>
                  <a:lnTo>
                    <a:pt x="42" y="29"/>
                  </a:lnTo>
                  <a:lnTo>
                    <a:pt x="41" y="35"/>
                  </a:lnTo>
                  <a:lnTo>
                    <a:pt x="41" y="37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50" y="46"/>
                  </a:lnTo>
                  <a:lnTo>
                    <a:pt x="65" y="50"/>
                  </a:lnTo>
                  <a:lnTo>
                    <a:pt x="81" y="56"/>
                  </a:lnTo>
                  <a:lnTo>
                    <a:pt x="86" y="58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3"/>
                  </a:lnTo>
                  <a:lnTo>
                    <a:pt x="103" y="83"/>
                  </a:lnTo>
                  <a:lnTo>
                    <a:pt x="102" y="89"/>
                  </a:lnTo>
                  <a:lnTo>
                    <a:pt x="102" y="94"/>
                  </a:lnTo>
                  <a:lnTo>
                    <a:pt x="100" y="102"/>
                  </a:lnTo>
                  <a:lnTo>
                    <a:pt x="96" y="110"/>
                  </a:lnTo>
                  <a:lnTo>
                    <a:pt x="90" y="116"/>
                  </a:lnTo>
                  <a:lnTo>
                    <a:pt x="84" y="121"/>
                  </a:lnTo>
                  <a:lnTo>
                    <a:pt x="77" y="127"/>
                  </a:lnTo>
                  <a:lnTo>
                    <a:pt x="67" y="131"/>
                  </a:lnTo>
                  <a:lnTo>
                    <a:pt x="56" y="133"/>
                  </a:lnTo>
                  <a:lnTo>
                    <a:pt x="44" y="133"/>
                  </a:lnTo>
                  <a:lnTo>
                    <a:pt x="33" y="133"/>
                  </a:lnTo>
                  <a:lnTo>
                    <a:pt x="23" y="131"/>
                  </a:lnTo>
                  <a:lnTo>
                    <a:pt x="16" y="127"/>
                  </a:lnTo>
                  <a:lnTo>
                    <a:pt x="10" y="123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28928" y="633"/>
              <a:ext cx="329" cy="312"/>
            </a:xfrm>
            <a:custGeom>
              <a:avLst/>
              <a:gdLst>
                <a:gd name="T0" fmla="*/ 6 w 126"/>
                <a:gd name="T1" fmla="*/ 56 h 133"/>
                <a:gd name="T2" fmla="*/ 13 w 126"/>
                <a:gd name="T3" fmla="*/ 37 h 133"/>
                <a:gd name="T4" fmla="*/ 23 w 126"/>
                <a:gd name="T5" fmla="*/ 21 h 133"/>
                <a:gd name="T6" fmla="*/ 36 w 126"/>
                <a:gd name="T7" fmla="*/ 12 h 133"/>
                <a:gd name="T8" fmla="*/ 50 w 126"/>
                <a:gd name="T9" fmla="*/ 4 h 133"/>
                <a:gd name="T10" fmla="*/ 67 w 126"/>
                <a:gd name="T11" fmla="*/ 0 h 133"/>
                <a:gd name="T12" fmla="*/ 90 w 126"/>
                <a:gd name="T13" fmla="*/ 0 h 133"/>
                <a:gd name="T14" fmla="*/ 109 w 126"/>
                <a:gd name="T15" fmla="*/ 10 h 133"/>
                <a:gd name="T16" fmla="*/ 120 w 126"/>
                <a:gd name="T17" fmla="*/ 21 h 133"/>
                <a:gd name="T18" fmla="*/ 126 w 126"/>
                <a:gd name="T19" fmla="*/ 39 h 133"/>
                <a:gd name="T20" fmla="*/ 126 w 126"/>
                <a:gd name="T21" fmla="*/ 52 h 133"/>
                <a:gd name="T22" fmla="*/ 124 w 126"/>
                <a:gd name="T23" fmla="*/ 66 h 133"/>
                <a:gd name="T24" fmla="*/ 118 w 126"/>
                <a:gd name="T25" fmla="*/ 89 h 133"/>
                <a:gd name="T26" fmla="*/ 107 w 126"/>
                <a:gd name="T27" fmla="*/ 108 h 133"/>
                <a:gd name="T28" fmla="*/ 97 w 126"/>
                <a:gd name="T29" fmla="*/ 118 h 133"/>
                <a:gd name="T30" fmla="*/ 76 w 126"/>
                <a:gd name="T31" fmla="*/ 129 h 133"/>
                <a:gd name="T32" fmla="*/ 65 w 126"/>
                <a:gd name="T33" fmla="*/ 133 h 133"/>
                <a:gd name="T34" fmla="*/ 38 w 126"/>
                <a:gd name="T35" fmla="*/ 133 h 133"/>
                <a:gd name="T36" fmla="*/ 27 w 126"/>
                <a:gd name="T37" fmla="*/ 129 h 133"/>
                <a:gd name="T38" fmla="*/ 15 w 126"/>
                <a:gd name="T39" fmla="*/ 121 h 133"/>
                <a:gd name="T40" fmla="*/ 6 w 126"/>
                <a:gd name="T41" fmla="*/ 108 h 133"/>
                <a:gd name="T42" fmla="*/ 2 w 126"/>
                <a:gd name="T43" fmla="*/ 96 h 133"/>
                <a:gd name="T44" fmla="*/ 2 w 126"/>
                <a:gd name="T45" fmla="*/ 75 h 133"/>
                <a:gd name="T46" fmla="*/ 29 w 126"/>
                <a:gd name="T47" fmla="*/ 66 h 133"/>
                <a:gd name="T48" fmla="*/ 27 w 126"/>
                <a:gd name="T49" fmla="*/ 85 h 133"/>
                <a:gd name="T50" fmla="*/ 32 w 126"/>
                <a:gd name="T51" fmla="*/ 100 h 133"/>
                <a:gd name="T52" fmla="*/ 42 w 126"/>
                <a:gd name="T53" fmla="*/ 108 h 133"/>
                <a:gd name="T54" fmla="*/ 55 w 126"/>
                <a:gd name="T55" fmla="*/ 110 h 133"/>
                <a:gd name="T56" fmla="*/ 69 w 126"/>
                <a:gd name="T57" fmla="*/ 108 h 133"/>
                <a:gd name="T58" fmla="*/ 82 w 126"/>
                <a:gd name="T59" fmla="*/ 100 h 133"/>
                <a:gd name="T60" fmla="*/ 92 w 126"/>
                <a:gd name="T61" fmla="*/ 85 h 133"/>
                <a:gd name="T62" fmla="*/ 99 w 126"/>
                <a:gd name="T63" fmla="*/ 66 h 133"/>
                <a:gd name="T64" fmla="*/ 99 w 126"/>
                <a:gd name="T65" fmla="*/ 46 h 133"/>
                <a:gd name="T66" fmla="*/ 95 w 126"/>
                <a:gd name="T67" fmla="*/ 33 h 133"/>
                <a:gd name="T68" fmla="*/ 86 w 126"/>
                <a:gd name="T69" fmla="*/ 25 h 133"/>
                <a:gd name="T70" fmla="*/ 73 w 126"/>
                <a:gd name="T71" fmla="*/ 21 h 133"/>
                <a:gd name="T72" fmla="*/ 57 w 126"/>
                <a:gd name="T73" fmla="*/ 25 h 133"/>
                <a:gd name="T74" fmla="*/ 44 w 126"/>
                <a:gd name="T75" fmla="*/ 33 h 133"/>
                <a:gd name="T76" fmla="*/ 36 w 126"/>
                <a:gd name="T77" fmla="*/ 42 h 133"/>
                <a:gd name="T78" fmla="*/ 31 w 126"/>
                <a:gd name="T79" fmla="*/ 56 h 1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6"/>
                <a:gd name="T121" fmla="*/ 0 h 133"/>
                <a:gd name="T122" fmla="*/ 126 w 126"/>
                <a:gd name="T123" fmla="*/ 133 h 1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6" h="133">
                  <a:moveTo>
                    <a:pt x="2" y="67"/>
                  </a:moveTo>
                  <a:lnTo>
                    <a:pt x="6" y="56"/>
                  </a:lnTo>
                  <a:lnTo>
                    <a:pt x="8" y="46"/>
                  </a:lnTo>
                  <a:lnTo>
                    <a:pt x="13" y="37"/>
                  </a:lnTo>
                  <a:lnTo>
                    <a:pt x="17" y="29"/>
                  </a:lnTo>
                  <a:lnTo>
                    <a:pt x="23" y="21"/>
                  </a:lnTo>
                  <a:lnTo>
                    <a:pt x="29" y="15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9" y="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99" y="4"/>
                  </a:lnTo>
                  <a:lnTo>
                    <a:pt x="109" y="10"/>
                  </a:lnTo>
                  <a:lnTo>
                    <a:pt x="116" y="17"/>
                  </a:lnTo>
                  <a:lnTo>
                    <a:pt x="120" y="21"/>
                  </a:lnTo>
                  <a:lnTo>
                    <a:pt x="122" y="27"/>
                  </a:lnTo>
                  <a:lnTo>
                    <a:pt x="126" y="39"/>
                  </a:lnTo>
                  <a:lnTo>
                    <a:pt x="126" y="44"/>
                  </a:lnTo>
                  <a:lnTo>
                    <a:pt x="126" y="52"/>
                  </a:lnTo>
                  <a:lnTo>
                    <a:pt x="126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8" y="89"/>
                  </a:lnTo>
                  <a:lnTo>
                    <a:pt x="114" y="94"/>
                  </a:lnTo>
                  <a:lnTo>
                    <a:pt x="107" y="108"/>
                  </a:lnTo>
                  <a:lnTo>
                    <a:pt x="101" y="112"/>
                  </a:lnTo>
                  <a:lnTo>
                    <a:pt x="97" y="118"/>
                  </a:lnTo>
                  <a:lnTo>
                    <a:pt x="88" y="123"/>
                  </a:lnTo>
                  <a:lnTo>
                    <a:pt x="76" y="129"/>
                  </a:lnTo>
                  <a:lnTo>
                    <a:pt x="71" y="131"/>
                  </a:lnTo>
                  <a:lnTo>
                    <a:pt x="65" y="133"/>
                  </a:lnTo>
                  <a:lnTo>
                    <a:pt x="52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7" y="129"/>
                  </a:lnTo>
                  <a:lnTo>
                    <a:pt x="19" y="125"/>
                  </a:lnTo>
                  <a:lnTo>
                    <a:pt x="15" y="121"/>
                  </a:lnTo>
                  <a:lnTo>
                    <a:pt x="12" y="118"/>
                  </a:lnTo>
                  <a:lnTo>
                    <a:pt x="6" y="108"/>
                  </a:lnTo>
                  <a:lnTo>
                    <a:pt x="4" y="102"/>
                  </a:lnTo>
                  <a:lnTo>
                    <a:pt x="2" y="96"/>
                  </a:lnTo>
                  <a:lnTo>
                    <a:pt x="0" y="83"/>
                  </a:lnTo>
                  <a:lnTo>
                    <a:pt x="2" y="75"/>
                  </a:lnTo>
                  <a:lnTo>
                    <a:pt x="2" y="67"/>
                  </a:lnTo>
                  <a:close/>
                  <a:moveTo>
                    <a:pt x="29" y="66"/>
                  </a:moveTo>
                  <a:lnTo>
                    <a:pt x="27" y="77"/>
                  </a:lnTo>
                  <a:lnTo>
                    <a:pt x="27" y="85"/>
                  </a:lnTo>
                  <a:lnTo>
                    <a:pt x="29" y="93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8" y="110"/>
                  </a:lnTo>
                  <a:lnTo>
                    <a:pt x="55" y="110"/>
                  </a:lnTo>
                  <a:lnTo>
                    <a:pt x="63" y="110"/>
                  </a:lnTo>
                  <a:lnTo>
                    <a:pt x="69" y="108"/>
                  </a:lnTo>
                  <a:lnTo>
                    <a:pt x="76" y="104"/>
                  </a:lnTo>
                  <a:lnTo>
                    <a:pt x="82" y="100"/>
                  </a:lnTo>
                  <a:lnTo>
                    <a:pt x="88" y="93"/>
                  </a:lnTo>
                  <a:lnTo>
                    <a:pt x="92" y="85"/>
                  </a:lnTo>
                  <a:lnTo>
                    <a:pt x="95" y="77"/>
                  </a:lnTo>
                  <a:lnTo>
                    <a:pt x="99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9" y="39"/>
                  </a:lnTo>
                  <a:lnTo>
                    <a:pt x="95" y="33"/>
                  </a:lnTo>
                  <a:lnTo>
                    <a:pt x="92" y="29"/>
                  </a:lnTo>
                  <a:lnTo>
                    <a:pt x="86" y="25"/>
                  </a:lnTo>
                  <a:lnTo>
                    <a:pt x="80" y="23"/>
                  </a:lnTo>
                  <a:lnTo>
                    <a:pt x="73" y="21"/>
                  </a:lnTo>
                  <a:lnTo>
                    <a:pt x="65" y="23"/>
                  </a:lnTo>
                  <a:lnTo>
                    <a:pt x="57" y="25"/>
                  </a:lnTo>
                  <a:lnTo>
                    <a:pt x="52" y="29"/>
                  </a:lnTo>
                  <a:lnTo>
                    <a:pt x="44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1" y="56"/>
                  </a:lnTo>
                  <a:lnTo>
                    <a:pt x="29" y="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29310" y="638"/>
              <a:ext cx="325" cy="307"/>
            </a:xfrm>
            <a:custGeom>
              <a:avLst/>
              <a:gdLst>
                <a:gd name="T0" fmla="*/ 0 w 122"/>
                <a:gd name="T1" fmla="*/ 129 h 129"/>
                <a:gd name="T2" fmla="*/ 25 w 122"/>
                <a:gd name="T3" fmla="*/ 0 h 129"/>
                <a:gd name="T4" fmla="*/ 78 w 122"/>
                <a:gd name="T5" fmla="*/ 0 h 129"/>
                <a:gd name="T6" fmla="*/ 95 w 122"/>
                <a:gd name="T7" fmla="*/ 0 h 129"/>
                <a:gd name="T8" fmla="*/ 103 w 122"/>
                <a:gd name="T9" fmla="*/ 2 h 129"/>
                <a:gd name="T10" fmla="*/ 107 w 122"/>
                <a:gd name="T11" fmla="*/ 4 h 129"/>
                <a:gd name="T12" fmla="*/ 111 w 122"/>
                <a:gd name="T13" fmla="*/ 6 h 129"/>
                <a:gd name="T14" fmla="*/ 114 w 122"/>
                <a:gd name="T15" fmla="*/ 8 h 129"/>
                <a:gd name="T16" fmla="*/ 116 w 122"/>
                <a:gd name="T17" fmla="*/ 11 h 129"/>
                <a:gd name="T18" fmla="*/ 118 w 122"/>
                <a:gd name="T19" fmla="*/ 15 h 129"/>
                <a:gd name="T20" fmla="*/ 120 w 122"/>
                <a:gd name="T21" fmla="*/ 19 h 129"/>
                <a:gd name="T22" fmla="*/ 122 w 122"/>
                <a:gd name="T23" fmla="*/ 25 h 129"/>
                <a:gd name="T24" fmla="*/ 122 w 122"/>
                <a:gd name="T25" fmla="*/ 31 h 129"/>
                <a:gd name="T26" fmla="*/ 120 w 122"/>
                <a:gd name="T27" fmla="*/ 37 h 129"/>
                <a:gd name="T28" fmla="*/ 118 w 122"/>
                <a:gd name="T29" fmla="*/ 42 h 129"/>
                <a:gd name="T30" fmla="*/ 116 w 122"/>
                <a:gd name="T31" fmla="*/ 50 h 129"/>
                <a:gd name="T32" fmla="*/ 113 w 122"/>
                <a:gd name="T33" fmla="*/ 56 h 129"/>
                <a:gd name="T34" fmla="*/ 107 w 122"/>
                <a:gd name="T35" fmla="*/ 60 h 129"/>
                <a:gd name="T36" fmla="*/ 101 w 122"/>
                <a:gd name="T37" fmla="*/ 65 h 129"/>
                <a:gd name="T38" fmla="*/ 95 w 122"/>
                <a:gd name="T39" fmla="*/ 67 h 129"/>
                <a:gd name="T40" fmla="*/ 88 w 122"/>
                <a:gd name="T41" fmla="*/ 71 h 129"/>
                <a:gd name="T42" fmla="*/ 80 w 122"/>
                <a:gd name="T43" fmla="*/ 73 h 129"/>
                <a:gd name="T44" fmla="*/ 86 w 122"/>
                <a:gd name="T45" fmla="*/ 77 h 129"/>
                <a:gd name="T46" fmla="*/ 92 w 122"/>
                <a:gd name="T47" fmla="*/ 83 h 129"/>
                <a:gd name="T48" fmla="*/ 97 w 122"/>
                <a:gd name="T49" fmla="*/ 91 h 129"/>
                <a:gd name="T50" fmla="*/ 103 w 122"/>
                <a:gd name="T51" fmla="*/ 104 h 129"/>
                <a:gd name="T52" fmla="*/ 113 w 122"/>
                <a:gd name="T53" fmla="*/ 129 h 129"/>
                <a:gd name="T54" fmla="*/ 82 w 122"/>
                <a:gd name="T55" fmla="*/ 129 h 129"/>
                <a:gd name="T56" fmla="*/ 69 w 122"/>
                <a:gd name="T57" fmla="*/ 102 h 129"/>
                <a:gd name="T58" fmla="*/ 59 w 122"/>
                <a:gd name="T59" fmla="*/ 83 h 129"/>
                <a:gd name="T60" fmla="*/ 55 w 122"/>
                <a:gd name="T61" fmla="*/ 79 h 129"/>
                <a:gd name="T62" fmla="*/ 53 w 122"/>
                <a:gd name="T63" fmla="*/ 77 h 129"/>
                <a:gd name="T64" fmla="*/ 48 w 122"/>
                <a:gd name="T65" fmla="*/ 75 h 129"/>
                <a:gd name="T66" fmla="*/ 40 w 122"/>
                <a:gd name="T67" fmla="*/ 75 h 129"/>
                <a:gd name="T68" fmla="*/ 36 w 122"/>
                <a:gd name="T69" fmla="*/ 75 h 129"/>
                <a:gd name="T70" fmla="*/ 25 w 122"/>
                <a:gd name="T71" fmla="*/ 129 h 129"/>
                <a:gd name="T72" fmla="*/ 0 w 122"/>
                <a:gd name="T73" fmla="*/ 129 h 129"/>
                <a:gd name="T74" fmla="*/ 40 w 122"/>
                <a:gd name="T75" fmla="*/ 54 h 129"/>
                <a:gd name="T76" fmla="*/ 59 w 122"/>
                <a:gd name="T77" fmla="*/ 54 h 129"/>
                <a:gd name="T78" fmla="*/ 72 w 122"/>
                <a:gd name="T79" fmla="*/ 54 h 129"/>
                <a:gd name="T80" fmla="*/ 80 w 122"/>
                <a:gd name="T81" fmla="*/ 54 h 129"/>
                <a:gd name="T82" fmla="*/ 86 w 122"/>
                <a:gd name="T83" fmla="*/ 52 h 129"/>
                <a:gd name="T84" fmla="*/ 90 w 122"/>
                <a:gd name="T85" fmla="*/ 48 h 129"/>
                <a:gd name="T86" fmla="*/ 92 w 122"/>
                <a:gd name="T87" fmla="*/ 46 h 129"/>
                <a:gd name="T88" fmla="*/ 93 w 122"/>
                <a:gd name="T89" fmla="*/ 44 h 129"/>
                <a:gd name="T90" fmla="*/ 95 w 122"/>
                <a:gd name="T91" fmla="*/ 38 h 129"/>
                <a:gd name="T92" fmla="*/ 95 w 122"/>
                <a:gd name="T93" fmla="*/ 33 h 129"/>
                <a:gd name="T94" fmla="*/ 93 w 122"/>
                <a:gd name="T95" fmla="*/ 29 h 129"/>
                <a:gd name="T96" fmla="*/ 93 w 122"/>
                <a:gd name="T97" fmla="*/ 27 h 129"/>
                <a:gd name="T98" fmla="*/ 92 w 122"/>
                <a:gd name="T99" fmla="*/ 25 h 129"/>
                <a:gd name="T100" fmla="*/ 86 w 122"/>
                <a:gd name="T101" fmla="*/ 23 h 129"/>
                <a:gd name="T102" fmla="*/ 80 w 122"/>
                <a:gd name="T103" fmla="*/ 21 h 129"/>
                <a:gd name="T104" fmla="*/ 67 w 122"/>
                <a:gd name="T105" fmla="*/ 21 h 129"/>
                <a:gd name="T106" fmla="*/ 46 w 122"/>
                <a:gd name="T107" fmla="*/ 21 h 129"/>
                <a:gd name="T108" fmla="*/ 40 w 122"/>
                <a:gd name="T109" fmla="*/ 54 h 1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2"/>
                <a:gd name="T166" fmla="*/ 0 h 129"/>
                <a:gd name="T167" fmla="*/ 122 w 122"/>
                <a:gd name="T168" fmla="*/ 129 h 1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2" h="129">
                  <a:moveTo>
                    <a:pt x="0" y="129"/>
                  </a:moveTo>
                  <a:lnTo>
                    <a:pt x="25" y="0"/>
                  </a:lnTo>
                  <a:lnTo>
                    <a:pt x="78" y="0"/>
                  </a:lnTo>
                  <a:lnTo>
                    <a:pt x="95" y="0"/>
                  </a:lnTo>
                  <a:lnTo>
                    <a:pt x="103" y="2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6" y="11"/>
                  </a:lnTo>
                  <a:lnTo>
                    <a:pt x="118" y="15"/>
                  </a:lnTo>
                  <a:lnTo>
                    <a:pt x="120" y="19"/>
                  </a:lnTo>
                  <a:lnTo>
                    <a:pt x="122" y="25"/>
                  </a:lnTo>
                  <a:lnTo>
                    <a:pt x="122" y="31"/>
                  </a:lnTo>
                  <a:lnTo>
                    <a:pt x="120" y="37"/>
                  </a:lnTo>
                  <a:lnTo>
                    <a:pt x="118" y="42"/>
                  </a:lnTo>
                  <a:lnTo>
                    <a:pt x="116" y="50"/>
                  </a:lnTo>
                  <a:lnTo>
                    <a:pt x="113" y="56"/>
                  </a:lnTo>
                  <a:lnTo>
                    <a:pt x="107" y="60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88" y="71"/>
                  </a:lnTo>
                  <a:lnTo>
                    <a:pt x="80" y="73"/>
                  </a:lnTo>
                  <a:lnTo>
                    <a:pt x="86" y="77"/>
                  </a:lnTo>
                  <a:lnTo>
                    <a:pt x="92" y="83"/>
                  </a:lnTo>
                  <a:lnTo>
                    <a:pt x="97" y="91"/>
                  </a:lnTo>
                  <a:lnTo>
                    <a:pt x="103" y="104"/>
                  </a:lnTo>
                  <a:lnTo>
                    <a:pt x="113" y="129"/>
                  </a:lnTo>
                  <a:lnTo>
                    <a:pt x="82" y="129"/>
                  </a:lnTo>
                  <a:lnTo>
                    <a:pt x="69" y="102"/>
                  </a:lnTo>
                  <a:lnTo>
                    <a:pt x="59" y="83"/>
                  </a:lnTo>
                  <a:lnTo>
                    <a:pt x="55" y="79"/>
                  </a:lnTo>
                  <a:lnTo>
                    <a:pt x="53" y="77"/>
                  </a:lnTo>
                  <a:lnTo>
                    <a:pt x="48" y="75"/>
                  </a:lnTo>
                  <a:lnTo>
                    <a:pt x="40" y="75"/>
                  </a:lnTo>
                  <a:lnTo>
                    <a:pt x="36" y="75"/>
                  </a:lnTo>
                  <a:lnTo>
                    <a:pt x="25" y="129"/>
                  </a:lnTo>
                  <a:lnTo>
                    <a:pt x="0" y="129"/>
                  </a:lnTo>
                  <a:close/>
                  <a:moveTo>
                    <a:pt x="40" y="54"/>
                  </a:moveTo>
                  <a:lnTo>
                    <a:pt x="59" y="54"/>
                  </a:lnTo>
                  <a:lnTo>
                    <a:pt x="72" y="54"/>
                  </a:lnTo>
                  <a:lnTo>
                    <a:pt x="80" y="54"/>
                  </a:lnTo>
                  <a:lnTo>
                    <a:pt x="86" y="52"/>
                  </a:lnTo>
                  <a:lnTo>
                    <a:pt x="90" y="48"/>
                  </a:lnTo>
                  <a:lnTo>
                    <a:pt x="92" y="46"/>
                  </a:lnTo>
                  <a:lnTo>
                    <a:pt x="93" y="44"/>
                  </a:lnTo>
                  <a:lnTo>
                    <a:pt x="95" y="38"/>
                  </a:lnTo>
                  <a:lnTo>
                    <a:pt x="95" y="33"/>
                  </a:lnTo>
                  <a:lnTo>
                    <a:pt x="93" y="29"/>
                  </a:lnTo>
                  <a:lnTo>
                    <a:pt x="93" y="27"/>
                  </a:lnTo>
                  <a:lnTo>
                    <a:pt x="92" y="25"/>
                  </a:lnTo>
                  <a:lnTo>
                    <a:pt x="86" y="23"/>
                  </a:lnTo>
                  <a:lnTo>
                    <a:pt x="80" y="21"/>
                  </a:lnTo>
                  <a:lnTo>
                    <a:pt x="67" y="21"/>
                  </a:lnTo>
                  <a:lnTo>
                    <a:pt x="46" y="21"/>
                  </a:lnTo>
                  <a:lnTo>
                    <a:pt x="40" y="5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9683" y="638"/>
              <a:ext cx="313" cy="307"/>
            </a:xfrm>
            <a:custGeom>
              <a:avLst/>
              <a:gdLst>
                <a:gd name="T0" fmla="*/ 0 w 118"/>
                <a:gd name="T1" fmla="*/ 129 h 129"/>
                <a:gd name="T2" fmla="*/ 25 w 118"/>
                <a:gd name="T3" fmla="*/ 0 h 129"/>
                <a:gd name="T4" fmla="*/ 118 w 118"/>
                <a:gd name="T5" fmla="*/ 0 h 129"/>
                <a:gd name="T6" fmla="*/ 113 w 118"/>
                <a:gd name="T7" fmla="*/ 21 h 129"/>
                <a:gd name="T8" fmla="*/ 46 w 118"/>
                <a:gd name="T9" fmla="*/ 21 h 129"/>
                <a:gd name="T10" fmla="*/ 40 w 118"/>
                <a:gd name="T11" fmla="*/ 50 h 129"/>
                <a:gd name="T12" fmla="*/ 103 w 118"/>
                <a:gd name="T13" fmla="*/ 50 h 129"/>
                <a:gd name="T14" fmla="*/ 99 w 118"/>
                <a:gd name="T15" fmla="*/ 71 h 129"/>
                <a:gd name="T16" fmla="*/ 36 w 118"/>
                <a:gd name="T17" fmla="*/ 71 h 129"/>
                <a:gd name="T18" fmla="*/ 29 w 118"/>
                <a:gd name="T19" fmla="*/ 108 h 129"/>
                <a:gd name="T20" fmla="*/ 99 w 118"/>
                <a:gd name="T21" fmla="*/ 108 h 129"/>
                <a:gd name="T22" fmla="*/ 96 w 118"/>
                <a:gd name="T23" fmla="*/ 129 h 129"/>
                <a:gd name="T24" fmla="*/ 0 w 118"/>
                <a:gd name="T25" fmla="*/ 129 h 1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129"/>
                <a:gd name="T41" fmla="*/ 118 w 118"/>
                <a:gd name="T42" fmla="*/ 129 h 1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129">
                  <a:moveTo>
                    <a:pt x="0" y="129"/>
                  </a:moveTo>
                  <a:lnTo>
                    <a:pt x="25" y="0"/>
                  </a:lnTo>
                  <a:lnTo>
                    <a:pt x="118" y="0"/>
                  </a:lnTo>
                  <a:lnTo>
                    <a:pt x="113" y="21"/>
                  </a:lnTo>
                  <a:lnTo>
                    <a:pt x="46" y="21"/>
                  </a:lnTo>
                  <a:lnTo>
                    <a:pt x="40" y="50"/>
                  </a:lnTo>
                  <a:lnTo>
                    <a:pt x="103" y="50"/>
                  </a:lnTo>
                  <a:lnTo>
                    <a:pt x="99" y="71"/>
                  </a:lnTo>
                  <a:lnTo>
                    <a:pt x="36" y="71"/>
                  </a:lnTo>
                  <a:lnTo>
                    <a:pt x="29" y="108"/>
                  </a:lnTo>
                  <a:lnTo>
                    <a:pt x="99" y="108"/>
                  </a:lnTo>
                  <a:lnTo>
                    <a:pt x="96" y="129"/>
                  </a:lnTo>
                  <a:lnTo>
                    <a:pt x="0" y="1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30039" y="633"/>
              <a:ext cx="335" cy="340"/>
            </a:xfrm>
            <a:custGeom>
              <a:avLst/>
              <a:gdLst>
                <a:gd name="T0" fmla="*/ 106 w 125"/>
                <a:gd name="T1" fmla="*/ 119 h 145"/>
                <a:gd name="T2" fmla="*/ 104 w 125"/>
                <a:gd name="T3" fmla="*/ 145 h 145"/>
                <a:gd name="T4" fmla="*/ 93 w 125"/>
                <a:gd name="T5" fmla="*/ 139 h 145"/>
                <a:gd name="T6" fmla="*/ 72 w 125"/>
                <a:gd name="T7" fmla="*/ 131 h 145"/>
                <a:gd name="T8" fmla="*/ 49 w 125"/>
                <a:gd name="T9" fmla="*/ 133 h 145"/>
                <a:gd name="T10" fmla="*/ 32 w 125"/>
                <a:gd name="T11" fmla="*/ 131 h 145"/>
                <a:gd name="T12" fmla="*/ 17 w 125"/>
                <a:gd name="T13" fmla="*/ 123 h 145"/>
                <a:gd name="T14" fmla="*/ 9 w 125"/>
                <a:gd name="T15" fmla="*/ 116 h 145"/>
                <a:gd name="T16" fmla="*/ 3 w 125"/>
                <a:gd name="T17" fmla="*/ 106 h 145"/>
                <a:gd name="T18" fmla="*/ 0 w 125"/>
                <a:gd name="T19" fmla="*/ 94 h 145"/>
                <a:gd name="T20" fmla="*/ 0 w 125"/>
                <a:gd name="T21" fmla="*/ 81 h 145"/>
                <a:gd name="T22" fmla="*/ 2 w 125"/>
                <a:gd name="T23" fmla="*/ 66 h 145"/>
                <a:gd name="T24" fmla="*/ 9 w 125"/>
                <a:gd name="T25" fmla="*/ 44 h 145"/>
                <a:gd name="T26" fmla="*/ 19 w 125"/>
                <a:gd name="T27" fmla="*/ 25 h 145"/>
                <a:gd name="T28" fmla="*/ 38 w 125"/>
                <a:gd name="T29" fmla="*/ 10 h 145"/>
                <a:gd name="T30" fmla="*/ 63 w 125"/>
                <a:gd name="T31" fmla="*/ 0 h 145"/>
                <a:gd name="T32" fmla="*/ 87 w 125"/>
                <a:gd name="T33" fmla="*/ 0 h 145"/>
                <a:gd name="T34" fmla="*/ 99 w 125"/>
                <a:gd name="T35" fmla="*/ 4 h 145"/>
                <a:gd name="T36" fmla="*/ 112 w 125"/>
                <a:gd name="T37" fmla="*/ 12 h 145"/>
                <a:gd name="T38" fmla="*/ 120 w 125"/>
                <a:gd name="T39" fmla="*/ 21 h 145"/>
                <a:gd name="T40" fmla="*/ 125 w 125"/>
                <a:gd name="T41" fmla="*/ 37 h 145"/>
                <a:gd name="T42" fmla="*/ 125 w 125"/>
                <a:gd name="T43" fmla="*/ 50 h 145"/>
                <a:gd name="T44" fmla="*/ 124 w 125"/>
                <a:gd name="T45" fmla="*/ 66 h 145"/>
                <a:gd name="T46" fmla="*/ 114 w 125"/>
                <a:gd name="T47" fmla="*/ 93 h 145"/>
                <a:gd name="T48" fmla="*/ 99 w 125"/>
                <a:gd name="T49" fmla="*/ 114 h 145"/>
                <a:gd name="T50" fmla="*/ 87 w 125"/>
                <a:gd name="T51" fmla="*/ 93 h 145"/>
                <a:gd name="T52" fmla="*/ 95 w 125"/>
                <a:gd name="T53" fmla="*/ 77 h 145"/>
                <a:gd name="T54" fmla="*/ 99 w 125"/>
                <a:gd name="T55" fmla="*/ 56 h 145"/>
                <a:gd name="T56" fmla="*/ 97 w 125"/>
                <a:gd name="T57" fmla="*/ 39 h 145"/>
                <a:gd name="T58" fmla="*/ 89 w 125"/>
                <a:gd name="T59" fmla="*/ 29 h 145"/>
                <a:gd name="T60" fmla="*/ 78 w 125"/>
                <a:gd name="T61" fmla="*/ 23 h 145"/>
                <a:gd name="T62" fmla="*/ 64 w 125"/>
                <a:gd name="T63" fmla="*/ 23 h 145"/>
                <a:gd name="T64" fmla="*/ 49 w 125"/>
                <a:gd name="T65" fmla="*/ 29 h 145"/>
                <a:gd name="T66" fmla="*/ 38 w 125"/>
                <a:gd name="T67" fmla="*/ 39 h 145"/>
                <a:gd name="T68" fmla="*/ 34 w 125"/>
                <a:gd name="T69" fmla="*/ 46 h 145"/>
                <a:gd name="T70" fmla="*/ 28 w 125"/>
                <a:gd name="T71" fmla="*/ 66 h 145"/>
                <a:gd name="T72" fmla="*/ 26 w 125"/>
                <a:gd name="T73" fmla="*/ 87 h 145"/>
                <a:gd name="T74" fmla="*/ 32 w 125"/>
                <a:gd name="T75" fmla="*/ 100 h 145"/>
                <a:gd name="T76" fmla="*/ 42 w 125"/>
                <a:gd name="T77" fmla="*/ 108 h 145"/>
                <a:gd name="T78" fmla="*/ 53 w 125"/>
                <a:gd name="T79" fmla="*/ 110 h 145"/>
                <a:gd name="T80" fmla="*/ 64 w 125"/>
                <a:gd name="T81" fmla="*/ 108 h 145"/>
                <a:gd name="T82" fmla="*/ 51 w 125"/>
                <a:gd name="T83" fmla="*/ 100 h 145"/>
                <a:gd name="T84" fmla="*/ 72 w 125"/>
                <a:gd name="T85" fmla="*/ 91 h 1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5"/>
                <a:gd name="T130" fmla="*/ 0 h 145"/>
                <a:gd name="T131" fmla="*/ 125 w 125"/>
                <a:gd name="T132" fmla="*/ 145 h 1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5" h="145">
                  <a:moveTo>
                    <a:pt x="99" y="114"/>
                  </a:moveTo>
                  <a:lnTo>
                    <a:pt x="106" y="119"/>
                  </a:lnTo>
                  <a:lnTo>
                    <a:pt x="116" y="125"/>
                  </a:lnTo>
                  <a:lnTo>
                    <a:pt x="104" y="145"/>
                  </a:lnTo>
                  <a:lnTo>
                    <a:pt x="99" y="143"/>
                  </a:lnTo>
                  <a:lnTo>
                    <a:pt x="93" y="139"/>
                  </a:lnTo>
                  <a:lnTo>
                    <a:pt x="80" y="127"/>
                  </a:lnTo>
                  <a:lnTo>
                    <a:pt x="72" y="131"/>
                  </a:lnTo>
                  <a:lnTo>
                    <a:pt x="64" y="131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6" y="129"/>
                  </a:lnTo>
                  <a:lnTo>
                    <a:pt x="17" y="123"/>
                  </a:lnTo>
                  <a:lnTo>
                    <a:pt x="13" y="119"/>
                  </a:lnTo>
                  <a:lnTo>
                    <a:pt x="9" y="116"/>
                  </a:lnTo>
                  <a:lnTo>
                    <a:pt x="5" y="112"/>
                  </a:lnTo>
                  <a:lnTo>
                    <a:pt x="3" y="106"/>
                  </a:lnTo>
                  <a:lnTo>
                    <a:pt x="2" y="100"/>
                  </a:lnTo>
                  <a:lnTo>
                    <a:pt x="0" y="94"/>
                  </a:lnTo>
                  <a:lnTo>
                    <a:pt x="0" y="89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5" y="50"/>
                  </a:lnTo>
                  <a:lnTo>
                    <a:pt x="9" y="44"/>
                  </a:lnTo>
                  <a:lnTo>
                    <a:pt x="11" y="37"/>
                  </a:lnTo>
                  <a:lnTo>
                    <a:pt x="19" y="25"/>
                  </a:lnTo>
                  <a:lnTo>
                    <a:pt x="28" y="17"/>
                  </a:lnTo>
                  <a:lnTo>
                    <a:pt x="38" y="10"/>
                  </a:lnTo>
                  <a:lnTo>
                    <a:pt x="49" y="4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3" y="2"/>
                  </a:lnTo>
                  <a:lnTo>
                    <a:pt x="99" y="4"/>
                  </a:lnTo>
                  <a:lnTo>
                    <a:pt x="108" y="10"/>
                  </a:lnTo>
                  <a:lnTo>
                    <a:pt x="112" y="12"/>
                  </a:lnTo>
                  <a:lnTo>
                    <a:pt x="116" y="15"/>
                  </a:lnTo>
                  <a:lnTo>
                    <a:pt x="120" y="21"/>
                  </a:lnTo>
                  <a:lnTo>
                    <a:pt x="122" y="25"/>
                  </a:lnTo>
                  <a:lnTo>
                    <a:pt x="125" y="37"/>
                  </a:lnTo>
                  <a:lnTo>
                    <a:pt x="125" y="44"/>
                  </a:lnTo>
                  <a:lnTo>
                    <a:pt x="125" y="50"/>
                  </a:lnTo>
                  <a:lnTo>
                    <a:pt x="125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4" y="93"/>
                  </a:lnTo>
                  <a:lnTo>
                    <a:pt x="108" y="104"/>
                  </a:lnTo>
                  <a:lnTo>
                    <a:pt x="99" y="114"/>
                  </a:lnTo>
                  <a:close/>
                  <a:moveTo>
                    <a:pt x="82" y="98"/>
                  </a:moveTo>
                  <a:lnTo>
                    <a:pt x="87" y="93"/>
                  </a:lnTo>
                  <a:lnTo>
                    <a:pt x="91" y="85"/>
                  </a:lnTo>
                  <a:lnTo>
                    <a:pt x="95" y="77"/>
                  </a:lnTo>
                  <a:lnTo>
                    <a:pt x="97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7" y="39"/>
                  </a:lnTo>
                  <a:lnTo>
                    <a:pt x="95" y="33"/>
                  </a:lnTo>
                  <a:lnTo>
                    <a:pt x="89" y="29"/>
                  </a:lnTo>
                  <a:lnTo>
                    <a:pt x="85" y="25"/>
                  </a:lnTo>
                  <a:lnTo>
                    <a:pt x="78" y="23"/>
                  </a:lnTo>
                  <a:lnTo>
                    <a:pt x="70" y="21"/>
                  </a:lnTo>
                  <a:lnTo>
                    <a:pt x="64" y="23"/>
                  </a:lnTo>
                  <a:lnTo>
                    <a:pt x="57" y="25"/>
                  </a:lnTo>
                  <a:lnTo>
                    <a:pt x="49" y="29"/>
                  </a:lnTo>
                  <a:lnTo>
                    <a:pt x="43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6" y="77"/>
                  </a:lnTo>
                  <a:lnTo>
                    <a:pt x="26" y="87"/>
                  </a:lnTo>
                  <a:lnTo>
                    <a:pt x="28" y="94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7" y="110"/>
                  </a:lnTo>
                  <a:lnTo>
                    <a:pt x="53" y="110"/>
                  </a:lnTo>
                  <a:lnTo>
                    <a:pt x="59" y="110"/>
                  </a:lnTo>
                  <a:lnTo>
                    <a:pt x="64" y="108"/>
                  </a:lnTo>
                  <a:lnTo>
                    <a:pt x="57" y="104"/>
                  </a:lnTo>
                  <a:lnTo>
                    <a:pt x="51" y="100"/>
                  </a:lnTo>
                  <a:lnTo>
                    <a:pt x="61" y="87"/>
                  </a:lnTo>
                  <a:lnTo>
                    <a:pt x="72" y="91"/>
                  </a:lnTo>
                  <a:lnTo>
                    <a:pt x="82" y="9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27960" y="907"/>
              <a:ext cx="399" cy="681"/>
            </a:xfrm>
            <a:custGeom>
              <a:avLst/>
              <a:gdLst>
                <a:gd name="T0" fmla="*/ 139 w 148"/>
                <a:gd name="T1" fmla="*/ 289 h 289"/>
                <a:gd name="T2" fmla="*/ 99 w 148"/>
                <a:gd name="T3" fmla="*/ 246 h 289"/>
                <a:gd name="T4" fmla="*/ 66 w 148"/>
                <a:gd name="T5" fmla="*/ 202 h 289"/>
                <a:gd name="T6" fmla="*/ 40 w 148"/>
                <a:gd name="T7" fmla="*/ 160 h 289"/>
                <a:gd name="T8" fmla="*/ 19 w 148"/>
                <a:gd name="T9" fmla="*/ 119 h 289"/>
                <a:gd name="T10" fmla="*/ 5 w 148"/>
                <a:gd name="T11" fmla="*/ 84 h 289"/>
                <a:gd name="T12" fmla="*/ 0 w 148"/>
                <a:gd name="T13" fmla="*/ 48 h 289"/>
                <a:gd name="T14" fmla="*/ 0 w 148"/>
                <a:gd name="T15" fmla="*/ 21 h 289"/>
                <a:gd name="T16" fmla="*/ 11 w 148"/>
                <a:gd name="T17" fmla="*/ 0 h 289"/>
                <a:gd name="T18" fmla="*/ 23 w 148"/>
                <a:gd name="T19" fmla="*/ 7 h 289"/>
                <a:gd name="T20" fmla="*/ 11 w 148"/>
                <a:gd name="T21" fmla="*/ 27 h 289"/>
                <a:gd name="T22" fmla="*/ 11 w 148"/>
                <a:gd name="T23" fmla="*/ 48 h 289"/>
                <a:gd name="T24" fmla="*/ 17 w 148"/>
                <a:gd name="T25" fmla="*/ 79 h 289"/>
                <a:gd name="T26" fmla="*/ 30 w 148"/>
                <a:gd name="T27" fmla="*/ 113 h 289"/>
                <a:gd name="T28" fmla="*/ 51 w 148"/>
                <a:gd name="T29" fmla="*/ 152 h 289"/>
                <a:gd name="T30" fmla="*/ 76 w 148"/>
                <a:gd name="T31" fmla="*/ 192 h 289"/>
                <a:gd name="T32" fmla="*/ 108 w 148"/>
                <a:gd name="T33" fmla="*/ 237 h 289"/>
                <a:gd name="T34" fmla="*/ 148 w 148"/>
                <a:gd name="T35" fmla="*/ 279 h 289"/>
                <a:gd name="T36" fmla="*/ 139 w 148"/>
                <a:gd name="T37" fmla="*/ 289 h 2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8"/>
                <a:gd name="T58" fmla="*/ 0 h 289"/>
                <a:gd name="T59" fmla="*/ 148 w 148"/>
                <a:gd name="T60" fmla="*/ 289 h 2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8" h="289">
                  <a:moveTo>
                    <a:pt x="139" y="289"/>
                  </a:moveTo>
                  <a:lnTo>
                    <a:pt x="99" y="246"/>
                  </a:lnTo>
                  <a:lnTo>
                    <a:pt x="66" y="202"/>
                  </a:lnTo>
                  <a:lnTo>
                    <a:pt x="40" y="160"/>
                  </a:lnTo>
                  <a:lnTo>
                    <a:pt x="19" y="119"/>
                  </a:lnTo>
                  <a:lnTo>
                    <a:pt x="5" y="84"/>
                  </a:lnTo>
                  <a:lnTo>
                    <a:pt x="0" y="48"/>
                  </a:lnTo>
                  <a:lnTo>
                    <a:pt x="0" y="21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11" y="27"/>
                  </a:lnTo>
                  <a:lnTo>
                    <a:pt x="11" y="48"/>
                  </a:lnTo>
                  <a:lnTo>
                    <a:pt x="17" y="79"/>
                  </a:lnTo>
                  <a:lnTo>
                    <a:pt x="30" y="113"/>
                  </a:lnTo>
                  <a:lnTo>
                    <a:pt x="51" y="152"/>
                  </a:lnTo>
                  <a:lnTo>
                    <a:pt x="76" y="192"/>
                  </a:lnTo>
                  <a:lnTo>
                    <a:pt x="108" y="237"/>
                  </a:lnTo>
                  <a:lnTo>
                    <a:pt x="148" y="279"/>
                  </a:lnTo>
                  <a:lnTo>
                    <a:pt x="139" y="2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27997" y="874"/>
              <a:ext cx="734" cy="369"/>
            </a:xfrm>
            <a:custGeom>
              <a:avLst/>
              <a:gdLst>
                <a:gd name="T0" fmla="*/ 0 w 277"/>
                <a:gd name="T1" fmla="*/ 12 h 156"/>
                <a:gd name="T2" fmla="*/ 21 w 277"/>
                <a:gd name="T3" fmla="*/ 2 h 156"/>
                <a:gd name="T4" fmla="*/ 46 w 277"/>
                <a:gd name="T5" fmla="*/ 0 h 156"/>
                <a:gd name="T6" fmla="*/ 76 w 277"/>
                <a:gd name="T7" fmla="*/ 6 h 156"/>
                <a:gd name="T8" fmla="*/ 115 w 277"/>
                <a:gd name="T9" fmla="*/ 21 h 156"/>
                <a:gd name="T10" fmla="*/ 153 w 277"/>
                <a:gd name="T11" fmla="*/ 43 h 156"/>
                <a:gd name="T12" fmla="*/ 193 w 277"/>
                <a:gd name="T13" fmla="*/ 70 h 156"/>
                <a:gd name="T14" fmla="*/ 235 w 277"/>
                <a:gd name="T15" fmla="*/ 106 h 156"/>
                <a:gd name="T16" fmla="*/ 277 w 277"/>
                <a:gd name="T17" fmla="*/ 147 h 156"/>
                <a:gd name="T18" fmla="*/ 267 w 277"/>
                <a:gd name="T19" fmla="*/ 156 h 156"/>
                <a:gd name="T20" fmla="*/ 225 w 277"/>
                <a:gd name="T21" fmla="*/ 116 h 156"/>
                <a:gd name="T22" fmla="*/ 185 w 277"/>
                <a:gd name="T23" fmla="*/ 81 h 156"/>
                <a:gd name="T24" fmla="*/ 145 w 277"/>
                <a:gd name="T25" fmla="*/ 54 h 156"/>
                <a:gd name="T26" fmla="*/ 107 w 277"/>
                <a:gd name="T27" fmla="*/ 33 h 156"/>
                <a:gd name="T28" fmla="*/ 74 w 277"/>
                <a:gd name="T29" fmla="*/ 19 h 156"/>
                <a:gd name="T30" fmla="*/ 44 w 277"/>
                <a:gd name="T31" fmla="*/ 14 h 156"/>
                <a:gd name="T32" fmla="*/ 23 w 277"/>
                <a:gd name="T33" fmla="*/ 16 h 156"/>
                <a:gd name="T34" fmla="*/ 8 w 277"/>
                <a:gd name="T35" fmla="*/ 23 h 156"/>
                <a:gd name="T36" fmla="*/ 0 w 277"/>
                <a:gd name="T37" fmla="*/ 12 h 1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7"/>
                <a:gd name="T58" fmla="*/ 0 h 156"/>
                <a:gd name="T59" fmla="*/ 277 w 277"/>
                <a:gd name="T60" fmla="*/ 156 h 1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7" h="156">
                  <a:moveTo>
                    <a:pt x="0" y="12"/>
                  </a:moveTo>
                  <a:lnTo>
                    <a:pt x="21" y="2"/>
                  </a:lnTo>
                  <a:lnTo>
                    <a:pt x="46" y="0"/>
                  </a:lnTo>
                  <a:lnTo>
                    <a:pt x="76" y="6"/>
                  </a:lnTo>
                  <a:lnTo>
                    <a:pt x="115" y="21"/>
                  </a:lnTo>
                  <a:lnTo>
                    <a:pt x="153" y="43"/>
                  </a:lnTo>
                  <a:lnTo>
                    <a:pt x="193" y="70"/>
                  </a:lnTo>
                  <a:lnTo>
                    <a:pt x="235" y="106"/>
                  </a:lnTo>
                  <a:lnTo>
                    <a:pt x="277" y="147"/>
                  </a:lnTo>
                  <a:lnTo>
                    <a:pt x="267" y="156"/>
                  </a:lnTo>
                  <a:lnTo>
                    <a:pt x="225" y="116"/>
                  </a:lnTo>
                  <a:lnTo>
                    <a:pt x="185" y="81"/>
                  </a:lnTo>
                  <a:lnTo>
                    <a:pt x="145" y="54"/>
                  </a:lnTo>
                  <a:lnTo>
                    <a:pt x="107" y="33"/>
                  </a:lnTo>
                  <a:lnTo>
                    <a:pt x="74" y="19"/>
                  </a:lnTo>
                  <a:lnTo>
                    <a:pt x="44" y="14"/>
                  </a:lnTo>
                  <a:lnTo>
                    <a:pt x="23" y="16"/>
                  </a:lnTo>
                  <a:lnTo>
                    <a:pt x="8" y="23"/>
                  </a:lnTo>
                  <a:lnTo>
                    <a:pt x="0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27992" y="903"/>
              <a:ext cx="32" cy="28"/>
            </a:xfrm>
            <a:custGeom>
              <a:avLst/>
              <a:gdLst>
                <a:gd name="T0" fmla="*/ 0 w 12"/>
                <a:gd name="T1" fmla="*/ 2 h 11"/>
                <a:gd name="T2" fmla="*/ 2 w 12"/>
                <a:gd name="T3" fmla="*/ 0 h 11"/>
                <a:gd name="T4" fmla="*/ 10 w 12"/>
                <a:gd name="T5" fmla="*/ 11 h 11"/>
                <a:gd name="T6" fmla="*/ 12 w 12"/>
                <a:gd name="T7" fmla="*/ 9 h 11"/>
                <a:gd name="T8" fmla="*/ 0 w 12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0" y="2"/>
                  </a:moveTo>
                  <a:lnTo>
                    <a:pt x="2" y="0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0" y="2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28710" y="1219"/>
              <a:ext cx="398" cy="680"/>
            </a:xfrm>
            <a:custGeom>
              <a:avLst/>
              <a:gdLst>
                <a:gd name="T0" fmla="*/ 10 w 151"/>
                <a:gd name="T1" fmla="*/ 0 h 287"/>
                <a:gd name="T2" fmla="*/ 48 w 151"/>
                <a:gd name="T3" fmla="*/ 42 h 287"/>
                <a:gd name="T4" fmla="*/ 82 w 151"/>
                <a:gd name="T5" fmla="*/ 84 h 287"/>
                <a:gd name="T6" fmla="*/ 111 w 151"/>
                <a:gd name="T7" fmla="*/ 127 h 287"/>
                <a:gd name="T8" fmla="*/ 130 w 151"/>
                <a:gd name="T9" fmla="*/ 165 h 287"/>
                <a:gd name="T10" fmla="*/ 145 w 151"/>
                <a:gd name="T11" fmla="*/ 206 h 287"/>
                <a:gd name="T12" fmla="*/ 151 w 151"/>
                <a:gd name="T13" fmla="*/ 237 h 287"/>
                <a:gd name="T14" fmla="*/ 149 w 151"/>
                <a:gd name="T15" fmla="*/ 264 h 287"/>
                <a:gd name="T16" fmla="*/ 139 w 151"/>
                <a:gd name="T17" fmla="*/ 287 h 287"/>
                <a:gd name="T18" fmla="*/ 128 w 151"/>
                <a:gd name="T19" fmla="*/ 279 h 287"/>
                <a:gd name="T20" fmla="*/ 135 w 151"/>
                <a:gd name="T21" fmla="*/ 262 h 287"/>
                <a:gd name="T22" fmla="*/ 137 w 151"/>
                <a:gd name="T23" fmla="*/ 239 h 287"/>
                <a:gd name="T24" fmla="*/ 132 w 151"/>
                <a:gd name="T25" fmla="*/ 208 h 287"/>
                <a:gd name="T26" fmla="*/ 118 w 151"/>
                <a:gd name="T27" fmla="*/ 173 h 287"/>
                <a:gd name="T28" fmla="*/ 99 w 151"/>
                <a:gd name="T29" fmla="*/ 135 h 287"/>
                <a:gd name="T30" fmla="*/ 71 w 151"/>
                <a:gd name="T31" fmla="*/ 92 h 287"/>
                <a:gd name="T32" fmla="*/ 38 w 151"/>
                <a:gd name="T33" fmla="*/ 52 h 287"/>
                <a:gd name="T34" fmla="*/ 0 w 151"/>
                <a:gd name="T35" fmla="*/ 9 h 287"/>
                <a:gd name="T36" fmla="*/ 10 w 151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287"/>
                <a:gd name="T59" fmla="*/ 151 w 151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287">
                  <a:moveTo>
                    <a:pt x="10" y="0"/>
                  </a:moveTo>
                  <a:lnTo>
                    <a:pt x="48" y="42"/>
                  </a:lnTo>
                  <a:lnTo>
                    <a:pt x="82" y="84"/>
                  </a:lnTo>
                  <a:lnTo>
                    <a:pt x="111" y="127"/>
                  </a:lnTo>
                  <a:lnTo>
                    <a:pt x="130" y="165"/>
                  </a:lnTo>
                  <a:lnTo>
                    <a:pt x="145" y="206"/>
                  </a:lnTo>
                  <a:lnTo>
                    <a:pt x="151" y="237"/>
                  </a:lnTo>
                  <a:lnTo>
                    <a:pt x="149" y="264"/>
                  </a:lnTo>
                  <a:lnTo>
                    <a:pt x="139" y="287"/>
                  </a:lnTo>
                  <a:lnTo>
                    <a:pt x="128" y="279"/>
                  </a:lnTo>
                  <a:lnTo>
                    <a:pt x="135" y="262"/>
                  </a:lnTo>
                  <a:lnTo>
                    <a:pt x="137" y="239"/>
                  </a:lnTo>
                  <a:lnTo>
                    <a:pt x="132" y="208"/>
                  </a:lnTo>
                  <a:lnTo>
                    <a:pt x="118" y="173"/>
                  </a:lnTo>
                  <a:lnTo>
                    <a:pt x="99" y="135"/>
                  </a:lnTo>
                  <a:lnTo>
                    <a:pt x="71" y="92"/>
                  </a:lnTo>
                  <a:lnTo>
                    <a:pt x="38" y="52"/>
                  </a:ln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28710" y="1219"/>
              <a:ext cx="21" cy="24"/>
            </a:xfrm>
            <a:custGeom>
              <a:avLst/>
              <a:gdLst>
                <a:gd name="T0" fmla="*/ 10 w 10"/>
                <a:gd name="T1" fmla="*/ 0 h 9"/>
                <a:gd name="T2" fmla="*/ 0 w 10"/>
                <a:gd name="T3" fmla="*/ 9 h 9"/>
                <a:gd name="T4" fmla="*/ 10 w 10"/>
                <a:gd name="T5" fmla="*/ 0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10" y="0"/>
                  </a:move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28332" y="1569"/>
              <a:ext cx="739" cy="363"/>
            </a:xfrm>
            <a:custGeom>
              <a:avLst/>
              <a:gdLst>
                <a:gd name="T0" fmla="*/ 278 w 278"/>
                <a:gd name="T1" fmla="*/ 143 h 154"/>
                <a:gd name="T2" fmla="*/ 257 w 278"/>
                <a:gd name="T3" fmla="*/ 152 h 154"/>
                <a:gd name="T4" fmla="*/ 231 w 278"/>
                <a:gd name="T5" fmla="*/ 154 h 154"/>
                <a:gd name="T6" fmla="*/ 196 w 278"/>
                <a:gd name="T7" fmla="*/ 149 h 154"/>
                <a:gd name="T8" fmla="*/ 162 w 278"/>
                <a:gd name="T9" fmla="*/ 133 h 154"/>
                <a:gd name="T10" fmla="*/ 124 w 278"/>
                <a:gd name="T11" fmla="*/ 112 h 154"/>
                <a:gd name="T12" fmla="*/ 82 w 278"/>
                <a:gd name="T13" fmla="*/ 83 h 154"/>
                <a:gd name="T14" fmla="*/ 40 w 278"/>
                <a:gd name="T15" fmla="*/ 50 h 154"/>
                <a:gd name="T16" fmla="*/ 0 w 278"/>
                <a:gd name="T17" fmla="*/ 10 h 154"/>
                <a:gd name="T18" fmla="*/ 9 w 278"/>
                <a:gd name="T19" fmla="*/ 0 h 154"/>
                <a:gd name="T20" fmla="*/ 50 w 278"/>
                <a:gd name="T21" fmla="*/ 41 h 154"/>
                <a:gd name="T22" fmla="*/ 91 w 278"/>
                <a:gd name="T23" fmla="*/ 73 h 154"/>
                <a:gd name="T24" fmla="*/ 132 w 278"/>
                <a:gd name="T25" fmla="*/ 102 h 154"/>
                <a:gd name="T26" fmla="*/ 170 w 278"/>
                <a:gd name="T27" fmla="*/ 122 h 154"/>
                <a:gd name="T28" fmla="*/ 202 w 278"/>
                <a:gd name="T29" fmla="*/ 137 h 154"/>
                <a:gd name="T30" fmla="*/ 231 w 278"/>
                <a:gd name="T31" fmla="*/ 143 h 154"/>
                <a:gd name="T32" fmla="*/ 252 w 278"/>
                <a:gd name="T33" fmla="*/ 141 h 154"/>
                <a:gd name="T34" fmla="*/ 271 w 278"/>
                <a:gd name="T35" fmla="*/ 131 h 154"/>
                <a:gd name="T36" fmla="*/ 278 w 278"/>
                <a:gd name="T37" fmla="*/ 143 h 1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8"/>
                <a:gd name="T58" fmla="*/ 0 h 154"/>
                <a:gd name="T59" fmla="*/ 278 w 278"/>
                <a:gd name="T60" fmla="*/ 154 h 1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8" h="154">
                  <a:moveTo>
                    <a:pt x="278" y="143"/>
                  </a:moveTo>
                  <a:lnTo>
                    <a:pt x="257" y="152"/>
                  </a:lnTo>
                  <a:lnTo>
                    <a:pt x="231" y="154"/>
                  </a:lnTo>
                  <a:lnTo>
                    <a:pt x="196" y="149"/>
                  </a:lnTo>
                  <a:lnTo>
                    <a:pt x="162" y="133"/>
                  </a:lnTo>
                  <a:lnTo>
                    <a:pt x="124" y="112"/>
                  </a:lnTo>
                  <a:lnTo>
                    <a:pt x="82" y="83"/>
                  </a:lnTo>
                  <a:lnTo>
                    <a:pt x="40" y="50"/>
                  </a:lnTo>
                  <a:lnTo>
                    <a:pt x="0" y="10"/>
                  </a:lnTo>
                  <a:lnTo>
                    <a:pt x="9" y="0"/>
                  </a:lnTo>
                  <a:lnTo>
                    <a:pt x="50" y="41"/>
                  </a:lnTo>
                  <a:lnTo>
                    <a:pt x="91" y="73"/>
                  </a:lnTo>
                  <a:lnTo>
                    <a:pt x="132" y="102"/>
                  </a:lnTo>
                  <a:lnTo>
                    <a:pt x="170" y="122"/>
                  </a:lnTo>
                  <a:lnTo>
                    <a:pt x="202" y="137"/>
                  </a:lnTo>
                  <a:lnTo>
                    <a:pt x="231" y="143"/>
                  </a:lnTo>
                  <a:lnTo>
                    <a:pt x="252" y="141"/>
                  </a:lnTo>
                  <a:lnTo>
                    <a:pt x="271" y="131"/>
                  </a:lnTo>
                  <a:lnTo>
                    <a:pt x="278" y="1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29045" y="1876"/>
              <a:ext cx="32" cy="28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2 h 12"/>
                <a:gd name="T4" fmla="*/ 2 w 11"/>
                <a:gd name="T5" fmla="*/ 0 h 12"/>
                <a:gd name="T6" fmla="*/ 0 w 11"/>
                <a:gd name="T7" fmla="*/ 2 h 12"/>
                <a:gd name="T8" fmla="*/ 11 w 11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11" y="10"/>
                  </a:moveTo>
                  <a:lnTo>
                    <a:pt x="9" y="12"/>
                  </a:lnTo>
                  <a:lnTo>
                    <a:pt x="2" y="0"/>
                  </a:lnTo>
                  <a:lnTo>
                    <a:pt x="0" y="2"/>
                  </a:lnTo>
                  <a:lnTo>
                    <a:pt x="11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28332" y="1569"/>
              <a:ext cx="27" cy="19"/>
            </a:xfrm>
            <a:custGeom>
              <a:avLst/>
              <a:gdLst>
                <a:gd name="T0" fmla="*/ 0 w 9"/>
                <a:gd name="T1" fmla="*/ 10 h 10"/>
                <a:gd name="T2" fmla="*/ 9 w 9"/>
                <a:gd name="T3" fmla="*/ 0 h 10"/>
                <a:gd name="T4" fmla="*/ 0 w 9"/>
                <a:gd name="T5" fmla="*/ 10 h 10"/>
                <a:gd name="T6" fmla="*/ 0 60000 65536"/>
                <a:gd name="T7" fmla="*/ 0 60000 65536"/>
                <a:gd name="T8" fmla="*/ 0 60000 65536"/>
                <a:gd name="T9" fmla="*/ 0 w 9"/>
                <a:gd name="T10" fmla="*/ 0 h 10"/>
                <a:gd name="T11" fmla="*/ 9 w 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0">
                  <a:moveTo>
                    <a:pt x="0" y="10"/>
                  </a:move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26435" y="699"/>
              <a:ext cx="1164" cy="104"/>
            </a:xfrm>
            <a:custGeom>
              <a:avLst/>
              <a:gdLst>
                <a:gd name="T0" fmla="*/ 0 w 436"/>
                <a:gd name="T1" fmla="*/ 37 h 42"/>
                <a:gd name="T2" fmla="*/ 217 w 436"/>
                <a:gd name="T3" fmla="*/ 37 h 42"/>
                <a:gd name="T4" fmla="*/ 217 w 436"/>
                <a:gd name="T5" fmla="*/ 42 h 42"/>
                <a:gd name="T6" fmla="*/ 436 w 436"/>
                <a:gd name="T7" fmla="*/ 42 h 42"/>
                <a:gd name="T8" fmla="*/ 421 w 436"/>
                <a:gd name="T9" fmla="*/ 0 h 42"/>
                <a:gd name="T10" fmla="*/ 13 w 436"/>
                <a:gd name="T11" fmla="*/ 0 h 42"/>
                <a:gd name="T12" fmla="*/ 0 w 436"/>
                <a:gd name="T13" fmla="*/ 3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6"/>
                <a:gd name="T22" fmla="*/ 0 h 42"/>
                <a:gd name="T23" fmla="*/ 436 w 436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6" h="42">
                  <a:moveTo>
                    <a:pt x="0" y="37"/>
                  </a:moveTo>
                  <a:lnTo>
                    <a:pt x="217" y="37"/>
                  </a:lnTo>
                  <a:lnTo>
                    <a:pt x="217" y="42"/>
                  </a:lnTo>
                  <a:lnTo>
                    <a:pt x="436" y="42"/>
                  </a:lnTo>
                  <a:lnTo>
                    <a:pt x="421" y="0"/>
                  </a:lnTo>
                  <a:lnTo>
                    <a:pt x="13" y="0"/>
                  </a:lnTo>
                  <a:lnTo>
                    <a:pt x="0" y="3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26376" y="846"/>
              <a:ext cx="1292" cy="127"/>
            </a:xfrm>
            <a:custGeom>
              <a:avLst/>
              <a:gdLst>
                <a:gd name="T0" fmla="*/ 9 w 486"/>
                <a:gd name="T1" fmla="*/ 11 h 54"/>
                <a:gd name="T2" fmla="*/ 0 w 486"/>
                <a:gd name="T3" fmla="*/ 34 h 54"/>
                <a:gd name="T4" fmla="*/ 418 w 486"/>
                <a:gd name="T5" fmla="*/ 34 h 54"/>
                <a:gd name="T6" fmla="*/ 421 w 486"/>
                <a:gd name="T7" fmla="*/ 54 h 54"/>
                <a:gd name="T8" fmla="*/ 486 w 486"/>
                <a:gd name="T9" fmla="*/ 54 h 54"/>
                <a:gd name="T10" fmla="*/ 463 w 486"/>
                <a:gd name="T11" fmla="*/ 0 h 54"/>
                <a:gd name="T12" fmla="*/ 240 w 486"/>
                <a:gd name="T13" fmla="*/ 0 h 54"/>
                <a:gd name="T14" fmla="*/ 240 w 486"/>
                <a:gd name="T15" fmla="*/ 11 h 54"/>
                <a:gd name="T16" fmla="*/ 9 w 486"/>
                <a:gd name="T17" fmla="*/ 1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"/>
                <a:gd name="T28" fmla="*/ 0 h 54"/>
                <a:gd name="T29" fmla="*/ 486 w 486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" h="54">
                  <a:moveTo>
                    <a:pt x="9" y="11"/>
                  </a:moveTo>
                  <a:lnTo>
                    <a:pt x="0" y="34"/>
                  </a:lnTo>
                  <a:lnTo>
                    <a:pt x="418" y="34"/>
                  </a:lnTo>
                  <a:lnTo>
                    <a:pt x="421" y="54"/>
                  </a:lnTo>
                  <a:lnTo>
                    <a:pt x="486" y="54"/>
                  </a:lnTo>
                  <a:lnTo>
                    <a:pt x="463" y="0"/>
                  </a:lnTo>
                  <a:lnTo>
                    <a:pt x="240" y="0"/>
                  </a:lnTo>
                  <a:lnTo>
                    <a:pt x="240" y="11"/>
                  </a:lnTo>
                  <a:lnTo>
                    <a:pt x="9" y="1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26312" y="1021"/>
              <a:ext cx="1414" cy="118"/>
            </a:xfrm>
            <a:custGeom>
              <a:avLst/>
              <a:gdLst>
                <a:gd name="T0" fmla="*/ 11 w 530"/>
                <a:gd name="T1" fmla="*/ 9 h 50"/>
                <a:gd name="T2" fmla="*/ 263 w 530"/>
                <a:gd name="T3" fmla="*/ 9 h 50"/>
                <a:gd name="T4" fmla="*/ 263 w 530"/>
                <a:gd name="T5" fmla="*/ 0 h 50"/>
                <a:gd name="T6" fmla="*/ 511 w 530"/>
                <a:gd name="T7" fmla="*/ 0 h 50"/>
                <a:gd name="T8" fmla="*/ 530 w 530"/>
                <a:gd name="T9" fmla="*/ 50 h 50"/>
                <a:gd name="T10" fmla="*/ 442 w 530"/>
                <a:gd name="T11" fmla="*/ 50 h 50"/>
                <a:gd name="T12" fmla="*/ 435 w 530"/>
                <a:gd name="T13" fmla="*/ 42 h 50"/>
                <a:gd name="T14" fmla="*/ 0 w 530"/>
                <a:gd name="T15" fmla="*/ 42 h 50"/>
                <a:gd name="T16" fmla="*/ 11 w 530"/>
                <a:gd name="T17" fmla="*/ 9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0"/>
                <a:gd name="T28" fmla="*/ 0 h 50"/>
                <a:gd name="T29" fmla="*/ 530 w 5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0" h="50">
                  <a:moveTo>
                    <a:pt x="11" y="9"/>
                  </a:moveTo>
                  <a:lnTo>
                    <a:pt x="263" y="9"/>
                  </a:lnTo>
                  <a:lnTo>
                    <a:pt x="263" y="0"/>
                  </a:lnTo>
                  <a:lnTo>
                    <a:pt x="511" y="0"/>
                  </a:lnTo>
                  <a:lnTo>
                    <a:pt x="530" y="50"/>
                  </a:lnTo>
                  <a:lnTo>
                    <a:pt x="442" y="50"/>
                  </a:lnTo>
                  <a:lnTo>
                    <a:pt x="435" y="42"/>
                  </a:lnTo>
                  <a:lnTo>
                    <a:pt x="0" y="42"/>
                  </a:lnTo>
                  <a:lnTo>
                    <a:pt x="11" y="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26270" y="1195"/>
              <a:ext cx="1520" cy="128"/>
            </a:xfrm>
            <a:custGeom>
              <a:avLst/>
              <a:gdLst>
                <a:gd name="T0" fmla="*/ 7 w 572"/>
                <a:gd name="T1" fmla="*/ 12 h 54"/>
                <a:gd name="T2" fmla="*/ 280 w 572"/>
                <a:gd name="T3" fmla="*/ 12 h 54"/>
                <a:gd name="T4" fmla="*/ 280 w 572"/>
                <a:gd name="T5" fmla="*/ 0 h 54"/>
                <a:gd name="T6" fmla="*/ 557 w 572"/>
                <a:gd name="T7" fmla="*/ 0 h 54"/>
                <a:gd name="T8" fmla="*/ 572 w 572"/>
                <a:gd name="T9" fmla="*/ 54 h 54"/>
                <a:gd name="T10" fmla="*/ 473 w 572"/>
                <a:gd name="T11" fmla="*/ 54 h 54"/>
                <a:gd name="T12" fmla="*/ 467 w 572"/>
                <a:gd name="T13" fmla="*/ 31 h 54"/>
                <a:gd name="T14" fmla="*/ 0 w 572"/>
                <a:gd name="T15" fmla="*/ 31 h 54"/>
                <a:gd name="T16" fmla="*/ 7 w 572"/>
                <a:gd name="T17" fmla="*/ 12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2"/>
                <a:gd name="T28" fmla="*/ 0 h 54"/>
                <a:gd name="T29" fmla="*/ 572 w 57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2" h="54">
                  <a:moveTo>
                    <a:pt x="7" y="12"/>
                  </a:moveTo>
                  <a:lnTo>
                    <a:pt x="280" y="12"/>
                  </a:lnTo>
                  <a:lnTo>
                    <a:pt x="280" y="0"/>
                  </a:lnTo>
                  <a:lnTo>
                    <a:pt x="557" y="0"/>
                  </a:lnTo>
                  <a:lnTo>
                    <a:pt x="572" y="54"/>
                  </a:lnTo>
                  <a:lnTo>
                    <a:pt x="473" y="54"/>
                  </a:lnTo>
                  <a:lnTo>
                    <a:pt x="467" y="31"/>
                  </a:lnTo>
                  <a:lnTo>
                    <a:pt x="0" y="31"/>
                  </a:lnTo>
                  <a:lnTo>
                    <a:pt x="7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25967" y="1366"/>
              <a:ext cx="3817" cy="132"/>
            </a:xfrm>
            <a:custGeom>
              <a:avLst/>
              <a:gdLst>
                <a:gd name="T0" fmla="*/ 0 w 1436"/>
                <a:gd name="T1" fmla="*/ 49 h 56"/>
                <a:gd name="T2" fmla="*/ 573 w 1436"/>
                <a:gd name="T3" fmla="*/ 49 h 56"/>
                <a:gd name="T4" fmla="*/ 574 w 1436"/>
                <a:gd name="T5" fmla="*/ 56 h 56"/>
                <a:gd name="T6" fmla="*/ 1427 w 1436"/>
                <a:gd name="T7" fmla="*/ 56 h 56"/>
                <a:gd name="T8" fmla="*/ 1436 w 1436"/>
                <a:gd name="T9" fmla="*/ 0 h 56"/>
                <a:gd name="T10" fmla="*/ 918 w 1436"/>
                <a:gd name="T11" fmla="*/ 0 h 56"/>
                <a:gd name="T12" fmla="*/ 397 w 1436"/>
                <a:gd name="T13" fmla="*/ 0 h 56"/>
                <a:gd name="T14" fmla="*/ 397 w 1436"/>
                <a:gd name="T15" fmla="*/ 25 h 56"/>
                <a:gd name="T16" fmla="*/ 12 w 1436"/>
                <a:gd name="T17" fmla="*/ 23 h 56"/>
                <a:gd name="T18" fmla="*/ 0 w 1436"/>
                <a:gd name="T19" fmla="*/ 49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36"/>
                <a:gd name="T31" fmla="*/ 0 h 56"/>
                <a:gd name="T32" fmla="*/ 1436 w 1436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36" h="56">
                  <a:moveTo>
                    <a:pt x="0" y="49"/>
                  </a:moveTo>
                  <a:lnTo>
                    <a:pt x="573" y="49"/>
                  </a:lnTo>
                  <a:lnTo>
                    <a:pt x="574" y="56"/>
                  </a:lnTo>
                  <a:lnTo>
                    <a:pt x="1427" y="56"/>
                  </a:lnTo>
                  <a:lnTo>
                    <a:pt x="1436" y="0"/>
                  </a:lnTo>
                  <a:lnTo>
                    <a:pt x="918" y="0"/>
                  </a:lnTo>
                  <a:lnTo>
                    <a:pt x="397" y="0"/>
                  </a:lnTo>
                  <a:lnTo>
                    <a:pt x="397" y="25"/>
                  </a:lnTo>
                  <a:lnTo>
                    <a:pt x="12" y="23"/>
                  </a:lnTo>
                  <a:lnTo>
                    <a:pt x="0" y="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25946" y="1564"/>
              <a:ext cx="3519" cy="99"/>
            </a:xfrm>
            <a:custGeom>
              <a:avLst/>
              <a:gdLst>
                <a:gd name="T0" fmla="*/ 0 w 1323"/>
                <a:gd name="T1" fmla="*/ 31 h 43"/>
                <a:gd name="T2" fmla="*/ 557 w 1323"/>
                <a:gd name="T3" fmla="*/ 31 h 43"/>
                <a:gd name="T4" fmla="*/ 1117 w 1323"/>
                <a:gd name="T5" fmla="*/ 31 h 43"/>
                <a:gd name="T6" fmla="*/ 1125 w 1323"/>
                <a:gd name="T7" fmla="*/ 43 h 43"/>
                <a:gd name="T8" fmla="*/ 1312 w 1323"/>
                <a:gd name="T9" fmla="*/ 43 h 43"/>
                <a:gd name="T10" fmla="*/ 1323 w 1323"/>
                <a:gd name="T11" fmla="*/ 0 h 43"/>
                <a:gd name="T12" fmla="*/ 723 w 1323"/>
                <a:gd name="T13" fmla="*/ 0 h 43"/>
                <a:gd name="T14" fmla="*/ 122 w 1323"/>
                <a:gd name="T15" fmla="*/ 0 h 43"/>
                <a:gd name="T16" fmla="*/ 112 w 1323"/>
                <a:gd name="T17" fmla="*/ 8 h 43"/>
                <a:gd name="T18" fmla="*/ 9 w 1323"/>
                <a:gd name="T19" fmla="*/ 8 h 43"/>
                <a:gd name="T20" fmla="*/ 0 w 1323"/>
                <a:gd name="T21" fmla="*/ 3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3"/>
                <a:gd name="T34" fmla="*/ 0 h 43"/>
                <a:gd name="T35" fmla="*/ 1323 w 132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3" h="43">
                  <a:moveTo>
                    <a:pt x="0" y="31"/>
                  </a:moveTo>
                  <a:lnTo>
                    <a:pt x="557" y="31"/>
                  </a:lnTo>
                  <a:lnTo>
                    <a:pt x="1117" y="31"/>
                  </a:lnTo>
                  <a:lnTo>
                    <a:pt x="1125" y="43"/>
                  </a:lnTo>
                  <a:lnTo>
                    <a:pt x="1312" y="43"/>
                  </a:lnTo>
                  <a:lnTo>
                    <a:pt x="1323" y="0"/>
                  </a:lnTo>
                  <a:lnTo>
                    <a:pt x="723" y="0"/>
                  </a:lnTo>
                  <a:lnTo>
                    <a:pt x="122" y="0"/>
                  </a:lnTo>
                  <a:lnTo>
                    <a:pt x="112" y="8"/>
                  </a:lnTo>
                  <a:lnTo>
                    <a:pt x="9" y="8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7" name="Oval 36"/>
            <p:cNvSpPr>
              <a:spLocks noChangeArrowheads="1"/>
            </p:cNvSpPr>
            <p:nvPr userDrawn="1"/>
          </p:nvSpPr>
          <p:spPr bwMode="auto">
            <a:xfrm>
              <a:off x="28407" y="959"/>
              <a:ext cx="186" cy="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39" name="Rectangle 17">
            <a:extLst>
              <a:ext uri="{FF2B5EF4-FFF2-40B4-BE49-F238E27FC236}">
                <a16:creationId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25600" y="163887"/>
            <a:ext cx="4962770" cy="59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Machine learning based earthquakes-explosion discrimination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 for Sea of Galilee seismic events of July 2018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Y. Bregman, Y. Radzyner, Y. Ben-Horin, N. Rabin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64" y="172654"/>
            <a:ext cx="979207" cy="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0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6369372" y="193797"/>
            <a:ext cx="1404379" cy="524497"/>
            <a:chOff x="25946" y="633"/>
            <a:chExt cx="4428" cy="1299"/>
          </a:xfrm>
        </p:grpSpPr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28577" y="633"/>
              <a:ext cx="287" cy="312"/>
            </a:xfrm>
            <a:custGeom>
              <a:avLst/>
              <a:gdLst>
                <a:gd name="T0" fmla="*/ 25 w 109"/>
                <a:gd name="T1" fmla="*/ 87 h 133"/>
                <a:gd name="T2" fmla="*/ 27 w 109"/>
                <a:gd name="T3" fmla="*/ 96 h 133"/>
                <a:gd name="T4" fmla="*/ 31 w 109"/>
                <a:gd name="T5" fmla="*/ 104 h 133"/>
                <a:gd name="T6" fmla="*/ 39 w 109"/>
                <a:gd name="T7" fmla="*/ 110 h 133"/>
                <a:gd name="T8" fmla="*/ 48 w 109"/>
                <a:gd name="T9" fmla="*/ 110 h 133"/>
                <a:gd name="T10" fmla="*/ 63 w 109"/>
                <a:gd name="T11" fmla="*/ 108 h 133"/>
                <a:gd name="T12" fmla="*/ 71 w 109"/>
                <a:gd name="T13" fmla="*/ 102 h 133"/>
                <a:gd name="T14" fmla="*/ 75 w 109"/>
                <a:gd name="T15" fmla="*/ 96 h 133"/>
                <a:gd name="T16" fmla="*/ 77 w 109"/>
                <a:gd name="T17" fmla="*/ 89 h 133"/>
                <a:gd name="T18" fmla="*/ 73 w 109"/>
                <a:gd name="T19" fmla="*/ 83 h 133"/>
                <a:gd name="T20" fmla="*/ 48 w 109"/>
                <a:gd name="T21" fmla="*/ 75 h 133"/>
                <a:gd name="T22" fmla="*/ 29 w 109"/>
                <a:gd name="T23" fmla="*/ 67 h 133"/>
                <a:gd name="T24" fmla="*/ 23 w 109"/>
                <a:gd name="T25" fmla="*/ 64 h 133"/>
                <a:gd name="T26" fmla="*/ 16 w 109"/>
                <a:gd name="T27" fmla="*/ 52 h 133"/>
                <a:gd name="T28" fmla="*/ 16 w 109"/>
                <a:gd name="T29" fmla="*/ 35 h 133"/>
                <a:gd name="T30" fmla="*/ 18 w 109"/>
                <a:gd name="T31" fmla="*/ 25 h 133"/>
                <a:gd name="T32" fmla="*/ 23 w 109"/>
                <a:gd name="T33" fmla="*/ 17 h 133"/>
                <a:gd name="T34" fmla="*/ 33 w 109"/>
                <a:gd name="T35" fmla="*/ 10 h 133"/>
                <a:gd name="T36" fmla="*/ 54 w 109"/>
                <a:gd name="T37" fmla="*/ 0 h 133"/>
                <a:gd name="T38" fmla="*/ 67 w 109"/>
                <a:gd name="T39" fmla="*/ 0 h 133"/>
                <a:gd name="T40" fmla="*/ 88 w 109"/>
                <a:gd name="T41" fmla="*/ 2 h 133"/>
                <a:gd name="T42" fmla="*/ 102 w 109"/>
                <a:gd name="T43" fmla="*/ 10 h 133"/>
                <a:gd name="T44" fmla="*/ 105 w 109"/>
                <a:gd name="T45" fmla="*/ 15 h 133"/>
                <a:gd name="T46" fmla="*/ 107 w 109"/>
                <a:gd name="T47" fmla="*/ 21 h 133"/>
                <a:gd name="T48" fmla="*/ 109 w 109"/>
                <a:gd name="T49" fmla="*/ 39 h 133"/>
                <a:gd name="T50" fmla="*/ 82 w 109"/>
                <a:gd name="T51" fmla="*/ 31 h 133"/>
                <a:gd name="T52" fmla="*/ 79 w 109"/>
                <a:gd name="T53" fmla="*/ 25 h 133"/>
                <a:gd name="T54" fmla="*/ 73 w 109"/>
                <a:gd name="T55" fmla="*/ 23 h 133"/>
                <a:gd name="T56" fmla="*/ 54 w 109"/>
                <a:gd name="T57" fmla="*/ 23 h 133"/>
                <a:gd name="T58" fmla="*/ 42 w 109"/>
                <a:gd name="T59" fmla="*/ 29 h 133"/>
                <a:gd name="T60" fmla="*/ 41 w 109"/>
                <a:gd name="T61" fmla="*/ 37 h 133"/>
                <a:gd name="T62" fmla="*/ 42 w 109"/>
                <a:gd name="T63" fmla="*/ 40 h 133"/>
                <a:gd name="T64" fmla="*/ 50 w 109"/>
                <a:gd name="T65" fmla="*/ 46 h 133"/>
                <a:gd name="T66" fmla="*/ 81 w 109"/>
                <a:gd name="T67" fmla="*/ 56 h 133"/>
                <a:gd name="T68" fmla="*/ 90 w 109"/>
                <a:gd name="T69" fmla="*/ 60 h 133"/>
                <a:gd name="T70" fmla="*/ 102 w 109"/>
                <a:gd name="T71" fmla="*/ 73 h 133"/>
                <a:gd name="T72" fmla="*/ 102 w 109"/>
                <a:gd name="T73" fmla="*/ 89 h 133"/>
                <a:gd name="T74" fmla="*/ 100 w 109"/>
                <a:gd name="T75" fmla="*/ 102 h 133"/>
                <a:gd name="T76" fmla="*/ 90 w 109"/>
                <a:gd name="T77" fmla="*/ 116 h 133"/>
                <a:gd name="T78" fmla="*/ 77 w 109"/>
                <a:gd name="T79" fmla="*/ 127 h 133"/>
                <a:gd name="T80" fmla="*/ 56 w 109"/>
                <a:gd name="T81" fmla="*/ 133 h 133"/>
                <a:gd name="T82" fmla="*/ 33 w 109"/>
                <a:gd name="T83" fmla="*/ 133 h 133"/>
                <a:gd name="T84" fmla="*/ 16 w 109"/>
                <a:gd name="T85" fmla="*/ 127 h 133"/>
                <a:gd name="T86" fmla="*/ 4 w 109"/>
                <a:gd name="T87" fmla="*/ 116 h 133"/>
                <a:gd name="T88" fmla="*/ 2 w 109"/>
                <a:gd name="T89" fmla="*/ 108 h 133"/>
                <a:gd name="T90" fmla="*/ 0 w 109"/>
                <a:gd name="T91" fmla="*/ 100 h 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33"/>
                <a:gd name="T140" fmla="*/ 109 w 109"/>
                <a:gd name="T141" fmla="*/ 133 h 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33">
                  <a:moveTo>
                    <a:pt x="0" y="89"/>
                  </a:moveTo>
                  <a:lnTo>
                    <a:pt x="25" y="87"/>
                  </a:lnTo>
                  <a:lnTo>
                    <a:pt x="27" y="93"/>
                  </a:lnTo>
                  <a:lnTo>
                    <a:pt x="27" y="96"/>
                  </a:lnTo>
                  <a:lnTo>
                    <a:pt x="29" y="102"/>
                  </a:lnTo>
                  <a:lnTo>
                    <a:pt x="31" y="104"/>
                  </a:lnTo>
                  <a:lnTo>
                    <a:pt x="35" y="108"/>
                  </a:lnTo>
                  <a:lnTo>
                    <a:pt x="39" y="110"/>
                  </a:lnTo>
                  <a:lnTo>
                    <a:pt x="44" y="110"/>
                  </a:lnTo>
                  <a:lnTo>
                    <a:pt x="48" y="110"/>
                  </a:lnTo>
                  <a:lnTo>
                    <a:pt x="60" y="110"/>
                  </a:lnTo>
                  <a:lnTo>
                    <a:pt x="63" y="108"/>
                  </a:lnTo>
                  <a:lnTo>
                    <a:pt x="67" y="106"/>
                  </a:lnTo>
                  <a:lnTo>
                    <a:pt x="71" y="102"/>
                  </a:lnTo>
                  <a:lnTo>
                    <a:pt x="73" y="100"/>
                  </a:lnTo>
                  <a:lnTo>
                    <a:pt x="75" y="96"/>
                  </a:lnTo>
                  <a:lnTo>
                    <a:pt x="77" y="93"/>
                  </a:lnTo>
                  <a:lnTo>
                    <a:pt x="77" y="89"/>
                  </a:lnTo>
                  <a:lnTo>
                    <a:pt x="75" y="87"/>
                  </a:lnTo>
                  <a:lnTo>
                    <a:pt x="73" y="83"/>
                  </a:lnTo>
                  <a:lnTo>
                    <a:pt x="69" y="81"/>
                  </a:lnTo>
                  <a:lnTo>
                    <a:pt x="48" y="75"/>
                  </a:lnTo>
                  <a:lnTo>
                    <a:pt x="35" y="69"/>
                  </a:lnTo>
                  <a:lnTo>
                    <a:pt x="29" y="67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20" y="60"/>
                  </a:lnTo>
                  <a:lnTo>
                    <a:pt x="16" y="52"/>
                  </a:lnTo>
                  <a:lnTo>
                    <a:pt x="14" y="44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8" y="25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7" y="12"/>
                  </a:lnTo>
                  <a:lnTo>
                    <a:pt x="33" y="10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8" y="2"/>
                  </a:lnTo>
                  <a:lnTo>
                    <a:pt x="94" y="6"/>
                  </a:lnTo>
                  <a:lnTo>
                    <a:pt x="102" y="10"/>
                  </a:lnTo>
                  <a:lnTo>
                    <a:pt x="103" y="12"/>
                  </a:lnTo>
                  <a:lnTo>
                    <a:pt x="105" y="15"/>
                  </a:lnTo>
                  <a:lnTo>
                    <a:pt x="107" y="17"/>
                  </a:lnTo>
                  <a:lnTo>
                    <a:pt x="107" y="21"/>
                  </a:lnTo>
                  <a:lnTo>
                    <a:pt x="109" y="29"/>
                  </a:lnTo>
                  <a:lnTo>
                    <a:pt x="109" y="39"/>
                  </a:lnTo>
                  <a:lnTo>
                    <a:pt x="82" y="40"/>
                  </a:lnTo>
                  <a:lnTo>
                    <a:pt x="82" y="31"/>
                  </a:lnTo>
                  <a:lnTo>
                    <a:pt x="81" y="29"/>
                  </a:lnTo>
                  <a:lnTo>
                    <a:pt x="79" y="25"/>
                  </a:lnTo>
                  <a:lnTo>
                    <a:pt x="77" y="25"/>
                  </a:lnTo>
                  <a:lnTo>
                    <a:pt x="73" y="23"/>
                  </a:lnTo>
                  <a:lnTo>
                    <a:pt x="63" y="21"/>
                  </a:lnTo>
                  <a:lnTo>
                    <a:pt x="54" y="23"/>
                  </a:lnTo>
                  <a:lnTo>
                    <a:pt x="48" y="25"/>
                  </a:lnTo>
                  <a:lnTo>
                    <a:pt x="42" y="29"/>
                  </a:lnTo>
                  <a:lnTo>
                    <a:pt x="41" y="35"/>
                  </a:lnTo>
                  <a:lnTo>
                    <a:pt x="41" y="37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50" y="46"/>
                  </a:lnTo>
                  <a:lnTo>
                    <a:pt x="65" y="50"/>
                  </a:lnTo>
                  <a:lnTo>
                    <a:pt x="81" y="56"/>
                  </a:lnTo>
                  <a:lnTo>
                    <a:pt x="86" y="58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3"/>
                  </a:lnTo>
                  <a:lnTo>
                    <a:pt x="103" y="83"/>
                  </a:lnTo>
                  <a:lnTo>
                    <a:pt x="102" y="89"/>
                  </a:lnTo>
                  <a:lnTo>
                    <a:pt x="102" y="94"/>
                  </a:lnTo>
                  <a:lnTo>
                    <a:pt x="100" y="102"/>
                  </a:lnTo>
                  <a:lnTo>
                    <a:pt x="96" y="110"/>
                  </a:lnTo>
                  <a:lnTo>
                    <a:pt x="90" y="116"/>
                  </a:lnTo>
                  <a:lnTo>
                    <a:pt x="84" y="121"/>
                  </a:lnTo>
                  <a:lnTo>
                    <a:pt x="77" y="127"/>
                  </a:lnTo>
                  <a:lnTo>
                    <a:pt x="67" y="131"/>
                  </a:lnTo>
                  <a:lnTo>
                    <a:pt x="56" y="133"/>
                  </a:lnTo>
                  <a:lnTo>
                    <a:pt x="44" y="133"/>
                  </a:lnTo>
                  <a:lnTo>
                    <a:pt x="33" y="133"/>
                  </a:lnTo>
                  <a:lnTo>
                    <a:pt x="23" y="131"/>
                  </a:lnTo>
                  <a:lnTo>
                    <a:pt x="16" y="127"/>
                  </a:lnTo>
                  <a:lnTo>
                    <a:pt x="10" y="123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28928" y="633"/>
              <a:ext cx="329" cy="312"/>
            </a:xfrm>
            <a:custGeom>
              <a:avLst/>
              <a:gdLst>
                <a:gd name="T0" fmla="*/ 6 w 126"/>
                <a:gd name="T1" fmla="*/ 56 h 133"/>
                <a:gd name="T2" fmla="*/ 13 w 126"/>
                <a:gd name="T3" fmla="*/ 37 h 133"/>
                <a:gd name="T4" fmla="*/ 23 w 126"/>
                <a:gd name="T5" fmla="*/ 21 h 133"/>
                <a:gd name="T6" fmla="*/ 36 w 126"/>
                <a:gd name="T7" fmla="*/ 12 h 133"/>
                <a:gd name="T8" fmla="*/ 50 w 126"/>
                <a:gd name="T9" fmla="*/ 4 h 133"/>
                <a:gd name="T10" fmla="*/ 67 w 126"/>
                <a:gd name="T11" fmla="*/ 0 h 133"/>
                <a:gd name="T12" fmla="*/ 90 w 126"/>
                <a:gd name="T13" fmla="*/ 0 h 133"/>
                <a:gd name="T14" fmla="*/ 109 w 126"/>
                <a:gd name="T15" fmla="*/ 10 h 133"/>
                <a:gd name="T16" fmla="*/ 120 w 126"/>
                <a:gd name="T17" fmla="*/ 21 h 133"/>
                <a:gd name="T18" fmla="*/ 126 w 126"/>
                <a:gd name="T19" fmla="*/ 39 h 133"/>
                <a:gd name="T20" fmla="*/ 126 w 126"/>
                <a:gd name="T21" fmla="*/ 52 h 133"/>
                <a:gd name="T22" fmla="*/ 124 w 126"/>
                <a:gd name="T23" fmla="*/ 66 h 133"/>
                <a:gd name="T24" fmla="*/ 118 w 126"/>
                <a:gd name="T25" fmla="*/ 89 h 133"/>
                <a:gd name="T26" fmla="*/ 107 w 126"/>
                <a:gd name="T27" fmla="*/ 108 h 133"/>
                <a:gd name="T28" fmla="*/ 97 w 126"/>
                <a:gd name="T29" fmla="*/ 118 h 133"/>
                <a:gd name="T30" fmla="*/ 76 w 126"/>
                <a:gd name="T31" fmla="*/ 129 h 133"/>
                <a:gd name="T32" fmla="*/ 65 w 126"/>
                <a:gd name="T33" fmla="*/ 133 h 133"/>
                <a:gd name="T34" fmla="*/ 38 w 126"/>
                <a:gd name="T35" fmla="*/ 133 h 133"/>
                <a:gd name="T36" fmla="*/ 27 w 126"/>
                <a:gd name="T37" fmla="*/ 129 h 133"/>
                <a:gd name="T38" fmla="*/ 15 w 126"/>
                <a:gd name="T39" fmla="*/ 121 h 133"/>
                <a:gd name="T40" fmla="*/ 6 w 126"/>
                <a:gd name="T41" fmla="*/ 108 h 133"/>
                <a:gd name="T42" fmla="*/ 2 w 126"/>
                <a:gd name="T43" fmla="*/ 96 h 133"/>
                <a:gd name="T44" fmla="*/ 2 w 126"/>
                <a:gd name="T45" fmla="*/ 75 h 133"/>
                <a:gd name="T46" fmla="*/ 29 w 126"/>
                <a:gd name="T47" fmla="*/ 66 h 133"/>
                <a:gd name="T48" fmla="*/ 27 w 126"/>
                <a:gd name="T49" fmla="*/ 85 h 133"/>
                <a:gd name="T50" fmla="*/ 32 w 126"/>
                <a:gd name="T51" fmla="*/ 100 h 133"/>
                <a:gd name="T52" fmla="*/ 42 w 126"/>
                <a:gd name="T53" fmla="*/ 108 h 133"/>
                <a:gd name="T54" fmla="*/ 55 w 126"/>
                <a:gd name="T55" fmla="*/ 110 h 133"/>
                <a:gd name="T56" fmla="*/ 69 w 126"/>
                <a:gd name="T57" fmla="*/ 108 h 133"/>
                <a:gd name="T58" fmla="*/ 82 w 126"/>
                <a:gd name="T59" fmla="*/ 100 h 133"/>
                <a:gd name="T60" fmla="*/ 92 w 126"/>
                <a:gd name="T61" fmla="*/ 85 h 133"/>
                <a:gd name="T62" fmla="*/ 99 w 126"/>
                <a:gd name="T63" fmla="*/ 66 h 133"/>
                <a:gd name="T64" fmla="*/ 99 w 126"/>
                <a:gd name="T65" fmla="*/ 46 h 133"/>
                <a:gd name="T66" fmla="*/ 95 w 126"/>
                <a:gd name="T67" fmla="*/ 33 h 133"/>
                <a:gd name="T68" fmla="*/ 86 w 126"/>
                <a:gd name="T69" fmla="*/ 25 h 133"/>
                <a:gd name="T70" fmla="*/ 73 w 126"/>
                <a:gd name="T71" fmla="*/ 21 h 133"/>
                <a:gd name="T72" fmla="*/ 57 w 126"/>
                <a:gd name="T73" fmla="*/ 25 h 133"/>
                <a:gd name="T74" fmla="*/ 44 w 126"/>
                <a:gd name="T75" fmla="*/ 33 h 133"/>
                <a:gd name="T76" fmla="*/ 36 w 126"/>
                <a:gd name="T77" fmla="*/ 42 h 133"/>
                <a:gd name="T78" fmla="*/ 31 w 126"/>
                <a:gd name="T79" fmla="*/ 56 h 1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6"/>
                <a:gd name="T121" fmla="*/ 0 h 133"/>
                <a:gd name="T122" fmla="*/ 126 w 126"/>
                <a:gd name="T123" fmla="*/ 133 h 1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6" h="133">
                  <a:moveTo>
                    <a:pt x="2" y="67"/>
                  </a:moveTo>
                  <a:lnTo>
                    <a:pt x="6" y="56"/>
                  </a:lnTo>
                  <a:lnTo>
                    <a:pt x="8" y="46"/>
                  </a:lnTo>
                  <a:lnTo>
                    <a:pt x="13" y="37"/>
                  </a:lnTo>
                  <a:lnTo>
                    <a:pt x="17" y="29"/>
                  </a:lnTo>
                  <a:lnTo>
                    <a:pt x="23" y="21"/>
                  </a:lnTo>
                  <a:lnTo>
                    <a:pt x="29" y="15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9" y="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99" y="4"/>
                  </a:lnTo>
                  <a:lnTo>
                    <a:pt x="109" y="10"/>
                  </a:lnTo>
                  <a:lnTo>
                    <a:pt x="116" y="17"/>
                  </a:lnTo>
                  <a:lnTo>
                    <a:pt x="120" y="21"/>
                  </a:lnTo>
                  <a:lnTo>
                    <a:pt x="122" y="27"/>
                  </a:lnTo>
                  <a:lnTo>
                    <a:pt x="126" y="39"/>
                  </a:lnTo>
                  <a:lnTo>
                    <a:pt x="126" y="44"/>
                  </a:lnTo>
                  <a:lnTo>
                    <a:pt x="126" y="52"/>
                  </a:lnTo>
                  <a:lnTo>
                    <a:pt x="126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8" y="89"/>
                  </a:lnTo>
                  <a:lnTo>
                    <a:pt x="114" y="94"/>
                  </a:lnTo>
                  <a:lnTo>
                    <a:pt x="107" y="108"/>
                  </a:lnTo>
                  <a:lnTo>
                    <a:pt x="101" y="112"/>
                  </a:lnTo>
                  <a:lnTo>
                    <a:pt x="97" y="118"/>
                  </a:lnTo>
                  <a:lnTo>
                    <a:pt x="88" y="123"/>
                  </a:lnTo>
                  <a:lnTo>
                    <a:pt x="76" y="129"/>
                  </a:lnTo>
                  <a:lnTo>
                    <a:pt x="71" y="131"/>
                  </a:lnTo>
                  <a:lnTo>
                    <a:pt x="65" y="133"/>
                  </a:lnTo>
                  <a:lnTo>
                    <a:pt x="52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7" y="129"/>
                  </a:lnTo>
                  <a:lnTo>
                    <a:pt x="19" y="125"/>
                  </a:lnTo>
                  <a:lnTo>
                    <a:pt x="15" y="121"/>
                  </a:lnTo>
                  <a:lnTo>
                    <a:pt x="12" y="118"/>
                  </a:lnTo>
                  <a:lnTo>
                    <a:pt x="6" y="108"/>
                  </a:lnTo>
                  <a:lnTo>
                    <a:pt x="4" y="102"/>
                  </a:lnTo>
                  <a:lnTo>
                    <a:pt x="2" y="96"/>
                  </a:lnTo>
                  <a:lnTo>
                    <a:pt x="0" y="83"/>
                  </a:lnTo>
                  <a:lnTo>
                    <a:pt x="2" y="75"/>
                  </a:lnTo>
                  <a:lnTo>
                    <a:pt x="2" y="67"/>
                  </a:lnTo>
                  <a:close/>
                  <a:moveTo>
                    <a:pt x="29" y="66"/>
                  </a:moveTo>
                  <a:lnTo>
                    <a:pt x="27" y="77"/>
                  </a:lnTo>
                  <a:lnTo>
                    <a:pt x="27" y="85"/>
                  </a:lnTo>
                  <a:lnTo>
                    <a:pt x="29" y="93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8" y="110"/>
                  </a:lnTo>
                  <a:lnTo>
                    <a:pt x="55" y="110"/>
                  </a:lnTo>
                  <a:lnTo>
                    <a:pt x="63" y="110"/>
                  </a:lnTo>
                  <a:lnTo>
                    <a:pt x="69" y="108"/>
                  </a:lnTo>
                  <a:lnTo>
                    <a:pt x="76" y="104"/>
                  </a:lnTo>
                  <a:lnTo>
                    <a:pt x="82" y="100"/>
                  </a:lnTo>
                  <a:lnTo>
                    <a:pt x="88" y="93"/>
                  </a:lnTo>
                  <a:lnTo>
                    <a:pt x="92" y="85"/>
                  </a:lnTo>
                  <a:lnTo>
                    <a:pt x="95" y="77"/>
                  </a:lnTo>
                  <a:lnTo>
                    <a:pt x="99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9" y="39"/>
                  </a:lnTo>
                  <a:lnTo>
                    <a:pt x="95" y="33"/>
                  </a:lnTo>
                  <a:lnTo>
                    <a:pt x="92" y="29"/>
                  </a:lnTo>
                  <a:lnTo>
                    <a:pt x="86" y="25"/>
                  </a:lnTo>
                  <a:lnTo>
                    <a:pt x="80" y="23"/>
                  </a:lnTo>
                  <a:lnTo>
                    <a:pt x="73" y="21"/>
                  </a:lnTo>
                  <a:lnTo>
                    <a:pt x="65" y="23"/>
                  </a:lnTo>
                  <a:lnTo>
                    <a:pt x="57" y="25"/>
                  </a:lnTo>
                  <a:lnTo>
                    <a:pt x="52" y="29"/>
                  </a:lnTo>
                  <a:lnTo>
                    <a:pt x="44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1" y="56"/>
                  </a:lnTo>
                  <a:lnTo>
                    <a:pt x="29" y="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29310" y="638"/>
              <a:ext cx="325" cy="307"/>
            </a:xfrm>
            <a:custGeom>
              <a:avLst/>
              <a:gdLst>
                <a:gd name="T0" fmla="*/ 0 w 122"/>
                <a:gd name="T1" fmla="*/ 129 h 129"/>
                <a:gd name="T2" fmla="*/ 25 w 122"/>
                <a:gd name="T3" fmla="*/ 0 h 129"/>
                <a:gd name="T4" fmla="*/ 78 w 122"/>
                <a:gd name="T5" fmla="*/ 0 h 129"/>
                <a:gd name="T6" fmla="*/ 95 w 122"/>
                <a:gd name="T7" fmla="*/ 0 h 129"/>
                <a:gd name="T8" fmla="*/ 103 w 122"/>
                <a:gd name="T9" fmla="*/ 2 h 129"/>
                <a:gd name="T10" fmla="*/ 107 w 122"/>
                <a:gd name="T11" fmla="*/ 4 h 129"/>
                <a:gd name="T12" fmla="*/ 111 w 122"/>
                <a:gd name="T13" fmla="*/ 6 h 129"/>
                <a:gd name="T14" fmla="*/ 114 w 122"/>
                <a:gd name="T15" fmla="*/ 8 h 129"/>
                <a:gd name="T16" fmla="*/ 116 w 122"/>
                <a:gd name="T17" fmla="*/ 11 h 129"/>
                <a:gd name="T18" fmla="*/ 118 w 122"/>
                <a:gd name="T19" fmla="*/ 15 h 129"/>
                <a:gd name="T20" fmla="*/ 120 w 122"/>
                <a:gd name="T21" fmla="*/ 19 h 129"/>
                <a:gd name="T22" fmla="*/ 122 w 122"/>
                <a:gd name="T23" fmla="*/ 25 h 129"/>
                <a:gd name="T24" fmla="*/ 122 w 122"/>
                <a:gd name="T25" fmla="*/ 31 h 129"/>
                <a:gd name="T26" fmla="*/ 120 w 122"/>
                <a:gd name="T27" fmla="*/ 37 h 129"/>
                <a:gd name="T28" fmla="*/ 118 w 122"/>
                <a:gd name="T29" fmla="*/ 42 h 129"/>
                <a:gd name="T30" fmla="*/ 116 w 122"/>
                <a:gd name="T31" fmla="*/ 50 h 129"/>
                <a:gd name="T32" fmla="*/ 113 w 122"/>
                <a:gd name="T33" fmla="*/ 56 h 129"/>
                <a:gd name="T34" fmla="*/ 107 w 122"/>
                <a:gd name="T35" fmla="*/ 60 h 129"/>
                <a:gd name="T36" fmla="*/ 101 w 122"/>
                <a:gd name="T37" fmla="*/ 65 h 129"/>
                <a:gd name="T38" fmla="*/ 95 w 122"/>
                <a:gd name="T39" fmla="*/ 67 h 129"/>
                <a:gd name="T40" fmla="*/ 88 w 122"/>
                <a:gd name="T41" fmla="*/ 71 h 129"/>
                <a:gd name="T42" fmla="*/ 80 w 122"/>
                <a:gd name="T43" fmla="*/ 73 h 129"/>
                <a:gd name="T44" fmla="*/ 86 w 122"/>
                <a:gd name="T45" fmla="*/ 77 h 129"/>
                <a:gd name="T46" fmla="*/ 92 w 122"/>
                <a:gd name="T47" fmla="*/ 83 h 129"/>
                <a:gd name="T48" fmla="*/ 97 w 122"/>
                <a:gd name="T49" fmla="*/ 91 h 129"/>
                <a:gd name="T50" fmla="*/ 103 w 122"/>
                <a:gd name="T51" fmla="*/ 104 h 129"/>
                <a:gd name="T52" fmla="*/ 113 w 122"/>
                <a:gd name="T53" fmla="*/ 129 h 129"/>
                <a:gd name="T54" fmla="*/ 82 w 122"/>
                <a:gd name="T55" fmla="*/ 129 h 129"/>
                <a:gd name="T56" fmla="*/ 69 w 122"/>
                <a:gd name="T57" fmla="*/ 102 h 129"/>
                <a:gd name="T58" fmla="*/ 59 w 122"/>
                <a:gd name="T59" fmla="*/ 83 h 129"/>
                <a:gd name="T60" fmla="*/ 55 w 122"/>
                <a:gd name="T61" fmla="*/ 79 h 129"/>
                <a:gd name="T62" fmla="*/ 53 w 122"/>
                <a:gd name="T63" fmla="*/ 77 h 129"/>
                <a:gd name="T64" fmla="*/ 48 w 122"/>
                <a:gd name="T65" fmla="*/ 75 h 129"/>
                <a:gd name="T66" fmla="*/ 40 w 122"/>
                <a:gd name="T67" fmla="*/ 75 h 129"/>
                <a:gd name="T68" fmla="*/ 36 w 122"/>
                <a:gd name="T69" fmla="*/ 75 h 129"/>
                <a:gd name="T70" fmla="*/ 25 w 122"/>
                <a:gd name="T71" fmla="*/ 129 h 129"/>
                <a:gd name="T72" fmla="*/ 0 w 122"/>
                <a:gd name="T73" fmla="*/ 129 h 129"/>
                <a:gd name="T74" fmla="*/ 40 w 122"/>
                <a:gd name="T75" fmla="*/ 54 h 129"/>
                <a:gd name="T76" fmla="*/ 59 w 122"/>
                <a:gd name="T77" fmla="*/ 54 h 129"/>
                <a:gd name="T78" fmla="*/ 72 w 122"/>
                <a:gd name="T79" fmla="*/ 54 h 129"/>
                <a:gd name="T80" fmla="*/ 80 w 122"/>
                <a:gd name="T81" fmla="*/ 54 h 129"/>
                <a:gd name="T82" fmla="*/ 86 w 122"/>
                <a:gd name="T83" fmla="*/ 52 h 129"/>
                <a:gd name="T84" fmla="*/ 90 w 122"/>
                <a:gd name="T85" fmla="*/ 48 h 129"/>
                <a:gd name="T86" fmla="*/ 92 w 122"/>
                <a:gd name="T87" fmla="*/ 46 h 129"/>
                <a:gd name="T88" fmla="*/ 93 w 122"/>
                <a:gd name="T89" fmla="*/ 44 h 129"/>
                <a:gd name="T90" fmla="*/ 95 w 122"/>
                <a:gd name="T91" fmla="*/ 38 h 129"/>
                <a:gd name="T92" fmla="*/ 95 w 122"/>
                <a:gd name="T93" fmla="*/ 33 h 129"/>
                <a:gd name="T94" fmla="*/ 93 w 122"/>
                <a:gd name="T95" fmla="*/ 29 h 129"/>
                <a:gd name="T96" fmla="*/ 93 w 122"/>
                <a:gd name="T97" fmla="*/ 27 h 129"/>
                <a:gd name="T98" fmla="*/ 92 w 122"/>
                <a:gd name="T99" fmla="*/ 25 h 129"/>
                <a:gd name="T100" fmla="*/ 86 w 122"/>
                <a:gd name="T101" fmla="*/ 23 h 129"/>
                <a:gd name="T102" fmla="*/ 80 w 122"/>
                <a:gd name="T103" fmla="*/ 21 h 129"/>
                <a:gd name="T104" fmla="*/ 67 w 122"/>
                <a:gd name="T105" fmla="*/ 21 h 129"/>
                <a:gd name="T106" fmla="*/ 46 w 122"/>
                <a:gd name="T107" fmla="*/ 21 h 129"/>
                <a:gd name="T108" fmla="*/ 40 w 122"/>
                <a:gd name="T109" fmla="*/ 54 h 1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2"/>
                <a:gd name="T166" fmla="*/ 0 h 129"/>
                <a:gd name="T167" fmla="*/ 122 w 122"/>
                <a:gd name="T168" fmla="*/ 129 h 1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2" h="129">
                  <a:moveTo>
                    <a:pt x="0" y="129"/>
                  </a:moveTo>
                  <a:lnTo>
                    <a:pt x="25" y="0"/>
                  </a:lnTo>
                  <a:lnTo>
                    <a:pt x="78" y="0"/>
                  </a:lnTo>
                  <a:lnTo>
                    <a:pt x="95" y="0"/>
                  </a:lnTo>
                  <a:lnTo>
                    <a:pt x="103" y="2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6" y="11"/>
                  </a:lnTo>
                  <a:lnTo>
                    <a:pt x="118" y="15"/>
                  </a:lnTo>
                  <a:lnTo>
                    <a:pt x="120" y="19"/>
                  </a:lnTo>
                  <a:lnTo>
                    <a:pt x="122" y="25"/>
                  </a:lnTo>
                  <a:lnTo>
                    <a:pt x="122" y="31"/>
                  </a:lnTo>
                  <a:lnTo>
                    <a:pt x="120" y="37"/>
                  </a:lnTo>
                  <a:lnTo>
                    <a:pt x="118" y="42"/>
                  </a:lnTo>
                  <a:lnTo>
                    <a:pt x="116" y="50"/>
                  </a:lnTo>
                  <a:lnTo>
                    <a:pt x="113" y="56"/>
                  </a:lnTo>
                  <a:lnTo>
                    <a:pt x="107" y="60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88" y="71"/>
                  </a:lnTo>
                  <a:lnTo>
                    <a:pt x="80" y="73"/>
                  </a:lnTo>
                  <a:lnTo>
                    <a:pt x="86" y="77"/>
                  </a:lnTo>
                  <a:lnTo>
                    <a:pt x="92" y="83"/>
                  </a:lnTo>
                  <a:lnTo>
                    <a:pt x="97" y="91"/>
                  </a:lnTo>
                  <a:lnTo>
                    <a:pt x="103" y="104"/>
                  </a:lnTo>
                  <a:lnTo>
                    <a:pt x="113" y="129"/>
                  </a:lnTo>
                  <a:lnTo>
                    <a:pt x="82" y="129"/>
                  </a:lnTo>
                  <a:lnTo>
                    <a:pt x="69" y="102"/>
                  </a:lnTo>
                  <a:lnTo>
                    <a:pt x="59" y="83"/>
                  </a:lnTo>
                  <a:lnTo>
                    <a:pt x="55" y="79"/>
                  </a:lnTo>
                  <a:lnTo>
                    <a:pt x="53" y="77"/>
                  </a:lnTo>
                  <a:lnTo>
                    <a:pt x="48" y="75"/>
                  </a:lnTo>
                  <a:lnTo>
                    <a:pt x="40" y="75"/>
                  </a:lnTo>
                  <a:lnTo>
                    <a:pt x="36" y="75"/>
                  </a:lnTo>
                  <a:lnTo>
                    <a:pt x="25" y="129"/>
                  </a:lnTo>
                  <a:lnTo>
                    <a:pt x="0" y="129"/>
                  </a:lnTo>
                  <a:close/>
                  <a:moveTo>
                    <a:pt x="40" y="54"/>
                  </a:moveTo>
                  <a:lnTo>
                    <a:pt x="59" y="54"/>
                  </a:lnTo>
                  <a:lnTo>
                    <a:pt x="72" y="54"/>
                  </a:lnTo>
                  <a:lnTo>
                    <a:pt x="80" y="54"/>
                  </a:lnTo>
                  <a:lnTo>
                    <a:pt x="86" y="52"/>
                  </a:lnTo>
                  <a:lnTo>
                    <a:pt x="90" y="48"/>
                  </a:lnTo>
                  <a:lnTo>
                    <a:pt x="92" y="46"/>
                  </a:lnTo>
                  <a:lnTo>
                    <a:pt x="93" y="44"/>
                  </a:lnTo>
                  <a:lnTo>
                    <a:pt x="95" y="38"/>
                  </a:lnTo>
                  <a:lnTo>
                    <a:pt x="95" y="33"/>
                  </a:lnTo>
                  <a:lnTo>
                    <a:pt x="93" y="29"/>
                  </a:lnTo>
                  <a:lnTo>
                    <a:pt x="93" y="27"/>
                  </a:lnTo>
                  <a:lnTo>
                    <a:pt x="92" y="25"/>
                  </a:lnTo>
                  <a:lnTo>
                    <a:pt x="86" y="23"/>
                  </a:lnTo>
                  <a:lnTo>
                    <a:pt x="80" y="21"/>
                  </a:lnTo>
                  <a:lnTo>
                    <a:pt x="67" y="21"/>
                  </a:lnTo>
                  <a:lnTo>
                    <a:pt x="46" y="21"/>
                  </a:lnTo>
                  <a:lnTo>
                    <a:pt x="40" y="5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9683" y="638"/>
              <a:ext cx="313" cy="307"/>
            </a:xfrm>
            <a:custGeom>
              <a:avLst/>
              <a:gdLst>
                <a:gd name="T0" fmla="*/ 0 w 118"/>
                <a:gd name="T1" fmla="*/ 129 h 129"/>
                <a:gd name="T2" fmla="*/ 25 w 118"/>
                <a:gd name="T3" fmla="*/ 0 h 129"/>
                <a:gd name="T4" fmla="*/ 118 w 118"/>
                <a:gd name="T5" fmla="*/ 0 h 129"/>
                <a:gd name="T6" fmla="*/ 113 w 118"/>
                <a:gd name="T7" fmla="*/ 21 h 129"/>
                <a:gd name="T8" fmla="*/ 46 w 118"/>
                <a:gd name="T9" fmla="*/ 21 h 129"/>
                <a:gd name="T10" fmla="*/ 40 w 118"/>
                <a:gd name="T11" fmla="*/ 50 h 129"/>
                <a:gd name="T12" fmla="*/ 103 w 118"/>
                <a:gd name="T13" fmla="*/ 50 h 129"/>
                <a:gd name="T14" fmla="*/ 99 w 118"/>
                <a:gd name="T15" fmla="*/ 71 h 129"/>
                <a:gd name="T16" fmla="*/ 36 w 118"/>
                <a:gd name="T17" fmla="*/ 71 h 129"/>
                <a:gd name="T18" fmla="*/ 29 w 118"/>
                <a:gd name="T19" fmla="*/ 108 h 129"/>
                <a:gd name="T20" fmla="*/ 99 w 118"/>
                <a:gd name="T21" fmla="*/ 108 h 129"/>
                <a:gd name="T22" fmla="*/ 96 w 118"/>
                <a:gd name="T23" fmla="*/ 129 h 129"/>
                <a:gd name="T24" fmla="*/ 0 w 118"/>
                <a:gd name="T25" fmla="*/ 129 h 1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129"/>
                <a:gd name="T41" fmla="*/ 118 w 118"/>
                <a:gd name="T42" fmla="*/ 129 h 1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129">
                  <a:moveTo>
                    <a:pt x="0" y="129"/>
                  </a:moveTo>
                  <a:lnTo>
                    <a:pt x="25" y="0"/>
                  </a:lnTo>
                  <a:lnTo>
                    <a:pt x="118" y="0"/>
                  </a:lnTo>
                  <a:lnTo>
                    <a:pt x="113" y="21"/>
                  </a:lnTo>
                  <a:lnTo>
                    <a:pt x="46" y="21"/>
                  </a:lnTo>
                  <a:lnTo>
                    <a:pt x="40" y="50"/>
                  </a:lnTo>
                  <a:lnTo>
                    <a:pt x="103" y="50"/>
                  </a:lnTo>
                  <a:lnTo>
                    <a:pt x="99" y="71"/>
                  </a:lnTo>
                  <a:lnTo>
                    <a:pt x="36" y="71"/>
                  </a:lnTo>
                  <a:lnTo>
                    <a:pt x="29" y="108"/>
                  </a:lnTo>
                  <a:lnTo>
                    <a:pt x="99" y="108"/>
                  </a:lnTo>
                  <a:lnTo>
                    <a:pt x="96" y="129"/>
                  </a:lnTo>
                  <a:lnTo>
                    <a:pt x="0" y="1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30039" y="633"/>
              <a:ext cx="335" cy="340"/>
            </a:xfrm>
            <a:custGeom>
              <a:avLst/>
              <a:gdLst>
                <a:gd name="T0" fmla="*/ 106 w 125"/>
                <a:gd name="T1" fmla="*/ 119 h 145"/>
                <a:gd name="T2" fmla="*/ 104 w 125"/>
                <a:gd name="T3" fmla="*/ 145 h 145"/>
                <a:gd name="T4" fmla="*/ 93 w 125"/>
                <a:gd name="T5" fmla="*/ 139 h 145"/>
                <a:gd name="T6" fmla="*/ 72 w 125"/>
                <a:gd name="T7" fmla="*/ 131 h 145"/>
                <a:gd name="T8" fmla="*/ 49 w 125"/>
                <a:gd name="T9" fmla="*/ 133 h 145"/>
                <a:gd name="T10" fmla="*/ 32 w 125"/>
                <a:gd name="T11" fmla="*/ 131 h 145"/>
                <a:gd name="T12" fmla="*/ 17 w 125"/>
                <a:gd name="T13" fmla="*/ 123 h 145"/>
                <a:gd name="T14" fmla="*/ 9 w 125"/>
                <a:gd name="T15" fmla="*/ 116 h 145"/>
                <a:gd name="T16" fmla="*/ 3 w 125"/>
                <a:gd name="T17" fmla="*/ 106 h 145"/>
                <a:gd name="T18" fmla="*/ 0 w 125"/>
                <a:gd name="T19" fmla="*/ 94 h 145"/>
                <a:gd name="T20" fmla="*/ 0 w 125"/>
                <a:gd name="T21" fmla="*/ 81 h 145"/>
                <a:gd name="T22" fmla="*/ 2 w 125"/>
                <a:gd name="T23" fmla="*/ 66 h 145"/>
                <a:gd name="T24" fmla="*/ 9 w 125"/>
                <a:gd name="T25" fmla="*/ 44 h 145"/>
                <a:gd name="T26" fmla="*/ 19 w 125"/>
                <a:gd name="T27" fmla="*/ 25 h 145"/>
                <a:gd name="T28" fmla="*/ 38 w 125"/>
                <a:gd name="T29" fmla="*/ 10 h 145"/>
                <a:gd name="T30" fmla="*/ 63 w 125"/>
                <a:gd name="T31" fmla="*/ 0 h 145"/>
                <a:gd name="T32" fmla="*/ 87 w 125"/>
                <a:gd name="T33" fmla="*/ 0 h 145"/>
                <a:gd name="T34" fmla="*/ 99 w 125"/>
                <a:gd name="T35" fmla="*/ 4 h 145"/>
                <a:gd name="T36" fmla="*/ 112 w 125"/>
                <a:gd name="T37" fmla="*/ 12 h 145"/>
                <a:gd name="T38" fmla="*/ 120 w 125"/>
                <a:gd name="T39" fmla="*/ 21 h 145"/>
                <a:gd name="T40" fmla="*/ 125 w 125"/>
                <a:gd name="T41" fmla="*/ 37 h 145"/>
                <a:gd name="T42" fmla="*/ 125 w 125"/>
                <a:gd name="T43" fmla="*/ 50 h 145"/>
                <a:gd name="T44" fmla="*/ 124 w 125"/>
                <a:gd name="T45" fmla="*/ 66 h 145"/>
                <a:gd name="T46" fmla="*/ 114 w 125"/>
                <a:gd name="T47" fmla="*/ 93 h 145"/>
                <a:gd name="T48" fmla="*/ 99 w 125"/>
                <a:gd name="T49" fmla="*/ 114 h 145"/>
                <a:gd name="T50" fmla="*/ 87 w 125"/>
                <a:gd name="T51" fmla="*/ 93 h 145"/>
                <a:gd name="T52" fmla="*/ 95 w 125"/>
                <a:gd name="T53" fmla="*/ 77 h 145"/>
                <a:gd name="T54" fmla="*/ 99 w 125"/>
                <a:gd name="T55" fmla="*/ 56 h 145"/>
                <a:gd name="T56" fmla="*/ 97 w 125"/>
                <a:gd name="T57" fmla="*/ 39 h 145"/>
                <a:gd name="T58" fmla="*/ 89 w 125"/>
                <a:gd name="T59" fmla="*/ 29 h 145"/>
                <a:gd name="T60" fmla="*/ 78 w 125"/>
                <a:gd name="T61" fmla="*/ 23 h 145"/>
                <a:gd name="T62" fmla="*/ 64 w 125"/>
                <a:gd name="T63" fmla="*/ 23 h 145"/>
                <a:gd name="T64" fmla="*/ 49 w 125"/>
                <a:gd name="T65" fmla="*/ 29 h 145"/>
                <a:gd name="T66" fmla="*/ 38 w 125"/>
                <a:gd name="T67" fmla="*/ 39 h 145"/>
                <a:gd name="T68" fmla="*/ 34 w 125"/>
                <a:gd name="T69" fmla="*/ 46 h 145"/>
                <a:gd name="T70" fmla="*/ 28 w 125"/>
                <a:gd name="T71" fmla="*/ 66 h 145"/>
                <a:gd name="T72" fmla="*/ 26 w 125"/>
                <a:gd name="T73" fmla="*/ 87 h 145"/>
                <a:gd name="T74" fmla="*/ 32 w 125"/>
                <a:gd name="T75" fmla="*/ 100 h 145"/>
                <a:gd name="T76" fmla="*/ 42 w 125"/>
                <a:gd name="T77" fmla="*/ 108 h 145"/>
                <a:gd name="T78" fmla="*/ 53 w 125"/>
                <a:gd name="T79" fmla="*/ 110 h 145"/>
                <a:gd name="T80" fmla="*/ 64 w 125"/>
                <a:gd name="T81" fmla="*/ 108 h 145"/>
                <a:gd name="T82" fmla="*/ 51 w 125"/>
                <a:gd name="T83" fmla="*/ 100 h 145"/>
                <a:gd name="T84" fmla="*/ 72 w 125"/>
                <a:gd name="T85" fmla="*/ 91 h 1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5"/>
                <a:gd name="T130" fmla="*/ 0 h 145"/>
                <a:gd name="T131" fmla="*/ 125 w 125"/>
                <a:gd name="T132" fmla="*/ 145 h 1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5" h="145">
                  <a:moveTo>
                    <a:pt x="99" y="114"/>
                  </a:moveTo>
                  <a:lnTo>
                    <a:pt x="106" y="119"/>
                  </a:lnTo>
                  <a:lnTo>
                    <a:pt x="116" y="125"/>
                  </a:lnTo>
                  <a:lnTo>
                    <a:pt x="104" y="145"/>
                  </a:lnTo>
                  <a:lnTo>
                    <a:pt x="99" y="143"/>
                  </a:lnTo>
                  <a:lnTo>
                    <a:pt x="93" y="139"/>
                  </a:lnTo>
                  <a:lnTo>
                    <a:pt x="80" y="127"/>
                  </a:lnTo>
                  <a:lnTo>
                    <a:pt x="72" y="131"/>
                  </a:lnTo>
                  <a:lnTo>
                    <a:pt x="64" y="131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6" y="129"/>
                  </a:lnTo>
                  <a:lnTo>
                    <a:pt x="17" y="123"/>
                  </a:lnTo>
                  <a:lnTo>
                    <a:pt x="13" y="119"/>
                  </a:lnTo>
                  <a:lnTo>
                    <a:pt x="9" y="116"/>
                  </a:lnTo>
                  <a:lnTo>
                    <a:pt x="5" y="112"/>
                  </a:lnTo>
                  <a:lnTo>
                    <a:pt x="3" y="106"/>
                  </a:lnTo>
                  <a:lnTo>
                    <a:pt x="2" y="100"/>
                  </a:lnTo>
                  <a:lnTo>
                    <a:pt x="0" y="94"/>
                  </a:lnTo>
                  <a:lnTo>
                    <a:pt x="0" y="89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5" y="50"/>
                  </a:lnTo>
                  <a:lnTo>
                    <a:pt x="9" y="44"/>
                  </a:lnTo>
                  <a:lnTo>
                    <a:pt x="11" y="37"/>
                  </a:lnTo>
                  <a:lnTo>
                    <a:pt x="19" y="25"/>
                  </a:lnTo>
                  <a:lnTo>
                    <a:pt x="28" y="17"/>
                  </a:lnTo>
                  <a:lnTo>
                    <a:pt x="38" y="10"/>
                  </a:lnTo>
                  <a:lnTo>
                    <a:pt x="49" y="4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3" y="2"/>
                  </a:lnTo>
                  <a:lnTo>
                    <a:pt x="99" y="4"/>
                  </a:lnTo>
                  <a:lnTo>
                    <a:pt x="108" y="10"/>
                  </a:lnTo>
                  <a:lnTo>
                    <a:pt x="112" y="12"/>
                  </a:lnTo>
                  <a:lnTo>
                    <a:pt x="116" y="15"/>
                  </a:lnTo>
                  <a:lnTo>
                    <a:pt x="120" y="21"/>
                  </a:lnTo>
                  <a:lnTo>
                    <a:pt x="122" y="25"/>
                  </a:lnTo>
                  <a:lnTo>
                    <a:pt x="125" y="37"/>
                  </a:lnTo>
                  <a:lnTo>
                    <a:pt x="125" y="44"/>
                  </a:lnTo>
                  <a:lnTo>
                    <a:pt x="125" y="50"/>
                  </a:lnTo>
                  <a:lnTo>
                    <a:pt x="125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4" y="93"/>
                  </a:lnTo>
                  <a:lnTo>
                    <a:pt x="108" y="104"/>
                  </a:lnTo>
                  <a:lnTo>
                    <a:pt x="99" y="114"/>
                  </a:lnTo>
                  <a:close/>
                  <a:moveTo>
                    <a:pt x="82" y="98"/>
                  </a:moveTo>
                  <a:lnTo>
                    <a:pt x="87" y="93"/>
                  </a:lnTo>
                  <a:lnTo>
                    <a:pt x="91" y="85"/>
                  </a:lnTo>
                  <a:lnTo>
                    <a:pt x="95" y="77"/>
                  </a:lnTo>
                  <a:lnTo>
                    <a:pt x="97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7" y="39"/>
                  </a:lnTo>
                  <a:lnTo>
                    <a:pt x="95" y="33"/>
                  </a:lnTo>
                  <a:lnTo>
                    <a:pt x="89" y="29"/>
                  </a:lnTo>
                  <a:lnTo>
                    <a:pt x="85" y="25"/>
                  </a:lnTo>
                  <a:lnTo>
                    <a:pt x="78" y="23"/>
                  </a:lnTo>
                  <a:lnTo>
                    <a:pt x="70" y="21"/>
                  </a:lnTo>
                  <a:lnTo>
                    <a:pt x="64" y="23"/>
                  </a:lnTo>
                  <a:lnTo>
                    <a:pt x="57" y="25"/>
                  </a:lnTo>
                  <a:lnTo>
                    <a:pt x="49" y="29"/>
                  </a:lnTo>
                  <a:lnTo>
                    <a:pt x="43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6" y="77"/>
                  </a:lnTo>
                  <a:lnTo>
                    <a:pt x="26" y="87"/>
                  </a:lnTo>
                  <a:lnTo>
                    <a:pt x="28" y="94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7" y="110"/>
                  </a:lnTo>
                  <a:lnTo>
                    <a:pt x="53" y="110"/>
                  </a:lnTo>
                  <a:lnTo>
                    <a:pt x="59" y="110"/>
                  </a:lnTo>
                  <a:lnTo>
                    <a:pt x="64" y="108"/>
                  </a:lnTo>
                  <a:lnTo>
                    <a:pt x="57" y="104"/>
                  </a:lnTo>
                  <a:lnTo>
                    <a:pt x="51" y="100"/>
                  </a:lnTo>
                  <a:lnTo>
                    <a:pt x="61" y="87"/>
                  </a:lnTo>
                  <a:lnTo>
                    <a:pt x="72" y="91"/>
                  </a:lnTo>
                  <a:lnTo>
                    <a:pt x="82" y="9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27960" y="907"/>
              <a:ext cx="399" cy="681"/>
            </a:xfrm>
            <a:custGeom>
              <a:avLst/>
              <a:gdLst>
                <a:gd name="T0" fmla="*/ 139 w 148"/>
                <a:gd name="T1" fmla="*/ 289 h 289"/>
                <a:gd name="T2" fmla="*/ 99 w 148"/>
                <a:gd name="T3" fmla="*/ 246 h 289"/>
                <a:gd name="T4" fmla="*/ 66 w 148"/>
                <a:gd name="T5" fmla="*/ 202 h 289"/>
                <a:gd name="T6" fmla="*/ 40 w 148"/>
                <a:gd name="T7" fmla="*/ 160 h 289"/>
                <a:gd name="T8" fmla="*/ 19 w 148"/>
                <a:gd name="T9" fmla="*/ 119 h 289"/>
                <a:gd name="T10" fmla="*/ 5 w 148"/>
                <a:gd name="T11" fmla="*/ 84 h 289"/>
                <a:gd name="T12" fmla="*/ 0 w 148"/>
                <a:gd name="T13" fmla="*/ 48 h 289"/>
                <a:gd name="T14" fmla="*/ 0 w 148"/>
                <a:gd name="T15" fmla="*/ 21 h 289"/>
                <a:gd name="T16" fmla="*/ 11 w 148"/>
                <a:gd name="T17" fmla="*/ 0 h 289"/>
                <a:gd name="T18" fmla="*/ 23 w 148"/>
                <a:gd name="T19" fmla="*/ 7 h 289"/>
                <a:gd name="T20" fmla="*/ 11 w 148"/>
                <a:gd name="T21" fmla="*/ 27 h 289"/>
                <a:gd name="T22" fmla="*/ 11 w 148"/>
                <a:gd name="T23" fmla="*/ 48 h 289"/>
                <a:gd name="T24" fmla="*/ 17 w 148"/>
                <a:gd name="T25" fmla="*/ 79 h 289"/>
                <a:gd name="T26" fmla="*/ 30 w 148"/>
                <a:gd name="T27" fmla="*/ 113 h 289"/>
                <a:gd name="T28" fmla="*/ 51 w 148"/>
                <a:gd name="T29" fmla="*/ 152 h 289"/>
                <a:gd name="T30" fmla="*/ 76 w 148"/>
                <a:gd name="T31" fmla="*/ 192 h 289"/>
                <a:gd name="T32" fmla="*/ 108 w 148"/>
                <a:gd name="T33" fmla="*/ 237 h 289"/>
                <a:gd name="T34" fmla="*/ 148 w 148"/>
                <a:gd name="T35" fmla="*/ 279 h 289"/>
                <a:gd name="T36" fmla="*/ 139 w 148"/>
                <a:gd name="T37" fmla="*/ 289 h 2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8"/>
                <a:gd name="T58" fmla="*/ 0 h 289"/>
                <a:gd name="T59" fmla="*/ 148 w 148"/>
                <a:gd name="T60" fmla="*/ 289 h 2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8" h="289">
                  <a:moveTo>
                    <a:pt x="139" y="289"/>
                  </a:moveTo>
                  <a:lnTo>
                    <a:pt x="99" y="246"/>
                  </a:lnTo>
                  <a:lnTo>
                    <a:pt x="66" y="202"/>
                  </a:lnTo>
                  <a:lnTo>
                    <a:pt x="40" y="160"/>
                  </a:lnTo>
                  <a:lnTo>
                    <a:pt x="19" y="119"/>
                  </a:lnTo>
                  <a:lnTo>
                    <a:pt x="5" y="84"/>
                  </a:lnTo>
                  <a:lnTo>
                    <a:pt x="0" y="48"/>
                  </a:lnTo>
                  <a:lnTo>
                    <a:pt x="0" y="21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11" y="27"/>
                  </a:lnTo>
                  <a:lnTo>
                    <a:pt x="11" y="48"/>
                  </a:lnTo>
                  <a:lnTo>
                    <a:pt x="17" y="79"/>
                  </a:lnTo>
                  <a:lnTo>
                    <a:pt x="30" y="113"/>
                  </a:lnTo>
                  <a:lnTo>
                    <a:pt x="51" y="152"/>
                  </a:lnTo>
                  <a:lnTo>
                    <a:pt x="76" y="192"/>
                  </a:lnTo>
                  <a:lnTo>
                    <a:pt x="108" y="237"/>
                  </a:lnTo>
                  <a:lnTo>
                    <a:pt x="148" y="279"/>
                  </a:lnTo>
                  <a:lnTo>
                    <a:pt x="139" y="2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27997" y="874"/>
              <a:ext cx="734" cy="369"/>
            </a:xfrm>
            <a:custGeom>
              <a:avLst/>
              <a:gdLst>
                <a:gd name="T0" fmla="*/ 0 w 277"/>
                <a:gd name="T1" fmla="*/ 12 h 156"/>
                <a:gd name="T2" fmla="*/ 21 w 277"/>
                <a:gd name="T3" fmla="*/ 2 h 156"/>
                <a:gd name="T4" fmla="*/ 46 w 277"/>
                <a:gd name="T5" fmla="*/ 0 h 156"/>
                <a:gd name="T6" fmla="*/ 76 w 277"/>
                <a:gd name="T7" fmla="*/ 6 h 156"/>
                <a:gd name="T8" fmla="*/ 115 w 277"/>
                <a:gd name="T9" fmla="*/ 21 h 156"/>
                <a:gd name="T10" fmla="*/ 153 w 277"/>
                <a:gd name="T11" fmla="*/ 43 h 156"/>
                <a:gd name="T12" fmla="*/ 193 w 277"/>
                <a:gd name="T13" fmla="*/ 70 h 156"/>
                <a:gd name="T14" fmla="*/ 235 w 277"/>
                <a:gd name="T15" fmla="*/ 106 h 156"/>
                <a:gd name="T16" fmla="*/ 277 w 277"/>
                <a:gd name="T17" fmla="*/ 147 h 156"/>
                <a:gd name="T18" fmla="*/ 267 w 277"/>
                <a:gd name="T19" fmla="*/ 156 h 156"/>
                <a:gd name="T20" fmla="*/ 225 w 277"/>
                <a:gd name="T21" fmla="*/ 116 h 156"/>
                <a:gd name="T22" fmla="*/ 185 w 277"/>
                <a:gd name="T23" fmla="*/ 81 h 156"/>
                <a:gd name="T24" fmla="*/ 145 w 277"/>
                <a:gd name="T25" fmla="*/ 54 h 156"/>
                <a:gd name="T26" fmla="*/ 107 w 277"/>
                <a:gd name="T27" fmla="*/ 33 h 156"/>
                <a:gd name="T28" fmla="*/ 74 w 277"/>
                <a:gd name="T29" fmla="*/ 19 h 156"/>
                <a:gd name="T30" fmla="*/ 44 w 277"/>
                <a:gd name="T31" fmla="*/ 14 h 156"/>
                <a:gd name="T32" fmla="*/ 23 w 277"/>
                <a:gd name="T33" fmla="*/ 16 h 156"/>
                <a:gd name="T34" fmla="*/ 8 w 277"/>
                <a:gd name="T35" fmla="*/ 23 h 156"/>
                <a:gd name="T36" fmla="*/ 0 w 277"/>
                <a:gd name="T37" fmla="*/ 12 h 1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7"/>
                <a:gd name="T58" fmla="*/ 0 h 156"/>
                <a:gd name="T59" fmla="*/ 277 w 277"/>
                <a:gd name="T60" fmla="*/ 156 h 1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7" h="156">
                  <a:moveTo>
                    <a:pt x="0" y="12"/>
                  </a:moveTo>
                  <a:lnTo>
                    <a:pt x="21" y="2"/>
                  </a:lnTo>
                  <a:lnTo>
                    <a:pt x="46" y="0"/>
                  </a:lnTo>
                  <a:lnTo>
                    <a:pt x="76" y="6"/>
                  </a:lnTo>
                  <a:lnTo>
                    <a:pt x="115" y="21"/>
                  </a:lnTo>
                  <a:lnTo>
                    <a:pt x="153" y="43"/>
                  </a:lnTo>
                  <a:lnTo>
                    <a:pt x="193" y="70"/>
                  </a:lnTo>
                  <a:lnTo>
                    <a:pt x="235" y="106"/>
                  </a:lnTo>
                  <a:lnTo>
                    <a:pt x="277" y="147"/>
                  </a:lnTo>
                  <a:lnTo>
                    <a:pt x="267" y="156"/>
                  </a:lnTo>
                  <a:lnTo>
                    <a:pt x="225" y="116"/>
                  </a:lnTo>
                  <a:lnTo>
                    <a:pt x="185" y="81"/>
                  </a:lnTo>
                  <a:lnTo>
                    <a:pt x="145" y="54"/>
                  </a:lnTo>
                  <a:lnTo>
                    <a:pt x="107" y="33"/>
                  </a:lnTo>
                  <a:lnTo>
                    <a:pt x="74" y="19"/>
                  </a:lnTo>
                  <a:lnTo>
                    <a:pt x="44" y="14"/>
                  </a:lnTo>
                  <a:lnTo>
                    <a:pt x="23" y="16"/>
                  </a:lnTo>
                  <a:lnTo>
                    <a:pt x="8" y="23"/>
                  </a:lnTo>
                  <a:lnTo>
                    <a:pt x="0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27992" y="903"/>
              <a:ext cx="32" cy="28"/>
            </a:xfrm>
            <a:custGeom>
              <a:avLst/>
              <a:gdLst>
                <a:gd name="T0" fmla="*/ 0 w 12"/>
                <a:gd name="T1" fmla="*/ 2 h 11"/>
                <a:gd name="T2" fmla="*/ 2 w 12"/>
                <a:gd name="T3" fmla="*/ 0 h 11"/>
                <a:gd name="T4" fmla="*/ 10 w 12"/>
                <a:gd name="T5" fmla="*/ 11 h 11"/>
                <a:gd name="T6" fmla="*/ 12 w 12"/>
                <a:gd name="T7" fmla="*/ 9 h 11"/>
                <a:gd name="T8" fmla="*/ 0 w 12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0" y="2"/>
                  </a:moveTo>
                  <a:lnTo>
                    <a:pt x="2" y="0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0" y="2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28710" y="1219"/>
              <a:ext cx="398" cy="680"/>
            </a:xfrm>
            <a:custGeom>
              <a:avLst/>
              <a:gdLst>
                <a:gd name="T0" fmla="*/ 10 w 151"/>
                <a:gd name="T1" fmla="*/ 0 h 287"/>
                <a:gd name="T2" fmla="*/ 48 w 151"/>
                <a:gd name="T3" fmla="*/ 42 h 287"/>
                <a:gd name="T4" fmla="*/ 82 w 151"/>
                <a:gd name="T5" fmla="*/ 84 h 287"/>
                <a:gd name="T6" fmla="*/ 111 w 151"/>
                <a:gd name="T7" fmla="*/ 127 h 287"/>
                <a:gd name="T8" fmla="*/ 130 w 151"/>
                <a:gd name="T9" fmla="*/ 165 h 287"/>
                <a:gd name="T10" fmla="*/ 145 w 151"/>
                <a:gd name="T11" fmla="*/ 206 h 287"/>
                <a:gd name="T12" fmla="*/ 151 w 151"/>
                <a:gd name="T13" fmla="*/ 237 h 287"/>
                <a:gd name="T14" fmla="*/ 149 w 151"/>
                <a:gd name="T15" fmla="*/ 264 h 287"/>
                <a:gd name="T16" fmla="*/ 139 w 151"/>
                <a:gd name="T17" fmla="*/ 287 h 287"/>
                <a:gd name="T18" fmla="*/ 128 w 151"/>
                <a:gd name="T19" fmla="*/ 279 h 287"/>
                <a:gd name="T20" fmla="*/ 135 w 151"/>
                <a:gd name="T21" fmla="*/ 262 h 287"/>
                <a:gd name="T22" fmla="*/ 137 w 151"/>
                <a:gd name="T23" fmla="*/ 239 h 287"/>
                <a:gd name="T24" fmla="*/ 132 w 151"/>
                <a:gd name="T25" fmla="*/ 208 h 287"/>
                <a:gd name="T26" fmla="*/ 118 w 151"/>
                <a:gd name="T27" fmla="*/ 173 h 287"/>
                <a:gd name="T28" fmla="*/ 99 w 151"/>
                <a:gd name="T29" fmla="*/ 135 h 287"/>
                <a:gd name="T30" fmla="*/ 71 w 151"/>
                <a:gd name="T31" fmla="*/ 92 h 287"/>
                <a:gd name="T32" fmla="*/ 38 w 151"/>
                <a:gd name="T33" fmla="*/ 52 h 287"/>
                <a:gd name="T34" fmla="*/ 0 w 151"/>
                <a:gd name="T35" fmla="*/ 9 h 287"/>
                <a:gd name="T36" fmla="*/ 10 w 151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287"/>
                <a:gd name="T59" fmla="*/ 151 w 151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287">
                  <a:moveTo>
                    <a:pt x="10" y="0"/>
                  </a:moveTo>
                  <a:lnTo>
                    <a:pt x="48" y="42"/>
                  </a:lnTo>
                  <a:lnTo>
                    <a:pt x="82" y="84"/>
                  </a:lnTo>
                  <a:lnTo>
                    <a:pt x="111" y="127"/>
                  </a:lnTo>
                  <a:lnTo>
                    <a:pt x="130" y="165"/>
                  </a:lnTo>
                  <a:lnTo>
                    <a:pt x="145" y="206"/>
                  </a:lnTo>
                  <a:lnTo>
                    <a:pt x="151" y="237"/>
                  </a:lnTo>
                  <a:lnTo>
                    <a:pt x="149" y="264"/>
                  </a:lnTo>
                  <a:lnTo>
                    <a:pt x="139" y="287"/>
                  </a:lnTo>
                  <a:lnTo>
                    <a:pt x="128" y="279"/>
                  </a:lnTo>
                  <a:lnTo>
                    <a:pt x="135" y="262"/>
                  </a:lnTo>
                  <a:lnTo>
                    <a:pt x="137" y="239"/>
                  </a:lnTo>
                  <a:lnTo>
                    <a:pt x="132" y="208"/>
                  </a:lnTo>
                  <a:lnTo>
                    <a:pt x="118" y="173"/>
                  </a:lnTo>
                  <a:lnTo>
                    <a:pt x="99" y="135"/>
                  </a:lnTo>
                  <a:lnTo>
                    <a:pt x="71" y="92"/>
                  </a:lnTo>
                  <a:lnTo>
                    <a:pt x="38" y="52"/>
                  </a:ln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28710" y="1219"/>
              <a:ext cx="21" cy="24"/>
            </a:xfrm>
            <a:custGeom>
              <a:avLst/>
              <a:gdLst>
                <a:gd name="T0" fmla="*/ 10 w 10"/>
                <a:gd name="T1" fmla="*/ 0 h 9"/>
                <a:gd name="T2" fmla="*/ 0 w 10"/>
                <a:gd name="T3" fmla="*/ 9 h 9"/>
                <a:gd name="T4" fmla="*/ 10 w 10"/>
                <a:gd name="T5" fmla="*/ 0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10" y="0"/>
                  </a:move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28332" y="1569"/>
              <a:ext cx="739" cy="363"/>
            </a:xfrm>
            <a:custGeom>
              <a:avLst/>
              <a:gdLst>
                <a:gd name="T0" fmla="*/ 278 w 278"/>
                <a:gd name="T1" fmla="*/ 143 h 154"/>
                <a:gd name="T2" fmla="*/ 257 w 278"/>
                <a:gd name="T3" fmla="*/ 152 h 154"/>
                <a:gd name="T4" fmla="*/ 231 w 278"/>
                <a:gd name="T5" fmla="*/ 154 h 154"/>
                <a:gd name="T6" fmla="*/ 196 w 278"/>
                <a:gd name="T7" fmla="*/ 149 h 154"/>
                <a:gd name="T8" fmla="*/ 162 w 278"/>
                <a:gd name="T9" fmla="*/ 133 h 154"/>
                <a:gd name="T10" fmla="*/ 124 w 278"/>
                <a:gd name="T11" fmla="*/ 112 h 154"/>
                <a:gd name="T12" fmla="*/ 82 w 278"/>
                <a:gd name="T13" fmla="*/ 83 h 154"/>
                <a:gd name="T14" fmla="*/ 40 w 278"/>
                <a:gd name="T15" fmla="*/ 50 h 154"/>
                <a:gd name="T16" fmla="*/ 0 w 278"/>
                <a:gd name="T17" fmla="*/ 10 h 154"/>
                <a:gd name="T18" fmla="*/ 9 w 278"/>
                <a:gd name="T19" fmla="*/ 0 h 154"/>
                <a:gd name="T20" fmla="*/ 50 w 278"/>
                <a:gd name="T21" fmla="*/ 41 h 154"/>
                <a:gd name="T22" fmla="*/ 91 w 278"/>
                <a:gd name="T23" fmla="*/ 73 h 154"/>
                <a:gd name="T24" fmla="*/ 132 w 278"/>
                <a:gd name="T25" fmla="*/ 102 h 154"/>
                <a:gd name="T26" fmla="*/ 170 w 278"/>
                <a:gd name="T27" fmla="*/ 122 h 154"/>
                <a:gd name="T28" fmla="*/ 202 w 278"/>
                <a:gd name="T29" fmla="*/ 137 h 154"/>
                <a:gd name="T30" fmla="*/ 231 w 278"/>
                <a:gd name="T31" fmla="*/ 143 h 154"/>
                <a:gd name="T32" fmla="*/ 252 w 278"/>
                <a:gd name="T33" fmla="*/ 141 h 154"/>
                <a:gd name="T34" fmla="*/ 271 w 278"/>
                <a:gd name="T35" fmla="*/ 131 h 154"/>
                <a:gd name="T36" fmla="*/ 278 w 278"/>
                <a:gd name="T37" fmla="*/ 143 h 1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8"/>
                <a:gd name="T58" fmla="*/ 0 h 154"/>
                <a:gd name="T59" fmla="*/ 278 w 278"/>
                <a:gd name="T60" fmla="*/ 154 h 1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8" h="154">
                  <a:moveTo>
                    <a:pt x="278" y="143"/>
                  </a:moveTo>
                  <a:lnTo>
                    <a:pt x="257" y="152"/>
                  </a:lnTo>
                  <a:lnTo>
                    <a:pt x="231" y="154"/>
                  </a:lnTo>
                  <a:lnTo>
                    <a:pt x="196" y="149"/>
                  </a:lnTo>
                  <a:lnTo>
                    <a:pt x="162" y="133"/>
                  </a:lnTo>
                  <a:lnTo>
                    <a:pt x="124" y="112"/>
                  </a:lnTo>
                  <a:lnTo>
                    <a:pt x="82" y="83"/>
                  </a:lnTo>
                  <a:lnTo>
                    <a:pt x="40" y="50"/>
                  </a:lnTo>
                  <a:lnTo>
                    <a:pt x="0" y="10"/>
                  </a:lnTo>
                  <a:lnTo>
                    <a:pt x="9" y="0"/>
                  </a:lnTo>
                  <a:lnTo>
                    <a:pt x="50" y="41"/>
                  </a:lnTo>
                  <a:lnTo>
                    <a:pt x="91" y="73"/>
                  </a:lnTo>
                  <a:lnTo>
                    <a:pt x="132" y="102"/>
                  </a:lnTo>
                  <a:lnTo>
                    <a:pt x="170" y="122"/>
                  </a:lnTo>
                  <a:lnTo>
                    <a:pt x="202" y="137"/>
                  </a:lnTo>
                  <a:lnTo>
                    <a:pt x="231" y="143"/>
                  </a:lnTo>
                  <a:lnTo>
                    <a:pt x="252" y="141"/>
                  </a:lnTo>
                  <a:lnTo>
                    <a:pt x="271" y="131"/>
                  </a:lnTo>
                  <a:lnTo>
                    <a:pt x="278" y="1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29045" y="1876"/>
              <a:ext cx="32" cy="28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2 h 12"/>
                <a:gd name="T4" fmla="*/ 2 w 11"/>
                <a:gd name="T5" fmla="*/ 0 h 12"/>
                <a:gd name="T6" fmla="*/ 0 w 11"/>
                <a:gd name="T7" fmla="*/ 2 h 12"/>
                <a:gd name="T8" fmla="*/ 11 w 11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11" y="10"/>
                  </a:moveTo>
                  <a:lnTo>
                    <a:pt x="9" y="12"/>
                  </a:lnTo>
                  <a:lnTo>
                    <a:pt x="2" y="0"/>
                  </a:lnTo>
                  <a:lnTo>
                    <a:pt x="0" y="2"/>
                  </a:lnTo>
                  <a:lnTo>
                    <a:pt x="11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28332" y="1569"/>
              <a:ext cx="27" cy="19"/>
            </a:xfrm>
            <a:custGeom>
              <a:avLst/>
              <a:gdLst>
                <a:gd name="T0" fmla="*/ 0 w 9"/>
                <a:gd name="T1" fmla="*/ 10 h 10"/>
                <a:gd name="T2" fmla="*/ 9 w 9"/>
                <a:gd name="T3" fmla="*/ 0 h 10"/>
                <a:gd name="T4" fmla="*/ 0 w 9"/>
                <a:gd name="T5" fmla="*/ 10 h 10"/>
                <a:gd name="T6" fmla="*/ 0 60000 65536"/>
                <a:gd name="T7" fmla="*/ 0 60000 65536"/>
                <a:gd name="T8" fmla="*/ 0 60000 65536"/>
                <a:gd name="T9" fmla="*/ 0 w 9"/>
                <a:gd name="T10" fmla="*/ 0 h 10"/>
                <a:gd name="T11" fmla="*/ 9 w 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0">
                  <a:moveTo>
                    <a:pt x="0" y="10"/>
                  </a:move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26435" y="699"/>
              <a:ext cx="1164" cy="104"/>
            </a:xfrm>
            <a:custGeom>
              <a:avLst/>
              <a:gdLst>
                <a:gd name="T0" fmla="*/ 0 w 436"/>
                <a:gd name="T1" fmla="*/ 37 h 42"/>
                <a:gd name="T2" fmla="*/ 217 w 436"/>
                <a:gd name="T3" fmla="*/ 37 h 42"/>
                <a:gd name="T4" fmla="*/ 217 w 436"/>
                <a:gd name="T5" fmla="*/ 42 h 42"/>
                <a:gd name="T6" fmla="*/ 436 w 436"/>
                <a:gd name="T7" fmla="*/ 42 h 42"/>
                <a:gd name="T8" fmla="*/ 421 w 436"/>
                <a:gd name="T9" fmla="*/ 0 h 42"/>
                <a:gd name="T10" fmla="*/ 13 w 436"/>
                <a:gd name="T11" fmla="*/ 0 h 42"/>
                <a:gd name="T12" fmla="*/ 0 w 436"/>
                <a:gd name="T13" fmla="*/ 3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6"/>
                <a:gd name="T22" fmla="*/ 0 h 42"/>
                <a:gd name="T23" fmla="*/ 436 w 436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6" h="42">
                  <a:moveTo>
                    <a:pt x="0" y="37"/>
                  </a:moveTo>
                  <a:lnTo>
                    <a:pt x="217" y="37"/>
                  </a:lnTo>
                  <a:lnTo>
                    <a:pt x="217" y="42"/>
                  </a:lnTo>
                  <a:lnTo>
                    <a:pt x="436" y="42"/>
                  </a:lnTo>
                  <a:lnTo>
                    <a:pt x="421" y="0"/>
                  </a:lnTo>
                  <a:lnTo>
                    <a:pt x="13" y="0"/>
                  </a:lnTo>
                  <a:lnTo>
                    <a:pt x="0" y="3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26376" y="846"/>
              <a:ext cx="1292" cy="127"/>
            </a:xfrm>
            <a:custGeom>
              <a:avLst/>
              <a:gdLst>
                <a:gd name="T0" fmla="*/ 9 w 486"/>
                <a:gd name="T1" fmla="*/ 11 h 54"/>
                <a:gd name="T2" fmla="*/ 0 w 486"/>
                <a:gd name="T3" fmla="*/ 34 h 54"/>
                <a:gd name="T4" fmla="*/ 418 w 486"/>
                <a:gd name="T5" fmla="*/ 34 h 54"/>
                <a:gd name="T6" fmla="*/ 421 w 486"/>
                <a:gd name="T7" fmla="*/ 54 h 54"/>
                <a:gd name="T8" fmla="*/ 486 w 486"/>
                <a:gd name="T9" fmla="*/ 54 h 54"/>
                <a:gd name="T10" fmla="*/ 463 w 486"/>
                <a:gd name="T11" fmla="*/ 0 h 54"/>
                <a:gd name="T12" fmla="*/ 240 w 486"/>
                <a:gd name="T13" fmla="*/ 0 h 54"/>
                <a:gd name="T14" fmla="*/ 240 w 486"/>
                <a:gd name="T15" fmla="*/ 11 h 54"/>
                <a:gd name="T16" fmla="*/ 9 w 486"/>
                <a:gd name="T17" fmla="*/ 1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"/>
                <a:gd name="T28" fmla="*/ 0 h 54"/>
                <a:gd name="T29" fmla="*/ 486 w 486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" h="54">
                  <a:moveTo>
                    <a:pt x="9" y="11"/>
                  </a:moveTo>
                  <a:lnTo>
                    <a:pt x="0" y="34"/>
                  </a:lnTo>
                  <a:lnTo>
                    <a:pt x="418" y="34"/>
                  </a:lnTo>
                  <a:lnTo>
                    <a:pt x="421" y="54"/>
                  </a:lnTo>
                  <a:lnTo>
                    <a:pt x="486" y="54"/>
                  </a:lnTo>
                  <a:lnTo>
                    <a:pt x="463" y="0"/>
                  </a:lnTo>
                  <a:lnTo>
                    <a:pt x="240" y="0"/>
                  </a:lnTo>
                  <a:lnTo>
                    <a:pt x="240" y="11"/>
                  </a:lnTo>
                  <a:lnTo>
                    <a:pt x="9" y="1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26312" y="1021"/>
              <a:ext cx="1414" cy="118"/>
            </a:xfrm>
            <a:custGeom>
              <a:avLst/>
              <a:gdLst>
                <a:gd name="T0" fmla="*/ 11 w 530"/>
                <a:gd name="T1" fmla="*/ 9 h 50"/>
                <a:gd name="T2" fmla="*/ 263 w 530"/>
                <a:gd name="T3" fmla="*/ 9 h 50"/>
                <a:gd name="T4" fmla="*/ 263 w 530"/>
                <a:gd name="T5" fmla="*/ 0 h 50"/>
                <a:gd name="T6" fmla="*/ 511 w 530"/>
                <a:gd name="T7" fmla="*/ 0 h 50"/>
                <a:gd name="T8" fmla="*/ 530 w 530"/>
                <a:gd name="T9" fmla="*/ 50 h 50"/>
                <a:gd name="T10" fmla="*/ 442 w 530"/>
                <a:gd name="T11" fmla="*/ 50 h 50"/>
                <a:gd name="T12" fmla="*/ 435 w 530"/>
                <a:gd name="T13" fmla="*/ 42 h 50"/>
                <a:gd name="T14" fmla="*/ 0 w 530"/>
                <a:gd name="T15" fmla="*/ 42 h 50"/>
                <a:gd name="T16" fmla="*/ 11 w 530"/>
                <a:gd name="T17" fmla="*/ 9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0"/>
                <a:gd name="T28" fmla="*/ 0 h 50"/>
                <a:gd name="T29" fmla="*/ 530 w 5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0" h="50">
                  <a:moveTo>
                    <a:pt x="11" y="9"/>
                  </a:moveTo>
                  <a:lnTo>
                    <a:pt x="263" y="9"/>
                  </a:lnTo>
                  <a:lnTo>
                    <a:pt x="263" y="0"/>
                  </a:lnTo>
                  <a:lnTo>
                    <a:pt x="511" y="0"/>
                  </a:lnTo>
                  <a:lnTo>
                    <a:pt x="530" y="50"/>
                  </a:lnTo>
                  <a:lnTo>
                    <a:pt x="442" y="50"/>
                  </a:lnTo>
                  <a:lnTo>
                    <a:pt x="435" y="42"/>
                  </a:lnTo>
                  <a:lnTo>
                    <a:pt x="0" y="42"/>
                  </a:lnTo>
                  <a:lnTo>
                    <a:pt x="11" y="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26270" y="1195"/>
              <a:ext cx="1520" cy="128"/>
            </a:xfrm>
            <a:custGeom>
              <a:avLst/>
              <a:gdLst>
                <a:gd name="T0" fmla="*/ 7 w 572"/>
                <a:gd name="T1" fmla="*/ 12 h 54"/>
                <a:gd name="T2" fmla="*/ 280 w 572"/>
                <a:gd name="T3" fmla="*/ 12 h 54"/>
                <a:gd name="T4" fmla="*/ 280 w 572"/>
                <a:gd name="T5" fmla="*/ 0 h 54"/>
                <a:gd name="T6" fmla="*/ 557 w 572"/>
                <a:gd name="T7" fmla="*/ 0 h 54"/>
                <a:gd name="T8" fmla="*/ 572 w 572"/>
                <a:gd name="T9" fmla="*/ 54 h 54"/>
                <a:gd name="T10" fmla="*/ 473 w 572"/>
                <a:gd name="T11" fmla="*/ 54 h 54"/>
                <a:gd name="T12" fmla="*/ 467 w 572"/>
                <a:gd name="T13" fmla="*/ 31 h 54"/>
                <a:gd name="T14" fmla="*/ 0 w 572"/>
                <a:gd name="T15" fmla="*/ 31 h 54"/>
                <a:gd name="T16" fmla="*/ 7 w 572"/>
                <a:gd name="T17" fmla="*/ 12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2"/>
                <a:gd name="T28" fmla="*/ 0 h 54"/>
                <a:gd name="T29" fmla="*/ 572 w 57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2" h="54">
                  <a:moveTo>
                    <a:pt x="7" y="12"/>
                  </a:moveTo>
                  <a:lnTo>
                    <a:pt x="280" y="12"/>
                  </a:lnTo>
                  <a:lnTo>
                    <a:pt x="280" y="0"/>
                  </a:lnTo>
                  <a:lnTo>
                    <a:pt x="557" y="0"/>
                  </a:lnTo>
                  <a:lnTo>
                    <a:pt x="572" y="54"/>
                  </a:lnTo>
                  <a:lnTo>
                    <a:pt x="473" y="54"/>
                  </a:lnTo>
                  <a:lnTo>
                    <a:pt x="467" y="31"/>
                  </a:lnTo>
                  <a:lnTo>
                    <a:pt x="0" y="31"/>
                  </a:lnTo>
                  <a:lnTo>
                    <a:pt x="7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25967" y="1366"/>
              <a:ext cx="3817" cy="132"/>
            </a:xfrm>
            <a:custGeom>
              <a:avLst/>
              <a:gdLst>
                <a:gd name="T0" fmla="*/ 0 w 1436"/>
                <a:gd name="T1" fmla="*/ 49 h 56"/>
                <a:gd name="T2" fmla="*/ 573 w 1436"/>
                <a:gd name="T3" fmla="*/ 49 h 56"/>
                <a:gd name="T4" fmla="*/ 574 w 1436"/>
                <a:gd name="T5" fmla="*/ 56 h 56"/>
                <a:gd name="T6" fmla="*/ 1427 w 1436"/>
                <a:gd name="T7" fmla="*/ 56 h 56"/>
                <a:gd name="T8" fmla="*/ 1436 w 1436"/>
                <a:gd name="T9" fmla="*/ 0 h 56"/>
                <a:gd name="T10" fmla="*/ 918 w 1436"/>
                <a:gd name="T11" fmla="*/ 0 h 56"/>
                <a:gd name="T12" fmla="*/ 397 w 1436"/>
                <a:gd name="T13" fmla="*/ 0 h 56"/>
                <a:gd name="T14" fmla="*/ 397 w 1436"/>
                <a:gd name="T15" fmla="*/ 25 h 56"/>
                <a:gd name="T16" fmla="*/ 12 w 1436"/>
                <a:gd name="T17" fmla="*/ 23 h 56"/>
                <a:gd name="T18" fmla="*/ 0 w 1436"/>
                <a:gd name="T19" fmla="*/ 49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36"/>
                <a:gd name="T31" fmla="*/ 0 h 56"/>
                <a:gd name="T32" fmla="*/ 1436 w 1436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36" h="56">
                  <a:moveTo>
                    <a:pt x="0" y="49"/>
                  </a:moveTo>
                  <a:lnTo>
                    <a:pt x="573" y="49"/>
                  </a:lnTo>
                  <a:lnTo>
                    <a:pt x="574" y="56"/>
                  </a:lnTo>
                  <a:lnTo>
                    <a:pt x="1427" y="56"/>
                  </a:lnTo>
                  <a:lnTo>
                    <a:pt x="1436" y="0"/>
                  </a:lnTo>
                  <a:lnTo>
                    <a:pt x="918" y="0"/>
                  </a:lnTo>
                  <a:lnTo>
                    <a:pt x="397" y="0"/>
                  </a:lnTo>
                  <a:lnTo>
                    <a:pt x="397" y="25"/>
                  </a:lnTo>
                  <a:lnTo>
                    <a:pt x="12" y="23"/>
                  </a:lnTo>
                  <a:lnTo>
                    <a:pt x="0" y="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25946" y="1564"/>
              <a:ext cx="3519" cy="99"/>
            </a:xfrm>
            <a:custGeom>
              <a:avLst/>
              <a:gdLst>
                <a:gd name="T0" fmla="*/ 0 w 1323"/>
                <a:gd name="T1" fmla="*/ 31 h 43"/>
                <a:gd name="T2" fmla="*/ 557 w 1323"/>
                <a:gd name="T3" fmla="*/ 31 h 43"/>
                <a:gd name="T4" fmla="*/ 1117 w 1323"/>
                <a:gd name="T5" fmla="*/ 31 h 43"/>
                <a:gd name="T6" fmla="*/ 1125 w 1323"/>
                <a:gd name="T7" fmla="*/ 43 h 43"/>
                <a:gd name="T8" fmla="*/ 1312 w 1323"/>
                <a:gd name="T9" fmla="*/ 43 h 43"/>
                <a:gd name="T10" fmla="*/ 1323 w 1323"/>
                <a:gd name="T11" fmla="*/ 0 h 43"/>
                <a:gd name="T12" fmla="*/ 723 w 1323"/>
                <a:gd name="T13" fmla="*/ 0 h 43"/>
                <a:gd name="T14" fmla="*/ 122 w 1323"/>
                <a:gd name="T15" fmla="*/ 0 h 43"/>
                <a:gd name="T16" fmla="*/ 112 w 1323"/>
                <a:gd name="T17" fmla="*/ 8 h 43"/>
                <a:gd name="T18" fmla="*/ 9 w 1323"/>
                <a:gd name="T19" fmla="*/ 8 h 43"/>
                <a:gd name="T20" fmla="*/ 0 w 1323"/>
                <a:gd name="T21" fmla="*/ 3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3"/>
                <a:gd name="T34" fmla="*/ 0 h 43"/>
                <a:gd name="T35" fmla="*/ 1323 w 132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3" h="43">
                  <a:moveTo>
                    <a:pt x="0" y="31"/>
                  </a:moveTo>
                  <a:lnTo>
                    <a:pt x="557" y="31"/>
                  </a:lnTo>
                  <a:lnTo>
                    <a:pt x="1117" y="31"/>
                  </a:lnTo>
                  <a:lnTo>
                    <a:pt x="1125" y="43"/>
                  </a:lnTo>
                  <a:lnTo>
                    <a:pt x="1312" y="43"/>
                  </a:lnTo>
                  <a:lnTo>
                    <a:pt x="1323" y="0"/>
                  </a:lnTo>
                  <a:lnTo>
                    <a:pt x="723" y="0"/>
                  </a:lnTo>
                  <a:lnTo>
                    <a:pt x="122" y="0"/>
                  </a:lnTo>
                  <a:lnTo>
                    <a:pt x="112" y="8"/>
                  </a:lnTo>
                  <a:lnTo>
                    <a:pt x="9" y="8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7" name="Oval 36"/>
            <p:cNvSpPr>
              <a:spLocks noChangeArrowheads="1"/>
            </p:cNvSpPr>
            <p:nvPr userDrawn="1"/>
          </p:nvSpPr>
          <p:spPr bwMode="auto">
            <a:xfrm>
              <a:off x="28407" y="959"/>
              <a:ext cx="186" cy="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39" name="Rectangle 17">
            <a:extLst>
              <a:ext uri="{FF2B5EF4-FFF2-40B4-BE49-F238E27FC236}">
                <a16:creationId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25600" y="163887"/>
            <a:ext cx="4962770" cy="59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Machine learning based earthquakes-explosion discrimination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 for Sea of Galilee seismic events of July 2018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Y. Bregman, Y. Radzyner, Y. Ben-Horin, N. Rabin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64" y="172654"/>
            <a:ext cx="979207" cy="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2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6369372" y="193797"/>
            <a:ext cx="1404379" cy="524497"/>
            <a:chOff x="25946" y="633"/>
            <a:chExt cx="4428" cy="1299"/>
          </a:xfrm>
        </p:grpSpPr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28577" y="633"/>
              <a:ext cx="287" cy="312"/>
            </a:xfrm>
            <a:custGeom>
              <a:avLst/>
              <a:gdLst>
                <a:gd name="T0" fmla="*/ 25 w 109"/>
                <a:gd name="T1" fmla="*/ 87 h 133"/>
                <a:gd name="T2" fmla="*/ 27 w 109"/>
                <a:gd name="T3" fmla="*/ 96 h 133"/>
                <a:gd name="T4" fmla="*/ 31 w 109"/>
                <a:gd name="T5" fmla="*/ 104 h 133"/>
                <a:gd name="T6" fmla="*/ 39 w 109"/>
                <a:gd name="T7" fmla="*/ 110 h 133"/>
                <a:gd name="T8" fmla="*/ 48 w 109"/>
                <a:gd name="T9" fmla="*/ 110 h 133"/>
                <a:gd name="T10" fmla="*/ 63 w 109"/>
                <a:gd name="T11" fmla="*/ 108 h 133"/>
                <a:gd name="T12" fmla="*/ 71 w 109"/>
                <a:gd name="T13" fmla="*/ 102 h 133"/>
                <a:gd name="T14" fmla="*/ 75 w 109"/>
                <a:gd name="T15" fmla="*/ 96 h 133"/>
                <a:gd name="T16" fmla="*/ 77 w 109"/>
                <a:gd name="T17" fmla="*/ 89 h 133"/>
                <a:gd name="T18" fmla="*/ 73 w 109"/>
                <a:gd name="T19" fmla="*/ 83 h 133"/>
                <a:gd name="T20" fmla="*/ 48 w 109"/>
                <a:gd name="T21" fmla="*/ 75 h 133"/>
                <a:gd name="T22" fmla="*/ 29 w 109"/>
                <a:gd name="T23" fmla="*/ 67 h 133"/>
                <a:gd name="T24" fmla="*/ 23 w 109"/>
                <a:gd name="T25" fmla="*/ 64 h 133"/>
                <a:gd name="T26" fmla="*/ 16 w 109"/>
                <a:gd name="T27" fmla="*/ 52 h 133"/>
                <a:gd name="T28" fmla="*/ 16 w 109"/>
                <a:gd name="T29" fmla="*/ 35 h 133"/>
                <a:gd name="T30" fmla="*/ 18 w 109"/>
                <a:gd name="T31" fmla="*/ 25 h 133"/>
                <a:gd name="T32" fmla="*/ 23 w 109"/>
                <a:gd name="T33" fmla="*/ 17 h 133"/>
                <a:gd name="T34" fmla="*/ 33 w 109"/>
                <a:gd name="T35" fmla="*/ 10 h 133"/>
                <a:gd name="T36" fmla="*/ 54 w 109"/>
                <a:gd name="T37" fmla="*/ 0 h 133"/>
                <a:gd name="T38" fmla="*/ 67 w 109"/>
                <a:gd name="T39" fmla="*/ 0 h 133"/>
                <a:gd name="T40" fmla="*/ 88 w 109"/>
                <a:gd name="T41" fmla="*/ 2 h 133"/>
                <a:gd name="T42" fmla="*/ 102 w 109"/>
                <a:gd name="T43" fmla="*/ 10 h 133"/>
                <a:gd name="T44" fmla="*/ 105 w 109"/>
                <a:gd name="T45" fmla="*/ 15 h 133"/>
                <a:gd name="T46" fmla="*/ 107 w 109"/>
                <a:gd name="T47" fmla="*/ 21 h 133"/>
                <a:gd name="T48" fmla="*/ 109 w 109"/>
                <a:gd name="T49" fmla="*/ 39 h 133"/>
                <a:gd name="T50" fmla="*/ 82 w 109"/>
                <a:gd name="T51" fmla="*/ 31 h 133"/>
                <a:gd name="T52" fmla="*/ 79 w 109"/>
                <a:gd name="T53" fmla="*/ 25 h 133"/>
                <a:gd name="T54" fmla="*/ 73 w 109"/>
                <a:gd name="T55" fmla="*/ 23 h 133"/>
                <a:gd name="T56" fmla="*/ 54 w 109"/>
                <a:gd name="T57" fmla="*/ 23 h 133"/>
                <a:gd name="T58" fmla="*/ 42 w 109"/>
                <a:gd name="T59" fmla="*/ 29 h 133"/>
                <a:gd name="T60" fmla="*/ 41 w 109"/>
                <a:gd name="T61" fmla="*/ 37 h 133"/>
                <a:gd name="T62" fmla="*/ 42 w 109"/>
                <a:gd name="T63" fmla="*/ 40 h 133"/>
                <a:gd name="T64" fmla="*/ 50 w 109"/>
                <a:gd name="T65" fmla="*/ 46 h 133"/>
                <a:gd name="T66" fmla="*/ 81 w 109"/>
                <a:gd name="T67" fmla="*/ 56 h 133"/>
                <a:gd name="T68" fmla="*/ 90 w 109"/>
                <a:gd name="T69" fmla="*/ 60 h 133"/>
                <a:gd name="T70" fmla="*/ 102 w 109"/>
                <a:gd name="T71" fmla="*/ 73 h 133"/>
                <a:gd name="T72" fmla="*/ 102 w 109"/>
                <a:gd name="T73" fmla="*/ 89 h 133"/>
                <a:gd name="T74" fmla="*/ 100 w 109"/>
                <a:gd name="T75" fmla="*/ 102 h 133"/>
                <a:gd name="T76" fmla="*/ 90 w 109"/>
                <a:gd name="T77" fmla="*/ 116 h 133"/>
                <a:gd name="T78" fmla="*/ 77 w 109"/>
                <a:gd name="T79" fmla="*/ 127 h 133"/>
                <a:gd name="T80" fmla="*/ 56 w 109"/>
                <a:gd name="T81" fmla="*/ 133 h 133"/>
                <a:gd name="T82" fmla="*/ 33 w 109"/>
                <a:gd name="T83" fmla="*/ 133 h 133"/>
                <a:gd name="T84" fmla="*/ 16 w 109"/>
                <a:gd name="T85" fmla="*/ 127 h 133"/>
                <a:gd name="T86" fmla="*/ 4 w 109"/>
                <a:gd name="T87" fmla="*/ 116 h 133"/>
                <a:gd name="T88" fmla="*/ 2 w 109"/>
                <a:gd name="T89" fmla="*/ 108 h 133"/>
                <a:gd name="T90" fmla="*/ 0 w 109"/>
                <a:gd name="T91" fmla="*/ 100 h 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33"/>
                <a:gd name="T140" fmla="*/ 109 w 109"/>
                <a:gd name="T141" fmla="*/ 133 h 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33">
                  <a:moveTo>
                    <a:pt x="0" y="89"/>
                  </a:moveTo>
                  <a:lnTo>
                    <a:pt x="25" y="87"/>
                  </a:lnTo>
                  <a:lnTo>
                    <a:pt x="27" y="93"/>
                  </a:lnTo>
                  <a:lnTo>
                    <a:pt x="27" y="96"/>
                  </a:lnTo>
                  <a:lnTo>
                    <a:pt x="29" y="102"/>
                  </a:lnTo>
                  <a:lnTo>
                    <a:pt x="31" y="104"/>
                  </a:lnTo>
                  <a:lnTo>
                    <a:pt x="35" y="108"/>
                  </a:lnTo>
                  <a:lnTo>
                    <a:pt x="39" y="110"/>
                  </a:lnTo>
                  <a:lnTo>
                    <a:pt x="44" y="110"/>
                  </a:lnTo>
                  <a:lnTo>
                    <a:pt x="48" y="110"/>
                  </a:lnTo>
                  <a:lnTo>
                    <a:pt x="60" y="110"/>
                  </a:lnTo>
                  <a:lnTo>
                    <a:pt x="63" y="108"/>
                  </a:lnTo>
                  <a:lnTo>
                    <a:pt x="67" y="106"/>
                  </a:lnTo>
                  <a:lnTo>
                    <a:pt x="71" y="102"/>
                  </a:lnTo>
                  <a:lnTo>
                    <a:pt x="73" y="100"/>
                  </a:lnTo>
                  <a:lnTo>
                    <a:pt x="75" y="96"/>
                  </a:lnTo>
                  <a:lnTo>
                    <a:pt x="77" y="93"/>
                  </a:lnTo>
                  <a:lnTo>
                    <a:pt x="77" y="89"/>
                  </a:lnTo>
                  <a:lnTo>
                    <a:pt x="75" y="87"/>
                  </a:lnTo>
                  <a:lnTo>
                    <a:pt x="73" y="83"/>
                  </a:lnTo>
                  <a:lnTo>
                    <a:pt x="69" y="81"/>
                  </a:lnTo>
                  <a:lnTo>
                    <a:pt x="48" y="75"/>
                  </a:lnTo>
                  <a:lnTo>
                    <a:pt x="35" y="69"/>
                  </a:lnTo>
                  <a:lnTo>
                    <a:pt x="29" y="67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20" y="60"/>
                  </a:lnTo>
                  <a:lnTo>
                    <a:pt x="16" y="52"/>
                  </a:lnTo>
                  <a:lnTo>
                    <a:pt x="14" y="44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8" y="25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7" y="12"/>
                  </a:lnTo>
                  <a:lnTo>
                    <a:pt x="33" y="10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8" y="2"/>
                  </a:lnTo>
                  <a:lnTo>
                    <a:pt x="94" y="6"/>
                  </a:lnTo>
                  <a:lnTo>
                    <a:pt x="102" y="10"/>
                  </a:lnTo>
                  <a:lnTo>
                    <a:pt x="103" y="12"/>
                  </a:lnTo>
                  <a:lnTo>
                    <a:pt x="105" y="15"/>
                  </a:lnTo>
                  <a:lnTo>
                    <a:pt x="107" y="17"/>
                  </a:lnTo>
                  <a:lnTo>
                    <a:pt x="107" y="21"/>
                  </a:lnTo>
                  <a:lnTo>
                    <a:pt x="109" y="29"/>
                  </a:lnTo>
                  <a:lnTo>
                    <a:pt x="109" y="39"/>
                  </a:lnTo>
                  <a:lnTo>
                    <a:pt x="82" y="40"/>
                  </a:lnTo>
                  <a:lnTo>
                    <a:pt x="82" y="31"/>
                  </a:lnTo>
                  <a:lnTo>
                    <a:pt x="81" y="29"/>
                  </a:lnTo>
                  <a:lnTo>
                    <a:pt x="79" y="25"/>
                  </a:lnTo>
                  <a:lnTo>
                    <a:pt x="77" y="25"/>
                  </a:lnTo>
                  <a:lnTo>
                    <a:pt x="73" y="23"/>
                  </a:lnTo>
                  <a:lnTo>
                    <a:pt x="63" y="21"/>
                  </a:lnTo>
                  <a:lnTo>
                    <a:pt x="54" y="23"/>
                  </a:lnTo>
                  <a:lnTo>
                    <a:pt x="48" y="25"/>
                  </a:lnTo>
                  <a:lnTo>
                    <a:pt x="42" y="29"/>
                  </a:lnTo>
                  <a:lnTo>
                    <a:pt x="41" y="35"/>
                  </a:lnTo>
                  <a:lnTo>
                    <a:pt x="41" y="37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50" y="46"/>
                  </a:lnTo>
                  <a:lnTo>
                    <a:pt x="65" y="50"/>
                  </a:lnTo>
                  <a:lnTo>
                    <a:pt x="81" y="56"/>
                  </a:lnTo>
                  <a:lnTo>
                    <a:pt x="86" y="58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3"/>
                  </a:lnTo>
                  <a:lnTo>
                    <a:pt x="103" y="83"/>
                  </a:lnTo>
                  <a:lnTo>
                    <a:pt x="102" y="89"/>
                  </a:lnTo>
                  <a:lnTo>
                    <a:pt x="102" y="94"/>
                  </a:lnTo>
                  <a:lnTo>
                    <a:pt x="100" y="102"/>
                  </a:lnTo>
                  <a:lnTo>
                    <a:pt x="96" y="110"/>
                  </a:lnTo>
                  <a:lnTo>
                    <a:pt x="90" y="116"/>
                  </a:lnTo>
                  <a:lnTo>
                    <a:pt x="84" y="121"/>
                  </a:lnTo>
                  <a:lnTo>
                    <a:pt x="77" y="127"/>
                  </a:lnTo>
                  <a:lnTo>
                    <a:pt x="67" y="131"/>
                  </a:lnTo>
                  <a:lnTo>
                    <a:pt x="56" y="133"/>
                  </a:lnTo>
                  <a:lnTo>
                    <a:pt x="44" y="133"/>
                  </a:lnTo>
                  <a:lnTo>
                    <a:pt x="33" y="133"/>
                  </a:lnTo>
                  <a:lnTo>
                    <a:pt x="23" y="131"/>
                  </a:lnTo>
                  <a:lnTo>
                    <a:pt x="16" y="127"/>
                  </a:lnTo>
                  <a:lnTo>
                    <a:pt x="10" y="123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28928" y="633"/>
              <a:ext cx="329" cy="312"/>
            </a:xfrm>
            <a:custGeom>
              <a:avLst/>
              <a:gdLst>
                <a:gd name="T0" fmla="*/ 6 w 126"/>
                <a:gd name="T1" fmla="*/ 56 h 133"/>
                <a:gd name="T2" fmla="*/ 13 w 126"/>
                <a:gd name="T3" fmla="*/ 37 h 133"/>
                <a:gd name="T4" fmla="*/ 23 w 126"/>
                <a:gd name="T5" fmla="*/ 21 h 133"/>
                <a:gd name="T6" fmla="*/ 36 w 126"/>
                <a:gd name="T7" fmla="*/ 12 h 133"/>
                <a:gd name="T8" fmla="*/ 50 w 126"/>
                <a:gd name="T9" fmla="*/ 4 h 133"/>
                <a:gd name="T10" fmla="*/ 67 w 126"/>
                <a:gd name="T11" fmla="*/ 0 h 133"/>
                <a:gd name="T12" fmla="*/ 90 w 126"/>
                <a:gd name="T13" fmla="*/ 0 h 133"/>
                <a:gd name="T14" fmla="*/ 109 w 126"/>
                <a:gd name="T15" fmla="*/ 10 h 133"/>
                <a:gd name="T16" fmla="*/ 120 w 126"/>
                <a:gd name="T17" fmla="*/ 21 h 133"/>
                <a:gd name="T18" fmla="*/ 126 w 126"/>
                <a:gd name="T19" fmla="*/ 39 h 133"/>
                <a:gd name="T20" fmla="*/ 126 w 126"/>
                <a:gd name="T21" fmla="*/ 52 h 133"/>
                <a:gd name="T22" fmla="*/ 124 w 126"/>
                <a:gd name="T23" fmla="*/ 66 h 133"/>
                <a:gd name="T24" fmla="*/ 118 w 126"/>
                <a:gd name="T25" fmla="*/ 89 h 133"/>
                <a:gd name="T26" fmla="*/ 107 w 126"/>
                <a:gd name="T27" fmla="*/ 108 h 133"/>
                <a:gd name="T28" fmla="*/ 97 w 126"/>
                <a:gd name="T29" fmla="*/ 118 h 133"/>
                <a:gd name="T30" fmla="*/ 76 w 126"/>
                <a:gd name="T31" fmla="*/ 129 h 133"/>
                <a:gd name="T32" fmla="*/ 65 w 126"/>
                <a:gd name="T33" fmla="*/ 133 h 133"/>
                <a:gd name="T34" fmla="*/ 38 w 126"/>
                <a:gd name="T35" fmla="*/ 133 h 133"/>
                <a:gd name="T36" fmla="*/ 27 w 126"/>
                <a:gd name="T37" fmla="*/ 129 h 133"/>
                <a:gd name="T38" fmla="*/ 15 w 126"/>
                <a:gd name="T39" fmla="*/ 121 h 133"/>
                <a:gd name="T40" fmla="*/ 6 w 126"/>
                <a:gd name="T41" fmla="*/ 108 h 133"/>
                <a:gd name="T42" fmla="*/ 2 w 126"/>
                <a:gd name="T43" fmla="*/ 96 h 133"/>
                <a:gd name="T44" fmla="*/ 2 w 126"/>
                <a:gd name="T45" fmla="*/ 75 h 133"/>
                <a:gd name="T46" fmla="*/ 29 w 126"/>
                <a:gd name="T47" fmla="*/ 66 h 133"/>
                <a:gd name="T48" fmla="*/ 27 w 126"/>
                <a:gd name="T49" fmla="*/ 85 h 133"/>
                <a:gd name="T50" fmla="*/ 32 w 126"/>
                <a:gd name="T51" fmla="*/ 100 h 133"/>
                <a:gd name="T52" fmla="*/ 42 w 126"/>
                <a:gd name="T53" fmla="*/ 108 h 133"/>
                <a:gd name="T54" fmla="*/ 55 w 126"/>
                <a:gd name="T55" fmla="*/ 110 h 133"/>
                <a:gd name="T56" fmla="*/ 69 w 126"/>
                <a:gd name="T57" fmla="*/ 108 h 133"/>
                <a:gd name="T58" fmla="*/ 82 w 126"/>
                <a:gd name="T59" fmla="*/ 100 h 133"/>
                <a:gd name="T60" fmla="*/ 92 w 126"/>
                <a:gd name="T61" fmla="*/ 85 h 133"/>
                <a:gd name="T62" fmla="*/ 99 w 126"/>
                <a:gd name="T63" fmla="*/ 66 h 133"/>
                <a:gd name="T64" fmla="*/ 99 w 126"/>
                <a:gd name="T65" fmla="*/ 46 h 133"/>
                <a:gd name="T66" fmla="*/ 95 w 126"/>
                <a:gd name="T67" fmla="*/ 33 h 133"/>
                <a:gd name="T68" fmla="*/ 86 w 126"/>
                <a:gd name="T69" fmla="*/ 25 h 133"/>
                <a:gd name="T70" fmla="*/ 73 w 126"/>
                <a:gd name="T71" fmla="*/ 21 h 133"/>
                <a:gd name="T72" fmla="*/ 57 w 126"/>
                <a:gd name="T73" fmla="*/ 25 h 133"/>
                <a:gd name="T74" fmla="*/ 44 w 126"/>
                <a:gd name="T75" fmla="*/ 33 h 133"/>
                <a:gd name="T76" fmla="*/ 36 w 126"/>
                <a:gd name="T77" fmla="*/ 42 h 133"/>
                <a:gd name="T78" fmla="*/ 31 w 126"/>
                <a:gd name="T79" fmla="*/ 56 h 1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6"/>
                <a:gd name="T121" fmla="*/ 0 h 133"/>
                <a:gd name="T122" fmla="*/ 126 w 126"/>
                <a:gd name="T123" fmla="*/ 133 h 1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6" h="133">
                  <a:moveTo>
                    <a:pt x="2" y="67"/>
                  </a:moveTo>
                  <a:lnTo>
                    <a:pt x="6" y="56"/>
                  </a:lnTo>
                  <a:lnTo>
                    <a:pt x="8" y="46"/>
                  </a:lnTo>
                  <a:lnTo>
                    <a:pt x="13" y="37"/>
                  </a:lnTo>
                  <a:lnTo>
                    <a:pt x="17" y="29"/>
                  </a:lnTo>
                  <a:lnTo>
                    <a:pt x="23" y="21"/>
                  </a:lnTo>
                  <a:lnTo>
                    <a:pt x="29" y="15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9" y="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99" y="4"/>
                  </a:lnTo>
                  <a:lnTo>
                    <a:pt x="109" y="10"/>
                  </a:lnTo>
                  <a:lnTo>
                    <a:pt x="116" y="17"/>
                  </a:lnTo>
                  <a:lnTo>
                    <a:pt x="120" y="21"/>
                  </a:lnTo>
                  <a:lnTo>
                    <a:pt x="122" y="27"/>
                  </a:lnTo>
                  <a:lnTo>
                    <a:pt x="126" y="39"/>
                  </a:lnTo>
                  <a:lnTo>
                    <a:pt x="126" y="44"/>
                  </a:lnTo>
                  <a:lnTo>
                    <a:pt x="126" y="52"/>
                  </a:lnTo>
                  <a:lnTo>
                    <a:pt x="126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8" y="89"/>
                  </a:lnTo>
                  <a:lnTo>
                    <a:pt x="114" y="94"/>
                  </a:lnTo>
                  <a:lnTo>
                    <a:pt x="107" y="108"/>
                  </a:lnTo>
                  <a:lnTo>
                    <a:pt x="101" y="112"/>
                  </a:lnTo>
                  <a:lnTo>
                    <a:pt x="97" y="118"/>
                  </a:lnTo>
                  <a:lnTo>
                    <a:pt x="88" y="123"/>
                  </a:lnTo>
                  <a:lnTo>
                    <a:pt x="76" y="129"/>
                  </a:lnTo>
                  <a:lnTo>
                    <a:pt x="71" y="131"/>
                  </a:lnTo>
                  <a:lnTo>
                    <a:pt x="65" y="133"/>
                  </a:lnTo>
                  <a:lnTo>
                    <a:pt x="52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7" y="129"/>
                  </a:lnTo>
                  <a:lnTo>
                    <a:pt x="19" y="125"/>
                  </a:lnTo>
                  <a:lnTo>
                    <a:pt x="15" y="121"/>
                  </a:lnTo>
                  <a:lnTo>
                    <a:pt x="12" y="118"/>
                  </a:lnTo>
                  <a:lnTo>
                    <a:pt x="6" y="108"/>
                  </a:lnTo>
                  <a:lnTo>
                    <a:pt x="4" y="102"/>
                  </a:lnTo>
                  <a:lnTo>
                    <a:pt x="2" y="96"/>
                  </a:lnTo>
                  <a:lnTo>
                    <a:pt x="0" y="83"/>
                  </a:lnTo>
                  <a:lnTo>
                    <a:pt x="2" y="75"/>
                  </a:lnTo>
                  <a:lnTo>
                    <a:pt x="2" y="67"/>
                  </a:lnTo>
                  <a:close/>
                  <a:moveTo>
                    <a:pt x="29" y="66"/>
                  </a:moveTo>
                  <a:lnTo>
                    <a:pt x="27" y="77"/>
                  </a:lnTo>
                  <a:lnTo>
                    <a:pt x="27" y="85"/>
                  </a:lnTo>
                  <a:lnTo>
                    <a:pt x="29" y="93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8" y="110"/>
                  </a:lnTo>
                  <a:lnTo>
                    <a:pt x="55" y="110"/>
                  </a:lnTo>
                  <a:lnTo>
                    <a:pt x="63" y="110"/>
                  </a:lnTo>
                  <a:lnTo>
                    <a:pt x="69" y="108"/>
                  </a:lnTo>
                  <a:lnTo>
                    <a:pt x="76" y="104"/>
                  </a:lnTo>
                  <a:lnTo>
                    <a:pt x="82" y="100"/>
                  </a:lnTo>
                  <a:lnTo>
                    <a:pt x="88" y="93"/>
                  </a:lnTo>
                  <a:lnTo>
                    <a:pt x="92" y="85"/>
                  </a:lnTo>
                  <a:lnTo>
                    <a:pt x="95" y="77"/>
                  </a:lnTo>
                  <a:lnTo>
                    <a:pt x="99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9" y="39"/>
                  </a:lnTo>
                  <a:lnTo>
                    <a:pt x="95" y="33"/>
                  </a:lnTo>
                  <a:lnTo>
                    <a:pt x="92" y="29"/>
                  </a:lnTo>
                  <a:lnTo>
                    <a:pt x="86" y="25"/>
                  </a:lnTo>
                  <a:lnTo>
                    <a:pt x="80" y="23"/>
                  </a:lnTo>
                  <a:lnTo>
                    <a:pt x="73" y="21"/>
                  </a:lnTo>
                  <a:lnTo>
                    <a:pt x="65" y="23"/>
                  </a:lnTo>
                  <a:lnTo>
                    <a:pt x="57" y="25"/>
                  </a:lnTo>
                  <a:lnTo>
                    <a:pt x="52" y="29"/>
                  </a:lnTo>
                  <a:lnTo>
                    <a:pt x="44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1" y="56"/>
                  </a:lnTo>
                  <a:lnTo>
                    <a:pt x="29" y="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29310" y="638"/>
              <a:ext cx="325" cy="307"/>
            </a:xfrm>
            <a:custGeom>
              <a:avLst/>
              <a:gdLst>
                <a:gd name="T0" fmla="*/ 0 w 122"/>
                <a:gd name="T1" fmla="*/ 129 h 129"/>
                <a:gd name="T2" fmla="*/ 25 w 122"/>
                <a:gd name="T3" fmla="*/ 0 h 129"/>
                <a:gd name="T4" fmla="*/ 78 w 122"/>
                <a:gd name="T5" fmla="*/ 0 h 129"/>
                <a:gd name="T6" fmla="*/ 95 w 122"/>
                <a:gd name="T7" fmla="*/ 0 h 129"/>
                <a:gd name="T8" fmla="*/ 103 w 122"/>
                <a:gd name="T9" fmla="*/ 2 h 129"/>
                <a:gd name="T10" fmla="*/ 107 w 122"/>
                <a:gd name="T11" fmla="*/ 4 h 129"/>
                <a:gd name="T12" fmla="*/ 111 w 122"/>
                <a:gd name="T13" fmla="*/ 6 h 129"/>
                <a:gd name="T14" fmla="*/ 114 w 122"/>
                <a:gd name="T15" fmla="*/ 8 h 129"/>
                <a:gd name="T16" fmla="*/ 116 w 122"/>
                <a:gd name="T17" fmla="*/ 11 h 129"/>
                <a:gd name="T18" fmla="*/ 118 w 122"/>
                <a:gd name="T19" fmla="*/ 15 h 129"/>
                <a:gd name="T20" fmla="*/ 120 w 122"/>
                <a:gd name="T21" fmla="*/ 19 h 129"/>
                <a:gd name="T22" fmla="*/ 122 w 122"/>
                <a:gd name="T23" fmla="*/ 25 h 129"/>
                <a:gd name="T24" fmla="*/ 122 w 122"/>
                <a:gd name="T25" fmla="*/ 31 h 129"/>
                <a:gd name="T26" fmla="*/ 120 w 122"/>
                <a:gd name="T27" fmla="*/ 37 h 129"/>
                <a:gd name="T28" fmla="*/ 118 w 122"/>
                <a:gd name="T29" fmla="*/ 42 h 129"/>
                <a:gd name="T30" fmla="*/ 116 w 122"/>
                <a:gd name="T31" fmla="*/ 50 h 129"/>
                <a:gd name="T32" fmla="*/ 113 w 122"/>
                <a:gd name="T33" fmla="*/ 56 h 129"/>
                <a:gd name="T34" fmla="*/ 107 w 122"/>
                <a:gd name="T35" fmla="*/ 60 h 129"/>
                <a:gd name="T36" fmla="*/ 101 w 122"/>
                <a:gd name="T37" fmla="*/ 65 h 129"/>
                <a:gd name="T38" fmla="*/ 95 w 122"/>
                <a:gd name="T39" fmla="*/ 67 h 129"/>
                <a:gd name="T40" fmla="*/ 88 w 122"/>
                <a:gd name="T41" fmla="*/ 71 h 129"/>
                <a:gd name="T42" fmla="*/ 80 w 122"/>
                <a:gd name="T43" fmla="*/ 73 h 129"/>
                <a:gd name="T44" fmla="*/ 86 w 122"/>
                <a:gd name="T45" fmla="*/ 77 h 129"/>
                <a:gd name="T46" fmla="*/ 92 w 122"/>
                <a:gd name="T47" fmla="*/ 83 h 129"/>
                <a:gd name="T48" fmla="*/ 97 w 122"/>
                <a:gd name="T49" fmla="*/ 91 h 129"/>
                <a:gd name="T50" fmla="*/ 103 w 122"/>
                <a:gd name="T51" fmla="*/ 104 h 129"/>
                <a:gd name="T52" fmla="*/ 113 w 122"/>
                <a:gd name="T53" fmla="*/ 129 h 129"/>
                <a:gd name="T54" fmla="*/ 82 w 122"/>
                <a:gd name="T55" fmla="*/ 129 h 129"/>
                <a:gd name="T56" fmla="*/ 69 w 122"/>
                <a:gd name="T57" fmla="*/ 102 h 129"/>
                <a:gd name="T58" fmla="*/ 59 w 122"/>
                <a:gd name="T59" fmla="*/ 83 h 129"/>
                <a:gd name="T60" fmla="*/ 55 w 122"/>
                <a:gd name="T61" fmla="*/ 79 h 129"/>
                <a:gd name="T62" fmla="*/ 53 w 122"/>
                <a:gd name="T63" fmla="*/ 77 h 129"/>
                <a:gd name="T64" fmla="*/ 48 w 122"/>
                <a:gd name="T65" fmla="*/ 75 h 129"/>
                <a:gd name="T66" fmla="*/ 40 w 122"/>
                <a:gd name="T67" fmla="*/ 75 h 129"/>
                <a:gd name="T68" fmla="*/ 36 w 122"/>
                <a:gd name="T69" fmla="*/ 75 h 129"/>
                <a:gd name="T70" fmla="*/ 25 w 122"/>
                <a:gd name="T71" fmla="*/ 129 h 129"/>
                <a:gd name="T72" fmla="*/ 0 w 122"/>
                <a:gd name="T73" fmla="*/ 129 h 129"/>
                <a:gd name="T74" fmla="*/ 40 w 122"/>
                <a:gd name="T75" fmla="*/ 54 h 129"/>
                <a:gd name="T76" fmla="*/ 59 w 122"/>
                <a:gd name="T77" fmla="*/ 54 h 129"/>
                <a:gd name="T78" fmla="*/ 72 w 122"/>
                <a:gd name="T79" fmla="*/ 54 h 129"/>
                <a:gd name="T80" fmla="*/ 80 w 122"/>
                <a:gd name="T81" fmla="*/ 54 h 129"/>
                <a:gd name="T82" fmla="*/ 86 w 122"/>
                <a:gd name="T83" fmla="*/ 52 h 129"/>
                <a:gd name="T84" fmla="*/ 90 w 122"/>
                <a:gd name="T85" fmla="*/ 48 h 129"/>
                <a:gd name="T86" fmla="*/ 92 w 122"/>
                <a:gd name="T87" fmla="*/ 46 h 129"/>
                <a:gd name="T88" fmla="*/ 93 w 122"/>
                <a:gd name="T89" fmla="*/ 44 h 129"/>
                <a:gd name="T90" fmla="*/ 95 w 122"/>
                <a:gd name="T91" fmla="*/ 38 h 129"/>
                <a:gd name="T92" fmla="*/ 95 w 122"/>
                <a:gd name="T93" fmla="*/ 33 h 129"/>
                <a:gd name="T94" fmla="*/ 93 w 122"/>
                <a:gd name="T95" fmla="*/ 29 h 129"/>
                <a:gd name="T96" fmla="*/ 93 w 122"/>
                <a:gd name="T97" fmla="*/ 27 h 129"/>
                <a:gd name="T98" fmla="*/ 92 w 122"/>
                <a:gd name="T99" fmla="*/ 25 h 129"/>
                <a:gd name="T100" fmla="*/ 86 w 122"/>
                <a:gd name="T101" fmla="*/ 23 h 129"/>
                <a:gd name="T102" fmla="*/ 80 w 122"/>
                <a:gd name="T103" fmla="*/ 21 h 129"/>
                <a:gd name="T104" fmla="*/ 67 w 122"/>
                <a:gd name="T105" fmla="*/ 21 h 129"/>
                <a:gd name="T106" fmla="*/ 46 w 122"/>
                <a:gd name="T107" fmla="*/ 21 h 129"/>
                <a:gd name="T108" fmla="*/ 40 w 122"/>
                <a:gd name="T109" fmla="*/ 54 h 1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2"/>
                <a:gd name="T166" fmla="*/ 0 h 129"/>
                <a:gd name="T167" fmla="*/ 122 w 122"/>
                <a:gd name="T168" fmla="*/ 129 h 1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2" h="129">
                  <a:moveTo>
                    <a:pt x="0" y="129"/>
                  </a:moveTo>
                  <a:lnTo>
                    <a:pt x="25" y="0"/>
                  </a:lnTo>
                  <a:lnTo>
                    <a:pt x="78" y="0"/>
                  </a:lnTo>
                  <a:lnTo>
                    <a:pt x="95" y="0"/>
                  </a:lnTo>
                  <a:lnTo>
                    <a:pt x="103" y="2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6" y="11"/>
                  </a:lnTo>
                  <a:lnTo>
                    <a:pt x="118" y="15"/>
                  </a:lnTo>
                  <a:lnTo>
                    <a:pt x="120" y="19"/>
                  </a:lnTo>
                  <a:lnTo>
                    <a:pt x="122" y="25"/>
                  </a:lnTo>
                  <a:lnTo>
                    <a:pt x="122" y="31"/>
                  </a:lnTo>
                  <a:lnTo>
                    <a:pt x="120" y="37"/>
                  </a:lnTo>
                  <a:lnTo>
                    <a:pt x="118" y="42"/>
                  </a:lnTo>
                  <a:lnTo>
                    <a:pt x="116" y="50"/>
                  </a:lnTo>
                  <a:lnTo>
                    <a:pt x="113" y="56"/>
                  </a:lnTo>
                  <a:lnTo>
                    <a:pt x="107" y="60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88" y="71"/>
                  </a:lnTo>
                  <a:lnTo>
                    <a:pt x="80" y="73"/>
                  </a:lnTo>
                  <a:lnTo>
                    <a:pt x="86" y="77"/>
                  </a:lnTo>
                  <a:lnTo>
                    <a:pt x="92" y="83"/>
                  </a:lnTo>
                  <a:lnTo>
                    <a:pt x="97" y="91"/>
                  </a:lnTo>
                  <a:lnTo>
                    <a:pt x="103" y="104"/>
                  </a:lnTo>
                  <a:lnTo>
                    <a:pt x="113" y="129"/>
                  </a:lnTo>
                  <a:lnTo>
                    <a:pt x="82" y="129"/>
                  </a:lnTo>
                  <a:lnTo>
                    <a:pt x="69" y="102"/>
                  </a:lnTo>
                  <a:lnTo>
                    <a:pt x="59" y="83"/>
                  </a:lnTo>
                  <a:lnTo>
                    <a:pt x="55" y="79"/>
                  </a:lnTo>
                  <a:lnTo>
                    <a:pt x="53" y="77"/>
                  </a:lnTo>
                  <a:lnTo>
                    <a:pt x="48" y="75"/>
                  </a:lnTo>
                  <a:lnTo>
                    <a:pt x="40" y="75"/>
                  </a:lnTo>
                  <a:lnTo>
                    <a:pt x="36" y="75"/>
                  </a:lnTo>
                  <a:lnTo>
                    <a:pt x="25" y="129"/>
                  </a:lnTo>
                  <a:lnTo>
                    <a:pt x="0" y="129"/>
                  </a:lnTo>
                  <a:close/>
                  <a:moveTo>
                    <a:pt x="40" y="54"/>
                  </a:moveTo>
                  <a:lnTo>
                    <a:pt x="59" y="54"/>
                  </a:lnTo>
                  <a:lnTo>
                    <a:pt x="72" y="54"/>
                  </a:lnTo>
                  <a:lnTo>
                    <a:pt x="80" y="54"/>
                  </a:lnTo>
                  <a:lnTo>
                    <a:pt x="86" y="52"/>
                  </a:lnTo>
                  <a:lnTo>
                    <a:pt x="90" y="48"/>
                  </a:lnTo>
                  <a:lnTo>
                    <a:pt x="92" y="46"/>
                  </a:lnTo>
                  <a:lnTo>
                    <a:pt x="93" y="44"/>
                  </a:lnTo>
                  <a:lnTo>
                    <a:pt x="95" y="38"/>
                  </a:lnTo>
                  <a:lnTo>
                    <a:pt x="95" y="33"/>
                  </a:lnTo>
                  <a:lnTo>
                    <a:pt x="93" y="29"/>
                  </a:lnTo>
                  <a:lnTo>
                    <a:pt x="93" y="27"/>
                  </a:lnTo>
                  <a:lnTo>
                    <a:pt x="92" y="25"/>
                  </a:lnTo>
                  <a:lnTo>
                    <a:pt x="86" y="23"/>
                  </a:lnTo>
                  <a:lnTo>
                    <a:pt x="80" y="21"/>
                  </a:lnTo>
                  <a:lnTo>
                    <a:pt x="67" y="21"/>
                  </a:lnTo>
                  <a:lnTo>
                    <a:pt x="46" y="21"/>
                  </a:lnTo>
                  <a:lnTo>
                    <a:pt x="40" y="5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9683" y="638"/>
              <a:ext cx="313" cy="307"/>
            </a:xfrm>
            <a:custGeom>
              <a:avLst/>
              <a:gdLst>
                <a:gd name="T0" fmla="*/ 0 w 118"/>
                <a:gd name="T1" fmla="*/ 129 h 129"/>
                <a:gd name="T2" fmla="*/ 25 w 118"/>
                <a:gd name="T3" fmla="*/ 0 h 129"/>
                <a:gd name="T4" fmla="*/ 118 w 118"/>
                <a:gd name="T5" fmla="*/ 0 h 129"/>
                <a:gd name="T6" fmla="*/ 113 w 118"/>
                <a:gd name="T7" fmla="*/ 21 h 129"/>
                <a:gd name="T8" fmla="*/ 46 w 118"/>
                <a:gd name="T9" fmla="*/ 21 h 129"/>
                <a:gd name="T10" fmla="*/ 40 w 118"/>
                <a:gd name="T11" fmla="*/ 50 h 129"/>
                <a:gd name="T12" fmla="*/ 103 w 118"/>
                <a:gd name="T13" fmla="*/ 50 h 129"/>
                <a:gd name="T14" fmla="*/ 99 w 118"/>
                <a:gd name="T15" fmla="*/ 71 h 129"/>
                <a:gd name="T16" fmla="*/ 36 w 118"/>
                <a:gd name="T17" fmla="*/ 71 h 129"/>
                <a:gd name="T18" fmla="*/ 29 w 118"/>
                <a:gd name="T19" fmla="*/ 108 h 129"/>
                <a:gd name="T20" fmla="*/ 99 w 118"/>
                <a:gd name="T21" fmla="*/ 108 h 129"/>
                <a:gd name="T22" fmla="*/ 96 w 118"/>
                <a:gd name="T23" fmla="*/ 129 h 129"/>
                <a:gd name="T24" fmla="*/ 0 w 118"/>
                <a:gd name="T25" fmla="*/ 129 h 1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129"/>
                <a:gd name="T41" fmla="*/ 118 w 118"/>
                <a:gd name="T42" fmla="*/ 129 h 1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129">
                  <a:moveTo>
                    <a:pt x="0" y="129"/>
                  </a:moveTo>
                  <a:lnTo>
                    <a:pt x="25" y="0"/>
                  </a:lnTo>
                  <a:lnTo>
                    <a:pt x="118" y="0"/>
                  </a:lnTo>
                  <a:lnTo>
                    <a:pt x="113" y="21"/>
                  </a:lnTo>
                  <a:lnTo>
                    <a:pt x="46" y="21"/>
                  </a:lnTo>
                  <a:lnTo>
                    <a:pt x="40" y="50"/>
                  </a:lnTo>
                  <a:lnTo>
                    <a:pt x="103" y="50"/>
                  </a:lnTo>
                  <a:lnTo>
                    <a:pt x="99" y="71"/>
                  </a:lnTo>
                  <a:lnTo>
                    <a:pt x="36" y="71"/>
                  </a:lnTo>
                  <a:lnTo>
                    <a:pt x="29" y="108"/>
                  </a:lnTo>
                  <a:lnTo>
                    <a:pt x="99" y="108"/>
                  </a:lnTo>
                  <a:lnTo>
                    <a:pt x="96" y="129"/>
                  </a:lnTo>
                  <a:lnTo>
                    <a:pt x="0" y="1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30039" y="633"/>
              <a:ext cx="335" cy="340"/>
            </a:xfrm>
            <a:custGeom>
              <a:avLst/>
              <a:gdLst>
                <a:gd name="T0" fmla="*/ 106 w 125"/>
                <a:gd name="T1" fmla="*/ 119 h 145"/>
                <a:gd name="T2" fmla="*/ 104 w 125"/>
                <a:gd name="T3" fmla="*/ 145 h 145"/>
                <a:gd name="T4" fmla="*/ 93 w 125"/>
                <a:gd name="T5" fmla="*/ 139 h 145"/>
                <a:gd name="T6" fmla="*/ 72 w 125"/>
                <a:gd name="T7" fmla="*/ 131 h 145"/>
                <a:gd name="T8" fmla="*/ 49 w 125"/>
                <a:gd name="T9" fmla="*/ 133 h 145"/>
                <a:gd name="T10" fmla="*/ 32 w 125"/>
                <a:gd name="T11" fmla="*/ 131 h 145"/>
                <a:gd name="T12" fmla="*/ 17 w 125"/>
                <a:gd name="T13" fmla="*/ 123 h 145"/>
                <a:gd name="T14" fmla="*/ 9 w 125"/>
                <a:gd name="T15" fmla="*/ 116 h 145"/>
                <a:gd name="T16" fmla="*/ 3 w 125"/>
                <a:gd name="T17" fmla="*/ 106 h 145"/>
                <a:gd name="T18" fmla="*/ 0 w 125"/>
                <a:gd name="T19" fmla="*/ 94 h 145"/>
                <a:gd name="T20" fmla="*/ 0 w 125"/>
                <a:gd name="T21" fmla="*/ 81 h 145"/>
                <a:gd name="T22" fmla="*/ 2 w 125"/>
                <a:gd name="T23" fmla="*/ 66 h 145"/>
                <a:gd name="T24" fmla="*/ 9 w 125"/>
                <a:gd name="T25" fmla="*/ 44 h 145"/>
                <a:gd name="T26" fmla="*/ 19 w 125"/>
                <a:gd name="T27" fmla="*/ 25 h 145"/>
                <a:gd name="T28" fmla="*/ 38 w 125"/>
                <a:gd name="T29" fmla="*/ 10 h 145"/>
                <a:gd name="T30" fmla="*/ 63 w 125"/>
                <a:gd name="T31" fmla="*/ 0 h 145"/>
                <a:gd name="T32" fmla="*/ 87 w 125"/>
                <a:gd name="T33" fmla="*/ 0 h 145"/>
                <a:gd name="T34" fmla="*/ 99 w 125"/>
                <a:gd name="T35" fmla="*/ 4 h 145"/>
                <a:gd name="T36" fmla="*/ 112 w 125"/>
                <a:gd name="T37" fmla="*/ 12 h 145"/>
                <a:gd name="T38" fmla="*/ 120 w 125"/>
                <a:gd name="T39" fmla="*/ 21 h 145"/>
                <a:gd name="T40" fmla="*/ 125 w 125"/>
                <a:gd name="T41" fmla="*/ 37 h 145"/>
                <a:gd name="T42" fmla="*/ 125 w 125"/>
                <a:gd name="T43" fmla="*/ 50 h 145"/>
                <a:gd name="T44" fmla="*/ 124 w 125"/>
                <a:gd name="T45" fmla="*/ 66 h 145"/>
                <a:gd name="T46" fmla="*/ 114 w 125"/>
                <a:gd name="T47" fmla="*/ 93 h 145"/>
                <a:gd name="T48" fmla="*/ 99 w 125"/>
                <a:gd name="T49" fmla="*/ 114 h 145"/>
                <a:gd name="T50" fmla="*/ 87 w 125"/>
                <a:gd name="T51" fmla="*/ 93 h 145"/>
                <a:gd name="T52" fmla="*/ 95 w 125"/>
                <a:gd name="T53" fmla="*/ 77 h 145"/>
                <a:gd name="T54" fmla="*/ 99 w 125"/>
                <a:gd name="T55" fmla="*/ 56 h 145"/>
                <a:gd name="T56" fmla="*/ 97 w 125"/>
                <a:gd name="T57" fmla="*/ 39 h 145"/>
                <a:gd name="T58" fmla="*/ 89 w 125"/>
                <a:gd name="T59" fmla="*/ 29 h 145"/>
                <a:gd name="T60" fmla="*/ 78 w 125"/>
                <a:gd name="T61" fmla="*/ 23 h 145"/>
                <a:gd name="T62" fmla="*/ 64 w 125"/>
                <a:gd name="T63" fmla="*/ 23 h 145"/>
                <a:gd name="T64" fmla="*/ 49 w 125"/>
                <a:gd name="T65" fmla="*/ 29 h 145"/>
                <a:gd name="T66" fmla="*/ 38 w 125"/>
                <a:gd name="T67" fmla="*/ 39 h 145"/>
                <a:gd name="T68" fmla="*/ 34 w 125"/>
                <a:gd name="T69" fmla="*/ 46 h 145"/>
                <a:gd name="T70" fmla="*/ 28 w 125"/>
                <a:gd name="T71" fmla="*/ 66 h 145"/>
                <a:gd name="T72" fmla="*/ 26 w 125"/>
                <a:gd name="T73" fmla="*/ 87 h 145"/>
                <a:gd name="T74" fmla="*/ 32 w 125"/>
                <a:gd name="T75" fmla="*/ 100 h 145"/>
                <a:gd name="T76" fmla="*/ 42 w 125"/>
                <a:gd name="T77" fmla="*/ 108 h 145"/>
                <a:gd name="T78" fmla="*/ 53 w 125"/>
                <a:gd name="T79" fmla="*/ 110 h 145"/>
                <a:gd name="T80" fmla="*/ 64 w 125"/>
                <a:gd name="T81" fmla="*/ 108 h 145"/>
                <a:gd name="T82" fmla="*/ 51 w 125"/>
                <a:gd name="T83" fmla="*/ 100 h 145"/>
                <a:gd name="T84" fmla="*/ 72 w 125"/>
                <a:gd name="T85" fmla="*/ 91 h 1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5"/>
                <a:gd name="T130" fmla="*/ 0 h 145"/>
                <a:gd name="T131" fmla="*/ 125 w 125"/>
                <a:gd name="T132" fmla="*/ 145 h 1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5" h="145">
                  <a:moveTo>
                    <a:pt x="99" y="114"/>
                  </a:moveTo>
                  <a:lnTo>
                    <a:pt x="106" y="119"/>
                  </a:lnTo>
                  <a:lnTo>
                    <a:pt x="116" y="125"/>
                  </a:lnTo>
                  <a:lnTo>
                    <a:pt x="104" y="145"/>
                  </a:lnTo>
                  <a:lnTo>
                    <a:pt x="99" y="143"/>
                  </a:lnTo>
                  <a:lnTo>
                    <a:pt x="93" y="139"/>
                  </a:lnTo>
                  <a:lnTo>
                    <a:pt x="80" y="127"/>
                  </a:lnTo>
                  <a:lnTo>
                    <a:pt x="72" y="131"/>
                  </a:lnTo>
                  <a:lnTo>
                    <a:pt x="64" y="131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6" y="129"/>
                  </a:lnTo>
                  <a:lnTo>
                    <a:pt x="17" y="123"/>
                  </a:lnTo>
                  <a:lnTo>
                    <a:pt x="13" y="119"/>
                  </a:lnTo>
                  <a:lnTo>
                    <a:pt x="9" y="116"/>
                  </a:lnTo>
                  <a:lnTo>
                    <a:pt x="5" y="112"/>
                  </a:lnTo>
                  <a:lnTo>
                    <a:pt x="3" y="106"/>
                  </a:lnTo>
                  <a:lnTo>
                    <a:pt x="2" y="100"/>
                  </a:lnTo>
                  <a:lnTo>
                    <a:pt x="0" y="94"/>
                  </a:lnTo>
                  <a:lnTo>
                    <a:pt x="0" y="89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5" y="50"/>
                  </a:lnTo>
                  <a:lnTo>
                    <a:pt x="9" y="44"/>
                  </a:lnTo>
                  <a:lnTo>
                    <a:pt x="11" y="37"/>
                  </a:lnTo>
                  <a:lnTo>
                    <a:pt x="19" y="25"/>
                  </a:lnTo>
                  <a:lnTo>
                    <a:pt x="28" y="17"/>
                  </a:lnTo>
                  <a:lnTo>
                    <a:pt x="38" y="10"/>
                  </a:lnTo>
                  <a:lnTo>
                    <a:pt x="49" y="4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3" y="2"/>
                  </a:lnTo>
                  <a:lnTo>
                    <a:pt x="99" y="4"/>
                  </a:lnTo>
                  <a:lnTo>
                    <a:pt x="108" y="10"/>
                  </a:lnTo>
                  <a:lnTo>
                    <a:pt x="112" y="12"/>
                  </a:lnTo>
                  <a:lnTo>
                    <a:pt x="116" y="15"/>
                  </a:lnTo>
                  <a:lnTo>
                    <a:pt x="120" y="21"/>
                  </a:lnTo>
                  <a:lnTo>
                    <a:pt x="122" y="25"/>
                  </a:lnTo>
                  <a:lnTo>
                    <a:pt x="125" y="37"/>
                  </a:lnTo>
                  <a:lnTo>
                    <a:pt x="125" y="44"/>
                  </a:lnTo>
                  <a:lnTo>
                    <a:pt x="125" y="50"/>
                  </a:lnTo>
                  <a:lnTo>
                    <a:pt x="125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4" y="93"/>
                  </a:lnTo>
                  <a:lnTo>
                    <a:pt x="108" y="104"/>
                  </a:lnTo>
                  <a:lnTo>
                    <a:pt x="99" y="114"/>
                  </a:lnTo>
                  <a:close/>
                  <a:moveTo>
                    <a:pt x="82" y="98"/>
                  </a:moveTo>
                  <a:lnTo>
                    <a:pt x="87" y="93"/>
                  </a:lnTo>
                  <a:lnTo>
                    <a:pt x="91" y="85"/>
                  </a:lnTo>
                  <a:lnTo>
                    <a:pt x="95" y="77"/>
                  </a:lnTo>
                  <a:lnTo>
                    <a:pt x="97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7" y="39"/>
                  </a:lnTo>
                  <a:lnTo>
                    <a:pt x="95" y="33"/>
                  </a:lnTo>
                  <a:lnTo>
                    <a:pt x="89" y="29"/>
                  </a:lnTo>
                  <a:lnTo>
                    <a:pt x="85" y="25"/>
                  </a:lnTo>
                  <a:lnTo>
                    <a:pt x="78" y="23"/>
                  </a:lnTo>
                  <a:lnTo>
                    <a:pt x="70" y="21"/>
                  </a:lnTo>
                  <a:lnTo>
                    <a:pt x="64" y="23"/>
                  </a:lnTo>
                  <a:lnTo>
                    <a:pt x="57" y="25"/>
                  </a:lnTo>
                  <a:lnTo>
                    <a:pt x="49" y="29"/>
                  </a:lnTo>
                  <a:lnTo>
                    <a:pt x="43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6" y="77"/>
                  </a:lnTo>
                  <a:lnTo>
                    <a:pt x="26" y="87"/>
                  </a:lnTo>
                  <a:lnTo>
                    <a:pt x="28" y="94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7" y="110"/>
                  </a:lnTo>
                  <a:lnTo>
                    <a:pt x="53" y="110"/>
                  </a:lnTo>
                  <a:lnTo>
                    <a:pt x="59" y="110"/>
                  </a:lnTo>
                  <a:lnTo>
                    <a:pt x="64" y="108"/>
                  </a:lnTo>
                  <a:lnTo>
                    <a:pt x="57" y="104"/>
                  </a:lnTo>
                  <a:lnTo>
                    <a:pt x="51" y="100"/>
                  </a:lnTo>
                  <a:lnTo>
                    <a:pt x="61" y="87"/>
                  </a:lnTo>
                  <a:lnTo>
                    <a:pt x="72" y="91"/>
                  </a:lnTo>
                  <a:lnTo>
                    <a:pt x="82" y="9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27960" y="907"/>
              <a:ext cx="399" cy="681"/>
            </a:xfrm>
            <a:custGeom>
              <a:avLst/>
              <a:gdLst>
                <a:gd name="T0" fmla="*/ 139 w 148"/>
                <a:gd name="T1" fmla="*/ 289 h 289"/>
                <a:gd name="T2" fmla="*/ 99 w 148"/>
                <a:gd name="T3" fmla="*/ 246 h 289"/>
                <a:gd name="T4" fmla="*/ 66 w 148"/>
                <a:gd name="T5" fmla="*/ 202 h 289"/>
                <a:gd name="T6" fmla="*/ 40 w 148"/>
                <a:gd name="T7" fmla="*/ 160 h 289"/>
                <a:gd name="T8" fmla="*/ 19 w 148"/>
                <a:gd name="T9" fmla="*/ 119 h 289"/>
                <a:gd name="T10" fmla="*/ 5 w 148"/>
                <a:gd name="T11" fmla="*/ 84 h 289"/>
                <a:gd name="T12" fmla="*/ 0 w 148"/>
                <a:gd name="T13" fmla="*/ 48 h 289"/>
                <a:gd name="T14" fmla="*/ 0 w 148"/>
                <a:gd name="T15" fmla="*/ 21 h 289"/>
                <a:gd name="T16" fmla="*/ 11 w 148"/>
                <a:gd name="T17" fmla="*/ 0 h 289"/>
                <a:gd name="T18" fmla="*/ 23 w 148"/>
                <a:gd name="T19" fmla="*/ 7 h 289"/>
                <a:gd name="T20" fmla="*/ 11 w 148"/>
                <a:gd name="T21" fmla="*/ 27 h 289"/>
                <a:gd name="T22" fmla="*/ 11 w 148"/>
                <a:gd name="T23" fmla="*/ 48 h 289"/>
                <a:gd name="T24" fmla="*/ 17 w 148"/>
                <a:gd name="T25" fmla="*/ 79 h 289"/>
                <a:gd name="T26" fmla="*/ 30 w 148"/>
                <a:gd name="T27" fmla="*/ 113 h 289"/>
                <a:gd name="T28" fmla="*/ 51 w 148"/>
                <a:gd name="T29" fmla="*/ 152 h 289"/>
                <a:gd name="T30" fmla="*/ 76 w 148"/>
                <a:gd name="T31" fmla="*/ 192 h 289"/>
                <a:gd name="T32" fmla="*/ 108 w 148"/>
                <a:gd name="T33" fmla="*/ 237 h 289"/>
                <a:gd name="T34" fmla="*/ 148 w 148"/>
                <a:gd name="T35" fmla="*/ 279 h 289"/>
                <a:gd name="T36" fmla="*/ 139 w 148"/>
                <a:gd name="T37" fmla="*/ 289 h 2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8"/>
                <a:gd name="T58" fmla="*/ 0 h 289"/>
                <a:gd name="T59" fmla="*/ 148 w 148"/>
                <a:gd name="T60" fmla="*/ 289 h 2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8" h="289">
                  <a:moveTo>
                    <a:pt x="139" y="289"/>
                  </a:moveTo>
                  <a:lnTo>
                    <a:pt x="99" y="246"/>
                  </a:lnTo>
                  <a:lnTo>
                    <a:pt x="66" y="202"/>
                  </a:lnTo>
                  <a:lnTo>
                    <a:pt x="40" y="160"/>
                  </a:lnTo>
                  <a:lnTo>
                    <a:pt x="19" y="119"/>
                  </a:lnTo>
                  <a:lnTo>
                    <a:pt x="5" y="84"/>
                  </a:lnTo>
                  <a:lnTo>
                    <a:pt x="0" y="48"/>
                  </a:lnTo>
                  <a:lnTo>
                    <a:pt x="0" y="21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11" y="27"/>
                  </a:lnTo>
                  <a:lnTo>
                    <a:pt x="11" y="48"/>
                  </a:lnTo>
                  <a:lnTo>
                    <a:pt x="17" y="79"/>
                  </a:lnTo>
                  <a:lnTo>
                    <a:pt x="30" y="113"/>
                  </a:lnTo>
                  <a:lnTo>
                    <a:pt x="51" y="152"/>
                  </a:lnTo>
                  <a:lnTo>
                    <a:pt x="76" y="192"/>
                  </a:lnTo>
                  <a:lnTo>
                    <a:pt x="108" y="237"/>
                  </a:lnTo>
                  <a:lnTo>
                    <a:pt x="148" y="279"/>
                  </a:lnTo>
                  <a:lnTo>
                    <a:pt x="139" y="2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27997" y="874"/>
              <a:ext cx="734" cy="369"/>
            </a:xfrm>
            <a:custGeom>
              <a:avLst/>
              <a:gdLst>
                <a:gd name="T0" fmla="*/ 0 w 277"/>
                <a:gd name="T1" fmla="*/ 12 h 156"/>
                <a:gd name="T2" fmla="*/ 21 w 277"/>
                <a:gd name="T3" fmla="*/ 2 h 156"/>
                <a:gd name="T4" fmla="*/ 46 w 277"/>
                <a:gd name="T5" fmla="*/ 0 h 156"/>
                <a:gd name="T6" fmla="*/ 76 w 277"/>
                <a:gd name="T7" fmla="*/ 6 h 156"/>
                <a:gd name="T8" fmla="*/ 115 w 277"/>
                <a:gd name="T9" fmla="*/ 21 h 156"/>
                <a:gd name="T10" fmla="*/ 153 w 277"/>
                <a:gd name="T11" fmla="*/ 43 h 156"/>
                <a:gd name="T12" fmla="*/ 193 w 277"/>
                <a:gd name="T13" fmla="*/ 70 h 156"/>
                <a:gd name="T14" fmla="*/ 235 w 277"/>
                <a:gd name="T15" fmla="*/ 106 h 156"/>
                <a:gd name="T16" fmla="*/ 277 w 277"/>
                <a:gd name="T17" fmla="*/ 147 h 156"/>
                <a:gd name="T18" fmla="*/ 267 w 277"/>
                <a:gd name="T19" fmla="*/ 156 h 156"/>
                <a:gd name="T20" fmla="*/ 225 w 277"/>
                <a:gd name="T21" fmla="*/ 116 h 156"/>
                <a:gd name="T22" fmla="*/ 185 w 277"/>
                <a:gd name="T23" fmla="*/ 81 h 156"/>
                <a:gd name="T24" fmla="*/ 145 w 277"/>
                <a:gd name="T25" fmla="*/ 54 h 156"/>
                <a:gd name="T26" fmla="*/ 107 w 277"/>
                <a:gd name="T27" fmla="*/ 33 h 156"/>
                <a:gd name="T28" fmla="*/ 74 w 277"/>
                <a:gd name="T29" fmla="*/ 19 h 156"/>
                <a:gd name="T30" fmla="*/ 44 w 277"/>
                <a:gd name="T31" fmla="*/ 14 h 156"/>
                <a:gd name="T32" fmla="*/ 23 w 277"/>
                <a:gd name="T33" fmla="*/ 16 h 156"/>
                <a:gd name="T34" fmla="*/ 8 w 277"/>
                <a:gd name="T35" fmla="*/ 23 h 156"/>
                <a:gd name="T36" fmla="*/ 0 w 277"/>
                <a:gd name="T37" fmla="*/ 12 h 1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7"/>
                <a:gd name="T58" fmla="*/ 0 h 156"/>
                <a:gd name="T59" fmla="*/ 277 w 277"/>
                <a:gd name="T60" fmla="*/ 156 h 1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7" h="156">
                  <a:moveTo>
                    <a:pt x="0" y="12"/>
                  </a:moveTo>
                  <a:lnTo>
                    <a:pt x="21" y="2"/>
                  </a:lnTo>
                  <a:lnTo>
                    <a:pt x="46" y="0"/>
                  </a:lnTo>
                  <a:lnTo>
                    <a:pt x="76" y="6"/>
                  </a:lnTo>
                  <a:lnTo>
                    <a:pt x="115" y="21"/>
                  </a:lnTo>
                  <a:lnTo>
                    <a:pt x="153" y="43"/>
                  </a:lnTo>
                  <a:lnTo>
                    <a:pt x="193" y="70"/>
                  </a:lnTo>
                  <a:lnTo>
                    <a:pt x="235" y="106"/>
                  </a:lnTo>
                  <a:lnTo>
                    <a:pt x="277" y="147"/>
                  </a:lnTo>
                  <a:lnTo>
                    <a:pt x="267" y="156"/>
                  </a:lnTo>
                  <a:lnTo>
                    <a:pt x="225" y="116"/>
                  </a:lnTo>
                  <a:lnTo>
                    <a:pt x="185" y="81"/>
                  </a:lnTo>
                  <a:lnTo>
                    <a:pt x="145" y="54"/>
                  </a:lnTo>
                  <a:lnTo>
                    <a:pt x="107" y="33"/>
                  </a:lnTo>
                  <a:lnTo>
                    <a:pt x="74" y="19"/>
                  </a:lnTo>
                  <a:lnTo>
                    <a:pt x="44" y="14"/>
                  </a:lnTo>
                  <a:lnTo>
                    <a:pt x="23" y="16"/>
                  </a:lnTo>
                  <a:lnTo>
                    <a:pt x="8" y="23"/>
                  </a:lnTo>
                  <a:lnTo>
                    <a:pt x="0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27992" y="903"/>
              <a:ext cx="32" cy="28"/>
            </a:xfrm>
            <a:custGeom>
              <a:avLst/>
              <a:gdLst>
                <a:gd name="T0" fmla="*/ 0 w 12"/>
                <a:gd name="T1" fmla="*/ 2 h 11"/>
                <a:gd name="T2" fmla="*/ 2 w 12"/>
                <a:gd name="T3" fmla="*/ 0 h 11"/>
                <a:gd name="T4" fmla="*/ 10 w 12"/>
                <a:gd name="T5" fmla="*/ 11 h 11"/>
                <a:gd name="T6" fmla="*/ 12 w 12"/>
                <a:gd name="T7" fmla="*/ 9 h 11"/>
                <a:gd name="T8" fmla="*/ 0 w 12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0" y="2"/>
                  </a:moveTo>
                  <a:lnTo>
                    <a:pt x="2" y="0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0" y="2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28710" y="1219"/>
              <a:ext cx="398" cy="680"/>
            </a:xfrm>
            <a:custGeom>
              <a:avLst/>
              <a:gdLst>
                <a:gd name="T0" fmla="*/ 10 w 151"/>
                <a:gd name="T1" fmla="*/ 0 h 287"/>
                <a:gd name="T2" fmla="*/ 48 w 151"/>
                <a:gd name="T3" fmla="*/ 42 h 287"/>
                <a:gd name="T4" fmla="*/ 82 w 151"/>
                <a:gd name="T5" fmla="*/ 84 h 287"/>
                <a:gd name="T6" fmla="*/ 111 w 151"/>
                <a:gd name="T7" fmla="*/ 127 h 287"/>
                <a:gd name="T8" fmla="*/ 130 w 151"/>
                <a:gd name="T9" fmla="*/ 165 h 287"/>
                <a:gd name="T10" fmla="*/ 145 w 151"/>
                <a:gd name="T11" fmla="*/ 206 h 287"/>
                <a:gd name="T12" fmla="*/ 151 w 151"/>
                <a:gd name="T13" fmla="*/ 237 h 287"/>
                <a:gd name="T14" fmla="*/ 149 w 151"/>
                <a:gd name="T15" fmla="*/ 264 h 287"/>
                <a:gd name="T16" fmla="*/ 139 w 151"/>
                <a:gd name="T17" fmla="*/ 287 h 287"/>
                <a:gd name="T18" fmla="*/ 128 w 151"/>
                <a:gd name="T19" fmla="*/ 279 h 287"/>
                <a:gd name="T20" fmla="*/ 135 w 151"/>
                <a:gd name="T21" fmla="*/ 262 h 287"/>
                <a:gd name="T22" fmla="*/ 137 w 151"/>
                <a:gd name="T23" fmla="*/ 239 h 287"/>
                <a:gd name="T24" fmla="*/ 132 w 151"/>
                <a:gd name="T25" fmla="*/ 208 h 287"/>
                <a:gd name="T26" fmla="*/ 118 w 151"/>
                <a:gd name="T27" fmla="*/ 173 h 287"/>
                <a:gd name="T28" fmla="*/ 99 w 151"/>
                <a:gd name="T29" fmla="*/ 135 h 287"/>
                <a:gd name="T30" fmla="*/ 71 w 151"/>
                <a:gd name="T31" fmla="*/ 92 h 287"/>
                <a:gd name="T32" fmla="*/ 38 w 151"/>
                <a:gd name="T33" fmla="*/ 52 h 287"/>
                <a:gd name="T34" fmla="*/ 0 w 151"/>
                <a:gd name="T35" fmla="*/ 9 h 287"/>
                <a:gd name="T36" fmla="*/ 10 w 151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287"/>
                <a:gd name="T59" fmla="*/ 151 w 151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287">
                  <a:moveTo>
                    <a:pt x="10" y="0"/>
                  </a:moveTo>
                  <a:lnTo>
                    <a:pt x="48" y="42"/>
                  </a:lnTo>
                  <a:lnTo>
                    <a:pt x="82" y="84"/>
                  </a:lnTo>
                  <a:lnTo>
                    <a:pt x="111" y="127"/>
                  </a:lnTo>
                  <a:lnTo>
                    <a:pt x="130" y="165"/>
                  </a:lnTo>
                  <a:lnTo>
                    <a:pt x="145" y="206"/>
                  </a:lnTo>
                  <a:lnTo>
                    <a:pt x="151" y="237"/>
                  </a:lnTo>
                  <a:lnTo>
                    <a:pt x="149" y="264"/>
                  </a:lnTo>
                  <a:lnTo>
                    <a:pt x="139" y="287"/>
                  </a:lnTo>
                  <a:lnTo>
                    <a:pt x="128" y="279"/>
                  </a:lnTo>
                  <a:lnTo>
                    <a:pt x="135" y="262"/>
                  </a:lnTo>
                  <a:lnTo>
                    <a:pt x="137" y="239"/>
                  </a:lnTo>
                  <a:lnTo>
                    <a:pt x="132" y="208"/>
                  </a:lnTo>
                  <a:lnTo>
                    <a:pt x="118" y="173"/>
                  </a:lnTo>
                  <a:lnTo>
                    <a:pt x="99" y="135"/>
                  </a:lnTo>
                  <a:lnTo>
                    <a:pt x="71" y="92"/>
                  </a:lnTo>
                  <a:lnTo>
                    <a:pt x="38" y="52"/>
                  </a:ln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28710" y="1219"/>
              <a:ext cx="21" cy="24"/>
            </a:xfrm>
            <a:custGeom>
              <a:avLst/>
              <a:gdLst>
                <a:gd name="T0" fmla="*/ 10 w 10"/>
                <a:gd name="T1" fmla="*/ 0 h 9"/>
                <a:gd name="T2" fmla="*/ 0 w 10"/>
                <a:gd name="T3" fmla="*/ 9 h 9"/>
                <a:gd name="T4" fmla="*/ 10 w 10"/>
                <a:gd name="T5" fmla="*/ 0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10" y="0"/>
                  </a:move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28332" y="1569"/>
              <a:ext cx="739" cy="363"/>
            </a:xfrm>
            <a:custGeom>
              <a:avLst/>
              <a:gdLst>
                <a:gd name="T0" fmla="*/ 278 w 278"/>
                <a:gd name="T1" fmla="*/ 143 h 154"/>
                <a:gd name="T2" fmla="*/ 257 w 278"/>
                <a:gd name="T3" fmla="*/ 152 h 154"/>
                <a:gd name="T4" fmla="*/ 231 w 278"/>
                <a:gd name="T5" fmla="*/ 154 h 154"/>
                <a:gd name="T6" fmla="*/ 196 w 278"/>
                <a:gd name="T7" fmla="*/ 149 h 154"/>
                <a:gd name="T8" fmla="*/ 162 w 278"/>
                <a:gd name="T9" fmla="*/ 133 h 154"/>
                <a:gd name="T10" fmla="*/ 124 w 278"/>
                <a:gd name="T11" fmla="*/ 112 h 154"/>
                <a:gd name="T12" fmla="*/ 82 w 278"/>
                <a:gd name="T13" fmla="*/ 83 h 154"/>
                <a:gd name="T14" fmla="*/ 40 w 278"/>
                <a:gd name="T15" fmla="*/ 50 h 154"/>
                <a:gd name="T16" fmla="*/ 0 w 278"/>
                <a:gd name="T17" fmla="*/ 10 h 154"/>
                <a:gd name="T18" fmla="*/ 9 w 278"/>
                <a:gd name="T19" fmla="*/ 0 h 154"/>
                <a:gd name="T20" fmla="*/ 50 w 278"/>
                <a:gd name="T21" fmla="*/ 41 h 154"/>
                <a:gd name="T22" fmla="*/ 91 w 278"/>
                <a:gd name="T23" fmla="*/ 73 h 154"/>
                <a:gd name="T24" fmla="*/ 132 w 278"/>
                <a:gd name="T25" fmla="*/ 102 h 154"/>
                <a:gd name="T26" fmla="*/ 170 w 278"/>
                <a:gd name="T27" fmla="*/ 122 h 154"/>
                <a:gd name="T28" fmla="*/ 202 w 278"/>
                <a:gd name="T29" fmla="*/ 137 h 154"/>
                <a:gd name="T30" fmla="*/ 231 w 278"/>
                <a:gd name="T31" fmla="*/ 143 h 154"/>
                <a:gd name="T32" fmla="*/ 252 w 278"/>
                <a:gd name="T33" fmla="*/ 141 h 154"/>
                <a:gd name="T34" fmla="*/ 271 w 278"/>
                <a:gd name="T35" fmla="*/ 131 h 154"/>
                <a:gd name="T36" fmla="*/ 278 w 278"/>
                <a:gd name="T37" fmla="*/ 143 h 1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8"/>
                <a:gd name="T58" fmla="*/ 0 h 154"/>
                <a:gd name="T59" fmla="*/ 278 w 278"/>
                <a:gd name="T60" fmla="*/ 154 h 1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8" h="154">
                  <a:moveTo>
                    <a:pt x="278" y="143"/>
                  </a:moveTo>
                  <a:lnTo>
                    <a:pt x="257" y="152"/>
                  </a:lnTo>
                  <a:lnTo>
                    <a:pt x="231" y="154"/>
                  </a:lnTo>
                  <a:lnTo>
                    <a:pt x="196" y="149"/>
                  </a:lnTo>
                  <a:lnTo>
                    <a:pt x="162" y="133"/>
                  </a:lnTo>
                  <a:lnTo>
                    <a:pt x="124" y="112"/>
                  </a:lnTo>
                  <a:lnTo>
                    <a:pt x="82" y="83"/>
                  </a:lnTo>
                  <a:lnTo>
                    <a:pt x="40" y="50"/>
                  </a:lnTo>
                  <a:lnTo>
                    <a:pt x="0" y="10"/>
                  </a:lnTo>
                  <a:lnTo>
                    <a:pt x="9" y="0"/>
                  </a:lnTo>
                  <a:lnTo>
                    <a:pt x="50" y="41"/>
                  </a:lnTo>
                  <a:lnTo>
                    <a:pt x="91" y="73"/>
                  </a:lnTo>
                  <a:lnTo>
                    <a:pt x="132" y="102"/>
                  </a:lnTo>
                  <a:lnTo>
                    <a:pt x="170" y="122"/>
                  </a:lnTo>
                  <a:lnTo>
                    <a:pt x="202" y="137"/>
                  </a:lnTo>
                  <a:lnTo>
                    <a:pt x="231" y="143"/>
                  </a:lnTo>
                  <a:lnTo>
                    <a:pt x="252" y="141"/>
                  </a:lnTo>
                  <a:lnTo>
                    <a:pt x="271" y="131"/>
                  </a:lnTo>
                  <a:lnTo>
                    <a:pt x="278" y="1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29045" y="1876"/>
              <a:ext cx="32" cy="28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2 h 12"/>
                <a:gd name="T4" fmla="*/ 2 w 11"/>
                <a:gd name="T5" fmla="*/ 0 h 12"/>
                <a:gd name="T6" fmla="*/ 0 w 11"/>
                <a:gd name="T7" fmla="*/ 2 h 12"/>
                <a:gd name="T8" fmla="*/ 11 w 11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11" y="10"/>
                  </a:moveTo>
                  <a:lnTo>
                    <a:pt x="9" y="12"/>
                  </a:lnTo>
                  <a:lnTo>
                    <a:pt x="2" y="0"/>
                  </a:lnTo>
                  <a:lnTo>
                    <a:pt x="0" y="2"/>
                  </a:lnTo>
                  <a:lnTo>
                    <a:pt x="11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28332" y="1569"/>
              <a:ext cx="27" cy="19"/>
            </a:xfrm>
            <a:custGeom>
              <a:avLst/>
              <a:gdLst>
                <a:gd name="T0" fmla="*/ 0 w 9"/>
                <a:gd name="T1" fmla="*/ 10 h 10"/>
                <a:gd name="T2" fmla="*/ 9 w 9"/>
                <a:gd name="T3" fmla="*/ 0 h 10"/>
                <a:gd name="T4" fmla="*/ 0 w 9"/>
                <a:gd name="T5" fmla="*/ 10 h 10"/>
                <a:gd name="T6" fmla="*/ 0 60000 65536"/>
                <a:gd name="T7" fmla="*/ 0 60000 65536"/>
                <a:gd name="T8" fmla="*/ 0 60000 65536"/>
                <a:gd name="T9" fmla="*/ 0 w 9"/>
                <a:gd name="T10" fmla="*/ 0 h 10"/>
                <a:gd name="T11" fmla="*/ 9 w 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0">
                  <a:moveTo>
                    <a:pt x="0" y="10"/>
                  </a:move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26435" y="699"/>
              <a:ext cx="1164" cy="104"/>
            </a:xfrm>
            <a:custGeom>
              <a:avLst/>
              <a:gdLst>
                <a:gd name="T0" fmla="*/ 0 w 436"/>
                <a:gd name="T1" fmla="*/ 37 h 42"/>
                <a:gd name="T2" fmla="*/ 217 w 436"/>
                <a:gd name="T3" fmla="*/ 37 h 42"/>
                <a:gd name="T4" fmla="*/ 217 w 436"/>
                <a:gd name="T5" fmla="*/ 42 h 42"/>
                <a:gd name="T6" fmla="*/ 436 w 436"/>
                <a:gd name="T7" fmla="*/ 42 h 42"/>
                <a:gd name="T8" fmla="*/ 421 w 436"/>
                <a:gd name="T9" fmla="*/ 0 h 42"/>
                <a:gd name="T10" fmla="*/ 13 w 436"/>
                <a:gd name="T11" fmla="*/ 0 h 42"/>
                <a:gd name="T12" fmla="*/ 0 w 436"/>
                <a:gd name="T13" fmla="*/ 3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6"/>
                <a:gd name="T22" fmla="*/ 0 h 42"/>
                <a:gd name="T23" fmla="*/ 436 w 436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6" h="42">
                  <a:moveTo>
                    <a:pt x="0" y="37"/>
                  </a:moveTo>
                  <a:lnTo>
                    <a:pt x="217" y="37"/>
                  </a:lnTo>
                  <a:lnTo>
                    <a:pt x="217" y="42"/>
                  </a:lnTo>
                  <a:lnTo>
                    <a:pt x="436" y="42"/>
                  </a:lnTo>
                  <a:lnTo>
                    <a:pt x="421" y="0"/>
                  </a:lnTo>
                  <a:lnTo>
                    <a:pt x="13" y="0"/>
                  </a:lnTo>
                  <a:lnTo>
                    <a:pt x="0" y="3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26376" y="846"/>
              <a:ext cx="1292" cy="127"/>
            </a:xfrm>
            <a:custGeom>
              <a:avLst/>
              <a:gdLst>
                <a:gd name="T0" fmla="*/ 9 w 486"/>
                <a:gd name="T1" fmla="*/ 11 h 54"/>
                <a:gd name="T2" fmla="*/ 0 w 486"/>
                <a:gd name="T3" fmla="*/ 34 h 54"/>
                <a:gd name="T4" fmla="*/ 418 w 486"/>
                <a:gd name="T5" fmla="*/ 34 h 54"/>
                <a:gd name="T6" fmla="*/ 421 w 486"/>
                <a:gd name="T7" fmla="*/ 54 h 54"/>
                <a:gd name="T8" fmla="*/ 486 w 486"/>
                <a:gd name="T9" fmla="*/ 54 h 54"/>
                <a:gd name="T10" fmla="*/ 463 w 486"/>
                <a:gd name="T11" fmla="*/ 0 h 54"/>
                <a:gd name="T12" fmla="*/ 240 w 486"/>
                <a:gd name="T13" fmla="*/ 0 h 54"/>
                <a:gd name="T14" fmla="*/ 240 w 486"/>
                <a:gd name="T15" fmla="*/ 11 h 54"/>
                <a:gd name="T16" fmla="*/ 9 w 486"/>
                <a:gd name="T17" fmla="*/ 1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"/>
                <a:gd name="T28" fmla="*/ 0 h 54"/>
                <a:gd name="T29" fmla="*/ 486 w 486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" h="54">
                  <a:moveTo>
                    <a:pt x="9" y="11"/>
                  </a:moveTo>
                  <a:lnTo>
                    <a:pt x="0" y="34"/>
                  </a:lnTo>
                  <a:lnTo>
                    <a:pt x="418" y="34"/>
                  </a:lnTo>
                  <a:lnTo>
                    <a:pt x="421" y="54"/>
                  </a:lnTo>
                  <a:lnTo>
                    <a:pt x="486" y="54"/>
                  </a:lnTo>
                  <a:lnTo>
                    <a:pt x="463" y="0"/>
                  </a:lnTo>
                  <a:lnTo>
                    <a:pt x="240" y="0"/>
                  </a:lnTo>
                  <a:lnTo>
                    <a:pt x="240" y="11"/>
                  </a:lnTo>
                  <a:lnTo>
                    <a:pt x="9" y="1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26312" y="1021"/>
              <a:ext cx="1414" cy="118"/>
            </a:xfrm>
            <a:custGeom>
              <a:avLst/>
              <a:gdLst>
                <a:gd name="T0" fmla="*/ 11 w 530"/>
                <a:gd name="T1" fmla="*/ 9 h 50"/>
                <a:gd name="T2" fmla="*/ 263 w 530"/>
                <a:gd name="T3" fmla="*/ 9 h 50"/>
                <a:gd name="T4" fmla="*/ 263 w 530"/>
                <a:gd name="T5" fmla="*/ 0 h 50"/>
                <a:gd name="T6" fmla="*/ 511 w 530"/>
                <a:gd name="T7" fmla="*/ 0 h 50"/>
                <a:gd name="T8" fmla="*/ 530 w 530"/>
                <a:gd name="T9" fmla="*/ 50 h 50"/>
                <a:gd name="T10" fmla="*/ 442 w 530"/>
                <a:gd name="T11" fmla="*/ 50 h 50"/>
                <a:gd name="T12" fmla="*/ 435 w 530"/>
                <a:gd name="T13" fmla="*/ 42 h 50"/>
                <a:gd name="T14" fmla="*/ 0 w 530"/>
                <a:gd name="T15" fmla="*/ 42 h 50"/>
                <a:gd name="T16" fmla="*/ 11 w 530"/>
                <a:gd name="T17" fmla="*/ 9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0"/>
                <a:gd name="T28" fmla="*/ 0 h 50"/>
                <a:gd name="T29" fmla="*/ 530 w 5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0" h="50">
                  <a:moveTo>
                    <a:pt x="11" y="9"/>
                  </a:moveTo>
                  <a:lnTo>
                    <a:pt x="263" y="9"/>
                  </a:lnTo>
                  <a:lnTo>
                    <a:pt x="263" y="0"/>
                  </a:lnTo>
                  <a:lnTo>
                    <a:pt x="511" y="0"/>
                  </a:lnTo>
                  <a:lnTo>
                    <a:pt x="530" y="50"/>
                  </a:lnTo>
                  <a:lnTo>
                    <a:pt x="442" y="50"/>
                  </a:lnTo>
                  <a:lnTo>
                    <a:pt x="435" y="42"/>
                  </a:lnTo>
                  <a:lnTo>
                    <a:pt x="0" y="42"/>
                  </a:lnTo>
                  <a:lnTo>
                    <a:pt x="11" y="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26270" y="1195"/>
              <a:ext cx="1520" cy="128"/>
            </a:xfrm>
            <a:custGeom>
              <a:avLst/>
              <a:gdLst>
                <a:gd name="T0" fmla="*/ 7 w 572"/>
                <a:gd name="T1" fmla="*/ 12 h 54"/>
                <a:gd name="T2" fmla="*/ 280 w 572"/>
                <a:gd name="T3" fmla="*/ 12 h 54"/>
                <a:gd name="T4" fmla="*/ 280 w 572"/>
                <a:gd name="T5" fmla="*/ 0 h 54"/>
                <a:gd name="T6" fmla="*/ 557 w 572"/>
                <a:gd name="T7" fmla="*/ 0 h 54"/>
                <a:gd name="T8" fmla="*/ 572 w 572"/>
                <a:gd name="T9" fmla="*/ 54 h 54"/>
                <a:gd name="T10" fmla="*/ 473 w 572"/>
                <a:gd name="T11" fmla="*/ 54 h 54"/>
                <a:gd name="T12" fmla="*/ 467 w 572"/>
                <a:gd name="T13" fmla="*/ 31 h 54"/>
                <a:gd name="T14" fmla="*/ 0 w 572"/>
                <a:gd name="T15" fmla="*/ 31 h 54"/>
                <a:gd name="T16" fmla="*/ 7 w 572"/>
                <a:gd name="T17" fmla="*/ 12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2"/>
                <a:gd name="T28" fmla="*/ 0 h 54"/>
                <a:gd name="T29" fmla="*/ 572 w 57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2" h="54">
                  <a:moveTo>
                    <a:pt x="7" y="12"/>
                  </a:moveTo>
                  <a:lnTo>
                    <a:pt x="280" y="12"/>
                  </a:lnTo>
                  <a:lnTo>
                    <a:pt x="280" y="0"/>
                  </a:lnTo>
                  <a:lnTo>
                    <a:pt x="557" y="0"/>
                  </a:lnTo>
                  <a:lnTo>
                    <a:pt x="572" y="54"/>
                  </a:lnTo>
                  <a:lnTo>
                    <a:pt x="473" y="54"/>
                  </a:lnTo>
                  <a:lnTo>
                    <a:pt x="467" y="31"/>
                  </a:lnTo>
                  <a:lnTo>
                    <a:pt x="0" y="31"/>
                  </a:lnTo>
                  <a:lnTo>
                    <a:pt x="7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25967" y="1366"/>
              <a:ext cx="3817" cy="132"/>
            </a:xfrm>
            <a:custGeom>
              <a:avLst/>
              <a:gdLst>
                <a:gd name="T0" fmla="*/ 0 w 1436"/>
                <a:gd name="T1" fmla="*/ 49 h 56"/>
                <a:gd name="T2" fmla="*/ 573 w 1436"/>
                <a:gd name="T3" fmla="*/ 49 h 56"/>
                <a:gd name="T4" fmla="*/ 574 w 1436"/>
                <a:gd name="T5" fmla="*/ 56 h 56"/>
                <a:gd name="T6" fmla="*/ 1427 w 1436"/>
                <a:gd name="T7" fmla="*/ 56 h 56"/>
                <a:gd name="T8" fmla="*/ 1436 w 1436"/>
                <a:gd name="T9" fmla="*/ 0 h 56"/>
                <a:gd name="T10" fmla="*/ 918 w 1436"/>
                <a:gd name="T11" fmla="*/ 0 h 56"/>
                <a:gd name="T12" fmla="*/ 397 w 1436"/>
                <a:gd name="T13" fmla="*/ 0 h 56"/>
                <a:gd name="T14" fmla="*/ 397 w 1436"/>
                <a:gd name="T15" fmla="*/ 25 h 56"/>
                <a:gd name="T16" fmla="*/ 12 w 1436"/>
                <a:gd name="T17" fmla="*/ 23 h 56"/>
                <a:gd name="T18" fmla="*/ 0 w 1436"/>
                <a:gd name="T19" fmla="*/ 49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36"/>
                <a:gd name="T31" fmla="*/ 0 h 56"/>
                <a:gd name="T32" fmla="*/ 1436 w 1436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36" h="56">
                  <a:moveTo>
                    <a:pt x="0" y="49"/>
                  </a:moveTo>
                  <a:lnTo>
                    <a:pt x="573" y="49"/>
                  </a:lnTo>
                  <a:lnTo>
                    <a:pt x="574" y="56"/>
                  </a:lnTo>
                  <a:lnTo>
                    <a:pt x="1427" y="56"/>
                  </a:lnTo>
                  <a:lnTo>
                    <a:pt x="1436" y="0"/>
                  </a:lnTo>
                  <a:lnTo>
                    <a:pt x="918" y="0"/>
                  </a:lnTo>
                  <a:lnTo>
                    <a:pt x="397" y="0"/>
                  </a:lnTo>
                  <a:lnTo>
                    <a:pt x="397" y="25"/>
                  </a:lnTo>
                  <a:lnTo>
                    <a:pt x="12" y="23"/>
                  </a:lnTo>
                  <a:lnTo>
                    <a:pt x="0" y="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25946" y="1564"/>
              <a:ext cx="3519" cy="99"/>
            </a:xfrm>
            <a:custGeom>
              <a:avLst/>
              <a:gdLst>
                <a:gd name="T0" fmla="*/ 0 w 1323"/>
                <a:gd name="T1" fmla="*/ 31 h 43"/>
                <a:gd name="T2" fmla="*/ 557 w 1323"/>
                <a:gd name="T3" fmla="*/ 31 h 43"/>
                <a:gd name="T4" fmla="*/ 1117 w 1323"/>
                <a:gd name="T5" fmla="*/ 31 h 43"/>
                <a:gd name="T6" fmla="*/ 1125 w 1323"/>
                <a:gd name="T7" fmla="*/ 43 h 43"/>
                <a:gd name="T8" fmla="*/ 1312 w 1323"/>
                <a:gd name="T9" fmla="*/ 43 h 43"/>
                <a:gd name="T10" fmla="*/ 1323 w 1323"/>
                <a:gd name="T11" fmla="*/ 0 h 43"/>
                <a:gd name="T12" fmla="*/ 723 w 1323"/>
                <a:gd name="T13" fmla="*/ 0 h 43"/>
                <a:gd name="T14" fmla="*/ 122 w 1323"/>
                <a:gd name="T15" fmla="*/ 0 h 43"/>
                <a:gd name="T16" fmla="*/ 112 w 1323"/>
                <a:gd name="T17" fmla="*/ 8 h 43"/>
                <a:gd name="T18" fmla="*/ 9 w 1323"/>
                <a:gd name="T19" fmla="*/ 8 h 43"/>
                <a:gd name="T20" fmla="*/ 0 w 1323"/>
                <a:gd name="T21" fmla="*/ 3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3"/>
                <a:gd name="T34" fmla="*/ 0 h 43"/>
                <a:gd name="T35" fmla="*/ 1323 w 132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3" h="43">
                  <a:moveTo>
                    <a:pt x="0" y="31"/>
                  </a:moveTo>
                  <a:lnTo>
                    <a:pt x="557" y="31"/>
                  </a:lnTo>
                  <a:lnTo>
                    <a:pt x="1117" y="31"/>
                  </a:lnTo>
                  <a:lnTo>
                    <a:pt x="1125" y="43"/>
                  </a:lnTo>
                  <a:lnTo>
                    <a:pt x="1312" y="43"/>
                  </a:lnTo>
                  <a:lnTo>
                    <a:pt x="1323" y="0"/>
                  </a:lnTo>
                  <a:lnTo>
                    <a:pt x="723" y="0"/>
                  </a:lnTo>
                  <a:lnTo>
                    <a:pt x="122" y="0"/>
                  </a:lnTo>
                  <a:lnTo>
                    <a:pt x="112" y="8"/>
                  </a:lnTo>
                  <a:lnTo>
                    <a:pt x="9" y="8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7" name="Oval 36"/>
            <p:cNvSpPr>
              <a:spLocks noChangeArrowheads="1"/>
            </p:cNvSpPr>
            <p:nvPr userDrawn="1"/>
          </p:nvSpPr>
          <p:spPr bwMode="auto">
            <a:xfrm>
              <a:off x="28407" y="959"/>
              <a:ext cx="186" cy="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39" name="Rectangle 17">
            <a:extLst>
              <a:ext uri="{FF2B5EF4-FFF2-40B4-BE49-F238E27FC236}">
                <a16:creationId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25600" y="163887"/>
            <a:ext cx="4962770" cy="59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Machine learning based earthquakes-explosion discrimination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 for Sea of Galilee seismic events of July 2018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Y. Bregman, Y. Radzyner, Y. Ben-Horin, N. Rabin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64" y="172654"/>
            <a:ext cx="979207" cy="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7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6369372" y="193797"/>
            <a:ext cx="1404379" cy="524497"/>
            <a:chOff x="25946" y="633"/>
            <a:chExt cx="4428" cy="1299"/>
          </a:xfrm>
        </p:grpSpPr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28577" y="633"/>
              <a:ext cx="287" cy="312"/>
            </a:xfrm>
            <a:custGeom>
              <a:avLst/>
              <a:gdLst>
                <a:gd name="T0" fmla="*/ 25 w 109"/>
                <a:gd name="T1" fmla="*/ 87 h 133"/>
                <a:gd name="T2" fmla="*/ 27 w 109"/>
                <a:gd name="T3" fmla="*/ 96 h 133"/>
                <a:gd name="T4" fmla="*/ 31 w 109"/>
                <a:gd name="T5" fmla="*/ 104 h 133"/>
                <a:gd name="T6" fmla="*/ 39 w 109"/>
                <a:gd name="T7" fmla="*/ 110 h 133"/>
                <a:gd name="T8" fmla="*/ 48 w 109"/>
                <a:gd name="T9" fmla="*/ 110 h 133"/>
                <a:gd name="T10" fmla="*/ 63 w 109"/>
                <a:gd name="T11" fmla="*/ 108 h 133"/>
                <a:gd name="T12" fmla="*/ 71 w 109"/>
                <a:gd name="T13" fmla="*/ 102 h 133"/>
                <a:gd name="T14" fmla="*/ 75 w 109"/>
                <a:gd name="T15" fmla="*/ 96 h 133"/>
                <a:gd name="T16" fmla="*/ 77 w 109"/>
                <a:gd name="T17" fmla="*/ 89 h 133"/>
                <a:gd name="T18" fmla="*/ 73 w 109"/>
                <a:gd name="T19" fmla="*/ 83 h 133"/>
                <a:gd name="T20" fmla="*/ 48 w 109"/>
                <a:gd name="T21" fmla="*/ 75 h 133"/>
                <a:gd name="T22" fmla="*/ 29 w 109"/>
                <a:gd name="T23" fmla="*/ 67 h 133"/>
                <a:gd name="T24" fmla="*/ 23 w 109"/>
                <a:gd name="T25" fmla="*/ 64 h 133"/>
                <a:gd name="T26" fmla="*/ 16 w 109"/>
                <a:gd name="T27" fmla="*/ 52 h 133"/>
                <a:gd name="T28" fmla="*/ 16 w 109"/>
                <a:gd name="T29" fmla="*/ 35 h 133"/>
                <a:gd name="T30" fmla="*/ 18 w 109"/>
                <a:gd name="T31" fmla="*/ 25 h 133"/>
                <a:gd name="T32" fmla="*/ 23 w 109"/>
                <a:gd name="T33" fmla="*/ 17 h 133"/>
                <a:gd name="T34" fmla="*/ 33 w 109"/>
                <a:gd name="T35" fmla="*/ 10 h 133"/>
                <a:gd name="T36" fmla="*/ 54 w 109"/>
                <a:gd name="T37" fmla="*/ 0 h 133"/>
                <a:gd name="T38" fmla="*/ 67 w 109"/>
                <a:gd name="T39" fmla="*/ 0 h 133"/>
                <a:gd name="T40" fmla="*/ 88 w 109"/>
                <a:gd name="T41" fmla="*/ 2 h 133"/>
                <a:gd name="T42" fmla="*/ 102 w 109"/>
                <a:gd name="T43" fmla="*/ 10 h 133"/>
                <a:gd name="T44" fmla="*/ 105 w 109"/>
                <a:gd name="T45" fmla="*/ 15 h 133"/>
                <a:gd name="T46" fmla="*/ 107 w 109"/>
                <a:gd name="T47" fmla="*/ 21 h 133"/>
                <a:gd name="T48" fmla="*/ 109 w 109"/>
                <a:gd name="T49" fmla="*/ 39 h 133"/>
                <a:gd name="T50" fmla="*/ 82 w 109"/>
                <a:gd name="T51" fmla="*/ 31 h 133"/>
                <a:gd name="T52" fmla="*/ 79 w 109"/>
                <a:gd name="T53" fmla="*/ 25 h 133"/>
                <a:gd name="T54" fmla="*/ 73 w 109"/>
                <a:gd name="T55" fmla="*/ 23 h 133"/>
                <a:gd name="T56" fmla="*/ 54 w 109"/>
                <a:gd name="T57" fmla="*/ 23 h 133"/>
                <a:gd name="T58" fmla="*/ 42 w 109"/>
                <a:gd name="T59" fmla="*/ 29 h 133"/>
                <a:gd name="T60" fmla="*/ 41 w 109"/>
                <a:gd name="T61" fmla="*/ 37 h 133"/>
                <a:gd name="T62" fmla="*/ 42 w 109"/>
                <a:gd name="T63" fmla="*/ 40 h 133"/>
                <a:gd name="T64" fmla="*/ 50 w 109"/>
                <a:gd name="T65" fmla="*/ 46 h 133"/>
                <a:gd name="T66" fmla="*/ 81 w 109"/>
                <a:gd name="T67" fmla="*/ 56 h 133"/>
                <a:gd name="T68" fmla="*/ 90 w 109"/>
                <a:gd name="T69" fmla="*/ 60 h 133"/>
                <a:gd name="T70" fmla="*/ 102 w 109"/>
                <a:gd name="T71" fmla="*/ 73 h 133"/>
                <a:gd name="T72" fmla="*/ 102 w 109"/>
                <a:gd name="T73" fmla="*/ 89 h 133"/>
                <a:gd name="T74" fmla="*/ 100 w 109"/>
                <a:gd name="T75" fmla="*/ 102 h 133"/>
                <a:gd name="T76" fmla="*/ 90 w 109"/>
                <a:gd name="T77" fmla="*/ 116 h 133"/>
                <a:gd name="T78" fmla="*/ 77 w 109"/>
                <a:gd name="T79" fmla="*/ 127 h 133"/>
                <a:gd name="T80" fmla="*/ 56 w 109"/>
                <a:gd name="T81" fmla="*/ 133 h 133"/>
                <a:gd name="T82" fmla="*/ 33 w 109"/>
                <a:gd name="T83" fmla="*/ 133 h 133"/>
                <a:gd name="T84" fmla="*/ 16 w 109"/>
                <a:gd name="T85" fmla="*/ 127 h 133"/>
                <a:gd name="T86" fmla="*/ 4 w 109"/>
                <a:gd name="T87" fmla="*/ 116 h 133"/>
                <a:gd name="T88" fmla="*/ 2 w 109"/>
                <a:gd name="T89" fmla="*/ 108 h 133"/>
                <a:gd name="T90" fmla="*/ 0 w 109"/>
                <a:gd name="T91" fmla="*/ 100 h 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33"/>
                <a:gd name="T140" fmla="*/ 109 w 109"/>
                <a:gd name="T141" fmla="*/ 133 h 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33">
                  <a:moveTo>
                    <a:pt x="0" y="89"/>
                  </a:moveTo>
                  <a:lnTo>
                    <a:pt x="25" y="87"/>
                  </a:lnTo>
                  <a:lnTo>
                    <a:pt x="27" y="93"/>
                  </a:lnTo>
                  <a:lnTo>
                    <a:pt x="27" y="96"/>
                  </a:lnTo>
                  <a:lnTo>
                    <a:pt x="29" y="102"/>
                  </a:lnTo>
                  <a:lnTo>
                    <a:pt x="31" y="104"/>
                  </a:lnTo>
                  <a:lnTo>
                    <a:pt x="35" y="108"/>
                  </a:lnTo>
                  <a:lnTo>
                    <a:pt x="39" y="110"/>
                  </a:lnTo>
                  <a:lnTo>
                    <a:pt x="44" y="110"/>
                  </a:lnTo>
                  <a:lnTo>
                    <a:pt x="48" y="110"/>
                  </a:lnTo>
                  <a:lnTo>
                    <a:pt x="60" y="110"/>
                  </a:lnTo>
                  <a:lnTo>
                    <a:pt x="63" y="108"/>
                  </a:lnTo>
                  <a:lnTo>
                    <a:pt x="67" y="106"/>
                  </a:lnTo>
                  <a:lnTo>
                    <a:pt x="71" y="102"/>
                  </a:lnTo>
                  <a:lnTo>
                    <a:pt x="73" y="100"/>
                  </a:lnTo>
                  <a:lnTo>
                    <a:pt x="75" y="96"/>
                  </a:lnTo>
                  <a:lnTo>
                    <a:pt x="77" y="93"/>
                  </a:lnTo>
                  <a:lnTo>
                    <a:pt x="77" y="89"/>
                  </a:lnTo>
                  <a:lnTo>
                    <a:pt x="75" y="87"/>
                  </a:lnTo>
                  <a:lnTo>
                    <a:pt x="73" y="83"/>
                  </a:lnTo>
                  <a:lnTo>
                    <a:pt x="69" y="81"/>
                  </a:lnTo>
                  <a:lnTo>
                    <a:pt x="48" y="75"/>
                  </a:lnTo>
                  <a:lnTo>
                    <a:pt x="35" y="69"/>
                  </a:lnTo>
                  <a:lnTo>
                    <a:pt x="29" y="67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20" y="60"/>
                  </a:lnTo>
                  <a:lnTo>
                    <a:pt x="16" y="52"/>
                  </a:lnTo>
                  <a:lnTo>
                    <a:pt x="14" y="44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8" y="25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7" y="12"/>
                  </a:lnTo>
                  <a:lnTo>
                    <a:pt x="33" y="10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8" y="2"/>
                  </a:lnTo>
                  <a:lnTo>
                    <a:pt x="94" y="6"/>
                  </a:lnTo>
                  <a:lnTo>
                    <a:pt x="102" y="10"/>
                  </a:lnTo>
                  <a:lnTo>
                    <a:pt x="103" y="12"/>
                  </a:lnTo>
                  <a:lnTo>
                    <a:pt x="105" y="15"/>
                  </a:lnTo>
                  <a:lnTo>
                    <a:pt x="107" y="17"/>
                  </a:lnTo>
                  <a:lnTo>
                    <a:pt x="107" y="21"/>
                  </a:lnTo>
                  <a:lnTo>
                    <a:pt x="109" y="29"/>
                  </a:lnTo>
                  <a:lnTo>
                    <a:pt x="109" y="39"/>
                  </a:lnTo>
                  <a:lnTo>
                    <a:pt x="82" y="40"/>
                  </a:lnTo>
                  <a:lnTo>
                    <a:pt x="82" y="31"/>
                  </a:lnTo>
                  <a:lnTo>
                    <a:pt x="81" y="29"/>
                  </a:lnTo>
                  <a:lnTo>
                    <a:pt x="79" y="25"/>
                  </a:lnTo>
                  <a:lnTo>
                    <a:pt x="77" y="25"/>
                  </a:lnTo>
                  <a:lnTo>
                    <a:pt x="73" y="23"/>
                  </a:lnTo>
                  <a:lnTo>
                    <a:pt x="63" y="21"/>
                  </a:lnTo>
                  <a:lnTo>
                    <a:pt x="54" y="23"/>
                  </a:lnTo>
                  <a:lnTo>
                    <a:pt x="48" y="25"/>
                  </a:lnTo>
                  <a:lnTo>
                    <a:pt x="42" y="29"/>
                  </a:lnTo>
                  <a:lnTo>
                    <a:pt x="41" y="35"/>
                  </a:lnTo>
                  <a:lnTo>
                    <a:pt x="41" y="37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50" y="46"/>
                  </a:lnTo>
                  <a:lnTo>
                    <a:pt x="65" y="50"/>
                  </a:lnTo>
                  <a:lnTo>
                    <a:pt x="81" y="56"/>
                  </a:lnTo>
                  <a:lnTo>
                    <a:pt x="86" y="58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3"/>
                  </a:lnTo>
                  <a:lnTo>
                    <a:pt x="103" y="83"/>
                  </a:lnTo>
                  <a:lnTo>
                    <a:pt x="102" y="89"/>
                  </a:lnTo>
                  <a:lnTo>
                    <a:pt x="102" y="94"/>
                  </a:lnTo>
                  <a:lnTo>
                    <a:pt x="100" y="102"/>
                  </a:lnTo>
                  <a:lnTo>
                    <a:pt x="96" y="110"/>
                  </a:lnTo>
                  <a:lnTo>
                    <a:pt x="90" y="116"/>
                  </a:lnTo>
                  <a:lnTo>
                    <a:pt x="84" y="121"/>
                  </a:lnTo>
                  <a:lnTo>
                    <a:pt x="77" y="127"/>
                  </a:lnTo>
                  <a:lnTo>
                    <a:pt x="67" y="131"/>
                  </a:lnTo>
                  <a:lnTo>
                    <a:pt x="56" y="133"/>
                  </a:lnTo>
                  <a:lnTo>
                    <a:pt x="44" y="133"/>
                  </a:lnTo>
                  <a:lnTo>
                    <a:pt x="33" y="133"/>
                  </a:lnTo>
                  <a:lnTo>
                    <a:pt x="23" y="131"/>
                  </a:lnTo>
                  <a:lnTo>
                    <a:pt x="16" y="127"/>
                  </a:lnTo>
                  <a:lnTo>
                    <a:pt x="10" y="123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28928" y="633"/>
              <a:ext cx="329" cy="312"/>
            </a:xfrm>
            <a:custGeom>
              <a:avLst/>
              <a:gdLst>
                <a:gd name="T0" fmla="*/ 6 w 126"/>
                <a:gd name="T1" fmla="*/ 56 h 133"/>
                <a:gd name="T2" fmla="*/ 13 w 126"/>
                <a:gd name="T3" fmla="*/ 37 h 133"/>
                <a:gd name="T4" fmla="*/ 23 w 126"/>
                <a:gd name="T5" fmla="*/ 21 h 133"/>
                <a:gd name="T6" fmla="*/ 36 w 126"/>
                <a:gd name="T7" fmla="*/ 12 h 133"/>
                <a:gd name="T8" fmla="*/ 50 w 126"/>
                <a:gd name="T9" fmla="*/ 4 h 133"/>
                <a:gd name="T10" fmla="*/ 67 w 126"/>
                <a:gd name="T11" fmla="*/ 0 h 133"/>
                <a:gd name="T12" fmla="*/ 90 w 126"/>
                <a:gd name="T13" fmla="*/ 0 h 133"/>
                <a:gd name="T14" fmla="*/ 109 w 126"/>
                <a:gd name="T15" fmla="*/ 10 h 133"/>
                <a:gd name="T16" fmla="*/ 120 w 126"/>
                <a:gd name="T17" fmla="*/ 21 h 133"/>
                <a:gd name="T18" fmla="*/ 126 w 126"/>
                <a:gd name="T19" fmla="*/ 39 h 133"/>
                <a:gd name="T20" fmla="*/ 126 w 126"/>
                <a:gd name="T21" fmla="*/ 52 h 133"/>
                <a:gd name="T22" fmla="*/ 124 w 126"/>
                <a:gd name="T23" fmla="*/ 66 h 133"/>
                <a:gd name="T24" fmla="*/ 118 w 126"/>
                <a:gd name="T25" fmla="*/ 89 h 133"/>
                <a:gd name="T26" fmla="*/ 107 w 126"/>
                <a:gd name="T27" fmla="*/ 108 h 133"/>
                <a:gd name="T28" fmla="*/ 97 w 126"/>
                <a:gd name="T29" fmla="*/ 118 h 133"/>
                <a:gd name="T30" fmla="*/ 76 w 126"/>
                <a:gd name="T31" fmla="*/ 129 h 133"/>
                <a:gd name="T32" fmla="*/ 65 w 126"/>
                <a:gd name="T33" fmla="*/ 133 h 133"/>
                <a:gd name="T34" fmla="*/ 38 w 126"/>
                <a:gd name="T35" fmla="*/ 133 h 133"/>
                <a:gd name="T36" fmla="*/ 27 w 126"/>
                <a:gd name="T37" fmla="*/ 129 h 133"/>
                <a:gd name="T38" fmla="*/ 15 w 126"/>
                <a:gd name="T39" fmla="*/ 121 h 133"/>
                <a:gd name="T40" fmla="*/ 6 w 126"/>
                <a:gd name="T41" fmla="*/ 108 h 133"/>
                <a:gd name="T42" fmla="*/ 2 w 126"/>
                <a:gd name="T43" fmla="*/ 96 h 133"/>
                <a:gd name="T44" fmla="*/ 2 w 126"/>
                <a:gd name="T45" fmla="*/ 75 h 133"/>
                <a:gd name="T46" fmla="*/ 29 w 126"/>
                <a:gd name="T47" fmla="*/ 66 h 133"/>
                <a:gd name="T48" fmla="*/ 27 w 126"/>
                <a:gd name="T49" fmla="*/ 85 h 133"/>
                <a:gd name="T50" fmla="*/ 32 w 126"/>
                <a:gd name="T51" fmla="*/ 100 h 133"/>
                <a:gd name="T52" fmla="*/ 42 w 126"/>
                <a:gd name="T53" fmla="*/ 108 h 133"/>
                <a:gd name="T54" fmla="*/ 55 w 126"/>
                <a:gd name="T55" fmla="*/ 110 h 133"/>
                <a:gd name="T56" fmla="*/ 69 w 126"/>
                <a:gd name="T57" fmla="*/ 108 h 133"/>
                <a:gd name="T58" fmla="*/ 82 w 126"/>
                <a:gd name="T59" fmla="*/ 100 h 133"/>
                <a:gd name="T60" fmla="*/ 92 w 126"/>
                <a:gd name="T61" fmla="*/ 85 h 133"/>
                <a:gd name="T62" fmla="*/ 99 w 126"/>
                <a:gd name="T63" fmla="*/ 66 h 133"/>
                <a:gd name="T64" fmla="*/ 99 w 126"/>
                <a:gd name="T65" fmla="*/ 46 h 133"/>
                <a:gd name="T66" fmla="*/ 95 w 126"/>
                <a:gd name="T67" fmla="*/ 33 h 133"/>
                <a:gd name="T68" fmla="*/ 86 w 126"/>
                <a:gd name="T69" fmla="*/ 25 h 133"/>
                <a:gd name="T70" fmla="*/ 73 w 126"/>
                <a:gd name="T71" fmla="*/ 21 h 133"/>
                <a:gd name="T72" fmla="*/ 57 w 126"/>
                <a:gd name="T73" fmla="*/ 25 h 133"/>
                <a:gd name="T74" fmla="*/ 44 w 126"/>
                <a:gd name="T75" fmla="*/ 33 h 133"/>
                <a:gd name="T76" fmla="*/ 36 w 126"/>
                <a:gd name="T77" fmla="*/ 42 h 133"/>
                <a:gd name="T78" fmla="*/ 31 w 126"/>
                <a:gd name="T79" fmla="*/ 56 h 1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6"/>
                <a:gd name="T121" fmla="*/ 0 h 133"/>
                <a:gd name="T122" fmla="*/ 126 w 126"/>
                <a:gd name="T123" fmla="*/ 133 h 1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6" h="133">
                  <a:moveTo>
                    <a:pt x="2" y="67"/>
                  </a:moveTo>
                  <a:lnTo>
                    <a:pt x="6" y="56"/>
                  </a:lnTo>
                  <a:lnTo>
                    <a:pt x="8" y="46"/>
                  </a:lnTo>
                  <a:lnTo>
                    <a:pt x="13" y="37"/>
                  </a:lnTo>
                  <a:lnTo>
                    <a:pt x="17" y="29"/>
                  </a:lnTo>
                  <a:lnTo>
                    <a:pt x="23" y="21"/>
                  </a:lnTo>
                  <a:lnTo>
                    <a:pt x="29" y="15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9" y="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99" y="4"/>
                  </a:lnTo>
                  <a:lnTo>
                    <a:pt x="109" y="10"/>
                  </a:lnTo>
                  <a:lnTo>
                    <a:pt x="116" y="17"/>
                  </a:lnTo>
                  <a:lnTo>
                    <a:pt x="120" y="21"/>
                  </a:lnTo>
                  <a:lnTo>
                    <a:pt x="122" y="27"/>
                  </a:lnTo>
                  <a:lnTo>
                    <a:pt x="126" y="39"/>
                  </a:lnTo>
                  <a:lnTo>
                    <a:pt x="126" y="44"/>
                  </a:lnTo>
                  <a:lnTo>
                    <a:pt x="126" y="52"/>
                  </a:lnTo>
                  <a:lnTo>
                    <a:pt x="126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8" y="89"/>
                  </a:lnTo>
                  <a:lnTo>
                    <a:pt x="114" y="94"/>
                  </a:lnTo>
                  <a:lnTo>
                    <a:pt x="107" y="108"/>
                  </a:lnTo>
                  <a:lnTo>
                    <a:pt x="101" y="112"/>
                  </a:lnTo>
                  <a:lnTo>
                    <a:pt x="97" y="118"/>
                  </a:lnTo>
                  <a:lnTo>
                    <a:pt x="88" y="123"/>
                  </a:lnTo>
                  <a:lnTo>
                    <a:pt x="76" y="129"/>
                  </a:lnTo>
                  <a:lnTo>
                    <a:pt x="71" y="131"/>
                  </a:lnTo>
                  <a:lnTo>
                    <a:pt x="65" y="133"/>
                  </a:lnTo>
                  <a:lnTo>
                    <a:pt x="52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7" y="129"/>
                  </a:lnTo>
                  <a:lnTo>
                    <a:pt x="19" y="125"/>
                  </a:lnTo>
                  <a:lnTo>
                    <a:pt x="15" y="121"/>
                  </a:lnTo>
                  <a:lnTo>
                    <a:pt x="12" y="118"/>
                  </a:lnTo>
                  <a:lnTo>
                    <a:pt x="6" y="108"/>
                  </a:lnTo>
                  <a:lnTo>
                    <a:pt x="4" y="102"/>
                  </a:lnTo>
                  <a:lnTo>
                    <a:pt x="2" y="96"/>
                  </a:lnTo>
                  <a:lnTo>
                    <a:pt x="0" y="83"/>
                  </a:lnTo>
                  <a:lnTo>
                    <a:pt x="2" y="75"/>
                  </a:lnTo>
                  <a:lnTo>
                    <a:pt x="2" y="67"/>
                  </a:lnTo>
                  <a:close/>
                  <a:moveTo>
                    <a:pt x="29" y="66"/>
                  </a:moveTo>
                  <a:lnTo>
                    <a:pt x="27" y="77"/>
                  </a:lnTo>
                  <a:lnTo>
                    <a:pt x="27" y="85"/>
                  </a:lnTo>
                  <a:lnTo>
                    <a:pt x="29" y="93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8" y="110"/>
                  </a:lnTo>
                  <a:lnTo>
                    <a:pt x="55" y="110"/>
                  </a:lnTo>
                  <a:lnTo>
                    <a:pt x="63" y="110"/>
                  </a:lnTo>
                  <a:lnTo>
                    <a:pt x="69" y="108"/>
                  </a:lnTo>
                  <a:lnTo>
                    <a:pt x="76" y="104"/>
                  </a:lnTo>
                  <a:lnTo>
                    <a:pt x="82" y="100"/>
                  </a:lnTo>
                  <a:lnTo>
                    <a:pt x="88" y="93"/>
                  </a:lnTo>
                  <a:lnTo>
                    <a:pt x="92" y="85"/>
                  </a:lnTo>
                  <a:lnTo>
                    <a:pt x="95" y="77"/>
                  </a:lnTo>
                  <a:lnTo>
                    <a:pt x="99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9" y="39"/>
                  </a:lnTo>
                  <a:lnTo>
                    <a:pt x="95" y="33"/>
                  </a:lnTo>
                  <a:lnTo>
                    <a:pt x="92" y="29"/>
                  </a:lnTo>
                  <a:lnTo>
                    <a:pt x="86" y="25"/>
                  </a:lnTo>
                  <a:lnTo>
                    <a:pt x="80" y="23"/>
                  </a:lnTo>
                  <a:lnTo>
                    <a:pt x="73" y="21"/>
                  </a:lnTo>
                  <a:lnTo>
                    <a:pt x="65" y="23"/>
                  </a:lnTo>
                  <a:lnTo>
                    <a:pt x="57" y="25"/>
                  </a:lnTo>
                  <a:lnTo>
                    <a:pt x="52" y="29"/>
                  </a:lnTo>
                  <a:lnTo>
                    <a:pt x="44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1" y="56"/>
                  </a:lnTo>
                  <a:lnTo>
                    <a:pt x="29" y="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29310" y="638"/>
              <a:ext cx="325" cy="307"/>
            </a:xfrm>
            <a:custGeom>
              <a:avLst/>
              <a:gdLst>
                <a:gd name="T0" fmla="*/ 0 w 122"/>
                <a:gd name="T1" fmla="*/ 129 h 129"/>
                <a:gd name="T2" fmla="*/ 25 w 122"/>
                <a:gd name="T3" fmla="*/ 0 h 129"/>
                <a:gd name="T4" fmla="*/ 78 w 122"/>
                <a:gd name="T5" fmla="*/ 0 h 129"/>
                <a:gd name="T6" fmla="*/ 95 w 122"/>
                <a:gd name="T7" fmla="*/ 0 h 129"/>
                <a:gd name="T8" fmla="*/ 103 w 122"/>
                <a:gd name="T9" fmla="*/ 2 h 129"/>
                <a:gd name="T10" fmla="*/ 107 w 122"/>
                <a:gd name="T11" fmla="*/ 4 h 129"/>
                <a:gd name="T12" fmla="*/ 111 w 122"/>
                <a:gd name="T13" fmla="*/ 6 h 129"/>
                <a:gd name="T14" fmla="*/ 114 w 122"/>
                <a:gd name="T15" fmla="*/ 8 h 129"/>
                <a:gd name="T16" fmla="*/ 116 w 122"/>
                <a:gd name="T17" fmla="*/ 11 h 129"/>
                <a:gd name="T18" fmla="*/ 118 w 122"/>
                <a:gd name="T19" fmla="*/ 15 h 129"/>
                <a:gd name="T20" fmla="*/ 120 w 122"/>
                <a:gd name="T21" fmla="*/ 19 h 129"/>
                <a:gd name="T22" fmla="*/ 122 w 122"/>
                <a:gd name="T23" fmla="*/ 25 h 129"/>
                <a:gd name="T24" fmla="*/ 122 w 122"/>
                <a:gd name="T25" fmla="*/ 31 h 129"/>
                <a:gd name="T26" fmla="*/ 120 w 122"/>
                <a:gd name="T27" fmla="*/ 37 h 129"/>
                <a:gd name="T28" fmla="*/ 118 w 122"/>
                <a:gd name="T29" fmla="*/ 42 h 129"/>
                <a:gd name="T30" fmla="*/ 116 w 122"/>
                <a:gd name="T31" fmla="*/ 50 h 129"/>
                <a:gd name="T32" fmla="*/ 113 w 122"/>
                <a:gd name="T33" fmla="*/ 56 h 129"/>
                <a:gd name="T34" fmla="*/ 107 w 122"/>
                <a:gd name="T35" fmla="*/ 60 h 129"/>
                <a:gd name="T36" fmla="*/ 101 w 122"/>
                <a:gd name="T37" fmla="*/ 65 h 129"/>
                <a:gd name="T38" fmla="*/ 95 w 122"/>
                <a:gd name="T39" fmla="*/ 67 h 129"/>
                <a:gd name="T40" fmla="*/ 88 w 122"/>
                <a:gd name="T41" fmla="*/ 71 h 129"/>
                <a:gd name="T42" fmla="*/ 80 w 122"/>
                <a:gd name="T43" fmla="*/ 73 h 129"/>
                <a:gd name="T44" fmla="*/ 86 w 122"/>
                <a:gd name="T45" fmla="*/ 77 h 129"/>
                <a:gd name="T46" fmla="*/ 92 w 122"/>
                <a:gd name="T47" fmla="*/ 83 h 129"/>
                <a:gd name="T48" fmla="*/ 97 w 122"/>
                <a:gd name="T49" fmla="*/ 91 h 129"/>
                <a:gd name="T50" fmla="*/ 103 w 122"/>
                <a:gd name="T51" fmla="*/ 104 h 129"/>
                <a:gd name="T52" fmla="*/ 113 w 122"/>
                <a:gd name="T53" fmla="*/ 129 h 129"/>
                <a:gd name="T54" fmla="*/ 82 w 122"/>
                <a:gd name="T55" fmla="*/ 129 h 129"/>
                <a:gd name="T56" fmla="*/ 69 w 122"/>
                <a:gd name="T57" fmla="*/ 102 h 129"/>
                <a:gd name="T58" fmla="*/ 59 w 122"/>
                <a:gd name="T59" fmla="*/ 83 h 129"/>
                <a:gd name="T60" fmla="*/ 55 w 122"/>
                <a:gd name="T61" fmla="*/ 79 h 129"/>
                <a:gd name="T62" fmla="*/ 53 w 122"/>
                <a:gd name="T63" fmla="*/ 77 h 129"/>
                <a:gd name="T64" fmla="*/ 48 w 122"/>
                <a:gd name="T65" fmla="*/ 75 h 129"/>
                <a:gd name="T66" fmla="*/ 40 w 122"/>
                <a:gd name="T67" fmla="*/ 75 h 129"/>
                <a:gd name="T68" fmla="*/ 36 w 122"/>
                <a:gd name="T69" fmla="*/ 75 h 129"/>
                <a:gd name="T70" fmla="*/ 25 w 122"/>
                <a:gd name="T71" fmla="*/ 129 h 129"/>
                <a:gd name="T72" fmla="*/ 0 w 122"/>
                <a:gd name="T73" fmla="*/ 129 h 129"/>
                <a:gd name="T74" fmla="*/ 40 w 122"/>
                <a:gd name="T75" fmla="*/ 54 h 129"/>
                <a:gd name="T76" fmla="*/ 59 w 122"/>
                <a:gd name="T77" fmla="*/ 54 h 129"/>
                <a:gd name="T78" fmla="*/ 72 w 122"/>
                <a:gd name="T79" fmla="*/ 54 h 129"/>
                <a:gd name="T80" fmla="*/ 80 w 122"/>
                <a:gd name="T81" fmla="*/ 54 h 129"/>
                <a:gd name="T82" fmla="*/ 86 w 122"/>
                <a:gd name="T83" fmla="*/ 52 h 129"/>
                <a:gd name="T84" fmla="*/ 90 w 122"/>
                <a:gd name="T85" fmla="*/ 48 h 129"/>
                <a:gd name="T86" fmla="*/ 92 w 122"/>
                <a:gd name="T87" fmla="*/ 46 h 129"/>
                <a:gd name="T88" fmla="*/ 93 w 122"/>
                <a:gd name="T89" fmla="*/ 44 h 129"/>
                <a:gd name="T90" fmla="*/ 95 w 122"/>
                <a:gd name="T91" fmla="*/ 38 h 129"/>
                <a:gd name="T92" fmla="*/ 95 w 122"/>
                <a:gd name="T93" fmla="*/ 33 h 129"/>
                <a:gd name="T94" fmla="*/ 93 w 122"/>
                <a:gd name="T95" fmla="*/ 29 h 129"/>
                <a:gd name="T96" fmla="*/ 93 w 122"/>
                <a:gd name="T97" fmla="*/ 27 h 129"/>
                <a:gd name="T98" fmla="*/ 92 w 122"/>
                <a:gd name="T99" fmla="*/ 25 h 129"/>
                <a:gd name="T100" fmla="*/ 86 w 122"/>
                <a:gd name="T101" fmla="*/ 23 h 129"/>
                <a:gd name="T102" fmla="*/ 80 w 122"/>
                <a:gd name="T103" fmla="*/ 21 h 129"/>
                <a:gd name="T104" fmla="*/ 67 w 122"/>
                <a:gd name="T105" fmla="*/ 21 h 129"/>
                <a:gd name="T106" fmla="*/ 46 w 122"/>
                <a:gd name="T107" fmla="*/ 21 h 129"/>
                <a:gd name="T108" fmla="*/ 40 w 122"/>
                <a:gd name="T109" fmla="*/ 54 h 1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2"/>
                <a:gd name="T166" fmla="*/ 0 h 129"/>
                <a:gd name="T167" fmla="*/ 122 w 122"/>
                <a:gd name="T168" fmla="*/ 129 h 1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2" h="129">
                  <a:moveTo>
                    <a:pt x="0" y="129"/>
                  </a:moveTo>
                  <a:lnTo>
                    <a:pt x="25" y="0"/>
                  </a:lnTo>
                  <a:lnTo>
                    <a:pt x="78" y="0"/>
                  </a:lnTo>
                  <a:lnTo>
                    <a:pt x="95" y="0"/>
                  </a:lnTo>
                  <a:lnTo>
                    <a:pt x="103" y="2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6" y="11"/>
                  </a:lnTo>
                  <a:lnTo>
                    <a:pt x="118" y="15"/>
                  </a:lnTo>
                  <a:lnTo>
                    <a:pt x="120" y="19"/>
                  </a:lnTo>
                  <a:lnTo>
                    <a:pt x="122" y="25"/>
                  </a:lnTo>
                  <a:lnTo>
                    <a:pt x="122" y="31"/>
                  </a:lnTo>
                  <a:lnTo>
                    <a:pt x="120" y="37"/>
                  </a:lnTo>
                  <a:lnTo>
                    <a:pt x="118" y="42"/>
                  </a:lnTo>
                  <a:lnTo>
                    <a:pt x="116" y="50"/>
                  </a:lnTo>
                  <a:lnTo>
                    <a:pt x="113" y="56"/>
                  </a:lnTo>
                  <a:lnTo>
                    <a:pt x="107" y="60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88" y="71"/>
                  </a:lnTo>
                  <a:lnTo>
                    <a:pt x="80" y="73"/>
                  </a:lnTo>
                  <a:lnTo>
                    <a:pt x="86" y="77"/>
                  </a:lnTo>
                  <a:lnTo>
                    <a:pt x="92" y="83"/>
                  </a:lnTo>
                  <a:lnTo>
                    <a:pt x="97" y="91"/>
                  </a:lnTo>
                  <a:lnTo>
                    <a:pt x="103" y="104"/>
                  </a:lnTo>
                  <a:lnTo>
                    <a:pt x="113" y="129"/>
                  </a:lnTo>
                  <a:lnTo>
                    <a:pt x="82" y="129"/>
                  </a:lnTo>
                  <a:lnTo>
                    <a:pt x="69" y="102"/>
                  </a:lnTo>
                  <a:lnTo>
                    <a:pt x="59" y="83"/>
                  </a:lnTo>
                  <a:lnTo>
                    <a:pt x="55" y="79"/>
                  </a:lnTo>
                  <a:lnTo>
                    <a:pt x="53" y="77"/>
                  </a:lnTo>
                  <a:lnTo>
                    <a:pt x="48" y="75"/>
                  </a:lnTo>
                  <a:lnTo>
                    <a:pt x="40" y="75"/>
                  </a:lnTo>
                  <a:lnTo>
                    <a:pt x="36" y="75"/>
                  </a:lnTo>
                  <a:lnTo>
                    <a:pt x="25" y="129"/>
                  </a:lnTo>
                  <a:lnTo>
                    <a:pt x="0" y="129"/>
                  </a:lnTo>
                  <a:close/>
                  <a:moveTo>
                    <a:pt x="40" y="54"/>
                  </a:moveTo>
                  <a:lnTo>
                    <a:pt x="59" y="54"/>
                  </a:lnTo>
                  <a:lnTo>
                    <a:pt x="72" y="54"/>
                  </a:lnTo>
                  <a:lnTo>
                    <a:pt x="80" y="54"/>
                  </a:lnTo>
                  <a:lnTo>
                    <a:pt x="86" y="52"/>
                  </a:lnTo>
                  <a:lnTo>
                    <a:pt x="90" y="48"/>
                  </a:lnTo>
                  <a:lnTo>
                    <a:pt x="92" y="46"/>
                  </a:lnTo>
                  <a:lnTo>
                    <a:pt x="93" y="44"/>
                  </a:lnTo>
                  <a:lnTo>
                    <a:pt x="95" y="38"/>
                  </a:lnTo>
                  <a:lnTo>
                    <a:pt x="95" y="33"/>
                  </a:lnTo>
                  <a:lnTo>
                    <a:pt x="93" y="29"/>
                  </a:lnTo>
                  <a:lnTo>
                    <a:pt x="93" y="27"/>
                  </a:lnTo>
                  <a:lnTo>
                    <a:pt x="92" y="25"/>
                  </a:lnTo>
                  <a:lnTo>
                    <a:pt x="86" y="23"/>
                  </a:lnTo>
                  <a:lnTo>
                    <a:pt x="80" y="21"/>
                  </a:lnTo>
                  <a:lnTo>
                    <a:pt x="67" y="21"/>
                  </a:lnTo>
                  <a:lnTo>
                    <a:pt x="46" y="21"/>
                  </a:lnTo>
                  <a:lnTo>
                    <a:pt x="40" y="5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9683" y="638"/>
              <a:ext cx="313" cy="307"/>
            </a:xfrm>
            <a:custGeom>
              <a:avLst/>
              <a:gdLst>
                <a:gd name="T0" fmla="*/ 0 w 118"/>
                <a:gd name="T1" fmla="*/ 129 h 129"/>
                <a:gd name="T2" fmla="*/ 25 w 118"/>
                <a:gd name="T3" fmla="*/ 0 h 129"/>
                <a:gd name="T4" fmla="*/ 118 w 118"/>
                <a:gd name="T5" fmla="*/ 0 h 129"/>
                <a:gd name="T6" fmla="*/ 113 w 118"/>
                <a:gd name="T7" fmla="*/ 21 h 129"/>
                <a:gd name="T8" fmla="*/ 46 w 118"/>
                <a:gd name="T9" fmla="*/ 21 h 129"/>
                <a:gd name="T10" fmla="*/ 40 w 118"/>
                <a:gd name="T11" fmla="*/ 50 h 129"/>
                <a:gd name="T12" fmla="*/ 103 w 118"/>
                <a:gd name="T13" fmla="*/ 50 h 129"/>
                <a:gd name="T14" fmla="*/ 99 w 118"/>
                <a:gd name="T15" fmla="*/ 71 h 129"/>
                <a:gd name="T16" fmla="*/ 36 w 118"/>
                <a:gd name="T17" fmla="*/ 71 h 129"/>
                <a:gd name="T18" fmla="*/ 29 w 118"/>
                <a:gd name="T19" fmla="*/ 108 h 129"/>
                <a:gd name="T20" fmla="*/ 99 w 118"/>
                <a:gd name="T21" fmla="*/ 108 h 129"/>
                <a:gd name="T22" fmla="*/ 96 w 118"/>
                <a:gd name="T23" fmla="*/ 129 h 129"/>
                <a:gd name="T24" fmla="*/ 0 w 118"/>
                <a:gd name="T25" fmla="*/ 129 h 1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129"/>
                <a:gd name="T41" fmla="*/ 118 w 118"/>
                <a:gd name="T42" fmla="*/ 129 h 1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129">
                  <a:moveTo>
                    <a:pt x="0" y="129"/>
                  </a:moveTo>
                  <a:lnTo>
                    <a:pt x="25" y="0"/>
                  </a:lnTo>
                  <a:lnTo>
                    <a:pt x="118" y="0"/>
                  </a:lnTo>
                  <a:lnTo>
                    <a:pt x="113" y="21"/>
                  </a:lnTo>
                  <a:lnTo>
                    <a:pt x="46" y="21"/>
                  </a:lnTo>
                  <a:lnTo>
                    <a:pt x="40" y="50"/>
                  </a:lnTo>
                  <a:lnTo>
                    <a:pt x="103" y="50"/>
                  </a:lnTo>
                  <a:lnTo>
                    <a:pt x="99" y="71"/>
                  </a:lnTo>
                  <a:lnTo>
                    <a:pt x="36" y="71"/>
                  </a:lnTo>
                  <a:lnTo>
                    <a:pt x="29" y="108"/>
                  </a:lnTo>
                  <a:lnTo>
                    <a:pt x="99" y="108"/>
                  </a:lnTo>
                  <a:lnTo>
                    <a:pt x="96" y="129"/>
                  </a:lnTo>
                  <a:lnTo>
                    <a:pt x="0" y="1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30039" y="633"/>
              <a:ext cx="335" cy="340"/>
            </a:xfrm>
            <a:custGeom>
              <a:avLst/>
              <a:gdLst>
                <a:gd name="T0" fmla="*/ 106 w 125"/>
                <a:gd name="T1" fmla="*/ 119 h 145"/>
                <a:gd name="T2" fmla="*/ 104 w 125"/>
                <a:gd name="T3" fmla="*/ 145 h 145"/>
                <a:gd name="T4" fmla="*/ 93 w 125"/>
                <a:gd name="T5" fmla="*/ 139 h 145"/>
                <a:gd name="T6" fmla="*/ 72 w 125"/>
                <a:gd name="T7" fmla="*/ 131 h 145"/>
                <a:gd name="T8" fmla="*/ 49 w 125"/>
                <a:gd name="T9" fmla="*/ 133 h 145"/>
                <a:gd name="T10" fmla="*/ 32 w 125"/>
                <a:gd name="T11" fmla="*/ 131 h 145"/>
                <a:gd name="T12" fmla="*/ 17 w 125"/>
                <a:gd name="T13" fmla="*/ 123 h 145"/>
                <a:gd name="T14" fmla="*/ 9 w 125"/>
                <a:gd name="T15" fmla="*/ 116 h 145"/>
                <a:gd name="T16" fmla="*/ 3 w 125"/>
                <a:gd name="T17" fmla="*/ 106 h 145"/>
                <a:gd name="T18" fmla="*/ 0 w 125"/>
                <a:gd name="T19" fmla="*/ 94 h 145"/>
                <a:gd name="T20" fmla="*/ 0 w 125"/>
                <a:gd name="T21" fmla="*/ 81 h 145"/>
                <a:gd name="T22" fmla="*/ 2 w 125"/>
                <a:gd name="T23" fmla="*/ 66 h 145"/>
                <a:gd name="T24" fmla="*/ 9 w 125"/>
                <a:gd name="T25" fmla="*/ 44 h 145"/>
                <a:gd name="T26" fmla="*/ 19 w 125"/>
                <a:gd name="T27" fmla="*/ 25 h 145"/>
                <a:gd name="T28" fmla="*/ 38 w 125"/>
                <a:gd name="T29" fmla="*/ 10 h 145"/>
                <a:gd name="T30" fmla="*/ 63 w 125"/>
                <a:gd name="T31" fmla="*/ 0 h 145"/>
                <a:gd name="T32" fmla="*/ 87 w 125"/>
                <a:gd name="T33" fmla="*/ 0 h 145"/>
                <a:gd name="T34" fmla="*/ 99 w 125"/>
                <a:gd name="T35" fmla="*/ 4 h 145"/>
                <a:gd name="T36" fmla="*/ 112 w 125"/>
                <a:gd name="T37" fmla="*/ 12 h 145"/>
                <a:gd name="T38" fmla="*/ 120 w 125"/>
                <a:gd name="T39" fmla="*/ 21 h 145"/>
                <a:gd name="T40" fmla="*/ 125 w 125"/>
                <a:gd name="T41" fmla="*/ 37 h 145"/>
                <a:gd name="T42" fmla="*/ 125 w 125"/>
                <a:gd name="T43" fmla="*/ 50 h 145"/>
                <a:gd name="T44" fmla="*/ 124 w 125"/>
                <a:gd name="T45" fmla="*/ 66 h 145"/>
                <a:gd name="T46" fmla="*/ 114 w 125"/>
                <a:gd name="T47" fmla="*/ 93 h 145"/>
                <a:gd name="T48" fmla="*/ 99 w 125"/>
                <a:gd name="T49" fmla="*/ 114 h 145"/>
                <a:gd name="T50" fmla="*/ 87 w 125"/>
                <a:gd name="T51" fmla="*/ 93 h 145"/>
                <a:gd name="T52" fmla="*/ 95 w 125"/>
                <a:gd name="T53" fmla="*/ 77 h 145"/>
                <a:gd name="T54" fmla="*/ 99 w 125"/>
                <a:gd name="T55" fmla="*/ 56 h 145"/>
                <a:gd name="T56" fmla="*/ 97 w 125"/>
                <a:gd name="T57" fmla="*/ 39 h 145"/>
                <a:gd name="T58" fmla="*/ 89 w 125"/>
                <a:gd name="T59" fmla="*/ 29 h 145"/>
                <a:gd name="T60" fmla="*/ 78 w 125"/>
                <a:gd name="T61" fmla="*/ 23 h 145"/>
                <a:gd name="T62" fmla="*/ 64 w 125"/>
                <a:gd name="T63" fmla="*/ 23 h 145"/>
                <a:gd name="T64" fmla="*/ 49 w 125"/>
                <a:gd name="T65" fmla="*/ 29 h 145"/>
                <a:gd name="T66" fmla="*/ 38 w 125"/>
                <a:gd name="T67" fmla="*/ 39 h 145"/>
                <a:gd name="T68" fmla="*/ 34 w 125"/>
                <a:gd name="T69" fmla="*/ 46 h 145"/>
                <a:gd name="T70" fmla="*/ 28 w 125"/>
                <a:gd name="T71" fmla="*/ 66 h 145"/>
                <a:gd name="T72" fmla="*/ 26 w 125"/>
                <a:gd name="T73" fmla="*/ 87 h 145"/>
                <a:gd name="T74" fmla="*/ 32 w 125"/>
                <a:gd name="T75" fmla="*/ 100 h 145"/>
                <a:gd name="T76" fmla="*/ 42 w 125"/>
                <a:gd name="T77" fmla="*/ 108 h 145"/>
                <a:gd name="T78" fmla="*/ 53 w 125"/>
                <a:gd name="T79" fmla="*/ 110 h 145"/>
                <a:gd name="T80" fmla="*/ 64 w 125"/>
                <a:gd name="T81" fmla="*/ 108 h 145"/>
                <a:gd name="T82" fmla="*/ 51 w 125"/>
                <a:gd name="T83" fmla="*/ 100 h 145"/>
                <a:gd name="T84" fmla="*/ 72 w 125"/>
                <a:gd name="T85" fmla="*/ 91 h 1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5"/>
                <a:gd name="T130" fmla="*/ 0 h 145"/>
                <a:gd name="T131" fmla="*/ 125 w 125"/>
                <a:gd name="T132" fmla="*/ 145 h 1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5" h="145">
                  <a:moveTo>
                    <a:pt x="99" y="114"/>
                  </a:moveTo>
                  <a:lnTo>
                    <a:pt x="106" y="119"/>
                  </a:lnTo>
                  <a:lnTo>
                    <a:pt x="116" y="125"/>
                  </a:lnTo>
                  <a:lnTo>
                    <a:pt x="104" y="145"/>
                  </a:lnTo>
                  <a:lnTo>
                    <a:pt x="99" y="143"/>
                  </a:lnTo>
                  <a:lnTo>
                    <a:pt x="93" y="139"/>
                  </a:lnTo>
                  <a:lnTo>
                    <a:pt x="80" y="127"/>
                  </a:lnTo>
                  <a:lnTo>
                    <a:pt x="72" y="131"/>
                  </a:lnTo>
                  <a:lnTo>
                    <a:pt x="64" y="131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6" y="129"/>
                  </a:lnTo>
                  <a:lnTo>
                    <a:pt x="17" y="123"/>
                  </a:lnTo>
                  <a:lnTo>
                    <a:pt x="13" y="119"/>
                  </a:lnTo>
                  <a:lnTo>
                    <a:pt x="9" y="116"/>
                  </a:lnTo>
                  <a:lnTo>
                    <a:pt x="5" y="112"/>
                  </a:lnTo>
                  <a:lnTo>
                    <a:pt x="3" y="106"/>
                  </a:lnTo>
                  <a:lnTo>
                    <a:pt x="2" y="100"/>
                  </a:lnTo>
                  <a:lnTo>
                    <a:pt x="0" y="94"/>
                  </a:lnTo>
                  <a:lnTo>
                    <a:pt x="0" y="89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5" y="50"/>
                  </a:lnTo>
                  <a:lnTo>
                    <a:pt x="9" y="44"/>
                  </a:lnTo>
                  <a:lnTo>
                    <a:pt x="11" y="37"/>
                  </a:lnTo>
                  <a:lnTo>
                    <a:pt x="19" y="25"/>
                  </a:lnTo>
                  <a:lnTo>
                    <a:pt x="28" y="17"/>
                  </a:lnTo>
                  <a:lnTo>
                    <a:pt x="38" y="10"/>
                  </a:lnTo>
                  <a:lnTo>
                    <a:pt x="49" y="4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3" y="2"/>
                  </a:lnTo>
                  <a:lnTo>
                    <a:pt x="99" y="4"/>
                  </a:lnTo>
                  <a:lnTo>
                    <a:pt x="108" y="10"/>
                  </a:lnTo>
                  <a:lnTo>
                    <a:pt x="112" y="12"/>
                  </a:lnTo>
                  <a:lnTo>
                    <a:pt x="116" y="15"/>
                  </a:lnTo>
                  <a:lnTo>
                    <a:pt x="120" y="21"/>
                  </a:lnTo>
                  <a:lnTo>
                    <a:pt x="122" y="25"/>
                  </a:lnTo>
                  <a:lnTo>
                    <a:pt x="125" y="37"/>
                  </a:lnTo>
                  <a:lnTo>
                    <a:pt x="125" y="44"/>
                  </a:lnTo>
                  <a:lnTo>
                    <a:pt x="125" y="50"/>
                  </a:lnTo>
                  <a:lnTo>
                    <a:pt x="125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4" y="93"/>
                  </a:lnTo>
                  <a:lnTo>
                    <a:pt x="108" y="104"/>
                  </a:lnTo>
                  <a:lnTo>
                    <a:pt x="99" y="114"/>
                  </a:lnTo>
                  <a:close/>
                  <a:moveTo>
                    <a:pt x="82" y="98"/>
                  </a:moveTo>
                  <a:lnTo>
                    <a:pt x="87" y="93"/>
                  </a:lnTo>
                  <a:lnTo>
                    <a:pt x="91" y="85"/>
                  </a:lnTo>
                  <a:lnTo>
                    <a:pt x="95" y="77"/>
                  </a:lnTo>
                  <a:lnTo>
                    <a:pt x="97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7" y="39"/>
                  </a:lnTo>
                  <a:lnTo>
                    <a:pt x="95" y="33"/>
                  </a:lnTo>
                  <a:lnTo>
                    <a:pt x="89" y="29"/>
                  </a:lnTo>
                  <a:lnTo>
                    <a:pt x="85" y="25"/>
                  </a:lnTo>
                  <a:lnTo>
                    <a:pt x="78" y="23"/>
                  </a:lnTo>
                  <a:lnTo>
                    <a:pt x="70" y="21"/>
                  </a:lnTo>
                  <a:lnTo>
                    <a:pt x="64" y="23"/>
                  </a:lnTo>
                  <a:lnTo>
                    <a:pt x="57" y="25"/>
                  </a:lnTo>
                  <a:lnTo>
                    <a:pt x="49" y="29"/>
                  </a:lnTo>
                  <a:lnTo>
                    <a:pt x="43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6" y="77"/>
                  </a:lnTo>
                  <a:lnTo>
                    <a:pt x="26" y="87"/>
                  </a:lnTo>
                  <a:lnTo>
                    <a:pt x="28" y="94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7" y="110"/>
                  </a:lnTo>
                  <a:lnTo>
                    <a:pt x="53" y="110"/>
                  </a:lnTo>
                  <a:lnTo>
                    <a:pt x="59" y="110"/>
                  </a:lnTo>
                  <a:lnTo>
                    <a:pt x="64" y="108"/>
                  </a:lnTo>
                  <a:lnTo>
                    <a:pt x="57" y="104"/>
                  </a:lnTo>
                  <a:lnTo>
                    <a:pt x="51" y="100"/>
                  </a:lnTo>
                  <a:lnTo>
                    <a:pt x="61" y="87"/>
                  </a:lnTo>
                  <a:lnTo>
                    <a:pt x="72" y="91"/>
                  </a:lnTo>
                  <a:lnTo>
                    <a:pt x="82" y="9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27960" y="907"/>
              <a:ext cx="399" cy="681"/>
            </a:xfrm>
            <a:custGeom>
              <a:avLst/>
              <a:gdLst>
                <a:gd name="T0" fmla="*/ 139 w 148"/>
                <a:gd name="T1" fmla="*/ 289 h 289"/>
                <a:gd name="T2" fmla="*/ 99 w 148"/>
                <a:gd name="T3" fmla="*/ 246 h 289"/>
                <a:gd name="T4" fmla="*/ 66 w 148"/>
                <a:gd name="T5" fmla="*/ 202 h 289"/>
                <a:gd name="T6" fmla="*/ 40 w 148"/>
                <a:gd name="T7" fmla="*/ 160 h 289"/>
                <a:gd name="T8" fmla="*/ 19 w 148"/>
                <a:gd name="T9" fmla="*/ 119 h 289"/>
                <a:gd name="T10" fmla="*/ 5 w 148"/>
                <a:gd name="T11" fmla="*/ 84 h 289"/>
                <a:gd name="T12" fmla="*/ 0 w 148"/>
                <a:gd name="T13" fmla="*/ 48 h 289"/>
                <a:gd name="T14" fmla="*/ 0 w 148"/>
                <a:gd name="T15" fmla="*/ 21 h 289"/>
                <a:gd name="T16" fmla="*/ 11 w 148"/>
                <a:gd name="T17" fmla="*/ 0 h 289"/>
                <a:gd name="T18" fmla="*/ 23 w 148"/>
                <a:gd name="T19" fmla="*/ 7 h 289"/>
                <a:gd name="T20" fmla="*/ 11 w 148"/>
                <a:gd name="T21" fmla="*/ 27 h 289"/>
                <a:gd name="T22" fmla="*/ 11 w 148"/>
                <a:gd name="T23" fmla="*/ 48 h 289"/>
                <a:gd name="T24" fmla="*/ 17 w 148"/>
                <a:gd name="T25" fmla="*/ 79 h 289"/>
                <a:gd name="T26" fmla="*/ 30 w 148"/>
                <a:gd name="T27" fmla="*/ 113 h 289"/>
                <a:gd name="T28" fmla="*/ 51 w 148"/>
                <a:gd name="T29" fmla="*/ 152 h 289"/>
                <a:gd name="T30" fmla="*/ 76 w 148"/>
                <a:gd name="T31" fmla="*/ 192 h 289"/>
                <a:gd name="T32" fmla="*/ 108 w 148"/>
                <a:gd name="T33" fmla="*/ 237 h 289"/>
                <a:gd name="T34" fmla="*/ 148 w 148"/>
                <a:gd name="T35" fmla="*/ 279 h 289"/>
                <a:gd name="T36" fmla="*/ 139 w 148"/>
                <a:gd name="T37" fmla="*/ 289 h 2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8"/>
                <a:gd name="T58" fmla="*/ 0 h 289"/>
                <a:gd name="T59" fmla="*/ 148 w 148"/>
                <a:gd name="T60" fmla="*/ 289 h 2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8" h="289">
                  <a:moveTo>
                    <a:pt x="139" y="289"/>
                  </a:moveTo>
                  <a:lnTo>
                    <a:pt x="99" y="246"/>
                  </a:lnTo>
                  <a:lnTo>
                    <a:pt x="66" y="202"/>
                  </a:lnTo>
                  <a:lnTo>
                    <a:pt x="40" y="160"/>
                  </a:lnTo>
                  <a:lnTo>
                    <a:pt x="19" y="119"/>
                  </a:lnTo>
                  <a:lnTo>
                    <a:pt x="5" y="84"/>
                  </a:lnTo>
                  <a:lnTo>
                    <a:pt x="0" y="48"/>
                  </a:lnTo>
                  <a:lnTo>
                    <a:pt x="0" y="21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11" y="27"/>
                  </a:lnTo>
                  <a:lnTo>
                    <a:pt x="11" y="48"/>
                  </a:lnTo>
                  <a:lnTo>
                    <a:pt x="17" y="79"/>
                  </a:lnTo>
                  <a:lnTo>
                    <a:pt x="30" y="113"/>
                  </a:lnTo>
                  <a:lnTo>
                    <a:pt x="51" y="152"/>
                  </a:lnTo>
                  <a:lnTo>
                    <a:pt x="76" y="192"/>
                  </a:lnTo>
                  <a:lnTo>
                    <a:pt x="108" y="237"/>
                  </a:lnTo>
                  <a:lnTo>
                    <a:pt x="148" y="279"/>
                  </a:lnTo>
                  <a:lnTo>
                    <a:pt x="139" y="2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27997" y="874"/>
              <a:ext cx="734" cy="369"/>
            </a:xfrm>
            <a:custGeom>
              <a:avLst/>
              <a:gdLst>
                <a:gd name="T0" fmla="*/ 0 w 277"/>
                <a:gd name="T1" fmla="*/ 12 h 156"/>
                <a:gd name="T2" fmla="*/ 21 w 277"/>
                <a:gd name="T3" fmla="*/ 2 h 156"/>
                <a:gd name="T4" fmla="*/ 46 w 277"/>
                <a:gd name="T5" fmla="*/ 0 h 156"/>
                <a:gd name="T6" fmla="*/ 76 w 277"/>
                <a:gd name="T7" fmla="*/ 6 h 156"/>
                <a:gd name="T8" fmla="*/ 115 w 277"/>
                <a:gd name="T9" fmla="*/ 21 h 156"/>
                <a:gd name="T10" fmla="*/ 153 w 277"/>
                <a:gd name="T11" fmla="*/ 43 h 156"/>
                <a:gd name="T12" fmla="*/ 193 w 277"/>
                <a:gd name="T13" fmla="*/ 70 h 156"/>
                <a:gd name="T14" fmla="*/ 235 w 277"/>
                <a:gd name="T15" fmla="*/ 106 h 156"/>
                <a:gd name="T16" fmla="*/ 277 w 277"/>
                <a:gd name="T17" fmla="*/ 147 h 156"/>
                <a:gd name="T18" fmla="*/ 267 w 277"/>
                <a:gd name="T19" fmla="*/ 156 h 156"/>
                <a:gd name="T20" fmla="*/ 225 w 277"/>
                <a:gd name="T21" fmla="*/ 116 h 156"/>
                <a:gd name="T22" fmla="*/ 185 w 277"/>
                <a:gd name="T23" fmla="*/ 81 h 156"/>
                <a:gd name="T24" fmla="*/ 145 w 277"/>
                <a:gd name="T25" fmla="*/ 54 h 156"/>
                <a:gd name="T26" fmla="*/ 107 w 277"/>
                <a:gd name="T27" fmla="*/ 33 h 156"/>
                <a:gd name="T28" fmla="*/ 74 w 277"/>
                <a:gd name="T29" fmla="*/ 19 h 156"/>
                <a:gd name="T30" fmla="*/ 44 w 277"/>
                <a:gd name="T31" fmla="*/ 14 h 156"/>
                <a:gd name="T32" fmla="*/ 23 w 277"/>
                <a:gd name="T33" fmla="*/ 16 h 156"/>
                <a:gd name="T34" fmla="*/ 8 w 277"/>
                <a:gd name="T35" fmla="*/ 23 h 156"/>
                <a:gd name="T36" fmla="*/ 0 w 277"/>
                <a:gd name="T37" fmla="*/ 12 h 1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7"/>
                <a:gd name="T58" fmla="*/ 0 h 156"/>
                <a:gd name="T59" fmla="*/ 277 w 277"/>
                <a:gd name="T60" fmla="*/ 156 h 1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7" h="156">
                  <a:moveTo>
                    <a:pt x="0" y="12"/>
                  </a:moveTo>
                  <a:lnTo>
                    <a:pt x="21" y="2"/>
                  </a:lnTo>
                  <a:lnTo>
                    <a:pt x="46" y="0"/>
                  </a:lnTo>
                  <a:lnTo>
                    <a:pt x="76" y="6"/>
                  </a:lnTo>
                  <a:lnTo>
                    <a:pt x="115" y="21"/>
                  </a:lnTo>
                  <a:lnTo>
                    <a:pt x="153" y="43"/>
                  </a:lnTo>
                  <a:lnTo>
                    <a:pt x="193" y="70"/>
                  </a:lnTo>
                  <a:lnTo>
                    <a:pt x="235" y="106"/>
                  </a:lnTo>
                  <a:lnTo>
                    <a:pt x="277" y="147"/>
                  </a:lnTo>
                  <a:lnTo>
                    <a:pt x="267" y="156"/>
                  </a:lnTo>
                  <a:lnTo>
                    <a:pt x="225" y="116"/>
                  </a:lnTo>
                  <a:lnTo>
                    <a:pt x="185" y="81"/>
                  </a:lnTo>
                  <a:lnTo>
                    <a:pt x="145" y="54"/>
                  </a:lnTo>
                  <a:lnTo>
                    <a:pt x="107" y="33"/>
                  </a:lnTo>
                  <a:lnTo>
                    <a:pt x="74" y="19"/>
                  </a:lnTo>
                  <a:lnTo>
                    <a:pt x="44" y="14"/>
                  </a:lnTo>
                  <a:lnTo>
                    <a:pt x="23" y="16"/>
                  </a:lnTo>
                  <a:lnTo>
                    <a:pt x="8" y="23"/>
                  </a:lnTo>
                  <a:lnTo>
                    <a:pt x="0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27992" y="903"/>
              <a:ext cx="32" cy="28"/>
            </a:xfrm>
            <a:custGeom>
              <a:avLst/>
              <a:gdLst>
                <a:gd name="T0" fmla="*/ 0 w 12"/>
                <a:gd name="T1" fmla="*/ 2 h 11"/>
                <a:gd name="T2" fmla="*/ 2 w 12"/>
                <a:gd name="T3" fmla="*/ 0 h 11"/>
                <a:gd name="T4" fmla="*/ 10 w 12"/>
                <a:gd name="T5" fmla="*/ 11 h 11"/>
                <a:gd name="T6" fmla="*/ 12 w 12"/>
                <a:gd name="T7" fmla="*/ 9 h 11"/>
                <a:gd name="T8" fmla="*/ 0 w 12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0" y="2"/>
                  </a:moveTo>
                  <a:lnTo>
                    <a:pt x="2" y="0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0" y="2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28710" y="1219"/>
              <a:ext cx="398" cy="680"/>
            </a:xfrm>
            <a:custGeom>
              <a:avLst/>
              <a:gdLst>
                <a:gd name="T0" fmla="*/ 10 w 151"/>
                <a:gd name="T1" fmla="*/ 0 h 287"/>
                <a:gd name="T2" fmla="*/ 48 w 151"/>
                <a:gd name="T3" fmla="*/ 42 h 287"/>
                <a:gd name="T4" fmla="*/ 82 w 151"/>
                <a:gd name="T5" fmla="*/ 84 h 287"/>
                <a:gd name="T6" fmla="*/ 111 w 151"/>
                <a:gd name="T7" fmla="*/ 127 h 287"/>
                <a:gd name="T8" fmla="*/ 130 w 151"/>
                <a:gd name="T9" fmla="*/ 165 h 287"/>
                <a:gd name="T10" fmla="*/ 145 w 151"/>
                <a:gd name="T11" fmla="*/ 206 h 287"/>
                <a:gd name="T12" fmla="*/ 151 w 151"/>
                <a:gd name="T13" fmla="*/ 237 h 287"/>
                <a:gd name="T14" fmla="*/ 149 w 151"/>
                <a:gd name="T15" fmla="*/ 264 h 287"/>
                <a:gd name="T16" fmla="*/ 139 w 151"/>
                <a:gd name="T17" fmla="*/ 287 h 287"/>
                <a:gd name="T18" fmla="*/ 128 w 151"/>
                <a:gd name="T19" fmla="*/ 279 h 287"/>
                <a:gd name="T20" fmla="*/ 135 w 151"/>
                <a:gd name="T21" fmla="*/ 262 h 287"/>
                <a:gd name="T22" fmla="*/ 137 w 151"/>
                <a:gd name="T23" fmla="*/ 239 h 287"/>
                <a:gd name="T24" fmla="*/ 132 w 151"/>
                <a:gd name="T25" fmla="*/ 208 h 287"/>
                <a:gd name="T26" fmla="*/ 118 w 151"/>
                <a:gd name="T27" fmla="*/ 173 h 287"/>
                <a:gd name="T28" fmla="*/ 99 w 151"/>
                <a:gd name="T29" fmla="*/ 135 h 287"/>
                <a:gd name="T30" fmla="*/ 71 w 151"/>
                <a:gd name="T31" fmla="*/ 92 h 287"/>
                <a:gd name="T32" fmla="*/ 38 w 151"/>
                <a:gd name="T33" fmla="*/ 52 h 287"/>
                <a:gd name="T34" fmla="*/ 0 w 151"/>
                <a:gd name="T35" fmla="*/ 9 h 287"/>
                <a:gd name="T36" fmla="*/ 10 w 151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287"/>
                <a:gd name="T59" fmla="*/ 151 w 151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287">
                  <a:moveTo>
                    <a:pt x="10" y="0"/>
                  </a:moveTo>
                  <a:lnTo>
                    <a:pt x="48" y="42"/>
                  </a:lnTo>
                  <a:lnTo>
                    <a:pt x="82" y="84"/>
                  </a:lnTo>
                  <a:lnTo>
                    <a:pt x="111" y="127"/>
                  </a:lnTo>
                  <a:lnTo>
                    <a:pt x="130" y="165"/>
                  </a:lnTo>
                  <a:lnTo>
                    <a:pt x="145" y="206"/>
                  </a:lnTo>
                  <a:lnTo>
                    <a:pt x="151" y="237"/>
                  </a:lnTo>
                  <a:lnTo>
                    <a:pt x="149" y="264"/>
                  </a:lnTo>
                  <a:lnTo>
                    <a:pt x="139" y="287"/>
                  </a:lnTo>
                  <a:lnTo>
                    <a:pt x="128" y="279"/>
                  </a:lnTo>
                  <a:lnTo>
                    <a:pt x="135" y="262"/>
                  </a:lnTo>
                  <a:lnTo>
                    <a:pt x="137" y="239"/>
                  </a:lnTo>
                  <a:lnTo>
                    <a:pt x="132" y="208"/>
                  </a:lnTo>
                  <a:lnTo>
                    <a:pt x="118" y="173"/>
                  </a:lnTo>
                  <a:lnTo>
                    <a:pt x="99" y="135"/>
                  </a:lnTo>
                  <a:lnTo>
                    <a:pt x="71" y="92"/>
                  </a:lnTo>
                  <a:lnTo>
                    <a:pt x="38" y="52"/>
                  </a:ln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28710" y="1219"/>
              <a:ext cx="21" cy="24"/>
            </a:xfrm>
            <a:custGeom>
              <a:avLst/>
              <a:gdLst>
                <a:gd name="T0" fmla="*/ 10 w 10"/>
                <a:gd name="T1" fmla="*/ 0 h 9"/>
                <a:gd name="T2" fmla="*/ 0 w 10"/>
                <a:gd name="T3" fmla="*/ 9 h 9"/>
                <a:gd name="T4" fmla="*/ 10 w 10"/>
                <a:gd name="T5" fmla="*/ 0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10" y="0"/>
                  </a:move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28332" y="1569"/>
              <a:ext cx="739" cy="363"/>
            </a:xfrm>
            <a:custGeom>
              <a:avLst/>
              <a:gdLst>
                <a:gd name="T0" fmla="*/ 278 w 278"/>
                <a:gd name="T1" fmla="*/ 143 h 154"/>
                <a:gd name="T2" fmla="*/ 257 w 278"/>
                <a:gd name="T3" fmla="*/ 152 h 154"/>
                <a:gd name="T4" fmla="*/ 231 w 278"/>
                <a:gd name="T5" fmla="*/ 154 h 154"/>
                <a:gd name="T6" fmla="*/ 196 w 278"/>
                <a:gd name="T7" fmla="*/ 149 h 154"/>
                <a:gd name="T8" fmla="*/ 162 w 278"/>
                <a:gd name="T9" fmla="*/ 133 h 154"/>
                <a:gd name="T10" fmla="*/ 124 w 278"/>
                <a:gd name="T11" fmla="*/ 112 h 154"/>
                <a:gd name="T12" fmla="*/ 82 w 278"/>
                <a:gd name="T13" fmla="*/ 83 h 154"/>
                <a:gd name="T14" fmla="*/ 40 w 278"/>
                <a:gd name="T15" fmla="*/ 50 h 154"/>
                <a:gd name="T16" fmla="*/ 0 w 278"/>
                <a:gd name="T17" fmla="*/ 10 h 154"/>
                <a:gd name="T18" fmla="*/ 9 w 278"/>
                <a:gd name="T19" fmla="*/ 0 h 154"/>
                <a:gd name="T20" fmla="*/ 50 w 278"/>
                <a:gd name="T21" fmla="*/ 41 h 154"/>
                <a:gd name="T22" fmla="*/ 91 w 278"/>
                <a:gd name="T23" fmla="*/ 73 h 154"/>
                <a:gd name="T24" fmla="*/ 132 w 278"/>
                <a:gd name="T25" fmla="*/ 102 h 154"/>
                <a:gd name="T26" fmla="*/ 170 w 278"/>
                <a:gd name="T27" fmla="*/ 122 h 154"/>
                <a:gd name="T28" fmla="*/ 202 w 278"/>
                <a:gd name="T29" fmla="*/ 137 h 154"/>
                <a:gd name="T30" fmla="*/ 231 w 278"/>
                <a:gd name="T31" fmla="*/ 143 h 154"/>
                <a:gd name="T32" fmla="*/ 252 w 278"/>
                <a:gd name="T33" fmla="*/ 141 h 154"/>
                <a:gd name="T34" fmla="*/ 271 w 278"/>
                <a:gd name="T35" fmla="*/ 131 h 154"/>
                <a:gd name="T36" fmla="*/ 278 w 278"/>
                <a:gd name="T37" fmla="*/ 143 h 1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8"/>
                <a:gd name="T58" fmla="*/ 0 h 154"/>
                <a:gd name="T59" fmla="*/ 278 w 278"/>
                <a:gd name="T60" fmla="*/ 154 h 1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8" h="154">
                  <a:moveTo>
                    <a:pt x="278" y="143"/>
                  </a:moveTo>
                  <a:lnTo>
                    <a:pt x="257" y="152"/>
                  </a:lnTo>
                  <a:lnTo>
                    <a:pt x="231" y="154"/>
                  </a:lnTo>
                  <a:lnTo>
                    <a:pt x="196" y="149"/>
                  </a:lnTo>
                  <a:lnTo>
                    <a:pt x="162" y="133"/>
                  </a:lnTo>
                  <a:lnTo>
                    <a:pt x="124" y="112"/>
                  </a:lnTo>
                  <a:lnTo>
                    <a:pt x="82" y="83"/>
                  </a:lnTo>
                  <a:lnTo>
                    <a:pt x="40" y="50"/>
                  </a:lnTo>
                  <a:lnTo>
                    <a:pt x="0" y="10"/>
                  </a:lnTo>
                  <a:lnTo>
                    <a:pt x="9" y="0"/>
                  </a:lnTo>
                  <a:lnTo>
                    <a:pt x="50" y="41"/>
                  </a:lnTo>
                  <a:lnTo>
                    <a:pt x="91" y="73"/>
                  </a:lnTo>
                  <a:lnTo>
                    <a:pt x="132" y="102"/>
                  </a:lnTo>
                  <a:lnTo>
                    <a:pt x="170" y="122"/>
                  </a:lnTo>
                  <a:lnTo>
                    <a:pt x="202" y="137"/>
                  </a:lnTo>
                  <a:lnTo>
                    <a:pt x="231" y="143"/>
                  </a:lnTo>
                  <a:lnTo>
                    <a:pt x="252" y="141"/>
                  </a:lnTo>
                  <a:lnTo>
                    <a:pt x="271" y="131"/>
                  </a:lnTo>
                  <a:lnTo>
                    <a:pt x="278" y="1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29045" y="1876"/>
              <a:ext cx="32" cy="28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2 h 12"/>
                <a:gd name="T4" fmla="*/ 2 w 11"/>
                <a:gd name="T5" fmla="*/ 0 h 12"/>
                <a:gd name="T6" fmla="*/ 0 w 11"/>
                <a:gd name="T7" fmla="*/ 2 h 12"/>
                <a:gd name="T8" fmla="*/ 11 w 11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11" y="10"/>
                  </a:moveTo>
                  <a:lnTo>
                    <a:pt x="9" y="12"/>
                  </a:lnTo>
                  <a:lnTo>
                    <a:pt x="2" y="0"/>
                  </a:lnTo>
                  <a:lnTo>
                    <a:pt x="0" y="2"/>
                  </a:lnTo>
                  <a:lnTo>
                    <a:pt x="11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28332" y="1569"/>
              <a:ext cx="27" cy="19"/>
            </a:xfrm>
            <a:custGeom>
              <a:avLst/>
              <a:gdLst>
                <a:gd name="T0" fmla="*/ 0 w 9"/>
                <a:gd name="T1" fmla="*/ 10 h 10"/>
                <a:gd name="T2" fmla="*/ 9 w 9"/>
                <a:gd name="T3" fmla="*/ 0 h 10"/>
                <a:gd name="T4" fmla="*/ 0 w 9"/>
                <a:gd name="T5" fmla="*/ 10 h 10"/>
                <a:gd name="T6" fmla="*/ 0 60000 65536"/>
                <a:gd name="T7" fmla="*/ 0 60000 65536"/>
                <a:gd name="T8" fmla="*/ 0 60000 65536"/>
                <a:gd name="T9" fmla="*/ 0 w 9"/>
                <a:gd name="T10" fmla="*/ 0 h 10"/>
                <a:gd name="T11" fmla="*/ 9 w 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0">
                  <a:moveTo>
                    <a:pt x="0" y="10"/>
                  </a:move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26435" y="699"/>
              <a:ext cx="1164" cy="104"/>
            </a:xfrm>
            <a:custGeom>
              <a:avLst/>
              <a:gdLst>
                <a:gd name="T0" fmla="*/ 0 w 436"/>
                <a:gd name="T1" fmla="*/ 37 h 42"/>
                <a:gd name="T2" fmla="*/ 217 w 436"/>
                <a:gd name="T3" fmla="*/ 37 h 42"/>
                <a:gd name="T4" fmla="*/ 217 w 436"/>
                <a:gd name="T5" fmla="*/ 42 h 42"/>
                <a:gd name="T6" fmla="*/ 436 w 436"/>
                <a:gd name="T7" fmla="*/ 42 h 42"/>
                <a:gd name="T8" fmla="*/ 421 w 436"/>
                <a:gd name="T9" fmla="*/ 0 h 42"/>
                <a:gd name="T10" fmla="*/ 13 w 436"/>
                <a:gd name="T11" fmla="*/ 0 h 42"/>
                <a:gd name="T12" fmla="*/ 0 w 436"/>
                <a:gd name="T13" fmla="*/ 3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6"/>
                <a:gd name="T22" fmla="*/ 0 h 42"/>
                <a:gd name="T23" fmla="*/ 436 w 436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6" h="42">
                  <a:moveTo>
                    <a:pt x="0" y="37"/>
                  </a:moveTo>
                  <a:lnTo>
                    <a:pt x="217" y="37"/>
                  </a:lnTo>
                  <a:lnTo>
                    <a:pt x="217" y="42"/>
                  </a:lnTo>
                  <a:lnTo>
                    <a:pt x="436" y="42"/>
                  </a:lnTo>
                  <a:lnTo>
                    <a:pt x="421" y="0"/>
                  </a:lnTo>
                  <a:lnTo>
                    <a:pt x="13" y="0"/>
                  </a:lnTo>
                  <a:lnTo>
                    <a:pt x="0" y="3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26376" y="846"/>
              <a:ext cx="1292" cy="127"/>
            </a:xfrm>
            <a:custGeom>
              <a:avLst/>
              <a:gdLst>
                <a:gd name="T0" fmla="*/ 9 w 486"/>
                <a:gd name="T1" fmla="*/ 11 h 54"/>
                <a:gd name="T2" fmla="*/ 0 w 486"/>
                <a:gd name="T3" fmla="*/ 34 h 54"/>
                <a:gd name="T4" fmla="*/ 418 w 486"/>
                <a:gd name="T5" fmla="*/ 34 h 54"/>
                <a:gd name="T6" fmla="*/ 421 w 486"/>
                <a:gd name="T7" fmla="*/ 54 h 54"/>
                <a:gd name="T8" fmla="*/ 486 w 486"/>
                <a:gd name="T9" fmla="*/ 54 h 54"/>
                <a:gd name="T10" fmla="*/ 463 w 486"/>
                <a:gd name="T11" fmla="*/ 0 h 54"/>
                <a:gd name="T12" fmla="*/ 240 w 486"/>
                <a:gd name="T13" fmla="*/ 0 h 54"/>
                <a:gd name="T14" fmla="*/ 240 w 486"/>
                <a:gd name="T15" fmla="*/ 11 h 54"/>
                <a:gd name="T16" fmla="*/ 9 w 486"/>
                <a:gd name="T17" fmla="*/ 1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"/>
                <a:gd name="T28" fmla="*/ 0 h 54"/>
                <a:gd name="T29" fmla="*/ 486 w 486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" h="54">
                  <a:moveTo>
                    <a:pt x="9" y="11"/>
                  </a:moveTo>
                  <a:lnTo>
                    <a:pt x="0" y="34"/>
                  </a:lnTo>
                  <a:lnTo>
                    <a:pt x="418" y="34"/>
                  </a:lnTo>
                  <a:lnTo>
                    <a:pt x="421" y="54"/>
                  </a:lnTo>
                  <a:lnTo>
                    <a:pt x="486" y="54"/>
                  </a:lnTo>
                  <a:lnTo>
                    <a:pt x="463" y="0"/>
                  </a:lnTo>
                  <a:lnTo>
                    <a:pt x="240" y="0"/>
                  </a:lnTo>
                  <a:lnTo>
                    <a:pt x="240" y="11"/>
                  </a:lnTo>
                  <a:lnTo>
                    <a:pt x="9" y="1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26312" y="1021"/>
              <a:ext cx="1414" cy="118"/>
            </a:xfrm>
            <a:custGeom>
              <a:avLst/>
              <a:gdLst>
                <a:gd name="T0" fmla="*/ 11 w 530"/>
                <a:gd name="T1" fmla="*/ 9 h 50"/>
                <a:gd name="T2" fmla="*/ 263 w 530"/>
                <a:gd name="T3" fmla="*/ 9 h 50"/>
                <a:gd name="T4" fmla="*/ 263 w 530"/>
                <a:gd name="T5" fmla="*/ 0 h 50"/>
                <a:gd name="T6" fmla="*/ 511 w 530"/>
                <a:gd name="T7" fmla="*/ 0 h 50"/>
                <a:gd name="T8" fmla="*/ 530 w 530"/>
                <a:gd name="T9" fmla="*/ 50 h 50"/>
                <a:gd name="T10" fmla="*/ 442 w 530"/>
                <a:gd name="T11" fmla="*/ 50 h 50"/>
                <a:gd name="T12" fmla="*/ 435 w 530"/>
                <a:gd name="T13" fmla="*/ 42 h 50"/>
                <a:gd name="T14" fmla="*/ 0 w 530"/>
                <a:gd name="T15" fmla="*/ 42 h 50"/>
                <a:gd name="T16" fmla="*/ 11 w 530"/>
                <a:gd name="T17" fmla="*/ 9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0"/>
                <a:gd name="T28" fmla="*/ 0 h 50"/>
                <a:gd name="T29" fmla="*/ 530 w 5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0" h="50">
                  <a:moveTo>
                    <a:pt x="11" y="9"/>
                  </a:moveTo>
                  <a:lnTo>
                    <a:pt x="263" y="9"/>
                  </a:lnTo>
                  <a:lnTo>
                    <a:pt x="263" y="0"/>
                  </a:lnTo>
                  <a:lnTo>
                    <a:pt x="511" y="0"/>
                  </a:lnTo>
                  <a:lnTo>
                    <a:pt x="530" y="50"/>
                  </a:lnTo>
                  <a:lnTo>
                    <a:pt x="442" y="50"/>
                  </a:lnTo>
                  <a:lnTo>
                    <a:pt x="435" y="42"/>
                  </a:lnTo>
                  <a:lnTo>
                    <a:pt x="0" y="42"/>
                  </a:lnTo>
                  <a:lnTo>
                    <a:pt x="11" y="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26270" y="1195"/>
              <a:ext cx="1520" cy="128"/>
            </a:xfrm>
            <a:custGeom>
              <a:avLst/>
              <a:gdLst>
                <a:gd name="T0" fmla="*/ 7 w 572"/>
                <a:gd name="T1" fmla="*/ 12 h 54"/>
                <a:gd name="T2" fmla="*/ 280 w 572"/>
                <a:gd name="T3" fmla="*/ 12 h 54"/>
                <a:gd name="T4" fmla="*/ 280 w 572"/>
                <a:gd name="T5" fmla="*/ 0 h 54"/>
                <a:gd name="T6" fmla="*/ 557 w 572"/>
                <a:gd name="T7" fmla="*/ 0 h 54"/>
                <a:gd name="T8" fmla="*/ 572 w 572"/>
                <a:gd name="T9" fmla="*/ 54 h 54"/>
                <a:gd name="T10" fmla="*/ 473 w 572"/>
                <a:gd name="T11" fmla="*/ 54 h 54"/>
                <a:gd name="T12" fmla="*/ 467 w 572"/>
                <a:gd name="T13" fmla="*/ 31 h 54"/>
                <a:gd name="T14" fmla="*/ 0 w 572"/>
                <a:gd name="T15" fmla="*/ 31 h 54"/>
                <a:gd name="T16" fmla="*/ 7 w 572"/>
                <a:gd name="T17" fmla="*/ 12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2"/>
                <a:gd name="T28" fmla="*/ 0 h 54"/>
                <a:gd name="T29" fmla="*/ 572 w 57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2" h="54">
                  <a:moveTo>
                    <a:pt x="7" y="12"/>
                  </a:moveTo>
                  <a:lnTo>
                    <a:pt x="280" y="12"/>
                  </a:lnTo>
                  <a:lnTo>
                    <a:pt x="280" y="0"/>
                  </a:lnTo>
                  <a:lnTo>
                    <a:pt x="557" y="0"/>
                  </a:lnTo>
                  <a:lnTo>
                    <a:pt x="572" y="54"/>
                  </a:lnTo>
                  <a:lnTo>
                    <a:pt x="473" y="54"/>
                  </a:lnTo>
                  <a:lnTo>
                    <a:pt x="467" y="31"/>
                  </a:lnTo>
                  <a:lnTo>
                    <a:pt x="0" y="31"/>
                  </a:lnTo>
                  <a:lnTo>
                    <a:pt x="7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25967" y="1366"/>
              <a:ext cx="3817" cy="132"/>
            </a:xfrm>
            <a:custGeom>
              <a:avLst/>
              <a:gdLst>
                <a:gd name="T0" fmla="*/ 0 w 1436"/>
                <a:gd name="T1" fmla="*/ 49 h 56"/>
                <a:gd name="T2" fmla="*/ 573 w 1436"/>
                <a:gd name="T3" fmla="*/ 49 h 56"/>
                <a:gd name="T4" fmla="*/ 574 w 1436"/>
                <a:gd name="T5" fmla="*/ 56 h 56"/>
                <a:gd name="T6" fmla="*/ 1427 w 1436"/>
                <a:gd name="T7" fmla="*/ 56 h 56"/>
                <a:gd name="T8" fmla="*/ 1436 w 1436"/>
                <a:gd name="T9" fmla="*/ 0 h 56"/>
                <a:gd name="T10" fmla="*/ 918 w 1436"/>
                <a:gd name="T11" fmla="*/ 0 h 56"/>
                <a:gd name="T12" fmla="*/ 397 w 1436"/>
                <a:gd name="T13" fmla="*/ 0 h 56"/>
                <a:gd name="T14" fmla="*/ 397 w 1436"/>
                <a:gd name="T15" fmla="*/ 25 h 56"/>
                <a:gd name="T16" fmla="*/ 12 w 1436"/>
                <a:gd name="T17" fmla="*/ 23 h 56"/>
                <a:gd name="T18" fmla="*/ 0 w 1436"/>
                <a:gd name="T19" fmla="*/ 49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36"/>
                <a:gd name="T31" fmla="*/ 0 h 56"/>
                <a:gd name="T32" fmla="*/ 1436 w 1436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36" h="56">
                  <a:moveTo>
                    <a:pt x="0" y="49"/>
                  </a:moveTo>
                  <a:lnTo>
                    <a:pt x="573" y="49"/>
                  </a:lnTo>
                  <a:lnTo>
                    <a:pt x="574" y="56"/>
                  </a:lnTo>
                  <a:lnTo>
                    <a:pt x="1427" y="56"/>
                  </a:lnTo>
                  <a:lnTo>
                    <a:pt x="1436" y="0"/>
                  </a:lnTo>
                  <a:lnTo>
                    <a:pt x="918" y="0"/>
                  </a:lnTo>
                  <a:lnTo>
                    <a:pt x="397" y="0"/>
                  </a:lnTo>
                  <a:lnTo>
                    <a:pt x="397" y="25"/>
                  </a:lnTo>
                  <a:lnTo>
                    <a:pt x="12" y="23"/>
                  </a:lnTo>
                  <a:lnTo>
                    <a:pt x="0" y="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25946" y="1564"/>
              <a:ext cx="3519" cy="99"/>
            </a:xfrm>
            <a:custGeom>
              <a:avLst/>
              <a:gdLst>
                <a:gd name="T0" fmla="*/ 0 w 1323"/>
                <a:gd name="T1" fmla="*/ 31 h 43"/>
                <a:gd name="T2" fmla="*/ 557 w 1323"/>
                <a:gd name="T3" fmla="*/ 31 h 43"/>
                <a:gd name="T4" fmla="*/ 1117 w 1323"/>
                <a:gd name="T5" fmla="*/ 31 h 43"/>
                <a:gd name="T6" fmla="*/ 1125 w 1323"/>
                <a:gd name="T7" fmla="*/ 43 h 43"/>
                <a:gd name="T8" fmla="*/ 1312 w 1323"/>
                <a:gd name="T9" fmla="*/ 43 h 43"/>
                <a:gd name="T10" fmla="*/ 1323 w 1323"/>
                <a:gd name="T11" fmla="*/ 0 h 43"/>
                <a:gd name="T12" fmla="*/ 723 w 1323"/>
                <a:gd name="T13" fmla="*/ 0 h 43"/>
                <a:gd name="T14" fmla="*/ 122 w 1323"/>
                <a:gd name="T15" fmla="*/ 0 h 43"/>
                <a:gd name="T16" fmla="*/ 112 w 1323"/>
                <a:gd name="T17" fmla="*/ 8 h 43"/>
                <a:gd name="T18" fmla="*/ 9 w 1323"/>
                <a:gd name="T19" fmla="*/ 8 h 43"/>
                <a:gd name="T20" fmla="*/ 0 w 1323"/>
                <a:gd name="T21" fmla="*/ 3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3"/>
                <a:gd name="T34" fmla="*/ 0 h 43"/>
                <a:gd name="T35" fmla="*/ 1323 w 132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3" h="43">
                  <a:moveTo>
                    <a:pt x="0" y="31"/>
                  </a:moveTo>
                  <a:lnTo>
                    <a:pt x="557" y="31"/>
                  </a:lnTo>
                  <a:lnTo>
                    <a:pt x="1117" y="31"/>
                  </a:lnTo>
                  <a:lnTo>
                    <a:pt x="1125" y="43"/>
                  </a:lnTo>
                  <a:lnTo>
                    <a:pt x="1312" y="43"/>
                  </a:lnTo>
                  <a:lnTo>
                    <a:pt x="1323" y="0"/>
                  </a:lnTo>
                  <a:lnTo>
                    <a:pt x="723" y="0"/>
                  </a:lnTo>
                  <a:lnTo>
                    <a:pt x="122" y="0"/>
                  </a:lnTo>
                  <a:lnTo>
                    <a:pt x="112" y="8"/>
                  </a:lnTo>
                  <a:lnTo>
                    <a:pt x="9" y="8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7" name="Oval 36"/>
            <p:cNvSpPr>
              <a:spLocks noChangeArrowheads="1"/>
            </p:cNvSpPr>
            <p:nvPr userDrawn="1"/>
          </p:nvSpPr>
          <p:spPr bwMode="auto">
            <a:xfrm>
              <a:off x="28407" y="959"/>
              <a:ext cx="186" cy="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39" name="Rectangle 17">
            <a:extLst>
              <a:ext uri="{FF2B5EF4-FFF2-40B4-BE49-F238E27FC236}">
                <a16:creationId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25600" y="163887"/>
            <a:ext cx="4962770" cy="59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Machine learning based earthquakes-explosion discrimination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 for Sea of Galilee seismic events of July 2018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Y. Bregman, Y. Radzyner, Y. Ben-Horin, N. Rabin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64" y="172654"/>
            <a:ext cx="979207" cy="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2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BD6523-3A1A-DB4B-80D9-683FE6F697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889500"/>
            <a:ext cx="9144000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97B76B-3BB9-0C42-9B96-0E4249F9C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881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D7E4A3-F85F-FB48-A99F-8A66173D7825}"/>
              </a:ext>
            </a:extLst>
          </p:cNvPr>
          <p:cNvSpPr txBox="1"/>
          <p:nvPr userDrawn="1"/>
        </p:nvSpPr>
        <p:spPr>
          <a:xfrm>
            <a:off x="115330" y="536156"/>
            <a:ext cx="1238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0" i="0" baseline="0" dirty="0">
                <a:solidFill>
                  <a:schemeClr val="bg1"/>
                </a:solidFill>
                <a:latin typeface="DIN-Light" pitchFamily="2" charset="0"/>
              </a:rPr>
              <a:t>Poster No.:</a:t>
            </a:r>
            <a:endParaRPr lang="en-US" sz="1100" b="0" i="0" baseline="0" dirty="0">
              <a:solidFill>
                <a:schemeClr val="bg1"/>
              </a:solidFill>
              <a:latin typeface="DIN-Medium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39673-EC0F-DD42-ACA8-0433E815E767}"/>
              </a:ext>
            </a:extLst>
          </p:cNvPr>
          <p:cNvSpPr/>
          <p:nvPr userDrawn="1"/>
        </p:nvSpPr>
        <p:spPr>
          <a:xfrm>
            <a:off x="947352" y="564599"/>
            <a:ext cx="683094" cy="204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47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24655-8128-A046-A777-D08AC067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640" y="141123"/>
            <a:ext cx="1408805" cy="356642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 userDrawn="1"/>
        </p:nvGrpSpPr>
        <p:grpSpPr bwMode="auto">
          <a:xfrm>
            <a:off x="6369372" y="193797"/>
            <a:ext cx="1404379" cy="524497"/>
            <a:chOff x="25946" y="633"/>
            <a:chExt cx="4428" cy="1299"/>
          </a:xfrm>
        </p:grpSpPr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28577" y="633"/>
              <a:ext cx="287" cy="312"/>
            </a:xfrm>
            <a:custGeom>
              <a:avLst/>
              <a:gdLst>
                <a:gd name="T0" fmla="*/ 25 w 109"/>
                <a:gd name="T1" fmla="*/ 87 h 133"/>
                <a:gd name="T2" fmla="*/ 27 w 109"/>
                <a:gd name="T3" fmla="*/ 96 h 133"/>
                <a:gd name="T4" fmla="*/ 31 w 109"/>
                <a:gd name="T5" fmla="*/ 104 h 133"/>
                <a:gd name="T6" fmla="*/ 39 w 109"/>
                <a:gd name="T7" fmla="*/ 110 h 133"/>
                <a:gd name="T8" fmla="*/ 48 w 109"/>
                <a:gd name="T9" fmla="*/ 110 h 133"/>
                <a:gd name="T10" fmla="*/ 63 w 109"/>
                <a:gd name="T11" fmla="*/ 108 h 133"/>
                <a:gd name="T12" fmla="*/ 71 w 109"/>
                <a:gd name="T13" fmla="*/ 102 h 133"/>
                <a:gd name="T14" fmla="*/ 75 w 109"/>
                <a:gd name="T15" fmla="*/ 96 h 133"/>
                <a:gd name="T16" fmla="*/ 77 w 109"/>
                <a:gd name="T17" fmla="*/ 89 h 133"/>
                <a:gd name="T18" fmla="*/ 73 w 109"/>
                <a:gd name="T19" fmla="*/ 83 h 133"/>
                <a:gd name="T20" fmla="*/ 48 w 109"/>
                <a:gd name="T21" fmla="*/ 75 h 133"/>
                <a:gd name="T22" fmla="*/ 29 w 109"/>
                <a:gd name="T23" fmla="*/ 67 h 133"/>
                <a:gd name="T24" fmla="*/ 23 w 109"/>
                <a:gd name="T25" fmla="*/ 64 h 133"/>
                <a:gd name="T26" fmla="*/ 16 w 109"/>
                <a:gd name="T27" fmla="*/ 52 h 133"/>
                <a:gd name="T28" fmla="*/ 16 w 109"/>
                <a:gd name="T29" fmla="*/ 35 h 133"/>
                <a:gd name="T30" fmla="*/ 18 w 109"/>
                <a:gd name="T31" fmla="*/ 25 h 133"/>
                <a:gd name="T32" fmla="*/ 23 w 109"/>
                <a:gd name="T33" fmla="*/ 17 h 133"/>
                <a:gd name="T34" fmla="*/ 33 w 109"/>
                <a:gd name="T35" fmla="*/ 10 h 133"/>
                <a:gd name="T36" fmla="*/ 54 w 109"/>
                <a:gd name="T37" fmla="*/ 0 h 133"/>
                <a:gd name="T38" fmla="*/ 67 w 109"/>
                <a:gd name="T39" fmla="*/ 0 h 133"/>
                <a:gd name="T40" fmla="*/ 88 w 109"/>
                <a:gd name="T41" fmla="*/ 2 h 133"/>
                <a:gd name="T42" fmla="*/ 102 w 109"/>
                <a:gd name="T43" fmla="*/ 10 h 133"/>
                <a:gd name="T44" fmla="*/ 105 w 109"/>
                <a:gd name="T45" fmla="*/ 15 h 133"/>
                <a:gd name="T46" fmla="*/ 107 w 109"/>
                <a:gd name="T47" fmla="*/ 21 h 133"/>
                <a:gd name="T48" fmla="*/ 109 w 109"/>
                <a:gd name="T49" fmla="*/ 39 h 133"/>
                <a:gd name="T50" fmla="*/ 82 w 109"/>
                <a:gd name="T51" fmla="*/ 31 h 133"/>
                <a:gd name="T52" fmla="*/ 79 w 109"/>
                <a:gd name="T53" fmla="*/ 25 h 133"/>
                <a:gd name="T54" fmla="*/ 73 w 109"/>
                <a:gd name="T55" fmla="*/ 23 h 133"/>
                <a:gd name="T56" fmla="*/ 54 w 109"/>
                <a:gd name="T57" fmla="*/ 23 h 133"/>
                <a:gd name="T58" fmla="*/ 42 w 109"/>
                <a:gd name="T59" fmla="*/ 29 h 133"/>
                <a:gd name="T60" fmla="*/ 41 w 109"/>
                <a:gd name="T61" fmla="*/ 37 h 133"/>
                <a:gd name="T62" fmla="*/ 42 w 109"/>
                <a:gd name="T63" fmla="*/ 40 h 133"/>
                <a:gd name="T64" fmla="*/ 50 w 109"/>
                <a:gd name="T65" fmla="*/ 46 h 133"/>
                <a:gd name="T66" fmla="*/ 81 w 109"/>
                <a:gd name="T67" fmla="*/ 56 h 133"/>
                <a:gd name="T68" fmla="*/ 90 w 109"/>
                <a:gd name="T69" fmla="*/ 60 h 133"/>
                <a:gd name="T70" fmla="*/ 102 w 109"/>
                <a:gd name="T71" fmla="*/ 73 h 133"/>
                <a:gd name="T72" fmla="*/ 102 w 109"/>
                <a:gd name="T73" fmla="*/ 89 h 133"/>
                <a:gd name="T74" fmla="*/ 100 w 109"/>
                <a:gd name="T75" fmla="*/ 102 h 133"/>
                <a:gd name="T76" fmla="*/ 90 w 109"/>
                <a:gd name="T77" fmla="*/ 116 h 133"/>
                <a:gd name="T78" fmla="*/ 77 w 109"/>
                <a:gd name="T79" fmla="*/ 127 h 133"/>
                <a:gd name="T80" fmla="*/ 56 w 109"/>
                <a:gd name="T81" fmla="*/ 133 h 133"/>
                <a:gd name="T82" fmla="*/ 33 w 109"/>
                <a:gd name="T83" fmla="*/ 133 h 133"/>
                <a:gd name="T84" fmla="*/ 16 w 109"/>
                <a:gd name="T85" fmla="*/ 127 h 133"/>
                <a:gd name="T86" fmla="*/ 4 w 109"/>
                <a:gd name="T87" fmla="*/ 116 h 133"/>
                <a:gd name="T88" fmla="*/ 2 w 109"/>
                <a:gd name="T89" fmla="*/ 108 h 133"/>
                <a:gd name="T90" fmla="*/ 0 w 109"/>
                <a:gd name="T91" fmla="*/ 100 h 1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"/>
                <a:gd name="T139" fmla="*/ 0 h 133"/>
                <a:gd name="T140" fmla="*/ 109 w 109"/>
                <a:gd name="T141" fmla="*/ 133 h 1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" h="133">
                  <a:moveTo>
                    <a:pt x="0" y="89"/>
                  </a:moveTo>
                  <a:lnTo>
                    <a:pt x="25" y="87"/>
                  </a:lnTo>
                  <a:lnTo>
                    <a:pt x="27" y="93"/>
                  </a:lnTo>
                  <a:lnTo>
                    <a:pt x="27" y="96"/>
                  </a:lnTo>
                  <a:lnTo>
                    <a:pt x="29" y="102"/>
                  </a:lnTo>
                  <a:lnTo>
                    <a:pt x="31" y="104"/>
                  </a:lnTo>
                  <a:lnTo>
                    <a:pt x="35" y="108"/>
                  </a:lnTo>
                  <a:lnTo>
                    <a:pt x="39" y="110"/>
                  </a:lnTo>
                  <a:lnTo>
                    <a:pt x="44" y="110"/>
                  </a:lnTo>
                  <a:lnTo>
                    <a:pt x="48" y="110"/>
                  </a:lnTo>
                  <a:lnTo>
                    <a:pt x="60" y="110"/>
                  </a:lnTo>
                  <a:lnTo>
                    <a:pt x="63" y="108"/>
                  </a:lnTo>
                  <a:lnTo>
                    <a:pt x="67" y="106"/>
                  </a:lnTo>
                  <a:lnTo>
                    <a:pt x="71" y="102"/>
                  </a:lnTo>
                  <a:lnTo>
                    <a:pt x="73" y="100"/>
                  </a:lnTo>
                  <a:lnTo>
                    <a:pt x="75" y="96"/>
                  </a:lnTo>
                  <a:lnTo>
                    <a:pt x="77" y="93"/>
                  </a:lnTo>
                  <a:lnTo>
                    <a:pt x="77" y="89"/>
                  </a:lnTo>
                  <a:lnTo>
                    <a:pt x="75" y="87"/>
                  </a:lnTo>
                  <a:lnTo>
                    <a:pt x="73" y="83"/>
                  </a:lnTo>
                  <a:lnTo>
                    <a:pt x="69" y="81"/>
                  </a:lnTo>
                  <a:lnTo>
                    <a:pt x="48" y="75"/>
                  </a:lnTo>
                  <a:lnTo>
                    <a:pt x="35" y="69"/>
                  </a:lnTo>
                  <a:lnTo>
                    <a:pt x="29" y="67"/>
                  </a:lnTo>
                  <a:lnTo>
                    <a:pt x="25" y="66"/>
                  </a:lnTo>
                  <a:lnTo>
                    <a:pt x="23" y="64"/>
                  </a:lnTo>
                  <a:lnTo>
                    <a:pt x="20" y="60"/>
                  </a:lnTo>
                  <a:lnTo>
                    <a:pt x="16" y="52"/>
                  </a:lnTo>
                  <a:lnTo>
                    <a:pt x="14" y="44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18" y="25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7" y="12"/>
                  </a:lnTo>
                  <a:lnTo>
                    <a:pt x="33" y="10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8" y="2"/>
                  </a:lnTo>
                  <a:lnTo>
                    <a:pt x="94" y="6"/>
                  </a:lnTo>
                  <a:lnTo>
                    <a:pt x="102" y="10"/>
                  </a:lnTo>
                  <a:lnTo>
                    <a:pt x="103" y="12"/>
                  </a:lnTo>
                  <a:lnTo>
                    <a:pt x="105" y="15"/>
                  </a:lnTo>
                  <a:lnTo>
                    <a:pt x="107" y="17"/>
                  </a:lnTo>
                  <a:lnTo>
                    <a:pt x="107" y="21"/>
                  </a:lnTo>
                  <a:lnTo>
                    <a:pt x="109" y="29"/>
                  </a:lnTo>
                  <a:lnTo>
                    <a:pt x="109" y="39"/>
                  </a:lnTo>
                  <a:lnTo>
                    <a:pt x="82" y="40"/>
                  </a:lnTo>
                  <a:lnTo>
                    <a:pt x="82" y="31"/>
                  </a:lnTo>
                  <a:lnTo>
                    <a:pt x="81" y="29"/>
                  </a:lnTo>
                  <a:lnTo>
                    <a:pt x="79" y="25"/>
                  </a:lnTo>
                  <a:lnTo>
                    <a:pt x="77" y="25"/>
                  </a:lnTo>
                  <a:lnTo>
                    <a:pt x="73" y="23"/>
                  </a:lnTo>
                  <a:lnTo>
                    <a:pt x="63" y="21"/>
                  </a:lnTo>
                  <a:lnTo>
                    <a:pt x="54" y="23"/>
                  </a:lnTo>
                  <a:lnTo>
                    <a:pt x="48" y="25"/>
                  </a:lnTo>
                  <a:lnTo>
                    <a:pt x="42" y="29"/>
                  </a:lnTo>
                  <a:lnTo>
                    <a:pt x="41" y="35"/>
                  </a:lnTo>
                  <a:lnTo>
                    <a:pt x="41" y="37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50" y="46"/>
                  </a:lnTo>
                  <a:lnTo>
                    <a:pt x="65" y="50"/>
                  </a:lnTo>
                  <a:lnTo>
                    <a:pt x="81" y="56"/>
                  </a:lnTo>
                  <a:lnTo>
                    <a:pt x="86" y="58"/>
                  </a:lnTo>
                  <a:lnTo>
                    <a:pt x="90" y="60"/>
                  </a:lnTo>
                  <a:lnTo>
                    <a:pt x="96" y="66"/>
                  </a:lnTo>
                  <a:lnTo>
                    <a:pt x="102" y="73"/>
                  </a:lnTo>
                  <a:lnTo>
                    <a:pt x="103" y="83"/>
                  </a:lnTo>
                  <a:lnTo>
                    <a:pt x="102" y="89"/>
                  </a:lnTo>
                  <a:lnTo>
                    <a:pt x="102" y="94"/>
                  </a:lnTo>
                  <a:lnTo>
                    <a:pt x="100" y="102"/>
                  </a:lnTo>
                  <a:lnTo>
                    <a:pt x="96" y="110"/>
                  </a:lnTo>
                  <a:lnTo>
                    <a:pt x="90" y="116"/>
                  </a:lnTo>
                  <a:lnTo>
                    <a:pt x="84" y="121"/>
                  </a:lnTo>
                  <a:lnTo>
                    <a:pt x="77" y="127"/>
                  </a:lnTo>
                  <a:lnTo>
                    <a:pt x="67" y="131"/>
                  </a:lnTo>
                  <a:lnTo>
                    <a:pt x="56" y="133"/>
                  </a:lnTo>
                  <a:lnTo>
                    <a:pt x="44" y="133"/>
                  </a:lnTo>
                  <a:lnTo>
                    <a:pt x="33" y="133"/>
                  </a:lnTo>
                  <a:lnTo>
                    <a:pt x="23" y="131"/>
                  </a:lnTo>
                  <a:lnTo>
                    <a:pt x="16" y="127"/>
                  </a:lnTo>
                  <a:lnTo>
                    <a:pt x="10" y="123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2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28928" y="633"/>
              <a:ext cx="329" cy="312"/>
            </a:xfrm>
            <a:custGeom>
              <a:avLst/>
              <a:gdLst>
                <a:gd name="T0" fmla="*/ 6 w 126"/>
                <a:gd name="T1" fmla="*/ 56 h 133"/>
                <a:gd name="T2" fmla="*/ 13 w 126"/>
                <a:gd name="T3" fmla="*/ 37 h 133"/>
                <a:gd name="T4" fmla="*/ 23 w 126"/>
                <a:gd name="T5" fmla="*/ 21 h 133"/>
                <a:gd name="T6" fmla="*/ 36 w 126"/>
                <a:gd name="T7" fmla="*/ 12 h 133"/>
                <a:gd name="T8" fmla="*/ 50 w 126"/>
                <a:gd name="T9" fmla="*/ 4 h 133"/>
                <a:gd name="T10" fmla="*/ 67 w 126"/>
                <a:gd name="T11" fmla="*/ 0 h 133"/>
                <a:gd name="T12" fmla="*/ 90 w 126"/>
                <a:gd name="T13" fmla="*/ 0 h 133"/>
                <a:gd name="T14" fmla="*/ 109 w 126"/>
                <a:gd name="T15" fmla="*/ 10 h 133"/>
                <a:gd name="T16" fmla="*/ 120 w 126"/>
                <a:gd name="T17" fmla="*/ 21 h 133"/>
                <a:gd name="T18" fmla="*/ 126 w 126"/>
                <a:gd name="T19" fmla="*/ 39 h 133"/>
                <a:gd name="T20" fmla="*/ 126 w 126"/>
                <a:gd name="T21" fmla="*/ 52 h 133"/>
                <a:gd name="T22" fmla="*/ 124 w 126"/>
                <a:gd name="T23" fmla="*/ 66 h 133"/>
                <a:gd name="T24" fmla="*/ 118 w 126"/>
                <a:gd name="T25" fmla="*/ 89 h 133"/>
                <a:gd name="T26" fmla="*/ 107 w 126"/>
                <a:gd name="T27" fmla="*/ 108 h 133"/>
                <a:gd name="T28" fmla="*/ 97 w 126"/>
                <a:gd name="T29" fmla="*/ 118 h 133"/>
                <a:gd name="T30" fmla="*/ 76 w 126"/>
                <a:gd name="T31" fmla="*/ 129 h 133"/>
                <a:gd name="T32" fmla="*/ 65 w 126"/>
                <a:gd name="T33" fmla="*/ 133 h 133"/>
                <a:gd name="T34" fmla="*/ 38 w 126"/>
                <a:gd name="T35" fmla="*/ 133 h 133"/>
                <a:gd name="T36" fmla="*/ 27 w 126"/>
                <a:gd name="T37" fmla="*/ 129 h 133"/>
                <a:gd name="T38" fmla="*/ 15 w 126"/>
                <a:gd name="T39" fmla="*/ 121 h 133"/>
                <a:gd name="T40" fmla="*/ 6 w 126"/>
                <a:gd name="T41" fmla="*/ 108 h 133"/>
                <a:gd name="T42" fmla="*/ 2 w 126"/>
                <a:gd name="T43" fmla="*/ 96 h 133"/>
                <a:gd name="T44" fmla="*/ 2 w 126"/>
                <a:gd name="T45" fmla="*/ 75 h 133"/>
                <a:gd name="T46" fmla="*/ 29 w 126"/>
                <a:gd name="T47" fmla="*/ 66 h 133"/>
                <a:gd name="T48" fmla="*/ 27 w 126"/>
                <a:gd name="T49" fmla="*/ 85 h 133"/>
                <a:gd name="T50" fmla="*/ 32 w 126"/>
                <a:gd name="T51" fmla="*/ 100 h 133"/>
                <a:gd name="T52" fmla="*/ 42 w 126"/>
                <a:gd name="T53" fmla="*/ 108 h 133"/>
                <a:gd name="T54" fmla="*/ 55 w 126"/>
                <a:gd name="T55" fmla="*/ 110 h 133"/>
                <a:gd name="T56" fmla="*/ 69 w 126"/>
                <a:gd name="T57" fmla="*/ 108 h 133"/>
                <a:gd name="T58" fmla="*/ 82 w 126"/>
                <a:gd name="T59" fmla="*/ 100 h 133"/>
                <a:gd name="T60" fmla="*/ 92 w 126"/>
                <a:gd name="T61" fmla="*/ 85 h 133"/>
                <a:gd name="T62" fmla="*/ 99 w 126"/>
                <a:gd name="T63" fmla="*/ 66 h 133"/>
                <a:gd name="T64" fmla="*/ 99 w 126"/>
                <a:gd name="T65" fmla="*/ 46 h 133"/>
                <a:gd name="T66" fmla="*/ 95 w 126"/>
                <a:gd name="T67" fmla="*/ 33 h 133"/>
                <a:gd name="T68" fmla="*/ 86 w 126"/>
                <a:gd name="T69" fmla="*/ 25 h 133"/>
                <a:gd name="T70" fmla="*/ 73 w 126"/>
                <a:gd name="T71" fmla="*/ 21 h 133"/>
                <a:gd name="T72" fmla="*/ 57 w 126"/>
                <a:gd name="T73" fmla="*/ 25 h 133"/>
                <a:gd name="T74" fmla="*/ 44 w 126"/>
                <a:gd name="T75" fmla="*/ 33 h 133"/>
                <a:gd name="T76" fmla="*/ 36 w 126"/>
                <a:gd name="T77" fmla="*/ 42 h 133"/>
                <a:gd name="T78" fmla="*/ 31 w 126"/>
                <a:gd name="T79" fmla="*/ 56 h 1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6"/>
                <a:gd name="T121" fmla="*/ 0 h 133"/>
                <a:gd name="T122" fmla="*/ 126 w 126"/>
                <a:gd name="T123" fmla="*/ 133 h 1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6" h="133">
                  <a:moveTo>
                    <a:pt x="2" y="67"/>
                  </a:moveTo>
                  <a:lnTo>
                    <a:pt x="6" y="56"/>
                  </a:lnTo>
                  <a:lnTo>
                    <a:pt x="8" y="46"/>
                  </a:lnTo>
                  <a:lnTo>
                    <a:pt x="13" y="37"/>
                  </a:lnTo>
                  <a:lnTo>
                    <a:pt x="17" y="29"/>
                  </a:lnTo>
                  <a:lnTo>
                    <a:pt x="23" y="21"/>
                  </a:lnTo>
                  <a:lnTo>
                    <a:pt x="29" y="15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9" y="2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99" y="4"/>
                  </a:lnTo>
                  <a:lnTo>
                    <a:pt x="109" y="10"/>
                  </a:lnTo>
                  <a:lnTo>
                    <a:pt x="116" y="17"/>
                  </a:lnTo>
                  <a:lnTo>
                    <a:pt x="120" y="21"/>
                  </a:lnTo>
                  <a:lnTo>
                    <a:pt x="122" y="27"/>
                  </a:lnTo>
                  <a:lnTo>
                    <a:pt x="126" y="39"/>
                  </a:lnTo>
                  <a:lnTo>
                    <a:pt x="126" y="44"/>
                  </a:lnTo>
                  <a:lnTo>
                    <a:pt x="126" y="52"/>
                  </a:lnTo>
                  <a:lnTo>
                    <a:pt x="126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8" y="89"/>
                  </a:lnTo>
                  <a:lnTo>
                    <a:pt x="114" y="94"/>
                  </a:lnTo>
                  <a:lnTo>
                    <a:pt x="107" y="108"/>
                  </a:lnTo>
                  <a:lnTo>
                    <a:pt x="101" y="112"/>
                  </a:lnTo>
                  <a:lnTo>
                    <a:pt x="97" y="118"/>
                  </a:lnTo>
                  <a:lnTo>
                    <a:pt x="88" y="123"/>
                  </a:lnTo>
                  <a:lnTo>
                    <a:pt x="76" y="129"/>
                  </a:lnTo>
                  <a:lnTo>
                    <a:pt x="71" y="131"/>
                  </a:lnTo>
                  <a:lnTo>
                    <a:pt x="65" y="133"/>
                  </a:lnTo>
                  <a:lnTo>
                    <a:pt x="52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7" y="129"/>
                  </a:lnTo>
                  <a:lnTo>
                    <a:pt x="19" y="125"/>
                  </a:lnTo>
                  <a:lnTo>
                    <a:pt x="15" y="121"/>
                  </a:lnTo>
                  <a:lnTo>
                    <a:pt x="12" y="118"/>
                  </a:lnTo>
                  <a:lnTo>
                    <a:pt x="6" y="108"/>
                  </a:lnTo>
                  <a:lnTo>
                    <a:pt x="4" y="102"/>
                  </a:lnTo>
                  <a:lnTo>
                    <a:pt x="2" y="96"/>
                  </a:lnTo>
                  <a:lnTo>
                    <a:pt x="0" y="83"/>
                  </a:lnTo>
                  <a:lnTo>
                    <a:pt x="2" y="75"/>
                  </a:lnTo>
                  <a:lnTo>
                    <a:pt x="2" y="67"/>
                  </a:lnTo>
                  <a:close/>
                  <a:moveTo>
                    <a:pt x="29" y="66"/>
                  </a:moveTo>
                  <a:lnTo>
                    <a:pt x="27" y="77"/>
                  </a:lnTo>
                  <a:lnTo>
                    <a:pt x="27" y="85"/>
                  </a:lnTo>
                  <a:lnTo>
                    <a:pt x="29" y="93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8" y="110"/>
                  </a:lnTo>
                  <a:lnTo>
                    <a:pt x="55" y="110"/>
                  </a:lnTo>
                  <a:lnTo>
                    <a:pt x="63" y="110"/>
                  </a:lnTo>
                  <a:lnTo>
                    <a:pt x="69" y="108"/>
                  </a:lnTo>
                  <a:lnTo>
                    <a:pt x="76" y="104"/>
                  </a:lnTo>
                  <a:lnTo>
                    <a:pt x="82" y="100"/>
                  </a:lnTo>
                  <a:lnTo>
                    <a:pt x="88" y="93"/>
                  </a:lnTo>
                  <a:lnTo>
                    <a:pt x="92" y="85"/>
                  </a:lnTo>
                  <a:lnTo>
                    <a:pt x="95" y="77"/>
                  </a:lnTo>
                  <a:lnTo>
                    <a:pt x="99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9" y="39"/>
                  </a:lnTo>
                  <a:lnTo>
                    <a:pt x="95" y="33"/>
                  </a:lnTo>
                  <a:lnTo>
                    <a:pt x="92" y="29"/>
                  </a:lnTo>
                  <a:lnTo>
                    <a:pt x="86" y="25"/>
                  </a:lnTo>
                  <a:lnTo>
                    <a:pt x="80" y="23"/>
                  </a:lnTo>
                  <a:lnTo>
                    <a:pt x="73" y="21"/>
                  </a:lnTo>
                  <a:lnTo>
                    <a:pt x="65" y="23"/>
                  </a:lnTo>
                  <a:lnTo>
                    <a:pt x="57" y="25"/>
                  </a:lnTo>
                  <a:lnTo>
                    <a:pt x="52" y="29"/>
                  </a:lnTo>
                  <a:lnTo>
                    <a:pt x="44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1" y="56"/>
                  </a:lnTo>
                  <a:lnTo>
                    <a:pt x="29" y="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29310" y="638"/>
              <a:ext cx="325" cy="307"/>
            </a:xfrm>
            <a:custGeom>
              <a:avLst/>
              <a:gdLst>
                <a:gd name="T0" fmla="*/ 0 w 122"/>
                <a:gd name="T1" fmla="*/ 129 h 129"/>
                <a:gd name="T2" fmla="*/ 25 w 122"/>
                <a:gd name="T3" fmla="*/ 0 h 129"/>
                <a:gd name="T4" fmla="*/ 78 w 122"/>
                <a:gd name="T5" fmla="*/ 0 h 129"/>
                <a:gd name="T6" fmla="*/ 95 w 122"/>
                <a:gd name="T7" fmla="*/ 0 h 129"/>
                <a:gd name="T8" fmla="*/ 103 w 122"/>
                <a:gd name="T9" fmla="*/ 2 h 129"/>
                <a:gd name="T10" fmla="*/ 107 w 122"/>
                <a:gd name="T11" fmla="*/ 4 h 129"/>
                <a:gd name="T12" fmla="*/ 111 w 122"/>
                <a:gd name="T13" fmla="*/ 6 h 129"/>
                <a:gd name="T14" fmla="*/ 114 w 122"/>
                <a:gd name="T15" fmla="*/ 8 h 129"/>
                <a:gd name="T16" fmla="*/ 116 w 122"/>
                <a:gd name="T17" fmla="*/ 11 h 129"/>
                <a:gd name="T18" fmla="*/ 118 w 122"/>
                <a:gd name="T19" fmla="*/ 15 h 129"/>
                <a:gd name="T20" fmla="*/ 120 w 122"/>
                <a:gd name="T21" fmla="*/ 19 h 129"/>
                <a:gd name="T22" fmla="*/ 122 w 122"/>
                <a:gd name="T23" fmla="*/ 25 h 129"/>
                <a:gd name="T24" fmla="*/ 122 w 122"/>
                <a:gd name="T25" fmla="*/ 31 h 129"/>
                <a:gd name="T26" fmla="*/ 120 w 122"/>
                <a:gd name="T27" fmla="*/ 37 h 129"/>
                <a:gd name="T28" fmla="*/ 118 w 122"/>
                <a:gd name="T29" fmla="*/ 42 h 129"/>
                <a:gd name="T30" fmla="*/ 116 w 122"/>
                <a:gd name="T31" fmla="*/ 50 h 129"/>
                <a:gd name="T32" fmla="*/ 113 w 122"/>
                <a:gd name="T33" fmla="*/ 56 h 129"/>
                <a:gd name="T34" fmla="*/ 107 w 122"/>
                <a:gd name="T35" fmla="*/ 60 h 129"/>
                <a:gd name="T36" fmla="*/ 101 w 122"/>
                <a:gd name="T37" fmla="*/ 65 h 129"/>
                <a:gd name="T38" fmla="*/ 95 w 122"/>
                <a:gd name="T39" fmla="*/ 67 h 129"/>
                <a:gd name="T40" fmla="*/ 88 w 122"/>
                <a:gd name="T41" fmla="*/ 71 h 129"/>
                <a:gd name="T42" fmla="*/ 80 w 122"/>
                <a:gd name="T43" fmla="*/ 73 h 129"/>
                <a:gd name="T44" fmla="*/ 86 w 122"/>
                <a:gd name="T45" fmla="*/ 77 h 129"/>
                <a:gd name="T46" fmla="*/ 92 w 122"/>
                <a:gd name="T47" fmla="*/ 83 h 129"/>
                <a:gd name="T48" fmla="*/ 97 w 122"/>
                <a:gd name="T49" fmla="*/ 91 h 129"/>
                <a:gd name="T50" fmla="*/ 103 w 122"/>
                <a:gd name="T51" fmla="*/ 104 h 129"/>
                <a:gd name="T52" fmla="*/ 113 w 122"/>
                <a:gd name="T53" fmla="*/ 129 h 129"/>
                <a:gd name="T54" fmla="*/ 82 w 122"/>
                <a:gd name="T55" fmla="*/ 129 h 129"/>
                <a:gd name="T56" fmla="*/ 69 w 122"/>
                <a:gd name="T57" fmla="*/ 102 h 129"/>
                <a:gd name="T58" fmla="*/ 59 w 122"/>
                <a:gd name="T59" fmla="*/ 83 h 129"/>
                <a:gd name="T60" fmla="*/ 55 w 122"/>
                <a:gd name="T61" fmla="*/ 79 h 129"/>
                <a:gd name="T62" fmla="*/ 53 w 122"/>
                <a:gd name="T63" fmla="*/ 77 h 129"/>
                <a:gd name="T64" fmla="*/ 48 w 122"/>
                <a:gd name="T65" fmla="*/ 75 h 129"/>
                <a:gd name="T66" fmla="*/ 40 w 122"/>
                <a:gd name="T67" fmla="*/ 75 h 129"/>
                <a:gd name="T68" fmla="*/ 36 w 122"/>
                <a:gd name="T69" fmla="*/ 75 h 129"/>
                <a:gd name="T70" fmla="*/ 25 w 122"/>
                <a:gd name="T71" fmla="*/ 129 h 129"/>
                <a:gd name="T72" fmla="*/ 0 w 122"/>
                <a:gd name="T73" fmla="*/ 129 h 129"/>
                <a:gd name="T74" fmla="*/ 40 w 122"/>
                <a:gd name="T75" fmla="*/ 54 h 129"/>
                <a:gd name="T76" fmla="*/ 59 w 122"/>
                <a:gd name="T77" fmla="*/ 54 h 129"/>
                <a:gd name="T78" fmla="*/ 72 w 122"/>
                <a:gd name="T79" fmla="*/ 54 h 129"/>
                <a:gd name="T80" fmla="*/ 80 w 122"/>
                <a:gd name="T81" fmla="*/ 54 h 129"/>
                <a:gd name="T82" fmla="*/ 86 w 122"/>
                <a:gd name="T83" fmla="*/ 52 h 129"/>
                <a:gd name="T84" fmla="*/ 90 w 122"/>
                <a:gd name="T85" fmla="*/ 48 h 129"/>
                <a:gd name="T86" fmla="*/ 92 w 122"/>
                <a:gd name="T87" fmla="*/ 46 h 129"/>
                <a:gd name="T88" fmla="*/ 93 w 122"/>
                <a:gd name="T89" fmla="*/ 44 h 129"/>
                <a:gd name="T90" fmla="*/ 95 w 122"/>
                <a:gd name="T91" fmla="*/ 38 h 129"/>
                <a:gd name="T92" fmla="*/ 95 w 122"/>
                <a:gd name="T93" fmla="*/ 33 h 129"/>
                <a:gd name="T94" fmla="*/ 93 w 122"/>
                <a:gd name="T95" fmla="*/ 29 h 129"/>
                <a:gd name="T96" fmla="*/ 93 w 122"/>
                <a:gd name="T97" fmla="*/ 27 h 129"/>
                <a:gd name="T98" fmla="*/ 92 w 122"/>
                <a:gd name="T99" fmla="*/ 25 h 129"/>
                <a:gd name="T100" fmla="*/ 86 w 122"/>
                <a:gd name="T101" fmla="*/ 23 h 129"/>
                <a:gd name="T102" fmla="*/ 80 w 122"/>
                <a:gd name="T103" fmla="*/ 21 h 129"/>
                <a:gd name="T104" fmla="*/ 67 w 122"/>
                <a:gd name="T105" fmla="*/ 21 h 129"/>
                <a:gd name="T106" fmla="*/ 46 w 122"/>
                <a:gd name="T107" fmla="*/ 21 h 129"/>
                <a:gd name="T108" fmla="*/ 40 w 122"/>
                <a:gd name="T109" fmla="*/ 54 h 12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2"/>
                <a:gd name="T166" fmla="*/ 0 h 129"/>
                <a:gd name="T167" fmla="*/ 122 w 122"/>
                <a:gd name="T168" fmla="*/ 129 h 12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2" h="129">
                  <a:moveTo>
                    <a:pt x="0" y="129"/>
                  </a:moveTo>
                  <a:lnTo>
                    <a:pt x="25" y="0"/>
                  </a:lnTo>
                  <a:lnTo>
                    <a:pt x="78" y="0"/>
                  </a:lnTo>
                  <a:lnTo>
                    <a:pt x="95" y="0"/>
                  </a:lnTo>
                  <a:lnTo>
                    <a:pt x="103" y="2"/>
                  </a:lnTo>
                  <a:lnTo>
                    <a:pt x="107" y="4"/>
                  </a:lnTo>
                  <a:lnTo>
                    <a:pt x="111" y="6"/>
                  </a:lnTo>
                  <a:lnTo>
                    <a:pt x="114" y="8"/>
                  </a:lnTo>
                  <a:lnTo>
                    <a:pt x="116" y="11"/>
                  </a:lnTo>
                  <a:lnTo>
                    <a:pt x="118" y="15"/>
                  </a:lnTo>
                  <a:lnTo>
                    <a:pt x="120" y="19"/>
                  </a:lnTo>
                  <a:lnTo>
                    <a:pt x="122" y="25"/>
                  </a:lnTo>
                  <a:lnTo>
                    <a:pt x="122" y="31"/>
                  </a:lnTo>
                  <a:lnTo>
                    <a:pt x="120" y="37"/>
                  </a:lnTo>
                  <a:lnTo>
                    <a:pt x="118" y="42"/>
                  </a:lnTo>
                  <a:lnTo>
                    <a:pt x="116" y="50"/>
                  </a:lnTo>
                  <a:lnTo>
                    <a:pt x="113" y="56"/>
                  </a:lnTo>
                  <a:lnTo>
                    <a:pt x="107" y="60"/>
                  </a:lnTo>
                  <a:lnTo>
                    <a:pt x="101" y="65"/>
                  </a:lnTo>
                  <a:lnTo>
                    <a:pt x="95" y="67"/>
                  </a:lnTo>
                  <a:lnTo>
                    <a:pt x="88" y="71"/>
                  </a:lnTo>
                  <a:lnTo>
                    <a:pt x="80" y="73"/>
                  </a:lnTo>
                  <a:lnTo>
                    <a:pt x="86" y="77"/>
                  </a:lnTo>
                  <a:lnTo>
                    <a:pt x="92" y="83"/>
                  </a:lnTo>
                  <a:lnTo>
                    <a:pt x="97" y="91"/>
                  </a:lnTo>
                  <a:lnTo>
                    <a:pt x="103" y="104"/>
                  </a:lnTo>
                  <a:lnTo>
                    <a:pt x="113" y="129"/>
                  </a:lnTo>
                  <a:lnTo>
                    <a:pt x="82" y="129"/>
                  </a:lnTo>
                  <a:lnTo>
                    <a:pt x="69" y="102"/>
                  </a:lnTo>
                  <a:lnTo>
                    <a:pt x="59" y="83"/>
                  </a:lnTo>
                  <a:lnTo>
                    <a:pt x="55" y="79"/>
                  </a:lnTo>
                  <a:lnTo>
                    <a:pt x="53" y="77"/>
                  </a:lnTo>
                  <a:lnTo>
                    <a:pt x="48" y="75"/>
                  </a:lnTo>
                  <a:lnTo>
                    <a:pt x="40" y="75"/>
                  </a:lnTo>
                  <a:lnTo>
                    <a:pt x="36" y="75"/>
                  </a:lnTo>
                  <a:lnTo>
                    <a:pt x="25" y="129"/>
                  </a:lnTo>
                  <a:lnTo>
                    <a:pt x="0" y="129"/>
                  </a:lnTo>
                  <a:close/>
                  <a:moveTo>
                    <a:pt x="40" y="54"/>
                  </a:moveTo>
                  <a:lnTo>
                    <a:pt x="59" y="54"/>
                  </a:lnTo>
                  <a:lnTo>
                    <a:pt x="72" y="54"/>
                  </a:lnTo>
                  <a:lnTo>
                    <a:pt x="80" y="54"/>
                  </a:lnTo>
                  <a:lnTo>
                    <a:pt x="86" y="52"/>
                  </a:lnTo>
                  <a:lnTo>
                    <a:pt x="90" y="48"/>
                  </a:lnTo>
                  <a:lnTo>
                    <a:pt x="92" y="46"/>
                  </a:lnTo>
                  <a:lnTo>
                    <a:pt x="93" y="44"/>
                  </a:lnTo>
                  <a:lnTo>
                    <a:pt x="95" y="38"/>
                  </a:lnTo>
                  <a:lnTo>
                    <a:pt x="95" y="33"/>
                  </a:lnTo>
                  <a:lnTo>
                    <a:pt x="93" y="29"/>
                  </a:lnTo>
                  <a:lnTo>
                    <a:pt x="93" y="27"/>
                  </a:lnTo>
                  <a:lnTo>
                    <a:pt x="92" y="25"/>
                  </a:lnTo>
                  <a:lnTo>
                    <a:pt x="86" y="23"/>
                  </a:lnTo>
                  <a:lnTo>
                    <a:pt x="80" y="21"/>
                  </a:lnTo>
                  <a:lnTo>
                    <a:pt x="67" y="21"/>
                  </a:lnTo>
                  <a:lnTo>
                    <a:pt x="46" y="21"/>
                  </a:lnTo>
                  <a:lnTo>
                    <a:pt x="40" y="5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9683" y="638"/>
              <a:ext cx="313" cy="307"/>
            </a:xfrm>
            <a:custGeom>
              <a:avLst/>
              <a:gdLst>
                <a:gd name="T0" fmla="*/ 0 w 118"/>
                <a:gd name="T1" fmla="*/ 129 h 129"/>
                <a:gd name="T2" fmla="*/ 25 w 118"/>
                <a:gd name="T3" fmla="*/ 0 h 129"/>
                <a:gd name="T4" fmla="*/ 118 w 118"/>
                <a:gd name="T5" fmla="*/ 0 h 129"/>
                <a:gd name="T6" fmla="*/ 113 w 118"/>
                <a:gd name="T7" fmla="*/ 21 h 129"/>
                <a:gd name="T8" fmla="*/ 46 w 118"/>
                <a:gd name="T9" fmla="*/ 21 h 129"/>
                <a:gd name="T10" fmla="*/ 40 w 118"/>
                <a:gd name="T11" fmla="*/ 50 h 129"/>
                <a:gd name="T12" fmla="*/ 103 w 118"/>
                <a:gd name="T13" fmla="*/ 50 h 129"/>
                <a:gd name="T14" fmla="*/ 99 w 118"/>
                <a:gd name="T15" fmla="*/ 71 h 129"/>
                <a:gd name="T16" fmla="*/ 36 w 118"/>
                <a:gd name="T17" fmla="*/ 71 h 129"/>
                <a:gd name="T18" fmla="*/ 29 w 118"/>
                <a:gd name="T19" fmla="*/ 108 h 129"/>
                <a:gd name="T20" fmla="*/ 99 w 118"/>
                <a:gd name="T21" fmla="*/ 108 h 129"/>
                <a:gd name="T22" fmla="*/ 96 w 118"/>
                <a:gd name="T23" fmla="*/ 129 h 129"/>
                <a:gd name="T24" fmla="*/ 0 w 118"/>
                <a:gd name="T25" fmla="*/ 129 h 12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129"/>
                <a:gd name="T41" fmla="*/ 118 w 118"/>
                <a:gd name="T42" fmla="*/ 129 h 12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129">
                  <a:moveTo>
                    <a:pt x="0" y="129"/>
                  </a:moveTo>
                  <a:lnTo>
                    <a:pt x="25" y="0"/>
                  </a:lnTo>
                  <a:lnTo>
                    <a:pt x="118" y="0"/>
                  </a:lnTo>
                  <a:lnTo>
                    <a:pt x="113" y="21"/>
                  </a:lnTo>
                  <a:lnTo>
                    <a:pt x="46" y="21"/>
                  </a:lnTo>
                  <a:lnTo>
                    <a:pt x="40" y="50"/>
                  </a:lnTo>
                  <a:lnTo>
                    <a:pt x="103" y="50"/>
                  </a:lnTo>
                  <a:lnTo>
                    <a:pt x="99" y="71"/>
                  </a:lnTo>
                  <a:lnTo>
                    <a:pt x="36" y="71"/>
                  </a:lnTo>
                  <a:lnTo>
                    <a:pt x="29" y="108"/>
                  </a:lnTo>
                  <a:lnTo>
                    <a:pt x="99" y="108"/>
                  </a:lnTo>
                  <a:lnTo>
                    <a:pt x="96" y="129"/>
                  </a:lnTo>
                  <a:lnTo>
                    <a:pt x="0" y="1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2" name="Freeform 21"/>
            <p:cNvSpPr>
              <a:spLocks noEditPoints="1"/>
            </p:cNvSpPr>
            <p:nvPr userDrawn="1"/>
          </p:nvSpPr>
          <p:spPr bwMode="auto">
            <a:xfrm>
              <a:off x="30039" y="633"/>
              <a:ext cx="335" cy="340"/>
            </a:xfrm>
            <a:custGeom>
              <a:avLst/>
              <a:gdLst>
                <a:gd name="T0" fmla="*/ 106 w 125"/>
                <a:gd name="T1" fmla="*/ 119 h 145"/>
                <a:gd name="T2" fmla="*/ 104 w 125"/>
                <a:gd name="T3" fmla="*/ 145 h 145"/>
                <a:gd name="T4" fmla="*/ 93 w 125"/>
                <a:gd name="T5" fmla="*/ 139 h 145"/>
                <a:gd name="T6" fmla="*/ 72 w 125"/>
                <a:gd name="T7" fmla="*/ 131 h 145"/>
                <a:gd name="T8" fmla="*/ 49 w 125"/>
                <a:gd name="T9" fmla="*/ 133 h 145"/>
                <a:gd name="T10" fmla="*/ 32 w 125"/>
                <a:gd name="T11" fmla="*/ 131 h 145"/>
                <a:gd name="T12" fmla="*/ 17 w 125"/>
                <a:gd name="T13" fmla="*/ 123 h 145"/>
                <a:gd name="T14" fmla="*/ 9 w 125"/>
                <a:gd name="T15" fmla="*/ 116 h 145"/>
                <a:gd name="T16" fmla="*/ 3 w 125"/>
                <a:gd name="T17" fmla="*/ 106 h 145"/>
                <a:gd name="T18" fmla="*/ 0 w 125"/>
                <a:gd name="T19" fmla="*/ 94 h 145"/>
                <a:gd name="T20" fmla="*/ 0 w 125"/>
                <a:gd name="T21" fmla="*/ 81 h 145"/>
                <a:gd name="T22" fmla="*/ 2 w 125"/>
                <a:gd name="T23" fmla="*/ 66 h 145"/>
                <a:gd name="T24" fmla="*/ 9 w 125"/>
                <a:gd name="T25" fmla="*/ 44 h 145"/>
                <a:gd name="T26" fmla="*/ 19 w 125"/>
                <a:gd name="T27" fmla="*/ 25 h 145"/>
                <a:gd name="T28" fmla="*/ 38 w 125"/>
                <a:gd name="T29" fmla="*/ 10 h 145"/>
                <a:gd name="T30" fmla="*/ 63 w 125"/>
                <a:gd name="T31" fmla="*/ 0 h 145"/>
                <a:gd name="T32" fmla="*/ 87 w 125"/>
                <a:gd name="T33" fmla="*/ 0 h 145"/>
                <a:gd name="T34" fmla="*/ 99 w 125"/>
                <a:gd name="T35" fmla="*/ 4 h 145"/>
                <a:gd name="T36" fmla="*/ 112 w 125"/>
                <a:gd name="T37" fmla="*/ 12 h 145"/>
                <a:gd name="T38" fmla="*/ 120 w 125"/>
                <a:gd name="T39" fmla="*/ 21 h 145"/>
                <a:gd name="T40" fmla="*/ 125 w 125"/>
                <a:gd name="T41" fmla="*/ 37 h 145"/>
                <a:gd name="T42" fmla="*/ 125 w 125"/>
                <a:gd name="T43" fmla="*/ 50 h 145"/>
                <a:gd name="T44" fmla="*/ 124 w 125"/>
                <a:gd name="T45" fmla="*/ 66 h 145"/>
                <a:gd name="T46" fmla="*/ 114 w 125"/>
                <a:gd name="T47" fmla="*/ 93 h 145"/>
                <a:gd name="T48" fmla="*/ 99 w 125"/>
                <a:gd name="T49" fmla="*/ 114 h 145"/>
                <a:gd name="T50" fmla="*/ 87 w 125"/>
                <a:gd name="T51" fmla="*/ 93 h 145"/>
                <a:gd name="T52" fmla="*/ 95 w 125"/>
                <a:gd name="T53" fmla="*/ 77 h 145"/>
                <a:gd name="T54" fmla="*/ 99 w 125"/>
                <a:gd name="T55" fmla="*/ 56 h 145"/>
                <a:gd name="T56" fmla="*/ 97 w 125"/>
                <a:gd name="T57" fmla="*/ 39 h 145"/>
                <a:gd name="T58" fmla="*/ 89 w 125"/>
                <a:gd name="T59" fmla="*/ 29 h 145"/>
                <a:gd name="T60" fmla="*/ 78 w 125"/>
                <a:gd name="T61" fmla="*/ 23 h 145"/>
                <a:gd name="T62" fmla="*/ 64 w 125"/>
                <a:gd name="T63" fmla="*/ 23 h 145"/>
                <a:gd name="T64" fmla="*/ 49 w 125"/>
                <a:gd name="T65" fmla="*/ 29 h 145"/>
                <a:gd name="T66" fmla="*/ 38 w 125"/>
                <a:gd name="T67" fmla="*/ 39 h 145"/>
                <a:gd name="T68" fmla="*/ 34 w 125"/>
                <a:gd name="T69" fmla="*/ 46 h 145"/>
                <a:gd name="T70" fmla="*/ 28 w 125"/>
                <a:gd name="T71" fmla="*/ 66 h 145"/>
                <a:gd name="T72" fmla="*/ 26 w 125"/>
                <a:gd name="T73" fmla="*/ 87 h 145"/>
                <a:gd name="T74" fmla="*/ 32 w 125"/>
                <a:gd name="T75" fmla="*/ 100 h 145"/>
                <a:gd name="T76" fmla="*/ 42 w 125"/>
                <a:gd name="T77" fmla="*/ 108 h 145"/>
                <a:gd name="T78" fmla="*/ 53 w 125"/>
                <a:gd name="T79" fmla="*/ 110 h 145"/>
                <a:gd name="T80" fmla="*/ 64 w 125"/>
                <a:gd name="T81" fmla="*/ 108 h 145"/>
                <a:gd name="T82" fmla="*/ 51 w 125"/>
                <a:gd name="T83" fmla="*/ 100 h 145"/>
                <a:gd name="T84" fmla="*/ 72 w 125"/>
                <a:gd name="T85" fmla="*/ 91 h 1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5"/>
                <a:gd name="T130" fmla="*/ 0 h 145"/>
                <a:gd name="T131" fmla="*/ 125 w 125"/>
                <a:gd name="T132" fmla="*/ 145 h 14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5" h="145">
                  <a:moveTo>
                    <a:pt x="99" y="114"/>
                  </a:moveTo>
                  <a:lnTo>
                    <a:pt x="106" y="119"/>
                  </a:lnTo>
                  <a:lnTo>
                    <a:pt x="116" y="125"/>
                  </a:lnTo>
                  <a:lnTo>
                    <a:pt x="104" y="145"/>
                  </a:lnTo>
                  <a:lnTo>
                    <a:pt x="99" y="143"/>
                  </a:lnTo>
                  <a:lnTo>
                    <a:pt x="93" y="139"/>
                  </a:lnTo>
                  <a:lnTo>
                    <a:pt x="80" y="127"/>
                  </a:lnTo>
                  <a:lnTo>
                    <a:pt x="72" y="131"/>
                  </a:lnTo>
                  <a:lnTo>
                    <a:pt x="64" y="131"/>
                  </a:lnTo>
                  <a:lnTo>
                    <a:pt x="49" y="133"/>
                  </a:lnTo>
                  <a:lnTo>
                    <a:pt x="38" y="133"/>
                  </a:lnTo>
                  <a:lnTo>
                    <a:pt x="32" y="131"/>
                  </a:lnTo>
                  <a:lnTo>
                    <a:pt x="26" y="129"/>
                  </a:lnTo>
                  <a:lnTo>
                    <a:pt x="17" y="123"/>
                  </a:lnTo>
                  <a:lnTo>
                    <a:pt x="13" y="119"/>
                  </a:lnTo>
                  <a:lnTo>
                    <a:pt x="9" y="116"/>
                  </a:lnTo>
                  <a:lnTo>
                    <a:pt x="5" y="112"/>
                  </a:lnTo>
                  <a:lnTo>
                    <a:pt x="3" y="106"/>
                  </a:lnTo>
                  <a:lnTo>
                    <a:pt x="2" y="100"/>
                  </a:lnTo>
                  <a:lnTo>
                    <a:pt x="0" y="94"/>
                  </a:lnTo>
                  <a:lnTo>
                    <a:pt x="0" y="89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2" y="66"/>
                  </a:lnTo>
                  <a:lnTo>
                    <a:pt x="5" y="50"/>
                  </a:lnTo>
                  <a:lnTo>
                    <a:pt x="9" y="44"/>
                  </a:lnTo>
                  <a:lnTo>
                    <a:pt x="11" y="37"/>
                  </a:lnTo>
                  <a:lnTo>
                    <a:pt x="19" y="25"/>
                  </a:lnTo>
                  <a:lnTo>
                    <a:pt x="28" y="17"/>
                  </a:lnTo>
                  <a:lnTo>
                    <a:pt x="38" y="10"/>
                  </a:lnTo>
                  <a:lnTo>
                    <a:pt x="49" y="4"/>
                  </a:lnTo>
                  <a:lnTo>
                    <a:pt x="63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3" y="2"/>
                  </a:lnTo>
                  <a:lnTo>
                    <a:pt x="99" y="4"/>
                  </a:lnTo>
                  <a:lnTo>
                    <a:pt x="108" y="10"/>
                  </a:lnTo>
                  <a:lnTo>
                    <a:pt x="112" y="12"/>
                  </a:lnTo>
                  <a:lnTo>
                    <a:pt x="116" y="15"/>
                  </a:lnTo>
                  <a:lnTo>
                    <a:pt x="120" y="21"/>
                  </a:lnTo>
                  <a:lnTo>
                    <a:pt x="122" y="25"/>
                  </a:lnTo>
                  <a:lnTo>
                    <a:pt x="125" y="37"/>
                  </a:lnTo>
                  <a:lnTo>
                    <a:pt x="125" y="44"/>
                  </a:lnTo>
                  <a:lnTo>
                    <a:pt x="125" y="50"/>
                  </a:lnTo>
                  <a:lnTo>
                    <a:pt x="125" y="58"/>
                  </a:lnTo>
                  <a:lnTo>
                    <a:pt x="124" y="66"/>
                  </a:lnTo>
                  <a:lnTo>
                    <a:pt x="120" y="81"/>
                  </a:lnTo>
                  <a:lnTo>
                    <a:pt x="114" y="93"/>
                  </a:lnTo>
                  <a:lnTo>
                    <a:pt x="108" y="104"/>
                  </a:lnTo>
                  <a:lnTo>
                    <a:pt x="99" y="114"/>
                  </a:lnTo>
                  <a:close/>
                  <a:moveTo>
                    <a:pt x="82" y="98"/>
                  </a:moveTo>
                  <a:lnTo>
                    <a:pt x="87" y="93"/>
                  </a:lnTo>
                  <a:lnTo>
                    <a:pt x="91" y="85"/>
                  </a:lnTo>
                  <a:lnTo>
                    <a:pt x="95" y="77"/>
                  </a:lnTo>
                  <a:lnTo>
                    <a:pt x="97" y="66"/>
                  </a:lnTo>
                  <a:lnTo>
                    <a:pt x="99" y="56"/>
                  </a:lnTo>
                  <a:lnTo>
                    <a:pt x="99" y="46"/>
                  </a:lnTo>
                  <a:lnTo>
                    <a:pt x="97" y="39"/>
                  </a:lnTo>
                  <a:lnTo>
                    <a:pt x="95" y="33"/>
                  </a:lnTo>
                  <a:lnTo>
                    <a:pt x="89" y="29"/>
                  </a:lnTo>
                  <a:lnTo>
                    <a:pt x="85" y="25"/>
                  </a:lnTo>
                  <a:lnTo>
                    <a:pt x="78" y="23"/>
                  </a:lnTo>
                  <a:lnTo>
                    <a:pt x="70" y="21"/>
                  </a:lnTo>
                  <a:lnTo>
                    <a:pt x="64" y="23"/>
                  </a:lnTo>
                  <a:lnTo>
                    <a:pt x="57" y="25"/>
                  </a:lnTo>
                  <a:lnTo>
                    <a:pt x="49" y="29"/>
                  </a:lnTo>
                  <a:lnTo>
                    <a:pt x="43" y="33"/>
                  </a:lnTo>
                  <a:lnTo>
                    <a:pt x="38" y="39"/>
                  </a:lnTo>
                  <a:lnTo>
                    <a:pt x="36" y="42"/>
                  </a:lnTo>
                  <a:lnTo>
                    <a:pt x="34" y="46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6" y="77"/>
                  </a:lnTo>
                  <a:lnTo>
                    <a:pt x="26" y="87"/>
                  </a:lnTo>
                  <a:lnTo>
                    <a:pt x="28" y="94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42" y="108"/>
                  </a:lnTo>
                  <a:lnTo>
                    <a:pt x="47" y="110"/>
                  </a:lnTo>
                  <a:lnTo>
                    <a:pt x="53" y="110"/>
                  </a:lnTo>
                  <a:lnTo>
                    <a:pt x="59" y="110"/>
                  </a:lnTo>
                  <a:lnTo>
                    <a:pt x="64" y="108"/>
                  </a:lnTo>
                  <a:lnTo>
                    <a:pt x="57" y="104"/>
                  </a:lnTo>
                  <a:lnTo>
                    <a:pt x="51" y="100"/>
                  </a:lnTo>
                  <a:lnTo>
                    <a:pt x="61" y="87"/>
                  </a:lnTo>
                  <a:lnTo>
                    <a:pt x="72" y="91"/>
                  </a:lnTo>
                  <a:lnTo>
                    <a:pt x="82" y="9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>
              <a:off x="27960" y="907"/>
              <a:ext cx="399" cy="681"/>
            </a:xfrm>
            <a:custGeom>
              <a:avLst/>
              <a:gdLst>
                <a:gd name="T0" fmla="*/ 139 w 148"/>
                <a:gd name="T1" fmla="*/ 289 h 289"/>
                <a:gd name="T2" fmla="*/ 99 w 148"/>
                <a:gd name="T3" fmla="*/ 246 h 289"/>
                <a:gd name="T4" fmla="*/ 66 w 148"/>
                <a:gd name="T5" fmla="*/ 202 h 289"/>
                <a:gd name="T6" fmla="*/ 40 w 148"/>
                <a:gd name="T7" fmla="*/ 160 h 289"/>
                <a:gd name="T8" fmla="*/ 19 w 148"/>
                <a:gd name="T9" fmla="*/ 119 h 289"/>
                <a:gd name="T10" fmla="*/ 5 w 148"/>
                <a:gd name="T11" fmla="*/ 84 h 289"/>
                <a:gd name="T12" fmla="*/ 0 w 148"/>
                <a:gd name="T13" fmla="*/ 48 h 289"/>
                <a:gd name="T14" fmla="*/ 0 w 148"/>
                <a:gd name="T15" fmla="*/ 21 h 289"/>
                <a:gd name="T16" fmla="*/ 11 w 148"/>
                <a:gd name="T17" fmla="*/ 0 h 289"/>
                <a:gd name="T18" fmla="*/ 23 w 148"/>
                <a:gd name="T19" fmla="*/ 7 h 289"/>
                <a:gd name="T20" fmla="*/ 11 w 148"/>
                <a:gd name="T21" fmla="*/ 27 h 289"/>
                <a:gd name="T22" fmla="*/ 11 w 148"/>
                <a:gd name="T23" fmla="*/ 48 h 289"/>
                <a:gd name="T24" fmla="*/ 17 w 148"/>
                <a:gd name="T25" fmla="*/ 79 h 289"/>
                <a:gd name="T26" fmla="*/ 30 w 148"/>
                <a:gd name="T27" fmla="*/ 113 h 289"/>
                <a:gd name="T28" fmla="*/ 51 w 148"/>
                <a:gd name="T29" fmla="*/ 152 h 289"/>
                <a:gd name="T30" fmla="*/ 76 w 148"/>
                <a:gd name="T31" fmla="*/ 192 h 289"/>
                <a:gd name="T32" fmla="*/ 108 w 148"/>
                <a:gd name="T33" fmla="*/ 237 h 289"/>
                <a:gd name="T34" fmla="*/ 148 w 148"/>
                <a:gd name="T35" fmla="*/ 279 h 289"/>
                <a:gd name="T36" fmla="*/ 139 w 148"/>
                <a:gd name="T37" fmla="*/ 289 h 28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8"/>
                <a:gd name="T58" fmla="*/ 0 h 289"/>
                <a:gd name="T59" fmla="*/ 148 w 148"/>
                <a:gd name="T60" fmla="*/ 289 h 28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8" h="289">
                  <a:moveTo>
                    <a:pt x="139" y="289"/>
                  </a:moveTo>
                  <a:lnTo>
                    <a:pt x="99" y="246"/>
                  </a:lnTo>
                  <a:lnTo>
                    <a:pt x="66" y="202"/>
                  </a:lnTo>
                  <a:lnTo>
                    <a:pt x="40" y="160"/>
                  </a:lnTo>
                  <a:lnTo>
                    <a:pt x="19" y="119"/>
                  </a:lnTo>
                  <a:lnTo>
                    <a:pt x="5" y="84"/>
                  </a:lnTo>
                  <a:lnTo>
                    <a:pt x="0" y="48"/>
                  </a:lnTo>
                  <a:lnTo>
                    <a:pt x="0" y="21"/>
                  </a:lnTo>
                  <a:lnTo>
                    <a:pt x="11" y="0"/>
                  </a:lnTo>
                  <a:lnTo>
                    <a:pt x="23" y="7"/>
                  </a:lnTo>
                  <a:lnTo>
                    <a:pt x="11" y="27"/>
                  </a:lnTo>
                  <a:lnTo>
                    <a:pt x="11" y="48"/>
                  </a:lnTo>
                  <a:lnTo>
                    <a:pt x="17" y="79"/>
                  </a:lnTo>
                  <a:lnTo>
                    <a:pt x="30" y="113"/>
                  </a:lnTo>
                  <a:lnTo>
                    <a:pt x="51" y="152"/>
                  </a:lnTo>
                  <a:lnTo>
                    <a:pt x="76" y="192"/>
                  </a:lnTo>
                  <a:lnTo>
                    <a:pt x="108" y="237"/>
                  </a:lnTo>
                  <a:lnTo>
                    <a:pt x="148" y="279"/>
                  </a:lnTo>
                  <a:lnTo>
                    <a:pt x="139" y="2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>
              <a:off x="27997" y="874"/>
              <a:ext cx="734" cy="369"/>
            </a:xfrm>
            <a:custGeom>
              <a:avLst/>
              <a:gdLst>
                <a:gd name="T0" fmla="*/ 0 w 277"/>
                <a:gd name="T1" fmla="*/ 12 h 156"/>
                <a:gd name="T2" fmla="*/ 21 w 277"/>
                <a:gd name="T3" fmla="*/ 2 h 156"/>
                <a:gd name="T4" fmla="*/ 46 w 277"/>
                <a:gd name="T5" fmla="*/ 0 h 156"/>
                <a:gd name="T6" fmla="*/ 76 w 277"/>
                <a:gd name="T7" fmla="*/ 6 h 156"/>
                <a:gd name="T8" fmla="*/ 115 w 277"/>
                <a:gd name="T9" fmla="*/ 21 h 156"/>
                <a:gd name="T10" fmla="*/ 153 w 277"/>
                <a:gd name="T11" fmla="*/ 43 h 156"/>
                <a:gd name="T12" fmla="*/ 193 w 277"/>
                <a:gd name="T13" fmla="*/ 70 h 156"/>
                <a:gd name="T14" fmla="*/ 235 w 277"/>
                <a:gd name="T15" fmla="*/ 106 h 156"/>
                <a:gd name="T16" fmla="*/ 277 w 277"/>
                <a:gd name="T17" fmla="*/ 147 h 156"/>
                <a:gd name="T18" fmla="*/ 267 w 277"/>
                <a:gd name="T19" fmla="*/ 156 h 156"/>
                <a:gd name="T20" fmla="*/ 225 w 277"/>
                <a:gd name="T21" fmla="*/ 116 h 156"/>
                <a:gd name="T22" fmla="*/ 185 w 277"/>
                <a:gd name="T23" fmla="*/ 81 h 156"/>
                <a:gd name="T24" fmla="*/ 145 w 277"/>
                <a:gd name="T25" fmla="*/ 54 h 156"/>
                <a:gd name="T26" fmla="*/ 107 w 277"/>
                <a:gd name="T27" fmla="*/ 33 h 156"/>
                <a:gd name="T28" fmla="*/ 74 w 277"/>
                <a:gd name="T29" fmla="*/ 19 h 156"/>
                <a:gd name="T30" fmla="*/ 44 w 277"/>
                <a:gd name="T31" fmla="*/ 14 h 156"/>
                <a:gd name="T32" fmla="*/ 23 w 277"/>
                <a:gd name="T33" fmla="*/ 16 h 156"/>
                <a:gd name="T34" fmla="*/ 8 w 277"/>
                <a:gd name="T35" fmla="*/ 23 h 156"/>
                <a:gd name="T36" fmla="*/ 0 w 277"/>
                <a:gd name="T37" fmla="*/ 12 h 1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7"/>
                <a:gd name="T58" fmla="*/ 0 h 156"/>
                <a:gd name="T59" fmla="*/ 277 w 277"/>
                <a:gd name="T60" fmla="*/ 156 h 15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7" h="156">
                  <a:moveTo>
                    <a:pt x="0" y="12"/>
                  </a:moveTo>
                  <a:lnTo>
                    <a:pt x="21" y="2"/>
                  </a:lnTo>
                  <a:lnTo>
                    <a:pt x="46" y="0"/>
                  </a:lnTo>
                  <a:lnTo>
                    <a:pt x="76" y="6"/>
                  </a:lnTo>
                  <a:lnTo>
                    <a:pt x="115" y="21"/>
                  </a:lnTo>
                  <a:lnTo>
                    <a:pt x="153" y="43"/>
                  </a:lnTo>
                  <a:lnTo>
                    <a:pt x="193" y="70"/>
                  </a:lnTo>
                  <a:lnTo>
                    <a:pt x="235" y="106"/>
                  </a:lnTo>
                  <a:lnTo>
                    <a:pt x="277" y="147"/>
                  </a:lnTo>
                  <a:lnTo>
                    <a:pt x="267" y="156"/>
                  </a:lnTo>
                  <a:lnTo>
                    <a:pt x="225" y="116"/>
                  </a:lnTo>
                  <a:lnTo>
                    <a:pt x="185" y="81"/>
                  </a:lnTo>
                  <a:lnTo>
                    <a:pt x="145" y="54"/>
                  </a:lnTo>
                  <a:lnTo>
                    <a:pt x="107" y="33"/>
                  </a:lnTo>
                  <a:lnTo>
                    <a:pt x="74" y="19"/>
                  </a:lnTo>
                  <a:lnTo>
                    <a:pt x="44" y="14"/>
                  </a:lnTo>
                  <a:lnTo>
                    <a:pt x="23" y="16"/>
                  </a:lnTo>
                  <a:lnTo>
                    <a:pt x="8" y="23"/>
                  </a:lnTo>
                  <a:lnTo>
                    <a:pt x="0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>
              <a:off x="27992" y="903"/>
              <a:ext cx="32" cy="28"/>
            </a:xfrm>
            <a:custGeom>
              <a:avLst/>
              <a:gdLst>
                <a:gd name="T0" fmla="*/ 0 w 12"/>
                <a:gd name="T1" fmla="*/ 2 h 11"/>
                <a:gd name="T2" fmla="*/ 2 w 12"/>
                <a:gd name="T3" fmla="*/ 0 h 11"/>
                <a:gd name="T4" fmla="*/ 10 w 12"/>
                <a:gd name="T5" fmla="*/ 11 h 11"/>
                <a:gd name="T6" fmla="*/ 12 w 12"/>
                <a:gd name="T7" fmla="*/ 9 h 11"/>
                <a:gd name="T8" fmla="*/ 0 w 12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0" y="2"/>
                  </a:moveTo>
                  <a:lnTo>
                    <a:pt x="2" y="0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0" y="2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28710" y="1219"/>
              <a:ext cx="398" cy="680"/>
            </a:xfrm>
            <a:custGeom>
              <a:avLst/>
              <a:gdLst>
                <a:gd name="T0" fmla="*/ 10 w 151"/>
                <a:gd name="T1" fmla="*/ 0 h 287"/>
                <a:gd name="T2" fmla="*/ 48 w 151"/>
                <a:gd name="T3" fmla="*/ 42 h 287"/>
                <a:gd name="T4" fmla="*/ 82 w 151"/>
                <a:gd name="T5" fmla="*/ 84 h 287"/>
                <a:gd name="T6" fmla="*/ 111 w 151"/>
                <a:gd name="T7" fmla="*/ 127 h 287"/>
                <a:gd name="T8" fmla="*/ 130 w 151"/>
                <a:gd name="T9" fmla="*/ 165 h 287"/>
                <a:gd name="T10" fmla="*/ 145 w 151"/>
                <a:gd name="T11" fmla="*/ 206 h 287"/>
                <a:gd name="T12" fmla="*/ 151 w 151"/>
                <a:gd name="T13" fmla="*/ 237 h 287"/>
                <a:gd name="T14" fmla="*/ 149 w 151"/>
                <a:gd name="T15" fmla="*/ 264 h 287"/>
                <a:gd name="T16" fmla="*/ 139 w 151"/>
                <a:gd name="T17" fmla="*/ 287 h 287"/>
                <a:gd name="T18" fmla="*/ 128 w 151"/>
                <a:gd name="T19" fmla="*/ 279 h 287"/>
                <a:gd name="T20" fmla="*/ 135 w 151"/>
                <a:gd name="T21" fmla="*/ 262 h 287"/>
                <a:gd name="T22" fmla="*/ 137 w 151"/>
                <a:gd name="T23" fmla="*/ 239 h 287"/>
                <a:gd name="T24" fmla="*/ 132 w 151"/>
                <a:gd name="T25" fmla="*/ 208 h 287"/>
                <a:gd name="T26" fmla="*/ 118 w 151"/>
                <a:gd name="T27" fmla="*/ 173 h 287"/>
                <a:gd name="T28" fmla="*/ 99 w 151"/>
                <a:gd name="T29" fmla="*/ 135 h 287"/>
                <a:gd name="T30" fmla="*/ 71 w 151"/>
                <a:gd name="T31" fmla="*/ 92 h 287"/>
                <a:gd name="T32" fmla="*/ 38 w 151"/>
                <a:gd name="T33" fmla="*/ 52 h 287"/>
                <a:gd name="T34" fmla="*/ 0 w 151"/>
                <a:gd name="T35" fmla="*/ 9 h 287"/>
                <a:gd name="T36" fmla="*/ 10 w 151"/>
                <a:gd name="T37" fmla="*/ 0 h 2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287"/>
                <a:gd name="T59" fmla="*/ 151 w 151"/>
                <a:gd name="T60" fmla="*/ 287 h 28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287">
                  <a:moveTo>
                    <a:pt x="10" y="0"/>
                  </a:moveTo>
                  <a:lnTo>
                    <a:pt x="48" y="42"/>
                  </a:lnTo>
                  <a:lnTo>
                    <a:pt x="82" y="84"/>
                  </a:lnTo>
                  <a:lnTo>
                    <a:pt x="111" y="127"/>
                  </a:lnTo>
                  <a:lnTo>
                    <a:pt x="130" y="165"/>
                  </a:lnTo>
                  <a:lnTo>
                    <a:pt x="145" y="206"/>
                  </a:lnTo>
                  <a:lnTo>
                    <a:pt x="151" y="237"/>
                  </a:lnTo>
                  <a:lnTo>
                    <a:pt x="149" y="264"/>
                  </a:lnTo>
                  <a:lnTo>
                    <a:pt x="139" y="287"/>
                  </a:lnTo>
                  <a:lnTo>
                    <a:pt x="128" y="279"/>
                  </a:lnTo>
                  <a:lnTo>
                    <a:pt x="135" y="262"/>
                  </a:lnTo>
                  <a:lnTo>
                    <a:pt x="137" y="239"/>
                  </a:lnTo>
                  <a:lnTo>
                    <a:pt x="132" y="208"/>
                  </a:lnTo>
                  <a:lnTo>
                    <a:pt x="118" y="173"/>
                  </a:lnTo>
                  <a:lnTo>
                    <a:pt x="99" y="135"/>
                  </a:lnTo>
                  <a:lnTo>
                    <a:pt x="71" y="92"/>
                  </a:lnTo>
                  <a:lnTo>
                    <a:pt x="38" y="52"/>
                  </a:ln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28710" y="1219"/>
              <a:ext cx="21" cy="24"/>
            </a:xfrm>
            <a:custGeom>
              <a:avLst/>
              <a:gdLst>
                <a:gd name="T0" fmla="*/ 10 w 10"/>
                <a:gd name="T1" fmla="*/ 0 h 9"/>
                <a:gd name="T2" fmla="*/ 0 w 10"/>
                <a:gd name="T3" fmla="*/ 9 h 9"/>
                <a:gd name="T4" fmla="*/ 10 w 10"/>
                <a:gd name="T5" fmla="*/ 0 h 9"/>
                <a:gd name="T6" fmla="*/ 0 60000 65536"/>
                <a:gd name="T7" fmla="*/ 0 60000 65536"/>
                <a:gd name="T8" fmla="*/ 0 60000 65536"/>
                <a:gd name="T9" fmla="*/ 0 w 10"/>
                <a:gd name="T10" fmla="*/ 0 h 9"/>
                <a:gd name="T11" fmla="*/ 10 w 10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9">
                  <a:moveTo>
                    <a:pt x="10" y="0"/>
                  </a:moveTo>
                  <a:lnTo>
                    <a:pt x="0" y="9"/>
                  </a:lnTo>
                  <a:lnTo>
                    <a:pt x="1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28332" y="1569"/>
              <a:ext cx="739" cy="363"/>
            </a:xfrm>
            <a:custGeom>
              <a:avLst/>
              <a:gdLst>
                <a:gd name="T0" fmla="*/ 278 w 278"/>
                <a:gd name="T1" fmla="*/ 143 h 154"/>
                <a:gd name="T2" fmla="*/ 257 w 278"/>
                <a:gd name="T3" fmla="*/ 152 h 154"/>
                <a:gd name="T4" fmla="*/ 231 w 278"/>
                <a:gd name="T5" fmla="*/ 154 h 154"/>
                <a:gd name="T6" fmla="*/ 196 w 278"/>
                <a:gd name="T7" fmla="*/ 149 h 154"/>
                <a:gd name="T8" fmla="*/ 162 w 278"/>
                <a:gd name="T9" fmla="*/ 133 h 154"/>
                <a:gd name="T10" fmla="*/ 124 w 278"/>
                <a:gd name="T11" fmla="*/ 112 h 154"/>
                <a:gd name="T12" fmla="*/ 82 w 278"/>
                <a:gd name="T13" fmla="*/ 83 h 154"/>
                <a:gd name="T14" fmla="*/ 40 w 278"/>
                <a:gd name="T15" fmla="*/ 50 h 154"/>
                <a:gd name="T16" fmla="*/ 0 w 278"/>
                <a:gd name="T17" fmla="*/ 10 h 154"/>
                <a:gd name="T18" fmla="*/ 9 w 278"/>
                <a:gd name="T19" fmla="*/ 0 h 154"/>
                <a:gd name="T20" fmla="*/ 50 w 278"/>
                <a:gd name="T21" fmla="*/ 41 h 154"/>
                <a:gd name="T22" fmla="*/ 91 w 278"/>
                <a:gd name="T23" fmla="*/ 73 h 154"/>
                <a:gd name="T24" fmla="*/ 132 w 278"/>
                <a:gd name="T25" fmla="*/ 102 h 154"/>
                <a:gd name="T26" fmla="*/ 170 w 278"/>
                <a:gd name="T27" fmla="*/ 122 h 154"/>
                <a:gd name="T28" fmla="*/ 202 w 278"/>
                <a:gd name="T29" fmla="*/ 137 h 154"/>
                <a:gd name="T30" fmla="*/ 231 w 278"/>
                <a:gd name="T31" fmla="*/ 143 h 154"/>
                <a:gd name="T32" fmla="*/ 252 w 278"/>
                <a:gd name="T33" fmla="*/ 141 h 154"/>
                <a:gd name="T34" fmla="*/ 271 w 278"/>
                <a:gd name="T35" fmla="*/ 131 h 154"/>
                <a:gd name="T36" fmla="*/ 278 w 278"/>
                <a:gd name="T37" fmla="*/ 143 h 1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8"/>
                <a:gd name="T58" fmla="*/ 0 h 154"/>
                <a:gd name="T59" fmla="*/ 278 w 278"/>
                <a:gd name="T60" fmla="*/ 154 h 1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8" h="154">
                  <a:moveTo>
                    <a:pt x="278" y="143"/>
                  </a:moveTo>
                  <a:lnTo>
                    <a:pt x="257" y="152"/>
                  </a:lnTo>
                  <a:lnTo>
                    <a:pt x="231" y="154"/>
                  </a:lnTo>
                  <a:lnTo>
                    <a:pt x="196" y="149"/>
                  </a:lnTo>
                  <a:lnTo>
                    <a:pt x="162" y="133"/>
                  </a:lnTo>
                  <a:lnTo>
                    <a:pt x="124" y="112"/>
                  </a:lnTo>
                  <a:lnTo>
                    <a:pt x="82" y="83"/>
                  </a:lnTo>
                  <a:lnTo>
                    <a:pt x="40" y="50"/>
                  </a:lnTo>
                  <a:lnTo>
                    <a:pt x="0" y="10"/>
                  </a:lnTo>
                  <a:lnTo>
                    <a:pt x="9" y="0"/>
                  </a:lnTo>
                  <a:lnTo>
                    <a:pt x="50" y="41"/>
                  </a:lnTo>
                  <a:lnTo>
                    <a:pt x="91" y="73"/>
                  </a:lnTo>
                  <a:lnTo>
                    <a:pt x="132" y="102"/>
                  </a:lnTo>
                  <a:lnTo>
                    <a:pt x="170" y="122"/>
                  </a:lnTo>
                  <a:lnTo>
                    <a:pt x="202" y="137"/>
                  </a:lnTo>
                  <a:lnTo>
                    <a:pt x="231" y="143"/>
                  </a:lnTo>
                  <a:lnTo>
                    <a:pt x="252" y="141"/>
                  </a:lnTo>
                  <a:lnTo>
                    <a:pt x="271" y="131"/>
                  </a:lnTo>
                  <a:lnTo>
                    <a:pt x="278" y="1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29045" y="1876"/>
              <a:ext cx="32" cy="28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2 h 12"/>
                <a:gd name="T4" fmla="*/ 2 w 11"/>
                <a:gd name="T5" fmla="*/ 0 h 12"/>
                <a:gd name="T6" fmla="*/ 0 w 11"/>
                <a:gd name="T7" fmla="*/ 2 h 12"/>
                <a:gd name="T8" fmla="*/ 11 w 11"/>
                <a:gd name="T9" fmla="*/ 1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2"/>
                <a:gd name="T17" fmla="*/ 11 w 1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2">
                  <a:moveTo>
                    <a:pt x="11" y="10"/>
                  </a:moveTo>
                  <a:lnTo>
                    <a:pt x="9" y="12"/>
                  </a:lnTo>
                  <a:lnTo>
                    <a:pt x="2" y="0"/>
                  </a:lnTo>
                  <a:lnTo>
                    <a:pt x="0" y="2"/>
                  </a:lnTo>
                  <a:lnTo>
                    <a:pt x="11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28332" y="1569"/>
              <a:ext cx="27" cy="19"/>
            </a:xfrm>
            <a:custGeom>
              <a:avLst/>
              <a:gdLst>
                <a:gd name="T0" fmla="*/ 0 w 9"/>
                <a:gd name="T1" fmla="*/ 10 h 10"/>
                <a:gd name="T2" fmla="*/ 9 w 9"/>
                <a:gd name="T3" fmla="*/ 0 h 10"/>
                <a:gd name="T4" fmla="*/ 0 w 9"/>
                <a:gd name="T5" fmla="*/ 10 h 10"/>
                <a:gd name="T6" fmla="*/ 0 60000 65536"/>
                <a:gd name="T7" fmla="*/ 0 60000 65536"/>
                <a:gd name="T8" fmla="*/ 0 60000 65536"/>
                <a:gd name="T9" fmla="*/ 0 w 9"/>
                <a:gd name="T10" fmla="*/ 0 h 10"/>
                <a:gd name="T11" fmla="*/ 9 w 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0">
                  <a:moveTo>
                    <a:pt x="0" y="10"/>
                  </a:move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adFill rotWithShape="1">
              <a:gsLst>
                <a:gs pos="0">
                  <a:srgbClr val="005B5B"/>
                </a:gs>
                <a:gs pos="50000">
                  <a:srgbClr val="5D9797"/>
                </a:gs>
                <a:gs pos="100000">
                  <a:srgbClr val="005B5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1" name="Freeform 30"/>
            <p:cNvSpPr>
              <a:spLocks/>
            </p:cNvSpPr>
            <p:nvPr userDrawn="1"/>
          </p:nvSpPr>
          <p:spPr bwMode="auto">
            <a:xfrm>
              <a:off x="26435" y="699"/>
              <a:ext cx="1164" cy="104"/>
            </a:xfrm>
            <a:custGeom>
              <a:avLst/>
              <a:gdLst>
                <a:gd name="T0" fmla="*/ 0 w 436"/>
                <a:gd name="T1" fmla="*/ 37 h 42"/>
                <a:gd name="T2" fmla="*/ 217 w 436"/>
                <a:gd name="T3" fmla="*/ 37 h 42"/>
                <a:gd name="T4" fmla="*/ 217 w 436"/>
                <a:gd name="T5" fmla="*/ 42 h 42"/>
                <a:gd name="T6" fmla="*/ 436 w 436"/>
                <a:gd name="T7" fmla="*/ 42 h 42"/>
                <a:gd name="T8" fmla="*/ 421 w 436"/>
                <a:gd name="T9" fmla="*/ 0 h 42"/>
                <a:gd name="T10" fmla="*/ 13 w 436"/>
                <a:gd name="T11" fmla="*/ 0 h 42"/>
                <a:gd name="T12" fmla="*/ 0 w 436"/>
                <a:gd name="T13" fmla="*/ 37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6"/>
                <a:gd name="T22" fmla="*/ 0 h 42"/>
                <a:gd name="T23" fmla="*/ 436 w 436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6" h="42">
                  <a:moveTo>
                    <a:pt x="0" y="37"/>
                  </a:moveTo>
                  <a:lnTo>
                    <a:pt x="217" y="37"/>
                  </a:lnTo>
                  <a:lnTo>
                    <a:pt x="217" y="42"/>
                  </a:lnTo>
                  <a:lnTo>
                    <a:pt x="436" y="42"/>
                  </a:lnTo>
                  <a:lnTo>
                    <a:pt x="421" y="0"/>
                  </a:lnTo>
                  <a:lnTo>
                    <a:pt x="13" y="0"/>
                  </a:lnTo>
                  <a:lnTo>
                    <a:pt x="0" y="3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>
              <a:off x="26376" y="846"/>
              <a:ext cx="1292" cy="127"/>
            </a:xfrm>
            <a:custGeom>
              <a:avLst/>
              <a:gdLst>
                <a:gd name="T0" fmla="*/ 9 w 486"/>
                <a:gd name="T1" fmla="*/ 11 h 54"/>
                <a:gd name="T2" fmla="*/ 0 w 486"/>
                <a:gd name="T3" fmla="*/ 34 h 54"/>
                <a:gd name="T4" fmla="*/ 418 w 486"/>
                <a:gd name="T5" fmla="*/ 34 h 54"/>
                <a:gd name="T6" fmla="*/ 421 w 486"/>
                <a:gd name="T7" fmla="*/ 54 h 54"/>
                <a:gd name="T8" fmla="*/ 486 w 486"/>
                <a:gd name="T9" fmla="*/ 54 h 54"/>
                <a:gd name="T10" fmla="*/ 463 w 486"/>
                <a:gd name="T11" fmla="*/ 0 h 54"/>
                <a:gd name="T12" fmla="*/ 240 w 486"/>
                <a:gd name="T13" fmla="*/ 0 h 54"/>
                <a:gd name="T14" fmla="*/ 240 w 486"/>
                <a:gd name="T15" fmla="*/ 11 h 54"/>
                <a:gd name="T16" fmla="*/ 9 w 486"/>
                <a:gd name="T17" fmla="*/ 1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6"/>
                <a:gd name="T28" fmla="*/ 0 h 54"/>
                <a:gd name="T29" fmla="*/ 486 w 486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6" h="54">
                  <a:moveTo>
                    <a:pt x="9" y="11"/>
                  </a:moveTo>
                  <a:lnTo>
                    <a:pt x="0" y="34"/>
                  </a:lnTo>
                  <a:lnTo>
                    <a:pt x="418" y="34"/>
                  </a:lnTo>
                  <a:lnTo>
                    <a:pt x="421" y="54"/>
                  </a:lnTo>
                  <a:lnTo>
                    <a:pt x="486" y="54"/>
                  </a:lnTo>
                  <a:lnTo>
                    <a:pt x="463" y="0"/>
                  </a:lnTo>
                  <a:lnTo>
                    <a:pt x="240" y="0"/>
                  </a:lnTo>
                  <a:lnTo>
                    <a:pt x="240" y="11"/>
                  </a:lnTo>
                  <a:lnTo>
                    <a:pt x="9" y="1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>
              <a:off x="26312" y="1021"/>
              <a:ext cx="1414" cy="118"/>
            </a:xfrm>
            <a:custGeom>
              <a:avLst/>
              <a:gdLst>
                <a:gd name="T0" fmla="*/ 11 w 530"/>
                <a:gd name="T1" fmla="*/ 9 h 50"/>
                <a:gd name="T2" fmla="*/ 263 w 530"/>
                <a:gd name="T3" fmla="*/ 9 h 50"/>
                <a:gd name="T4" fmla="*/ 263 w 530"/>
                <a:gd name="T5" fmla="*/ 0 h 50"/>
                <a:gd name="T6" fmla="*/ 511 w 530"/>
                <a:gd name="T7" fmla="*/ 0 h 50"/>
                <a:gd name="T8" fmla="*/ 530 w 530"/>
                <a:gd name="T9" fmla="*/ 50 h 50"/>
                <a:gd name="T10" fmla="*/ 442 w 530"/>
                <a:gd name="T11" fmla="*/ 50 h 50"/>
                <a:gd name="T12" fmla="*/ 435 w 530"/>
                <a:gd name="T13" fmla="*/ 42 h 50"/>
                <a:gd name="T14" fmla="*/ 0 w 530"/>
                <a:gd name="T15" fmla="*/ 42 h 50"/>
                <a:gd name="T16" fmla="*/ 11 w 530"/>
                <a:gd name="T17" fmla="*/ 9 h 5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0"/>
                <a:gd name="T28" fmla="*/ 0 h 50"/>
                <a:gd name="T29" fmla="*/ 530 w 530"/>
                <a:gd name="T30" fmla="*/ 50 h 5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0" h="50">
                  <a:moveTo>
                    <a:pt x="11" y="9"/>
                  </a:moveTo>
                  <a:lnTo>
                    <a:pt x="263" y="9"/>
                  </a:lnTo>
                  <a:lnTo>
                    <a:pt x="263" y="0"/>
                  </a:lnTo>
                  <a:lnTo>
                    <a:pt x="511" y="0"/>
                  </a:lnTo>
                  <a:lnTo>
                    <a:pt x="530" y="50"/>
                  </a:lnTo>
                  <a:lnTo>
                    <a:pt x="442" y="50"/>
                  </a:lnTo>
                  <a:lnTo>
                    <a:pt x="435" y="42"/>
                  </a:lnTo>
                  <a:lnTo>
                    <a:pt x="0" y="42"/>
                  </a:lnTo>
                  <a:lnTo>
                    <a:pt x="11" y="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>
              <a:off x="26270" y="1195"/>
              <a:ext cx="1520" cy="128"/>
            </a:xfrm>
            <a:custGeom>
              <a:avLst/>
              <a:gdLst>
                <a:gd name="T0" fmla="*/ 7 w 572"/>
                <a:gd name="T1" fmla="*/ 12 h 54"/>
                <a:gd name="T2" fmla="*/ 280 w 572"/>
                <a:gd name="T3" fmla="*/ 12 h 54"/>
                <a:gd name="T4" fmla="*/ 280 w 572"/>
                <a:gd name="T5" fmla="*/ 0 h 54"/>
                <a:gd name="T6" fmla="*/ 557 w 572"/>
                <a:gd name="T7" fmla="*/ 0 h 54"/>
                <a:gd name="T8" fmla="*/ 572 w 572"/>
                <a:gd name="T9" fmla="*/ 54 h 54"/>
                <a:gd name="T10" fmla="*/ 473 w 572"/>
                <a:gd name="T11" fmla="*/ 54 h 54"/>
                <a:gd name="T12" fmla="*/ 467 w 572"/>
                <a:gd name="T13" fmla="*/ 31 h 54"/>
                <a:gd name="T14" fmla="*/ 0 w 572"/>
                <a:gd name="T15" fmla="*/ 31 h 54"/>
                <a:gd name="T16" fmla="*/ 7 w 572"/>
                <a:gd name="T17" fmla="*/ 12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72"/>
                <a:gd name="T28" fmla="*/ 0 h 54"/>
                <a:gd name="T29" fmla="*/ 572 w 57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72" h="54">
                  <a:moveTo>
                    <a:pt x="7" y="12"/>
                  </a:moveTo>
                  <a:lnTo>
                    <a:pt x="280" y="12"/>
                  </a:lnTo>
                  <a:lnTo>
                    <a:pt x="280" y="0"/>
                  </a:lnTo>
                  <a:lnTo>
                    <a:pt x="557" y="0"/>
                  </a:lnTo>
                  <a:lnTo>
                    <a:pt x="572" y="54"/>
                  </a:lnTo>
                  <a:lnTo>
                    <a:pt x="473" y="54"/>
                  </a:lnTo>
                  <a:lnTo>
                    <a:pt x="467" y="31"/>
                  </a:lnTo>
                  <a:lnTo>
                    <a:pt x="0" y="31"/>
                  </a:lnTo>
                  <a:lnTo>
                    <a:pt x="7" y="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5" name="Freeform 34"/>
            <p:cNvSpPr>
              <a:spLocks/>
            </p:cNvSpPr>
            <p:nvPr userDrawn="1"/>
          </p:nvSpPr>
          <p:spPr bwMode="auto">
            <a:xfrm>
              <a:off x="25967" y="1366"/>
              <a:ext cx="3817" cy="132"/>
            </a:xfrm>
            <a:custGeom>
              <a:avLst/>
              <a:gdLst>
                <a:gd name="T0" fmla="*/ 0 w 1436"/>
                <a:gd name="T1" fmla="*/ 49 h 56"/>
                <a:gd name="T2" fmla="*/ 573 w 1436"/>
                <a:gd name="T3" fmla="*/ 49 h 56"/>
                <a:gd name="T4" fmla="*/ 574 w 1436"/>
                <a:gd name="T5" fmla="*/ 56 h 56"/>
                <a:gd name="T6" fmla="*/ 1427 w 1436"/>
                <a:gd name="T7" fmla="*/ 56 h 56"/>
                <a:gd name="T8" fmla="*/ 1436 w 1436"/>
                <a:gd name="T9" fmla="*/ 0 h 56"/>
                <a:gd name="T10" fmla="*/ 918 w 1436"/>
                <a:gd name="T11" fmla="*/ 0 h 56"/>
                <a:gd name="T12" fmla="*/ 397 w 1436"/>
                <a:gd name="T13" fmla="*/ 0 h 56"/>
                <a:gd name="T14" fmla="*/ 397 w 1436"/>
                <a:gd name="T15" fmla="*/ 25 h 56"/>
                <a:gd name="T16" fmla="*/ 12 w 1436"/>
                <a:gd name="T17" fmla="*/ 23 h 56"/>
                <a:gd name="T18" fmla="*/ 0 w 1436"/>
                <a:gd name="T19" fmla="*/ 49 h 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36"/>
                <a:gd name="T31" fmla="*/ 0 h 56"/>
                <a:gd name="T32" fmla="*/ 1436 w 1436"/>
                <a:gd name="T33" fmla="*/ 56 h 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36" h="56">
                  <a:moveTo>
                    <a:pt x="0" y="49"/>
                  </a:moveTo>
                  <a:lnTo>
                    <a:pt x="573" y="49"/>
                  </a:lnTo>
                  <a:lnTo>
                    <a:pt x="574" y="56"/>
                  </a:lnTo>
                  <a:lnTo>
                    <a:pt x="1427" y="56"/>
                  </a:lnTo>
                  <a:lnTo>
                    <a:pt x="1436" y="0"/>
                  </a:lnTo>
                  <a:lnTo>
                    <a:pt x="918" y="0"/>
                  </a:lnTo>
                  <a:lnTo>
                    <a:pt x="397" y="0"/>
                  </a:lnTo>
                  <a:lnTo>
                    <a:pt x="397" y="25"/>
                  </a:lnTo>
                  <a:lnTo>
                    <a:pt x="12" y="23"/>
                  </a:lnTo>
                  <a:lnTo>
                    <a:pt x="0" y="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6" name="Freeform 35"/>
            <p:cNvSpPr>
              <a:spLocks/>
            </p:cNvSpPr>
            <p:nvPr userDrawn="1"/>
          </p:nvSpPr>
          <p:spPr bwMode="auto">
            <a:xfrm>
              <a:off x="25946" y="1564"/>
              <a:ext cx="3519" cy="99"/>
            </a:xfrm>
            <a:custGeom>
              <a:avLst/>
              <a:gdLst>
                <a:gd name="T0" fmla="*/ 0 w 1323"/>
                <a:gd name="T1" fmla="*/ 31 h 43"/>
                <a:gd name="T2" fmla="*/ 557 w 1323"/>
                <a:gd name="T3" fmla="*/ 31 h 43"/>
                <a:gd name="T4" fmla="*/ 1117 w 1323"/>
                <a:gd name="T5" fmla="*/ 31 h 43"/>
                <a:gd name="T6" fmla="*/ 1125 w 1323"/>
                <a:gd name="T7" fmla="*/ 43 h 43"/>
                <a:gd name="T8" fmla="*/ 1312 w 1323"/>
                <a:gd name="T9" fmla="*/ 43 h 43"/>
                <a:gd name="T10" fmla="*/ 1323 w 1323"/>
                <a:gd name="T11" fmla="*/ 0 h 43"/>
                <a:gd name="T12" fmla="*/ 723 w 1323"/>
                <a:gd name="T13" fmla="*/ 0 h 43"/>
                <a:gd name="T14" fmla="*/ 122 w 1323"/>
                <a:gd name="T15" fmla="*/ 0 h 43"/>
                <a:gd name="T16" fmla="*/ 112 w 1323"/>
                <a:gd name="T17" fmla="*/ 8 h 43"/>
                <a:gd name="T18" fmla="*/ 9 w 1323"/>
                <a:gd name="T19" fmla="*/ 8 h 43"/>
                <a:gd name="T20" fmla="*/ 0 w 1323"/>
                <a:gd name="T21" fmla="*/ 3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23"/>
                <a:gd name="T34" fmla="*/ 0 h 43"/>
                <a:gd name="T35" fmla="*/ 1323 w 132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23" h="43">
                  <a:moveTo>
                    <a:pt x="0" y="31"/>
                  </a:moveTo>
                  <a:lnTo>
                    <a:pt x="557" y="31"/>
                  </a:lnTo>
                  <a:lnTo>
                    <a:pt x="1117" y="31"/>
                  </a:lnTo>
                  <a:lnTo>
                    <a:pt x="1125" y="43"/>
                  </a:lnTo>
                  <a:lnTo>
                    <a:pt x="1312" y="43"/>
                  </a:lnTo>
                  <a:lnTo>
                    <a:pt x="1323" y="0"/>
                  </a:lnTo>
                  <a:lnTo>
                    <a:pt x="723" y="0"/>
                  </a:lnTo>
                  <a:lnTo>
                    <a:pt x="122" y="0"/>
                  </a:lnTo>
                  <a:lnTo>
                    <a:pt x="112" y="8"/>
                  </a:lnTo>
                  <a:lnTo>
                    <a:pt x="9" y="8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he-IL"/>
            </a:p>
          </p:txBody>
        </p:sp>
        <p:sp>
          <p:nvSpPr>
            <p:cNvPr id="37" name="Oval 36"/>
            <p:cNvSpPr>
              <a:spLocks noChangeArrowheads="1"/>
            </p:cNvSpPr>
            <p:nvPr userDrawn="1"/>
          </p:nvSpPr>
          <p:spPr bwMode="auto">
            <a:xfrm>
              <a:off x="28407" y="959"/>
              <a:ext cx="186" cy="18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spcBef>
                  <a:spcPct val="50000"/>
                </a:spcBef>
              </a:pPr>
              <a:endParaRPr lang="en-US"/>
            </a:p>
          </p:txBody>
        </p:sp>
      </p:grpSp>
      <p:sp>
        <p:nvSpPr>
          <p:cNvPr id="39" name="Rectangle 17">
            <a:extLst>
              <a:ext uri="{FF2B5EF4-FFF2-40B4-BE49-F238E27FC236}">
                <a16:creationId xmlns:a16="http://schemas.microsoft.com/office/drawing/2014/main" id="{BC5AAA59-41F3-0D40-B5E2-567F04B6D2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25600" y="163887"/>
            <a:ext cx="4962770" cy="59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Machine learning based earthquakes-explosion discrimination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 for Sea of Galilee seismic events of July 2018</a:t>
            </a:r>
          </a:p>
          <a:p>
            <a:pPr algn="ctr" eaLnBrk="0" hangingPunct="0">
              <a:lnSpc>
                <a:spcPts val="1586"/>
              </a:lnSpc>
            </a:pP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Y. Bregman, Y. Radzyner, Y. Ben-Horin, N. Rabin</a:t>
            </a: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64" y="172654"/>
            <a:ext cx="979207" cy="5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9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008111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27" indent="-252027" algn="l" defTabSz="1008111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7" kern="1200">
          <a:solidFill>
            <a:schemeClr val="tx1"/>
          </a:solidFill>
          <a:latin typeface="+mn-lt"/>
          <a:ea typeface="+mn-ea"/>
          <a:cs typeface="+mn-cs"/>
        </a:defRPr>
      </a:lvl1pPr>
      <a:lvl2pPr marL="75608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6013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419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8249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2305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6361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80417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4474" indent="-252027" algn="l" defTabSz="1008111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4056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8111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2167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6222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20280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4334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8389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2443" algn="l" defTabSz="1008111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EEF774D5-8E1F-6744-9E49-DB689041A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3903" y="1898347"/>
            <a:ext cx="10691813" cy="136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66" tIns="9334" rIns="18666" bIns="9334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Machine learning based earthquakes-explosion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discrimination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for Sea of Galilee seismic events of July 2018</a:t>
            </a:r>
          </a:p>
          <a:p>
            <a:pPr algn="ctr" eaLnBrk="0" hangingPunct="0">
              <a:lnSpc>
                <a:spcPts val="1586"/>
              </a:lnSpc>
            </a:pPr>
            <a:endParaRPr lang="en-US" sz="2197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0" hangingPunct="0">
              <a:lnSpc>
                <a:spcPts val="1586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Yuri Bregman</a:t>
            </a:r>
            <a:r>
              <a:rPr lang="en-US" b="1" baseline="30000" dirty="0"/>
              <a:t> </a:t>
            </a:r>
            <a:r>
              <a:rPr lang="en-U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baseline="30000" dirty="0" smtClean="0"/>
              <a:t>1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Yael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Radzyner</a:t>
            </a:r>
            <a:r>
              <a:rPr lang="en-US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Yochai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Ben-Horin</a:t>
            </a:r>
            <a:r>
              <a:rPr lang="en-US" sz="16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Neta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Rabin</a:t>
            </a:r>
            <a:r>
              <a:rPr lang="en-US" sz="16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 eaLnBrk="0" hangingPunct="0">
              <a:spcBef>
                <a:spcPts val="91"/>
              </a:spcBef>
            </a:pPr>
            <a:endParaRPr lang="en-US" sz="952" dirty="0">
              <a:solidFill>
                <a:schemeClr val="bg1"/>
              </a:solidFill>
            </a:endParaRPr>
          </a:p>
          <a:p>
            <a:pPr algn="ctr" eaLnBrk="0" hangingPunct="0">
              <a:spcBef>
                <a:spcPts val="91"/>
              </a:spcBef>
            </a:pPr>
            <a:endParaRPr lang="en-US" sz="952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4B02F-EACB-954E-B8D8-4DA1E922AB24}"/>
              </a:ext>
            </a:extLst>
          </p:cNvPr>
          <p:cNvSpPr txBox="1"/>
          <p:nvPr/>
        </p:nvSpPr>
        <p:spPr>
          <a:xfrm>
            <a:off x="2813539" y="3889504"/>
            <a:ext cx="3981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51810">
              <a:lnSpc>
                <a:spcPct val="90000"/>
              </a:lnSpc>
              <a:spcBef>
                <a:spcPct val="20000"/>
              </a:spcBef>
            </a:pPr>
            <a:r>
              <a:rPr lang="en-US" sz="11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Israeli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NDC,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Soreq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Nuclear Research Center, Yavne,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</a:t>
            </a:r>
          </a:p>
          <a:p>
            <a:pPr algn="ctr" defTabSz="4451810">
              <a:lnSpc>
                <a:spcPct val="90000"/>
              </a:lnSpc>
              <a:spcBef>
                <a:spcPct val="20000"/>
              </a:spcBef>
            </a:pP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100" dirty="0" smtClean="0">
                <a:solidFill>
                  <a:schemeClr val="bg1"/>
                </a:solidFill>
                <a:latin typeface="Avenir Book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Dept.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Engineering, Tel-Aviv University,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79A673-1808-1544-8A21-B775AE6A4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0" y="3867150"/>
            <a:ext cx="571500" cy="86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501917-BF0A-C54B-AB4E-B0C62C356E93}"/>
              </a:ext>
            </a:extLst>
          </p:cNvPr>
          <p:cNvSpPr txBox="1"/>
          <p:nvPr/>
        </p:nvSpPr>
        <p:spPr>
          <a:xfrm>
            <a:off x="3153584" y="2977771"/>
            <a:ext cx="2836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No.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Avenir Book" charset="0"/>
              </a:rPr>
              <a:t>P3.6-111</a:t>
            </a:r>
            <a:endParaRPr lang="en-AT" sz="1400" dirty="0">
              <a:solidFill>
                <a:schemeClr val="bg1"/>
              </a:solidFill>
              <a:latin typeface="Arial" panose="020B0604020202020204" pitchFamily="34" charset="0"/>
              <a:ea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46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02C2E-D846-7548-87D5-46DC03C317C9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P3.6-111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BE312-C0B6-2140-AF9C-95F023216E73}"/>
              </a:ext>
            </a:extLst>
          </p:cNvPr>
          <p:cNvSpPr txBox="1"/>
          <p:nvPr/>
        </p:nvSpPr>
        <p:spPr>
          <a:xfrm rot="16200000">
            <a:off x="-1779943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484462" y="1169458"/>
            <a:ext cx="8518860" cy="273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6049" tIns="43024" rIns="86049" bIns="43024">
            <a:spAutoFit/>
          </a:bodyPr>
          <a:lstStyle/>
          <a:p>
            <a:pPr marL="342900" indent="-342900" algn="just" defTabSz="4123153">
              <a:buFont typeface="Arial" panose="020B0604020202020204" pitchFamily="34" charset="0"/>
              <a:buChar char="•"/>
            </a:pPr>
            <a:r>
              <a:rPr lang="en-US" sz="2000" dirty="0" smtClean="0"/>
              <a:t>Earthquakes-explosions discrimination </a:t>
            </a:r>
            <a:r>
              <a:rPr lang="en-US" sz="2000" dirty="0"/>
              <a:t>methods currently used by the IDC are often ineffective for regional events, particularly in Israel’s region. </a:t>
            </a:r>
            <a:endParaRPr lang="en-US" sz="2000" dirty="0" smtClean="0"/>
          </a:p>
          <a:p>
            <a:pPr algn="just" defTabSz="4123153"/>
            <a:endParaRPr lang="en-US" sz="2000" dirty="0" smtClean="0"/>
          </a:p>
          <a:p>
            <a:pPr marL="342900" indent="-342900" algn="just" defTabSz="4123153">
              <a:buFont typeface="Arial" panose="020B0604020202020204" pitchFamily="34" charset="0"/>
              <a:buChar char="•"/>
            </a:pPr>
            <a:r>
              <a:rPr lang="en-US" sz="2000" dirty="0" smtClean="0"/>
              <a:t>For </a:t>
            </a:r>
            <a:r>
              <a:rPr lang="en-US" sz="2000" dirty="0"/>
              <a:t>instance, </a:t>
            </a:r>
            <a:r>
              <a:rPr lang="en-US" sz="2000" dirty="0" smtClean="0"/>
              <a:t>five </a:t>
            </a:r>
            <a:r>
              <a:rPr lang="en-US" sz="2000" dirty="0"/>
              <a:t>seismic events whose epicenters lie near the Sea of Galilee were reported by the IDC in July of </a:t>
            </a:r>
            <a:r>
              <a:rPr lang="en-US" sz="2000" dirty="0" smtClean="0"/>
              <a:t>2018; Three of these were </a:t>
            </a:r>
            <a:r>
              <a:rPr lang="en-US" sz="2000" dirty="0"/>
              <a:t>not screened out as natural events, though they were a part of a swarm of earthquakes</a:t>
            </a:r>
            <a:r>
              <a:rPr lang="en-US" sz="2000" dirty="0" smtClean="0"/>
              <a:t>.</a:t>
            </a:r>
          </a:p>
          <a:p>
            <a:pPr algn="just" defTabSz="4123153"/>
            <a:endParaRPr lang="en-US" sz="1200" dirty="0"/>
          </a:p>
          <a:p>
            <a:pPr algn="just" defTabSz="4123153"/>
            <a:r>
              <a:rPr lang="en-US" sz="2000" dirty="0"/>
              <a:t>In this work, the diffusion maps-based discrimination method is </a:t>
            </a:r>
            <a:r>
              <a:rPr lang="en-US" sz="2000" dirty="0" smtClean="0"/>
              <a:t>adapted </a:t>
            </a:r>
            <a:r>
              <a:rPr lang="en-US" sz="2000" dirty="0"/>
              <a:t>and applied for discrimination of the July 2018 Sea of Galilee seismic events.</a:t>
            </a:r>
          </a:p>
        </p:txBody>
      </p:sp>
    </p:spTree>
    <p:extLst>
      <p:ext uri="{BB962C8B-B14F-4D97-AF65-F5344CB8AC3E}">
        <p14:creationId xmlns:p14="http://schemas.microsoft.com/office/powerpoint/2010/main" val="12075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6E2110-6530-F74F-BC2B-C4AB2093820E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P3.6-111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4EC51-B9A3-6947-90CF-E5A0044512BC}"/>
              </a:ext>
            </a:extLst>
          </p:cNvPr>
          <p:cNvSpPr txBox="1"/>
          <p:nvPr/>
        </p:nvSpPr>
        <p:spPr>
          <a:xfrm rot="16200000">
            <a:off x="-1779943" y="2499817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AT" sz="3600" dirty="0">
              <a:solidFill>
                <a:srgbClr val="DFC5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3477" y="1027686"/>
            <a:ext cx="4253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cs typeface="Arial" charset="0"/>
              </a:rPr>
              <a:t>Sea </a:t>
            </a:r>
            <a:r>
              <a:rPr lang="en-US" sz="1800" b="1" dirty="0">
                <a:cs typeface="Arial" charset="0"/>
              </a:rPr>
              <a:t>of Galilee July 2018 </a:t>
            </a:r>
            <a:r>
              <a:rPr lang="en-US" sz="1800" b="1" dirty="0" smtClean="0">
                <a:cs typeface="Arial" charset="0"/>
              </a:rPr>
              <a:t>REB events</a:t>
            </a:r>
            <a:endParaRPr lang="en-US" sz="1800" b="1" dirty="0"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00408"/>
              </p:ext>
            </p:extLst>
          </p:nvPr>
        </p:nvGraphicFramePr>
        <p:xfrm>
          <a:off x="743034" y="1397018"/>
          <a:ext cx="4957461" cy="21656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62463">
                  <a:extLst>
                    <a:ext uri="{9D8B030D-6E8A-4147-A177-3AD203B41FA5}">
                      <a16:colId xmlns:a16="http://schemas.microsoft.com/office/drawing/2014/main" val="112954955"/>
                    </a:ext>
                  </a:extLst>
                </a:gridCol>
                <a:gridCol w="759835">
                  <a:extLst>
                    <a:ext uri="{9D8B030D-6E8A-4147-A177-3AD203B41FA5}">
                      <a16:colId xmlns:a16="http://schemas.microsoft.com/office/drawing/2014/main" val="1773409929"/>
                    </a:ext>
                  </a:extLst>
                </a:gridCol>
                <a:gridCol w="571605">
                  <a:extLst>
                    <a:ext uri="{9D8B030D-6E8A-4147-A177-3AD203B41FA5}">
                      <a16:colId xmlns:a16="http://schemas.microsoft.com/office/drawing/2014/main" val="2118753798"/>
                    </a:ext>
                  </a:extLst>
                </a:gridCol>
                <a:gridCol w="659028">
                  <a:extLst>
                    <a:ext uri="{9D8B030D-6E8A-4147-A177-3AD203B41FA5}">
                      <a16:colId xmlns:a16="http://schemas.microsoft.com/office/drawing/2014/main" val="4211522919"/>
                    </a:ext>
                  </a:extLst>
                </a:gridCol>
                <a:gridCol w="477268">
                  <a:extLst>
                    <a:ext uri="{9D8B030D-6E8A-4147-A177-3AD203B41FA5}">
                      <a16:colId xmlns:a16="http://schemas.microsoft.com/office/drawing/2014/main" val="1328871406"/>
                    </a:ext>
                  </a:extLst>
                </a:gridCol>
                <a:gridCol w="763631">
                  <a:extLst>
                    <a:ext uri="{9D8B030D-6E8A-4147-A177-3AD203B41FA5}">
                      <a16:colId xmlns:a16="http://schemas.microsoft.com/office/drawing/2014/main" val="33157224"/>
                    </a:ext>
                  </a:extLst>
                </a:gridCol>
                <a:gridCol w="763631">
                  <a:extLst>
                    <a:ext uri="{9D8B030D-6E8A-4147-A177-3AD203B41FA5}">
                      <a16:colId xmlns:a16="http://schemas.microsoft.com/office/drawing/2014/main" val="495938006"/>
                    </a:ext>
                  </a:extLst>
                </a:gridCol>
              </a:tblGrid>
              <a:tr h="520846"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latin typeface="+mn-lt"/>
                        </a:rPr>
                        <a:t>Date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smtClean="0">
                          <a:latin typeface="+mn-lt"/>
                        </a:rPr>
                        <a:t>Time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err="1" smtClean="0">
                          <a:latin typeface="+mn-lt"/>
                        </a:rPr>
                        <a:t>Lat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100811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latin typeface="+mn-lt"/>
                        </a:rPr>
                        <a:t>Lon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100811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 err="1">
                          <a:latin typeface="+mn-lt"/>
                        </a:rPr>
                        <a:t>mb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1008111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200" dirty="0" smtClean="0">
                          <a:latin typeface="+mn-lt"/>
                        </a:rPr>
                        <a:t>SSEB*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 dirty="0" err="1" smtClean="0">
                          <a:latin typeface="+mn-lt"/>
                        </a:rPr>
                        <a:t>Dist</a:t>
                      </a:r>
                      <a:r>
                        <a:rPr lang="en-US" sz="1600" dirty="0" smtClean="0">
                          <a:latin typeface="+mn-lt"/>
                        </a:rPr>
                        <a:t>**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937734"/>
                  </a:ext>
                </a:extLst>
              </a:tr>
              <a:tr h="32895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2018/07/04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01:50:06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32.74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100811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+mn-lt"/>
                        </a:rPr>
                        <a:t>35.49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3.8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SO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15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0440533"/>
                  </a:ext>
                </a:extLst>
              </a:tr>
              <a:tr h="32895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2018/07/04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03:52:00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33.00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100811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+mn-lt"/>
                        </a:rPr>
                        <a:t>35.71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3.6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21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9712520"/>
                  </a:ext>
                </a:extLst>
              </a:tr>
              <a:tr h="32895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2018/07/04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19:45:30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32.87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100811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+mn-lt"/>
                        </a:rPr>
                        <a:t>35.68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4.1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SO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</a:rPr>
                        <a:t>9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7249729"/>
                  </a:ext>
                </a:extLst>
              </a:tr>
              <a:tr h="32895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2018/07/08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13:30:47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32.85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100811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+mn-lt"/>
                        </a:rPr>
                        <a:t>35.66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3.5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8971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33CC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7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0759825"/>
                  </a:ext>
                </a:extLst>
              </a:tr>
              <a:tr h="32895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2018/07/22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06:41:24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32.77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100811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  <a:latin typeface="+mn-lt"/>
                        </a:rPr>
                        <a:t>35.65</a:t>
                      </a:r>
                      <a:endParaRPr lang="en-US" sz="12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3.2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89714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FF33CC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+mn-lt"/>
                        </a:rPr>
                        <a:t>12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5413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43034" y="3770824"/>
            <a:ext cx="56714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*SSEB </a:t>
            </a:r>
            <a:r>
              <a:rPr lang="en-US" sz="1100" dirty="0">
                <a:ea typeface="Times New Roman" panose="02020603050405020304" pitchFamily="18" charset="0"/>
                <a:cs typeface="Arial" panose="020B0604020202020204" pitchFamily="34" charset="0"/>
              </a:rPr>
              <a:t>screening category: </a:t>
            </a: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NS</a:t>
            </a:r>
            <a:r>
              <a:rPr lang="en-US" sz="1100" dirty="0">
                <a:ea typeface="Times New Roman" panose="02020603050405020304" pitchFamily="18" charset="0"/>
                <a:cs typeface="Arial" panose="020B0604020202020204" pitchFamily="34" charset="0"/>
              </a:rPr>
              <a:t> - not screened </a:t>
            </a:r>
            <a:r>
              <a:rPr lang="en-US" sz="11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out, </a:t>
            </a:r>
            <a:r>
              <a:rPr lang="en-US" sz="1100" b="1" dirty="0">
                <a:solidFill>
                  <a:srgbClr val="FF33CC"/>
                </a:solidFill>
                <a:cs typeface="Arial" panose="020B0604020202020204" pitchFamily="34" charset="0"/>
              </a:rPr>
              <a:t>NC</a:t>
            </a:r>
            <a:r>
              <a:rPr lang="en-US" sz="11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100" dirty="0">
                <a:ea typeface="Times New Roman" panose="02020603050405020304" pitchFamily="18" charset="0"/>
                <a:cs typeface="Arial" panose="020B0604020202020204" pitchFamily="34" charset="0"/>
              </a:rPr>
              <a:t>- not considered, SO - </a:t>
            </a:r>
            <a:r>
              <a:rPr lang="en-US" sz="11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screened out.</a:t>
            </a:r>
          </a:p>
          <a:p>
            <a:r>
              <a:rPr lang="en-US" sz="1100" dirty="0" smtClean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** Distance between REB and Israel National Catalog locations (in km).</a:t>
            </a:r>
            <a:endParaRPr lang="en-US" sz="11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5665" y="929511"/>
            <a:ext cx="2962801" cy="3673872"/>
            <a:chOff x="6085665" y="929511"/>
            <a:chExt cx="2962801" cy="36738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8" t="6017" r="3512" b="4957"/>
            <a:stretch/>
          </p:blipFill>
          <p:spPr>
            <a:xfrm>
              <a:off x="6085665" y="929511"/>
              <a:ext cx="2962801" cy="36738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9988" y="4143013"/>
              <a:ext cx="468000" cy="87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883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P3.6-111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607856" y="852512"/>
            <a:ext cx="5082540" cy="56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/>
          <a:p>
            <a:pPr marL="0" marR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Basic processing </a:t>
            </a:r>
            <a:r>
              <a:rPr lang="en-US" sz="2400" b="1" kern="1200" dirty="0" smtClean="0">
                <a:solidFill>
                  <a:srgbClr val="8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framework</a:t>
            </a:r>
            <a:r>
              <a:rPr lang="en-US" sz="2400" b="1" kern="1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198699" y="1563890"/>
            <a:ext cx="7217554" cy="3167750"/>
            <a:chOff x="0" y="68898"/>
            <a:chExt cx="8289212" cy="3832833"/>
          </a:xfrm>
        </p:grpSpPr>
        <p:grpSp>
          <p:nvGrpSpPr>
            <p:cNvPr id="35" name="Group 34"/>
            <p:cNvGrpSpPr/>
            <p:nvPr/>
          </p:nvGrpSpPr>
          <p:grpSpPr>
            <a:xfrm>
              <a:off x="0" y="68898"/>
              <a:ext cx="8289212" cy="3832833"/>
              <a:chOff x="0" y="68898"/>
              <a:chExt cx="8289212" cy="3832833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0" y="68898"/>
                <a:ext cx="8289212" cy="3832833"/>
                <a:chOff x="0" y="68898"/>
                <a:chExt cx="8289212" cy="3832833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0" y="68898"/>
                  <a:ext cx="6031230" cy="3832833"/>
                  <a:chOff x="0" y="68898"/>
                  <a:chExt cx="6031230" cy="3832833"/>
                </a:xfrm>
              </p:grpSpPr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0" y="68898"/>
                    <a:ext cx="6031230" cy="3832833"/>
                    <a:chOff x="0" y="68898"/>
                    <a:chExt cx="6031230" cy="3832833"/>
                  </a:xfrm>
                </p:grpSpPr>
                <p:grpSp>
                  <p:nvGrpSpPr>
                    <p:cNvPr id="47" name="Group 46"/>
                    <p:cNvGrpSpPr/>
                    <p:nvPr/>
                  </p:nvGrpSpPr>
                  <p:grpSpPr>
                    <a:xfrm>
                      <a:off x="4135117" y="87802"/>
                      <a:ext cx="1896113" cy="3813929"/>
                      <a:chOff x="-33023" y="87802"/>
                      <a:chExt cx="1896113" cy="3813929"/>
                    </a:xfrm>
                  </p:grpSpPr>
                  <p:grpSp>
                    <p:nvGrpSpPr>
                      <p:cNvPr id="61" name="קבוצה 5137"/>
                      <p:cNvGrpSpPr/>
                      <p:nvPr/>
                    </p:nvGrpSpPr>
                    <p:grpSpPr>
                      <a:xfrm>
                        <a:off x="19050" y="466725"/>
                        <a:ext cx="1844040" cy="3101340"/>
                        <a:chOff x="4728531" y="1511642"/>
                        <a:chExt cx="2010641" cy="4465116"/>
                      </a:xfrm>
                    </p:grpSpPr>
                    <p:grpSp>
                      <p:nvGrpSpPr>
                        <p:cNvPr id="64" name="קבוצה 30"/>
                        <p:cNvGrpSpPr/>
                        <p:nvPr/>
                      </p:nvGrpSpPr>
                      <p:grpSpPr>
                        <a:xfrm>
                          <a:off x="4728531" y="1511642"/>
                          <a:ext cx="2010641" cy="4465116"/>
                          <a:chOff x="4728531" y="1511642"/>
                          <a:chExt cx="2010641" cy="4465116"/>
                        </a:xfrm>
                      </p:grpSpPr>
                      <p:sp>
                        <p:nvSpPr>
                          <p:cNvPr id="66" name="Rectangle 65"/>
                          <p:cNvSpPr/>
                          <p:nvPr/>
                        </p:nvSpPr>
                        <p:spPr>
                          <a:xfrm>
                            <a:off x="4728531" y="1511642"/>
                            <a:ext cx="2010641" cy="4465116"/>
                          </a:xfrm>
                          <a:prstGeom prst="rect">
                            <a:avLst/>
                          </a:prstGeom>
                          <a:noFill/>
                          <a:ln w="25400">
                            <a:solidFill>
                              <a:srgbClr val="92D05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endParaRPr lang="en-US"/>
                          </a:p>
                        </p:txBody>
                      </p:sp>
                      <p:pic>
                        <p:nvPicPr>
                          <p:cNvPr id="67" name="Picture 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17979" y="1572605"/>
                            <a:ext cx="1833853" cy="434372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sp>
                      <p:nvSpPr>
                        <p:cNvPr id="65" name="Freeform 64"/>
                        <p:cNvSpPr/>
                        <p:nvPr/>
                      </p:nvSpPr>
                      <p:spPr>
                        <a:xfrm>
                          <a:off x="5643213" y="4330406"/>
                          <a:ext cx="514354" cy="312724"/>
                        </a:xfrm>
                        <a:custGeom>
                          <a:avLst/>
                          <a:gdLst>
                            <a:gd name="connsiteX0" fmla="*/ 0 w 514354"/>
                            <a:gd name="connsiteY0" fmla="*/ 0 h 312724"/>
                            <a:gd name="connsiteX1" fmla="*/ 179462 w 514354"/>
                            <a:gd name="connsiteY1" fmla="*/ 119641 h 312724"/>
                            <a:gd name="connsiteX2" fmla="*/ 282011 w 514354"/>
                            <a:gd name="connsiteY2" fmla="*/ 102550 h 312724"/>
                            <a:gd name="connsiteX3" fmla="*/ 333286 w 514354"/>
                            <a:gd name="connsiteY3" fmla="*/ 230737 h 312724"/>
                            <a:gd name="connsiteX4" fmla="*/ 495656 w 514354"/>
                            <a:gd name="connsiteY4" fmla="*/ 307649 h 312724"/>
                            <a:gd name="connsiteX5" fmla="*/ 504202 w 514354"/>
                            <a:gd name="connsiteY5" fmla="*/ 299103 h 31272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514354" h="312724">
                              <a:moveTo>
                                <a:pt x="0" y="0"/>
                              </a:moveTo>
                              <a:cubicBezTo>
                                <a:pt x="66230" y="51274"/>
                                <a:pt x="132460" y="102549"/>
                                <a:pt x="179462" y="119641"/>
                              </a:cubicBezTo>
                              <a:cubicBezTo>
                                <a:pt x="226464" y="136733"/>
                                <a:pt x="256374" y="84034"/>
                                <a:pt x="282011" y="102550"/>
                              </a:cubicBezTo>
                              <a:cubicBezTo>
                                <a:pt x="307648" y="121066"/>
                                <a:pt x="297679" y="196554"/>
                                <a:pt x="333286" y="230737"/>
                              </a:cubicBezTo>
                              <a:cubicBezTo>
                                <a:pt x="368893" y="264920"/>
                                <a:pt x="467170" y="296255"/>
                                <a:pt x="495656" y="307649"/>
                              </a:cubicBezTo>
                              <a:cubicBezTo>
                                <a:pt x="524142" y="319043"/>
                                <a:pt x="514172" y="309073"/>
                                <a:pt x="504202" y="299103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2" name="TextBox 38"/>
                      <p:cNvSpPr txBox="1"/>
                      <p:nvPr/>
                    </p:nvSpPr>
                    <p:spPr>
                      <a:xfrm>
                        <a:off x="-33023" y="87802"/>
                        <a:ext cx="1875155" cy="29591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wrap="square" rtlCol="0">
                        <a:noAutofit/>
                      </a:bodyPr>
                      <a:lstStyle/>
                      <a:p>
                        <a:pPr marL="0" marR="0" algn="ctr" fontAlgn="base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400" b="1" kern="12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rPr>
                          <a:t>Main processing</a:t>
                        </a:r>
                        <a:endPara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63" name="TextBox 21"/>
                      <p:cNvSpPr txBox="1"/>
                      <p:nvPr/>
                    </p:nvSpPr>
                    <p:spPr>
                      <a:xfrm>
                        <a:off x="199826" y="3637792"/>
                        <a:ext cx="1599089" cy="26393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B050"/>
                        </a:solidFill>
                      </a:ln>
                    </p:spPr>
                    <p:txBody>
                      <a:bodyPr wrap="square" rtlCol="0">
                        <a:noAutofit/>
                      </a:bodyPr>
                      <a:lstStyle/>
                      <a:p>
                        <a:pPr marL="0" marR="0" algn="ctr" fontAlgn="base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200" b="1" kern="1200" dirty="0">
                            <a:solidFill>
                              <a:srgbClr val="00B050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</a:rPr>
                          <a:t>Diffusion Maps</a:t>
                        </a:r>
                        <a:endPara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endParaRPr>
                      </a:p>
                    </p:txBody>
                  </p:sp>
                </p:grpSp>
                <p:grpSp>
                  <p:nvGrpSpPr>
                    <p:cNvPr id="48" name="Group 47"/>
                    <p:cNvGrpSpPr/>
                    <p:nvPr/>
                  </p:nvGrpSpPr>
                  <p:grpSpPr>
                    <a:xfrm>
                      <a:off x="0" y="68898"/>
                      <a:ext cx="3928745" cy="2866780"/>
                      <a:chOff x="0" y="68898"/>
                      <a:chExt cx="3928745" cy="2866780"/>
                    </a:xfrm>
                  </p:grpSpPr>
                  <p:sp>
                    <p:nvSpPr>
                      <p:cNvPr id="49" name="חץ ימינה 5128"/>
                      <p:cNvSpPr/>
                      <p:nvPr/>
                    </p:nvSpPr>
                    <p:spPr>
                      <a:xfrm>
                        <a:off x="2200275" y="933450"/>
                        <a:ext cx="304775" cy="167249"/>
                      </a:xfrm>
                      <a:prstGeom prst="rightArrow">
                        <a:avLst/>
                      </a:prstGeom>
                      <a:solidFill>
                        <a:srgbClr val="0070C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0" name="חץ ימינה 46"/>
                      <p:cNvSpPr/>
                      <p:nvPr/>
                    </p:nvSpPr>
                    <p:spPr>
                      <a:xfrm>
                        <a:off x="2200275" y="1876425"/>
                        <a:ext cx="304165" cy="167005"/>
                      </a:xfrm>
                      <a:prstGeom prst="rightArrow">
                        <a:avLst/>
                      </a:prstGeom>
                      <a:solidFill>
                        <a:srgbClr val="0070C0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51" name="Group 50"/>
                      <p:cNvGrpSpPr/>
                      <p:nvPr/>
                    </p:nvGrpSpPr>
                    <p:grpSpPr>
                      <a:xfrm>
                        <a:off x="0" y="68898"/>
                        <a:ext cx="3928745" cy="2866780"/>
                        <a:chOff x="0" y="68898"/>
                        <a:chExt cx="3928745" cy="2866780"/>
                      </a:xfrm>
                    </p:grpSpPr>
                    <p:pic>
                      <p:nvPicPr>
                        <p:cNvPr id="52" name="Picture 5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2700" y="504825"/>
                          <a:ext cx="1376045" cy="902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  <p:pic>
                      <p:nvPicPr>
                        <p:cNvPr id="53" name="Picture 5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3990" y="1566985"/>
                          <a:ext cx="1386206" cy="962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  <p:grpSp>
                      <p:nvGrpSpPr>
                        <p:cNvPr id="54" name="Group 53"/>
                        <p:cNvGrpSpPr/>
                        <p:nvPr/>
                      </p:nvGrpSpPr>
                      <p:grpSpPr>
                        <a:xfrm>
                          <a:off x="0" y="68898"/>
                          <a:ext cx="2914612" cy="2866780"/>
                          <a:chOff x="0" y="68898"/>
                          <a:chExt cx="2914612" cy="2866780"/>
                        </a:xfrm>
                      </p:grpSpPr>
                      <p:grpSp>
                        <p:nvGrpSpPr>
                          <p:cNvPr id="55" name="Group 54"/>
                          <p:cNvGrpSpPr/>
                          <p:nvPr/>
                        </p:nvGrpSpPr>
                        <p:grpSpPr>
                          <a:xfrm>
                            <a:off x="0" y="638175"/>
                            <a:ext cx="2124075" cy="2297503"/>
                            <a:chOff x="0" y="0"/>
                            <a:chExt cx="2124075" cy="2297503"/>
                          </a:xfrm>
                        </p:grpSpPr>
                        <p:grpSp>
                          <p:nvGrpSpPr>
                            <p:cNvPr id="57" name="Group 56"/>
                            <p:cNvGrpSpPr/>
                            <p:nvPr/>
                          </p:nvGrpSpPr>
                          <p:grpSpPr>
                            <a:xfrm>
                              <a:off x="0" y="0"/>
                              <a:ext cx="2124075" cy="1679575"/>
                              <a:chOff x="0" y="0"/>
                              <a:chExt cx="2124075" cy="1679575"/>
                            </a:xfrm>
                          </p:grpSpPr>
                          <p:pic>
                            <p:nvPicPr>
                              <p:cNvPr id="59" name="Picture 58"/>
                              <p:cNvPicPr>
                                <a:picLocks noGrp="1" noChangeAspect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0"/>
                                <a:ext cx="2124075" cy="71437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  <p:pic>
                            <p:nvPicPr>
                              <p:cNvPr id="60" name="Picture 59"/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965200"/>
                                <a:ext cx="2124075" cy="714375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grpSp>
                        <p:sp>
                          <p:nvSpPr>
                            <p:cNvPr id="58" name="TextBox 41"/>
                            <p:cNvSpPr txBox="1"/>
                            <p:nvPr/>
                          </p:nvSpPr>
                          <p:spPr>
                            <a:xfrm>
                              <a:off x="203190" y="1981008"/>
                              <a:ext cx="1450698" cy="31649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rgbClr val="00B050"/>
                              </a:solidFill>
                            </a:ln>
                          </p:spPr>
                          <p:txBody>
                            <a:bodyPr wrap="square" rtlCol="0">
                              <a:noAutofit/>
                            </a:bodyPr>
                            <a:lstStyle/>
                            <a:p>
                              <a:pPr marL="0" marR="0" fontAlgn="base"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</a:pPr>
                              <a:r>
                                <a:rPr lang="en-US" sz="1200" b="1" kern="1200">
                                  <a:solidFill>
                                    <a:srgbClr val="00B050"/>
                                  </a:solidFill>
                                  <a:effectLst/>
                                  <a:latin typeface="Arial" panose="020B0604020202020204" pitchFamily="34" charset="0"/>
                                  <a:ea typeface="Times New Roman" panose="02020603050405020304" pitchFamily="18" charset="0"/>
                                </a:rPr>
                                <a:t>Seismograms</a:t>
                              </a:r>
                              <a:endParaRPr lang="en-US" sz="1200">
                                <a:effectLst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56" name="TextBox 14"/>
                          <p:cNvSpPr txBox="1"/>
                          <p:nvPr/>
                        </p:nvSpPr>
                        <p:spPr>
                          <a:xfrm>
                            <a:off x="1086941" y="68898"/>
                            <a:ext cx="1827671" cy="295910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</a:ln>
                        </p:spPr>
                        <p:txBody>
                          <a:bodyPr wrap="square" rtlCol="0">
                            <a:noAutofit/>
                          </a:bodyPr>
                          <a:lstStyle/>
                          <a:p>
                            <a:pPr marL="0" marR="0" algn="ctr" fontAlgn="base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</a:pPr>
                            <a:r>
                              <a:rPr lang="en-US" sz="1400" b="1" kern="1200" dirty="0">
                                <a:solidFill>
                                  <a:srgbClr val="000000"/>
                                </a:solidFill>
                                <a:effectLst/>
                                <a:latin typeface="Arial" panose="020B0604020202020204" pitchFamily="34" charset="0"/>
                                <a:ea typeface="Times New Roman" panose="02020603050405020304" pitchFamily="18" charset="0"/>
                              </a:rPr>
                              <a:t>Pre-processing</a:t>
                            </a:r>
                            <a:endParaRPr lang="en-US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sp>
                <p:nvSpPr>
                  <p:cNvPr id="46" name="TextBox 21"/>
                  <p:cNvSpPr txBox="1"/>
                  <p:nvPr/>
                </p:nvSpPr>
                <p:spPr>
                  <a:xfrm>
                    <a:off x="2552700" y="2573735"/>
                    <a:ext cx="1366120" cy="518807"/>
                  </a:xfrm>
                  <a:prstGeom prst="rect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txBody>
                  <a:bodyPr wrap="square" rtlCol="0">
                    <a:noAutofit/>
                  </a:bodyPr>
                  <a:lstStyle/>
                  <a:p>
                    <a:pPr marL="0" marR="0" algn="ctr" fontAlgn="base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Normalized sonograms</a:t>
                    </a:r>
                    <a:endParaRPr lang="en-US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>
                  <a:off x="5368954" y="82424"/>
                  <a:ext cx="2920258" cy="2524845"/>
                  <a:chOff x="0" y="74035"/>
                  <a:chExt cx="2920258" cy="2524845"/>
                </a:xfrm>
              </p:grpSpPr>
              <p:sp>
                <p:nvSpPr>
                  <p:cNvPr id="41" name="TextBox 63"/>
                  <p:cNvSpPr txBox="1"/>
                  <p:nvPr/>
                </p:nvSpPr>
                <p:spPr>
                  <a:xfrm>
                    <a:off x="1007773" y="74035"/>
                    <a:ext cx="1873922" cy="29591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noAutofit/>
                  </a:bodyPr>
                  <a:lstStyle/>
                  <a:p>
                    <a:pPr marL="0" marR="0" fontAlgn="base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 b="1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rPr>
                      <a:t>Post-processing</a:t>
                    </a:r>
                    <a:endParaRPr lang="en-US" sz="12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0" y="1920017"/>
                    <a:ext cx="2920258" cy="678863"/>
                    <a:chOff x="0" y="7327"/>
                    <a:chExt cx="2920258" cy="678863"/>
                  </a:xfrm>
                </p:grpSpPr>
                <p:cxnSp>
                  <p:nvCxnSpPr>
                    <p:cNvPr id="43" name="מחבר חץ ישר 55"/>
                    <p:cNvCxnSpPr/>
                    <p:nvPr/>
                  </p:nvCxnSpPr>
                  <p:spPr>
                    <a:xfrm flipH="1">
                      <a:off x="0" y="360726"/>
                      <a:ext cx="914400" cy="325464"/>
                    </a:xfrm>
                    <a:prstGeom prst="straightConnector1">
                      <a:avLst/>
                    </a:prstGeom>
                    <a:ln w="15875">
                      <a:solidFill>
                        <a:srgbClr val="0070C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4" name="TextBox 64"/>
                    <p:cNvSpPr txBox="1"/>
                    <p:nvPr/>
                  </p:nvSpPr>
                  <p:spPr>
                    <a:xfrm>
                      <a:off x="969210" y="7327"/>
                      <a:ext cx="1951048" cy="584207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txBody>
                    <a:bodyPr wrap="square" rtlCol="0">
                      <a:noAutofit/>
                    </a:bodyPr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1-nearest neighbors classifier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  <p:cxnSp>
            <p:nvCxnSpPr>
              <p:cNvPr id="38" name="מחבר חץ ישר 5133"/>
              <p:cNvCxnSpPr/>
              <p:nvPr/>
            </p:nvCxnSpPr>
            <p:spPr>
              <a:xfrm>
                <a:off x="3884103" y="939567"/>
                <a:ext cx="1032856" cy="274320"/>
              </a:xfrm>
              <a:prstGeom prst="straightConnector1">
                <a:avLst/>
              </a:prstGeom>
              <a:ln w="15875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מחבר חץ ישר 51"/>
            <p:cNvCxnSpPr/>
            <p:nvPr/>
          </p:nvCxnSpPr>
          <p:spPr>
            <a:xfrm flipV="1">
              <a:off x="3884103" y="1258165"/>
              <a:ext cx="1181100" cy="861060"/>
            </a:xfrm>
            <a:prstGeom prst="straightConnector1">
              <a:avLst/>
            </a:prstGeom>
            <a:ln w="158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79655" y="4311990"/>
            <a:ext cx="4497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*Rabin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et.al.,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Earthquake-Explosion Discrimination Using Diffusion Maps, Geophysical Journal International, 2016, 207, 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1484–1492.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08A0E1-9153-1C4C-BD91-C76D2ABA3F66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P3.6-111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A9686-9B15-6A49-B731-8C1372F7BCED}"/>
              </a:ext>
            </a:extLst>
          </p:cNvPr>
          <p:cNvSpPr txBox="1"/>
          <p:nvPr/>
        </p:nvSpPr>
        <p:spPr>
          <a:xfrm rot="16200000">
            <a:off x="-1779940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6" name="Rectangle 5"/>
          <p:cNvSpPr/>
          <p:nvPr/>
        </p:nvSpPr>
        <p:spPr>
          <a:xfrm>
            <a:off x="400826" y="1422489"/>
            <a:ext cx="51981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cs typeface="Arial" charset="0"/>
              </a:rPr>
              <a:t>Test set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cs typeface="Arial" charset="0"/>
              </a:rPr>
              <a:t>39 </a:t>
            </a:r>
            <a:r>
              <a:rPr lang="en-US" sz="1800" dirty="0" smtClean="0">
                <a:cs typeface="Arial" charset="0"/>
              </a:rPr>
              <a:t>events included in the Israel National Seismic Bulletin with durational magnitude </a:t>
            </a:r>
            <a:r>
              <a:rPr lang="en-US" sz="1800" dirty="0" err="1" smtClean="0">
                <a:cs typeface="Arial" charset="0"/>
              </a:rPr>
              <a:t>Md</a:t>
            </a:r>
            <a:r>
              <a:rPr lang="en-US" sz="1800" dirty="0" smtClean="0">
                <a:cs typeface="Arial" charset="0"/>
              </a:rPr>
              <a:t>&gt;2.3.</a:t>
            </a:r>
            <a:endParaRPr lang="en-US" sz="1800" dirty="0">
              <a:cs typeface="Arial" charset="0"/>
            </a:endParaRPr>
          </a:p>
          <a:p>
            <a:r>
              <a:rPr lang="en-US" sz="2200" b="1" dirty="0">
                <a:cs typeface="Arial" charset="0"/>
              </a:rPr>
              <a:t>Training set</a:t>
            </a:r>
          </a:p>
          <a:p>
            <a:pPr>
              <a:spcAft>
                <a:spcPts val="1200"/>
              </a:spcAft>
            </a:pPr>
            <a:r>
              <a:rPr lang="en-US" sz="1800" dirty="0" smtClean="0">
                <a:cs typeface="Arial" charset="0"/>
              </a:rPr>
              <a:t>136 earthquakes + 12 explosions (2004-2018)</a:t>
            </a:r>
          </a:p>
          <a:p>
            <a:r>
              <a:rPr lang="en-US" sz="2200" b="1" dirty="0">
                <a:cs typeface="Arial" charset="0"/>
              </a:rPr>
              <a:t>Stations</a:t>
            </a:r>
          </a:p>
          <a:p>
            <a:r>
              <a:rPr lang="en-US" sz="1800" dirty="0" smtClean="0">
                <a:cs typeface="Arial" charset="0"/>
              </a:rPr>
              <a:t>3-component IMS </a:t>
            </a:r>
            <a:r>
              <a:rPr lang="en-US" sz="1800" dirty="0">
                <a:cs typeface="Arial" charset="0"/>
              </a:rPr>
              <a:t>station </a:t>
            </a:r>
            <a:r>
              <a:rPr lang="en-US" sz="1800" b="1" dirty="0">
                <a:cs typeface="Arial" charset="0"/>
              </a:rPr>
              <a:t>EIL</a:t>
            </a:r>
            <a:r>
              <a:rPr lang="en-US" sz="1800" dirty="0">
                <a:cs typeface="Arial" charset="0"/>
              </a:rPr>
              <a:t> and </a:t>
            </a:r>
            <a:r>
              <a:rPr lang="en-US" sz="1800" dirty="0" smtClean="0">
                <a:cs typeface="Arial" charset="0"/>
              </a:rPr>
              <a:t>Israel Cooperating National Facility </a:t>
            </a:r>
            <a:r>
              <a:rPr lang="en-US" sz="1800" dirty="0">
                <a:cs typeface="Arial" charset="0"/>
              </a:rPr>
              <a:t>stations </a:t>
            </a:r>
            <a:r>
              <a:rPr lang="en-US" sz="1800" b="1" dirty="0">
                <a:cs typeface="Arial" charset="0"/>
              </a:rPr>
              <a:t>KZIT</a:t>
            </a:r>
            <a:r>
              <a:rPr lang="en-US" sz="1800" dirty="0">
                <a:cs typeface="Arial" charset="0"/>
              </a:rPr>
              <a:t> &amp; </a:t>
            </a:r>
            <a:r>
              <a:rPr lang="en-US" sz="1800" b="1" dirty="0" smtClean="0">
                <a:cs typeface="Arial" charset="0"/>
              </a:rPr>
              <a:t>HRFI</a:t>
            </a:r>
            <a:r>
              <a:rPr lang="en-US" sz="1800" dirty="0" smtClean="0">
                <a:cs typeface="Arial" charset="0"/>
              </a:rPr>
              <a:t>.</a:t>
            </a:r>
            <a:endParaRPr lang="en-US" sz="1800" dirty="0">
              <a:cs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399588" y="1021228"/>
            <a:ext cx="3674670" cy="3656027"/>
            <a:chOff x="5399588" y="1021228"/>
            <a:chExt cx="3674670" cy="3656027"/>
          </a:xfrm>
        </p:grpSpPr>
        <p:grpSp>
          <p:nvGrpSpPr>
            <p:cNvPr id="10" name="Group 9"/>
            <p:cNvGrpSpPr/>
            <p:nvPr/>
          </p:nvGrpSpPr>
          <p:grpSpPr>
            <a:xfrm>
              <a:off x="5399588" y="1021228"/>
              <a:ext cx="3674670" cy="3656027"/>
              <a:chOff x="5399588" y="1021228"/>
              <a:chExt cx="3674670" cy="365602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17" t="5927" r="4340" b="4920"/>
              <a:stretch/>
            </p:blipFill>
            <p:spPr>
              <a:xfrm>
                <a:off x="5399588" y="1118331"/>
                <a:ext cx="3072121" cy="3558924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07" t="10546" b="5689"/>
              <a:stretch/>
            </p:blipFill>
            <p:spPr>
              <a:xfrm>
                <a:off x="8126437" y="1021228"/>
                <a:ext cx="947821" cy="2169763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6125" y="4249481"/>
                <a:ext cx="468000" cy="8730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561" y="2924655"/>
              <a:ext cx="288000" cy="53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94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6FE18-9E0E-3E4A-9C8F-6BF097735A61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P3.6-111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29476-7660-1049-BF58-5DE19B373679}"/>
              </a:ext>
            </a:extLst>
          </p:cNvPr>
          <p:cNvSpPr txBox="1"/>
          <p:nvPr/>
        </p:nvSpPr>
        <p:spPr>
          <a:xfrm rot="16200000">
            <a:off x="-1779943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399" y="1169171"/>
            <a:ext cx="4143949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cs typeface="Arial" charset="0"/>
              </a:rPr>
              <a:t>Examples of </a:t>
            </a:r>
            <a:r>
              <a:rPr lang="en-US" sz="1800" dirty="0" smtClean="0">
                <a:cs typeface="Arial" charset="0"/>
              </a:rPr>
              <a:t>normalized sonograms for: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 smtClean="0">
                <a:cs typeface="Arial" charset="0"/>
              </a:rPr>
              <a:t>A historic </a:t>
            </a:r>
            <a:r>
              <a:rPr lang="en-US" sz="1500" dirty="0">
                <a:cs typeface="Arial" charset="0"/>
              </a:rPr>
              <a:t>earthquake with </a:t>
            </a:r>
            <a:r>
              <a:rPr lang="en-US" sz="1500" dirty="0" smtClean="0">
                <a:cs typeface="Arial" charset="0"/>
              </a:rPr>
              <a:t>durational magnitude </a:t>
            </a:r>
            <a:r>
              <a:rPr lang="en-US" sz="1500" dirty="0" err="1" smtClean="0">
                <a:cs typeface="Arial" charset="0"/>
              </a:rPr>
              <a:t>Md</a:t>
            </a:r>
            <a:r>
              <a:rPr lang="en-US" sz="1500" dirty="0" smtClean="0">
                <a:cs typeface="Arial" charset="0"/>
              </a:rPr>
              <a:t>= 2.7 (top left),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 smtClean="0">
                <a:cs typeface="Arial" charset="0"/>
              </a:rPr>
              <a:t>A historic explosion </a:t>
            </a:r>
            <a:r>
              <a:rPr lang="en-US" sz="1500" dirty="0">
                <a:cs typeface="Arial" charset="0"/>
              </a:rPr>
              <a:t>with </a:t>
            </a:r>
            <a:r>
              <a:rPr lang="en-US" sz="1500" dirty="0" err="1" smtClean="0">
                <a:cs typeface="Arial" charset="0"/>
              </a:rPr>
              <a:t>Md</a:t>
            </a:r>
            <a:r>
              <a:rPr lang="en-US" sz="1500" dirty="0" smtClean="0">
                <a:cs typeface="Arial" charset="0"/>
              </a:rPr>
              <a:t>=2.5 (bottom </a:t>
            </a:r>
            <a:r>
              <a:rPr lang="en-US" sz="1500" dirty="0">
                <a:cs typeface="Arial" charset="0"/>
              </a:rPr>
              <a:t>left</a:t>
            </a:r>
            <a:r>
              <a:rPr lang="en-US" sz="1500" dirty="0" smtClean="0">
                <a:cs typeface="Arial" charset="0"/>
              </a:rPr>
              <a:t>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 smtClean="0">
                <a:cs typeface="Arial" charset="0"/>
              </a:rPr>
              <a:t>Two REB events with </a:t>
            </a:r>
            <a:r>
              <a:rPr lang="en-US" sz="1500" dirty="0" err="1">
                <a:cs typeface="Arial" charset="0"/>
              </a:rPr>
              <a:t>Md</a:t>
            </a:r>
            <a:r>
              <a:rPr lang="en-US" sz="1500" dirty="0" smtClean="0">
                <a:cs typeface="Arial" charset="0"/>
              </a:rPr>
              <a:t>= 4.1 and </a:t>
            </a:r>
            <a:r>
              <a:rPr lang="en-US" sz="1500" dirty="0" err="1" smtClean="0">
                <a:cs typeface="Arial" charset="0"/>
              </a:rPr>
              <a:t>Md</a:t>
            </a:r>
            <a:r>
              <a:rPr lang="en-US" sz="1500" dirty="0" smtClean="0">
                <a:cs typeface="Arial" charset="0"/>
              </a:rPr>
              <a:t>=3.9 (</a:t>
            </a:r>
            <a:r>
              <a:rPr lang="en-US" sz="1500" dirty="0">
                <a:cs typeface="Arial" charset="0"/>
              </a:rPr>
              <a:t>top </a:t>
            </a:r>
            <a:r>
              <a:rPr lang="en-US" sz="1500" dirty="0" smtClean="0">
                <a:cs typeface="Arial" charset="0"/>
              </a:rPr>
              <a:t>and bottom right, respectively).</a:t>
            </a:r>
          </a:p>
          <a:p>
            <a:pPr algn="just"/>
            <a:r>
              <a:rPr lang="en-US" sz="1800" dirty="0" smtClean="0">
                <a:cs typeface="Arial" charset="0"/>
              </a:rPr>
              <a:t>The normalized </a:t>
            </a:r>
            <a:r>
              <a:rPr lang="en-US" sz="1800" dirty="0">
                <a:cs typeface="Arial" charset="0"/>
              </a:rPr>
              <a:t>sonograms of REB events show resemblance and they are similar to the normalized sonogram of </a:t>
            </a:r>
            <a:r>
              <a:rPr lang="en-US" sz="1800" dirty="0" smtClean="0">
                <a:cs typeface="Arial" charset="0"/>
              </a:rPr>
              <a:t>the historical </a:t>
            </a:r>
            <a:r>
              <a:rPr lang="en-US" sz="1800" dirty="0">
                <a:cs typeface="Arial" charset="0"/>
              </a:rPr>
              <a:t>earthquake. </a:t>
            </a:r>
          </a:p>
          <a:p>
            <a:pPr algn="just"/>
            <a:r>
              <a:rPr lang="en-US" sz="1800" dirty="0" smtClean="0">
                <a:cs typeface="Arial" charset="0"/>
              </a:rPr>
              <a:t>The REB event with </a:t>
            </a:r>
            <a:r>
              <a:rPr lang="en-US" sz="1800" dirty="0" err="1">
                <a:cs typeface="Arial" charset="0"/>
              </a:rPr>
              <a:t>Md</a:t>
            </a:r>
            <a:r>
              <a:rPr lang="en-US" sz="1800" dirty="0">
                <a:cs typeface="Arial" charset="0"/>
              </a:rPr>
              <a:t>=3.9 </a:t>
            </a:r>
            <a:r>
              <a:rPr lang="en-US" sz="1800" dirty="0" smtClean="0">
                <a:cs typeface="Arial" charset="0"/>
              </a:rPr>
              <a:t>was </a:t>
            </a:r>
            <a:r>
              <a:rPr lang="en-US" sz="18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not </a:t>
            </a:r>
            <a:r>
              <a:rPr lang="en-US" sz="1800" dirty="0">
                <a:ea typeface="Times New Roman" panose="02020603050405020304" pitchFamily="18" charset="0"/>
                <a:cs typeface="Arial" panose="020B0604020202020204" pitchFamily="34" charset="0"/>
              </a:rPr>
              <a:t>screened </a:t>
            </a:r>
            <a:r>
              <a:rPr lang="en-US" sz="1800" dirty="0" smtClean="0">
                <a:ea typeface="Times New Roman" panose="02020603050405020304" pitchFamily="18" charset="0"/>
                <a:cs typeface="Arial" panose="020B0604020202020204" pitchFamily="34" charset="0"/>
              </a:rPr>
              <a:t>out</a:t>
            </a:r>
            <a:r>
              <a:rPr lang="en-US" sz="1600" dirty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91072" y="4383091"/>
            <a:ext cx="11689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REB event (</a:t>
            </a:r>
            <a:r>
              <a:rPr lang="en-US" sz="900" dirty="0" err="1" smtClean="0"/>
              <a:t>Md</a:t>
            </a:r>
            <a:r>
              <a:rPr lang="en-US" sz="900" dirty="0" smtClean="0"/>
              <a:t> = 3.9)</a:t>
            </a:r>
          </a:p>
          <a:p>
            <a:r>
              <a:rPr lang="en-US" sz="900" dirty="0" smtClean="0"/>
              <a:t>Not Screened Out</a:t>
            </a:r>
            <a:endParaRPr lang="en-US" sz="900" dirty="0"/>
          </a:p>
        </p:txBody>
      </p:sp>
      <p:grpSp>
        <p:nvGrpSpPr>
          <p:cNvPr id="7" name="Group 6"/>
          <p:cNvGrpSpPr/>
          <p:nvPr/>
        </p:nvGrpSpPr>
        <p:grpSpPr>
          <a:xfrm>
            <a:off x="4624825" y="962445"/>
            <a:ext cx="4378497" cy="3651478"/>
            <a:chOff x="4624825" y="962445"/>
            <a:chExt cx="4378497" cy="3651478"/>
          </a:xfrm>
        </p:grpSpPr>
        <p:grpSp>
          <p:nvGrpSpPr>
            <p:cNvPr id="8" name="Group 7"/>
            <p:cNvGrpSpPr/>
            <p:nvPr/>
          </p:nvGrpSpPr>
          <p:grpSpPr>
            <a:xfrm>
              <a:off x="4624825" y="1097525"/>
              <a:ext cx="4378497" cy="3263460"/>
              <a:chOff x="0" y="0"/>
              <a:chExt cx="7156938" cy="519522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"/>
              <a:stretch/>
            </p:blipFill>
            <p:spPr bwMode="auto">
              <a:xfrm>
                <a:off x="5861" y="105507"/>
                <a:ext cx="3597910" cy="247523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0" y="0"/>
                <a:ext cx="7156938" cy="5195228"/>
                <a:chOff x="0" y="0"/>
                <a:chExt cx="7156938" cy="5195228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887"/>
                <a:stretch/>
              </p:blipFill>
              <p:spPr bwMode="auto">
                <a:xfrm>
                  <a:off x="0" y="2602523"/>
                  <a:ext cx="3583940" cy="25927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88" r="13208"/>
                <a:stretch/>
              </p:blipFill>
              <p:spPr bwMode="auto">
                <a:xfrm>
                  <a:off x="3651738" y="0"/>
                  <a:ext cx="3505200" cy="5078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89584" y="5040923"/>
                  <a:ext cx="1447800" cy="15430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2" name="TextBox 1"/>
            <p:cNvSpPr txBox="1"/>
            <p:nvPr/>
          </p:nvSpPr>
          <p:spPr>
            <a:xfrm>
              <a:off x="5050623" y="1040877"/>
              <a:ext cx="123142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Earthquake (</a:t>
              </a:r>
              <a:r>
                <a:rPr lang="en-US" sz="900" dirty="0" err="1" smtClean="0"/>
                <a:t>Md</a:t>
              </a:r>
              <a:r>
                <a:rPr lang="en-US" sz="900" dirty="0" smtClean="0"/>
                <a:t> = 2.7)</a:t>
              </a:r>
              <a:endParaRPr lang="en-US" sz="9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57810" y="4383091"/>
              <a:ext cx="1143262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Explosion (</a:t>
              </a:r>
              <a:r>
                <a:rPr lang="en-US" sz="900" dirty="0" err="1" smtClean="0"/>
                <a:t>Md</a:t>
              </a:r>
              <a:r>
                <a:rPr lang="en-US" sz="900" dirty="0" smtClean="0"/>
                <a:t> = 2.5)</a:t>
              </a:r>
              <a:endParaRPr lang="en-US" sz="9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73491" y="962445"/>
              <a:ext cx="116891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REB event (</a:t>
              </a:r>
              <a:r>
                <a:rPr lang="en-US" sz="900" dirty="0" err="1" smtClean="0"/>
                <a:t>Md</a:t>
              </a:r>
              <a:r>
                <a:rPr lang="en-US" sz="900" dirty="0" smtClean="0"/>
                <a:t> = 4.1)</a:t>
              </a:r>
              <a:endParaRPr lang="en-US" sz="9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131260" y="2727695"/>
              <a:ext cx="1044160" cy="95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23856" y="2732339"/>
              <a:ext cx="1044160" cy="952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3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E6FE18-9E0E-3E4A-9C8F-6BF097735A61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P3.6-111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29476-7660-1049-BF58-5DE19B373679}"/>
              </a:ext>
            </a:extLst>
          </p:cNvPr>
          <p:cNvSpPr txBox="1"/>
          <p:nvPr/>
        </p:nvSpPr>
        <p:spPr>
          <a:xfrm rot="16200000">
            <a:off x="-1779943" y="2499816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2264" r="7113"/>
          <a:stretch/>
        </p:blipFill>
        <p:spPr>
          <a:xfrm>
            <a:off x="5062330" y="1284452"/>
            <a:ext cx="3997228" cy="2570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417" y="976944"/>
            <a:ext cx="46229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 smtClean="0">
                <a:cs typeface="Arial" charset="0"/>
              </a:rPr>
              <a:t>We </a:t>
            </a:r>
            <a:r>
              <a:rPr lang="en-US" sz="1500" dirty="0">
                <a:cs typeface="Arial" charset="0"/>
              </a:rPr>
              <a:t>compute </a:t>
            </a:r>
            <a:r>
              <a:rPr lang="en-US" sz="1500" dirty="0" smtClean="0">
                <a:cs typeface="Arial" charset="0"/>
              </a:rPr>
              <a:t>distance </a:t>
            </a:r>
            <a:r>
              <a:rPr lang="en-US" sz="1500" dirty="0">
                <a:cs typeface="Arial" charset="0"/>
              </a:rPr>
              <a:t>to every historical event in </a:t>
            </a:r>
            <a:r>
              <a:rPr lang="en-US" sz="1500" dirty="0" smtClean="0">
                <a:cs typeface="Arial" charset="0"/>
              </a:rPr>
              <a:t>a 3D </a:t>
            </a:r>
            <a:r>
              <a:rPr lang="en-US" sz="1500" dirty="0">
                <a:cs typeface="Arial" charset="0"/>
              </a:rPr>
              <a:t>diffusion </a:t>
            </a:r>
            <a:r>
              <a:rPr lang="en-US" sz="1500" dirty="0" smtClean="0">
                <a:cs typeface="Arial" charset="0"/>
              </a:rPr>
              <a:t>space.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 smtClean="0">
                <a:cs typeface="Arial" charset="0"/>
              </a:rPr>
              <a:t>For each channel, the </a:t>
            </a:r>
            <a:r>
              <a:rPr lang="en-US" sz="1500" dirty="0">
                <a:cs typeface="Arial" charset="0"/>
              </a:rPr>
              <a:t>label (earthquake or explosion) of every test event is defined as a label of the nearest historical event.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 smtClean="0">
                <a:cs typeface="Arial" charset="0"/>
              </a:rPr>
              <a:t>For each station, the </a:t>
            </a:r>
            <a:r>
              <a:rPr lang="en-US" sz="1500" dirty="0">
                <a:cs typeface="Arial" charset="0"/>
              </a:rPr>
              <a:t>discrimination label is determined using a majority vote over </a:t>
            </a:r>
            <a:r>
              <a:rPr lang="en-US" sz="1500" dirty="0" smtClean="0">
                <a:cs typeface="Arial" charset="0"/>
              </a:rPr>
              <a:t>labels </a:t>
            </a:r>
            <a:r>
              <a:rPr lang="en-US" sz="1500" dirty="0">
                <a:cs typeface="Arial" charset="0"/>
              </a:rPr>
              <a:t>of all </a:t>
            </a:r>
            <a:r>
              <a:rPr lang="en-US" sz="1500" dirty="0" smtClean="0">
                <a:cs typeface="Arial" charset="0"/>
              </a:rPr>
              <a:t>channels </a:t>
            </a:r>
            <a:r>
              <a:rPr lang="en-US" sz="1500" dirty="0">
                <a:cs typeface="Arial" charset="0"/>
              </a:rPr>
              <a:t>for each test event. </a:t>
            </a:r>
            <a:endParaRPr lang="en-US" sz="1500" dirty="0" smtClean="0">
              <a:cs typeface="Arial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 smtClean="0">
                <a:cs typeface="Arial" charset="0"/>
              </a:rPr>
              <a:t>Final </a:t>
            </a:r>
            <a:r>
              <a:rPr lang="en-US" sz="1500" dirty="0">
                <a:cs typeface="Arial" charset="0"/>
              </a:rPr>
              <a:t>earthquake-explosion discrimination label is determined using a majority vote over labels of all 3 stations. </a:t>
            </a:r>
            <a:endParaRPr lang="en-US" sz="1500" dirty="0" smtClean="0">
              <a:cs typeface="Arial" charset="0"/>
            </a:endParaRPr>
          </a:p>
          <a:p>
            <a:pPr algn="just"/>
            <a:r>
              <a:rPr lang="en-US" sz="1500" dirty="0" smtClean="0">
                <a:cs typeface="Arial" charset="0"/>
              </a:rPr>
              <a:t>This </a:t>
            </a:r>
            <a:r>
              <a:rPr lang="en-US" sz="1500" dirty="0">
                <a:cs typeface="Arial" charset="0"/>
              </a:rPr>
              <a:t>procedure results </a:t>
            </a:r>
            <a:r>
              <a:rPr lang="en-US" sz="1500" dirty="0" smtClean="0">
                <a:cs typeface="Arial" charset="0"/>
              </a:rPr>
              <a:t>in that </a:t>
            </a:r>
            <a:r>
              <a:rPr lang="en-US" sz="1500" b="1" dirty="0">
                <a:cs typeface="Arial" charset="0"/>
              </a:rPr>
              <a:t>all July 2018 Sea of Galilee seismic events are classified as earthquakes</a:t>
            </a:r>
            <a:r>
              <a:rPr lang="en-US" sz="1500" dirty="0" smtClean="0">
                <a:cs typeface="Arial" charset="0"/>
              </a:rPr>
              <a:t>.</a:t>
            </a:r>
          </a:p>
          <a:p>
            <a:pPr algn="just"/>
            <a:r>
              <a:rPr lang="en-US" sz="1500" dirty="0" smtClean="0">
                <a:cs typeface="Arial" charset="0"/>
              </a:rPr>
              <a:t>Note that all REB </a:t>
            </a:r>
            <a:r>
              <a:rPr lang="en-US" sz="1500" dirty="0">
                <a:cs typeface="Arial" charset="0"/>
              </a:rPr>
              <a:t>events </a:t>
            </a:r>
            <a:r>
              <a:rPr lang="en-US" sz="1500" dirty="0" smtClean="0">
                <a:cs typeface="Arial" charset="0"/>
              </a:rPr>
              <a:t>are </a:t>
            </a:r>
            <a:r>
              <a:rPr lang="en-US" sz="1500" dirty="0">
                <a:cs typeface="Arial" charset="0"/>
              </a:rPr>
              <a:t>found inside the population of earthquakes for all </a:t>
            </a:r>
            <a:r>
              <a:rPr lang="en-US" sz="1500" dirty="0" smtClean="0">
                <a:cs typeface="Arial" charset="0"/>
              </a:rPr>
              <a:t>channels of all 3 stations (see example in the figure).</a:t>
            </a:r>
            <a:endParaRPr lang="en-US" sz="1500" dirty="0"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09636" y="3934101"/>
            <a:ext cx="3289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Leading 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diffusion coordinates </a:t>
            </a:r>
            <a:r>
              <a:rPr lang="en-US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for 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channel </a:t>
            </a:r>
            <a:r>
              <a:rPr lang="en-US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</a:t>
            </a:r>
            <a:r>
              <a:rPr lang="en-US" sz="1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station HRFI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387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925867-9103-6844-803C-F06ADDBAB5B5}"/>
              </a:ext>
            </a:extLst>
          </p:cNvPr>
          <p:cNvSpPr txBox="1"/>
          <p:nvPr/>
        </p:nvSpPr>
        <p:spPr>
          <a:xfrm>
            <a:off x="953477" y="567772"/>
            <a:ext cx="6721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P3.6-111</a:t>
            </a:r>
            <a:endParaRPr lang="en-AT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24C6D9-8EEE-364D-BA25-2B01E2110CC1}"/>
              </a:ext>
            </a:extLst>
          </p:cNvPr>
          <p:cNvSpPr txBox="1"/>
          <p:nvPr/>
        </p:nvSpPr>
        <p:spPr>
          <a:xfrm rot="16200000">
            <a:off x="-1775302" y="2499817"/>
            <a:ext cx="388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T" sz="3600" dirty="0">
                <a:solidFill>
                  <a:srgbClr val="DFC5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597878" y="1057933"/>
            <a:ext cx="8271802" cy="3485931"/>
          </a:xfrm>
          <a:prstGeom prst="rect">
            <a:avLst/>
          </a:prstGeom>
        </p:spPr>
        <p:txBody>
          <a:bodyPr/>
          <a:lstStyle>
            <a:lvl1pPr marL="252027" indent="-252027" algn="l" defTabSz="1008111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6085" indent="-252027" algn="l" defTabSz="1008111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0139" indent="-252027" algn="l" defTabSz="1008111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4195" indent="-252027" algn="l" defTabSz="1008111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8249" indent="-252027" algn="l" defTabSz="1008111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2305" indent="-252027" algn="l" defTabSz="1008111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361" indent="-252027" algn="l" defTabSz="1008111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417" indent="-252027" algn="l" defTabSz="1008111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474" indent="-252027" algn="l" defTabSz="1008111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dirty="0"/>
              <a:t>In this work, </a:t>
            </a:r>
            <a:r>
              <a:rPr lang="en-US" sz="2000" dirty="0" smtClean="0"/>
              <a:t>diffusion </a:t>
            </a:r>
            <a:r>
              <a:rPr lang="en-US" sz="2000" dirty="0"/>
              <a:t>maps-based discrimination </a:t>
            </a:r>
            <a:r>
              <a:rPr lang="en-US" sz="2000" dirty="0" smtClean="0"/>
              <a:t>is adapted </a:t>
            </a:r>
            <a:r>
              <a:rPr lang="en-US" sz="2000" dirty="0"/>
              <a:t>and applied for discrimination of the July 2018 Sea of Galilee seismic events.</a:t>
            </a:r>
          </a:p>
          <a:p>
            <a:pPr algn="just"/>
            <a:r>
              <a:rPr lang="en-US" sz="2000" dirty="0" smtClean="0"/>
              <a:t>The method </a:t>
            </a:r>
            <a:r>
              <a:rPr lang="en-US" sz="2000" dirty="0"/>
              <a:t>correctly classifies all </a:t>
            </a:r>
            <a:r>
              <a:rPr lang="en-US" sz="2000" dirty="0" smtClean="0"/>
              <a:t>of the July </a:t>
            </a:r>
            <a:r>
              <a:rPr lang="en-US" sz="2000" dirty="0"/>
              <a:t>2018 Sea of Galilee </a:t>
            </a:r>
            <a:r>
              <a:rPr lang="en-US" sz="2000" dirty="0" smtClean="0"/>
              <a:t>seismic </a:t>
            </a:r>
            <a:r>
              <a:rPr lang="en-US" sz="2000" dirty="0"/>
              <a:t>events </a:t>
            </a:r>
            <a:r>
              <a:rPr lang="en-US" sz="2000" dirty="0" smtClean="0"/>
              <a:t>with </a:t>
            </a:r>
            <a:r>
              <a:rPr lang="en-US" sz="2000" dirty="0"/>
              <a:t>durational magnitude </a:t>
            </a:r>
            <a:r>
              <a:rPr lang="en-US" sz="2000" dirty="0" err="1"/>
              <a:t>Md</a:t>
            </a:r>
            <a:r>
              <a:rPr lang="en-US" sz="2000" dirty="0"/>
              <a:t> &gt; 2.3 as earthquakes</a:t>
            </a:r>
            <a:r>
              <a:rPr lang="en-GB" sz="2000" dirty="0"/>
              <a:t>. </a:t>
            </a:r>
          </a:p>
          <a:p>
            <a:pPr algn="just"/>
            <a:r>
              <a:rPr lang="en-US" sz="2000" dirty="0" smtClean="0"/>
              <a:t>All 5 </a:t>
            </a:r>
            <a:r>
              <a:rPr lang="en-US" sz="2000" dirty="0"/>
              <a:t>REB events </a:t>
            </a:r>
            <a:r>
              <a:rPr lang="en-US" sz="2000" dirty="0" smtClean="0"/>
              <a:t>were </a:t>
            </a:r>
            <a:r>
              <a:rPr lang="en-US" sz="2000" dirty="0"/>
              <a:t>classified as earthquakes with their diffusion coordinates located deep within the population of earthquakes, even though three of those were not screened out by the IDC.</a:t>
            </a:r>
            <a:endParaRPr lang="en-GB" sz="2000" dirty="0"/>
          </a:p>
          <a:p>
            <a:pPr algn="just"/>
            <a:r>
              <a:rPr lang="en-GB" sz="2000" dirty="0"/>
              <a:t>The method can be used during </a:t>
            </a:r>
            <a:r>
              <a:rPr lang="en-GB" sz="2000" dirty="0" smtClean="0"/>
              <a:t>Expert Technical Analysis </a:t>
            </a:r>
            <a:r>
              <a:rPr lang="en-US" sz="2000" dirty="0"/>
              <a:t>in order to help the State Party concerned to identify the source of specific events.</a:t>
            </a:r>
          </a:p>
        </p:txBody>
      </p:sp>
    </p:spTree>
    <p:extLst>
      <p:ext uri="{BB962C8B-B14F-4D97-AF65-F5344CB8AC3E}">
        <p14:creationId xmlns:p14="http://schemas.microsoft.com/office/powerpoint/2010/main" val="3410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2.xml><?xml version="1.0" encoding="utf-8"?>
<a:theme xmlns:a="http://schemas.openxmlformats.org/drawingml/2006/main" name="Inner Slid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3.xml><?xml version="1.0" encoding="utf-8"?>
<a:theme xmlns:a="http://schemas.openxmlformats.org/drawingml/2006/main" name="abstrac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4.xml><?xml version="1.0" encoding="utf-8"?>
<a:theme xmlns:a="http://schemas.openxmlformats.org/drawingml/2006/main" name="INTRODUC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5.xml><?xml version="1.0" encoding="utf-8"?>
<a:theme xmlns:a="http://schemas.openxmlformats.org/drawingml/2006/main" name="METHOD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6.xml><?xml version="1.0" encoding="utf-8"?>
<a:theme xmlns:a="http://schemas.openxmlformats.org/drawingml/2006/main" name="RESULT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7.xml><?xml version="1.0" encoding="utf-8"?>
<a:theme xmlns:a="http://schemas.openxmlformats.org/drawingml/2006/main" name="CONCLUSI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407BE2F-22BD-F24E-9160-BD83EB8FA80C}" vid="{C31ECE4E-E000-6741-AD44-91B3D16F5C5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2452</TotalTime>
  <Words>662</Words>
  <Application>Microsoft Office PowerPoint</Application>
  <PresentationFormat>On-screen Show (16:9)</PresentationFormat>
  <Paragraphs>108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Avenir Book</vt:lpstr>
      <vt:lpstr>Calibri</vt:lpstr>
      <vt:lpstr>DIN-Light</vt:lpstr>
      <vt:lpstr>DIN-Medium</vt:lpstr>
      <vt:lpstr>Times New Roman</vt:lpstr>
      <vt:lpstr>Title Slide</vt:lpstr>
      <vt:lpstr>Inner Slide</vt:lpstr>
      <vt:lpstr>abstract</vt:lpstr>
      <vt:lpstr>INTRODUCTION</vt:lpstr>
      <vt:lpstr>METHODS</vt:lpstr>
      <vt:lpstr>RESULTS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yuri</cp:lastModifiedBy>
  <cp:revision>145</cp:revision>
  <cp:lastPrinted>2019-03-26T13:54:24Z</cp:lastPrinted>
  <dcterms:created xsi:type="dcterms:W3CDTF">2019-04-24T06:32:04Z</dcterms:created>
  <dcterms:modified xsi:type="dcterms:W3CDTF">2021-06-13T12:16:07Z</dcterms:modified>
</cp:coreProperties>
</file>