
<file path=[Content_Types].xml><?xml version="1.0" encoding="utf-8"?>
<Types xmlns="http://schemas.openxmlformats.org/package/2006/content-types"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theme/theme4.xml" ContentType="application/vnd.openxmlformats-officedocument.theme+xml"/>
  <Override PartName="/ppt/theme/theme5.xml" ContentType="application/vnd.openxmlformats-officedocument.them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Default Extension="emf" ContentType="image/x-emf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Default Extension="vml" ContentType="application/vnd.openxmlformats-officedocument.vmlDrawing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theme/theme8.xml" ContentType="application/vnd.openxmlformats-officedocument.theme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62" r:id="rId2"/>
    <p:sldMasterId id="2147483664" r:id="rId3"/>
    <p:sldMasterId id="2147483666" r:id="rId4"/>
    <p:sldMasterId id="2147483668" r:id="rId5"/>
    <p:sldMasterId id="2147483670" r:id="rId6"/>
    <p:sldMasterId id="2147483672" r:id="rId7"/>
  </p:sldMasterIdLst>
  <p:notesMasterIdLst>
    <p:notesMasterId r:id="rId20"/>
  </p:notesMasterIdLst>
  <p:sldIdLst>
    <p:sldId id="256" r:id="rId8"/>
    <p:sldId id="258" r:id="rId9"/>
    <p:sldId id="260" r:id="rId10"/>
    <p:sldId id="261" r:id="rId11"/>
    <p:sldId id="265" r:id="rId12"/>
    <p:sldId id="266" r:id="rId13"/>
    <p:sldId id="267" r:id="rId14"/>
    <p:sldId id="269" r:id="rId15"/>
    <p:sldId id="270" r:id="rId16"/>
    <p:sldId id="271" r:id="rId17"/>
    <p:sldId id="262" r:id="rId18"/>
    <p:sldId id="263" r:id="rId19"/>
  </p:sldIdLst>
  <p:sldSz cx="9144000" cy="5143500" type="screen16x9"/>
  <p:notesSz cx="6858000" cy="9144000"/>
  <p:defaultTextStyle>
    <a:defPPr>
      <a:defRPr lang="en-US"/>
    </a:defPPr>
    <a:lvl1pPr marL="0" algn="l" defTabSz="89714" rtl="0" eaLnBrk="1" latinLnBrk="0" hangingPunct="1">
      <a:defRPr sz="353" kern="1200">
        <a:solidFill>
          <a:schemeClr val="tx1"/>
        </a:solidFill>
        <a:latin typeface="+mn-lt"/>
        <a:ea typeface="+mn-ea"/>
        <a:cs typeface="+mn-cs"/>
      </a:defRPr>
    </a:lvl1pPr>
    <a:lvl2pPr marL="89714" algn="l" defTabSz="89714" rtl="0" eaLnBrk="1" latinLnBrk="0" hangingPunct="1">
      <a:defRPr sz="353" kern="1200">
        <a:solidFill>
          <a:schemeClr val="tx1"/>
        </a:solidFill>
        <a:latin typeface="+mn-lt"/>
        <a:ea typeface="+mn-ea"/>
        <a:cs typeface="+mn-cs"/>
      </a:defRPr>
    </a:lvl2pPr>
    <a:lvl3pPr marL="179431" algn="l" defTabSz="89714" rtl="0" eaLnBrk="1" latinLnBrk="0" hangingPunct="1">
      <a:defRPr sz="353" kern="1200">
        <a:solidFill>
          <a:schemeClr val="tx1"/>
        </a:solidFill>
        <a:latin typeface="+mn-lt"/>
        <a:ea typeface="+mn-ea"/>
        <a:cs typeface="+mn-cs"/>
      </a:defRPr>
    </a:lvl3pPr>
    <a:lvl4pPr marL="269146" algn="l" defTabSz="89714" rtl="0" eaLnBrk="1" latinLnBrk="0" hangingPunct="1">
      <a:defRPr sz="353" kern="1200">
        <a:solidFill>
          <a:schemeClr val="tx1"/>
        </a:solidFill>
        <a:latin typeface="+mn-lt"/>
        <a:ea typeface="+mn-ea"/>
        <a:cs typeface="+mn-cs"/>
      </a:defRPr>
    </a:lvl4pPr>
    <a:lvl5pPr marL="358861" algn="l" defTabSz="89714" rtl="0" eaLnBrk="1" latinLnBrk="0" hangingPunct="1">
      <a:defRPr sz="353" kern="1200">
        <a:solidFill>
          <a:schemeClr val="tx1"/>
        </a:solidFill>
        <a:latin typeface="+mn-lt"/>
        <a:ea typeface="+mn-ea"/>
        <a:cs typeface="+mn-cs"/>
      </a:defRPr>
    </a:lvl5pPr>
    <a:lvl6pPr marL="448576" algn="l" defTabSz="89714" rtl="0" eaLnBrk="1" latinLnBrk="0" hangingPunct="1">
      <a:defRPr sz="353" kern="1200">
        <a:solidFill>
          <a:schemeClr val="tx1"/>
        </a:solidFill>
        <a:latin typeface="+mn-lt"/>
        <a:ea typeface="+mn-ea"/>
        <a:cs typeface="+mn-cs"/>
      </a:defRPr>
    </a:lvl6pPr>
    <a:lvl7pPr marL="538290" algn="l" defTabSz="89714" rtl="0" eaLnBrk="1" latinLnBrk="0" hangingPunct="1">
      <a:defRPr sz="353" kern="1200">
        <a:solidFill>
          <a:schemeClr val="tx1"/>
        </a:solidFill>
        <a:latin typeface="+mn-lt"/>
        <a:ea typeface="+mn-ea"/>
        <a:cs typeface="+mn-cs"/>
      </a:defRPr>
    </a:lvl7pPr>
    <a:lvl8pPr marL="628007" algn="l" defTabSz="89714" rtl="0" eaLnBrk="1" latinLnBrk="0" hangingPunct="1">
      <a:defRPr sz="353" kern="1200">
        <a:solidFill>
          <a:schemeClr val="tx1"/>
        </a:solidFill>
        <a:latin typeface="+mn-lt"/>
        <a:ea typeface="+mn-ea"/>
        <a:cs typeface="+mn-cs"/>
      </a:defRPr>
    </a:lvl8pPr>
    <a:lvl9pPr marL="717721" algn="l" defTabSz="89714" rtl="0" eaLnBrk="1" latinLnBrk="0" hangingPunct="1">
      <a:defRPr sz="353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C5DF"/>
    <a:srgbClr val="E1E1E1"/>
    <a:srgbClr val="00A1BC"/>
    <a:srgbClr val="00B4D2"/>
    <a:srgbClr val="00A0D2"/>
    <a:srgbClr val="0095BB"/>
    <a:srgbClr val="00B0DC"/>
    <a:srgbClr val="00B0BE"/>
    <a:srgbClr val="008DB0"/>
    <a:srgbClr val="00B3DC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6733"/>
    <p:restoredTop sz="94623"/>
  </p:normalViewPr>
  <p:slideViewPr>
    <p:cSldViewPr snapToGrid="0" snapToObjects="1">
      <p:cViewPr varScale="1">
        <p:scale>
          <a:sx n="95" d="100"/>
          <a:sy n="95" d="100"/>
        </p:scale>
        <p:origin x="-247" y="-4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B85ACC-7566-4D45-A985-3729A2E65168}" type="datetimeFigureOut">
              <a:rPr lang="en-US" smtClean="0"/>
              <a:pPr/>
              <a:t>6/14/2021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D4824E-09F4-6D40-98EA-9D82F5F584E8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175291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263" rtl="0" eaLnBrk="1" latinLnBrk="0" hangingPunct="1">
      <a:defRPr sz="899" kern="1200">
        <a:solidFill>
          <a:schemeClr val="tx1"/>
        </a:solidFill>
        <a:latin typeface="+mn-lt"/>
        <a:ea typeface="+mn-ea"/>
        <a:cs typeface="+mn-cs"/>
      </a:defRPr>
    </a:lvl1pPr>
    <a:lvl2pPr marL="342632" algn="l" defTabSz="685263" rtl="0" eaLnBrk="1" latinLnBrk="0" hangingPunct="1">
      <a:defRPr sz="899" kern="1200">
        <a:solidFill>
          <a:schemeClr val="tx1"/>
        </a:solidFill>
        <a:latin typeface="+mn-lt"/>
        <a:ea typeface="+mn-ea"/>
        <a:cs typeface="+mn-cs"/>
      </a:defRPr>
    </a:lvl2pPr>
    <a:lvl3pPr marL="685263" algn="l" defTabSz="685263" rtl="0" eaLnBrk="1" latinLnBrk="0" hangingPunct="1">
      <a:defRPr sz="899" kern="1200">
        <a:solidFill>
          <a:schemeClr val="tx1"/>
        </a:solidFill>
        <a:latin typeface="+mn-lt"/>
        <a:ea typeface="+mn-ea"/>
        <a:cs typeface="+mn-cs"/>
      </a:defRPr>
    </a:lvl3pPr>
    <a:lvl4pPr marL="1027893" algn="l" defTabSz="685263" rtl="0" eaLnBrk="1" latinLnBrk="0" hangingPunct="1">
      <a:defRPr sz="899" kern="1200">
        <a:solidFill>
          <a:schemeClr val="tx1"/>
        </a:solidFill>
        <a:latin typeface="+mn-lt"/>
        <a:ea typeface="+mn-ea"/>
        <a:cs typeface="+mn-cs"/>
      </a:defRPr>
    </a:lvl4pPr>
    <a:lvl5pPr marL="1370525" algn="l" defTabSz="685263" rtl="0" eaLnBrk="1" latinLnBrk="0" hangingPunct="1">
      <a:defRPr sz="899" kern="1200">
        <a:solidFill>
          <a:schemeClr val="tx1"/>
        </a:solidFill>
        <a:latin typeface="+mn-lt"/>
        <a:ea typeface="+mn-ea"/>
        <a:cs typeface="+mn-cs"/>
      </a:defRPr>
    </a:lvl5pPr>
    <a:lvl6pPr marL="1713156" algn="l" defTabSz="685263" rtl="0" eaLnBrk="1" latinLnBrk="0" hangingPunct="1">
      <a:defRPr sz="899" kern="1200">
        <a:solidFill>
          <a:schemeClr val="tx1"/>
        </a:solidFill>
        <a:latin typeface="+mn-lt"/>
        <a:ea typeface="+mn-ea"/>
        <a:cs typeface="+mn-cs"/>
      </a:defRPr>
    </a:lvl6pPr>
    <a:lvl7pPr marL="2055788" algn="l" defTabSz="685263" rtl="0" eaLnBrk="1" latinLnBrk="0" hangingPunct="1">
      <a:defRPr sz="899" kern="1200">
        <a:solidFill>
          <a:schemeClr val="tx1"/>
        </a:solidFill>
        <a:latin typeface="+mn-lt"/>
        <a:ea typeface="+mn-ea"/>
        <a:cs typeface="+mn-cs"/>
      </a:defRPr>
    </a:lvl7pPr>
    <a:lvl8pPr marL="2398418" algn="l" defTabSz="685263" rtl="0" eaLnBrk="1" latinLnBrk="0" hangingPunct="1">
      <a:defRPr sz="899" kern="1200">
        <a:solidFill>
          <a:schemeClr val="tx1"/>
        </a:solidFill>
        <a:latin typeface="+mn-lt"/>
        <a:ea typeface="+mn-ea"/>
        <a:cs typeface="+mn-cs"/>
      </a:defRPr>
    </a:lvl8pPr>
    <a:lvl9pPr marL="2741049" algn="l" defTabSz="685263" rtl="0" eaLnBrk="1" latinLnBrk="0" hangingPunct="1">
      <a:defRPr sz="899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857965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60431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751854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449249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418185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00715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018109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emf"/><Relationship Id="rId5" Type="http://schemas.openxmlformats.org/officeDocument/2006/relationships/image" Target="../media/image3.emf"/><Relationship Id="rId4" Type="http://schemas.openxmlformats.org/officeDocument/2006/relationships/image" Target="../media/image5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emf"/><Relationship Id="rId5" Type="http://schemas.openxmlformats.org/officeDocument/2006/relationships/image" Target="../media/image3.emf"/><Relationship Id="rId4" Type="http://schemas.openxmlformats.org/officeDocument/2006/relationships/image" Target="../media/image5.jpe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emf"/><Relationship Id="rId5" Type="http://schemas.openxmlformats.org/officeDocument/2006/relationships/image" Target="../media/image3.emf"/><Relationship Id="rId4" Type="http://schemas.openxmlformats.org/officeDocument/2006/relationships/image" Target="../media/image5.jpe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emf"/><Relationship Id="rId5" Type="http://schemas.openxmlformats.org/officeDocument/2006/relationships/image" Target="../media/image3.emf"/><Relationship Id="rId4" Type="http://schemas.openxmlformats.org/officeDocument/2006/relationships/image" Target="../media/image5.jpe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emf"/><Relationship Id="rId5" Type="http://schemas.openxmlformats.org/officeDocument/2006/relationships/image" Target="../media/image3.emf"/><Relationship Id="rId4" Type="http://schemas.openxmlformats.org/officeDocument/2006/relationships/image" Target="../media/image5.jpe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emf"/><Relationship Id="rId5" Type="http://schemas.openxmlformats.org/officeDocument/2006/relationships/image" Target="../media/image3.emf"/><Relationship Id="rId4" Type="http://schemas.openxmlformats.org/officeDocument/2006/relationships/image" Target="../media/image5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ight, night sky&#10;&#10;Description automatically generated">
            <a:extLst>
              <a:ext uri="{FF2B5EF4-FFF2-40B4-BE49-F238E27FC236}">
                <a16:creationId xmlns="" xmlns:a16="http://schemas.microsoft.com/office/drawing/2014/main" id="{8EE887FA-C0FC-E342-ABF2-9814A05C2EC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340"/>
            <a:ext cx="9144000" cy="514282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7E505C7F-A6CF-D248-952C-36F2040C641E}"/>
              </a:ext>
            </a:extLst>
          </p:cNvPr>
          <p:cNvSpPr/>
          <p:nvPr userDrawn="1"/>
        </p:nvSpPr>
        <p:spPr>
          <a:xfrm>
            <a:off x="1" y="4876244"/>
            <a:ext cx="9144000" cy="2563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47" dirty="0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46CC5158-FDC6-F940-91AB-3B9665AAF961}"/>
              </a:ext>
            </a:extLst>
          </p:cNvPr>
          <p:cNvSpPr txBox="1"/>
          <p:nvPr userDrawn="1"/>
        </p:nvSpPr>
        <p:spPr>
          <a:xfrm>
            <a:off x="7920635" y="4895301"/>
            <a:ext cx="1075157" cy="261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99" b="0" i="0" baseline="0" dirty="0">
                <a:solidFill>
                  <a:schemeClr val="bg1"/>
                </a:solidFill>
                <a:latin typeface="DIN-Medium" pitchFamily="2" charset="0"/>
              </a:rPr>
              <a:t>CTBTO.ORG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11BF5C8F-818D-D540-B729-29710F7029AD}"/>
              </a:ext>
            </a:extLst>
          </p:cNvPr>
          <p:cNvSpPr/>
          <p:nvPr userDrawn="1"/>
        </p:nvSpPr>
        <p:spPr>
          <a:xfrm>
            <a:off x="123276" y="4875274"/>
            <a:ext cx="3772372" cy="261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99" b="0" i="0" baseline="0" dirty="0">
                <a:solidFill>
                  <a:schemeClr val="bg1"/>
                </a:solidFill>
                <a:latin typeface="DIN-Light" pitchFamily="2" charset="0"/>
              </a:rPr>
              <a:t>PUTTING AN END TO NUCLEAR EXPLOSIONS </a:t>
            </a:r>
            <a:endParaRPr lang="x-none" sz="1099" dirty="0"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FE79601-E553-A349-BA44-52D590EC0A4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51778" y="283003"/>
            <a:ext cx="1879332" cy="4981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277CE3A-71B4-EA4B-9350-586F5C95717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24288" y="287283"/>
            <a:ext cx="1967734" cy="49813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66487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1008111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2027" indent="-252027" algn="l" defTabSz="1008111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7" kern="1200">
          <a:solidFill>
            <a:schemeClr val="tx1"/>
          </a:solidFill>
          <a:latin typeface="+mn-lt"/>
          <a:ea typeface="+mn-ea"/>
          <a:cs typeface="+mn-cs"/>
        </a:defRPr>
      </a:lvl1pPr>
      <a:lvl2pPr marL="756085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60139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4195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8249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2305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6361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80417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4474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4056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8111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2167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6222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20280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4334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8389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2443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4BBD6523-3A1A-DB4B-80D9-683FE6F697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4889500"/>
            <a:ext cx="9144000" cy="254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B697B76B-3BB9-0C42-9B96-0E4249F9C73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88174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6145E263-5EB9-FD4E-9ADB-7610281CDD3D}"/>
              </a:ext>
            </a:extLst>
          </p:cNvPr>
          <p:cNvSpPr txBox="1"/>
          <p:nvPr userDrawn="1"/>
        </p:nvSpPr>
        <p:spPr>
          <a:xfrm>
            <a:off x="7863574" y="4895381"/>
            <a:ext cx="1239874" cy="261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99" b="0" i="0" baseline="0" dirty="0">
                <a:solidFill>
                  <a:schemeClr val="bg1"/>
                </a:solidFill>
                <a:latin typeface="DIN-Medium" pitchFamily="2" charset="0"/>
              </a:rPr>
              <a:t>CTBTO.ORG</a:t>
            </a:r>
          </a:p>
        </p:txBody>
      </p:sp>
      <p:sp>
        <p:nvSpPr>
          <p:cNvPr id="21" name="Text Box 174">
            <a:extLst>
              <a:ext uri="{FF2B5EF4-FFF2-40B4-BE49-F238E27FC236}">
                <a16:creationId xmlns="" xmlns:a16="http://schemas.microsoft.com/office/drawing/2014/main" id="{7A1C0339-EC0C-9949-BCF0-B4EF5C7FBC5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6936" y="4764219"/>
            <a:ext cx="4301370" cy="118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20604" tIns="10301" rIns="20604" bIns="10301">
            <a:spAutoFit/>
          </a:bodyPr>
          <a:lstStyle/>
          <a:p>
            <a:pPr defTabSz="207618" eaLnBrk="0" hangingPunct="0">
              <a:spcBef>
                <a:spcPct val="50000"/>
              </a:spcBef>
            </a:pPr>
            <a:r>
              <a:rPr lang="en-US" sz="635" b="1" dirty="0">
                <a:solidFill>
                  <a:schemeClr val="tx1"/>
                </a:solidFill>
                <a:latin typeface="Avenir Heavy"/>
                <a:cs typeface="Avenir Heavy"/>
              </a:rPr>
              <a:t>Disclaimer: </a:t>
            </a:r>
            <a:r>
              <a:rPr lang="en-US" sz="498" dirty="0">
                <a:solidFill>
                  <a:schemeClr val="tx1"/>
                </a:solidFill>
                <a:latin typeface="Avenir Medium"/>
                <a:cs typeface="Avenir Medium"/>
              </a:rPr>
              <a:t>The views expressed on this poster are those of the author and do not necessarily reflect the view of the CTBTO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65D7E4A3-F85F-FB48-A99F-8A66173D7825}"/>
              </a:ext>
            </a:extLst>
          </p:cNvPr>
          <p:cNvSpPr txBox="1"/>
          <p:nvPr userDrawn="1"/>
        </p:nvSpPr>
        <p:spPr>
          <a:xfrm>
            <a:off x="115330" y="536156"/>
            <a:ext cx="123809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b="0" i="0" baseline="0" dirty="0">
                <a:solidFill>
                  <a:schemeClr val="bg1"/>
                </a:solidFill>
                <a:latin typeface="DIN-Light" pitchFamily="2" charset="0"/>
              </a:rPr>
              <a:t>Poster No.:</a:t>
            </a:r>
            <a:endParaRPr lang="en-US" sz="1100" b="0" i="0" baseline="0" dirty="0">
              <a:solidFill>
                <a:schemeClr val="bg1"/>
              </a:solidFill>
              <a:latin typeface="DIN-Medium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413AE80C-FF21-D348-805F-71CCC8E6029F}"/>
              </a:ext>
            </a:extLst>
          </p:cNvPr>
          <p:cNvSpPr/>
          <p:nvPr userDrawn="1"/>
        </p:nvSpPr>
        <p:spPr>
          <a:xfrm>
            <a:off x="78895" y="4895381"/>
            <a:ext cx="3674008" cy="261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99" b="0" i="0" baseline="0" dirty="0">
                <a:solidFill>
                  <a:schemeClr val="bg1"/>
                </a:solidFill>
                <a:latin typeface="DIN-Light" pitchFamily="2" charset="0"/>
              </a:rPr>
              <a:t>PUTTING AN END TO NUCLEAR EXPLOSIONS </a:t>
            </a:r>
            <a:endParaRPr lang="x-none" sz="1099" dirty="0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49639673-EC0F-DD42-ACA8-0433E815E767}"/>
              </a:ext>
            </a:extLst>
          </p:cNvPr>
          <p:cNvSpPr/>
          <p:nvPr userDrawn="1"/>
        </p:nvSpPr>
        <p:spPr>
          <a:xfrm>
            <a:off x="947352" y="564599"/>
            <a:ext cx="683094" cy="2047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47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E4A24655-8128-A046-A777-D08AC067DEF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1640" y="141123"/>
            <a:ext cx="1408805" cy="3566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12CFC8EC-9B23-3E48-AB9F-A161B5282AC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274666" y="215729"/>
            <a:ext cx="1687983" cy="44741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37683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1008111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2027" indent="-252027" algn="l" defTabSz="1008111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7" kern="1200">
          <a:solidFill>
            <a:schemeClr val="tx1"/>
          </a:solidFill>
          <a:latin typeface="+mn-lt"/>
          <a:ea typeface="+mn-ea"/>
          <a:cs typeface="+mn-cs"/>
        </a:defRPr>
      </a:lvl1pPr>
      <a:lvl2pPr marL="756085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60139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4195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8249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2305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6361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80417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4474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4056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8111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2167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6222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20280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4334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8389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2443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4BBD6523-3A1A-DB4B-80D9-683FE6F697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4889500"/>
            <a:ext cx="9144000" cy="254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B697B76B-3BB9-0C42-9B96-0E4249F9C73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88174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6145E263-5EB9-FD4E-9ADB-7610281CDD3D}"/>
              </a:ext>
            </a:extLst>
          </p:cNvPr>
          <p:cNvSpPr txBox="1"/>
          <p:nvPr userDrawn="1"/>
        </p:nvSpPr>
        <p:spPr>
          <a:xfrm>
            <a:off x="7863574" y="4895381"/>
            <a:ext cx="1239874" cy="261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99" b="0" i="0" baseline="0" dirty="0">
                <a:solidFill>
                  <a:schemeClr val="bg1"/>
                </a:solidFill>
                <a:latin typeface="DIN-Medium" pitchFamily="2" charset="0"/>
              </a:rPr>
              <a:t>CTBTO.ORG</a:t>
            </a:r>
          </a:p>
        </p:txBody>
      </p:sp>
      <p:sp>
        <p:nvSpPr>
          <p:cNvPr id="21" name="Text Box 174">
            <a:extLst>
              <a:ext uri="{FF2B5EF4-FFF2-40B4-BE49-F238E27FC236}">
                <a16:creationId xmlns="" xmlns:a16="http://schemas.microsoft.com/office/drawing/2014/main" id="{7A1C0339-EC0C-9949-BCF0-B4EF5C7FBC5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6936" y="4764219"/>
            <a:ext cx="4301370" cy="118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20604" tIns="10301" rIns="20604" bIns="10301">
            <a:spAutoFit/>
          </a:bodyPr>
          <a:lstStyle/>
          <a:p>
            <a:pPr defTabSz="207618" eaLnBrk="0" hangingPunct="0">
              <a:spcBef>
                <a:spcPct val="50000"/>
              </a:spcBef>
            </a:pPr>
            <a:r>
              <a:rPr lang="en-US" sz="635" b="1" dirty="0">
                <a:solidFill>
                  <a:schemeClr val="tx1"/>
                </a:solidFill>
                <a:latin typeface="Avenir Heavy"/>
                <a:cs typeface="Avenir Heavy"/>
              </a:rPr>
              <a:t>Disclaimer: </a:t>
            </a:r>
            <a:r>
              <a:rPr lang="en-US" sz="498" dirty="0">
                <a:solidFill>
                  <a:schemeClr val="tx1"/>
                </a:solidFill>
                <a:latin typeface="Avenir Medium"/>
                <a:cs typeface="Avenir Medium"/>
              </a:rPr>
              <a:t>The views expressed on this poster are those of the author and do not necessarily reflect the view of the CTBTO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65D7E4A3-F85F-FB48-A99F-8A66173D7825}"/>
              </a:ext>
            </a:extLst>
          </p:cNvPr>
          <p:cNvSpPr txBox="1"/>
          <p:nvPr userDrawn="1"/>
        </p:nvSpPr>
        <p:spPr>
          <a:xfrm>
            <a:off x="115330" y="536156"/>
            <a:ext cx="123809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b="0" i="0" baseline="0" dirty="0">
                <a:solidFill>
                  <a:schemeClr val="bg1"/>
                </a:solidFill>
                <a:latin typeface="DIN-Light" pitchFamily="2" charset="0"/>
              </a:rPr>
              <a:t>Poster No.:</a:t>
            </a:r>
            <a:endParaRPr lang="en-US" sz="1100" b="0" i="0" baseline="0" dirty="0">
              <a:solidFill>
                <a:schemeClr val="bg1"/>
              </a:solidFill>
              <a:latin typeface="DIN-Medium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413AE80C-FF21-D348-805F-71CCC8E6029F}"/>
              </a:ext>
            </a:extLst>
          </p:cNvPr>
          <p:cNvSpPr/>
          <p:nvPr userDrawn="1"/>
        </p:nvSpPr>
        <p:spPr>
          <a:xfrm>
            <a:off x="78895" y="4895381"/>
            <a:ext cx="3674008" cy="261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99" b="0" i="0" baseline="0" dirty="0">
                <a:solidFill>
                  <a:schemeClr val="bg1"/>
                </a:solidFill>
                <a:latin typeface="DIN-Light" pitchFamily="2" charset="0"/>
              </a:rPr>
              <a:t>PUTTING AN END TO NUCLEAR EXPLOSIONS </a:t>
            </a:r>
            <a:endParaRPr lang="x-none" sz="1099" dirty="0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49639673-EC0F-DD42-ACA8-0433E815E767}"/>
              </a:ext>
            </a:extLst>
          </p:cNvPr>
          <p:cNvSpPr/>
          <p:nvPr userDrawn="1"/>
        </p:nvSpPr>
        <p:spPr>
          <a:xfrm>
            <a:off x="947352" y="564599"/>
            <a:ext cx="683094" cy="2047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47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E4A24655-8128-A046-A777-D08AC067DEF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1640" y="141123"/>
            <a:ext cx="1408805" cy="3566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12CFC8EC-9B23-3E48-AB9F-A161B5282AC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274666" y="215729"/>
            <a:ext cx="1687983" cy="44741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33701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defTabSz="1008111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2027" indent="-252027" algn="l" defTabSz="1008111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7" kern="1200">
          <a:solidFill>
            <a:schemeClr val="tx1"/>
          </a:solidFill>
          <a:latin typeface="+mn-lt"/>
          <a:ea typeface="+mn-ea"/>
          <a:cs typeface="+mn-cs"/>
        </a:defRPr>
      </a:lvl1pPr>
      <a:lvl2pPr marL="756085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60139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4195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8249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2305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6361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80417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4474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4056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8111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2167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6222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20280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4334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8389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2443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4BBD6523-3A1A-DB4B-80D9-683FE6F697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4889500"/>
            <a:ext cx="9144000" cy="254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B697B76B-3BB9-0C42-9B96-0E4249F9C73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88174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6145E263-5EB9-FD4E-9ADB-7610281CDD3D}"/>
              </a:ext>
            </a:extLst>
          </p:cNvPr>
          <p:cNvSpPr txBox="1"/>
          <p:nvPr userDrawn="1"/>
        </p:nvSpPr>
        <p:spPr>
          <a:xfrm>
            <a:off x="7863574" y="4895381"/>
            <a:ext cx="1239874" cy="261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99" b="0" i="0" baseline="0" dirty="0">
                <a:solidFill>
                  <a:schemeClr val="bg1"/>
                </a:solidFill>
                <a:latin typeface="DIN-Medium" pitchFamily="2" charset="0"/>
              </a:rPr>
              <a:t>CTBTO.ORG</a:t>
            </a:r>
          </a:p>
        </p:txBody>
      </p:sp>
      <p:sp>
        <p:nvSpPr>
          <p:cNvPr id="21" name="Text Box 174">
            <a:extLst>
              <a:ext uri="{FF2B5EF4-FFF2-40B4-BE49-F238E27FC236}">
                <a16:creationId xmlns="" xmlns:a16="http://schemas.microsoft.com/office/drawing/2014/main" id="{7A1C0339-EC0C-9949-BCF0-B4EF5C7FBC5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6936" y="4764219"/>
            <a:ext cx="4301370" cy="118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20604" tIns="10301" rIns="20604" bIns="10301">
            <a:spAutoFit/>
          </a:bodyPr>
          <a:lstStyle/>
          <a:p>
            <a:pPr defTabSz="207618" eaLnBrk="0" hangingPunct="0">
              <a:spcBef>
                <a:spcPct val="50000"/>
              </a:spcBef>
            </a:pPr>
            <a:r>
              <a:rPr lang="en-US" sz="635" b="1" dirty="0">
                <a:solidFill>
                  <a:schemeClr val="tx1"/>
                </a:solidFill>
                <a:latin typeface="Avenir Heavy"/>
                <a:cs typeface="Avenir Heavy"/>
              </a:rPr>
              <a:t>Disclaimer: </a:t>
            </a:r>
            <a:r>
              <a:rPr lang="en-US" sz="498" dirty="0">
                <a:solidFill>
                  <a:schemeClr val="tx1"/>
                </a:solidFill>
                <a:latin typeface="Avenir Medium"/>
                <a:cs typeface="Avenir Medium"/>
              </a:rPr>
              <a:t>The views expressed on this poster are those of the author and do not necessarily reflect the view of the CTBTO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65D7E4A3-F85F-FB48-A99F-8A66173D7825}"/>
              </a:ext>
            </a:extLst>
          </p:cNvPr>
          <p:cNvSpPr txBox="1"/>
          <p:nvPr userDrawn="1"/>
        </p:nvSpPr>
        <p:spPr>
          <a:xfrm>
            <a:off x="115330" y="536156"/>
            <a:ext cx="123809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b="0" i="0" baseline="0" dirty="0">
                <a:solidFill>
                  <a:schemeClr val="bg1"/>
                </a:solidFill>
                <a:latin typeface="DIN-Light" pitchFamily="2" charset="0"/>
              </a:rPr>
              <a:t>Poster No.:</a:t>
            </a:r>
            <a:endParaRPr lang="en-US" sz="1100" b="0" i="0" baseline="0" dirty="0">
              <a:solidFill>
                <a:schemeClr val="bg1"/>
              </a:solidFill>
              <a:latin typeface="DIN-Medium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413AE80C-FF21-D348-805F-71CCC8E6029F}"/>
              </a:ext>
            </a:extLst>
          </p:cNvPr>
          <p:cNvSpPr/>
          <p:nvPr userDrawn="1"/>
        </p:nvSpPr>
        <p:spPr>
          <a:xfrm>
            <a:off x="78895" y="4895381"/>
            <a:ext cx="3674008" cy="261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99" b="0" i="0" baseline="0" dirty="0">
                <a:solidFill>
                  <a:schemeClr val="bg1"/>
                </a:solidFill>
                <a:latin typeface="DIN-Light" pitchFamily="2" charset="0"/>
              </a:rPr>
              <a:t>PUTTING AN END TO NUCLEAR EXPLOSIONS </a:t>
            </a:r>
            <a:endParaRPr lang="x-none" sz="1099" dirty="0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49639673-EC0F-DD42-ACA8-0433E815E767}"/>
              </a:ext>
            </a:extLst>
          </p:cNvPr>
          <p:cNvSpPr/>
          <p:nvPr userDrawn="1"/>
        </p:nvSpPr>
        <p:spPr>
          <a:xfrm>
            <a:off x="947352" y="564599"/>
            <a:ext cx="683094" cy="2047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47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E4A24655-8128-A046-A777-D08AC067DEF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1640" y="141123"/>
            <a:ext cx="1408805" cy="3566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12CFC8EC-9B23-3E48-AB9F-A161B5282AC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274666" y="215729"/>
            <a:ext cx="1687983" cy="44741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79223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1008111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2027" indent="-252027" algn="l" defTabSz="1008111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7" kern="1200">
          <a:solidFill>
            <a:schemeClr val="tx1"/>
          </a:solidFill>
          <a:latin typeface="+mn-lt"/>
          <a:ea typeface="+mn-ea"/>
          <a:cs typeface="+mn-cs"/>
        </a:defRPr>
      </a:lvl1pPr>
      <a:lvl2pPr marL="756085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60139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4195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8249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2305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6361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80417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4474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4056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8111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2167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6222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20280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4334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8389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2443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4BBD6523-3A1A-DB4B-80D9-683FE6F697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4889500"/>
            <a:ext cx="9144000" cy="254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B697B76B-3BB9-0C42-9B96-0E4249F9C73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88174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6145E263-5EB9-FD4E-9ADB-7610281CDD3D}"/>
              </a:ext>
            </a:extLst>
          </p:cNvPr>
          <p:cNvSpPr txBox="1"/>
          <p:nvPr userDrawn="1"/>
        </p:nvSpPr>
        <p:spPr>
          <a:xfrm>
            <a:off x="7863574" y="4895381"/>
            <a:ext cx="1239874" cy="261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99" b="0" i="0" baseline="0" dirty="0">
                <a:solidFill>
                  <a:schemeClr val="bg1"/>
                </a:solidFill>
                <a:latin typeface="DIN-Medium" pitchFamily="2" charset="0"/>
              </a:rPr>
              <a:t>CTBTO.ORG</a:t>
            </a:r>
          </a:p>
        </p:txBody>
      </p:sp>
      <p:sp>
        <p:nvSpPr>
          <p:cNvPr id="21" name="Text Box 174">
            <a:extLst>
              <a:ext uri="{FF2B5EF4-FFF2-40B4-BE49-F238E27FC236}">
                <a16:creationId xmlns="" xmlns:a16="http://schemas.microsoft.com/office/drawing/2014/main" id="{7A1C0339-EC0C-9949-BCF0-B4EF5C7FBC5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6936" y="4764219"/>
            <a:ext cx="4301370" cy="118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20604" tIns="10301" rIns="20604" bIns="10301">
            <a:spAutoFit/>
          </a:bodyPr>
          <a:lstStyle/>
          <a:p>
            <a:pPr defTabSz="207618" eaLnBrk="0" hangingPunct="0">
              <a:spcBef>
                <a:spcPct val="50000"/>
              </a:spcBef>
            </a:pPr>
            <a:r>
              <a:rPr lang="en-US" sz="635" b="1" dirty="0">
                <a:solidFill>
                  <a:schemeClr val="tx1"/>
                </a:solidFill>
                <a:latin typeface="Avenir Heavy"/>
                <a:cs typeface="Avenir Heavy"/>
              </a:rPr>
              <a:t>Disclaimer: </a:t>
            </a:r>
            <a:r>
              <a:rPr lang="en-US" sz="498" dirty="0">
                <a:solidFill>
                  <a:schemeClr val="tx1"/>
                </a:solidFill>
                <a:latin typeface="Avenir Medium"/>
                <a:cs typeface="Avenir Medium"/>
              </a:rPr>
              <a:t>The views expressed on this poster are those of the author and do not necessarily reflect the view of the CTBTO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65D7E4A3-F85F-FB48-A99F-8A66173D7825}"/>
              </a:ext>
            </a:extLst>
          </p:cNvPr>
          <p:cNvSpPr txBox="1"/>
          <p:nvPr userDrawn="1"/>
        </p:nvSpPr>
        <p:spPr>
          <a:xfrm>
            <a:off x="115330" y="536156"/>
            <a:ext cx="123809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b="0" i="0" baseline="0" dirty="0">
                <a:solidFill>
                  <a:schemeClr val="bg1"/>
                </a:solidFill>
                <a:latin typeface="DIN-Light" pitchFamily="2" charset="0"/>
              </a:rPr>
              <a:t>Poster No.:</a:t>
            </a:r>
            <a:endParaRPr lang="en-US" sz="1100" b="0" i="0" baseline="0" dirty="0">
              <a:solidFill>
                <a:schemeClr val="bg1"/>
              </a:solidFill>
              <a:latin typeface="DIN-Medium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413AE80C-FF21-D348-805F-71CCC8E6029F}"/>
              </a:ext>
            </a:extLst>
          </p:cNvPr>
          <p:cNvSpPr/>
          <p:nvPr userDrawn="1"/>
        </p:nvSpPr>
        <p:spPr>
          <a:xfrm>
            <a:off x="78895" y="4895381"/>
            <a:ext cx="3674008" cy="261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99" b="0" i="0" baseline="0" dirty="0">
                <a:solidFill>
                  <a:schemeClr val="bg1"/>
                </a:solidFill>
                <a:latin typeface="DIN-Light" pitchFamily="2" charset="0"/>
              </a:rPr>
              <a:t>PUTTING AN END TO NUCLEAR EXPLOSIONS </a:t>
            </a:r>
            <a:endParaRPr lang="x-none" sz="1099" dirty="0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49639673-EC0F-DD42-ACA8-0433E815E767}"/>
              </a:ext>
            </a:extLst>
          </p:cNvPr>
          <p:cNvSpPr/>
          <p:nvPr userDrawn="1"/>
        </p:nvSpPr>
        <p:spPr>
          <a:xfrm>
            <a:off x="947352" y="564599"/>
            <a:ext cx="683094" cy="2047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47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E4A24655-8128-A046-A777-D08AC067DEF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1640" y="141123"/>
            <a:ext cx="1408805" cy="3566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12CFC8EC-9B23-3E48-AB9F-A161B5282AC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274666" y="215729"/>
            <a:ext cx="1687983" cy="44741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71576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l" defTabSz="1008111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2027" indent="-252027" algn="l" defTabSz="1008111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7" kern="1200">
          <a:solidFill>
            <a:schemeClr val="tx1"/>
          </a:solidFill>
          <a:latin typeface="+mn-lt"/>
          <a:ea typeface="+mn-ea"/>
          <a:cs typeface="+mn-cs"/>
        </a:defRPr>
      </a:lvl1pPr>
      <a:lvl2pPr marL="756085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60139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4195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8249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2305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6361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80417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4474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4056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8111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2167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6222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20280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4334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8389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2443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4BBD6523-3A1A-DB4B-80D9-683FE6F697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4889500"/>
            <a:ext cx="9144000" cy="254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B697B76B-3BB9-0C42-9B96-0E4249F9C73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88174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6145E263-5EB9-FD4E-9ADB-7610281CDD3D}"/>
              </a:ext>
            </a:extLst>
          </p:cNvPr>
          <p:cNvSpPr txBox="1"/>
          <p:nvPr userDrawn="1"/>
        </p:nvSpPr>
        <p:spPr>
          <a:xfrm>
            <a:off x="7863574" y="4895381"/>
            <a:ext cx="1239874" cy="261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99" b="0" i="0" baseline="0" dirty="0">
                <a:solidFill>
                  <a:schemeClr val="bg1"/>
                </a:solidFill>
                <a:latin typeface="DIN-Medium" pitchFamily="2" charset="0"/>
              </a:rPr>
              <a:t>CTBTO.ORG</a:t>
            </a:r>
          </a:p>
        </p:txBody>
      </p:sp>
      <p:sp>
        <p:nvSpPr>
          <p:cNvPr id="21" name="Text Box 174">
            <a:extLst>
              <a:ext uri="{FF2B5EF4-FFF2-40B4-BE49-F238E27FC236}">
                <a16:creationId xmlns="" xmlns:a16="http://schemas.microsoft.com/office/drawing/2014/main" id="{7A1C0339-EC0C-9949-BCF0-B4EF5C7FBC5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6936" y="4764219"/>
            <a:ext cx="4301370" cy="118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20604" tIns="10301" rIns="20604" bIns="10301">
            <a:spAutoFit/>
          </a:bodyPr>
          <a:lstStyle/>
          <a:p>
            <a:pPr defTabSz="207618" eaLnBrk="0" hangingPunct="0">
              <a:spcBef>
                <a:spcPct val="50000"/>
              </a:spcBef>
            </a:pPr>
            <a:r>
              <a:rPr lang="en-US" sz="635" b="1" dirty="0">
                <a:solidFill>
                  <a:schemeClr val="tx1"/>
                </a:solidFill>
                <a:latin typeface="Avenir Heavy"/>
                <a:cs typeface="Avenir Heavy"/>
              </a:rPr>
              <a:t>Disclaimer: </a:t>
            </a:r>
            <a:r>
              <a:rPr lang="en-US" sz="498" dirty="0">
                <a:solidFill>
                  <a:schemeClr val="tx1"/>
                </a:solidFill>
                <a:latin typeface="Avenir Medium"/>
                <a:cs typeface="Avenir Medium"/>
              </a:rPr>
              <a:t>The views expressed on this poster are those of the author and do not necessarily reflect the view of the CTBTO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65D7E4A3-F85F-FB48-A99F-8A66173D7825}"/>
              </a:ext>
            </a:extLst>
          </p:cNvPr>
          <p:cNvSpPr txBox="1"/>
          <p:nvPr userDrawn="1"/>
        </p:nvSpPr>
        <p:spPr>
          <a:xfrm>
            <a:off x="115330" y="536156"/>
            <a:ext cx="123809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b="0" i="0" baseline="0" dirty="0">
                <a:solidFill>
                  <a:schemeClr val="bg1"/>
                </a:solidFill>
                <a:latin typeface="DIN-Light" pitchFamily="2" charset="0"/>
              </a:rPr>
              <a:t>Poster No.:</a:t>
            </a:r>
            <a:endParaRPr lang="en-US" sz="1100" b="0" i="0" baseline="0" dirty="0">
              <a:solidFill>
                <a:schemeClr val="bg1"/>
              </a:solidFill>
              <a:latin typeface="DIN-Medium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413AE80C-FF21-D348-805F-71CCC8E6029F}"/>
              </a:ext>
            </a:extLst>
          </p:cNvPr>
          <p:cNvSpPr/>
          <p:nvPr userDrawn="1"/>
        </p:nvSpPr>
        <p:spPr>
          <a:xfrm>
            <a:off x="78895" y="4895381"/>
            <a:ext cx="3674008" cy="261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99" b="0" i="0" baseline="0" dirty="0">
                <a:solidFill>
                  <a:schemeClr val="bg1"/>
                </a:solidFill>
                <a:latin typeface="DIN-Light" pitchFamily="2" charset="0"/>
              </a:rPr>
              <a:t>PUTTING AN END TO NUCLEAR EXPLOSIONS </a:t>
            </a:r>
            <a:endParaRPr lang="x-none" sz="1099" dirty="0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49639673-EC0F-DD42-ACA8-0433E815E767}"/>
              </a:ext>
            </a:extLst>
          </p:cNvPr>
          <p:cNvSpPr/>
          <p:nvPr userDrawn="1"/>
        </p:nvSpPr>
        <p:spPr>
          <a:xfrm>
            <a:off x="947352" y="564599"/>
            <a:ext cx="683094" cy="2047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47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E4A24655-8128-A046-A777-D08AC067DEF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1640" y="141123"/>
            <a:ext cx="1408805" cy="3566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12CFC8EC-9B23-3E48-AB9F-A161B5282AC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274666" y="215729"/>
            <a:ext cx="1687983" cy="44741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88727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l" defTabSz="1008111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2027" indent="-252027" algn="l" defTabSz="1008111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7" kern="1200">
          <a:solidFill>
            <a:schemeClr val="tx1"/>
          </a:solidFill>
          <a:latin typeface="+mn-lt"/>
          <a:ea typeface="+mn-ea"/>
          <a:cs typeface="+mn-cs"/>
        </a:defRPr>
      </a:lvl1pPr>
      <a:lvl2pPr marL="756085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60139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4195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8249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2305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6361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80417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4474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4056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8111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2167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6222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20280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4334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8389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2443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4BBD6523-3A1A-DB4B-80D9-683FE6F697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4889500"/>
            <a:ext cx="9144000" cy="254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B697B76B-3BB9-0C42-9B96-0E4249F9C73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88174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6145E263-5EB9-FD4E-9ADB-7610281CDD3D}"/>
              </a:ext>
            </a:extLst>
          </p:cNvPr>
          <p:cNvSpPr txBox="1"/>
          <p:nvPr userDrawn="1"/>
        </p:nvSpPr>
        <p:spPr>
          <a:xfrm>
            <a:off x="7863574" y="4895381"/>
            <a:ext cx="1239874" cy="261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99" b="0" i="0" baseline="0" dirty="0">
                <a:solidFill>
                  <a:schemeClr val="bg1"/>
                </a:solidFill>
                <a:latin typeface="DIN-Medium" pitchFamily="2" charset="0"/>
              </a:rPr>
              <a:t>CTBTO.ORG</a:t>
            </a:r>
          </a:p>
        </p:txBody>
      </p:sp>
      <p:sp>
        <p:nvSpPr>
          <p:cNvPr id="21" name="Text Box 174">
            <a:extLst>
              <a:ext uri="{FF2B5EF4-FFF2-40B4-BE49-F238E27FC236}">
                <a16:creationId xmlns="" xmlns:a16="http://schemas.microsoft.com/office/drawing/2014/main" id="{7A1C0339-EC0C-9949-BCF0-B4EF5C7FBC5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6936" y="4764219"/>
            <a:ext cx="4301370" cy="118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20604" tIns="10301" rIns="20604" bIns="10301">
            <a:spAutoFit/>
          </a:bodyPr>
          <a:lstStyle/>
          <a:p>
            <a:pPr defTabSz="207618" eaLnBrk="0" hangingPunct="0">
              <a:spcBef>
                <a:spcPct val="50000"/>
              </a:spcBef>
            </a:pPr>
            <a:r>
              <a:rPr lang="en-US" sz="635" b="1" dirty="0">
                <a:solidFill>
                  <a:schemeClr val="tx1"/>
                </a:solidFill>
                <a:latin typeface="Avenir Heavy"/>
                <a:cs typeface="Avenir Heavy"/>
              </a:rPr>
              <a:t>Disclaimer: </a:t>
            </a:r>
            <a:r>
              <a:rPr lang="en-US" sz="498" dirty="0">
                <a:solidFill>
                  <a:schemeClr val="tx1"/>
                </a:solidFill>
                <a:latin typeface="Avenir Medium"/>
                <a:cs typeface="Avenir Medium"/>
              </a:rPr>
              <a:t>The views expressed on this poster are those of the author and do not necessarily reflect the view of the CTBTO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65D7E4A3-F85F-FB48-A99F-8A66173D7825}"/>
              </a:ext>
            </a:extLst>
          </p:cNvPr>
          <p:cNvSpPr txBox="1"/>
          <p:nvPr userDrawn="1"/>
        </p:nvSpPr>
        <p:spPr>
          <a:xfrm>
            <a:off x="115330" y="536156"/>
            <a:ext cx="123809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b="0" i="0" baseline="0" dirty="0">
                <a:solidFill>
                  <a:schemeClr val="bg1"/>
                </a:solidFill>
                <a:latin typeface="DIN-Light" pitchFamily="2" charset="0"/>
              </a:rPr>
              <a:t>Poster No.:</a:t>
            </a:r>
            <a:endParaRPr lang="en-US" sz="1100" b="0" i="0" baseline="0" dirty="0">
              <a:solidFill>
                <a:schemeClr val="bg1"/>
              </a:solidFill>
              <a:latin typeface="DIN-Medium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413AE80C-FF21-D348-805F-71CCC8E6029F}"/>
              </a:ext>
            </a:extLst>
          </p:cNvPr>
          <p:cNvSpPr/>
          <p:nvPr userDrawn="1"/>
        </p:nvSpPr>
        <p:spPr>
          <a:xfrm>
            <a:off x="78895" y="4895381"/>
            <a:ext cx="3674008" cy="261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99" b="0" i="0" baseline="0" dirty="0">
                <a:solidFill>
                  <a:schemeClr val="bg1"/>
                </a:solidFill>
                <a:latin typeface="DIN-Light" pitchFamily="2" charset="0"/>
              </a:rPr>
              <a:t>PUTTING AN END TO NUCLEAR EXPLOSIONS </a:t>
            </a:r>
            <a:endParaRPr lang="x-none" sz="1099" dirty="0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49639673-EC0F-DD42-ACA8-0433E815E767}"/>
              </a:ext>
            </a:extLst>
          </p:cNvPr>
          <p:cNvSpPr/>
          <p:nvPr userDrawn="1"/>
        </p:nvSpPr>
        <p:spPr>
          <a:xfrm>
            <a:off x="947352" y="564599"/>
            <a:ext cx="683094" cy="2047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47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E4A24655-8128-A046-A777-D08AC067DEF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1640" y="141123"/>
            <a:ext cx="1408805" cy="3566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12CFC8EC-9B23-3E48-AB9F-A161B5282AC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274666" y="215729"/>
            <a:ext cx="1687983" cy="44741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66935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l" defTabSz="1008111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2027" indent="-252027" algn="l" defTabSz="1008111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7" kern="1200">
          <a:solidFill>
            <a:schemeClr val="tx1"/>
          </a:solidFill>
          <a:latin typeface="+mn-lt"/>
          <a:ea typeface="+mn-ea"/>
          <a:cs typeface="+mn-cs"/>
        </a:defRPr>
      </a:lvl1pPr>
      <a:lvl2pPr marL="756085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60139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4195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8249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2305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6361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80417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4474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4056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8111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2167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6222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20280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4334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8389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2443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1.bin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7">
            <a:extLst>
              <a:ext uri="{FF2B5EF4-FFF2-40B4-BE49-F238E27FC236}">
                <a16:creationId xmlns="" xmlns:a16="http://schemas.microsoft.com/office/drawing/2014/main" id="{EEF774D5-8E1F-6744-9E49-DB689041AD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73903" y="1898347"/>
            <a:ext cx="10691813" cy="1435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8666" tIns="9334" rIns="18666" bIns="9334">
            <a:spAutoFit/>
          </a:bodyPr>
          <a:lstStyle/>
          <a:p>
            <a:pPr algn="ctr" eaLnBrk="0" hangingPunct="0"/>
            <a:r>
              <a:rPr lang="de-AT" sz="1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Participation</a:t>
            </a:r>
            <a:r>
              <a:rPr lang="de-AT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AT" sz="1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de-AT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AT" sz="1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de-AT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Austrian NDC in </a:t>
            </a:r>
            <a:r>
              <a:rPr lang="de-AT" sz="1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de-AT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NPE2019-Exerci</a:t>
            </a:r>
            <a:r>
              <a:rPr lang="de-AT" sz="1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</a:t>
            </a:r>
            <a:endParaRPr lang="en-US" sz="18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 eaLnBrk="0" hangingPunct="0">
              <a:lnSpc>
                <a:spcPts val="1586"/>
              </a:lnSpc>
            </a:pPr>
            <a:endParaRPr lang="en-US" sz="2197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 eaLnBrk="0" hangingPunct="0">
              <a:lnSpc>
                <a:spcPts val="1586"/>
              </a:lnSpc>
            </a:pPr>
            <a:r>
              <a:rPr lang="de-AT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Ulrike Mitterbauer, Maria-Theresia </a:t>
            </a:r>
            <a:r>
              <a:rPr lang="de-AT" sz="1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Apoloner</a:t>
            </a:r>
            <a:r>
              <a:rPr lang="de-AT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Christian Maurer</a:t>
            </a:r>
            <a:br>
              <a:rPr lang="de-AT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de-AT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(Central Institution </a:t>
            </a:r>
            <a:r>
              <a:rPr lang="de-AT" sz="1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for</a:t>
            </a:r>
            <a:r>
              <a:rPr lang="de-AT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AT" sz="1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Meteorology</a:t>
            </a:r>
            <a:r>
              <a:rPr lang="de-AT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AT" sz="1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and</a:t>
            </a:r>
            <a:r>
              <a:rPr lang="de-AT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Geodynamics (ZAMG), Vienna, Austria), </a:t>
            </a:r>
            <a:br>
              <a:rPr lang="de-AT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de-AT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Johannes </a:t>
            </a:r>
            <a:r>
              <a:rPr lang="de-AT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H. </a:t>
            </a:r>
            <a:r>
              <a:rPr lang="de-AT" sz="1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Sterba</a:t>
            </a:r>
            <a:r>
              <a:rPr lang="de-AT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AT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(Technische Universität (TU), Vienna, Austria)</a:t>
            </a:r>
            <a:endParaRPr lang="en-US" sz="1600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 algn="ctr" eaLnBrk="0" hangingPunct="0">
              <a:spcBef>
                <a:spcPts val="91"/>
              </a:spcBef>
            </a:pPr>
            <a:endParaRPr lang="en-US" sz="952" dirty="0">
              <a:solidFill>
                <a:schemeClr val="bg1"/>
              </a:solidFill>
            </a:endParaRPr>
          </a:p>
          <a:p>
            <a:pPr algn="ctr" eaLnBrk="0" hangingPunct="0">
              <a:spcBef>
                <a:spcPts val="91"/>
              </a:spcBef>
            </a:pPr>
            <a:endParaRPr lang="en-US" sz="952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D279A673-1808-1544-8A21-B775AE6A45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600" y="3867150"/>
            <a:ext cx="571500" cy="8636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0C501917-BF0A-C54B-AB4E-B0C62C356E93}"/>
              </a:ext>
            </a:extLst>
          </p:cNvPr>
          <p:cNvSpPr txBox="1"/>
          <p:nvPr/>
        </p:nvSpPr>
        <p:spPr>
          <a:xfrm>
            <a:off x="3153581" y="3108896"/>
            <a:ext cx="2836838" cy="307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40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P4.1-365</a:t>
            </a:r>
            <a:endParaRPr lang="x-none" sz="140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7845" y="3766929"/>
            <a:ext cx="1675944" cy="963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07944" y="3766929"/>
            <a:ext cx="1706224" cy="963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40004636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>
          <a:xfrm>
            <a:off x="5924811" y="3532340"/>
            <a:ext cx="2211619" cy="1189953"/>
          </a:xfrm>
          <a:prstGeom prst="rect">
            <a:avLst/>
          </a:prstGeom>
          <a:solidFill>
            <a:schemeClr val="accent1">
              <a:alpha val="24000"/>
            </a:schemeClr>
          </a:solidFill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44A9686-9B15-6A49-B731-8C1372F7BCED}"/>
              </a:ext>
            </a:extLst>
          </p:cNvPr>
          <p:cNvSpPr txBox="1"/>
          <p:nvPr/>
        </p:nvSpPr>
        <p:spPr>
          <a:xfrm rot="16200000">
            <a:off x="-1779940" y="2499816"/>
            <a:ext cx="38824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600" dirty="0">
                <a:solidFill>
                  <a:srgbClr val="DFC5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METHODS</a:t>
            </a:r>
          </a:p>
        </p:txBody>
      </p:sp>
      <p:sp>
        <p:nvSpPr>
          <p:cNvPr id="7" name="TextBox 2">
            <a:extLst>
              <a:ext uri="{FF2B5EF4-FFF2-40B4-BE49-F238E27FC236}">
                <a16:creationId xmlns="" xmlns:a16="http://schemas.microsoft.com/office/drawing/2014/main" id="{E101EA0A-D819-B84A-9A81-14AAFB37F5BF}"/>
              </a:ext>
            </a:extLst>
          </p:cNvPr>
          <p:cNvSpPr txBox="1"/>
          <p:nvPr/>
        </p:nvSpPr>
        <p:spPr>
          <a:xfrm>
            <a:off x="953477" y="567772"/>
            <a:ext cx="67212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00" dirty="0" smtClean="0">
                <a:latin typeface="Arial" pitchFamily="34" charset="0"/>
                <a:cs typeface="Arial" pitchFamily="34" charset="0"/>
              </a:rPr>
              <a:t>P4.1-365</a:t>
            </a:r>
            <a:endParaRPr lang="x-none" sz="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17">
            <a:extLst>
              <a:ext uri="{FF2B5EF4-FFF2-40B4-BE49-F238E27FC236}">
                <a16:creationId xmlns="" xmlns:a16="http://schemas.microsoft.com/office/drawing/2014/main" id="{BC5AAA59-41F3-0D40-B5E2-567F04B6D2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2923" y="336619"/>
            <a:ext cx="4962770" cy="231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8666" tIns="9334" rIns="18666" bIns="9334">
            <a:spAutoFit/>
          </a:bodyPr>
          <a:lstStyle/>
          <a:p>
            <a:pPr algn="ctr" eaLnBrk="0" hangingPunct="0">
              <a:lnSpc>
                <a:spcPts val="1586"/>
              </a:lnSpc>
            </a:pPr>
            <a:r>
              <a:rPr lang="de-AT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Final </a:t>
            </a:r>
            <a:r>
              <a:rPr lang="de-AT" sz="2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Location</a:t>
            </a:r>
            <a:endParaRPr lang="de-AT" sz="20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5924811" y="2906411"/>
            <a:ext cx="475587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Location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de-AT" sz="1400" dirty="0" smtClean="0">
                <a:latin typeface="Arial" pitchFamily="34" charset="0"/>
                <a:cs typeface="Arial" pitchFamily="34" charset="0"/>
              </a:rPr>
            </a:b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dataset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published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by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EASTRIA </a:t>
            </a:r>
            <a:br>
              <a:rPr lang="de-AT" sz="1400" dirty="0" smtClean="0">
                <a:latin typeface="Arial" pitchFamily="34" charset="0"/>
                <a:cs typeface="Arial" pitchFamily="34" charset="0"/>
              </a:rPr>
            </a:br>
            <a:r>
              <a:rPr lang="de-AT" sz="1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de-AT" sz="1400" dirty="0" smtClean="0">
                <a:latin typeface="Arial" pitchFamily="34" charset="0"/>
                <a:cs typeface="Arial" pitchFamily="34" charset="0"/>
              </a:rPr>
            </a:br>
            <a:r>
              <a:rPr lang="de-AT" sz="1400" b="1" dirty="0" smtClean="0">
                <a:latin typeface="Arial" pitchFamily="34" charset="0"/>
                <a:cs typeface="Arial" pitchFamily="34" charset="0"/>
              </a:rPr>
              <a:t>29.7.2019, 23:17:48 UTC</a:t>
            </a:r>
            <a:br>
              <a:rPr lang="de-AT" sz="1400" b="1" dirty="0" smtClean="0">
                <a:latin typeface="Arial" pitchFamily="34" charset="0"/>
                <a:cs typeface="Arial" pitchFamily="34" charset="0"/>
              </a:rPr>
            </a:br>
            <a:r>
              <a:rPr lang="de-AT" sz="1400" b="1" dirty="0" smtClean="0">
                <a:latin typeface="Arial" pitchFamily="34" charset="0"/>
                <a:cs typeface="Arial" pitchFamily="34" charset="0"/>
              </a:rPr>
              <a:t>47.92 /  9.21</a:t>
            </a:r>
          </a:p>
          <a:p>
            <a:r>
              <a:rPr lang="de-AT" sz="1400" b="1" dirty="0" err="1" smtClean="0">
                <a:latin typeface="Arial" pitchFamily="34" charset="0"/>
                <a:cs typeface="Arial" pitchFamily="34" charset="0"/>
              </a:rPr>
              <a:t>depth</a:t>
            </a:r>
            <a:r>
              <a:rPr lang="de-AT" sz="1400" b="1" dirty="0" smtClean="0">
                <a:latin typeface="Arial" pitchFamily="34" charset="0"/>
                <a:cs typeface="Arial" pitchFamily="34" charset="0"/>
              </a:rPr>
              <a:t> 8.1 km</a:t>
            </a:r>
          </a:p>
          <a:p>
            <a:r>
              <a:rPr lang="de-AT" sz="1400" b="1" dirty="0" err="1" smtClean="0">
                <a:latin typeface="Arial" pitchFamily="34" charset="0"/>
                <a:cs typeface="Arial" pitchFamily="34" charset="0"/>
              </a:rPr>
              <a:t>mb</a:t>
            </a:r>
            <a:r>
              <a:rPr lang="de-AT" sz="1400" b="1" dirty="0" smtClean="0">
                <a:latin typeface="Arial" pitchFamily="34" charset="0"/>
                <a:cs typeface="Arial" pitchFamily="34" charset="0"/>
              </a:rPr>
              <a:t> 6.1</a:t>
            </a:r>
          </a:p>
          <a:p>
            <a:r>
              <a:rPr lang="de-AT" sz="1400" b="1" dirty="0" smtClean="0">
                <a:latin typeface="Arial" pitchFamily="34" charset="0"/>
                <a:cs typeface="Arial" pitchFamily="34" charset="0"/>
              </a:rPr>
              <a:t>ml 5.2</a:t>
            </a:r>
            <a:endParaRPr lang="de-AT" sz="1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Grafik 10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cx1="http://schemas.microsoft.com/office/drawing/2015/9/8/chartex" xmlns:cx="http://schemas.microsoft.com/office/drawing/2014/chartex" xmlns:wpc="http://schemas.microsoft.com/office/word/2010/wordprocessingCanvas" xmlns="" val="0"/>
              </a:ext>
            </a:extLst>
          </a:blip>
          <a:srcRect l="4959" t="4032" r="20900" b="6530"/>
          <a:stretch>
            <a:fillRect/>
          </a:stretch>
        </p:blipFill>
        <p:spPr>
          <a:xfrm>
            <a:off x="5823828" y="1407195"/>
            <a:ext cx="2914446" cy="1376106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4465" y="1338013"/>
            <a:ext cx="3752629" cy="2986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Pfeil nach rechts 8"/>
          <p:cNvSpPr/>
          <p:nvPr/>
        </p:nvSpPr>
        <p:spPr>
          <a:xfrm>
            <a:off x="4368224" y="2095248"/>
            <a:ext cx="1147937" cy="2442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0" name="Textfeld 9"/>
          <p:cNvSpPr txBox="1"/>
          <p:nvPr/>
        </p:nvSpPr>
        <p:spPr>
          <a:xfrm>
            <a:off x="3008859" y="1199513"/>
            <a:ext cx="24564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200" dirty="0" smtClean="0">
                <a:latin typeface="Arial" pitchFamily="34" charset="0"/>
                <a:cs typeface="Arial" pitchFamily="34" charset="0"/>
              </a:rPr>
              <a:t>EASTRIA </a:t>
            </a:r>
            <a:r>
              <a:rPr lang="de-AT" sz="1200" dirty="0" err="1" smtClean="0">
                <a:latin typeface="Arial" pitchFamily="34" charset="0"/>
                <a:cs typeface="Arial" pitchFamily="34" charset="0"/>
              </a:rPr>
              <a:t>dataset</a:t>
            </a:r>
            <a:endParaRPr lang="de-AT" sz="1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3059691" y="4185648"/>
            <a:ext cx="24564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200" dirty="0" smtClean="0">
                <a:latin typeface="Arial" pitchFamily="34" charset="0"/>
                <a:cs typeface="Arial" pitchFamily="34" charset="0"/>
              </a:rPr>
              <a:t>ORFEUS </a:t>
            </a:r>
            <a:r>
              <a:rPr lang="de-AT" sz="1200" dirty="0" err="1" smtClean="0">
                <a:latin typeface="Arial" pitchFamily="34" charset="0"/>
                <a:cs typeface="Arial" pitchFamily="34" charset="0"/>
              </a:rPr>
              <a:t>dataset</a:t>
            </a:r>
            <a:endParaRPr lang="de-AT" sz="1200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33309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8D29476-7660-1049-BF58-5DE19B373679}"/>
              </a:ext>
            </a:extLst>
          </p:cNvPr>
          <p:cNvSpPr txBox="1"/>
          <p:nvPr/>
        </p:nvSpPr>
        <p:spPr>
          <a:xfrm rot="16200000">
            <a:off x="-1779943" y="2499816"/>
            <a:ext cx="38824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600" dirty="0">
                <a:solidFill>
                  <a:srgbClr val="DFC5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</a:p>
        </p:txBody>
      </p:sp>
      <p:sp>
        <p:nvSpPr>
          <p:cNvPr id="8" name="TextBox 2">
            <a:extLst>
              <a:ext uri="{FF2B5EF4-FFF2-40B4-BE49-F238E27FC236}">
                <a16:creationId xmlns="" xmlns:a16="http://schemas.microsoft.com/office/drawing/2014/main" id="{E101EA0A-D819-B84A-9A81-14AAFB37F5BF}"/>
              </a:ext>
            </a:extLst>
          </p:cNvPr>
          <p:cNvSpPr txBox="1"/>
          <p:nvPr/>
        </p:nvSpPr>
        <p:spPr>
          <a:xfrm>
            <a:off x="953477" y="567772"/>
            <a:ext cx="67212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00" dirty="0" smtClean="0">
                <a:latin typeface="Arial" pitchFamily="34" charset="0"/>
                <a:cs typeface="Arial" pitchFamily="34" charset="0"/>
              </a:rPr>
              <a:t>P4.1-365</a:t>
            </a:r>
            <a:endParaRPr lang="x-none" sz="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17">
            <a:extLst>
              <a:ext uri="{FF2B5EF4-FFF2-40B4-BE49-F238E27FC236}">
                <a16:creationId xmlns="" xmlns:a16="http://schemas.microsoft.com/office/drawing/2014/main" id="{BC5AAA59-41F3-0D40-B5E2-567F04B6D2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2923" y="336619"/>
            <a:ext cx="4962770" cy="231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8666" tIns="9334" rIns="18666" bIns="9334">
            <a:spAutoFit/>
          </a:bodyPr>
          <a:lstStyle/>
          <a:p>
            <a:pPr algn="ctr" eaLnBrk="0" hangingPunct="0">
              <a:lnSpc>
                <a:spcPts val="1586"/>
              </a:lnSpc>
            </a:pPr>
            <a:r>
              <a:rPr lang="de-AT" sz="2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Summary</a:t>
            </a:r>
            <a:endParaRPr lang="de-AT" sz="20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953477" y="1308016"/>
            <a:ext cx="684617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de-AT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b="1" dirty="0" err="1" smtClean="0">
                <a:latin typeface="Arial" pitchFamily="34" charset="0"/>
                <a:cs typeface="Arial" pitchFamily="34" charset="0"/>
              </a:rPr>
              <a:t>Radionuclide</a:t>
            </a:r>
            <a:r>
              <a:rPr lang="de-AT" sz="1400" b="1" dirty="0" smtClean="0">
                <a:latin typeface="Arial" pitchFamily="34" charset="0"/>
                <a:cs typeface="Arial" pitchFamily="34" charset="0"/>
              </a:rPr>
              <a:t> Scenario: </a:t>
            </a:r>
            <a:r>
              <a:rPr lang="de-AT" sz="1400" b="1" dirty="0" err="1" smtClean="0">
                <a:latin typeface="Arial" pitchFamily="34" charset="0"/>
                <a:cs typeface="Arial" pitchFamily="34" charset="0"/>
              </a:rPr>
              <a:t>indicates</a:t>
            </a:r>
            <a:r>
              <a:rPr lang="de-AT" sz="1400" b="1" dirty="0" smtClean="0">
                <a:latin typeface="Arial" pitchFamily="34" charset="0"/>
                <a:cs typeface="Arial" pitchFamily="34" charset="0"/>
              </a:rPr>
              <a:t> a </a:t>
            </a:r>
            <a:r>
              <a:rPr lang="de-AT" sz="1400" b="1" dirty="0" err="1" smtClean="0">
                <a:latin typeface="Arial" pitchFamily="34" charset="0"/>
                <a:cs typeface="Arial" pitchFamily="34" charset="0"/>
              </a:rPr>
              <a:t>second</a:t>
            </a:r>
            <a:r>
              <a:rPr lang="de-AT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b="1" dirty="0" err="1" smtClean="0">
                <a:latin typeface="Arial" pitchFamily="34" charset="0"/>
                <a:cs typeface="Arial" pitchFamily="34" charset="0"/>
              </a:rPr>
              <a:t>earlier</a:t>
            </a:r>
            <a:r>
              <a:rPr lang="de-AT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b="1" dirty="0" err="1" smtClean="0">
                <a:latin typeface="Arial" pitchFamily="34" charset="0"/>
                <a:cs typeface="Arial" pitchFamily="34" charset="0"/>
              </a:rPr>
              <a:t>event</a:t>
            </a:r>
            <a:endParaRPr lang="de-AT" sz="1400" b="1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endParaRPr lang="de-AT" sz="1400" b="1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de-AT" sz="1400" b="1" dirty="0" smtClean="0">
                <a:latin typeface="Arial" pitchFamily="34" charset="0"/>
                <a:cs typeface="Arial" pitchFamily="34" charset="0"/>
              </a:rPr>
              <a:t> ATM </a:t>
            </a:r>
            <a:r>
              <a:rPr lang="de-AT" sz="1400" b="1" dirty="0" err="1" smtClean="0">
                <a:latin typeface="Arial" pitchFamily="34" charset="0"/>
                <a:cs typeface="Arial" pitchFamily="34" charset="0"/>
              </a:rPr>
              <a:t>confirms</a:t>
            </a:r>
            <a:r>
              <a:rPr lang="de-AT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b="1" dirty="0" err="1" smtClean="0">
                <a:latin typeface="Arial" pitchFamily="34" charset="0"/>
                <a:cs typeface="Arial" pitchFamily="34" charset="0"/>
              </a:rPr>
              <a:t>second</a:t>
            </a:r>
            <a:r>
              <a:rPr lang="de-AT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b="1" dirty="0" err="1" smtClean="0">
                <a:latin typeface="Arial" pitchFamily="34" charset="0"/>
                <a:cs typeface="Arial" pitchFamily="34" charset="0"/>
              </a:rPr>
              <a:t>event</a:t>
            </a:r>
            <a:endParaRPr lang="de-AT" sz="1400" b="1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endParaRPr lang="de-AT" sz="1400" b="1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de-AT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b="1" dirty="0" err="1" smtClean="0">
                <a:latin typeface="Arial" pitchFamily="34" charset="0"/>
                <a:cs typeface="Arial" pitchFamily="34" charset="0"/>
              </a:rPr>
              <a:t>Reseach</a:t>
            </a:r>
            <a:r>
              <a:rPr lang="de-AT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b="1" dirty="0" err="1" smtClean="0">
                <a:latin typeface="Arial" pitchFamily="34" charset="0"/>
                <a:cs typeface="Arial" pitchFamily="34" charset="0"/>
              </a:rPr>
              <a:t>of</a:t>
            </a:r>
            <a:r>
              <a:rPr lang="de-AT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b="1" dirty="0" err="1" smtClean="0">
                <a:latin typeface="Arial" pitchFamily="34" charset="0"/>
                <a:cs typeface="Arial" pitchFamily="34" charset="0"/>
              </a:rPr>
              <a:t>local</a:t>
            </a:r>
            <a:r>
              <a:rPr lang="de-AT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b="1" dirty="0" err="1" smtClean="0">
                <a:latin typeface="Arial" pitchFamily="34" charset="0"/>
                <a:cs typeface="Arial" pitchFamily="34" charset="0"/>
              </a:rPr>
              <a:t>bulletins</a:t>
            </a:r>
            <a:r>
              <a:rPr lang="de-AT" sz="1400" b="1" dirty="0" smtClean="0">
                <a:latin typeface="Arial" pitchFamily="34" charset="0"/>
                <a:cs typeface="Arial" pitchFamily="34" charset="0"/>
              </a:rPr>
              <a:t> (ZAMG, BGR)</a:t>
            </a:r>
            <a:br>
              <a:rPr lang="de-AT" sz="1400" b="1" dirty="0" smtClean="0">
                <a:latin typeface="Arial" pitchFamily="34" charset="0"/>
                <a:cs typeface="Arial" pitchFamily="34" charset="0"/>
              </a:rPr>
            </a:br>
            <a:r>
              <a:rPr lang="de-AT" sz="14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de-AT" sz="1400" b="1" dirty="0" err="1" smtClean="0">
                <a:latin typeface="Arial" pitchFamily="34" charset="0"/>
                <a:cs typeface="Arial" pitchFamily="34" charset="0"/>
              </a:rPr>
              <a:t>earthquake</a:t>
            </a:r>
            <a:r>
              <a:rPr lang="de-AT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b="1" dirty="0" err="1" smtClean="0">
                <a:latin typeface="Arial" pitchFamily="34" charset="0"/>
                <a:cs typeface="Arial" pitchFamily="34" charset="0"/>
              </a:rPr>
              <a:t>serie</a:t>
            </a:r>
            <a:r>
              <a:rPr lang="de-AT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b="1" dirty="0" err="1" smtClean="0">
                <a:latin typeface="Arial" pitchFamily="34" charset="0"/>
                <a:cs typeface="Arial" pitchFamily="34" charset="0"/>
              </a:rPr>
              <a:t>between</a:t>
            </a:r>
            <a:r>
              <a:rPr lang="de-AT" sz="1400" b="1" dirty="0" smtClean="0">
                <a:latin typeface="Arial" pitchFamily="34" charset="0"/>
                <a:cs typeface="Arial" pitchFamily="34" charset="0"/>
              </a:rPr>
              <a:t> 29. </a:t>
            </a:r>
            <a:r>
              <a:rPr lang="de-AT" sz="1400" b="1" dirty="0" err="1" smtClean="0">
                <a:latin typeface="Arial" pitchFamily="34" charset="0"/>
                <a:cs typeface="Arial" pitchFamily="34" charset="0"/>
              </a:rPr>
              <a:t>and</a:t>
            </a:r>
            <a:r>
              <a:rPr lang="de-AT" sz="1400" b="1" dirty="0" smtClean="0">
                <a:latin typeface="Arial" pitchFamily="34" charset="0"/>
                <a:cs typeface="Arial" pitchFamily="34" charset="0"/>
              </a:rPr>
              <a:t> 31.7.2019 </a:t>
            </a:r>
            <a:r>
              <a:rPr lang="de-AT" sz="1400" b="1" dirty="0" err="1" smtClean="0">
                <a:latin typeface="Arial" pitchFamily="34" charset="0"/>
                <a:cs typeface="Arial" pitchFamily="34" charset="0"/>
              </a:rPr>
              <a:t>around</a:t>
            </a:r>
            <a:r>
              <a:rPr lang="de-AT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b="1" dirty="0" smtClean="0">
                <a:latin typeface="Arial" pitchFamily="34" charset="0"/>
                <a:cs typeface="Arial" pitchFamily="34" charset="0"/>
              </a:rPr>
              <a:t>Konstanz</a:t>
            </a:r>
            <a:endParaRPr lang="de-AT" sz="1400" b="1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endParaRPr lang="de-AT" sz="1400" b="1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de-AT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b="1" dirty="0" err="1" smtClean="0">
                <a:latin typeface="Arial" pitchFamily="34" charset="0"/>
                <a:cs typeface="Arial" pitchFamily="34" charset="0"/>
              </a:rPr>
              <a:t>Waveform</a:t>
            </a:r>
            <a:r>
              <a:rPr lang="de-AT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b="1" dirty="0" err="1" smtClean="0">
                <a:latin typeface="Arial" pitchFamily="34" charset="0"/>
                <a:cs typeface="Arial" pitchFamily="34" charset="0"/>
              </a:rPr>
              <a:t>correlation</a:t>
            </a:r>
            <a:r>
              <a:rPr lang="de-AT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b="1" dirty="0" err="1" smtClean="0">
                <a:latin typeface="Arial" pitchFamily="34" charset="0"/>
                <a:cs typeface="Arial" pitchFamily="34" charset="0"/>
              </a:rPr>
              <a:t>using</a:t>
            </a:r>
            <a:r>
              <a:rPr lang="de-AT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b="1" dirty="0" err="1" smtClean="0">
                <a:latin typeface="Arial" pitchFamily="34" charset="0"/>
                <a:cs typeface="Arial" pitchFamily="34" charset="0"/>
              </a:rPr>
              <a:t>dataset</a:t>
            </a:r>
            <a:r>
              <a:rPr lang="de-AT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b="1" dirty="0" err="1" smtClean="0">
                <a:latin typeface="Arial" pitchFamily="34" charset="0"/>
                <a:cs typeface="Arial" pitchFamily="34" charset="0"/>
              </a:rPr>
              <a:t>published</a:t>
            </a:r>
            <a:r>
              <a:rPr lang="de-AT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b="1" dirty="0" err="1" smtClean="0">
                <a:latin typeface="Arial" pitchFamily="34" charset="0"/>
                <a:cs typeface="Arial" pitchFamily="34" charset="0"/>
              </a:rPr>
              <a:t>by</a:t>
            </a:r>
            <a:r>
              <a:rPr lang="de-AT" sz="1400" b="1" dirty="0" smtClean="0">
                <a:latin typeface="Arial" pitchFamily="34" charset="0"/>
                <a:cs typeface="Arial" pitchFamily="34" charset="0"/>
              </a:rPr>
              <a:t> EASTRIA</a:t>
            </a:r>
          </a:p>
          <a:p>
            <a:pPr>
              <a:buFont typeface="Wingdings" pitchFamily="2" charset="2"/>
              <a:buChar char="Ø"/>
            </a:pPr>
            <a:endParaRPr lang="de-AT" sz="1400" b="1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de-AT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b="1" dirty="0" err="1" smtClean="0">
                <a:latin typeface="Arial" pitchFamily="34" charset="0"/>
                <a:cs typeface="Arial" pitchFamily="34" charset="0"/>
              </a:rPr>
              <a:t>Result</a:t>
            </a:r>
            <a:r>
              <a:rPr lang="de-AT" sz="1400" b="1" dirty="0" smtClean="0">
                <a:latin typeface="Arial" pitchFamily="34" charset="0"/>
                <a:cs typeface="Arial" pitchFamily="34" charset="0"/>
              </a:rPr>
              <a:t> 29.7.20219 23:17:48</a:t>
            </a:r>
          </a:p>
          <a:p>
            <a:pPr>
              <a:buFont typeface="Wingdings" pitchFamily="2" charset="2"/>
              <a:buChar char="Ø"/>
            </a:pPr>
            <a:endParaRPr lang="de-AT" sz="1400" b="1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de-AT" sz="1400" b="1" dirty="0" smtClean="0">
                <a:latin typeface="Arial" pitchFamily="34" charset="0"/>
                <a:cs typeface="Arial" pitchFamily="34" charset="0"/>
              </a:rPr>
              <a:t>Request </a:t>
            </a:r>
            <a:r>
              <a:rPr lang="de-AT" sz="1400" b="1" dirty="0" err="1" smtClean="0">
                <a:latin typeface="Arial" pitchFamily="34" charset="0"/>
                <a:cs typeface="Arial" pitchFamily="34" charset="0"/>
              </a:rPr>
              <a:t>of</a:t>
            </a:r>
            <a:r>
              <a:rPr lang="de-AT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b="1" dirty="0" err="1" smtClean="0">
                <a:latin typeface="Arial" pitchFamily="34" charset="0"/>
                <a:cs typeface="Arial" pitchFamily="34" charset="0"/>
              </a:rPr>
              <a:t>data</a:t>
            </a:r>
            <a:r>
              <a:rPr lang="de-AT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b="1" dirty="0" err="1" smtClean="0">
                <a:latin typeface="Arial" pitchFamily="34" charset="0"/>
                <a:cs typeface="Arial" pitchFamily="34" charset="0"/>
              </a:rPr>
              <a:t>from</a:t>
            </a:r>
            <a:r>
              <a:rPr lang="de-AT" sz="1400" b="1" dirty="0" smtClean="0">
                <a:latin typeface="Arial" pitchFamily="34" charset="0"/>
                <a:cs typeface="Arial" pitchFamily="34" charset="0"/>
              </a:rPr>
              <a:t> GEOFON </a:t>
            </a:r>
            <a:r>
              <a:rPr lang="de-AT" sz="1400" b="1" dirty="0" err="1" smtClean="0">
                <a:latin typeface="Arial" pitchFamily="34" charset="0"/>
                <a:cs typeface="Arial" pitchFamily="34" charset="0"/>
              </a:rPr>
              <a:t>shows</a:t>
            </a:r>
            <a:r>
              <a:rPr lang="de-AT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b="1" dirty="0" err="1" smtClean="0">
                <a:latin typeface="Arial" pitchFamily="34" charset="0"/>
                <a:cs typeface="Arial" pitchFamily="34" charset="0"/>
              </a:rPr>
              <a:t>that</a:t>
            </a:r>
            <a:r>
              <a:rPr lang="de-AT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b="1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de-AT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b="1" dirty="0" err="1" smtClean="0">
                <a:latin typeface="Arial" pitchFamily="34" charset="0"/>
                <a:cs typeface="Arial" pitchFamily="34" charset="0"/>
              </a:rPr>
              <a:t>data</a:t>
            </a:r>
            <a:r>
              <a:rPr lang="de-AT" sz="1400" b="1" dirty="0" smtClean="0">
                <a:latin typeface="Arial" pitchFamily="34" charset="0"/>
                <a:cs typeface="Arial" pitchFamily="34" charset="0"/>
              </a:rPr>
              <a:t> was </a:t>
            </a:r>
            <a:r>
              <a:rPr lang="de-AT" sz="1400" b="1" dirty="0" err="1" smtClean="0">
                <a:latin typeface="Arial" pitchFamily="34" charset="0"/>
                <a:cs typeface="Arial" pitchFamily="34" charset="0"/>
              </a:rPr>
              <a:t>simulated</a:t>
            </a:r>
            <a:r>
              <a:rPr lang="de-AT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lang="de-AT" sz="1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963491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224C6D9-8EEE-364D-BA25-2B01E2110CC1}"/>
              </a:ext>
            </a:extLst>
          </p:cNvPr>
          <p:cNvSpPr txBox="1"/>
          <p:nvPr/>
        </p:nvSpPr>
        <p:spPr>
          <a:xfrm rot="16200000">
            <a:off x="-1775302" y="2499817"/>
            <a:ext cx="38824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600" dirty="0">
                <a:solidFill>
                  <a:srgbClr val="DFC5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</a:p>
        </p:txBody>
      </p:sp>
      <p:sp>
        <p:nvSpPr>
          <p:cNvPr id="7" name="TextBox 2">
            <a:extLst>
              <a:ext uri="{FF2B5EF4-FFF2-40B4-BE49-F238E27FC236}">
                <a16:creationId xmlns="" xmlns:a16="http://schemas.microsoft.com/office/drawing/2014/main" id="{E101EA0A-D819-B84A-9A81-14AAFB37F5BF}"/>
              </a:ext>
            </a:extLst>
          </p:cNvPr>
          <p:cNvSpPr txBox="1"/>
          <p:nvPr/>
        </p:nvSpPr>
        <p:spPr>
          <a:xfrm>
            <a:off x="953477" y="567772"/>
            <a:ext cx="67212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00" dirty="0" smtClean="0">
                <a:latin typeface="Arial" pitchFamily="34" charset="0"/>
                <a:cs typeface="Arial" pitchFamily="34" charset="0"/>
              </a:rPr>
              <a:t>P4.1-365</a:t>
            </a:r>
            <a:endParaRPr lang="x-none" sz="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17">
            <a:extLst>
              <a:ext uri="{FF2B5EF4-FFF2-40B4-BE49-F238E27FC236}">
                <a16:creationId xmlns="" xmlns:a16="http://schemas.microsoft.com/office/drawing/2014/main" id="{BC5AAA59-41F3-0D40-B5E2-567F04B6D2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2923" y="279463"/>
            <a:ext cx="4962770" cy="231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8666" tIns="9334" rIns="18666" bIns="9334">
            <a:spAutoFit/>
          </a:bodyPr>
          <a:lstStyle/>
          <a:p>
            <a:pPr algn="ctr" eaLnBrk="0" hangingPunct="0">
              <a:lnSpc>
                <a:spcPts val="1586"/>
              </a:lnSpc>
            </a:pPr>
            <a:r>
              <a:rPr lang="de-AT" sz="2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Conclusion</a:t>
            </a:r>
            <a:endParaRPr lang="de-AT" sz="20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1283792" y="1205070"/>
            <a:ext cx="648557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de-AT" sz="1400" b="1" dirty="0" smtClean="0">
                <a:latin typeface="Arial" pitchFamily="34" charset="0"/>
                <a:cs typeface="Arial" pitchFamily="34" charset="0"/>
              </a:rPr>
              <a:t> NPE2019 was a </a:t>
            </a:r>
            <a:r>
              <a:rPr lang="de-AT" sz="1400" b="1" dirty="0" err="1" smtClean="0">
                <a:latin typeface="Arial" pitchFamily="34" charset="0"/>
                <a:cs typeface="Arial" pitchFamily="34" charset="0"/>
              </a:rPr>
              <a:t>useful</a:t>
            </a:r>
            <a:r>
              <a:rPr lang="de-AT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b="1" dirty="0" err="1" smtClean="0">
                <a:latin typeface="Arial" pitchFamily="34" charset="0"/>
                <a:cs typeface="Arial" pitchFamily="34" charset="0"/>
              </a:rPr>
              <a:t>exercise</a:t>
            </a:r>
            <a:r>
              <a:rPr lang="de-AT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b="1" dirty="0" err="1" smtClean="0">
                <a:latin typeface="Arial" pitchFamily="34" charset="0"/>
                <a:cs typeface="Arial" pitchFamily="34" charset="0"/>
              </a:rPr>
              <a:t>testing</a:t>
            </a:r>
            <a:r>
              <a:rPr lang="de-AT" sz="1400" b="1" dirty="0" smtClean="0">
                <a:latin typeface="Arial" pitchFamily="34" charset="0"/>
                <a:cs typeface="Arial" pitchFamily="34" charset="0"/>
              </a:rPr>
              <a:t> different </a:t>
            </a:r>
            <a:r>
              <a:rPr lang="de-AT" sz="1400" b="1" dirty="0" err="1" smtClean="0">
                <a:latin typeface="Arial" pitchFamily="34" charset="0"/>
                <a:cs typeface="Arial" pitchFamily="34" charset="0"/>
              </a:rPr>
              <a:t>technologies</a:t>
            </a:r>
            <a:r>
              <a:rPr lang="de-AT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b="1" dirty="0" err="1" smtClean="0">
                <a:latin typeface="Arial" pitchFamily="34" charset="0"/>
                <a:cs typeface="Arial" pitchFamily="34" charset="0"/>
              </a:rPr>
              <a:t>of</a:t>
            </a:r>
            <a:r>
              <a:rPr lang="de-AT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b="1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de-AT" sz="1400" b="1" dirty="0" smtClean="0">
                <a:latin typeface="Arial" pitchFamily="34" charset="0"/>
                <a:cs typeface="Arial" pitchFamily="34" charset="0"/>
              </a:rPr>
              <a:t> IMS</a:t>
            </a:r>
          </a:p>
          <a:p>
            <a:pPr>
              <a:buFont typeface="Wingdings" pitchFamily="2" charset="2"/>
              <a:buChar char="Ø"/>
            </a:pPr>
            <a:endParaRPr lang="de-AT" sz="1400" b="1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de-AT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b="1" dirty="0" err="1" smtClean="0">
                <a:latin typeface="Arial" pitchFamily="34" charset="0"/>
                <a:cs typeface="Arial" pitchFamily="34" charset="0"/>
              </a:rPr>
              <a:t>Interdisciplinary</a:t>
            </a:r>
            <a:r>
              <a:rPr lang="de-AT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b="1" dirty="0" err="1" smtClean="0">
                <a:latin typeface="Arial" pitchFamily="34" charset="0"/>
                <a:cs typeface="Arial" pitchFamily="34" charset="0"/>
              </a:rPr>
              <a:t>work</a:t>
            </a:r>
            <a:r>
              <a:rPr lang="de-AT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b="1" dirty="0" err="1" smtClean="0">
                <a:latin typeface="Arial" pitchFamily="34" charset="0"/>
                <a:cs typeface="Arial" pitchFamily="34" charset="0"/>
              </a:rPr>
              <a:t>at</a:t>
            </a:r>
            <a:r>
              <a:rPr lang="de-AT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b="1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de-AT" sz="1400" b="1" dirty="0" smtClean="0">
                <a:latin typeface="Arial" pitchFamily="34" charset="0"/>
                <a:cs typeface="Arial" pitchFamily="34" charset="0"/>
              </a:rPr>
              <a:t> NDC-AT</a:t>
            </a:r>
          </a:p>
          <a:p>
            <a:pPr>
              <a:buFont typeface="Wingdings" pitchFamily="2" charset="2"/>
              <a:buChar char="Ø"/>
            </a:pPr>
            <a:endParaRPr lang="de-AT" sz="1400" b="1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de-AT" sz="1400" b="1" dirty="0" smtClean="0">
                <a:latin typeface="Arial" pitchFamily="34" charset="0"/>
                <a:cs typeface="Arial" pitchFamily="34" charset="0"/>
              </a:rPr>
              <a:t> ATM: </a:t>
            </a:r>
            <a:r>
              <a:rPr lang="de-AT" sz="1400" b="1" dirty="0" err="1" smtClean="0">
                <a:latin typeface="Arial" pitchFamily="34" charset="0"/>
                <a:cs typeface="Arial" pitchFamily="34" charset="0"/>
              </a:rPr>
              <a:t>Missing</a:t>
            </a:r>
            <a:r>
              <a:rPr lang="de-AT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b="1" dirty="0" err="1" smtClean="0">
                <a:latin typeface="Arial" pitchFamily="34" charset="0"/>
                <a:cs typeface="Arial" pitchFamily="34" charset="0"/>
              </a:rPr>
              <a:t>information</a:t>
            </a:r>
            <a:r>
              <a:rPr lang="de-AT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b="1" dirty="0" err="1" smtClean="0">
                <a:latin typeface="Arial" pitchFamily="34" charset="0"/>
                <a:cs typeface="Arial" pitchFamily="34" charset="0"/>
              </a:rPr>
              <a:t>about</a:t>
            </a:r>
            <a:r>
              <a:rPr lang="de-AT" sz="1400" b="1" dirty="0" smtClean="0">
                <a:latin typeface="Arial" pitchFamily="34" charset="0"/>
                <a:cs typeface="Arial" pitchFamily="34" charset="0"/>
              </a:rPr>
              <a:t> MDCs in RRR</a:t>
            </a:r>
          </a:p>
          <a:p>
            <a:pPr>
              <a:buFont typeface="Wingdings" pitchFamily="2" charset="2"/>
              <a:buChar char="Ø"/>
            </a:pPr>
            <a:endParaRPr lang="de-AT" sz="1400" b="1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de-AT" sz="1400" b="1" dirty="0" smtClean="0">
                <a:latin typeface="Arial" pitchFamily="34" charset="0"/>
                <a:cs typeface="Arial" pitchFamily="34" charset="0"/>
              </a:rPr>
              <a:t> Open </a:t>
            </a:r>
            <a:r>
              <a:rPr lang="de-AT" sz="1400" b="1" dirty="0" err="1" smtClean="0">
                <a:latin typeface="Arial" pitchFamily="34" charset="0"/>
                <a:cs typeface="Arial" pitchFamily="34" charset="0"/>
              </a:rPr>
              <a:t>question</a:t>
            </a:r>
            <a:r>
              <a:rPr lang="de-AT" sz="1400" b="1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de-AT" sz="1400" b="1" dirty="0" err="1" smtClean="0">
                <a:latin typeface="Arial" pitchFamily="34" charset="0"/>
                <a:cs typeface="Arial" pitchFamily="34" charset="0"/>
              </a:rPr>
              <a:t>Why</a:t>
            </a:r>
            <a:r>
              <a:rPr lang="de-AT" sz="1400" b="1" dirty="0" smtClean="0">
                <a:latin typeface="Arial" pitchFamily="34" charset="0"/>
                <a:cs typeface="Arial" pitchFamily="34" charset="0"/>
              </a:rPr>
              <a:t> was </a:t>
            </a:r>
            <a:r>
              <a:rPr lang="de-AT" sz="1400" b="1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de-AT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b="1" dirty="0" err="1" smtClean="0">
                <a:latin typeface="Arial" pitchFamily="34" charset="0"/>
                <a:cs typeface="Arial" pitchFamily="34" charset="0"/>
              </a:rPr>
              <a:t>event</a:t>
            </a:r>
            <a:r>
              <a:rPr lang="de-AT" sz="1400" b="1" dirty="0" smtClean="0">
                <a:latin typeface="Arial" pitchFamily="34" charset="0"/>
                <a:cs typeface="Arial" pitchFamily="34" charset="0"/>
              </a:rPr>
              <a:t> not </a:t>
            </a:r>
            <a:r>
              <a:rPr lang="de-AT" sz="1400" b="1" dirty="0" err="1" smtClean="0">
                <a:latin typeface="Arial" pitchFamily="34" charset="0"/>
                <a:cs typeface="Arial" pitchFamily="34" charset="0"/>
              </a:rPr>
              <a:t>listed</a:t>
            </a:r>
            <a:r>
              <a:rPr lang="de-AT" sz="1400" b="1" dirty="0" smtClean="0">
                <a:latin typeface="Arial" pitchFamily="34" charset="0"/>
                <a:cs typeface="Arial" pitchFamily="34" charset="0"/>
              </a:rPr>
              <a:t> in </a:t>
            </a:r>
            <a:r>
              <a:rPr lang="de-AT" sz="1400" b="1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de-AT" sz="1400" b="1" dirty="0" smtClean="0">
                <a:latin typeface="Arial" pitchFamily="34" charset="0"/>
                <a:cs typeface="Arial" pitchFamily="34" charset="0"/>
              </a:rPr>
              <a:t> LEB?</a:t>
            </a:r>
          </a:p>
          <a:p>
            <a:pPr>
              <a:buFont typeface="Wingdings" pitchFamily="2" charset="2"/>
              <a:buChar char="Ø"/>
            </a:pPr>
            <a:endParaRPr lang="de-AT" sz="1400" b="1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de-AT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b="1" dirty="0" err="1" smtClean="0">
                <a:latin typeface="Arial" pitchFamily="34" charset="0"/>
                <a:cs typeface="Arial" pitchFamily="34" charset="0"/>
              </a:rPr>
              <a:t>Geotool</a:t>
            </a:r>
            <a:r>
              <a:rPr lang="de-AT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b="1" dirty="0" err="1" smtClean="0">
                <a:latin typeface="Arial" pitchFamily="34" charset="0"/>
                <a:cs typeface="Arial" pitchFamily="34" charset="0"/>
              </a:rPr>
              <a:t>as</a:t>
            </a:r>
            <a:r>
              <a:rPr lang="de-AT" sz="1400" b="1" dirty="0" smtClean="0">
                <a:latin typeface="Arial" pitchFamily="34" charset="0"/>
                <a:cs typeface="Arial" pitchFamily="34" charset="0"/>
              </a:rPr>
              <a:t> an </a:t>
            </a:r>
            <a:r>
              <a:rPr lang="de-AT" sz="1400" b="1" dirty="0" err="1" smtClean="0">
                <a:latin typeface="Arial" pitchFamily="34" charset="0"/>
                <a:cs typeface="Arial" pitchFamily="34" charset="0"/>
              </a:rPr>
              <a:t>advanced</a:t>
            </a:r>
            <a:r>
              <a:rPr lang="de-AT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b="1" dirty="0" err="1" smtClean="0">
                <a:latin typeface="Arial" pitchFamily="34" charset="0"/>
                <a:cs typeface="Arial" pitchFamily="34" charset="0"/>
              </a:rPr>
              <a:t>software</a:t>
            </a:r>
            <a:r>
              <a:rPr lang="de-AT" sz="1400" b="1" dirty="0" smtClean="0">
                <a:latin typeface="Arial" pitchFamily="34" charset="0"/>
                <a:cs typeface="Arial" pitchFamily="34" charset="0"/>
              </a:rPr>
              <a:t>:</a:t>
            </a:r>
            <a:br>
              <a:rPr lang="de-AT" sz="1400" b="1" dirty="0" smtClean="0">
                <a:latin typeface="Arial" pitchFamily="34" charset="0"/>
                <a:cs typeface="Arial" pitchFamily="34" charset="0"/>
              </a:rPr>
            </a:br>
            <a:r>
              <a:rPr lang="de-AT" sz="1400" b="1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de-AT" sz="1400" b="1" dirty="0" err="1" smtClean="0">
                <a:latin typeface="Arial" pitchFamily="34" charset="0"/>
                <a:cs typeface="Arial" pitchFamily="34" charset="0"/>
              </a:rPr>
              <a:t>working</a:t>
            </a:r>
            <a:r>
              <a:rPr lang="de-AT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b="1" dirty="0" err="1" smtClean="0">
                <a:latin typeface="Arial" pitchFamily="34" charset="0"/>
                <a:cs typeface="Arial" pitchFamily="34" charset="0"/>
              </a:rPr>
              <a:t>with</a:t>
            </a:r>
            <a:r>
              <a:rPr lang="de-AT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b="1" dirty="0" err="1" smtClean="0">
                <a:latin typeface="Arial" pitchFamily="34" charset="0"/>
                <a:cs typeface="Arial" pitchFamily="34" charset="0"/>
              </a:rPr>
              <a:t>data</a:t>
            </a:r>
            <a:r>
              <a:rPr lang="de-AT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b="1" dirty="0" err="1" smtClean="0">
                <a:latin typeface="Arial" pitchFamily="34" charset="0"/>
                <a:cs typeface="Arial" pitchFamily="34" charset="0"/>
              </a:rPr>
              <a:t>from</a:t>
            </a:r>
            <a:r>
              <a:rPr lang="de-AT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b="1" dirty="0" err="1" smtClean="0">
                <a:latin typeface="Arial" pitchFamily="34" charset="0"/>
                <a:cs typeface="Arial" pitchFamily="34" charset="0"/>
              </a:rPr>
              <a:t>external</a:t>
            </a:r>
            <a:r>
              <a:rPr lang="de-AT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b="1" dirty="0" err="1" smtClean="0">
                <a:latin typeface="Arial" pitchFamily="34" charset="0"/>
                <a:cs typeface="Arial" pitchFamily="34" charset="0"/>
              </a:rPr>
              <a:t>networks</a:t>
            </a:r>
            <a:r>
              <a:rPr lang="de-AT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b="1" dirty="0" err="1" smtClean="0">
                <a:latin typeface="Arial" pitchFamily="34" charset="0"/>
                <a:cs typeface="Arial" pitchFamily="34" charset="0"/>
              </a:rPr>
              <a:t>works</a:t>
            </a:r>
            <a:r>
              <a:rPr lang="de-AT" sz="1400" b="1" dirty="0" smtClean="0">
                <a:latin typeface="Arial" pitchFamily="34" charset="0"/>
                <a:cs typeface="Arial" pitchFamily="34" charset="0"/>
              </a:rPr>
              <a:t> well</a:t>
            </a:r>
            <a:br>
              <a:rPr lang="de-AT" sz="1400" b="1" dirty="0" smtClean="0">
                <a:latin typeface="Arial" pitchFamily="34" charset="0"/>
                <a:cs typeface="Arial" pitchFamily="34" charset="0"/>
              </a:rPr>
            </a:br>
            <a:endParaRPr lang="de-AT" sz="1400" b="1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de-AT" sz="1400" b="1" dirty="0" smtClean="0">
                <a:latin typeface="Arial" pitchFamily="34" charset="0"/>
                <a:cs typeface="Arial" pitchFamily="34" charset="0"/>
              </a:rPr>
              <a:t> strong </a:t>
            </a:r>
            <a:r>
              <a:rPr lang="de-AT" sz="1400" b="1" dirty="0" err="1" smtClean="0">
                <a:latin typeface="Arial" pitchFamily="34" charset="0"/>
                <a:cs typeface="Arial" pitchFamily="34" charset="0"/>
              </a:rPr>
              <a:t>support</a:t>
            </a:r>
            <a:r>
              <a:rPr lang="de-AT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b="1" dirty="0" err="1" smtClean="0">
                <a:latin typeface="Arial" pitchFamily="34" charset="0"/>
                <a:cs typeface="Arial" pitchFamily="34" charset="0"/>
              </a:rPr>
              <a:t>from</a:t>
            </a:r>
            <a:r>
              <a:rPr lang="de-AT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b="1" dirty="0" err="1" smtClean="0">
                <a:latin typeface="Arial" pitchFamily="34" charset="0"/>
                <a:cs typeface="Arial" pitchFamily="34" charset="0"/>
              </a:rPr>
              <a:t>capacity</a:t>
            </a:r>
            <a:r>
              <a:rPr lang="de-AT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b="1" dirty="0" err="1" smtClean="0">
                <a:latin typeface="Arial" pitchFamily="34" charset="0"/>
                <a:cs typeface="Arial" pitchFamily="34" charset="0"/>
              </a:rPr>
              <a:t>section</a:t>
            </a:r>
            <a:r>
              <a:rPr lang="de-AT" sz="1400" b="1" dirty="0" smtClean="0">
                <a:latin typeface="Arial" pitchFamily="34" charset="0"/>
                <a:cs typeface="Arial" pitchFamily="34" charset="0"/>
              </a:rPr>
              <a:t> on </a:t>
            </a:r>
            <a:r>
              <a:rPr lang="de-AT" sz="1400" b="1" dirty="0" err="1" smtClean="0">
                <a:latin typeface="Arial" pitchFamily="34" charset="0"/>
                <a:cs typeface="Arial" pitchFamily="34" charset="0"/>
              </a:rPr>
              <a:t>Geotool</a:t>
            </a:r>
            <a:endParaRPr lang="de-AT" sz="1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10592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65BE312-C0B6-2140-AF9C-95F023216E73}"/>
              </a:ext>
            </a:extLst>
          </p:cNvPr>
          <p:cNvSpPr txBox="1"/>
          <p:nvPr/>
        </p:nvSpPr>
        <p:spPr>
          <a:xfrm rot="16200000">
            <a:off x="-1779943" y="2499816"/>
            <a:ext cx="38824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600" dirty="0">
                <a:solidFill>
                  <a:srgbClr val="DFC5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ABSTRACT</a:t>
            </a:r>
          </a:p>
        </p:txBody>
      </p:sp>
      <p:sp>
        <p:nvSpPr>
          <p:cNvPr id="7" name="TextBox 2">
            <a:extLst>
              <a:ext uri="{FF2B5EF4-FFF2-40B4-BE49-F238E27FC236}">
                <a16:creationId xmlns="" xmlns:a16="http://schemas.microsoft.com/office/drawing/2014/main" id="{E101EA0A-D819-B84A-9A81-14AAFB37F5BF}"/>
              </a:ext>
            </a:extLst>
          </p:cNvPr>
          <p:cNvSpPr txBox="1"/>
          <p:nvPr/>
        </p:nvSpPr>
        <p:spPr>
          <a:xfrm>
            <a:off x="953477" y="567772"/>
            <a:ext cx="67212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00" dirty="0" smtClean="0">
                <a:latin typeface="Arial" pitchFamily="34" charset="0"/>
                <a:cs typeface="Arial" pitchFamily="34" charset="0"/>
              </a:rPr>
              <a:t>P4.1-365</a:t>
            </a:r>
            <a:endParaRPr lang="x-none" sz="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17">
            <a:extLst>
              <a:ext uri="{FF2B5EF4-FFF2-40B4-BE49-F238E27FC236}">
                <a16:creationId xmlns="" xmlns:a16="http://schemas.microsoft.com/office/drawing/2014/main" id="{BC5AAA59-41F3-0D40-B5E2-567F04B6D2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2923" y="336619"/>
            <a:ext cx="4962770" cy="231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8666" tIns="9334" rIns="18666" bIns="9334">
            <a:spAutoFit/>
          </a:bodyPr>
          <a:lstStyle/>
          <a:p>
            <a:pPr algn="ctr" eaLnBrk="0" hangingPunct="0">
              <a:lnSpc>
                <a:spcPts val="1586"/>
              </a:lnSpc>
            </a:pPr>
            <a:r>
              <a:rPr lang="de-AT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Abstract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587396" y="1035513"/>
            <a:ext cx="821748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Following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statement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of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state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of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RAETIA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regarding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an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accident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at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a TRIGA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reactor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facility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Austrian NDC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started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investigating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a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possible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violation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of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Test-Ban Treaty.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Based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on a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list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of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IMS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radionuclide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detections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a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forward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run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was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performed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and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Possible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Source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Regions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were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determined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However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detections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could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not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be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traced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back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unambiguously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to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location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of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reactor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Especially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forward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simulation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supported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hypothesis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that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radioxenon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measurements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from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IMS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station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Schauinsland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were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not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related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to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TRIGA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reactor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. In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agreement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with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atmospheric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transport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modeling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(ATM)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results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radionuclide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analysis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revealed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possibility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of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two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overlapping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incidents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Possibly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, a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second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event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took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place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around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three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days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before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announced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reactor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release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endParaRPr lang="de-AT" sz="14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de-AT" sz="1400" dirty="0" smtClean="0">
                <a:latin typeface="Arial" pitchFamily="34" charset="0"/>
                <a:cs typeface="Arial" pitchFamily="34" charset="0"/>
              </a:rPr>
              <a:t>Additional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data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was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released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over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a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three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months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period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. The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second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release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contained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radionuclide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records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from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national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station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in Vienna. ATM in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combination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with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radionuclide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analysis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supported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hypothesis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of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a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second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event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endParaRPr lang="de-AT" sz="14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de-AT" sz="1400" dirty="0" smtClean="0">
                <a:latin typeface="Arial" pitchFamily="34" charset="0"/>
                <a:cs typeface="Arial" pitchFamily="34" charset="0"/>
              </a:rPr>
              <a:t>The 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last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data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released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, was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seismic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data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from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local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non-IMS-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networks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With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data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and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public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available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bulletins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analysis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of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waveforms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was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started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Finally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, a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suspicious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source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, an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explosion,was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localized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and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identified.However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it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was not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possible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to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relate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this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event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to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radionuclide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measurements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at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Schauinsland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and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at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Vienna via ATM.</a:t>
            </a:r>
          </a:p>
          <a:p>
            <a:endParaRPr lang="de-AT" sz="1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075113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CF4EC51-B9A3-6947-90CF-E5A0044512BC}"/>
              </a:ext>
            </a:extLst>
          </p:cNvPr>
          <p:cNvSpPr txBox="1"/>
          <p:nvPr/>
        </p:nvSpPr>
        <p:spPr>
          <a:xfrm rot="16200000">
            <a:off x="-1779943" y="2499817"/>
            <a:ext cx="38824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600" dirty="0">
                <a:solidFill>
                  <a:srgbClr val="DFC5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</p:txBody>
      </p:sp>
      <p:sp>
        <p:nvSpPr>
          <p:cNvPr id="7" name="TextBox 2">
            <a:extLst>
              <a:ext uri="{FF2B5EF4-FFF2-40B4-BE49-F238E27FC236}">
                <a16:creationId xmlns="" xmlns:a16="http://schemas.microsoft.com/office/drawing/2014/main" id="{E101EA0A-D819-B84A-9A81-14AAFB37F5BF}"/>
              </a:ext>
            </a:extLst>
          </p:cNvPr>
          <p:cNvSpPr txBox="1"/>
          <p:nvPr/>
        </p:nvSpPr>
        <p:spPr>
          <a:xfrm>
            <a:off x="953477" y="567772"/>
            <a:ext cx="67212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00" dirty="0" smtClean="0">
                <a:latin typeface="Arial" pitchFamily="34" charset="0"/>
                <a:cs typeface="Arial" pitchFamily="34" charset="0"/>
              </a:rPr>
              <a:t>P4.1-365</a:t>
            </a:r>
            <a:endParaRPr lang="x-none" sz="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17">
            <a:extLst>
              <a:ext uri="{FF2B5EF4-FFF2-40B4-BE49-F238E27FC236}">
                <a16:creationId xmlns="" xmlns:a16="http://schemas.microsoft.com/office/drawing/2014/main" id="{BC5AAA59-41F3-0D40-B5E2-567F04B6D2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2923" y="336619"/>
            <a:ext cx="4962770" cy="231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8666" tIns="9334" rIns="18666" bIns="9334">
            <a:spAutoFit/>
          </a:bodyPr>
          <a:lstStyle/>
          <a:p>
            <a:pPr algn="ctr" eaLnBrk="0" hangingPunct="0">
              <a:lnSpc>
                <a:spcPts val="1586"/>
              </a:lnSpc>
            </a:pPr>
            <a:r>
              <a:rPr lang="de-AT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Scenario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484462" y="1241404"/>
            <a:ext cx="735759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dirty="0" smtClean="0">
                <a:latin typeface="Arial" pitchFamily="34" charset="0"/>
                <a:cs typeface="Arial" pitchFamily="34" charset="0"/>
              </a:rPr>
              <a:t>TRIGA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Reactor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accident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in RAETIA 30.7.2019</a:t>
            </a:r>
          </a:p>
          <a:p>
            <a:endParaRPr lang="de-AT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de-AT" sz="1400" b="1" dirty="0" smtClean="0">
                <a:latin typeface="Arial" pitchFamily="34" charset="0"/>
                <a:cs typeface="Arial" pitchFamily="34" charset="0"/>
              </a:rPr>
              <a:t>Disclosure </a:t>
            </a:r>
            <a:r>
              <a:rPr lang="de-AT" sz="1400" b="1" dirty="0" err="1" smtClean="0">
                <a:latin typeface="Arial" pitchFamily="34" charset="0"/>
                <a:cs typeface="Arial" pitchFamily="34" charset="0"/>
              </a:rPr>
              <a:t>of</a:t>
            </a:r>
            <a:r>
              <a:rPr lang="de-AT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b="1" dirty="0" err="1" smtClean="0">
                <a:latin typeface="Arial" pitchFamily="34" charset="0"/>
                <a:cs typeface="Arial" pitchFamily="34" charset="0"/>
              </a:rPr>
              <a:t>data</a:t>
            </a:r>
            <a:r>
              <a:rPr lang="de-AT" sz="1400" b="1" dirty="0" smtClean="0">
                <a:latin typeface="Arial" pitchFamily="34" charset="0"/>
                <a:cs typeface="Arial" pitchFamily="34" charset="0"/>
              </a:rPr>
              <a:t> in </a:t>
            </a:r>
            <a:r>
              <a:rPr lang="de-AT" sz="1400" b="1" dirty="0" err="1" smtClean="0">
                <a:latin typeface="Arial" pitchFamily="34" charset="0"/>
                <a:cs typeface="Arial" pitchFamily="34" charset="0"/>
              </a:rPr>
              <a:t>four</a:t>
            </a:r>
            <a:r>
              <a:rPr lang="de-AT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b="1" dirty="0" err="1" smtClean="0">
                <a:latin typeface="Arial" pitchFamily="34" charset="0"/>
                <a:cs typeface="Arial" pitchFamily="34" charset="0"/>
              </a:rPr>
              <a:t>steps</a:t>
            </a:r>
            <a:r>
              <a:rPr lang="de-AT" sz="1400" b="1" dirty="0" smtClean="0">
                <a:latin typeface="Arial" pitchFamily="34" charset="0"/>
                <a:cs typeface="Arial" pitchFamily="34" charset="0"/>
              </a:rPr>
              <a:t>: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de-AT" sz="1400" dirty="0" smtClean="0">
                <a:latin typeface="Arial" pitchFamily="34" charset="0"/>
                <a:cs typeface="Arial" pitchFamily="34" charset="0"/>
              </a:rPr>
            </a:br>
            <a:endParaRPr lang="de-AT" sz="1400" dirty="0" smtClean="0"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-"/>
            </a:pPr>
            <a:r>
              <a:rPr lang="de-AT" sz="1400" dirty="0" smtClean="0">
                <a:latin typeface="Arial" pitchFamily="34" charset="0"/>
                <a:cs typeface="Arial" pitchFamily="34" charset="0"/>
              </a:rPr>
              <a:t>RN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detection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within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IMS: Ba-140, La-140, Cs-134, Cs-137,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and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X-133, Xe-133m, Xe-135</a:t>
            </a:r>
          </a:p>
          <a:p>
            <a:pPr>
              <a:buFontTx/>
              <a:buChar char="-"/>
            </a:pPr>
            <a:r>
              <a:rPr lang="de-AT" sz="1400" dirty="0" smtClean="0">
                <a:latin typeface="Arial" pitchFamily="34" charset="0"/>
                <a:cs typeface="Arial" pitchFamily="34" charset="0"/>
              </a:rPr>
              <a:t>RN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detection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in Vienna: I-131, Xe-131m (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published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by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EASTRIA)</a:t>
            </a:r>
          </a:p>
          <a:p>
            <a:pPr>
              <a:buFontTx/>
              <a:buChar char="-"/>
            </a:pP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Publication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of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ETA (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requested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by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EASTRIA)</a:t>
            </a:r>
          </a:p>
          <a:p>
            <a:pPr>
              <a:buFontTx/>
              <a:buChar char="-"/>
            </a:pP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Local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seismic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data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published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by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EASTRIA)</a:t>
            </a:r>
          </a:p>
          <a:p>
            <a:pPr>
              <a:buFontTx/>
              <a:buChar char="-"/>
            </a:pPr>
            <a:endParaRPr lang="de-AT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de-AT" sz="1400" b="1" dirty="0" err="1" smtClean="0">
                <a:latin typeface="Arial" pitchFamily="34" charset="0"/>
                <a:cs typeface="Arial" pitchFamily="34" charset="0"/>
              </a:rPr>
              <a:t>Timeline</a:t>
            </a:r>
            <a:r>
              <a:rPr lang="de-AT" sz="1400" b="1" dirty="0" smtClean="0">
                <a:latin typeface="Arial" pitchFamily="34" charset="0"/>
                <a:cs typeface="Arial" pitchFamily="34" charset="0"/>
              </a:rPr>
              <a:t>:</a:t>
            </a:r>
            <a:br>
              <a:rPr lang="de-AT" sz="1400" b="1" dirty="0" smtClean="0">
                <a:latin typeface="Arial" pitchFamily="34" charset="0"/>
                <a:cs typeface="Arial" pitchFamily="34" charset="0"/>
              </a:rPr>
            </a:br>
            <a:endParaRPr lang="de-AT" sz="1400" b="1" dirty="0" smtClean="0">
              <a:latin typeface="Arial" pitchFamily="34" charset="0"/>
              <a:cs typeface="Arial" pitchFamily="34" charset="0"/>
            </a:endParaRPr>
          </a:p>
          <a:p>
            <a:r>
              <a:rPr lang="de-AT" sz="1400" dirty="0" smtClean="0">
                <a:latin typeface="Arial" pitchFamily="34" charset="0"/>
                <a:cs typeface="Arial" pitchFamily="34" charset="0"/>
              </a:rPr>
              <a:t>Observation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of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RN: 1.8.-11.8.2019</a:t>
            </a:r>
          </a:p>
          <a:p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Announcement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of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data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from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Vienna: 10.12.2019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at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station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VIP01/VIX01</a:t>
            </a:r>
          </a:p>
          <a:p>
            <a:r>
              <a:rPr lang="de-AT" sz="1400" dirty="0" smtClean="0">
                <a:latin typeface="Arial" pitchFamily="34" charset="0"/>
                <a:cs typeface="Arial" pitchFamily="34" charset="0"/>
              </a:rPr>
              <a:t>Disclosure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of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seismic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data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from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stations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in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north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of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RAETIA: 14.2.2020</a:t>
            </a:r>
          </a:p>
          <a:p>
            <a:endParaRPr lang="de-AT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10614" y="2570346"/>
            <a:ext cx="2388199" cy="1995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9688366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44A9686-9B15-6A49-B731-8C1372F7BCED}"/>
              </a:ext>
            </a:extLst>
          </p:cNvPr>
          <p:cNvSpPr txBox="1"/>
          <p:nvPr/>
        </p:nvSpPr>
        <p:spPr>
          <a:xfrm rot="16200000">
            <a:off x="-1779940" y="2499816"/>
            <a:ext cx="38824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600" dirty="0">
                <a:solidFill>
                  <a:srgbClr val="DFC5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METHODS</a:t>
            </a:r>
          </a:p>
        </p:txBody>
      </p:sp>
      <p:sp>
        <p:nvSpPr>
          <p:cNvPr id="7" name="TextBox 2">
            <a:extLst>
              <a:ext uri="{FF2B5EF4-FFF2-40B4-BE49-F238E27FC236}">
                <a16:creationId xmlns="" xmlns:a16="http://schemas.microsoft.com/office/drawing/2014/main" id="{E101EA0A-D819-B84A-9A81-14AAFB37F5BF}"/>
              </a:ext>
            </a:extLst>
          </p:cNvPr>
          <p:cNvSpPr txBox="1"/>
          <p:nvPr/>
        </p:nvSpPr>
        <p:spPr>
          <a:xfrm>
            <a:off x="953477" y="567772"/>
            <a:ext cx="67212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00" dirty="0" smtClean="0">
                <a:latin typeface="Arial" pitchFamily="34" charset="0"/>
                <a:cs typeface="Arial" pitchFamily="34" charset="0"/>
              </a:rPr>
              <a:t>P4.1-365</a:t>
            </a:r>
            <a:endParaRPr lang="x-none" sz="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17">
            <a:extLst>
              <a:ext uri="{FF2B5EF4-FFF2-40B4-BE49-F238E27FC236}">
                <a16:creationId xmlns="" xmlns:a16="http://schemas.microsoft.com/office/drawing/2014/main" id="{BC5AAA59-41F3-0D40-B5E2-567F04B6D2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2923" y="336619"/>
            <a:ext cx="4962770" cy="231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8666" tIns="9334" rIns="18666" bIns="9334">
            <a:spAutoFit/>
          </a:bodyPr>
          <a:lstStyle/>
          <a:p>
            <a:pPr algn="ctr" eaLnBrk="0" hangingPunct="0">
              <a:lnSpc>
                <a:spcPts val="1586"/>
              </a:lnSpc>
            </a:pPr>
            <a:r>
              <a:rPr lang="de-AT" sz="2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Radionuclide</a:t>
            </a:r>
            <a:r>
              <a:rPr lang="de-AT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Analysis</a:t>
            </a:r>
          </a:p>
        </p:txBody>
      </p:sp>
      <p:sp>
        <p:nvSpPr>
          <p:cNvPr id="9" name="Rechteck 8"/>
          <p:cNvSpPr/>
          <p:nvPr/>
        </p:nvSpPr>
        <p:spPr>
          <a:xfrm>
            <a:off x="636714" y="2820461"/>
            <a:ext cx="393569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sz="1400" dirty="0" smtClean="0">
                <a:latin typeface="Arial" pitchFamily="34" charset="0"/>
                <a:cs typeface="Arial" pitchFamily="34" charset="0"/>
              </a:rPr>
              <a:t>Ba-140, La-140, Cs-134, Cs-137:</a:t>
            </a:r>
          </a:p>
          <a:p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typical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fission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and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activation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products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for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U-235</a:t>
            </a:r>
            <a:br>
              <a:rPr lang="de-AT" sz="1400" dirty="0" smtClean="0">
                <a:latin typeface="Arial" pitchFamily="34" charset="0"/>
                <a:cs typeface="Arial" pitchFamily="34" charset="0"/>
              </a:rPr>
            </a:b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and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X-133, Xe-133m, Xe-135</a:t>
            </a:r>
            <a:endParaRPr lang="de-AT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"/>
          <p:cNvPicPr/>
          <p:nvPr/>
        </p:nvPicPr>
        <p:blipFill>
          <a:blip r:embed="rId2"/>
          <a:stretch>
            <a:fillRect/>
          </a:stretch>
        </p:blipFill>
        <p:spPr bwMode="auto">
          <a:xfrm>
            <a:off x="6782711" y="952404"/>
            <a:ext cx="2282566" cy="1868057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  <p:sp>
        <p:nvSpPr>
          <p:cNvPr id="13" name="Textfeld 12"/>
          <p:cNvSpPr txBox="1"/>
          <p:nvPr/>
        </p:nvSpPr>
        <p:spPr>
          <a:xfrm>
            <a:off x="4572407" y="1085349"/>
            <a:ext cx="2289027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b="1" dirty="0" err="1" smtClean="0">
                <a:latin typeface="Arial" pitchFamily="34" charset="0"/>
                <a:cs typeface="Arial" pitchFamily="34" charset="0"/>
              </a:rPr>
              <a:t>Particulates</a:t>
            </a:r>
            <a:r>
              <a:rPr lang="de-AT" sz="1400" b="1" dirty="0" smtClean="0">
                <a:latin typeface="Arial" pitchFamily="34" charset="0"/>
                <a:cs typeface="Arial" pitchFamily="34" charset="0"/>
              </a:rPr>
              <a:t>:</a:t>
            </a:r>
            <a:endParaRPr lang="de-AT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de-AT" sz="1400" dirty="0" smtClean="0">
                <a:latin typeface="Arial" pitchFamily="34" charset="0"/>
                <a:cs typeface="Arial" pitchFamily="34" charset="0"/>
              </a:rPr>
              <a:t>Strong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increase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at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station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KWP40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for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Isotop Cs-134 –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indication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of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a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possible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second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event</a:t>
            </a:r>
            <a:endParaRPr lang="de-AT" sz="1400" dirty="0" smtClean="0">
              <a:latin typeface="Arial" pitchFamily="34" charset="0"/>
              <a:cs typeface="Arial" pitchFamily="34" charset="0"/>
            </a:endParaRPr>
          </a:p>
          <a:p>
            <a:endParaRPr lang="de-AT" sz="1200" dirty="0"/>
          </a:p>
        </p:txBody>
      </p:sp>
      <p:sp>
        <p:nvSpPr>
          <p:cNvPr id="14" name="Textfeld 13"/>
          <p:cNvSpPr txBox="1"/>
          <p:nvPr/>
        </p:nvSpPr>
        <p:spPr>
          <a:xfrm>
            <a:off x="4671601" y="2906702"/>
            <a:ext cx="34336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b="1" dirty="0" smtClean="0">
                <a:latin typeface="Arial" pitchFamily="34" charset="0"/>
                <a:cs typeface="Arial" pitchFamily="34" charset="0"/>
              </a:rPr>
              <a:t>Noble Gas:</a:t>
            </a:r>
            <a:endParaRPr lang="de-AT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de-AT" sz="1400" dirty="0" smtClean="0">
                <a:latin typeface="Arial" pitchFamily="34" charset="0"/>
                <a:cs typeface="Arial" pitchFamily="34" charset="0"/>
              </a:rPr>
              <a:t>Kalinowski Plots (Kalinowski et al., 2010)</a:t>
            </a:r>
            <a:br>
              <a:rPr lang="de-AT" sz="1400" dirty="0" smtClean="0">
                <a:latin typeface="Arial" pitchFamily="34" charset="0"/>
                <a:cs typeface="Arial" pitchFamily="34" charset="0"/>
              </a:rPr>
            </a:br>
            <a:r>
              <a:rPr lang="de-AT" sz="1400" dirty="0" smtClean="0">
                <a:latin typeface="Arial" pitchFamily="34" charset="0"/>
                <a:cs typeface="Arial" pitchFamily="34" charset="0"/>
              </a:rPr>
              <a:t>-&gt;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ambiguous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result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depending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on 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3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or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4</a:t>
            </a:r>
          </a:p>
          <a:p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   isotopes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used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 </a:t>
            </a:r>
            <a:endParaRPr lang="de-AT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9130" y="952404"/>
            <a:ext cx="3414253" cy="1868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extfeld 15"/>
          <p:cNvSpPr txBox="1"/>
          <p:nvPr/>
        </p:nvSpPr>
        <p:spPr>
          <a:xfrm>
            <a:off x="709130" y="3969810"/>
            <a:ext cx="80836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b="1" dirty="0" err="1" smtClean="0">
                <a:latin typeface="Arial" pitchFamily="34" charset="0"/>
                <a:cs typeface="Arial" pitchFamily="34" charset="0"/>
              </a:rPr>
              <a:t>Result</a:t>
            </a:r>
            <a:r>
              <a:rPr lang="de-AT" sz="1400" b="1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Dating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event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Cs-134 / Ba-140</a:t>
            </a:r>
          </a:p>
          <a:p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Two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possible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events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30.7.2019, 27.7.2019</a:t>
            </a:r>
            <a:r>
              <a:rPr lang="de-AT" sz="1200" dirty="0" smtClean="0"/>
              <a:t/>
            </a:r>
            <a:br>
              <a:rPr lang="de-AT" sz="1200" dirty="0" smtClean="0"/>
            </a:br>
            <a:endParaRPr lang="de-AT" sz="1200" dirty="0"/>
          </a:p>
        </p:txBody>
      </p:sp>
    </p:spTree>
    <p:extLst>
      <p:ext uri="{BB962C8B-B14F-4D97-AF65-F5344CB8AC3E}">
        <p14:creationId xmlns="" xmlns:p14="http://schemas.microsoft.com/office/powerpoint/2010/main" val="833309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44A9686-9B15-6A49-B731-8C1372F7BCED}"/>
              </a:ext>
            </a:extLst>
          </p:cNvPr>
          <p:cNvSpPr txBox="1"/>
          <p:nvPr/>
        </p:nvSpPr>
        <p:spPr>
          <a:xfrm rot="16200000">
            <a:off x="-1779940" y="2499816"/>
            <a:ext cx="38824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600" dirty="0">
                <a:solidFill>
                  <a:srgbClr val="DFC5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METHODS</a:t>
            </a:r>
          </a:p>
        </p:txBody>
      </p:sp>
      <p:sp>
        <p:nvSpPr>
          <p:cNvPr id="7" name="TextBox 2">
            <a:extLst>
              <a:ext uri="{FF2B5EF4-FFF2-40B4-BE49-F238E27FC236}">
                <a16:creationId xmlns="" xmlns:a16="http://schemas.microsoft.com/office/drawing/2014/main" id="{E101EA0A-D819-B84A-9A81-14AAFB37F5BF}"/>
              </a:ext>
            </a:extLst>
          </p:cNvPr>
          <p:cNvSpPr txBox="1"/>
          <p:nvPr/>
        </p:nvSpPr>
        <p:spPr>
          <a:xfrm>
            <a:off x="953477" y="567772"/>
            <a:ext cx="67212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00" dirty="0" smtClean="0">
                <a:latin typeface="Arial" pitchFamily="34" charset="0"/>
                <a:cs typeface="Arial" pitchFamily="34" charset="0"/>
              </a:rPr>
              <a:t>P4.1-365</a:t>
            </a:r>
            <a:endParaRPr lang="x-none" sz="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17">
            <a:extLst>
              <a:ext uri="{FF2B5EF4-FFF2-40B4-BE49-F238E27FC236}">
                <a16:creationId xmlns="" xmlns:a16="http://schemas.microsoft.com/office/drawing/2014/main" id="{BC5AAA59-41F3-0D40-B5E2-567F04B6D2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2923" y="336619"/>
            <a:ext cx="4962770" cy="231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8666" tIns="9334" rIns="18666" bIns="9334">
            <a:spAutoFit/>
          </a:bodyPr>
          <a:lstStyle/>
          <a:p>
            <a:pPr algn="ctr" eaLnBrk="0" hangingPunct="0">
              <a:lnSpc>
                <a:spcPts val="1586"/>
              </a:lnSpc>
            </a:pPr>
            <a:r>
              <a:rPr lang="de-AT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ATM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629785" y="999179"/>
            <a:ext cx="756348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dirty="0" smtClean="0">
                <a:latin typeface="Arial" pitchFamily="34" charset="0"/>
                <a:cs typeface="Arial" pitchFamily="34" charset="0"/>
              </a:rPr>
              <a:t>Forward Simulation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with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a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source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in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Pavia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30.7.2019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using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ECMWF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and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NCEP</a:t>
            </a:r>
          </a:p>
          <a:p>
            <a:r>
              <a:rPr lang="de-AT" sz="1400" dirty="0" smtClean="0">
                <a:latin typeface="Arial" pitchFamily="34" charset="0"/>
                <a:cs typeface="Arial" pitchFamily="34" charset="0"/>
              </a:rPr>
              <a:t>Source Term: 1E13Bq Cs-134, 1E15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Bq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Xe-133</a:t>
            </a:r>
          </a:p>
          <a:p>
            <a:endParaRPr lang="de-AT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Result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r>
              <a:rPr lang="de-AT" sz="1400" dirty="0" smtClean="0">
                <a:latin typeface="Arial" pitchFamily="34" charset="0"/>
                <a:cs typeface="Arial" pitchFamily="34" charset="0"/>
              </a:rPr>
              <a:t>High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values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of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Cs-134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and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Xe-133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at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VIP01 / VIX01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cannot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be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reproduced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,</a:t>
            </a:r>
            <a:br>
              <a:rPr lang="de-AT" sz="1400" dirty="0" smtClean="0">
                <a:latin typeface="Arial" pitchFamily="34" charset="0"/>
                <a:cs typeface="Arial" pitchFamily="34" charset="0"/>
              </a:rPr>
            </a:b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measurements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are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not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consistent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with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TRIGA, but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consistent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with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IMS-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stations</a:t>
            </a:r>
            <a:endParaRPr lang="de-AT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de-AT" sz="1400" dirty="0" smtClean="0">
                <a:latin typeface="Arial" pitchFamily="34" charset="0"/>
                <a:cs typeface="Arial" pitchFamily="34" charset="0"/>
              </a:rPr>
              <a:t> -&gt;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two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possible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events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endParaRPr lang="de-AT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Grafik 5" descr="conc_nuc_TRIGA_ECMWF_Cs-134_2019080121_1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98731" y="2606050"/>
            <a:ext cx="2205727" cy="1800000"/>
          </a:xfrm>
          <a:prstGeom prst="rect">
            <a:avLst/>
          </a:prstGeom>
        </p:spPr>
      </p:pic>
      <p:pic>
        <p:nvPicPr>
          <p:cNvPr id="19" name="Grafik 12" descr="conc_nuc_TRIGA_NCEP_Xe-133_2019080118_9.pn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80243" y="2606050"/>
            <a:ext cx="2036170" cy="1800000"/>
          </a:xfrm>
          <a:prstGeom prst="rect">
            <a:avLst/>
          </a:prstGeom>
        </p:spPr>
      </p:pic>
      <p:sp>
        <p:nvSpPr>
          <p:cNvPr id="20" name="Textfeld 19"/>
          <p:cNvSpPr txBox="1"/>
          <p:nvPr/>
        </p:nvSpPr>
        <p:spPr>
          <a:xfrm>
            <a:off x="1582641" y="4412483"/>
            <a:ext cx="2464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200" dirty="0" smtClean="0">
                <a:latin typeface="Arial" pitchFamily="34" charset="0"/>
                <a:cs typeface="Arial" pitchFamily="34" charset="0"/>
              </a:rPr>
              <a:t>ECMWF – Cs-134</a:t>
            </a:r>
            <a:endParaRPr lang="de-AT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4919563" y="4406050"/>
            <a:ext cx="2464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200" dirty="0" smtClean="0">
                <a:latin typeface="Arial" pitchFamily="34" charset="0"/>
                <a:cs typeface="Arial" pitchFamily="34" charset="0"/>
              </a:rPr>
              <a:t>NCEP – Xe-133</a:t>
            </a:r>
            <a:endParaRPr lang="de-AT" sz="1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33309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44A9686-9B15-6A49-B731-8C1372F7BCED}"/>
              </a:ext>
            </a:extLst>
          </p:cNvPr>
          <p:cNvSpPr txBox="1"/>
          <p:nvPr/>
        </p:nvSpPr>
        <p:spPr>
          <a:xfrm rot="16200000">
            <a:off x="-1779940" y="2499816"/>
            <a:ext cx="38824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600" dirty="0">
                <a:solidFill>
                  <a:srgbClr val="DFC5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METHODS</a:t>
            </a:r>
          </a:p>
        </p:txBody>
      </p:sp>
      <p:sp>
        <p:nvSpPr>
          <p:cNvPr id="7" name="TextBox 2">
            <a:extLst>
              <a:ext uri="{FF2B5EF4-FFF2-40B4-BE49-F238E27FC236}">
                <a16:creationId xmlns="" xmlns:a16="http://schemas.microsoft.com/office/drawing/2014/main" id="{E101EA0A-D819-B84A-9A81-14AAFB37F5BF}"/>
              </a:ext>
            </a:extLst>
          </p:cNvPr>
          <p:cNvSpPr txBox="1"/>
          <p:nvPr/>
        </p:nvSpPr>
        <p:spPr>
          <a:xfrm>
            <a:off x="953477" y="567772"/>
            <a:ext cx="67212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00" dirty="0" smtClean="0">
                <a:latin typeface="Arial" pitchFamily="34" charset="0"/>
                <a:cs typeface="Arial" pitchFamily="34" charset="0"/>
              </a:rPr>
              <a:t>P4.1-365</a:t>
            </a:r>
            <a:endParaRPr lang="x-none" sz="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17">
            <a:extLst>
              <a:ext uri="{FF2B5EF4-FFF2-40B4-BE49-F238E27FC236}">
                <a16:creationId xmlns="" xmlns:a16="http://schemas.microsoft.com/office/drawing/2014/main" id="{BC5AAA59-41F3-0D40-B5E2-567F04B6D2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3331" y="297571"/>
            <a:ext cx="4962770" cy="470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8666" tIns="9334" rIns="18666" bIns="9334">
            <a:spAutoFit/>
          </a:bodyPr>
          <a:lstStyle/>
          <a:p>
            <a:pPr algn="ctr" eaLnBrk="0" hangingPunct="0">
              <a:lnSpc>
                <a:spcPts val="1586"/>
              </a:lnSpc>
            </a:pPr>
            <a:r>
              <a:rPr lang="de-AT" sz="2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Seismic</a:t>
            </a:r>
            <a:r>
              <a:rPr lang="de-AT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Data</a:t>
            </a:r>
          </a:p>
          <a:p>
            <a:r>
              <a:rPr lang="de-AT" sz="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de-AT" sz="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endParaRPr lang="de-AT" sz="8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595844" y="993123"/>
            <a:ext cx="717958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Searching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REB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and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LEB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between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29.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and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31.7.2019:</a:t>
            </a:r>
            <a:br>
              <a:rPr lang="de-AT" sz="1400" dirty="0" smtClean="0">
                <a:latin typeface="Arial" pitchFamily="34" charset="0"/>
                <a:cs typeface="Arial" pitchFamily="34" charset="0"/>
              </a:rPr>
            </a:br>
            <a:r>
              <a:rPr lang="de-AT" sz="1400" dirty="0" smtClean="0">
                <a:latin typeface="Arial" pitchFamily="34" charset="0"/>
                <a:cs typeface="Arial" pitchFamily="34" charset="0"/>
              </a:rPr>
              <a:t>REB 0</a:t>
            </a:r>
          </a:p>
          <a:p>
            <a:r>
              <a:rPr lang="de-AT" sz="1400" dirty="0" smtClean="0">
                <a:latin typeface="Arial" pitchFamily="34" charset="0"/>
                <a:cs typeface="Arial" pitchFamily="34" charset="0"/>
              </a:rPr>
              <a:t>LEB 4: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two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Infrasound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two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seismic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events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were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identified</a:t>
            </a:r>
            <a:endParaRPr lang="de-AT" sz="1400" dirty="0" smtClean="0">
              <a:latin typeface="Arial" pitchFamily="34" charset="0"/>
              <a:cs typeface="Arial" pitchFamily="34" charset="0"/>
            </a:endParaRPr>
          </a:p>
          <a:p>
            <a:endParaRPr lang="de-AT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de-AT" sz="1400" dirty="0" smtClean="0">
                <a:latin typeface="Arial" pitchFamily="34" charset="0"/>
                <a:cs typeface="Arial" pitchFamily="34" charset="0"/>
              </a:rPr>
              <a:t>Request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of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local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bulletins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: ZAMG 38, BGR 8</a:t>
            </a:r>
          </a:p>
          <a:p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both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catalougues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indicate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a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series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of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earthquakes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in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area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of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K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onstanz 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/ Swiss</a:t>
            </a:r>
          </a:p>
          <a:p>
            <a:endParaRPr lang="de-AT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de-AT" sz="1400" dirty="0" smtClean="0">
                <a:latin typeface="Arial" pitchFamily="34" charset="0"/>
                <a:cs typeface="Arial" pitchFamily="34" charset="0"/>
              </a:rPr>
              <a:t>Release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of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seismic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data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by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EASTRIA: 29.-30.7.2019</a:t>
            </a:r>
          </a:p>
          <a:p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earthquake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series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Konstanz 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/ Swiss</a:t>
            </a:r>
          </a:p>
          <a:p>
            <a:r>
              <a:rPr lang="de-AT" sz="1400" dirty="0" smtClean="0">
                <a:latin typeface="Arial" pitchFamily="34" charset="0"/>
                <a:cs typeface="Arial" pitchFamily="34" charset="0"/>
              </a:rPr>
              <a:t>-&gt;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Waveform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Correlation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detection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of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17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earthquakes</a:t>
            </a:r>
            <a:endParaRPr lang="de-AT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Grafik 6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cx1="http://schemas.microsoft.com/office/drawing/2015/9/8/chartex" xmlns:cx="http://schemas.microsoft.com/office/drawing/2014/chartex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2682969" y="3261867"/>
            <a:ext cx="2223894" cy="1502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rafik 1" descr="Wellenformkorrelation.png"/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5106207" y="3069918"/>
            <a:ext cx="1588093" cy="1694302"/>
          </a:xfrm>
          <a:prstGeom prst="rect">
            <a:avLst/>
          </a:prstGeom>
        </p:spPr>
      </p:pic>
      <p:pic>
        <p:nvPicPr>
          <p:cNvPr id="10" name="Grafik 9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39288" y="993123"/>
            <a:ext cx="1793944" cy="1694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feld 10"/>
          <p:cNvSpPr txBox="1"/>
          <p:nvPr/>
        </p:nvSpPr>
        <p:spPr>
          <a:xfrm>
            <a:off x="6826101" y="3354819"/>
            <a:ext cx="2670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b="1" dirty="0" smtClean="0">
                <a:latin typeface="Arial" pitchFamily="34" charset="0"/>
                <a:cs typeface="Arial" pitchFamily="34" charset="0"/>
              </a:rPr>
              <a:t>Event </a:t>
            </a:r>
            <a:r>
              <a:rPr lang="de-AT" sz="1400" b="1" dirty="0" err="1" smtClean="0">
                <a:latin typeface="Arial" pitchFamily="34" charset="0"/>
                <a:cs typeface="Arial" pitchFamily="34" charset="0"/>
              </a:rPr>
              <a:t>of</a:t>
            </a:r>
            <a:r>
              <a:rPr lang="de-AT" sz="1400" b="1" dirty="0" smtClean="0">
                <a:latin typeface="Arial" pitchFamily="34" charset="0"/>
                <a:cs typeface="Arial" pitchFamily="34" charset="0"/>
              </a:rPr>
              <a:t> Interest:</a:t>
            </a:r>
          </a:p>
          <a:p>
            <a:r>
              <a:rPr lang="de-AT" sz="1400" b="1" dirty="0" smtClean="0">
                <a:latin typeface="Arial" pitchFamily="34" charset="0"/>
                <a:cs typeface="Arial" pitchFamily="34" charset="0"/>
              </a:rPr>
              <a:t>29.7.2019 23:17:48</a:t>
            </a:r>
          </a:p>
        </p:txBody>
      </p:sp>
    </p:spTree>
    <p:extLst>
      <p:ext uri="{BB962C8B-B14F-4D97-AF65-F5344CB8AC3E}">
        <p14:creationId xmlns="" xmlns:p14="http://schemas.microsoft.com/office/powerpoint/2010/main" val="833309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44A9686-9B15-6A49-B731-8C1372F7BCED}"/>
              </a:ext>
            </a:extLst>
          </p:cNvPr>
          <p:cNvSpPr txBox="1"/>
          <p:nvPr/>
        </p:nvSpPr>
        <p:spPr>
          <a:xfrm rot="16200000">
            <a:off x="-1779940" y="2499816"/>
            <a:ext cx="38824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600" dirty="0">
                <a:solidFill>
                  <a:srgbClr val="DFC5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METHODS</a:t>
            </a:r>
          </a:p>
        </p:txBody>
      </p:sp>
      <p:sp>
        <p:nvSpPr>
          <p:cNvPr id="7" name="TextBox 2">
            <a:extLst>
              <a:ext uri="{FF2B5EF4-FFF2-40B4-BE49-F238E27FC236}">
                <a16:creationId xmlns="" xmlns:a16="http://schemas.microsoft.com/office/drawing/2014/main" id="{E101EA0A-D819-B84A-9A81-14AAFB37F5BF}"/>
              </a:ext>
            </a:extLst>
          </p:cNvPr>
          <p:cNvSpPr txBox="1"/>
          <p:nvPr/>
        </p:nvSpPr>
        <p:spPr>
          <a:xfrm>
            <a:off x="953477" y="567772"/>
            <a:ext cx="67212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00" dirty="0" smtClean="0">
                <a:latin typeface="Arial" pitchFamily="34" charset="0"/>
                <a:cs typeface="Arial" pitchFamily="34" charset="0"/>
              </a:rPr>
              <a:t>P4.1-365</a:t>
            </a:r>
            <a:endParaRPr lang="x-none" sz="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17">
            <a:extLst>
              <a:ext uri="{FF2B5EF4-FFF2-40B4-BE49-F238E27FC236}">
                <a16:creationId xmlns="" xmlns:a16="http://schemas.microsoft.com/office/drawing/2014/main" id="{BC5AAA59-41F3-0D40-B5E2-567F04B6D2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2923" y="348033"/>
            <a:ext cx="4962770" cy="83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8666" tIns="9334" rIns="18666" bIns="9334">
            <a:spAutoFit/>
          </a:bodyPr>
          <a:lstStyle/>
          <a:p>
            <a:pPr algn="ctr" eaLnBrk="0" hangingPunct="0">
              <a:lnSpc>
                <a:spcPts val="1586"/>
              </a:lnSpc>
            </a:pPr>
            <a:r>
              <a:rPr lang="de-AT" sz="2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Forensic</a:t>
            </a:r>
            <a:r>
              <a:rPr lang="de-AT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Studies</a:t>
            </a:r>
            <a:endParaRPr lang="de-AT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de-AT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de-AT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endParaRPr lang="de-AT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769063" y="1091791"/>
            <a:ext cx="42268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Comparison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with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GRA1 /GEOFON</a:t>
            </a:r>
            <a:endParaRPr lang="de-AT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Grafik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5702" y="1507046"/>
            <a:ext cx="4030306" cy="2865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feld 8"/>
          <p:cNvSpPr txBox="1"/>
          <p:nvPr/>
        </p:nvSpPr>
        <p:spPr>
          <a:xfrm>
            <a:off x="5469243" y="2640254"/>
            <a:ext cx="27795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dirty="0" smtClean="0">
                <a:latin typeface="Arial" pitchFamily="34" charset="0"/>
                <a:cs typeface="Arial" pitchFamily="34" charset="0"/>
              </a:rPr>
              <a:t>Scenario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team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: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de-AT" sz="1400" dirty="0" smtClean="0">
                <a:latin typeface="Arial" pitchFamily="34" charset="0"/>
                <a:cs typeface="Arial" pitchFamily="34" charset="0"/>
              </a:rPr>
            </a:b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amplification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of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P-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wave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to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simulate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of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an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explosion</a:t>
            </a:r>
            <a:endParaRPr lang="de-AT" sz="1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33309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44A9686-9B15-6A49-B731-8C1372F7BCED}"/>
              </a:ext>
            </a:extLst>
          </p:cNvPr>
          <p:cNvSpPr txBox="1"/>
          <p:nvPr/>
        </p:nvSpPr>
        <p:spPr>
          <a:xfrm rot="16200000">
            <a:off x="-1779940" y="2499816"/>
            <a:ext cx="38824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600" dirty="0">
                <a:solidFill>
                  <a:srgbClr val="DFC5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METHODS</a:t>
            </a:r>
          </a:p>
        </p:txBody>
      </p:sp>
      <p:sp>
        <p:nvSpPr>
          <p:cNvPr id="7" name="TextBox 2">
            <a:extLst>
              <a:ext uri="{FF2B5EF4-FFF2-40B4-BE49-F238E27FC236}">
                <a16:creationId xmlns="" xmlns:a16="http://schemas.microsoft.com/office/drawing/2014/main" id="{E101EA0A-D819-B84A-9A81-14AAFB37F5BF}"/>
              </a:ext>
            </a:extLst>
          </p:cNvPr>
          <p:cNvSpPr txBox="1"/>
          <p:nvPr/>
        </p:nvSpPr>
        <p:spPr>
          <a:xfrm>
            <a:off x="953477" y="567772"/>
            <a:ext cx="67212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00" dirty="0" smtClean="0">
                <a:latin typeface="Arial" pitchFamily="34" charset="0"/>
                <a:cs typeface="Arial" pitchFamily="34" charset="0"/>
              </a:rPr>
              <a:t>P4.1-365</a:t>
            </a:r>
            <a:endParaRPr lang="x-none" sz="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17">
            <a:extLst>
              <a:ext uri="{FF2B5EF4-FFF2-40B4-BE49-F238E27FC236}">
                <a16:creationId xmlns="" xmlns:a16="http://schemas.microsoft.com/office/drawing/2014/main" id="{BC5AAA59-41F3-0D40-B5E2-567F04B6D2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2923" y="336619"/>
            <a:ext cx="4962770" cy="231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8666" tIns="9334" rIns="18666" bIns="9334">
            <a:spAutoFit/>
          </a:bodyPr>
          <a:lstStyle/>
          <a:p>
            <a:pPr algn="ctr" eaLnBrk="0" hangingPunct="0">
              <a:lnSpc>
                <a:spcPts val="1586"/>
              </a:lnSpc>
            </a:pPr>
            <a:r>
              <a:rPr lang="de-AT" sz="2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Seismic</a:t>
            </a:r>
            <a:r>
              <a:rPr lang="de-AT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Analysis</a:t>
            </a:r>
            <a:endParaRPr lang="de-AT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629785" y="1168736"/>
            <a:ext cx="741814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Comparison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with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ZAMG Bulletin (7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events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)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and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BGR (8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events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):</a:t>
            </a:r>
            <a:br>
              <a:rPr lang="de-AT" sz="1400" dirty="0" smtClean="0">
                <a:latin typeface="Arial" pitchFamily="34" charset="0"/>
                <a:cs typeface="Arial" pitchFamily="34" charset="0"/>
              </a:rPr>
            </a:br>
            <a:r>
              <a:rPr lang="de-AT" sz="1400" dirty="0" smtClean="0">
                <a:latin typeface="Arial" pitchFamily="34" charset="0"/>
                <a:cs typeface="Arial" pitchFamily="34" charset="0"/>
              </a:rPr>
              <a:t>29.7.2019 - 31.7.2019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earthquake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series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/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mb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2.1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to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3.7</a:t>
            </a:r>
          </a:p>
          <a:p>
            <a:endParaRPr lang="de-AT" sz="1400" dirty="0" smtClean="0">
              <a:latin typeface="Arial" pitchFamily="34" charset="0"/>
              <a:cs typeface="Arial" pitchFamily="34" charset="0"/>
            </a:endParaRPr>
          </a:p>
          <a:p>
            <a:endParaRPr lang="de-AT" sz="1400" dirty="0" smtClean="0">
              <a:latin typeface="Arial" pitchFamily="34" charset="0"/>
              <a:cs typeface="Arial" pitchFamily="34" charset="0"/>
            </a:endParaRPr>
          </a:p>
          <a:p>
            <a:endParaRPr lang="de-AT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Grafik 14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cx1="http://schemas.microsoft.com/office/drawing/2015/9/8/chartex" xmlns:cx="http://schemas.microsoft.com/office/drawing/2014/chartex" xmlns:wpc="http://schemas.microsoft.com/office/word/2010/wordprocessingCanvas" xmlns="" val="0"/>
              </a:ext>
            </a:extLst>
          </a:blip>
          <a:stretch>
            <a:fillRect/>
          </a:stretch>
        </p:blipFill>
        <p:spPr>
          <a:xfrm>
            <a:off x="6124796" y="3177957"/>
            <a:ext cx="2416005" cy="1368422"/>
          </a:xfrm>
          <a:prstGeom prst="rect">
            <a:avLst/>
          </a:prstGeom>
        </p:spPr>
      </p:pic>
      <p:pic>
        <p:nvPicPr>
          <p:cNvPr id="9" name="Grafik 70" descr="data_3107_2to4.png"/>
          <p:cNvPicPr/>
          <p:nvPr/>
        </p:nvPicPr>
        <p:blipFill>
          <a:blip r:embed="rId3"/>
          <a:stretch>
            <a:fillRect/>
          </a:stretch>
        </p:blipFill>
        <p:spPr>
          <a:xfrm>
            <a:off x="629785" y="1953522"/>
            <a:ext cx="3399926" cy="1232992"/>
          </a:xfrm>
          <a:prstGeom prst="rect">
            <a:avLst/>
          </a:prstGeom>
        </p:spPr>
      </p:pic>
      <p:pic>
        <p:nvPicPr>
          <p:cNvPr id="10" name="Grafik 69" descr="data_2007_2to4.png"/>
          <p:cNvPicPr/>
          <p:nvPr/>
        </p:nvPicPr>
        <p:blipFill>
          <a:blip r:embed="rId4"/>
          <a:stretch>
            <a:fillRect/>
          </a:stretch>
        </p:blipFill>
        <p:spPr>
          <a:xfrm>
            <a:off x="629785" y="3282816"/>
            <a:ext cx="3399926" cy="1263563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4029711" y="2909515"/>
            <a:ext cx="15712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200" dirty="0" smtClean="0">
                <a:latin typeface="Arial" pitchFamily="34" charset="0"/>
                <a:cs typeface="Arial" pitchFamily="34" charset="0"/>
              </a:rPr>
              <a:t>31.7.2019; ml 2.8</a:t>
            </a:r>
            <a:endParaRPr lang="de-AT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4029711" y="4269380"/>
            <a:ext cx="15712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200" dirty="0" smtClean="0">
                <a:latin typeface="Arial" pitchFamily="34" charset="0"/>
                <a:cs typeface="Arial" pitchFamily="34" charset="0"/>
              </a:rPr>
              <a:t>29.7.2019; ml 3.3</a:t>
            </a:r>
            <a:endParaRPr lang="de-AT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Pfeil nach rechts 13"/>
          <p:cNvSpPr/>
          <p:nvPr/>
        </p:nvSpPr>
        <p:spPr>
          <a:xfrm>
            <a:off x="4453003" y="3795386"/>
            <a:ext cx="1147937" cy="2442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5" name="Textfeld 14"/>
          <p:cNvSpPr txBox="1"/>
          <p:nvPr/>
        </p:nvSpPr>
        <p:spPr>
          <a:xfrm>
            <a:off x="6124795" y="2355517"/>
            <a:ext cx="30192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200" dirty="0" err="1" smtClean="0">
                <a:latin typeface="Arial" pitchFamily="34" charset="0"/>
                <a:cs typeface="Arial" pitchFamily="34" charset="0"/>
              </a:rPr>
              <a:t>Geotool</a:t>
            </a:r>
            <a:r>
              <a:rPr lang="de-AT" sz="1200" dirty="0" smtClean="0">
                <a:latin typeface="Arial" pitchFamily="34" charset="0"/>
                <a:cs typeface="Arial" pitchFamily="34" charset="0"/>
              </a:rPr>
              <a:t> (DAVOX, GERES, VRAC, EKA)</a:t>
            </a:r>
          </a:p>
          <a:p>
            <a:r>
              <a:rPr lang="de-AT" sz="1200" dirty="0" smtClean="0">
                <a:latin typeface="Arial" pitchFamily="34" charset="0"/>
                <a:cs typeface="Arial" pitchFamily="34" charset="0"/>
              </a:rPr>
              <a:t>29.7.2019, 23:17:48 UTC</a:t>
            </a:r>
          </a:p>
          <a:p>
            <a:r>
              <a:rPr lang="de-AT" sz="1200" dirty="0" smtClean="0">
                <a:latin typeface="Arial" pitchFamily="34" charset="0"/>
                <a:cs typeface="Arial" pitchFamily="34" charset="0"/>
              </a:rPr>
              <a:t>47.78 / 9.11</a:t>
            </a:r>
            <a:br>
              <a:rPr lang="de-AT" sz="1200" dirty="0" smtClean="0">
                <a:latin typeface="Arial" pitchFamily="34" charset="0"/>
                <a:cs typeface="Arial" pitchFamily="34" charset="0"/>
              </a:rPr>
            </a:br>
            <a:r>
              <a:rPr lang="de-AT" sz="1200" dirty="0" err="1" smtClean="0">
                <a:latin typeface="Arial" pitchFamily="34" charset="0"/>
                <a:cs typeface="Arial" pitchFamily="34" charset="0"/>
              </a:rPr>
              <a:t>depth</a:t>
            </a:r>
            <a:r>
              <a:rPr lang="de-AT" sz="1200" dirty="0" smtClean="0">
                <a:latin typeface="Arial" pitchFamily="34" charset="0"/>
                <a:cs typeface="Arial" pitchFamily="34" charset="0"/>
              </a:rPr>
              <a:t>: 13.55</a:t>
            </a:r>
            <a:endParaRPr lang="de-AT" sz="1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33309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44A9686-9B15-6A49-B731-8C1372F7BCED}"/>
              </a:ext>
            </a:extLst>
          </p:cNvPr>
          <p:cNvSpPr txBox="1"/>
          <p:nvPr/>
        </p:nvSpPr>
        <p:spPr>
          <a:xfrm rot="16200000">
            <a:off x="-1779940" y="2499816"/>
            <a:ext cx="38824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600" dirty="0">
                <a:solidFill>
                  <a:srgbClr val="DFC5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METHODS</a:t>
            </a:r>
          </a:p>
        </p:txBody>
      </p:sp>
      <p:sp>
        <p:nvSpPr>
          <p:cNvPr id="7" name="TextBox 2">
            <a:extLst>
              <a:ext uri="{FF2B5EF4-FFF2-40B4-BE49-F238E27FC236}">
                <a16:creationId xmlns="" xmlns:a16="http://schemas.microsoft.com/office/drawing/2014/main" id="{E101EA0A-D819-B84A-9A81-14AAFB37F5BF}"/>
              </a:ext>
            </a:extLst>
          </p:cNvPr>
          <p:cNvSpPr txBox="1"/>
          <p:nvPr/>
        </p:nvSpPr>
        <p:spPr>
          <a:xfrm>
            <a:off x="953477" y="567772"/>
            <a:ext cx="67212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700" dirty="0" smtClean="0">
                <a:latin typeface="Arial" pitchFamily="34" charset="0"/>
                <a:cs typeface="Arial" pitchFamily="34" charset="0"/>
              </a:rPr>
              <a:t>P4.1-365</a:t>
            </a:r>
            <a:endParaRPr lang="x-none" sz="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17">
            <a:extLst>
              <a:ext uri="{FF2B5EF4-FFF2-40B4-BE49-F238E27FC236}">
                <a16:creationId xmlns="" xmlns:a16="http://schemas.microsoft.com/office/drawing/2014/main" id="{BC5AAA59-41F3-0D40-B5E2-567F04B6D2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2923" y="336619"/>
            <a:ext cx="4962770" cy="231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8666" tIns="9334" rIns="18666" bIns="9334">
            <a:spAutoFit/>
          </a:bodyPr>
          <a:lstStyle/>
          <a:p>
            <a:pPr algn="ctr" eaLnBrk="0" hangingPunct="0">
              <a:lnSpc>
                <a:spcPts val="1586"/>
              </a:lnSpc>
            </a:pPr>
            <a:r>
              <a:rPr lang="de-AT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CTBTO-Bulletins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508654" y="1283080"/>
            <a:ext cx="44690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b="1" dirty="0" err="1" smtClean="0">
                <a:latin typeface="Arial" pitchFamily="34" charset="0"/>
                <a:cs typeface="Arial" pitchFamily="34" charset="0"/>
              </a:rPr>
              <a:t>Why</a:t>
            </a:r>
            <a:r>
              <a:rPr lang="de-AT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b="1" dirty="0" err="1" smtClean="0">
                <a:latin typeface="Arial" pitchFamily="34" charset="0"/>
                <a:cs typeface="Arial" pitchFamily="34" charset="0"/>
              </a:rPr>
              <a:t>doesn´t</a:t>
            </a:r>
            <a:r>
              <a:rPr lang="de-AT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b="1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de-AT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b="1" dirty="0" err="1" smtClean="0">
                <a:latin typeface="Arial" pitchFamily="34" charset="0"/>
                <a:cs typeface="Arial" pitchFamily="34" charset="0"/>
              </a:rPr>
              <a:t>event</a:t>
            </a:r>
            <a:r>
              <a:rPr lang="de-AT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b="1" dirty="0" err="1" smtClean="0">
                <a:latin typeface="Arial" pitchFamily="34" charset="0"/>
                <a:cs typeface="Arial" pitchFamily="34" charset="0"/>
              </a:rPr>
              <a:t>appear</a:t>
            </a:r>
            <a:r>
              <a:rPr lang="de-AT" sz="1400" b="1" dirty="0" smtClean="0">
                <a:latin typeface="Arial" pitchFamily="34" charset="0"/>
                <a:cs typeface="Arial" pitchFamily="34" charset="0"/>
              </a:rPr>
              <a:t> in LEB?</a:t>
            </a:r>
          </a:p>
          <a:p>
            <a:endParaRPr lang="de-AT" sz="12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 l="25630" t="8370" r="5311" b="24188"/>
          <a:stretch>
            <a:fillRect/>
          </a:stretch>
        </p:blipFill>
        <p:spPr bwMode="auto">
          <a:xfrm>
            <a:off x="846875" y="2581259"/>
            <a:ext cx="3482235" cy="1760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feld 8"/>
          <p:cNvSpPr txBox="1"/>
          <p:nvPr/>
        </p:nvSpPr>
        <p:spPr>
          <a:xfrm>
            <a:off x="1508654" y="1643646"/>
            <a:ext cx="76353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dirty="0" smtClean="0">
                <a:latin typeface="Arial" pitchFamily="34" charset="0"/>
                <a:cs typeface="Arial" pitchFamily="34" charset="0"/>
              </a:rPr>
              <a:t>31.7.2019 – ml 2.8 (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Geotool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) –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published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in LEB</a:t>
            </a:r>
          </a:p>
          <a:p>
            <a:r>
              <a:rPr lang="de-AT" sz="1400" dirty="0" smtClean="0">
                <a:latin typeface="Arial" pitchFamily="34" charset="0"/>
                <a:cs typeface="Arial" pitchFamily="34" charset="0"/>
              </a:rPr>
              <a:t>29.7.2019 – ml 3.3 (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Geotool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) – not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published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in LEB …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strongest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event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of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de-A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AT" sz="1400" dirty="0" err="1" smtClean="0">
                <a:latin typeface="Arial" pitchFamily="34" charset="0"/>
                <a:cs typeface="Arial" pitchFamily="34" charset="0"/>
              </a:rPr>
              <a:t>series</a:t>
            </a:r>
            <a:endParaRPr lang="de-AT" sz="1400" dirty="0" smtClean="0">
              <a:latin typeface="Arial" pitchFamily="34" charset="0"/>
              <a:cs typeface="Arial" pitchFamily="34" charset="0"/>
            </a:endParaRPr>
          </a:p>
          <a:p>
            <a:endParaRPr lang="de-AT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/>
          <a:srcRect l="8427" t="79285" r="25040"/>
          <a:stretch>
            <a:fillRect/>
          </a:stretch>
        </p:blipFill>
        <p:spPr bwMode="auto">
          <a:xfrm>
            <a:off x="3048720" y="4246547"/>
            <a:ext cx="3354818" cy="540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 descr="fragezeichen - Brunner Reisen - Ihr Reisebüro für Busreisen und  Gruppenreise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4805" y="1080711"/>
            <a:ext cx="853849" cy="1301599"/>
          </a:xfrm>
          <a:prstGeom prst="rect">
            <a:avLst/>
          </a:prstGeom>
          <a:noFill/>
        </p:spPr>
      </p:pic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AT"/>
          </a:p>
        </p:txBody>
      </p:sp>
      <p:graphicFrame>
        <p:nvGraphicFramePr>
          <p:cNvPr id="4099" name="Object 3"/>
          <p:cNvGraphicFramePr>
            <a:graphicFrameLocks noChangeAspect="1"/>
          </p:cNvGraphicFramePr>
          <p:nvPr/>
        </p:nvGraphicFramePr>
        <p:xfrm>
          <a:off x="4979096" y="2581259"/>
          <a:ext cx="3368675" cy="1665288"/>
        </p:xfrm>
        <a:graphic>
          <a:graphicData uri="http://schemas.openxmlformats.org/presentationml/2006/ole">
            <p:oleObj spid="_x0000_s4099" name="Bitmap-Bild" r:id="rId5" imgW="7168431" imgH="3521621" progId="PBrush">
              <p:embed/>
            </p:oleObj>
          </a:graphicData>
        </a:graphic>
      </p:graphicFrame>
      <p:sp>
        <p:nvSpPr>
          <p:cNvPr id="13" name="Textfeld 12"/>
          <p:cNvSpPr txBox="1"/>
          <p:nvPr/>
        </p:nvSpPr>
        <p:spPr>
          <a:xfrm>
            <a:off x="953477" y="4246547"/>
            <a:ext cx="9881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200" dirty="0" smtClean="0">
                <a:latin typeface="Arial" pitchFamily="34" charset="0"/>
                <a:cs typeface="Arial" pitchFamily="34" charset="0"/>
              </a:rPr>
              <a:t>31.7.2019</a:t>
            </a:r>
            <a:endParaRPr lang="de-AT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7359583" y="4246547"/>
            <a:ext cx="9881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200" dirty="0" smtClean="0">
                <a:latin typeface="Arial" pitchFamily="34" charset="0"/>
                <a:cs typeface="Arial" pitchFamily="34" charset="0"/>
              </a:rPr>
              <a:t>29.7.2019</a:t>
            </a:r>
            <a:endParaRPr lang="de-AT" sz="1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3330961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Slid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resentation1" id="{F407BE2F-22BD-F24E-9160-BD83EB8FA80C}" vid="{C31ECE4E-E000-6741-AD44-91B3D16F5C52}"/>
    </a:ext>
  </a:extLst>
</a:theme>
</file>

<file path=ppt/theme/theme2.xml><?xml version="1.0" encoding="utf-8"?>
<a:theme xmlns:a="http://schemas.openxmlformats.org/drawingml/2006/main" name="Inner Slid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resentation1" id="{F407BE2F-22BD-F24E-9160-BD83EB8FA80C}" vid="{C31ECE4E-E000-6741-AD44-91B3D16F5C52}"/>
    </a:ext>
  </a:extLst>
</a:theme>
</file>

<file path=ppt/theme/theme3.xml><?xml version="1.0" encoding="utf-8"?>
<a:theme xmlns:a="http://schemas.openxmlformats.org/drawingml/2006/main" name="abstract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resentation1" id="{F407BE2F-22BD-F24E-9160-BD83EB8FA80C}" vid="{C31ECE4E-E000-6741-AD44-91B3D16F5C52}"/>
    </a:ext>
  </a:extLst>
</a:theme>
</file>

<file path=ppt/theme/theme4.xml><?xml version="1.0" encoding="utf-8"?>
<a:theme xmlns:a="http://schemas.openxmlformats.org/drawingml/2006/main" name="INTRODUCTIO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resentation1" id="{F407BE2F-22BD-F24E-9160-BD83EB8FA80C}" vid="{C31ECE4E-E000-6741-AD44-91B3D16F5C52}"/>
    </a:ext>
  </a:extLst>
</a:theme>
</file>

<file path=ppt/theme/theme5.xml><?xml version="1.0" encoding="utf-8"?>
<a:theme xmlns:a="http://schemas.openxmlformats.org/drawingml/2006/main" name="METHODS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resentation1" id="{F407BE2F-22BD-F24E-9160-BD83EB8FA80C}" vid="{C31ECE4E-E000-6741-AD44-91B3D16F5C52}"/>
    </a:ext>
  </a:extLst>
</a:theme>
</file>

<file path=ppt/theme/theme6.xml><?xml version="1.0" encoding="utf-8"?>
<a:theme xmlns:a="http://schemas.openxmlformats.org/drawingml/2006/main" name="RESULTS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resentation1" id="{F407BE2F-22BD-F24E-9160-BD83EB8FA80C}" vid="{C31ECE4E-E000-6741-AD44-91B3D16F5C52}"/>
    </a:ext>
  </a:extLst>
</a:theme>
</file>

<file path=ppt/theme/theme7.xml><?xml version="1.0" encoding="utf-8"?>
<a:theme xmlns:a="http://schemas.openxmlformats.org/drawingml/2006/main" name="CONCLUSIONS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resentation1" id="{F407BE2F-22BD-F24E-9160-BD83EB8FA80C}" vid="{C31ECE4E-E000-6741-AD44-91B3D16F5C52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570</Words>
  <Application>Microsoft Office PowerPoint</Application>
  <PresentationFormat>Bildschirmpräsentation (16:9)</PresentationFormat>
  <Paragraphs>126</Paragraphs>
  <Slides>12</Slides>
  <Notes>0</Notes>
  <HiddenSlides>0</HiddenSlides>
  <MMClips>0</MMClips>
  <ScaleCrop>false</ScaleCrop>
  <HeadingPairs>
    <vt:vector size="6" baseType="variant">
      <vt:variant>
        <vt:lpstr>Design</vt:lpstr>
      </vt:variant>
      <vt:variant>
        <vt:i4>7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20" baseType="lpstr">
      <vt:lpstr>Title Slide</vt:lpstr>
      <vt:lpstr>Inner Slide</vt:lpstr>
      <vt:lpstr>abstract</vt:lpstr>
      <vt:lpstr>INTRODUCTION</vt:lpstr>
      <vt:lpstr>METHODS</vt:lpstr>
      <vt:lpstr>RESULTS</vt:lpstr>
      <vt:lpstr>CONCLUSIONS</vt:lpstr>
      <vt:lpstr>Bitmap-Bild</vt:lpstr>
      <vt:lpstr>Folie 1</vt:lpstr>
      <vt:lpstr>Folie 2</vt:lpstr>
      <vt:lpstr>Folie 3</vt:lpstr>
      <vt:lpstr>Folie 4</vt:lpstr>
      <vt:lpstr>Folie 5</vt:lpstr>
      <vt:lpstr>Folie 6</vt:lpstr>
      <vt:lpstr>Folie 7</vt:lpstr>
      <vt:lpstr>Folie 8</vt:lpstr>
      <vt:lpstr>Folie 9</vt:lpstr>
      <vt:lpstr>Folie 10</vt:lpstr>
      <vt:lpstr>Folie 11</vt:lpstr>
      <vt:lpstr>Folie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um</cp:lastModifiedBy>
  <cp:revision>73</cp:revision>
  <cp:lastPrinted>2019-03-26T13:54:24Z</cp:lastPrinted>
  <dcterms:created xsi:type="dcterms:W3CDTF">2019-04-24T06:32:04Z</dcterms:created>
  <dcterms:modified xsi:type="dcterms:W3CDTF">2021-06-15T18:21:27Z</dcterms:modified>
</cp:coreProperties>
</file>