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4"/>
    <p:sldMasterId id="2147483657" r:id="rId5"/>
    <p:sldMasterId id="2147483659" r:id="rId6"/>
  </p:sldMasterIdLst>
  <p:notesMasterIdLst>
    <p:notesMasterId r:id="rId19"/>
  </p:notesMasterIdLst>
  <p:sldIdLst>
    <p:sldId id="256" r:id="rId7"/>
    <p:sldId id="348" r:id="rId8"/>
    <p:sldId id="360" r:id="rId9"/>
    <p:sldId id="365" r:id="rId10"/>
    <p:sldId id="355" r:id="rId11"/>
    <p:sldId id="354" r:id="rId12"/>
    <p:sldId id="361" r:id="rId13"/>
    <p:sldId id="362" r:id="rId14"/>
    <p:sldId id="363" r:id="rId15"/>
    <p:sldId id="364" r:id="rId16"/>
    <p:sldId id="366" r:id="rId17"/>
    <p:sldId id="300" r:id="rId18"/>
  </p:sldIdLst>
  <p:sldSz cx="9144000" cy="6858000" type="screen4x3"/>
  <p:notesSz cx="6797675" cy="9926638"/>
  <p:defaultTex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gden Craig" initials="BC" lastIdx="5" clrIdx="0">
    <p:extLst>
      <p:ext uri="{19B8F6BF-5375-455C-9EA6-DF929625EA0E}">
        <p15:presenceInfo xmlns:p15="http://schemas.microsoft.com/office/powerpoint/2012/main" userId="S-1-5-21-10245634-2577594509-1919486750-49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983"/>
    <a:srgbClr val="000000"/>
    <a:srgbClr val="4D4D4D"/>
    <a:srgbClr val="EFFF9C"/>
    <a:srgbClr val="A33F1F"/>
    <a:srgbClr val="267485"/>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1545" autoAdjust="0"/>
  </p:normalViewPr>
  <p:slideViewPr>
    <p:cSldViewPr>
      <p:cViewPr varScale="1">
        <p:scale>
          <a:sx n="117" d="100"/>
          <a:sy n="117" d="100"/>
        </p:scale>
        <p:origin x="3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AU"/>
          </a:p>
        </p:txBody>
      </p:sp>
      <p:sp>
        <p:nvSpPr>
          <p:cNvPr id="614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AU"/>
          </a:p>
        </p:txBody>
      </p:sp>
      <p:sp>
        <p:nvSpPr>
          <p:cNvPr id="6148" name="Rectangle 4"/>
          <p:cNvSpPr>
            <a:spLocks noGrp="1" noRot="1" noChangeAspect="1" noChangeArrowheads="1" noTextEdit="1"/>
          </p:cNvSpPr>
          <p:nvPr>
            <p:ph type="sldImg" idx="2"/>
          </p:nvPr>
        </p:nvSpPr>
        <p:spPr bwMode="auto">
          <a:xfrm>
            <a:off x="228600" y="744538"/>
            <a:ext cx="3968750" cy="29765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401638" y="4025900"/>
            <a:ext cx="59944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AU"/>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27884230-34D9-4471-9399-5E5375172E0F}" type="slidenum">
              <a:rPr lang="en-AU"/>
              <a:pPr/>
              <a:t>‹#›</a:t>
            </a:fld>
            <a:endParaRPr lang="en-AU"/>
          </a:p>
        </p:txBody>
      </p:sp>
    </p:spTree>
    <p:extLst>
      <p:ext uri="{BB962C8B-B14F-4D97-AF65-F5344CB8AC3E}">
        <p14:creationId xmlns:p14="http://schemas.microsoft.com/office/powerpoint/2010/main" val="6283902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611188" y="2409825"/>
            <a:ext cx="8229600" cy="2208297"/>
          </a:xfrm>
        </p:spPr>
        <p:txBody>
          <a:bodyPr/>
          <a:lstStyle>
            <a:lvl1pPr>
              <a:defRPr sz="2200"/>
            </a:lvl1pPr>
            <a:lvl2pPr>
              <a:defRPr sz="2200"/>
            </a:lvl2pPr>
            <a:lvl3pPr>
              <a:defRPr sz="2200"/>
            </a:lvl3pPr>
            <a:lvl4pPr>
              <a:defRPr sz="2200"/>
            </a:lvl4pPr>
            <a:lvl5pP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r>
              <a:rPr lang="en-AU" b="0" smtClean="0"/>
              <a:t>SnT2021</a:t>
            </a:r>
            <a:endParaRPr lang="en-AU" b="0"/>
          </a:p>
        </p:txBody>
      </p:sp>
    </p:spTree>
    <p:extLst>
      <p:ext uri="{BB962C8B-B14F-4D97-AF65-F5344CB8AC3E}">
        <p14:creationId xmlns:p14="http://schemas.microsoft.com/office/powerpoint/2010/main" val="70794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AU" noProof="0"/>
              <a:t>Click to edit Master Title style</a:t>
            </a:r>
          </a:p>
        </p:txBody>
      </p:sp>
      <p:sp>
        <p:nvSpPr>
          <p:cNvPr id="386051" name="Rectangle 3"/>
          <p:cNvSpPr>
            <a:spLocks noGrp="1" noChangeArrowheads="1"/>
          </p:cNvSpPr>
          <p:nvPr>
            <p:ph type="subTitle" idx="1"/>
          </p:nvPr>
        </p:nvSpPr>
        <p:spPr>
          <a:xfrm>
            <a:off x="611188" y="2482850"/>
            <a:ext cx="7916862" cy="433068"/>
          </a:xfrm>
        </p:spPr>
        <p:txBody>
          <a:bodyPr lIns="90000" tIns="46800" rIns="90000" bIns="46800">
            <a:spAutoFit/>
          </a:bodyPr>
          <a:lstStyle>
            <a:lvl1pPr>
              <a:defRPr sz="2200">
                <a:solidFill>
                  <a:schemeClr val="tx1"/>
                </a:solidFill>
              </a:defRPr>
            </a:lvl1pPr>
          </a:lstStyle>
          <a:p>
            <a:pPr lvl="0"/>
            <a:r>
              <a:rPr lang="en-AU" noProof="0"/>
              <a:t>Click to edit Master Author style</a:t>
            </a:r>
          </a:p>
        </p:txBody>
      </p:sp>
      <p:sp>
        <p:nvSpPr>
          <p:cNvPr id="4" name="TextBox 3">
            <a:extLst>
              <a:ext uri="{FF2B5EF4-FFF2-40B4-BE49-F238E27FC236}">
                <a16:creationId xmlns:a16="http://schemas.microsoft.com/office/drawing/2014/main" id="{948A9508-8C41-D046-9AA0-0855DD09AC71}"/>
              </a:ext>
            </a:extLst>
          </p:cNvPr>
          <p:cNvSpPr txBox="1"/>
          <p:nvPr userDrawn="1"/>
        </p:nvSpPr>
        <p:spPr>
          <a:xfrm>
            <a:off x="6588224" y="6649035"/>
            <a:ext cx="2232248" cy="92333"/>
          </a:xfrm>
          <a:prstGeom prst="rect">
            <a:avLst/>
          </a:prstGeom>
          <a:noFill/>
        </p:spPr>
        <p:txBody>
          <a:bodyPr wrap="square" lIns="0" tIns="0" rIns="0" bIns="0" anchor="ctr">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600" kern="1200" dirty="0">
                <a:solidFill>
                  <a:srgbClr val="4D4D4D"/>
                </a:solidFill>
                <a:effectLst/>
                <a:latin typeface="Arial" charset="0"/>
                <a:ea typeface="+mn-ea"/>
                <a:cs typeface="+mn-cs"/>
              </a:rPr>
              <a:t>© Commonwealth of Australia (Geoscience Australia) 2020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p:cNvSpPr>
            <a:spLocks noGrp="1"/>
          </p:cNvSpPr>
          <p:nvPr>
            <p:ph type="ftr" sz="quarter" idx="10"/>
          </p:nvPr>
        </p:nvSpPr>
        <p:spPr/>
        <p:txBody>
          <a:bodyPr/>
          <a:lstStyle>
            <a:lvl1pPr>
              <a:defRPr/>
            </a:lvl1pPr>
          </a:lstStyle>
          <a:p>
            <a:r>
              <a:rPr lang="en-AU" smtClean="0"/>
              <a:t>SnT2021</a:t>
            </a:r>
            <a:endParaRPr lang="en-AU" dirty="0"/>
          </a:p>
        </p:txBody>
      </p:sp>
      <p:sp>
        <p:nvSpPr>
          <p:cNvPr id="5" name="TextBox 4">
            <a:extLst>
              <a:ext uri="{FF2B5EF4-FFF2-40B4-BE49-F238E27FC236}">
                <a16:creationId xmlns:a16="http://schemas.microsoft.com/office/drawing/2014/main" id="{8219518D-1F49-C045-B709-58F84CE25093}"/>
              </a:ext>
            </a:extLst>
          </p:cNvPr>
          <p:cNvSpPr txBox="1"/>
          <p:nvPr userDrawn="1"/>
        </p:nvSpPr>
        <p:spPr>
          <a:xfrm>
            <a:off x="2987824" y="6556702"/>
            <a:ext cx="1152128" cy="184666"/>
          </a:xfrm>
          <a:prstGeom prst="rect">
            <a:avLst/>
          </a:prstGeom>
          <a:noFill/>
        </p:spPr>
        <p:txBody>
          <a:bodyPr wrap="square" lIns="0" tIns="0" rIns="0" bIns="0">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600" kern="1200" dirty="0">
                <a:solidFill>
                  <a:schemeClr val="bg1"/>
                </a:solidFill>
                <a:effectLst/>
                <a:latin typeface="Arial" charset="0"/>
                <a:ea typeface="+mn-ea"/>
                <a:cs typeface="+mn-cs"/>
              </a:rPr>
              <a:t>© Commonwealth of Australia (Geoscience Australia) 2019</a:t>
            </a:r>
          </a:p>
        </p:txBody>
      </p:sp>
    </p:spTree>
    <p:extLst>
      <p:ext uri="{BB962C8B-B14F-4D97-AF65-F5344CB8AC3E}">
        <p14:creationId xmlns:p14="http://schemas.microsoft.com/office/powerpoint/2010/main" val="328706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611188" y="2482850"/>
            <a:ext cx="8229600" cy="2055947"/>
          </a:xfrm>
        </p:spPr>
        <p:txBody>
          <a:bodyPr/>
          <a:lstStyle>
            <a:lvl1pPr>
              <a:defRPr sz="2200">
                <a:solidFill>
                  <a:srgbClr val="4D4D4D"/>
                </a:solidFill>
              </a:defRPr>
            </a:lvl1pPr>
            <a:lvl2pPr>
              <a:defRPr sz="2200">
                <a:solidFill>
                  <a:srgbClr val="4D4D4D"/>
                </a:solidFill>
              </a:defRPr>
            </a:lvl2pPr>
            <a:lvl3pPr>
              <a:defRPr sz="2200">
                <a:solidFill>
                  <a:srgbClr val="4D4D4D"/>
                </a:solidFill>
              </a:defRPr>
            </a:lvl3pPr>
            <a:lvl4pPr>
              <a:defRPr sz="2200">
                <a:solidFill>
                  <a:srgbClr val="4D4D4D"/>
                </a:solidFill>
              </a:defRPr>
            </a:lvl4pPr>
            <a:lvl5pPr>
              <a:defRPr sz="2200">
                <a:solidFill>
                  <a:srgbClr val="4D4D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Box 3">
            <a:extLst>
              <a:ext uri="{FF2B5EF4-FFF2-40B4-BE49-F238E27FC236}">
                <a16:creationId xmlns:a16="http://schemas.microsoft.com/office/drawing/2014/main" id="{26F79142-4276-1B4A-B72E-124981696919}"/>
              </a:ext>
            </a:extLst>
          </p:cNvPr>
          <p:cNvSpPr txBox="1"/>
          <p:nvPr userDrawn="1"/>
        </p:nvSpPr>
        <p:spPr>
          <a:xfrm>
            <a:off x="6588224" y="6649035"/>
            <a:ext cx="2232248" cy="92333"/>
          </a:xfrm>
          <a:prstGeom prst="rect">
            <a:avLst/>
          </a:prstGeom>
          <a:noFill/>
        </p:spPr>
        <p:txBody>
          <a:bodyPr wrap="square" lIns="0" tIns="0" rIns="0" bIns="0" anchor="ctr">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600" kern="1200" dirty="0">
                <a:solidFill>
                  <a:srgbClr val="4D4D4D"/>
                </a:solidFill>
                <a:effectLst/>
                <a:latin typeface="Arial" charset="0"/>
                <a:ea typeface="+mn-ea"/>
                <a:cs typeface="+mn-cs"/>
              </a:rPr>
              <a:t>© Commonwealth of Australia (Geoscience Australia) 2020</a:t>
            </a:r>
          </a:p>
        </p:txBody>
      </p:sp>
    </p:spTree>
    <p:extLst>
      <p:ext uri="{BB962C8B-B14F-4D97-AF65-F5344CB8AC3E}">
        <p14:creationId xmlns:p14="http://schemas.microsoft.com/office/powerpoint/2010/main" val="2442580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3497" name="Rectangle 9"/>
          <p:cNvSpPr>
            <a:spLocks noGrp="1" noChangeArrowheads="1"/>
          </p:cNvSpPr>
          <p:nvPr>
            <p:ph type="body" idx="1"/>
          </p:nvPr>
        </p:nvSpPr>
        <p:spPr bwMode="auto">
          <a:xfrm>
            <a:off x="611188" y="2409825"/>
            <a:ext cx="8229600" cy="220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3499" name="Rectangle 11"/>
          <p:cNvSpPr>
            <a:spLocks noGrp="1" noChangeArrowheads="1"/>
          </p:cNvSpPr>
          <p:nvPr>
            <p:ph type="title"/>
          </p:nvPr>
        </p:nvSpPr>
        <p:spPr bwMode="auto">
          <a:xfrm>
            <a:off x="614363" y="186055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AU"/>
          </a:p>
        </p:txBody>
      </p:sp>
      <p:sp>
        <p:nvSpPr>
          <p:cNvPr id="63500" name="Rectangle 12"/>
          <p:cNvSpPr>
            <a:spLocks noGrp="1" noChangeArrowheads="1"/>
          </p:cNvSpPr>
          <p:nvPr>
            <p:ph type="ftr" sz="quarter" idx="3"/>
          </p:nvPr>
        </p:nvSpPr>
        <p:spPr bwMode="auto">
          <a:xfrm>
            <a:off x="611188" y="5084763"/>
            <a:ext cx="8208962"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1" hangingPunct="1">
              <a:lnSpc>
                <a:spcPct val="80000"/>
              </a:lnSpc>
              <a:spcBef>
                <a:spcPct val="50000"/>
              </a:spcBef>
              <a:defRPr sz="1700" b="1">
                <a:solidFill>
                  <a:srgbClr val="4D4D4D"/>
                </a:solidFill>
              </a:defRPr>
            </a:lvl1pPr>
          </a:lstStyle>
          <a:p>
            <a:r>
              <a:rPr lang="en-AU" b="0" smtClean="0"/>
              <a:t>SnT2021</a:t>
            </a:r>
            <a:endParaRPr lang="en-AU" b="0"/>
          </a:p>
        </p:txBody>
      </p:sp>
    </p:spTree>
  </p:cSld>
  <p:clrMap bg1="lt1" tx1="dk1" bg2="lt2" tx2="dk2" accent1="accent1" accent2="accent2" accent3="accent3" accent4="accent4" accent5="accent5" accent6="accent6" hlink="hlink" folHlink="folHlink"/>
  <p:sldLayoutIdLst>
    <p:sldLayoutId id="2147483656" r:id="rId1"/>
    <p:sldLayoutId id="2147483661" r:id="rId2"/>
  </p:sldLayoutIdLst>
  <p:hf sldNum="0" hdr="0" dt="0"/>
  <p:txStyles>
    <p:titleStyle>
      <a:lvl1pPr algn="l" rtl="0" eaLnBrk="1" fontAlgn="base" hangingPunct="1">
        <a:spcBef>
          <a:spcPct val="0"/>
        </a:spcBef>
        <a:spcAft>
          <a:spcPct val="0"/>
        </a:spcAft>
        <a:defRPr sz="2600" b="1">
          <a:solidFill>
            <a:srgbClr val="006983"/>
          </a:solidFill>
          <a:latin typeface="+mj-lt"/>
          <a:ea typeface="+mj-ea"/>
          <a:cs typeface="+mj-cs"/>
        </a:defRPr>
      </a:lvl1pPr>
      <a:lvl2pPr algn="l" rtl="0" eaLnBrk="1" fontAlgn="base" hangingPunct="1">
        <a:spcBef>
          <a:spcPct val="0"/>
        </a:spcBef>
        <a:spcAft>
          <a:spcPct val="0"/>
        </a:spcAft>
        <a:defRPr sz="2600" b="1">
          <a:solidFill>
            <a:srgbClr val="006983"/>
          </a:solidFill>
          <a:latin typeface="Arial" charset="0"/>
        </a:defRPr>
      </a:lvl2pPr>
      <a:lvl3pPr algn="l" rtl="0" eaLnBrk="1" fontAlgn="base" hangingPunct="1">
        <a:spcBef>
          <a:spcPct val="0"/>
        </a:spcBef>
        <a:spcAft>
          <a:spcPct val="0"/>
        </a:spcAft>
        <a:defRPr sz="2600" b="1">
          <a:solidFill>
            <a:srgbClr val="006983"/>
          </a:solidFill>
          <a:latin typeface="Arial" charset="0"/>
        </a:defRPr>
      </a:lvl3pPr>
      <a:lvl4pPr algn="l" rtl="0" eaLnBrk="1" fontAlgn="base" hangingPunct="1">
        <a:spcBef>
          <a:spcPct val="0"/>
        </a:spcBef>
        <a:spcAft>
          <a:spcPct val="0"/>
        </a:spcAft>
        <a:defRPr sz="2600" b="1">
          <a:solidFill>
            <a:srgbClr val="006983"/>
          </a:solidFill>
          <a:latin typeface="Arial" charset="0"/>
        </a:defRPr>
      </a:lvl4pPr>
      <a:lvl5pPr algn="l" rtl="0" eaLnBrk="1" fontAlgn="base" hangingPunct="1">
        <a:spcBef>
          <a:spcPct val="0"/>
        </a:spcBef>
        <a:spcAft>
          <a:spcPct val="0"/>
        </a:spcAft>
        <a:defRPr sz="2600" b="1">
          <a:solidFill>
            <a:srgbClr val="006983"/>
          </a:solidFill>
          <a:latin typeface="Arial" charset="0"/>
        </a:defRPr>
      </a:lvl5pPr>
      <a:lvl6pPr marL="457200" algn="l" rtl="0" eaLnBrk="1" fontAlgn="base" hangingPunct="1">
        <a:spcBef>
          <a:spcPct val="0"/>
        </a:spcBef>
        <a:spcAft>
          <a:spcPct val="0"/>
        </a:spcAft>
        <a:defRPr sz="2600" b="1">
          <a:solidFill>
            <a:srgbClr val="006983"/>
          </a:solidFill>
          <a:latin typeface="Arial" charset="0"/>
        </a:defRPr>
      </a:lvl6pPr>
      <a:lvl7pPr marL="914400" algn="l" rtl="0" eaLnBrk="1" fontAlgn="base" hangingPunct="1">
        <a:spcBef>
          <a:spcPct val="0"/>
        </a:spcBef>
        <a:spcAft>
          <a:spcPct val="0"/>
        </a:spcAft>
        <a:defRPr sz="2600" b="1">
          <a:solidFill>
            <a:srgbClr val="006983"/>
          </a:solidFill>
          <a:latin typeface="Arial" charset="0"/>
        </a:defRPr>
      </a:lvl7pPr>
      <a:lvl8pPr marL="1371600" algn="l" rtl="0" eaLnBrk="1" fontAlgn="base" hangingPunct="1">
        <a:spcBef>
          <a:spcPct val="0"/>
        </a:spcBef>
        <a:spcAft>
          <a:spcPct val="0"/>
        </a:spcAft>
        <a:defRPr sz="2600" b="1">
          <a:solidFill>
            <a:srgbClr val="006983"/>
          </a:solidFill>
          <a:latin typeface="Arial" charset="0"/>
        </a:defRPr>
      </a:lvl8pPr>
      <a:lvl9pPr marL="1828800" algn="l" rtl="0" eaLnBrk="1" fontAlgn="base" hangingPunct="1">
        <a:spcBef>
          <a:spcPct val="0"/>
        </a:spcBef>
        <a:spcAft>
          <a:spcPct val="0"/>
        </a:spcAft>
        <a:defRPr sz="2600" b="1">
          <a:solidFill>
            <a:srgbClr val="006983"/>
          </a:solidFill>
          <a:latin typeface="Arial" charset="0"/>
        </a:defRPr>
      </a:lvl9pPr>
    </p:titleStyle>
    <p:body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5113" algn="l" rtl="0" eaLnBrk="1" fontAlgn="base" hangingPunct="1">
        <a:spcBef>
          <a:spcPct val="25000"/>
        </a:spcBef>
        <a:spcAft>
          <a:spcPct val="0"/>
        </a:spcAft>
        <a:buFont typeface="Arial" charset="0"/>
        <a:buChar char="–"/>
        <a:defRPr sz="2200">
          <a:solidFill>
            <a:srgbClr val="4D4D4D"/>
          </a:solidFill>
          <a:latin typeface="+mn-lt"/>
        </a:defRPr>
      </a:lvl3pPr>
      <a:lvl4pPr marL="1344613" indent="-268288" algn="l" rtl="0" eaLnBrk="1" fontAlgn="base" hangingPunct="1">
        <a:spcBef>
          <a:spcPct val="25000"/>
        </a:spcBef>
        <a:spcAft>
          <a:spcPct val="0"/>
        </a:spcAft>
        <a:buChar char="•"/>
        <a:defRPr sz="2200">
          <a:solidFill>
            <a:srgbClr val="4D4D4D"/>
          </a:solidFill>
          <a:latin typeface="+mn-lt"/>
        </a:defRPr>
      </a:lvl4pPr>
      <a:lvl5pPr marL="1792288" indent="-268288" algn="l" rtl="0" eaLnBrk="1" fontAlgn="base" hangingPunct="1">
        <a:spcBef>
          <a:spcPct val="25000"/>
        </a:spcBef>
        <a:spcAft>
          <a:spcPct val="0"/>
        </a:spcAft>
        <a:buFont typeface="Arial" charset="0"/>
        <a:buChar char="–"/>
        <a:defRPr sz="2200">
          <a:solidFill>
            <a:srgbClr val="4D4D4D"/>
          </a:solidFill>
          <a:latin typeface="+mn-lt"/>
        </a:defRPr>
      </a:lvl5pPr>
      <a:lvl6pPr marL="2249488" indent="-268288" algn="l" rtl="0" eaLnBrk="1" fontAlgn="base" hangingPunct="1">
        <a:spcBef>
          <a:spcPct val="25000"/>
        </a:spcBef>
        <a:spcAft>
          <a:spcPct val="0"/>
        </a:spcAft>
        <a:buFont typeface="Arial" charset="0"/>
        <a:buChar char="–"/>
        <a:defRPr sz="2000">
          <a:solidFill>
            <a:srgbClr val="4D4D4D"/>
          </a:solidFill>
          <a:latin typeface="+mn-lt"/>
        </a:defRPr>
      </a:lvl6pPr>
      <a:lvl7pPr marL="2706688" indent="-268288" algn="l" rtl="0" eaLnBrk="1" fontAlgn="base" hangingPunct="1">
        <a:spcBef>
          <a:spcPct val="25000"/>
        </a:spcBef>
        <a:spcAft>
          <a:spcPct val="0"/>
        </a:spcAft>
        <a:buFont typeface="Arial" charset="0"/>
        <a:buChar char="–"/>
        <a:defRPr sz="2000">
          <a:solidFill>
            <a:srgbClr val="4D4D4D"/>
          </a:solidFill>
          <a:latin typeface="+mn-lt"/>
        </a:defRPr>
      </a:lvl7pPr>
      <a:lvl8pPr marL="3163888" indent="-268288" algn="l" rtl="0" eaLnBrk="1" fontAlgn="base" hangingPunct="1">
        <a:spcBef>
          <a:spcPct val="25000"/>
        </a:spcBef>
        <a:spcAft>
          <a:spcPct val="0"/>
        </a:spcAft>
        <a:buFont typeface="Arial" charset="0"/>
        <a:buChar char="–"/>
        <a:defRPr sz="2000">
          <a:solidFill>
            <a:srgbClr val="4D4D4D"/>
          </a:solidFill>
          <a:latin typeface="+mn-lt"/>
        </a:defRPr>
      </a:lvl8pPr>
      <a:lvl9pPr marL="3621088" indent="-26828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dirty="0"/>
              <a:t>Click to edit Master Title style</a:t>
            </a:r>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r>
              <a:rPr lang="en-AU" smtClean="0"/>
              <a:t>SnT2021</a:t>
            </a:r>
            <a:endParaRPr lang="en-AU" dirty="0"/>
          </a:p>
        </p:txBody>
      </p:sp>
    </p:spTree>
  </p:cSld>
  <p:clrMap bg1="lt1" tx1="dk1" bg2="lt2" tx2="dk2" accent1="accent1" accent2="accent2" accent3="accent3" accent4="accent4" accent5="accent5" accent6="accent6" hlink="hlink" folHlink="folHlink"/>
  <p:sldLayoutIdLst>
    <p:sldLayoutId id="2147483658" r:id="rId1"/>
    <p:sldLayoutId id="2147483671" r:id="rId2"/>
  </p:sldLayoutIdLst>
  <p:hf sldNum="0" hdr="0" dt="0"/>
  <p:txStyles>
    <p:titleStyle>
      <a:lvl1pPr algn="l" rtl="0" fontAlgn="base">
        <a:spcBef>
          <a:spcPct val="0"/>
        </a:spcBef>
        <a:spcAft>
          <a:spcPct val="0"/>
        </a:spcAft>
        <a:defRPr sz="2600" b="1">
          <a:solidFill>
            <a:srgbClr val="006983"/>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200">
          <a:solidFill>
            <a:srgbClr val="4D4D4D"/>
          </a:solidFill>
          <a:latin typeface="+mn-lt"/>
        </a:defRPr>
      </a:lvl3pPr>
      <a:lvl4pPr marL="1350963" indent="-271463" algn="l" rtl="0" fontAlgn="base">
        <a:spcBef>
          <a:spcPct val="25000"/>
        </a:spcBef>
        <a:spcAft>
          <a:spcPct val="0"/>
        </a:spcAft>
        <a:buChar char="•"/>
        <a:defRPr sz="2200">
          <a:solidFill>
            <a:srgbClr val="4D4D4D"/>
          </a:solidFill>
          <a:latin typeface="+mn-lt"/>
        </a:defRPr>
      </a:lvl4pPr>
      <a:lvl5pPr marL="1792288" indent="-261938" algn="l" rtl="0" fontAlgn="base">
        <a:spcBef>
          <a:spcPct val="25000"/>
        </a:spcBef>
        <a:spcAft>
          <a:spcPct val="0"/>
        </a:spcAft>
        <a:buFont typeface="Arial" charset="0"/>
        <a:buChar char="–"/>
        <a:defRPr sz="22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bwMode="auto">
          <a:xfrm>
            <a:off x="614363" y="1860550"/>
            <a:ext cx="822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a:t>Click to edit Master Title Style</a:t>
            </a:r>
          </a:p>
        </p:txBody>
      </p:sp>
      <p:sp>
        <p:nvSpPr>
          <p:cNvPr id="413699" name="Rectangle 3"/>
          <p:cNvSpPr>
            <a:spLocks noGrp="1" noChangeArrowheads="1"/>
          </p:cNvSpPr>
          <p:nvPr>
            <p:ph type="body" idx="1"/>
          </p:nvPr>
        </p:nvSpPr>
        <p:spPr bwMode="auto">
          <a:xfrm>
            <a:off x="611188" y="2482850"/>
            <a:ext cx="8229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dirty="0"/>
              <a:t>Click to edit Master Author style</a:t>
            </a:r>
          </a:p>
        </p:txBody>
      </p:sp>
    </p:spTree>
  </p:cSld>
  <p:clrMap bg1="lt1" tx1="dk1" bg2="lt2" tx2="dk2" accent1="accent1" accent2="accent2" accent3="accent3" accent4="accent4" accent5="accent5" accent6="accent6" hlink="hlink" folHlink="folHlink"/>
  <p:sldLayoutIdLst>
    <p:sldLayoutId id="2147483660" r:id="rId1"/>
    <p:sldLayoutId id="2147483681" r:id="rId2"/>
  </p:sldLayoutIdLst>
  <p:hf sldNum="0" hdr="0" dt="0"/>
  <p:txStyles>
    <p:titleStyle>
      <a:lvl1pPr algn="l" rtl="0" fontAlgn="base">
        <a:spcBef>
          <a:spcPct val="0"/>
        </a:spcBef>
        <a:spcAft>
          <a:spcPct val="0"/>
        </a:spcAft>
        <a:defRPr sz="3000" b="1">
          <a:solidFill>
            <a:srgbClr val="4D4D4D"/>
          </a:solidFill>
          <a:latin typeface="+mj-lt"/>
          <a:ea typeface="+mj-ea"/>
          <a:cs typeface="+mj-cs"/>
        </a:defRPr>
      </a:lvl1pPr>
      <a:lvl2pPr algn="l" rtl="0" fontAlgn="base">
        <a:spcBef>
          <a:spcPct val="0"/>
        </a:spcBef>
        <a:spcAft>
          <a:spcPct val="0"/>
        </a:spcAft>
        <a:defRPr sz="3000" b="1">
          <a:solidFill>
            <a:srgbClr val="4D4D4D"/>
          </a:solidFill>
          <a:latin typeface="Arial" charset="0"/>
        </a:defRPr>
      </a:lvl2pPr>
      <a:lvl3pPr algn="l" rtl="0" fontAlgn="base">
        <a:spcBef>
          <a:spcPct val="0"/>
        </a:spcBef>
        <a:spcAft>
          <a:spcPct val="0"/>
        </a:spcAft>
        <a:defRPr sz="3000" b="1">
          <a:solidFill>
            <a:srgbClr val="4D4D4D"/>
          </a:solidFill>
          <a:latin typeface="Arial" charset="0"/>
        </a:defRPr>
      </a:lvl3pPr>
      <a:lvl4pPr algn="l" rtl="0" fontAlgn="base">
        <a:spcBef>
          <a:spcPct val="0"/>
        </a:spcBef>
        <a:spcAft>
          <a:spcPct val="0"/>
        </a:spcAft>
        <a:defRPr sz="3000" b="1">
          <a:solidFill>
            <a:srgbClr val="4D4D4D"/>
          </a:solidFill>
          <a:latin typeface="Arial" charset="0"/>
        </a:defRPr>
      </a:lvl4pPr>
      <a:lvl5pPr algn="l" rtl="0" fontAlgn="base">
        <a:spcBef>
          <a:spcPct val="0"/>
        </a:spcBef>
        <a:spcAft>
          <a:spcPct val="0"/>
        </a:spcAft>
        <a:defRPr sz="3000" b="1">
          <a:solidFill>
            <a:srgbClr val="4D4D4D"/>
          </a:solidFill>
          <a:latin typeface="Arial" charset="0"/>
        </a:defRPr>
      </a:lvl5pPr>
      <a:lvl6pPr marL="457200" algn="l" rtl="0" fontAlgn="base">
        <a:spcBef>
          <a:spcPct val="0"/>
        </a:spcBef>
        <a:spcAft>
          <a:spcPct val="0"/>
        </a:spcAft>
        <a:defRPr sz="3000" b="1">
          <a:solidFill>
            <a:srgbClr val="4D4D4D"/>
          </a:solidFill>
          <a:latin typeface="Arial" charset="0"/>
        </a:defRPr>
      </a:lvl6pPr>
      <a:lvl7pPr marL="914400" algn="l" rtl="0" fontAlgn="base">
        <a:spcBef>
          <a:spcPct val="0"/>
        </a:spcBef>
        <a:spcAft>
          <a:spcPct val="0"/>
        </a:spcAft>
        <a:defRPr sz="3000" b="1">
          <a:solidFill>
            <a:srgbClr val="4D4D4D"/>
          </a:solidFill>
          <a:latin typeface="Arial" charset="0"/>
        </a:defRPr>
      </a:lvl7pPr>
      <a:lvl8pPr marL="1371600" algn="l" rtl="0" fontAlgn="base">
        <a:spcBef>
          <a:spcPct val="0"/>
        </a:spcBef>
        <a:spcAft>
          <a:spcPct val="0"/>
        </a:spcAft>
        <a:defRPr sz="3000" b="1">
          <a:solidFill>
            <a:srgbClr val="4D4D4D"/>
          </a:solidFill>
          <a:latin typeface="Arial" charset="0"/>
        </a:defRPr>
      </a:lvl8pPr>
      <a:lvl9pPr marL="1828800" algn="l" rtl="0" fontAlgn="base">
        <a:spcBef>
          <a:spcPct val="0"/>
        </a:spcBef>
        <a:spcAft>
          <a:spcPct val="0"/>
        </a:spcAft>
        <a:defRPr sz="3000" b="1">
          <a:solidFill>
            <a:srgbClr val="4D4D4D"/>
          </a:solidFill>
          <a:latin typeface="Arial" charset="0"/>
        </a:defRPr>
      </a:lvl9pPr>
    </p:titleStyle>
    <p:bodyStyle>
      <a:lvl1pPr marL="342900" indent="-342900" algn="l" rtl="0" fontAlgn="base">
        <a:spcBef>
          <a:spcPct val="20000"/>
        </a:spcBef>
        <a:spcAft>
          <a:spcPct val="0"/>
        </a:spcAft>
        <a:defRPr sz="2200">
          <a:solidFill>
            <a:srgbClr val="4D4D4D"/>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ctrTitle"/>
          </p:nvPr>
        </p:nvSpPr>
        <p:spPr>
          <a:xfrm>
            <a:off x="614363" y="1860550"/>
            <a:ext cx="7916862" cy="1017844"/>
          </a:xfrm>
          <a:ln/>
        </p:spPr>
        <p:txBody>
          <a:bodyPr/>
          <a:lstStyle/>
          <a:p>
            <a:r>
              <a:rPr lang="en-AU" dirty="0"/>
              <a:t>Australian NDC testing of the NET-VISA application integrated with </a:t>
            </a:r>
            <a:r>
              <a:rPr lang="en-AU" dirty="0" smtClean="0"/>
              <a:t>SeisComP3</a:t>
            </a:r>
            <a:endParaRPr lang="en-AU" dirty="0"/>
          </a:p>
        </p:txBody>
      </p:sp>
      <p:sp>
        <p:nvSpPr>
          <p:cNvPr id="382981" name="Rectangle 5"/>
          <p:cNvSpPr>
            <a:spLocks noGrp="1" noChangeArrowheads="1"/>
          </p:cNvSpPr>
          <p:nvPr>
            <p:ph type="subTitle" idx="1"/>
          </p:nvPr>
        </p:nvSpPr>
        <p:spPr>
          <a:xfrm>
            <a:off x="619505" y="3801723"/>
            <a:ext cx="7916862" cy="433068"/>
          </a:xfrm>
        </p:spPr>
        <p:txBody>
          <a:bodyPr/>
          <a:lstStyle/>
          <a:p>
            <a:r>
              <a:rPr lang="it-IT" dirty="0"/>
              <a:t>Svetlana Nikolova and Spiro Spiliopoulos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201"/>
    </mc:Choice>
    <mc:Fallback xmlns="">
      <p:transition spd="slow" advTm="92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smtClean="0"/>
              <a:t>SnT2021</a:t>
            </a:r>
            <a:endParaRPr lang="en-AU" dirty="0"/>
          </a:p>
        </p:txBody>
      </p:sp>
      <p:sp>
        <p:nvSpPr>
          <p:cNvPr id="595970" name="Rectangle 2"/>
          <p:cNvSpPr>
            <a:spLocks noGrp="1" noChangeArrowheads="1"/>
          </p:cNvSpPr>
          <p:nvPr>
            <p:ph type="title"/>
          </p:nvPr>
        </p:nvSpPr>
        <p:spPr>
          <a:xfrm>
            <a:off x="457200" y="245363"/>
            <a:ext cx="8229600" cy="892552"/>
          </a:xfrm>
        </p:spPr>
        <p:txBody>
          <a:bodyPr/>
          <a:lstStyle/>
          <a:p>
            <a:r>
              <a:rPr lang="en-US" sz="2400" dirty="0" smtClean="0"/>
              <a:t>Conclusions:</a:t>
            </a:r>
            <a:r>
              <a:rPr lang="en-US" dirty="0"/>
              <a:t/>
            </a:r>
            <a:br>
              <a:rPr lang="en-US" dirty="0"/>
            </a:br>
            <a:endParaRPr lang="en-US" dirty="0"/>
          </a:p>
        </p:txBody>
      </p:sp>
      <p:sp>
        <p:nvSpPr>
          <p:cNvPr id="595971" name="Rectangle 3"/>
          <p:cNvSpPr>
            <a:spLocks noGrp="1" noChangeArrowheads="1"/>
          </p:cNvSpPr>
          <p:nvPr>
            <p:ph type="body" idx="1"/>
          </p:nvPr>
        </p:nvSpPr>
        <p:spPr>
          <a:xfrm>
            <a:off x="456591" y="691639"/>
            <a:ext cx="8229600" cy="5257641"/>
          </a:xfrm>
        </p:spPr>
        <p:txBody>
          <a:bodyPr/>
          <a:lstStyle/>
          <a:p>
            <a:pPr marL="285750" indent="-285750">
              <a:buFont typeface="Arial" panose="020B0604020202020204" pitchFamily="34" charset="0"/>
              <a:buChar char="•"/>
            </a:pPr>
            <a:r>
              <a:rPr lang="en-AU" sz="1800" dirty="0" smtClean="0">
                <a:solidFill>
                  <a:srgbClr val="000000"/>
                </a:solidFill>
              </a:rPr>
              <a:t>The Australian NDC successfully installed the NDC-in-a-Box </a:t>
            </a:r>
            <a:r>
              <a:rPr lang="en-AU" sz="1800" dirty="0">
                <a:solidFill>
                  <a:srgbClr val="000000"/>
                </a:solidFill>
              </a:rPr>
              <a:t>(NIAB) </a:t>
            </a:r>
            <a:r>
              <a:rPr lang="en-AU" sz="1800" dirty="0" smtClean="0">
                <a:solidFill>
                  <a:srgbClr val="000000"/>
                </a:solidFill>
              </a:rPr>
              <a:t>recent release </a:t>
            </a:r>
            <a:r>
              <a:rPr lang="en-AU" sz="1800" dirty="0">
                <a:solidFill>
                  <a:srgbClr val="000000"/>
                </a:solidFill>
              </a:rPr>
              <a:t>containing the NET-VISA </a:t>
            </a:r>
            <a:r>
              <a:rPr lang="en-AU" sz="1800" dirty="0" err="1">
                <a:solidFill>
                  <a:srgbClr val="000000"/>
                </a:solidFill>
              </a:rPr>
              <a:t>associator</a:t>
            </a:r>
            <a:r>
              <a:rPr lang="en-AU" sz="1800" dirty="0">
                <a:solidFill>
                  <a:srgbClr val="000000"/>
                </a:solidFill>
              </a:rPr>
              <a:t> integrated with SeisComp3 (SC3) </a:t>
            </a:r>
            <a:r>
              <a:rPr lang="en-AU" sz="1800" dirty="0" smtClean="0">
                <a:solidFill>
                  <a:srgbClr val="000000"/>
                </a:solidFill>
              </a:rPr>
              <a:t>and ran it using a range of seismic stations from global and national networks.</a:t>
            </a:r>
          </a:p>
          <a:p>
            <a:pPr marL="285750" indent="-285750">
              <a:buFont typeface="Arial" panose="020B0604020202020204" pitchFamily="34" charset="0"/>
              <a:buChar char="•"/>
            </a:pPr>
            <a:r>
              <a:rPr lang="en-AU" sz="1800" dirty="0" smtClean="0">
                <a:solidFill>
                  <a:srgbClr val="000000"/>
                </a:solidFill>
              </a:rPr>
              <a:t>NIAB with NET-VISA </a:t>
            </a:r>
            <a:r>
              <a:rPr lang="en-AU" sz="1800" dirty="0">
                <a:solidFill>
                  <a:srgbClr val="000000"/>
                </a:solidFill>
              </a:rPr>
              <a:t>using </a:t>
            </a:r>
            <a:r>
              <a:rPr lang="en-AU" sz="1800" dirty="0" smtClean="0">
                <a:solidFill>
                  <a:srgbClr val="000000"/>
                </a:solidFill>
              </a:rPr>
              <a:t>only IMS </a:t>
            </a:r>
            <a:r>
              <a:rPr lang="en-AU" sz="1800" dirty="0">
                <a:solidFill>
                  <a:srgbClr val="000000"/>
                </a:solidFill>
              </a:rPr>
              <a:t>stations compared </a:t>
            </a:r>
            <a:r>
              <a:rPr lang="en-AU" sz="1800" dirty="0" smtClean="0">
                <a:solidFill>
                  <a:srgbClr val="000000"/>
                </a:solidFill>
              </a:rPr>
              <a:t>well to the IDC vSEL3 bulletin.</a:t>
            </a:r>
          </a:p>
          <a:p>
            <a:pPr marL="285750" indent="-285750">
              <a:buFont typeface="Arial" panose="020B0604020202020204" pitchFamily="34" charset="0"/>
              <a:buChar char="•"/>
            </a:pPr>
            <a:r>
              <a:rPr lang="en-AU" sz="1800" dirty="0" smtClean="0">
                <a:solidFill>
                  <a:srgbClr val="000000"/>
                </a:solidFill>
              </a:rPr>
              <a:t>Integration of non-IMS stations into the NIAB with NET-VISA was successful. Non-IMS stations were used in two regions of interest to test performance. </a:t>
            </a:r>
          </a:p>
          <a:p>
            <a:pPr marL="285750" indent="-285750">
              <a:buFont typeface="Arial" panose="020B0604020202020204" pitchFamily="34" charset="0"/>
              <a:buChar char="•"/>
            </a:pPr>
            <a:r>
              <a:rPr lang="en-AU" sz="1800" dirty="0" smtClean="0">
                <a:solidFill>
                  <a:srgbClr val="000000"/>
                </a:solidFill>
              </a:rPr>
              <a:t>In the Australian region the use of non-IMS stations improved performance compared to the IDC bulletins. In the region of Nth Korea performance improved slightly.</a:t>
            </a:r>
          </a:p>
          <a:p>
            <a:pPr marL="285750" indent="-285750">
              <a:buFont typeface="Arial" panose="020B0604020202020204" pitchFamily="34" charset="0"/>
              <a:buChar char="•"/>
            </a:pPr>
            <a:r>
              <a:rPr lang="en-AU" sz="1800" dirty="0" smtClean="0">
                <a:solidFill>
                  <a:srgbClr val="000000"/>
                </a:solidFill>
              </a:rPr>
              <a:t>A detailed one-day analysis that included waveform analysis and arrival comparison using the IMS network augmented with non-IMS stations showed very good performance compared to the LEB.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790346321"/>
      </p:ext>
    </p:extLst>
  </p:cSld>
  <p:clrMapOvr>
    <a:masterClrMapping/>
  </p:clrMapOvr>
  <mc:AlternateContent xmlns:mc="http://schemas.openxmlformats.org/markup-compatibility/2006" xmlns:p14="http://schemas.microsoft.com/office/powerpoint/2010/main">
    <mc:Choice Requires="p14">
      <p:transition spd="slow" p14:dur="2000" advTm="11790"/>
    </mc:Choice>
    <mc:Fallback xmlns="">
      <p:transition spd="slow" advTm="11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smtClean="0"/>
              <a:t>SnT2021</a:t>
            </a:r>
            <a:endParaRPr lang="en-AU" dirty="0"/>
          </a:p>
        </p:txBody>
      </p:sp>
      <p:sp>
        <p:nvSpPr>
          <p:cNvPr id="595970" name="Rectangle 2"/>
          <p:cNvSpPr>
            <a:spLocks noGrp="1" noChangeArrowheads="1"/>
          </p:cNvSpPr>
          <p:nvPr>
            <p:ph type="title"/>
          </p:nvPr>
        </p:nvSpPr>
        <p:spPr>
          <a:xfrm>
            <a:off x="457200" y="245363"/>
            <a:ext cx="8229600" cy="892552"/>
          </a:xfrm>
        </p:spPr>
        <p:txBody>
          <a:bodyPr/>
          <a:lstStyle/>
          <a:p>
            <a:r>
              <a:rPr lang="en-US" sz="2400" dirty="0" smtClean="0"/>
              <a:t>Conclusions and Comments:</a:t>
            </a:r>
            <a:r>
              <a:rPr lang="en-US" dirty="0"/>
              <a:t/>
            </a:r>
            <a:br>
              <a:rPr lang="en-US" dirty="0"/>
            </a:br>
            <a:endParaRPr lang="en-US" dirty="0"/>
          </a:p>
        </p:txBody>
      </p:sp>
      <p:sp>
        <p:nvSpPr>
          <p:cNvPr id="595971" name="Rectangle 3"/>
          <p:cNvSpPr>
            <a:spLocks noGrp="1" noChangeArrowheads="1"/>
          </p:cNvSpPr>
          <p:nvPr>
            <p:ph type="body" idx="1"/>
          </p:nvPr>
        </p:nvSpPr>
        <p:spPr>
          <a:xfrm>
            <a:off x="456591" y="691639"/>
            <a:ext cx="8229600" cy="3970318"/>
          </a:xfrm>
        </p:spPr>
        <p:txBody>
          <a:bodyPr wrap="square">
            <a:noAutofit/>
          </a:bodyPr>
          <a:lstStyle/>
          <a:p>
            <a:pPr marL="285750" indent="-285750">
              <a:buFont typeface="Arial" panose="020B0604020202020204" pitchFamily="34" charset="0"/>
              <a:buChar char="•"/>
            </a:pPr>
            <a:r>
              <a:rPr lang="en-AU" sz="1800" dirty="0" smtClean="0">
                <a:solidFill>
                  <a:srgbClr val="000000"/>
                </a:solidFill>
              </a:rPr>
              <a:t>The current version of NIAB is proving useful for our NDC monitoring use. Following testing of NIAB with NET-VISA the alpha testing group made recommendations to improve usability. We would urge the PTS to continue to work on these recommendations. These include exploring options to display </a:t>
            </a:r>
            <a:r>
              <a:rPr lang="en-AU" sz="1800" dirty="0">
                <a:solidFill>
                  <a:srgbClr val="000000"/>
                </a:solidFill>
              </a:rPr>
              <a:t>waveforms from array stations (beams</a:t>
            </a:r>
            <a:r>
              <a:rPr lang="en-AU" sz="1800" dirty="0" smtClean="0">
                <a:solidFill>
                  <a:srgbClr val="000000"/>
                </a:solidFill>
              </a:rPr>
              <a:t>).</a:t>
            </a:r>
          </a:p>
          <a:p>
            <a:pPr marL="285750" indent="-285750">
              <a:buFont typeface="Arial" panose="020B0604020202020204" pitchFamily="34" charset="0"/>
              <a:buChar char="•"/>
            </a:pPr>
            <a:r>
              <a:rPr lang="en-AU" sz="1800" smtClean="0">
                <a:solidFill>
                  <a:srgbClr val="000000"/>
                </a:solidFill>
              </a:rPr>
              <a:t>Our </a:t>
            </a:r>
            <a:r>
              <a:rPr lang="en-AU" sz="1800" dirty="0">
                <a:solidFill>
                  <a:srgbClr val="000000"/>
                </a:solidFill>
              </a:rPr>
              <a:t>NDC will continue tuning and testing to improve performance including reducing false alarms</a:t>
            </a:r>
            <a:r>
              <a:rPr lang="en-AU" sz="1800" dirty="0" smtClean="0">
                <a:solidFill>
                  <a:srgbClr val="000000"/>
                </a:solidFill>
              </a:rPr>
              <a:t>.</a:t>
            </a:r>
          </a:p>
          <a:p>
            <a:pPr marL="285750" indent="-285750">
              <a:buFont typeface="Arial" panose="020B0604020202020204" pitchFamily="34" charset="0"/>
              <a:buChar char="•"/>
            </a:pPr>
            <a:r>
              <a:rPr lang="en-AU" sz="1800" dirty="0" smtClean="0">
                <a:solidFill>
                  <a:srgbClr val="000000"/>
                </a:solidFill>
              </a:rPr>
              <a:t> We are happy to share our knowledge and experience with NDCs who may be interested in setting up this software.</a:t>
            </a:r>
          </a:p>
          <a:p>
            <a:pPr marL="285750" indent="-285750" algn="just">
              <a:buFont typeface="Arial" panose="020B0604020202020204" pitchFamily="34" charset="0"/>
              <a:buChar char="•"/>
            </a:pPr>
            <a:endParaRPr lang="en-AU" sz="1800" dirty="0" smtClean="0">
              <a:solidFill>
                <a:srgbClr val="000000"/>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382129056"/>
      </p:ext>
    </p:extLst>
  </p:cSld>
  <p:clrMapOvr>
    <a:masterClrMapping/>
  </p:clrMapOvr>
  <mc:AlternateContent xmlns:mc="http://schemas.openxmlformats.org/markup-compatibility/2006" xmlns:p14="http://schemas.microsoft.com/office/powerpoint/2010/main">
    <mc:Choice Requires="p14">
      <p:transition spd="slow" p14:dur="2000" advTm="5309"/>
    </mc:Choice>
    <mc:Fallback xmlns="">
      <p:transition spd="slow" advTm="53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11188" y="5084763"/>
            <a:ext cx="8208962" cy="301621"/>
          </a:xfrm>
        </p:spPr>
        <p:txBody>
          <a:bodyPr/>
          <a:lstStyle/>
          <a:p>
            <a:endParaRPr lang="en-AU" b="0" dirty="0" smtClean="0"/>
          </a:p>
        </p:txBody>
      </p:sp>
      <p:sp>
        <p:nvSpPr>
          <p:cNvPr id="502786" name="Rectangle 2"/>
          <p:cNvSpPr>
            <a:spLocks noGrp="1" noChangeArrowheads="1"/>
          </p:cNvSpPr>
          <p:nvPr>
            <p:ph type="title"/>
          </p:nvPr>
        </p:nvSpPr>
        <p:spPr/>
        <p:txBody>
          <a:bodyPr/>
          <a:lstStyle/>
          <a:p>
            <a:r>
              <a:rPr lang="en-US" dirty="0"/>
              <a:t>References</a:t>
            </a:r>
          </a:p>
        </p:txBody>
      </p:sp>
      <p:sp>
        <p:nvSpPr>
          <p:cNvPr id="502787" name="Rectangle 3"/>
          <p:cNvSpPr>
            <a:spLocks noGrp="1" noChangeArrowheads="1"/>
          </p:cNvSpPr>
          <p:nvPr>
            <p:ph type="body" idx="1"/>
          </p:nvPr>
        </p:nvSpPr>
        <p:spPr>
          <a:xfrm>
            <a:off x="611188" y="2409825"/>
            <a:ext cx="8229600" cy="1384995"/>
          </a:xfrm>
        </p:spPr>
        <p:txBody>
          <a:bodyPr/>
          <a:lstStyle/>
          <a:p>
            <a:r>
              <a:rPr lang="en-AU" sz="1400" dirty="0" smtClean="0"/>
              <a:t>ECS/WGB-56/PTS/1 25 February 2021, Testing</a:t>
            </a:r>
            <a:r>
              <a:rPr lang="en-AU" sz="1400" dirty="0"/>
              <a:t>, Provisional Operations and Performance </a:t>
            </a:r>
            <a:r>
              <a:rPr lang="en-AU" sz="1400" dirty="0" smtClean="0"/>
              <a:t>Assessment, Application </a:t>
            </a:r>
            <a:r>
              <a:rPr lang="en-AU" sz="1400" dirty="0"/>
              <a:t>Software for Waveform and Radionuclide Analysis</a:t>
            </a:r>
            <a:endParaRPr lang="en-US" sz="1400" dirty="0" smtClean="0"/>
          </a:p>
          <a:p>
            <a:r>
              <a:rPr lang="en-US" sz="1400" dirty="0"/>
              <a:t>Arora, N. S., S. Russell, E. </a:t>
            </a:r>
            <a:r>
              <a:rPr lang="en-US" sz="1400" dirty="0" err="1"/>
              <a:t>Sudderth</a:t>
            </a:r>
            <a:r>
              <a:rPr lang="en-US" sz="1400" dirty="0"/>
              <a:t> (2013). NET-VISA: Network Processing Vertically Integrated Seismic Analysis, </a:t>
            </a:r>
            <a:r>
              <a:rPr lang="en-US" sz="1400" i="1" dirty="0"/>
              <a:t>Bull. </a:t>
            </a:r>
            <a:r>
              <a:rPr lang="en-US" sz="1400" i="1" dirty="0" err="1"/>
              <a:t>Seismol</a:t>
            </a:r>
            <a:r>
              <a:rPr lang="en-US" sz="1400" i="1" dirty="0"/>
              <a:t>. Soc. Am. </a:t>
            </a:r>
            <a:r>
              <a:rPr lang="en-US" sz="1400" dirty="0"/>
              <a:t>103, pp.709-729.</a:t>
            </a:r>
          </a:p>
          <a:p>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smtClean="0"/>
              <a:t>SnT2021</a:t>
            </a:r>
            <a:endParaRPr lang="en-AU" dirty="0"/>
          </a:p>
        </p:txBody>
      </p:sp>
      <p:sp>
        <p:nvSpPr>
          <p:cNvPr id="595970" name="Rectangle 2"/>
          <p:cNvSpPr>
            <a:spLocks noGrp="1" noChangeArrowheads="1"/>
          </p:cNvSpPr>
          <p:nvPr>
            <p:ph type="title"/>
          </p:nvPr>
        </p:nvSpPr>
        <p:spPr>
          <a:xfrm>
            <a:off x="457200" y="415925"/>
            <a:ext cx="8229600" cy="461665"/>
          </a:xfrm>
        </p:spPr>
        <p:txBody>
          <a:bodyPr/>
          <a:lstStyle/>
          <a:p>
            <a:r>
              <a:rPr lang="en-US" sz="2400" dirty="0" smtClean="0"/>
              <a:t>Abstract</a:t>
            </a:r>
            <a:endParaRPr lang="en-US" dirty="0"/>
          </a:p>
        </p:txBody>
      </p:sp>
      <p:sp>
        <p:nvSpPr>
          <p:cNvPr id="595971" name="Rectangle 3"/>
          <p:cNvSpPr>
            <a:spLocks noGrp="1" noChangeArrowheads="1"/>
          </p:cNvSpPr>
          <p:nvPr>
            <p:ph type="body" idx="1"/>
          </p:nvPr>
        </p:nvSpPr>
        <p:spPr/>
        <p:txBody>
          <a:bodyPr/>
          <a:lstStyle/>
          <a:p>
            <a:pPr algn="just"/>
            <a:r>
              <a:rPr lang="en-AU" sz="1800" dirty="0"/>
              <a:t>The results of testing, at the Australian NDC, of the NDC-in-a-Box (NIAB) release containing the NET-VISA </a:t>
            </a:r>
            <a:r>
              <a:rPr lang="en-AU" sz="1800" dirty="0" err="1"/>
              <a:t>associator</a:t>
            </a:r>
            <a:r>
              <a:rPr lang="en-AU" sz="1800" dirty="0"/>
              <a:t> integrated with SeisComp3 (SC3) are presented. The aim of this work was twofold: First to test how well the NIAB release was able to reproduce the reviewed and automatic bulletins produced by the International Data Centre (IDC) using data from the IMS network of stations. Second, to use an updated version of the NET-VISA software that allowed integration of non-IMS stations within NIAB, to examine how performance improved in areas of interest to the NDC. In both cases the IDC DFX detector was used to produce detections.</a:t>
            </a:r>
          </a:p>
          <a:p>
            <a:pPr algn="just"/>
            <a:endParaRPr lang="en-AU" sz="2000" dirty="0"/>
          </a:p>
          <a:p>
            <a:pPr algn="just"/>
            <a:endParaRPr lang="en-AU" sz="2000" dirty="0" smtClean="0">
              <a:solidFill>
                <a:srgbClr val="000000"/>
              </a:solidFill>
            </a:endParaRPr>
          </a:p>
          <a:p>
            <a:pPr algn="just"/>
            <a:endParaRPr lang="en-AU" sz="2000" dirty="0">
              <a:solidFill>
                <a:srgbClr val="FF0000"/>
              </a:solidFill>
            </a:endParaRPr>
          </a:p>
          <a:p>
            <a:pPr algn="just"/>
            <a:endParaRPr lang="en-AU" sz="2000" dirty="0" smtClean="0">
              <a:solidFill>
                <a:srgbClr val="FF0000"/>
              </a:solidFill>
            </a:endParaRPr>
          </a:p>
          <a:p>
            <a:pPr algn="just"/>
            <a:endParaRPr lang="en-AU" dirty="0"/>
          </a:p>
          <a:p>
            <a:endParaRPr lang="en-AU" dirty="0"/>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8439" y="3861048"/>
            <a:ext cx="4032448" cy="1961485"/>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58454804"/>
      </p:ext>
    </p:extLst>
  </p:cSld>
  <p:clrMapOvr>
    <a:masterClrMapping/>
  </p:clrMapOvr>
  <mc:AlternateContent xmlns:mc="http://schemas.openxmlformats.org/markup-compatibility/2006" xmlns:p14="http://schemas.microsoft.com/office/powerpoint/2010/main">
    <mc:Choice Requires="p14">
      <p:transition spd="slow" p14:dur="2000" advTm="9590"/>
    </mc:Choice>
    <mc:Fallback xmlns="">
      <p:transition spd="slow" advTm="9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61665"/>
          </a:xfrm>
        </p:spPr>
        <p:txBody>
          <a:bodyPr/>
          <a:lstStyle/>
          <a:p>
            <a:r>
              <a:rPr lang="en-AU" sz="2400" dirty="0" smtClean="0"/>
              <a:t>Introduction</a:t>
            </a:r>
            <a:endParaRPr lang="en-AU" dirty="0"/>
          </a:p>
        </p:txBody>
      </p:sp>
      <p:sp>
        <p:nvSpPr>
          <p:cNvPr id="3" name="Content Placeholder 2"/>
          <p:cNvSpPr>
            <a:spLocks noGrp="1"/>
          </p:cNvSpPr>
          <p:nvPr>
            <p:ph idx="1"/>
          </p:nvPr>
        </p:nvSpPr>
        <p:spPr>
          <a:xfrm>
            <a:off x="457200" y="845343"/>
            <a:ext cx="8435280" cy="5821363"/>
          </a:xfrm>
        </p:spPr>
        <p:txBody>
          <a:bodyPr/>
          <a:lstStyle/>
          <a:p>
            <a:r>
              <a:rPr lang="en-AU" sz="1800" dirty="0" smtClean="0">
                <a:solidFill>
                  <a:srgbClr val="000000"/>
                </a:solidFill>
              </a:rPr>
              <a:t>The NET-VISA module is a Bayesian seismic monitoring system that builds a bulletin of events given detections from a network of monitoring stations. For a technical description of NET-VISA see Arora et al. (2013). </a:t>
            </a:r>
          </a:p>
          <a:p>
            <a:r>
              <a:rPr lang="en-AU" sz="1800" dirty="0" smtClean="0">
                <a:solidFill>
                  <a:srgbClr val="000000"/>
                </a:solidFill>
              </a:rPr>
              <a:t>The </a:t>
            </a:r>
            <a:r>
              <a:rPr lang="en-AU" sz="1800" dirty="0">
                <a:solidFill>
                  <a:srgbClr val="000000"/>
                </a:solidFill>
              </a:rPr>
              <a:t>PTS </a:t>
            </a:r>
            <a:r>
              <a:rPr lang="en-AU" sz="1800" dirty="0" smtClean="0">
                <a:solidFill>
                  <a:srgbClr val="000000"/>
                </a:solidFill>
              </a:rPr>
              <a:t>has been developing and testing NET-VISA for some time with operational testing beginning in 2017. Further integration of </a:t>
            </a:r>
            <a:r>
              <a:rPr lang="en-AU" sz="1800" dirty="0">
                <a:solidFill>
                  <a:srgbClr val="000000"/>
                </a:solidFill>
              </a:rPr>
              <a:t>the NET-VISA software into operations </a:t>
            </a:r>
            <a:r>
              <a:rPr lang="en-AU" sz="1800" dirty="0" smtClean="0">
                <a:solidFill>
                  <a:srgbClr val="000000"/>
                </a:solidFill>
              </a:rPr>
              <a:t>is continuing with NET-VISA </a:t>
            </a:r>
            <a:r>
              <a:rPr lang="en-AU" sz="1800" dirty="0">
                <a:solidFill>
                  <a:srgbClr val="000000"/>
                </a:solidFill>
              </a:rPr>
              <a:t>now </a:t>
            </a:r>
            <a:r>
              <a:rPr lang="en-AU" sz="1800" dirty="0" smtClean="0">
                <a:solidFill>
                  <a:srgbClr val="000000"/>
                </a:solidFill>
              </a:rPr>
              <a:t>contributing approximately </a:t>
            </a:r>
            <a:r>
              <a:rPr lang="en-AU" sz="1800" dirty="0">
                <a:solidFill>
                  <a:srgbClr val="000000"/>
                </a:solidFill>
              </a:rPr>
              <a:t>10% of REB events in the current workflow (ECS/WGB-56/PTS/1). </a:t>
            </a:r>
            <a:endParaRPr lang="en-AU" sz="1800" dirty="0" smtClean="0">
              <a:solidFill>
                <a:srgbClr val="000000"/>
              </a:solidFill>
            </a:endParaRPr>
          </a:p>
          <a:p>
            <a:r>
              <a:rPr lang="en-AU" sz="1800" dirty="0" smtClean="0">
                <a:solidFill>
                  <a:srgbClr val="000000"/>
                </a:solidFill>
              </a:rPr>
              <a:t>To </a:t>
            </a:r>
            <a:r>
              <a:rPr lang="en-AU" sz="1800" dirty="0">
                <a:solidFill>
                  <a:srgbClr val="000000"/>
                </a:solidFill>
              </a:rPr>
              <a:t>assist NDCs in their verification </a:t>
            </a:r>
            <a:r>
              <a:rPr lang="en-AU" sz="1800" dirty="0" smtClean="0">
                <a:solidFill>
                  <a:srgbClr val="000000"/>
                </a:solidFill>
              </a:rPr>
              <a:t>roles, recent NIAB releases include </a:t>
            </a:r>
            <a:r>
              <a:rPr lang="en-AU" sz="1800" dirty="0">
                <a:solidFill>
                  <a:srgbClr val="000000"/>
                </a:solidFill>
              </a:rPr>
              <a:t>the NET-VISA </a:t>
            </a:r>
            <a:r>
              <a:rPr lang="en-AU" sz="1800" dirty="0" err="1">
                <a:solidFill>
                  <a:srgbClr val="000000"/>
                </a:solidFill>
              </a:rPr>
              <a:t>associator</a:t>
            </a:r>
            <a:r>
              <a:rPr lang="en-AU" sz="1800" dirty="0">
                <a:solidFill>
                  <a:srgbClr val="000000"/>
                </a:solidFill>
              </a:rPr>
              <a:t> with </a:t>
            </a:r>
            <a:r>
              <a:rPr lang="en-AU" sz="1800" dirty="0" smtClean="0">
                <a:solidFill>
                  <a:srgbClr val="000000"/>
                </a:solidFill>
              </a:rPr>
              <a:t>SeisComP3. An NDC testing group was established and has been using NIAB with NET-VISA and providing feedback and recommendations. More recently the functionality of NET-VISA was extended to allow use of non-IMS stations. This functionality was tested as part of the work </a:t>
            </a:r>
            <a:r>
              <a:rPr lang="en-AU" sz="1800" dirty="0">
                <a:solidFill>
                  <a:srgbClr val="000000"/>
                </a:solidFill>
              </a:rPr>
              <a:t>p</a:t>
            </a:r>
            <a:r>
              <a:rPr lang="en-AU" sz="1800" dirty="0" smtClean="0">
                <a:solidFill>
                  <a:srgbClr val="000000"/>
                </a:solidFill>
              </a:rPr>
              <a:t>resented here.</a:t>
            </a:r>
          </a:p>
        </p:txBody>
      </p:sp>
      <p:sp>
        <p:nvSpPr>
          <p:cNvPr id="4" name="Footer Placeholder 3"/>
          <p:cNvSpPr>
            <a:spLocks noGrp="1"/>
          </p:cNvSpPr>
          <p:nvPr>
            <p:ph type="ftr" sz="quarter" idx="10"/>
          </p:nvPr>
        </p:nvSpPr>
        <p:spPr/>
        <p:txBody>
          <a:bodyPr/>
          <a:lstStyle/>
          <a:p>
            <a:r>
              <a:rPr lang="en-AU" smtClean="0"/>
              <a:t>SnT2021</a:t>
            </a:r>
            <a:endParaRPr lang="en-AU"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34537118"/>
      </p:ext>
    </p:extLst>
  </p:cSld>
  <p:clrMapOvr>
    <a:masterClrMapping/>
  </p:clrMapOvr>
  <mc:AlternateContent xmlns:mc="http://schemas.openxmlformats.org/markup-compatibility/2006" xmlns:p14="http://schemas.microsoft.com/office/powerpoint/2010/main">
    <mc:Choice Requires="p14">
      <p:transition spd="slow" p14:dur="2000" advTm="12059"/>
    </mc:Choice>
    <mc:Fallback xmlns="">
      <p:transition spd="slow" advTm="12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577909" y="3413178"/>
            <a:ext cx="5108891" cy="2749534"/>
          </a:xfrm>
          <a:prstGeom prst="rect">
            <a:avLst/>
          </a:prstGeom>
        </p:spPr>
      </p:pic>
      <p:sp>
        <p:nvSpPr>
          <p:cNvPr id="2" name="Title 1"/>
          <p:cNvSpPr>
            <a:spLocks noGrp="1"/>
          </p:cNvSpPr>
          <p:nvPr>
            <p:ph type="title"/>
          </p:nvPr>
        </p:nvSpPr>
        <p:spPr>
          <a:xfrm>
            <a:off x="457200" y="415925"/>
            <a:ext cx="8229600" cy="461665"/>
          </a:xfrm>
        </p:spPr>
        <p:txBody>
          <a:bodyPr/>
          <a:lstStyle/>
          <a:p>
            <a:r>
              <a:rPr lang="en-AU" sz="2400" dirty="0" smtClean="0"/>
              <a:t>Methods: </a:t>
            </a:r>
            <a:endParaRPr lang="en-AU" sz="2400" dirty="0"/>
          </a:p>
        </p:txBody>
      </p:sp>
      <p:sp>
        <p:nvSpPr>
          <p:cNvPr id="3" name="Content Placeholder 2"/>
          <p:cNvSpPr>
            <a:spLocks noGrp="1"/>
          </p:cNvSpPr>
          <p:nvPr>
            <p:ph idx="1"/>
          </p:nvPr>
        </p:nvSpPr>
        <p:spPr>
          <a:xfrm>
            <a:off x="457200" y="845343"/>
            <a:ext cx="8435280" cy="5821363"/>
          </a:xfrm>
        </p:spPr>
        <p:txBody>
          <a:bodyPr/>
          <a:lstStyle/>
          <a:p>
            <a:r>
              <a:rPr lang="en-AU" dirty="0" smtClean="0">
                <a:solidFill>
                  <a:srgbClr val="006983"/>
                </a:solidFill>
              </a:rPr>
              <a:t>Setup:</a:t>
            </a:r>
          </a:p>
          <a:p>
            <a:r>
              <a:rPr lang="en-AU" sz="1800" dirty="0" smtClean="0">
                <a:solidFill>
                  <a:srgbClr val="000000"/>
                </a:solidFill>
              </a:rPr>
              <a:t>SeisComP3 </a:t>
            </a:r>
            <a:r>
              <a:rPr lang="en-AU" sz="1800" dirty="0">
                <a:solidFill>
                  <a:srgbClr val="000000"/>
                </a:solidFill>
              </a:rPr>
              <a:t>Jakarta 2018.327.p16 </a:t>
            </a:r>
            <a:r>
              <a:rPr lang="en-AU" sz="1800" dirty="0" smtClean="0">
                <a:solidFill>
                  <a:srgbClr val="000000"/>
                </a:solidFill>
              </a:rPr>
              <a:t>with </a:t>
            </a:r>
            <a:r>
              <a:rPr lang="en-AU" sz="1800" dirty="0">
                <a:solidFill>
                  <a:srgbClr val="000000"/>
                </a:solidFill>
              </a:rPr>
              <a:t>NET-VISA 2.4.0 was installed on an AWS virtual machine (specifications: c5.xlarge CentOS 7, 4 virtual CPUs, 8 Gb memory and 500 Gb disk space</a:t>
            </a:r>
            <a:r>
              <a:rPr lang="en-AU" sz="1800" dirty="0" smtClean="0">
                <a:solidFill>
                  <a:srgbClr val="000000"/>
                </a:solidFill>
              </a:rPr>
              <a:t>).</a:t>
            </a:r>
          </a:p>
          <a:p>
            <a:r>
              <a:rPr lang="en-AU" dirty="0" smtClean="0">
                <a:solidFill>
                  <a:srgbClr val="006983"/>
                </a:solidFill>
              </a:rPr>
              <a:t>Data Acquisition: </a:t>
            </a:r>
          </a:p>
          <a:p>
            <a:pPr>
              <a:spcBef>
                <a:spcPts val="0"/>
              </a:spcBef>
            </a:pPr>
            <a:r>
              <a:rPr lang="en-AU" sz="1800" dirty="0">
                <a:solidFill>
                  <a:srgbClr val="000000"/>
                </a:solidFill>
              </a:rPr>
              <a:t>Data is acquired from a number of networks including the IMS network and other </a:t>
            </a:r>
            <a:endParaRPr lang="en-AU" sz="1800" dirty="0" smtClean="0">
              <a:solidFill>
                <a:srgbClr val="000000"/>
              </a:solidFill>
            </a:endParaRPr>
          </a:p>
          <a:p>
            <a:pPr>
              <a:spcBef>
                <a:spcPts val="0"/>
              </a:spcBef>
            </a:pPr>
            <a:r>
              <a:rPr lang="en-AU" sz="1800" dirty="0" smtClean="0">
                <a:solidFill>
                  <a:srgbClr val="000000"/>
                </a:solidFill>
              </a:rPr>
              <a:t>global </a:t>
            </a:r>
            <a:r>
              <a:rPr lang="en-AU" sz="1800" dirty="0">
                <a:solidFill>
                  <a:srgbClr val="000000"/>
                </a:solidFill>
              </a:rPr>
              <a:t>and national </a:t>
            </a:r>
            <a:endParaRPr lang="en-AU" sz="1800" dirty="0" smtClean="0">
              <a:solidFill>
                <a:srgbClr val="000000"/>
              </a:solidFill>
            </a:endParaRPr>
          </a:p>
          <a:p>
            <a:pPr>
              <a:spcBef>
                <a:spcPts val="0"/>
              </a:spcBef>
            </a:pPr>
            <a:r>
              <a:rPr lang="en-AU" sz="1800" dirty="0" smtClean="0">
                <a:solidFill>
                  <a:srgbClr val="000000"/>
                </a:solidFill>
              </a:rPr>
              <a:t>networks. </a:t>
            </a:r>
            <a:r>
              <a:rPr lang="en-AU" sz="1800" dirty="0" err="1" smtClean="0">
                <a:solidFill>
                  <a:srgbClr val="000000"/>
                </a:solidFill>
              </a:rPr>
              <a:t>Seedlink</a:t>
            </a:r>
            <a:r>
              <a:rPr lang="en-AU" sz="1800" dirty="0" smtClean="0">
                <a:solidFill>
                  <a:srgbClr val="000000"/>
                </a:solidFill>
              </a:rPr>
              <a:t> or</a:t>
            </a:r>
          </a:p>
          <a:p>
            <a:pPr>
              <a:spcBef>
                <a:spcPts val="0"/>
              </a:spcBef>
            </a:pPr>
            <a:r>
              <a:rPr lang="en-AU" sz="1800" dirty="0" smtClean="0">
                <a:solidFill>
                  <a:srgbClr val="000000"/>
                </a:solidFill>
              </a:rPr>
              <a:t>CD </a:t>
            </a:r>
            <a:r>
              <a:rPr lang="en-AU" sz="1800" dirty="0">
                <a:solidFill>
                  <a:srgbClr val="000000"/>
                </a:solidFill>
              </a:rPr>
              <a:t>protocols used for </a:t>
            </a:r>
            <a:endParaRPr lang="en-AU" sz="1800" dirty="0" smtClean="0">
              <a:solidFill>
                <a:srgbClr val="000000"/>
              </a:solidFill>
            </a:endParaRPr>
          </a:p>
          <a:p>
            <a:pPr>
              <a:spcBef>
                <a:spcPts val="0"/>
              </a:spcBef>
            </a:pPr>
            <a:r>
              <a:rPr lang="en-AU" sz="1800" dirty="0" smtClean="0">
                <a:solidFill>
                  <a:srgbClr val="000000"/>
                </a:solidFill>
              </a:rPr>
              <a:t>data </a:t>
            </a:r>
            <a:r>
              <a:rPr lang="en-AU" sz="1800" dirty="0">
                <a:solidFill>
                  <a:srgbClr val="000000"/>
                </a:solidFill>
              </a:rPr>
              <a:t>acquisition. </a:t>
            </a:r>
          </a:p>
          <a:p>
            <a:pPr>
              <a:spcBef>
                <a:spcPts val="0"/>
              </a:spcBef>
            </a:pPr>
            <a:r>
              <a:rPr lang="en-AU" sz="1800" dirty="0" err="1">
                <a:solidFill>
                  <a:srgbClr val="000000"/>
                </a:solidFill>
              </a:rPr>
              <a:t>Approx</a:t>
            </a:r>
            <a:r>
              <a:rPr lang="en-AU" sz="1800" dirty="0">
                <a:solidFill>
                  <a:srgbClr val="000000"/>
                </a:solidFill>
              </a:rPr>
              <a:t>: 860 </a:t>
            </a:r>
            <a:r>
              <a:rPr lang="en-AU" sz="1800" dirty="0" smtClean="0">
                <a:solidFill>
                  <a:srgbClr val="000000"/>
                </a:solidFill>
              </a:rPr>
              <a:t>channels were</a:t>
            </a:r>
          </a:p>
          <a:p>
            <a:pPr>
              <a:spcBef>
                <a:spcPts val="0"/>
              </a:spcBef>
            </a:pPr>
            <a:r>
              <a:rPr lang="en-AU" sz="1800" dirty="0" smtClean="0">
                <a:solidFill>
                  <a:srgbClr val="000000"/>
                </a:solidFill>
              </a:rPr>
              <a:t>being acquired.</a:t>
            </a:r>
            <a:endParaRPr lang="en-AU" sz="1800" dirty="0">
              <a:solidFill>
                <a:srgbClr val="000000"/>
              </a:solidFill>
            </a:endParaRPr>
          </a:p>
        </p:txBody>
      </p:sp>
      <p:sp>
        <p:nvSpPr>
          <p:cNvPr id="6" name="Footer Placeholder 5"/>
          <p:cNvSpPr>
            <a:spLocks noGrp="1"/>
          </p:cNvSpPr>
          <p:nvPr>
            <p:ph type="ftr" sz="quarter" idx="10"/>
          </p:nvPr>
        </p:nvSpPr>
        <p:spPr/>
        <p:txBody>
          <a:bodyPr/>
          <a:lstStyle/>
          <a:p>
            <a:r>
              <a:rPr lang="en-AU" smtClean="0"/>
              <a:t>SnT2021</a:t>
            </a:r>
            <a:endParaRPr lang="en-AU"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640875537"/>
      </p:ext>
    </p:extLst>
  </p:cSld>
  <p:clrMapOvr>
    <a:masterClrMapping/>
  </p:clrMapOvr>
  <mc:AlternateContent xmlns:mc="http://schemas.openxmlformats.org/markup-compatibility/2006" xmlns:p14="http://schemas.microsoft.com/office/powerpoint/2010/main">
    <mc:Choice Requires="p14">
      <p:transition spd="slow" p14:dur="2000" advTm="9706"/>
    </mc:Choice>
    <mc:Fallback xmlns="">
      <p:transition spd="slow" advTm="9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smtClean="0"/>
              <a:t>SnT2021</a:t>
            </a:r>
            <a:endParaRPr lang="en-AU" dirty="0"/>
          </a:p>
        </p:txBody>
      </p:sp>
      <p:sp>
        <p:nvSpPr>
          <p:cNvPr id="595970" name="Rectangle 2"/>
          <p:cNvSpPr>
            <a:spLocks noGrp="1" noChangeArrowheads="1"/>
          </p:cNvSpPr>
          <p:nvPr>
            <p:ph type="title"/>
          </p:nvPr>
        </p:nvSpPr>
        <p:spPr>
          <a:xfrm>
            <a:off x="457200" y="415925"/>
            <a:ext cx="8229600" cy="861774"/>
          </a:xfrm>
        </p:spPr>
        <p:txBody>
          <a:bodyPr/>
          <a:lstStyle/>
          <a:p>
            <a:r>
              <a:rPr lang="en-AU" sz="2400" dirty="0" smtClean="0"/>
              <a:t>Methods:</a:t>
            </a:r>
            <a:r>
              <a:rPr lang="en-AU" sz="2400" dirty="0"/>
              <a:t/>
            </a:r>
            <a:br>
              <a:rPr lang="en-AU" sz="2400" dirty="0"/>
            </a:br>
            <a:endParaRPr lang="en-US" dirty="0"/>
          </a:p>
        </p:txBody>
      </p:sp>
      <p:sp>
        <p:nvSpPr>
          <p:cNvPr id="5" name="TextBox 4"/>
          <p:cNvSpPr txBox="1"/>
          <p:nvPr/>
        </p:nvSpPr>
        <p:spPr>
          <a:xfrm>
            <a:off x="323528" y="980728"/>
            <a:ext cx="8640959" cy="3231654"/>
          </a:xfrm>
          <a:prstGeom prst="rect">
            <a:avLst/>
          </a:prstGeom>
          <a:noFill/>
        </p:spPr>
        <p:txBody>
          <a:bodyPr wrap="square" rtlCol="0">
            <a:spAutoFit/>
          </a:bodyPr>
          <a:lstStyle/>
          <a:p>
            <a:r>
              <a:rPr lang="en-AU" sz="2400" kern="0" dirty="0">
                <a:solidFill>
                  <a:srgbClr val="006983"/>
                </a:solidFill>
              </a:rPr>
              <a:t>Processing </a:t>
            </a:r>
            <a:r>
              <a:rPr lang="en-AU" sz="2400" kern="0" dirty="0" smtClean="0">
                <a:solidFill>
                  <a:srgbClr val="006983"/>
                </a:solidFill>
              </a:rPr>
              <a:t>Workflow:</a:t>
            </a:r>
            <a:endParaRPr lang="en-AU" sz="2400" dirty="0" smtClean="0">
              <a:solidFill>
                <a:srgbClr val="006983"/>
              </a:solidFill>
            </a:endParaRPr>
          </a:p>
          <a:p>
            <a:pPr marL="285750" indent="-285750">
              <a:buFont typeface="Arial" panose="020B0604020202020204" pitchFamily="34" charset="0"/>
              <a:buChar char="•"/>
            </a:pPr>
            <a:r>
              <a:rPr lang="en-AU" dirty="0" smtClean="0"/>
              <a:t>Detections </a:t>
            </a:r>
            <a:r>
              <a:rPr lang="en-AU" dirty="0"/>
              <a:t>were made on a subset of all acquired stations using the IDC DFX detector (implemented as module </a:t>
            </a:r>
            <a:r>
              <a:rPr lang="en-AU" dirty="0" err="1"/>
              <a:t>scdfx</a:t>
            </a:r>
            <a:r>
              <a:rPr lang="en-AU" dirty="0" smtClean="0"/>
              <a:t>). For non-IMS stations included in the detection process parameter files were. The remaining stations can be used interactively to analyse events.</a:t>
            </a:r>
            <a:endParaRPr lang="en-AU" dirty="0"/>
          </a:p>
          <a:p>
            <a:pPr marL="285750" indent="-285750">
              <a:buFont typeface="Arial" panose="020B0604020202020204" pitchFamily="34" charset="0"/>
              <a:buChar char="•"/>
            </a:pPr>
            <a:r>
              <a:rPr lang="en-AU" dirty="0" smtClean="0"/>
              <a:t>Detections </a:t>
            </a:r>
            <a:r>
              <a:rPr lang="en-AU" dirty="0"/>
              <a:t>were copied from the IDC </a:t>
            </a:r>
            <a:r>
              <a:rPr lang="en-AU" dirty="0" smtClean="0"/>
              <a:t>database (module nms2proc.py). </a:t>
            </a:r>
          </a:p>
          <a:p>
            <a:pPr marL="285750" indent="-285750">
              <a:buFont typeface="Arial" panose="020B0604020202020204" pitchFamily="34" charset="0"/>
              <a:buChar char="•"/>
            </a:pPr>
            <a:r>
              <a:rPr lang="en-AU" dirty="0" smtClean="0"/>
              <a:t>Both </a:t>
            </a:r>
            <a:r>
              <a:rPr lang="en-AU" dirty="0"/>
              <a:t>the NET-VISA and SC3 </a:t>
            </a:r>
            <a:r>
              <a:rPr lang="en-AU" dirty="0" err="1"/>
              <a:t>associator</a:t>
            </a:r>
            <a:r>
              <a:rPr lang="en-AU" dirty="0"/>
              <a:t> were used but for the purpose of this testing we look at only the output of the NET-VISA </a:t>
            </a:r>
            <a:r>
              <a:rPr lang="en-AU" dirty="0" err="1"/>
              <a:t>associator</a:t>
            </a:r>
            <a:r>
              <a:rPr lang="en-AU" dirty="0"/>
              <a:t>. </a:t>
            </a:r>
            <a:endParaRPr lang="en-AU" dirty="0" smtClean="0"/>
          </a:p>
          <a:p>
            <a:pPr marL="285750" indent="-285750">
              <a:buFont typeface="Arial" panose="020B0604020202020204" pitchFamily="34" charset="0"/>
              <a:buChar char="•"/>
            </a:pPr>
            <a:r>
              <a:rPr lang="en-AU" dirty="0" smtClean="0"/>
              <a:t>Station </a:t>
            </a:r>
            <a:r>
              <a:rPr lang="en-AU" dirty="0"/>
              <a:t>priors, required by NET-VISA, </a:t>
            </a:r>
            <a:r>
              <a:rPr lang="en-AU" dirty="0" smtClean="0"/>
              <a:t>for non-IMS stations are taken from the </a:t>
            </a:r>
            <a:r>
              <a:rPr lang="en-AU" dirty="0"/>
              <a:t>closest IMS station as it is not yet possible to run learning applications for these stations.</a:t>
            </a:r>
          </a:p>
        </p:txBody>
      </p:sp>
      <p:pic>
        <p:nvPicPr>
          <p:cNvPr id="6" name="Picture 5"/>
          <p:cNvPicPr>
            <a:picLocks noChangeAspect="1"/>
          </p:cNvPicPr>
          <p:nvPr/>
        </p:nvPicPr>
        <p:blipFill>
          <a:blip r:embed="rId4"/>
          <a:stretch>
            <a:fillRect/>
          </a:stretch>
        </p:blipFill>
        <p:spPr>
          <a:xfrm>
            <a:off x="1763688" y="3892956"/>
            <a:ext cx="4453859" cy="2401038"/>
          </a:xfrm>
          <a:prstGeom prst="rect">
            <a:avLst/>
          </a:prstGeom>
        </p:spPr>
      </p:pic>
      <p:sp>
        <p:nvSpPr>
          <p:cNvPr id="8" name="TextBox 7"/>
          <p:cNvSpPr txBox="1"/>
          <p:nvPr/>
        </p:nvSpPr>
        <p:spPr>
          <a:xfrm>
            <a:off x="5710284" y="4796313"/>
            <a:ext cx="3456384" cy="369332"/>
          </a:xfrm>
          <a:prstGeom prst="rect">
            <a:avLst/>
          </a:prstGeom>
          <a:noFill/>
        </p:spPr>
        <p:txBody>
          <a:bodyPr wrap="square" rtlCol="0">
            <a:spAutoFit/>
          </a:bodyPr>
          <a:lstStyle/>
          <a:p>
            <a:pPr algn="ctr"/>
            <a:r>
              <a:rPr lang="en-AU" sz="1200" dirty="0" smtClean="0"/>
              <a:t>Stations with detector </a:t>
            </a:r>
            <a:r>
              <a:rPr lang="en-AU" sz="1200" dirty="0" err="1" smtClean="0"/>
              <a:t>scdfx</a:t>
            </a:r>
            <a:r>
              <a:rPr lang="en-AU" dirty="0" smtClean="0"/>
              <a:t>.</a:t>
            </a:r>
            <a:endParaRPr lang="en-AU"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192468723"/>
      </p:ext>
    </p:extLst>
  </p:cSld>
  <p:clrMapOvr>
    <a:masterClrMapping/>
  </p:clrMapOvr>
  <mc:AlternateContent xmlns:mc="http://schemas.openxmlformats.org/markup-compatibility/2006" xmlns:p14="http://schemas.microsoft.com/office/powerpoint/2010/main">
    <mc:Choice Requires="p14">
      <p:transition spd="slow" p14:dur="2000" advTm="10825"/>
    </mc:Choice>
    <mc:Fallback xmlns="">
      <p:transition spd="slow" advTm="108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smtClean="0"/>
              <a:t>SnT2021</a:t>
            </a:r>
            <a:endParaRPr lang="en-AU" dirty="0"/>
          </a:p>
        </p:txBody>
      </p:sp>
      <p:sp>
        <p:nvSpPr>
          <p:cNvPr id="595970" name="Rectangle 2"/>
          <p:cNvSpPr>
            <a:spLocks noGrp="1" noChangeArrowheads="1"/>
          </p:cNvSpPr>
          <p:nvPr>
            <p:ph type="title"/>
          </p:nvPr>
        </p:nvSpPr>
        <p:spPr>
          <a:xfrm>
            <a:off x="457200" y="245363"/>
            <a:ext cx="8229600" cy="892552"/>
          </a:xfrm>
        </p:spPr>
        <p:txBody>
          <a:bodyPr/>
          <a:lstStyle/>
          <a:p>
            <a:r>
              <a:rPr lang="en-US" sz="2400" dirty="0" smtClean="0"/>
              <a:t>Results – Global Monitoring:</a:t>
            </a:r>
            <a:r>
              <a:rPr lang="en-US" dirty="0"/>
              <a:t/>
            </a:r>
            <a:br>
              <a:rPr lang="en-US" dirty="0"/>
            </a:br>
            <a:endParaRPr lang="en-US" dirty="0"/>
          </a:p>
        </p:txBody>
      </p:sp>
      <p:sp>
        <p:nvSpPr>
          <p:cNvPr id="595971" name="Rectangle 3"/>
          <p:cNvSpPr>
            <a:spLocks noGrp="1" noChangeArrowheads="1"/>
          </p:cNvSpPr>
          <p:nvPr>
            <p:ph type="body" idx="1"/>
          </p:nvPr>
        </p:nvSpPr>
        <p:spPr>
          <a:xfrm>
            <a:off x="456591" y="691639"/>
            <a:ext cx="8229600" cy="3385433"/>
          </a:xfrm>
        </p:spPr>
        <p:txBody>
          <a:bodyPr/>
          <a:lstStyle/>
          <a:p>
            <a:pPr algn="just"/>
            <a:r>
              <a:rPr lang="en-AU" sz="1800" dirty="0">
                <a:solidFill>
                  <a:srgbClr val="000000"/>
                </a:solidFill>
              </a:rPr>
              <a:t>The first test was to determine how well </a:t>
            </a:r>
            <a:r>
              <a:rPr lang="en-AU" sz="1800" dirty="0" smtClean="0">
                <a:solidFill>
                  <a:srgbClr val="000000"/>
                </a:solidFill>
              </a:rPr>
              <a:t>the NIAB </a:t>
            </a:r>
            <a:r>
              <a:rPr lang="en-AU" sz="1800" dirty="0">
                <a:solidFill>
                  <a:srgbClr val="000000"/>
                </a:solidFill>
              </a:rPr>
              <a:t>could reproduce IDC bulletins. In this test </a:t>
            </a:r>
            <a:r>
              <a:rPr lang="en-AU" sz="1800" dirty="0" smtClean="0">
                <a:solidFill>
                  <a:srgbClr val="000000"/>
                </a:solidFill>
              </a:rPr>
              <a:t>only detections from </a:t>
            </a:r>
            <a:r>
              <a:rPr lang="en-AU" sz="1800" dirty="0">
                <a:solidFill>
                  <a:srgbClr val="000000"/>
                </a:solidFill>
              </a:rPr>
              <a:t>seismic IMS stations copied from the IDC were </a:t>
            </a:r>
            <a:r>
              <a:rPr lang="en-AU" sz="1800" dirty="0" smtClean="0">
                <a:solidFill>
                  <a:srgbClr val="000000"/>
                </a:solidFill>
              </a:rPr>
              <a:t>used within NET_VISA to </a:t>
            </a:r>
            <a:r>
              <a:rPr lang="en-AU" sz="1800" dirty="0">
                <a:solidFill>
                  <a:srgbClr val="000000"/>
                </a:solidFill>
              </a:rPr>
              <a:t>produce the NIAB bulletin. The workflow </a:t>
            </a:r>
            <a:r>
              <a:rPr lang="en-AU" sz="1800" dirty="0" smtClean="0">
                <a:solidFill>
                  <a:srgbClr val="000000"/>
                </a:solidFill>
              </a:rPr>
              <a:t>was </a:t>
            </a:r>
            <a:r>
              <a:rPr lang="en-AU" sz="1800" dirty="0">
                <a:solidFill>
                  <a:srgbClr val="000000"/>
                </a:solidFill>
              </a:rPr>
              <a:t>to copy detections from the IDC 90 minutes after real time and run NET_VISA in 30 minute sliding windows with an overlap of 5 minutes. The NIAB bulletin was </a:t>
            </a:r>
            <a:r>
              <a:rPr lang="en-AU" sz="1800" dirty="0" smtClean="0">
                <a:solidFill>
                  <a:srgbClr val="000000"/>
                </a:solidFill>
              </a:rPr>
              <a:t>then compared </a:t>
            </a:r>
            <a:r>
              <a:rPr lang="en-AU" sz="1800" dirty="0">
                <a:solidFill>
                  <a:srgbClr val="000000"/>
                </a:solidFill>
              </a:rPr>
              <a:t>to the global </a:t>
            </a:r>
            <a:r>
              <a:rPr lang="en-AU" sz="1800" dirty="0" smtClean="0">
                <a:solidFill>
                  <a:srgbClr val="000000"/>
                </a:solidFill>
              </a:rPr>
              <a:t>IDC bulletins </a:t>
            </a:r>
            <a:r>
              <a:rPr lang="en-AU" sz="1800" dirty="0">
                <a:solidFill>
                  <a:srgbClr val="000000"/>
                </a:solidFill>
              </a:rPr>
              <a:t>over a </a:t>
            </a:r>
            <a:r>
              <a:rPr lang="en-AU" sz="1800" dirty="0" smtClean="0">
                <a:solidFill>
                  <a:srgbClr val="000000"/>
                </a:solidFill>
              </a:rPr>
              <a:t>3 </a:t>
            </a:r>
            <a:r>
              <a:rPr lang="en-AU" sz="1800" dirty="0">
                <a:solidFill>
                  <a:srgbClr val="000000"/>
                </a:solidFill>
              </a:rPr>
              <a:t>day period by checking if the location and origin time matched within 500km and 60 seconds. The results are </a:t>
            </a:r>
            <a:r>
              <a:rPr lang="en-AU" sz="1800" dirty="0" smtClean="0">
                <a:solidFill>
                  <a:srgbClr val="000000"/>
                </a:solidFill>
              </a:rPr>
              <a:t>in </a:t>
            </a:r>
            <a:r>
              <a:rPr lang="en-AU" sz="1800" dirty="0">
                <a:solidFill>
                  <a:srgbClr val="000000"/>
                </a:solidFill>
              </a:rPr>
              <a:t>Table 1. In comparing results it should be noted the workflow implemented here differs from the IDC workflow and the event comparison test is simplistic. Event comparison should be made in terms of arrivals in common. The numbers in Table 1 are likely an </a:t>
            </a:r>
            <a:r>
              <a:rPr lang="en-AU" sz="1800" dirty="0" smtClean="0">
                <a:solidFill>
                  <a:srgbClr val="000000"/>
                </a:solidFill>
              </a:rPr>
              <a:t>underestimate of performance. </a:t>
            </a:r>
            <a:r>
              <a:rPr lang="en-AU" sz="1800" dirty="0">
                <a:solidFill>
                  <a:srgbClr val="000000"/>
                </a:solidFill>
              </a:rPr>
              <a:t>Nevertheless agreement was reasonable</a:t>
            </a:r>
            <a:r>
              <a:rPr lang="en-AU" sz="1800" dirty="0" smtClean="0">
                <a:solidFill>
                  <a:srgbClr val="000000"/>
                </a:solidFill>
              </a:rPr>
              <a:t>.</a:t>
            </a:r>
            <a:endParaRPr lang="en-AU" sz="1800" dirty="0">
              <a:solidFill>
                <a:srgbClr val="000000"/>
              </a:solidFill>
            </a:endParaRPr>
          </a:p>
        </p:txBody>
      </p:sp>
      <p:sp>
        <p:nvSpPr>
          <p:cNvPr id="3" name="TextBox 2"/>
          <p:cNvSpPr txBox="1"/>
          <p:nvPr/>
        </p:nvSpPr>
        <p:spPr>
          <a:xfrm>
            <a:off x="3923927" y="4168502"/>
            <a:ext cx="4762263" cy="1200329"/>
          </a:xfrm>
          <a:prstGeom prst="rect">
            <a:avLst/>
          </a:prstGeom>
          <a:noFill/>
        </p:spPr>
        <p:txBody>
          <a:bodyPr wrap="square" rtlCol="0">
            <a:spAutoFit/>
          </a:bodyPr>
          <a:lstStyle/>
          <a:p>
            <a:r>
              <a:rPr lang="en-AU" dirty="0"/>
              <a:t>When non-IMS station detections </a:t>
            </a:r>
            <a:r>
              <a:rPr lang="en-AU" dirty="0" smtClean="0"/>
              <a:t>were </a:t>
            </a:r>
            <a:r>
              <a:rPr lang="en-AU" dirty="0"/>
              <a:t>added and compared to REB the recall increased to 0.86 while the precision decreased to 0.23.</a:t>
            </a:r>
          </a:p>
        </p:txBody>
      </p:sp>
      <p:graphicFrame>
        <p:nvGraphicFramePr>
          <p:cNvPr id="5" name="Table 4"/>
          <p:cNvGraphicFramePr>
            <a:graphicFrameLocks noGrp="1"/>
          </p:cNvGraphicFramePr>
          <p:nvPr>
            <p:extLst>
              <p:ext uri="{D42A27DB-BD31-4B8C-83A1-F6EECF244321}">
                <p14:modId xmlns:p14="http://schemas.microsoft.com/office/powerpoint/2010/main" val="1773417114"/>
              </p:ext>
            </p:extLst>
          </p:nvPr>
        </p:nvGraphicFramePr>
        <p:xfrm>
          <a:off x="683568" y="4149080"/>
          <a:ext cx="2831976" cy="1603158"/>
        </p:xfrm>
        <a:graphic>
          <a:graphicData uri="http://schemas.openxmlformats.org/drawingml/2006/table">
            <a:tbl>
              <a:tblPr firstRow="1" bandRow="1">
                <a:tableStyleId>{5940675A-B579-460E-94D1-54222C63F5DA}</a:tableStyleId>
              </a:tblPr>
              <a:tblGrid>
                <a:gridCol w="943992">
                  <a:extLst>
                    <a:ext uri="{9D8B030D-6E8A-4147-A177-3AD203B41FA5}">
                      <a16:colId xmlns:a16="http://schemas.microsoft.com/office/drawing/2014/main" val="744839059"/>
                    </a:ext>
                  </a:extLst>
                </a:gridCol>
                <a:gridCol w="943992">
                  <a:extLst>
                    <a:ext uri="{9D8B030D-6E8A-4147-A177-3AD203B41FA5}">
                      <a16:colId xmlns:a16="http://schemas.microsoft.com/office/drawing/2014/main" val="2584796377"/>
                    </a:ext>
                  </a:extLst>
                </a:gridCol>
                <a:gridCol w="943992">
                  <a:extLst>
                    <a:ext uri="{9D8B030D-6E8A-4147-A177-3AD203B41FA5}">
                      <a16:colId xmlns:a16="http://schemas.microsoft.com/office/drawing/2014/main" val="2303637459"/>
                    </a:ext>
                  </a:extLst>
                </a:gridCol>
              </a:tblGrid>
              <a:tr h="381986">
                <a:tc>
                  <a:txBody>
                    <a:bodyPr/>
                    <a:lstStyle/>
                    <a:p>
                      <a:r>
                        <a:rPr lang="en-AU" sz="1200" b="1" dirty="0" smtClean="0"/>
                        <a:t>IDC Bulletin</a:t>
                      </a:r>
                      <a:endParaRPr lang="en-AU" sz="1200" b="1" dirty="0"/>
                    </a:p>
                  </a:txBody>
                  <a:tcPr/>
                </a:tc>
                <a:tc>
                  <a:txBody>
                    <a:bodyPr/>
                    <a:lstStyle/>
                    <a:p>
                      <a:r>
                        <a:rPr lang="en-AU" sz="1200" b="1" dirty="0" smtClean="0"/>
                        <a:t>Recall</a:t>
                      </a:r>
                      <a:endParaRPr lang="en-AU" sz="1200" b="1" dirty="0"/>
                    </a:p>
                  </a:txBody>
                  <a:tcPr/>
                </a:tc>
                <a:tc>
                  <a:txBody>
                    <a:bodyPr/>
                    <a:lstStyle/>
                    <a:p>
                      <a:r>
                        <a:rPr lang="en-AU" sz="1200" b="1" dirty="0" smtClean="0"/>
                        <a:t>Precision</a:t>
                      </a:r>
                      <a:endParaRPr lang="en-AU" sz="1200" b="1" dirty="0"/>
                    </a:p>
                  </a:txBody>
                  <a:tcPr/>
                </a:tc>
                <a:extLst>
                  <a:ext uri="{0D108BD9-81ED-4DB2-BD59-A6C34878D82A}">
                    <a16:rowId xmlns:a16="http://schemas.microsoft.com/office/drawing/2014/main" val="3045634992"/>
                  </a:ext>
                </a:extLst>
              </a:tr>
              <a:tr h="381986">
                <a:tc>
                  <a:txBody>
                    <a:bodyPr/>
                    <a:lstStyle/>
                    <a:p>
                      <a:r>
                        <a:rPr lang="en-AU" dirty="0" smtClean="0"/>
                        <a:t>vSEL3</a:t>
                      </a:r>
                      <a:endParaRPr lang="en-AU" dirty="0"/>
                    </a:p>
                  </a:txBody>
                  <a:tcPr/>
                </a:tc>
                <a:tc>
                  <a:txBody>
                    <a:bodyPr/>
                    <a:lstStyle/>
                    <a:p>
                      <a:r>
                        <a:rPr lang="en-AU" dirty="0" smtClean="0"/>
                        <a:t>0.86</a:t>
                      </a:r>
                      <a:endParaRPr lang="en-AU" dirty="0"/>
                    </a:p>
                  </a:txBody>
                  <a:tcPr/>
                </a:tc>
                <a:tc>
                  <a:txBody>
                    <a:bodyPr/>
                    <a:lstStyle/>
                    <a:p>
                      <a:r>
                        <a:rPr lang="en-AU" dirty="0" smtClean="0"/>
                        <a:t>0.58</a:t>
                      </a:r>
                      <a:endParaRPr lang="en-AU" dirty="0"/>
                    </a:p>
                  </a:txBody>
                  <a:tcPr/>
                </a:tc>
                <a:extLst>
                  <a:ext uri="{0D108BD9-81ED-4DB2-BD59-A6C34878D82A}">
                    <a16:rowId xmlns:a16="http://schemas.microsoft.com/office/drawing/2014/main" val="2631909287"/>
                  </a:ext>
                </a:extLst>
              </a:tr>
              <a:tr h="381986">
                <a:tc>
                  <a:txBody>
                    <a:bodyPr/>
                    <a:lstStyle/>
                    <a:p>
                      <a:r>
                        <a:rPr lang="en-AU" dirty="0" smtClean="0"/>
                        <a:t>LEB</a:t>
                      </a:r>
                      <a:endParaRPr lang="en-AU" dirty="0"/>
                    </a:p>
                  </a:txBody>
                  <a:tcPr/>
                </a:tc>
                <a:tc>
                  <a:txBody>
                    <a:bodyPr/>
                    <a:lstStyle/>
                    <a:p>
                      <a:r>
                        <a:rPr lang="en-AU" dirty="0" smtClean="0"/>
                        <a:t>0.84</a:t>
                      </a:r>
                      <a:endParaRPr lang="en-AU" dirty="0"/>
                    </a:p>
                  </a:txBody>
                  <a:tcPr/>
                </a:tc>
                <a:tc>
                  <a:txBody>
                    <a:bodyPr/>
                    <a:lstStyle/>
                    <a:p>
                      <a:r>
                        <a:rPr lang="en-AU" dirty="0" smtClean="0"/>
                        <a:t>0.47</a:t>
                      </a:r>
                      <a:endParaRPr lang="en-AU" dirty="0"/>
                    </a:p>
                  </a:txBody>
                  <a:tcPr/>
                </a:tc>
                <a:extLst>
                  <a:ext uri="{0D108BD9-81ED-4DB2-BD59-A6C34878D82A}">
                    <a16:rowId xmlns:a16="http://schemas.microsoft.com/office/drawing/2014/main" val="409277087"/>
                  </a:ext>
                </a:extLst>
              </a:tr>
              <a:tr h="381986">
                <a:tc>
                  <a:txBody>
                    <a:bodyPr/>
                    <a:lstStyle/>
                    <a:p>
                      <a:r>
                        <a:rPr lang="en-AU" dirty="0" smtClean="0"/>
                        <a:t>REB</a:t>
                      </a:r>
                      <a:endParaRPr lang="en-AU" dirty="0"/>
                    </a:p>
                  </a:txBody>
                  <a:tcPr/>
                </a:tc>
                <a:tc>
                  <a:txBody>
                    <a:bodyPr/>
                    <a:lstStyle/>
                    <a:p>
                      <a:r>
                        <a:rPr lang="en-AU" dirty="0" smtClean="0"/>
                        <a:t>0.83</a:t>
                      </a:r>
                      <a:endParaRPr lang="en-AU" dirty="0"/>
                    </a:p>
                  </a:txBody>
                  <a:tcPr/>
                </a:tc>
                <a:tc>
                  <a:txBody>
                    <a:bodyPr/>
                    <a:lstStyle/>
                    <a:p>
                      <a:r>
                        <a:rPr lang="en-AU" dirty="0" smtClean="0"/>
                        <a:t>0.36</a:t>
                      </a:r>
                      <a:endParaRPr lang="en-AU" dirty="0"/>
                    </a:p>
                  </a:txBody>
                  <a:tcPr/>
                </a:tc>
                <a:extLst>
                  <a:ext uri="{0D108BD9-81ED-4DB2-BD59-A6C34878D82A}">
                    <a16:rowId xmlns:a16="http://schemas.microsoft.com/office/drawing/2014/main" val="2839797874"/>
                  </a:ext>
                </a:extLst>
              </a:tr>
            </a:tbl>
          </a:graphicData>
        </a:graphic>
      </p:graphicFrame>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136159019"/>
      </p:ext>
    </p:extLst>
  </p:cSld>
  <p:clrMapOvr>
    <a:masterClrMapping/>
  </p:clrMapOvr>
  <mc:AlternateContent xmlns:mc="http://schemas.openxmlformats.org/markup-compatibility/2006" xmlns:p14="http://schemas.microsoft.com/office/powerpoint/2010/main">
    <mc:Choice Requires="p14">
      <p:transition spd="slow" p14:dur="2000" advTm="8307"/>
    </mc:Choice>
    <mc:Fallback xmlns="">
      <p:transition spd="slow" advTm="83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smtClean="0"/>
              <a:t>SnT2021</a:t>
            </a:r>
            <a:endParaRPr lang="en-AU" dirty="0"/>
          </a:p>
        </p:txBody>
      </p:sp>
      <p:sp>
        <p:nvSpPr>
          <p:cNvPr id="595970" name="Rectangle 2"/>
          <p:cNvSpPr>
            <a:spLocks noGrp="1" noChangeArrowheads="1"/>
          </p:cNvSpPr>
          <p:nvPr>
            <p:ph type="title"/>
          </p:nvPr>
        </p:nvSpPr>
        <p:spPr>
          <a:xfrm>
            <a:off x="457200" y="245363"/>
            <a:ext cx="8229600" cy="892552"/>
          </a:xfrm>
        </p:spPr>
        <p:txBody>
          <a:bodyPr/>
          <a:lstStyle/>
          <a:p>
            <a:r>
              <a:rPr lang="en-US" sz="2400" dirty="0" smtClean="0"/>
              <a:t>Results - Region of Interest 1:</a:t>
            </a:r>
            <a:r>
              <a:rPr lang="en-US" dirty="0"/>
              <a:t/>
            </a:r>
            <a:br>
              <a:rPr lang="en-US" dirty="0"/>
            </a:br>
            <a:endParaRPr lang="en-US" dirty="0"/>
          </a:p>
        </p:txBody>
      </p:sp>
      <p:sp>
        <p:nvSpPr>
          <p:cNvPr id="595971" name="Rectangle 3"/>
          <p:cNvSpPr>
            <a:spLocks noGrp="1" noChangeArrowheads="1"/>
          </p:cNvSpPr>
          <p:nvPr>
            <p:ph type="body" idx="1"/>
          </p:nvPr>
        </p:nvSpPr>
        <p:spPr>
          <a:xfrm>
            <a:off x="456591" y="691639"/>
            <a:ext cx="8229600" cy="3385433"/>
          </a:xfrm>
        </p:spPr>
        <p:txBody>
          <a:bodyPr/>
          <a:lstStyle/>
          <a:p>
            <a:pPr algn="just"/>
            <a:r>
              <a:rPr lang="en-AU" sz="1800" dirty="0">
                <a:solidFill>
                  <a:srgbClr val="000000"/>
                </a:solidFill>
              </a:rPr>
              <a:t>The IMS stations were augmented with stations from the Australian national network and the NIAB bulletin was compared to the IDC products. The period studied was 01/01/2021 to </a:t>
            </a:r>
            <a:r>
              <a:rPr lang="en-AU" sz="1800" dirty="0" smtClean="0">
                <a:solidFill>
                  <a:srgbClr val="000000"/>
                </a:solidFill>
              </a:rPr>
              <a:t>01/05/2021. </a:t>
            </a:r>
            <a:r>
              <a:rPr lang="en-AU" sz="1800" dirty="0">
                <a:solidFill>
                  <a:srgbClr val="000000"/>
                </a:solidFill>
              </a:rPr>
              <a:t>T</a:t>
            </a:r>
            <a:r>
              <a:rPr lang="en-AU" sz="1800" dirty="0" smtClean="0">
                <a:solidFill>
                  <a:srgbClr val="000000"/>
                </a:solidFill>
              </a:rPr>
              <a:t>he </a:t>
            </a:r>
            <a:r>
              <a:rPr lang="en-AU" sz="1800" dirty="0">
                <a:solidFill>
                  <a:srgbClr val="000000"/>
                </a:solidFill>
              </a:rPr>
              <a:t>stations used and the region of interest are shown in Figure 3.The results are summarised in </a:t>
            </a:r>
            <a:r>
              <a:rPr lang="en-AU" sz="1800" dirty="0" smtClean="0">
                <a:solidFill>
                  <a:srgbClr val="000000"/>
                </a:solidFill>
              </a:rPr>
              <a:t>the table.</a:t>
            </a:r>
            <a:endParaRPr lang="en-AU" sz="1800" dirty="0">
              <a:solidFill>
                <a:srgbClr val="000000"/>
              </a:solidFill>
            </a:endParaRPr>
          </a:p>
          <a:p>
            <a:pPr algn="just"/>
            <a:r>
              <a:rPr lang="en-AU" sz="1800" dirty="0">
                <a:solidFill>
                  <a:srgbClr val="000000"/>
                </a:solidFill>
              </a:rPr>
              <a:t>The REB contained 22 events located in the region. One of these was an infrasound only event. The automatic NIAB bulletin matched 17 of seismic events compared to the SEL3 and VSEL3 bulletins which matched 14 and 13 respectively. Of the </a:t>
            </a:r>
            <a:r>
              <a:rPr lang="en-AU" sz="1800" dirty="0" smtClean="0">
                <a:solidFill>
                  <a:srgbClr val="000000"/>
                </a:solidFill>
              </a:rPr>
              <a:t>seismic REB </a:t>
            </a:r>
            <a:r>
              <a:rPr lang="en-AU" sz="1800" dirty="0">
                <a:solidFill>
                  <a:srgbClr val="000000"/>
                </a:solidFill>
              </a:rPr>
              <a:t>events, 14 derived from SEL3, 1 from VSEL3 and 6 were manually added. The 4 REB events missed by NIAB were in SEL3.</a:t>
            </a:r>
          </a:p>
        </p:txBody>
      </p:sp>
      <p:sp>
        <p:nvSpPr>
          <p:cNvPr id="3" name="TextBox 2"/>
          <p:cNvSpPr txBox="1"/>
          <p:nvPr/>
        </p:nvSpPr>
        <p:spPr>
          <a:xfrm>
            <a:off x="178903" y="4336832"/>
            <a:ext cx="4392488" cy="1815882"/>
          </a:xfrm>
          <a:prstGeom prst="rect">
            <a:avLst/>
          </a:prstGeom>
          <a:noFill/>
        </p:spPr>
        <p:txBody>
          <a:bodyPr wrap="square" rtlCol="0">
            <a:spAutoFit/>
          </a:bodyPr>
          <a:lstStyle/>
          <a:p>
            <a:r>
              <a:rPr lang="en-AU" sz="1600" dirty="0"/>
              <a:t>Comparing Australian regional events in the NIAB bulletin with the REB, SEL3 and </a:t>
            </a:r>
            <a:r>
              <a:rPr lang="en-AU" sz="1600" dirty="0" smtClean="0"/>
              <a:t>vSEL3.The </a:t>
            </a:r>
            <a:r>
              <a:rPr lang="en-AU" sz="1600" dirty="0"/>
              <a:t>number of matched events are </a:t>
            </a:r>
            <a:r>
              <a:rPr lang="en-AU" sz="1600" dirty="0" smtClean="0"/>
              <a:t>shown in the table. </a:t>
            </a:r>
            <a:endParaRPr lang="en-AU" sz="1600" dirty="0" smtClean="0"/>
          </a:p>
          <a:p>
            <a:r>
              <a:rPr lang="en-AU" sz="1600" dirty="0" smtClean="0"/>
              <a:t>Map shows REB events (red) and stations used. IMS station in blue and non-IMS in green.</a:t>
            </a:r>
            <a:endParaRPr lang="en-AU" sz="1600" dirty="0"/>
          </a:p>
        </p:txBody>
      </p:sp>
      <p:graphicFrame>
        <p:nvGraphicFramePr>
          <p:cNvPr id="5" name="Table 4"/>
          <p:cNvGraphicFramePr>
            <a:graphicFrameLocks noGrp="1"/>
          </p:cNvGraphicFramePr>
          <p:nvPr>
            <p:extLst>
              <p:ext uri="{D42A27DB-BD31-4B8C-83A1-F6EECF244321}">
                <p14:modId xmlns:p14="http://schemas.microsoft.com/office/powerpoint/2010/main" val="3022436516"/>
              </p:ext>
            </p:extLst>
          </p:nvPr>
        </p:nvGraphicFramePr>
        <p:xfrm>
          <a:off x="490160" y="3429000"/>
          <a:ext cx="2831976" cy="900146"/>
        </p:xfrm>
        <a:graphic>
          <a:graphicData uri="http://schemas.openxmlformats.org/drawingml/2006/table">
            <a:tbl>
              <a:tblPr firstRow="1" bandRow="1">
                <a:tableStyleId>{5940675A-B579-460E-94D1-54222C63F5DA}</a:tableStyleId>
              </a:tblPr>
              <a:tblGrid>
                <a:gridCol w="707994">
                  <a:extLst>
                    <a:ext uri="{9D8B030D-6E8A-4147-A177-3AD203B41FA5}">
                      <a16:colId xmlns:a16="http://schemas.microsoft.com/office/drawing/2014/main" val="744839059"/>
                    </a:ext>
                  </a:extLst>
                </a:gridCol>
                <a:gridCol w="707994">
                  <a:extLst>
                    <a:ext uri="{9D8B030D-6E8A-4147-A177-3AD203B41FA5}">
                      <a16:colId xmlns:a16="http://schemas.microsoft.com/office/drawing/2014/main" val="2584796377"/>
                    </a:ext>
                  </a:extLst>
                </a:gridCol>
                <a:gridCol w="707994">
                  <a:extLst>
                    <a:ext uri="{9D8B030D-6E8A-4147-A177-3AD203B41FA5}">
                      <a16:colId xmlns:a16="http://schemas.microsoft.com/office/drawing/2014/main" val="2303637459"/>
                    </a:ext>
                  </a:extLst>
                </a:gridCol>
                <a:gridCol w="707994">
                  <a:extLst>
                    <a:ext uri="{9D8B030D-6E8A-4147-A177-3AD203B41FA5}">
                      <a16:colId xmlns:a16="http://schemas.microsoft.com/office/drawing/2014/main" val="4146339114"/>
                    </a:ext>
                  </a:extLst>
                </a:gridCol>
              </a:tblGrid>
              <a:tr h="190993">
                <a:tc rowSpan="2">
                  <a:txBody>
                    <a:bodyPr/>
                    <a:lstStyle/>
                    <a:p>
                      <a:r>
                        <a:rPr lang="en-AU" sz="1200" b="1" dirty="0" smtClean="0"/>
                        <a:t>REB</a:t>
                      </a:r>
                      <a:endParaRPr lang="en-AU" sz="1200" b="1" dirty="0"/>
                    </a:p>
                  </a:txBody>
                  <a:tcPr/>
                </a:tc>
                <a:tc>
                  <a:txBody>
                    <a:bodyPr/>
                    <a:lstStyle/>
                    <a:p>
                      <a:r>
                        <a:rPr lang="en-AU" sz="1200" b="1" dirty="0" smtClean="0"/>
                        <a:t>NIAB</a:t>
                      </a:r>
                      <a:endParaRPr lang="en-AU" sz="1200" b="1" dirty="0"/>
                    </a:p>
                  </a:txBody>
                  <a:tcPr/>
                </a:tc>
                <a:tc>
                  <a:txBody>
                    <a:bodyPr/>
                    <a:lstStyle/>
                    <a:p>
                      <a:r>
                        <a:rPr lang="en-AU" sz="1200" b="1" dirty="0" smtClean="0"/>
                        <a:t>SEL3</a:t>
                      </a:r>
                      <a:endParaRPr lang="en-AU" sz="1200" b="1" dirty="0"/>
                    </a:p>
                  </a:txBody>
                  <a:tcPr/>
                </a:tc>
                <a:tc>
                  <a:txBody>
                    <a:bodyPr/>
                    <a:lstStyle/>
                    <a:p>
                      <a:r>
                        <a:rPr lang="en-AU" sz="1200" b="1" dirty="0" smtClean="0"/>
                        <a:t>vSEL3</a:t>
                      </a:r>
                      <a:endParaRPr lang="en-AU" sz="1200" b="1" dirty="0"/>
                    </a:p>
                  </a:txBody>
                  <a:tcPr/>
                </a:tc>
                <a:extLst>
                  <a:ext uri="{0D108BD9-81ED-4DB2-BD59-A6C34878D82A}">
                    <a16:rowId xmlns:a16="http://schemas.microsoft.com/office/drawing/2014/main" val="3045634992"/>
                  </a:ext>
                </a:extLst>
              </a:tr>
              <a:tr h="190993">
                <a:tc vMerge="1">
                  <a:txBody>
                    <a:bodyPr/>
                    <a:lstStyle/>
                    <a:p>
                      <a:endParaRPr lang="en-AU"/>
                    </a:p>
                  </a:txBody>
                  <a:tcPr/>
                </a:tc>
                <a:tc>
                  <a:txBody>
                    <a:bodyPr/>
                    <a:lstStyle/>
                    <a:p>
                      <a:r>
                        <a:rPr lang="en-AU" sz="1000" b="1" dirty="0" smtClean="0"/>
                        <a:t>Matched</a:t>
                      </a:r>
                      <a:endParaRPr lang="en-AU" sz="1000" b="1" dirty="0"/>
                    </a:p>
                  </a:txBody>
                  <a:tcPr/>
                </a:tc>
                <a:tc>
                  <a:txBody>
                    <a:bodyPr/>
                    <a:lstStyle/>
                    <a:p>
                      <a:r>
                        <a:rPr lang="en-AU" sz="1000" b="1" dirty="0" smtClean="0"/>
                        <a:t>Matched</a:t>
                      </a:r>
                      <a:endParaRPr lang="en-AU" sz="1000" b="1" dirty="0"/>
                    </a:p>
                  </a:txBody>
                  <a:tcPr/>
                </a:tc>
                <a:tc>
                  <a:txBody>
                    <a:bodyPr/>
                    <a:lstStyle/>
                    <a:p>
                      <a:r>
                        <a:rPr lang="en-AU" sz="1000" b="1" dirty="0" smtClean="0"/>
                        <a:t>Matched</a:t>
                      </a:r>
                      <a:endParaRPr lang="en-AU" sz="1000" b="1" dirty="0"/>
                    </a:p>
                  </a:txBody>
                  <a:tcPr/>
                </a:tc>
                <a:extLst>
                  <a:ext uri="{0D108BD9-81ED-4DB2-BD59-A6C34878D82A}">
                    <a16:rowId xmlns:a16="http://schemas.microsoft.com/office/drawing/2014/main" val="3945249305"/>
                  </a:ext>
                </a:extLst>
              </a:tr>
              <a:tr h="381986">
                <a:tc>
                  <a:txBody>
                    <a:bodyPr/>
                    <a:lstStyle/>
                    <a:p>
                      <a:r>
                        <a:rPr lang="en-AU" dirty="0" smtClean="0"/>
                        <a:t>22</a:t>
                      </a:r>
                      <a:endParaRPr lang="en-AU" dirty="0"/>
                    </a:p>
                  </a:txBody>
                  <a:tcPr/>
                </a:tc>
                <a:tc>
                  <a:txBody>
                    <a:bodyPr/>
                    <a:lstStyle/>
                    <a:p>
                      <a:r>
                        <a:rPr lang="en-AU" dirty="0" smtClean="0"/>
                        <a:t>17</a:t>
                      </a:r>
                      <a:endParaRPr lang="en-AU" dirty="0"/>
                    </a:p>
                  </a:txBody>
                  <a:tcPr/>
                </a:tc>
                <a:tc>
                  <a:txBody>
                    <a:bodyPr/>
                    <a:lstStyle/>
                    <a:p>
                      <a:r>
                        <a:rPr lang="en-AU" dirty="0" smtClean="0"/>
                        <a:t>14</a:t>
                      </a:r>
                      <a:endParaRPr lang="en-AU" dirty="0"/>
                    </a:p>
                  </a:txBody>
                  <a:tcPr/>
                </a:tc>
                <a:tc>
                  <a:txBody>
                    <a:bodyPr/>
                    <a:lstStyle/>
                    <a:p>
                      <a:r>
                        <a:rPr lang="en-AU" dirty="0" smtClean="0"/>
                        <a:t>13</a:t>
                      </a:r>
                      <a:endParaRPr lang="en-AU" dirty="0"/>
                    </a:p>
                  </a:txBody>
                  <a:tcPr/>
                </a:tc>
                <a:extLst>
                  <a:ext uri="{0D108BD9-81ED-4DB2-BD59-A6C34878D82A}">
                    <a16:rowId xmlns:a16="http://schemas.microsoft.com/office/drawing/2014/main" val="2631909287"/>
                  </a:ext>
                </a:extLst>
              </a:tr>
            </a:tbl>
          </a:graphicData>
        </a:graphic>
      </p:graphicFrame>
      <p:pic>
        <p:nvPicPr>
          <p:cNvPr id="2" name="Picture 1"/>
          <p:cNvPicPr>
            <a:picLocks noChangeAspect="1"/>
          </p:cNvPicPr>
          <p:nvPr/>
        </p:nvPicPr>
        <p:blipFill>
          <a:blip r:embed="rId4"/>
          <a:stretch>
            <a:fillRect/>
          </a:stretch>
        </p:blipFill>
        <p:spPr>
          <a:xfrm>
            <a:off x="5148064" y="3456586"/>
            <a:ext cx="3398978" cy="2706149"/>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947965240"/>
      </p:ext>
    </p:extLst>
  </p:cSld>
  <p:clrMapOvr>
    <a:masterClrMapping/>
  </p:clrMapOvr>
  <mc:AlternateContent xmlns:mc="http://schemas.openxmlformats.org/markup-compatibility/2006" xmlns:p14="http://schemas.microsoft.com/office/powerpoint/2010/main">
    <mc:Choice Requires="p14">
      <p:transition spd="slow" p14:dur="2000" advTm="7306"/>
    </mc:Choice>
    <mc:Fallback xmlns="">
      <p:transition spd="slow" advTm="73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smtClean="0"/>
              <a:t>SnT2021</a:t>
            </a:r>
            <a:endParaRPr lang="en-AU" dirty="0"/>
          </a:p>
        </p:txBody>
      </p:sp>
      <p:sp>
        <p:nvSpPr>
          <p:cNvPr id="595970" name="Rectangle 2"/>
          <p:cNvSpPr>
            <a:spLocks noGrp="1" noChangeArrowheads="1"/>
          </p:cNvSpPr>
          <p:nvPr>
            <p:ph type="title"/>
          </p:nvPr>
        </p:nvSpPr>
        <p:spPr>
          <a:xfrm>
            <a:off x="457200" y="245363"/>
            <a:ext cx="8229600" cy="892552"/>
          </a:xfrm>
        </p:spPr>
        <p:txBody>
          <a:bodyPr/>
          <a:lstStyle/>
          <a:p>
            <a:r>
              <a:rPr lang="en-US" sz="2400" dirty="0" smtClean="0"/>
              <a:t>Results - Region of Interest 2:</a:t>
            </a:r>
            <a:r>
              <a:rPr lang="en-US" dirty="0"/>
              <a:t/>
            </a:r>
            <a:br>
              <a:rPr lang="en-US" dirty="0"/>
            </a:br>
            <a:endParaRPr lang="en-US" dirty="0"/>
          </a:p>
        </p:txBody>
      </p:sp>
      <p:sp>
        <p:nvSpPr>
          <p:cNvPr id="595971" name="Rectangle 3"/>
          <p:cNvSpPr>
            <a:spLocks noGrp="1" noChangeArrowheads="1"/>
          </p:cNvSpPr>
          <p:nvPr>
            <p:ph type="body" idx="1"/>
          </p:nvPr>
        </p:nvSpPr>
        <p:spPr>
          <a:xfrm>
            <a:off x="456591" y="691639"/>
            <a:ext cx="8229600" cy="3385433"/>
          </a:xfrm>
        </p:spPr>
        <p:txBody>
          <a:bodyPr/>
          <a:lstStyle/>
          <a:p>
            <a:pPr algn="just"/>
            <a:r>
              <a:rPr lang="en-AU" sz="1800" dirty="0">
                <a:solidFill>
                  <a:srgbClr val="000000"/>
                </a:solidFill>
              </a:rPr>
              <a:t>For this study two non-IMS stations (MDJ and TJN) were acquired and used in the automatic NIAB processing. For the period 01/01/2021 to 1/5/2021 and the region shown in Figure 3 the NIAB bulletin was compared to IDC products (Table 3).</a:t>
            </a:r>
          </a:p>
          <a:p>
            <a:pPr algn="just"/>
            <a:r>
              <a:rPr lang="en-AU" sz="1800" dirty="0">
                <a:solidFill>
                  <a:srgbClr val="000000"/>
                </a:solidFill>
              </a:rPr>
              <a:t>The automatic NIAB bulletin contained 6 of the 10 REB events. Of the 4 events missed by the NIAB two were manually added by analysts and 2 came from the SEL3, although with incorrectly associated stations</a:t>
            </a:r>
          </a:p>
        </p:txBody>
      </p:sp>
      <p:sp>
        <p:nvSpPr>
          <p:cNvPr id="3" name="TextBox 2"/>
          <p:cNvSpPr txBox="1"/>
          <p:nvPr/>
        </p:nvSpPr>
        <p:spPr>
          <a:xfrm>
            <a:off x="179512" y="4518277"/>
            <a:ext cx="4175769" cy="1354217"/>
          </a:xfrm>
          <a:prstGeom prst="rect">
            <a:avLst/>
          </a:prstGeom>
          <a:noFill/>
        </p:spPr>
        <p:txBody>
          <a:bodyPr wrap="square" rtlCol="0">
            <a:spAutoFit/>
          </a:bodyPr>
          <a:lstStyle/>
          <a:p>
            <a:r>
              <a:rPr lang="en-AU" sz="1600" dirty="0"/>
              <a:t>Comparing </a:t>
            </a:r>
            <a:r>
              <a:rPr lang="en-AU" sz="1600" dirty="0" smtClean="0"/>
              <a:t>events </a:t>
            </a:r>
            <a:r>
              <a:rPr lang="en-AU" sz="1600" dirty="0"/>
              <a:t>in the NIAB bulletin with the REB, SEL3 and </a:t>
            </a:r>
            <a:r>
              <a:rPr lang="en-AU" sz="1600" dirty="0" smtClean="0"/>
              <a:t>vSEL3 in the region shown in the adjacent map. Map shows stations used and REB events.</a:t>
            </a:r>
          </a:p>
          <a:p>
            <a:r>
              <a:rPr lang="en-AU" sz="1600" dirty="0" smtClean="0"/>
              <a:t>Non-IMS stations in green.</a:t>
            </a:r>
            <a:endParaRPr lang="en-AU" sz="1600" dirty="0"/>
          </a:p>
        </p:txBody>
      </p:sp>
      <p:graphicFrame>
        <p:nvGraphicFramePr>
          <p:cNvPr id="5" name="Table 4"/>
          <p:cNvGraphicFramePr>
            <a:graphicFrameLocks noGrp="1"/>
          </p:cNvGraphicFramePr>
          <p:nvPr>
            <p:extLst>
              <p:ext uri="{D42A27DB-BD31-4B8C-83A1-F6EECF244321}">
                <p14:modId xmlns:p14="http://schemas.microsoft.com/office/powerpoint/2010/main" val="2866406777"/>
              </p:ext>
            </p:extLst>
          </p:nvPr>
        </p:nvGraphicFramePr>
        <p:xfrm>
          <a:off x="611560" y="3429000"/>
          <a:ext cx="2831976" cy="900146"/>
        </p:xfrm>
        <a:graphic>
          <a:graphicData uri="http://schemas.openxmlformats.org/drawingml/2006/table">
            <a:tbl>
              <a:tblPr firstRow="1" bandRow="1">
                <a:tableStyleId>{5940675A-B579-460E-94D1-54222C63F5DA}</a:tableStyleId>
              </a:tblPr>
              <a:tblGrid>
                <a:gridCol w="707994">
                  <a:extLst>
                    <a:ext uri="{9D8B030D-6E8A-4147-A177-3AD203B41FA5}">
                      <a16:colId xmlns:a16="http://schemas.microsoft.com/office/drawing/2014/main" val="744839059"/>
                    </a:ext>
                  </a:extLst>
                </a:gridCol>
                <a:gridCol w="707994">
                  <a:extLst>
                    <a:ext uri="{9D8B030D-6E8A-4147-A177-3AD203B41FA5}">
                      <a16:colId xmlns:a16="http://schemas.microsoft.com/office/drawing/2014/main" val="2584796377"/>
                    </a:ext>
                  </a:extLst>
                </a:gridCol>
                <a:gridCol w="707994">
                  <a:extLst>
                    <a:ext uri="{9D8B030D-6E8A-4147-A177-3AD203B41FA5}">
                      <a16:colId xmlns:a16="http://schemas.microsoft.com/office/drawing/2014/main" val="2303637459"/>
                    </a:ext>
                  </a:extLst>
                </a:gridCol>
                <a:gridCol w="707994">
                  <a:extLst>
                    <a:ext uri="{9D8B030D-6E8A-4147-A177-3AD203B41FA5}">
                      <a16:colId xmlns:a16="http://schemas.microsoft.com/office/drawing/2014/main" val="4146339114"/>
                    </a:ext>
                  </a:extLst>
                </a:gridCol>
              </a:tblGrid>
              <a:tr h="190993">
                <a:tc rowSpan="2">
                  <a:txBody>
                    <a:bodyPr/>
                    <a:lstStyle/>
                    <a:p>
                      <a:r>
                        <a:rPr lang="en-AU" sz="1200" b="1" dirty="0" smtClean="0"/>
                        <a:t>REB</a:t>
                      </a:r>
                      <a:endParaRPr lang="en-AU" sz="1200" b="1" dirty="0"/>
                    </a:p>
                  </a:txBody>
                  <a:tcPr/>
                </a:tc>
                <a:tc>
                  <a:txBody>
                    <a:bodyPr/>
                    <a:lstStyle/>
                    <a:p>
                      <a:r>
                        <a:rPr lang="en-AU" sz="1200" b="1" dirty="0" smtClean="0"/>
                        <a:t>NIAB</a:t>
                      </a:r>
                      <a:endParaRPr lang="en-AU" sz="1200" b="1" dirty="0"/>
                    </a:p>
                  </a:txBody>
                  <a:tcPr/>
                </a:tc>
                <a:tc>
                  <a:txBody>
                    <a:bodyPr/>
                    <a:lstStyle/>
                    <a:p>
                      <a:r>
                        <a:rPr lang="en-AU" sz="1200" b="1" dirty="0" smtClean="0"/>
                        <a:t>SEL3</a:t>
                      </a:r>
                      <a:endParaRPr lang="en-AU" sz="1200" b="1" dirty="0"/>
                    </a:p>
                  </a:txBody>
                  <a:tcPr/>
                </a:tc>
                <a:tc>
                  <a:txBody>
                    <a:bodyPr/>
                    <a:lstStyle/>
                    <a:p>
                      <a:r>
                        <a:rPr lang="en-AU" sz="1200" b="1" dirty="0" smtClean="0"/>
                        <a:t>vSEL3</a:t>
                      </a:r>
                      <a:endParaRPr lang="en-AU" sz="1200" b="1" dirty="0"/>
                    </a:p>
                  </a:txBody>
                  <a:tcPr/>
                </a:tc>
                <a:extLst>
                  <a:ext uri="{0D108BD9-81ED-4DB2-BD59-A6C34878D82A}">
                    <a16:rowId xmlns:a16="http://schemas.microsoft.com/office/drawing/2014/main" val="3045634992"/>
                  </a:ext>
                </a:extLst>
              </a:tr>
              <a:tr h="190993">
                <a:tc vMerge="1">
                  <a:txBody>
                    <a:bodyPr/>
                    <a:lstStyle/>
                    <a:p>
                      <a:endParaRPr lang="en-AU"/>
                    </a:p>
                  </a:txBody>
                  <a:tcPr/>
                </a:tc>
                <a:tc>
                  <a:txBody>
                    <a:bodyPr/>
                    <a:lstStyle/>
                    <a:p>
                      <a:r>
                        <a:rPr lang="en-AU" sz="1000" b="1" dirty="0" smtClean="0"/>
                        <a:t>Matched</a:t>
                      </a:r>
                      <a:endParaRPr lang="en-AU" sz="1000" b="1" dirty="0"/>
                    </a:p>
                  </a:txBody>
                  <a:tcPr/>
                </a:tc>
                <a:tc>
                  <a:txBody>
                    <a:bodyPr/>
                    <a:lstStyle/>
                    <a:p>
                      <a:r>
                        <a:rPr lang="en-AU" sz="1000" b="1" dirty="0" smtClean="0"/>
                        <a:t>Matched</a:t>
                      </a:r>
                      <a:endParaRPr lang="en-AU" sz="1000" b="1" dirty="0"/>
                    </a:p>
                  </a:txBody>
                  <a:tcPr/>
                </a:tc>
                <a:tc>
                  <a:txBody>
                    <a:bodyPr/>
                    <a:lstStyle/>
                    <a:p>
                      <a:r>
                        <a:rPr lang="en-AU" sz="1000" b="1" dirty="0" smtClean="0"/>
                        <a:t>Matched</a:t>
                      </a:r>
                      <a:endParaRPr lang="en-AU" sz="1000" b="1" dirty="0"/>
                    </a:p>
                  </a:txBody>
                  <a:tcPr/>
                </a:tc>
                <a:extLst>
                  <a:ext uri="{0D108BD9-81ED-4DB2-BD59-A6C34878D82A}">
                    <a16:rowId xmlns:a16="http://schemas.microsoft.com/office/drawing/2014/main" val="3945249305"/>
                  </a:ext>
                </a:extLst>
              </a:tr>
              <a:tr h="381986">
                <a:tc>
                  <a:txBody>
                    <a:bodyPr/>
                    <a:lstStyle/>
                    <a:p>
                      <a:r>
                        <a:rPr lang="en-AU" dirty="0" smtClean="0"/>
                        <a:t>10</a:t>
                      </a:r>
                      <a:endParaRPr lang="en-AU" dirty="0"/>
                    </a:p>
                  </a:txBody>
                  <a:tcPr/>
                </a:tc>
                <a:tc>
                  <a:txBody>
                    <a:bodyPr/>
                    <a:lstStyle/>
                    <a:p>
                      <a:r>
                        <a:rPr lang="en-AU" dirty="0" smtClean="0"/>
                        <a:t>6</a:t>
                      </a:r>
                      <a:endParaRPr lang="en-AU" dirty="0"/>
                    </a:p>
                  </a:txBody>
                  <a:tcPr/>
                </a:tc>
                <a:tc>
                  <a:txBody>
                    <a:bodyPr/>
                    <a:lstStyle/>
                    <a:p>
                      <a:r>
                        <a:rPr lang="en-AU" dirty="0" smtClean="0"/>
                        <a:t>8</a:t>
                      </a:r>
                      <a:endParaRPr lang="en-AU" dirty="0"/>
                    </a:p>
                  </a:txBody>
                  <a:tcPr/>
                </a:tc>
                <a:tc>
                  <a:txBody>
                    <a:bodyPr/>
                    <a:lstStyle/>
                    <a:p>
                      <a:r>
                        <a:rPr lang="en-AU" dirty="0" smtClean="0"/>
                        <a:t>2</a:t>
                      </a:r>
                      <a:endParaRPr lang="en-AU" dirty="0"/>
                    </a:p>
                  </a:txBody>
                  <a:tcPr/>
                </a:tc>
                <a:extLst>
                  <a:ext uri="{0D108BD9-81ED-4DB2-BD59-A6C34878D82A}">
                    <a16:rowId xmlns:a16="http://schemas.microsoft.com/office/drawing/2014/main" val="2631909287"/>
                  </a:ext>
                </a:extLst>
              </a:tr>
            </a:tbl>
          </a:graphicData>
        </a:graphic>
      </p:graphicFrame>
      <p:pic>
        <p:nvPicPr>
          <p:cNvPr id="6" name="Picture 5"/>
          <p:cNvPicPr>
            <a:picLocks noChangeAspect="1"/>
          </p:cNvPicPr>
          <p:nvPr/>
        </p:nvPicPr>
        <p:blipFill>
          <a:blip r:embed="rId4"/>
          <a:stretch>
            <a:fillRect/>
          </a:stretch>
        </p:blipFill>
        <p:spPr>
          <a:xfrm>
            <a:off x="5580112" y="3011117"/>
            <a:ext cx="2322485" cy="2960959"/>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183389885"/>
      </p:ext>
    </p:extLst>
  </p:cSld>
  <p:clrMapOvr>
    <a:masterClrMapping/>
  </p:clrMapOvr>
  <mc:AlternateContent xmlns:mc="http://schemas.openxmlformats.org/markup-compatibility/2006" xmlns:p14="http://schemas.microsoft.com/office/powerpoint/2010/main">
    <mc:Choice Requires="p14">
      <p:transition spd="slow" p14:dur="2000" advTm="8167"/>
    </mc:Choice>
    <mc:Fallback xmlns="">
      <p:transition spd="slow" advTm="81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smtClean="0"/>
              <a:t>SnT2021</a:t>
            </a:r>
            <a:endParaRPr lang="en-AU" dirty="0"/>
          </a:p>
        </p:txBody>
      </p:sp>
      <p:sp>
        <p:nvSpPr>
          <p:cNvPr id="595970" name="Rectangle 2"/>
          <p:cNvSpPr>
            <a:spLocks noGrp="1" noChangeArrowheads="1"/>
          </p:cNvSpPr>
          <p:nvPr>
            <p:ph type="title"/>
          </p:nvPr>
        </p:nvSpPr>
        <p:spPr>
          <a:xfrm>
            <a:off x="457200" y="245363"/>
            <a:ext cx="8229600" cy="892552"/>
          </a:xfrm>
        </p:spPr>
        <p:txBody>
          <a:bodyPr/>
          <a:lstStyle/>
          <a:p>
            <a:r>
              <a:rPr lang="en-US" sz="2400" dirty="0" smtClean="0"/>
              <a:t>Results - Detailed Analysis:</a:t>
            </a:r>
            <a:r>
              <a:rPr lang="en-US" dirty="0"/>
              <a:t/>
            </a:r>
            <a:br>
              <a:rPr lang="en-US" dirty="0"/>
            </a:br>
            <a:endParaRPr lang="en-US" dirty="0"/>
          </a:p>
        </p:txBody>
      </p:sp>
      <p:sp>
        <p:nvSpPr>
          <p:cNvPr id="595971" name="Rectangle 3"/>
          <p:cNvSpPr>
            <a:spLocks noGrp="1" noChangeArrowheads="1"/>
          </p:cNvSpPr>
          <p:nvPr>
            <p:ph type="body" idx="1"/>
          </p:nvPr>
        </p:nvSpPr>
        <p:spPr>
          <a:xfrm>
            <a:off x="456591" y="691639"/>
            <a:ext cx="8229600" cy="5329649"/>
          </a:xfrm>
        </p:spPr>
        <p:txBody>
          <a:bodyPr/>
          <a:lstStyle/>
          <a:p>
            <a:pPr algn="just"/>
            <a:r>
              <a:rPr lang="en-AU" sz="1800" dirty="0">
                <a:solidFill>
                  <a:srgbClr val="000000"/>
                </a:solidFill>
              </a:rPr>
              <a:t>A detailed analysis of one day </a:t>
            </a:r>
            <a:r>
              <a:rPr lang="en-AU" sz="1800" dirty="0" smtClean="0">
                <a:solidFill>
                  <a:srgbClr val="000000"/>
                </a:solidFill>
              </a:rPr>
              <a:t>(13/05/2021) of </a:t>
            </a:r>
            <a:r>
              <a:rPr lang="en-AU" sz="1800" dirty="0">
                <a:solidFill>
                  <a:srgbClr val="000000"/>
                </a:solidFill>
              </a:rPr>
              <a:t>the NIAB bulletin was made. </a:t>
            </a:r>
            <a:r>
              <a:rPr lang="en-AU" sz="1800" dirty="0" smtClean="0">
                <a:solidFill>
                  <a:srgbClr val="000000"/>
                </a:solidFill>
              </a:rPr>
              <a:t>This bulletin was formed using IMS stations and the stations used in the regional studies. Each </a:t>
            </a:r>
            <a:r>
              <a:rPr lang="en-AU" sz="1800" dirty="0">
                <a:solidFill>
                  <a:srgbClr val="000000"/>
                </a:solidFill>
              </a:rPr>
              <a:t>event in the NIAB bulletin was examined, </a:t>
            </a:r>
            <a:r>
              <a:rPr lang="en-AU" sz="1800" dirty="0" smtClean="0">
                <a:solidFill>
                  <a:srgbClr val="000000"/>
                </a:solidFill>
              </a:rPr>
              <a:t>using </a:t>
            </a:r>
            <a:r>
              <a:rPr lang="en-AU" sz="1800" dirty="0">
                <a:solidFill>
                  <a:srgbClr val="000000"/>
                </a:solidFill>
              </a:rPr>
              <a:t>the waveforms, </a:t>
            </a:r>
            <a:r>
              <a:rPr lang="en-AU" sz="1800" dirty="0" smtClean="0">
                <a:solidFill>
                  <a:srgbClr val="000000"/>
                </a:solidFill>
              </a:rPr>
              <a:t>both to determine: if the event was valid; and if it appeared in the IDC </a:t>
            </a:r>
            <a:r>
              <a:rPr lang="en-AU" sz="1800" dirty="0">
                <a:solidFill>
                  <a:srgbClr val="000000"/>
                </a:solidFill>
              </a:rPr>
              <a:t>LEB. Events were matched </a:t>
            </a:r>
            <a:r>
              <a:rPr lang="en-AU" sz="1800" dirty="0" smtClean="0">
                <a:solidFill>
                  <a:srgbClr val="000000"/>
                </a:solidFill>
              </a:rPr>
              <a:t>by comparing arrivals </a:t>
            </a:r>
            <a:r>
              <a:rPr lang="en-AU" sz="1800" dirty="0">
                <a:solidFill>
                  <a:srgbClr val="000000"/>
                </a:solidFill>
              </a:rPr>
              <a:t>unlike the previous use of a distance and time threshold. </a:t>
            </a:r>
          </a:p>
          <a:p>
            <a:pPr algn="just"/>
            <a:r>
              <a:rPr lang="en-AU" sz="1800" dirty="0">
                <a:solidFill>
                  <a:srgbClr val="000000"/>
                </a:solidFill>
              </a:rPr>
              <a:t>For this day the LEB totalled 105 events and the NIAB matched 90 of these events. Five of the missed events were infrasound only events and six were added by analysts. The remaining 4 came from the SEL3 but did also appear in the vSEL3. The high recall rate confirms that earlier comparisons underestimated matched events.</a:t>
            </a:r>
          </a:p>
          <a:p>
            <a:pPr algn="just"/>
            <a:r>
              <a:rPr lang="en-AU" sz="1800" dirty="0">
                <a:solidFill>
                  <a:srgbClr val="000000"/>
                </a:solidFill>
              </a:rPr>
              <a:t>T</a:t>
            </a:r>
            <a:r>
              <a:rPr lang="en-AU" sz="1800" dirty="0" smtClean="0">
                <a:solidFill>
                  <a:srgbClr val="000000"/>
                </a:solidFill>
              </a:rPr>
              <a:t>his </a:t>
            </a:r>
            <a:r>
              <a:rPr lang="en-AU" sz="1800" dirty="0">
                <a:solidFill>
                  <a:srgbClr val="000000"/>
                </a:solidFill>
              </a:rPr>
              <a:t>analysis was able to find a number of NIAB events that were considered to be potential </a:t>
            </a:r>
            <a:r>
              <a:rPr lang="en-AU" sz="1800" dirty="0" smtClean="0">
                <a:solidFill>
                  <a:srgbClr val="000000"/>
                </a:solidFill>
              </a:rPr>
              <a:t>new LEB </a:t>
            </a:r>
            <a:r>
              <a:rPr lang="en-AU" sz="1800" dirty="0">
                <a:solidFill>
                  <a:srgbClr val="000000"/>
                </a:solidFill>
              </a:rPr>
              <a:t>events</a:t>
            </a:r>
            <a:r>
              <a:rPr lang="en-AU" sz="1800" dirty="0" smtClean="0">
                <a:solidFill>
                  <a:srgbClr val="000000"/>
                </a:solidFill>
              </a:rPr>
              <a:t>. Additionally a number of single station events were identified.</a:t>
            </a:r>
          </a:p>
          <a:p>
            <a:pPr algn="just"/>
            <a:r>
              <a:rPr lang="en-AU" sz="1800" dirty="0" smtClean="0">
                <a:solidFill>
                  <a:srgbClr val="000000"/>
                </a:solidFill>
              </a:rPr>
              <a:t>The NIAB using IMS and non-IMS stations reproduced most of the LEB events. However a number of additional false events were produced with many of the false events being split events. </a:t>
            </a:r>
          </a:p>
          <a:p>
            <a:pPr algn="just"/>
            <a:endParaRPr lang="en-AU" sz="1800" dirty="0">
              <a:solidFill>
                <a:srgbClr val="000000"/>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501368820"/>
      </p:ext>
    </p:extLst>
  </p:cSld>
  <p:clrMapOvr>
    <a:masterClrMapping/>
  </p:clrMapOvr>
  <mc:AlternateContent xmlns:mc="http://schemas.openxmlformats.org/markup-compatibility/2006" xmlns:p14="http://schemas.microsoft.com/office/powerpoint/2010/main">
    <mc:Choice Requires="p14">
      <p:transition spd="slow" p14:dur="2000" advTm="11092"/>
    </mc:Choice>
    <mc:Fallback xmlns="">
      <p:transition spd="slow" advTm="110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GA White 4x3">
  <a:themeElements>
    <a:clrScheme name="GA Conclusio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A Conclusion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Conclusio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Conclusion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Conclusion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Conclusion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Conclusion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Conclusion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Conclusion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Conclusion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Conclusion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Conclusion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Conclusion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Conclusion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1F46F4F6-C6BE-43BD-AC15-313795FBB1A1}" vid="{3C8DD47C-4008-4824-AB5D-426A1DB52380}"/>
    </a:ext>
  </a:extLst>
</a:theme>
</file>

<file path=ppt/theme/theme2.xml><?xml version="1.0" encoding="utf-8"?>
<a:theme xmlns:a="http://schemas.openxmlformats.org/drawingml/2006/main" name="GA Blue Pages">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Blu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Blu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Blu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Blu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Blu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Blu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Blu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Blu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Blu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Blu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Blu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Blu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Blu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1F46F4F6-C6BE-43BD-AC15-313795FBB1A1}" vid="{82F3A6AF-6190-4280-9DA4-0F38A90DA753}"/>
    </a:ext>
  </a:extLst>
</a:theme>
</file>

<file path=ppt/theme/theme3.xml><?xml version="1.0" encoding="utf-8"?>
<a:theme xmlns:a="http://schemas.openxmlformats.org/drawingml/2006/main" name="GA Internal Title Slide">
  <a:themeElements>
    <a:clrScheme name="GA Internal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A Internal 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Internal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Internal 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Internal 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Internal 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Internal 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Internal 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Internal 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Internal 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Internal 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Internal 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Internal 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Internal 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1F46F4F6-C6BE-43BD-AC15-313795FBB1A1}" vid="{96107034-623D-4511-972C-E75256AF90ED}"/>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9EB9F764567A46B3E1772DDF56DF56" ma:contentTypeVersion="13" ma:contentTypeDescription="Create a new document." ma:contentTypeScope="" ma:versionID="85b865dce0c7fc3fcfd42dfccff06a19">
  <xsd:schema xmlns:xsd="http://www.w3.org/2001/XMLSchema" xmlns:xs="http://www.w3.org/2001/XMLSchema" xmlns:p="http://schemas.microsoft.com/office/2006/metadata/properties" xmlns:ns3="9546db70-b761-4d64-9420-ccaa470e7153" xmlns:ns4="fbeb2f1a-1674-45b6-9b62-b7eac1313c3e" targetNamespace="http://schemas.microsoft.com/office/2006/metadata/properties" ma:root="true" ma:fieldsID="184f54b77837bd63875517ed3a1e3fc4" ns3:_="" ns4:_="">
    <xsd:import namespace="9546db70-b761-4d64-9420-ccaa470e7153"/>
    <xsd:import namespace="fbeb2f1a-1674-45b6-9b62-b7eac1313c3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6db70-b761-4d64-9420-ccaa470e715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eb2f1a-1674-45b6-9b62-b7eac1313c3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5ECC33-C7DB-449B-BCE9-1DCB3D923D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46db70-b761-4d64-9420-ccaa470e7153"/>
    <ds:schemaRef ds:uri="fbeb2f1a-1674-45b6-9b62-b7eac1313c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99C38F-D881-4401-9B2B-842CC9EE0E1A}">
  <ds:schemaRefs>
    <ds:schemaRef ds:uri="http://schemas.microsoft.com/sharepoint/v3/contenttype/forms"/>
  </ds:schemaRefs>
</ds:datastoreItem>
</file>

<file path=customXml/itemProps3.xml><?xml version="1.0" encoding="utf-8"?>
<ds:datastoreItem xmlns:ds="http://schemas.openxmlformats.org/officeDocument/2006/customXml" ds:itemID="{9F3CE93A-B632-478E-A5BB-3937D93CF455}">
  <ds:schemaRefs>
    <ds:schemaRef ds:uri="http://purl.org/dc/terms/"/>
    <ds:schemaRef ds:uri="http://schemas.microsoft.com/office/2006/documentManagement/types"/>
    <ds:schemaRef ds:uri="fbeb2f1a-1674-45b6-9b62-b7eac1313c3e"/>
    <ds:schemaRef ds:uri="http://purl.org/dc/dcmitype/"/>
    <ds:schemaRef ds:uri="http://schemas.microsoft.com/office/infopath/2007/PartnerControls"/>
    <ds:schemaRef ds:uri="9546db70-b761-4d64-9420-ccaa470e7153"/>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2020 GA White 4x3</Template>
  <TotalTime>2668</TotalTime>
  <Words>1519</Words>
  <Application>Microsoft Office PowerPoint</Application>
  <PresentationFormat>On-screen Show (4:3)</PresentationFormat>
  <Paragraphs>106</Paragraphs>
  <Slides>12</Slides>
  <Notes>0</Notes>
  <HiddenSlides>0</HiddenSlides>
  <MMClips>11</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12</vt:i4>
      </vt:variant>
    </vt:vector>
  </HeadingPairs>
  <TitlesOfParts>
    <vt:vector size="16" baseType="lpstr">
      <vt:lpstr>Arial</vt:lpstr>
      <vt:lpstr>GA White 4x3</vt:lpstr>
      <vt:lpstr>GA Blue Pages</vt:lpstr>
      <vt:lpstr>GA Internal Title Slide</vt:lpstr>
      <vt:lpstr>Australian NDC testing of the NET-VISA application integrated with SeisComP3</vt:lpstr>
      <vt:lpstr>Abstract</vt:lpstr>
      <vt:lpstr>Introduction</vt:lpstr>
      <vt:lpstr>Methods: </vt:lpstr>
      <vt:lpstr>Methods: </vt:lpstr>
      <vt:lpstr>Results – Global Monitoring: </vt:lpstr>
      <vt:lpstr>Results - Region of Interest 1: </vt:lpstr>
      <vt:lpstr>Results - Region of Interest 2: </vt:lpstr>
      <vt:lpstr>Results - Detailed Analysis: </vt:lpstr>
      <vt:lpstr>Conclusions: </vt:lpstr>
      <vt:lpstr>Conclusions and Comments: </vt:lpstr>
      <vt:lpstr>References</vt:lpstr>
    </vt:vector>
  </TitlesOfParts>
  <Company>Geoscience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of seismic, infrasound and hydro-acoustic stations in Australia during the COVID-19 Pandemic.</dc:title>
  <dc:creator>Glanville Hugh</dc:creator>
  <cp:lastModifiedBy>Spiliopoulos Spiro</cp:lastModifiedBy>
  <cp:revision>96</cp:revision>
  <dcterms:created xsi:type="dcterms:W3CDTF">2021-05-11T05:21:24Z</dcterms:created>
  <dcterms:modified xsi:type="dcterms:W3CDTF">2021-06-16T01:26:27Z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0x010100709EB9F764567A46B3E1772DDF56DF56</vt:lpwstr>
  </property>
</Properties>
</file>