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62" r:id="rId6"/>
  </p:sldMasterIdLst>
  <p:notesMasterIdLst>
    <p:notesMasterId r:id="rId24"/>
  </p:notesMasterIdLst>
  <p:sldIdLst>
    <p:sldId id="256" r:id="rId7"/>
    <p:sldId id="264" r:id="rId8"/>
    <p:sldId id="265" r:id="rId9"/>
    <p:sldId id="266" r:id="rId10"/>
    <p:sldId id="259" r:id="rId11"/>
    <p:sldId id="267" r:id="rId12"/>
    <p:sldId id="268" r:id="rId13"/>
    <p:sldId id="269" r:id="rId14"/>
    <p:sldId id="270" r:id="rId15"/>
    <p:sldId id="271" r:id="rId16"/>
    <p:sldId id="272" r:id="rId17"/>
    <p:sldId id="273" r:id="rId18"/>
    <p:sldId id="274" r:id="rId19"/>
    <p:sldId id="263" r:id="rId20"/>
    <p:sldId id="261" r:id="rId21"/>
    <p:sldId id="275" r:id="rId22"/>
    <p:sldId id="262" r:id="rId23"/>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Timothy" initials="ET" lastIdx="18" clrIdx="0">
    <p:extLst>
      <p:ext uri="{19B8F6BF-5375-455C-9EA6-DF929625EA0E}">
        <p15:presenceInfo xmlns:p15="http://schemas.microsoft.com/office/powerpoint/2012/main" userId="S::timothy.evans@nnsa.doe.gov::84ecacea-acf2-43af-a532-11e06701698b" providerId="AD"/>
      </p:ext>
    </p:extLst>
  </p:cmAuthor>
  <p:cmAuthor id="2" name="Syracuse, Ellen (CONTR)" initials="SE(" lastIdx="7" clrIdx="1">
    <p:extLst>
      <p:ext uri="{19B8F6BF-5375-455C-9EA6-DF929625EA0E}">
        <p15:presenceInfo xmlns:p15="http://schemas.microsoft.com/office/powerpoint/2012/main" userId="S::Ellen.Syracuse@nnsa.doe.gov::dadb8dd0-e8dd-4c21-b645-ba0e45955b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3DC"/>
    <a:srgbClr val="DFC5DF"/>
    <a:srgbClr val="E1E1E1"/>
    <a:srgbClr val="00A1BC"/>
    <a:srgbClr val="00B4D2"/>
    <a:srgbClr val="00A0D2"/>
    <a:srgbClr val="0095BB"/>
    <a:srgbClr val="00B0DC"/>
    <a:srgbClr val="00B0BE"/>
    <a:srgbClr val="008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58"/>
    <p:restoredTop sz="94623"/>
  </p:normalViewPr>
  <p:slideViewPr>
    <p:cSldViewPr snapToGrid="0" snapToObjects="1">
      <p:cViewPr varScale="1">
        <p:scale>
          <a:sx n="175" d="100"/>
          <a:sy n="175" d="100"/>
        </p:scale>
        <p:origin x="9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457201" y="1143001"/>
            <a:ext cx="8226055" cy="272381"/>
          </a:xfrm>
        </p:spPr>
        <p:txBody>
          <a:bodyPr lIns="0" tIns="0" rIns="0" bIns="0"/>
          <a:lstStyle>
            <a:lvl1pPr marL="0" indent="0">
              <a:lnSpc>
                <a:spcPct val="100000"/>
              </a:lnSpc>
              <a:spcBef>
                <a:spcPts val="0"/>
              </a:spcBef>
              <a:buNone/>
              <a:defRPr sz="18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457200" y="1508761"/>
            <a:ext cx="8226054" cy="2906613"/>
          </a:xfrm>
        </p:spPr>
        <p:txBody>
          <a:bodyPr lIns="0" tIns="0" rIns="0" bIns="0">
            <a:noAutofit/>
          </a:bodyPr>
          <a:lstStyle>
            <a:lvl1pPr marL="182876" indent="-182876">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098138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5.jpg"/><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icture containing light, night sky&#10;&#10;Description automatically generated">
            <a:extLst>
              <a:ext uri="{FF2B5EF4-FFF2-40B4-BE49-F238E27FC236}">
                <a16:creationId xmlns:a16="http://schemas.microsoft.com/office/drawing/2014/main" id="{06DE6623-632C-754C-A504-FEA1E78F320E}"/>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sp>
        <p:nvSpPr>
          <p:cNvPr id="15" name="TextBox 14">
            <a:extLst>
              <a:ext uri="{FF2B5EF4-FFF2-40B4-BE49-F238E27FC236}">
                <a16:creationId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pic>
        <p:nvPicPr>
          <p:cNvPr id="10" name="Picture 9">
            <a:extLst>
              <a:ext uri="{FF2B5EF4-FFF2-40B4-BE49-F238E27FC236}">
                <a16:creationId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CF2F0D-E636-7745-A9A0-E23A4F53B0FE}"/>
              </a:ext>
            </a:extLst>
          </p:cNvPr>
          <p:cNvPicPr>
            <a:picLocks noChangeAspect="1"/>
          </p:cNvPicPr>
          <p:nvPr userDrawn="1"/>
        </p:nvPicPr>
        <p:blipFill>
          <a:blip r:embed="rId4"/>
          <a:stretch>
            <a:fillRect/>
          </a:stretch>
        </p:blipFill>
        <p:spPr>
          <a:xfrm>
            <a:off x="0" y="4902863"/>
            <a:ext cx="9144000" cy="254000"/>
          </a:xfrm>
          <a:prstGeom prst="rect">
            <a:avLst/>
          </a:prstGeom>
        </p:spPr>
      </p:pic>
      <p:pic>
        <p:nvPicPr>
          <p:cNvPr id="7" name="Picture 6">
            <a:extLst>
              <a:ext uri="{FF2B5EF4-FFF2-40B4-BE49-F238E27FC236}">
                <a16:creationId xmlns:a16="http://schemas.microsoft.com/office/drawing/2014/main" id="{7E722FD2-7105-6447-8408-0D1A4D35B292}"/>
              </a:ext>
            </a:extLst>
          </p:cNvPr>
          <p:cNvPicPr>
            <a:picLocks noChangeAspect="1"/>
          </p:cNvPicPr>
          <p:nvPr userDrawn="1"/>
        </p:nvPicPr>
        <p:blipFill>
          <a:blip r:embed="rId5"/>
          <a:stretch>
            <a:fillRect/>
          </a:stretch>
        </p:blipFill>
        <p:spPr>
          <a:xfrm>
            <a:off x="0" y="-1435"/>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presentation are those of the author and do not necessarily reflect the view of the CTBTO </a:t>
            </a:r>
            <a:r>
              <a:rPr lang="en-US" sz="498" dirty="0" err="1">
                <a:solidFill>
                  <a:schemeClr val="tx1"/>
                </a:solidFill>
                <a:latin typeface="Avenir Medium"/>
                <a:cs typeface="Avenir Medium"/>
              </a:rPr>
              <a:t>PrepCom</a:t>
            </a:r>
            <a:endParaRPr lang="en-US" sz="498" dirty="0">
              <a:solidFill>
                <a:schemeClr val="tx1"/>
              </a:solidFill>
              <a:latin typeface="Avenir Medium"/>
              <a:cs typeface="Avenir Medium"/>
            </a:endParaRP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Pres.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6"/>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7"/>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 id="2147483665" r:id="rId2"/>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hyperlink" Target="https://aws.amazon.com/ec2/vm-import/"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EEF774D5-8E1F-6744-9E49-DB689041ADBF}"/>
              </a:ext>
            </a:extLst>
          </p:cNvPr>
          <p:cNvSpPr>
            <a:spLocks noChangeArrowheads="1"/>
          </p:cNvSpPr>
          <p:nvPr/>
        </p:nvSpPr>
        <p:spPr bwMode="auto">
          <a:xfrm>
            <a:off x="66502" y="1898347"/>
            <a:ext cx="9077498" cy="1712263"/>
          </a:xfrm>
          <a:prstGeom prst="rect">
            <a:avLst/>
          </a:prstGeom>
          <a:noFill/>
          <a:ln w="9525">
            <a:noFill/>
            <a:miter lim="800000"/>
            <a:headEnd/>
            <a:tailEnd/>
          </a:ln>
        </p:spPr>
        <p:txBody>
          <a:bodyPr wrap="square" lIns="18666" tIns="9334" rIns="18666" bIns="9334">
            <a:spAutoFit/>
          </a:bodyPr>
          <a:lstStyle/>
          <a:p>
            <a:pPr algn="ctr" eaLnBrk="0" hangingPunct="0"/>
            <a:r>
              <a:rPr lang="en-US" sz="1800" dirty="0">
                <a:solidFill>
                  <a:schemeClr val="bg1"/>
                </a:solidFill>
              </a:rPr>
              <a:t>T4.3: Seismic-Hydroacoustic-Infrasound (SHI) in the Sky: benefits and pitfalls of </a:t>
            </a:r>
          </a:p>
          <a:p>
            <a:pPr algn="ctr" eaLnBrk="0" hangingPunct="0"/>
            <a:r>
              <a:rPr lang="en-US" sz="1800" dirty="0">
                <a:solidFill>
                  <a:schemeClr val="bg1"/>
                </a:solidFill>
              </a:rPr>
              <a:t>NDC-in-a-box in the Cloud </a:t>
            </a:r>
            <a:endParaRPr lang="en-US" sz="1800" b="1" dirty="0">
              <a:solidFill>
                <a:schemeClr val="bg1"/>
              </a:solidFill>
              <a:latin typeface="Arial" panose="020B0604020202020204" pitchFamily="34" charset="0"/>
            </a:endParaRPr>
          </a:p>
          <a:p>
            <a:r>
              <a:rPr lang="en-US" sz="1600" dirty="0">
                <a:solidFill>
                  <a:schemeClr val="bg1"/>
                </a:solidFill>
              </a:rPr>
              <a:t>Gordon MacLeod</a:t>
            </a:r>
            <a:r>
              <a:rPr lang="en-US" sz="1600" baseline="30000" dirty="0">
                <a:solidFill>
                  <a:schemeClr val="bg1"/>
                </a:solidFill>
              </a:rPr>
              <a:t>1</a:t>
            </a:r>
            <a:r>
              <a:rPr lang="en-US" sz="1600" dirty="0">
                <a:solidFill>
                  <a:schemeClr val="bg1"/>
                </a:solidFill>
              </a:rPr>
              <a:t>, Jonathan MacCarthy</a:t>
            </a:r>
            <a:r>
              <a:rPr lang="en-US" sz="1600" baseline="30000" dirty="0">
                <a:solidFill>
                  <a:schemeClr val="bg1"/>
                </a:solidFill>
              </a:rPr>
              <a:t>1</a:t>
            </a:r>
            <a:r>
              <a:rPr lang="en-US" sz="1600" dirty="0">
                <a:solidFill>
                  <a:schemeClr val="bg1"/>
                </a:solidFill>
              </a:rPr>
              <a:t>, Omar Marcillo</a:t>
            </a:r>
            <a:r>
              <a:rPr lang="en-US" sz="1600" baseline="30000" dirty="0">
                <a:solidFill>
                  <a:schemeClr val="bg1"/>
                </a:solidFill>
              </a:rPr>
              <a:t>2</a:t>
            </a:r>
            <a:r>
              <a:rPr lang="en-US" sz="1600" dirty="0">
                <a:solidFill>
                  <a:schemeClr val="bg1"/>
                </a:solidFill>
              </a:rPr>
              <a:t>, Christopher Young</a:t>
            </a:r>
            <a:r>
              <a:rPr lang="en-US" sz="1600" baseline="30000" dirty="0">
                <a:solidFill>
                  <a:schemeClr val="bg1"/>
                </a:solidFill>
              </a:rPr>
              <a:t>3</a:t>
            </a:r>
            <a:r>
              <a:rPr lang="en-US" sz="1600" dirty="0">
                <a:solidFill>
                  <a:schemeClr val="bg1"/>
                </a:solidFill>
              </a:rPr>
              <a:t>, Stephen Myers</a:t>
            </a:r>
            <a:r>
              <a:rPr lang="en-US" sz="1600" baseline="30000" dirty="0">
                <a:solidFill>
                  <a:schemeClr val="bg1"/>
                </a:solidFill>
              </a:rPr>
              <a:t>4</a:t>
            </a:r>
            <a:r>
              <a:rPr lang="en-US" sz="1600" dirty="0">
                <a:solidFill>
                  <a:schemeClr val="bg1"/>
                </a:solidFill>
              </a:rPr>
              <a:t>, and Jonathan Burnett</a:t>
            </a:r>
            <a:r>
              <a:rPr lang="en-US" sz="1600" baseline="30000" dirty="0">
                <a:solidFill>
                  <a:schemeClr val="bg1"/>
                </a:solidFill>
              </a:rPr>
              <a:t>5</a:t>
            </a:r>
          </a:p>
          <a:p>
            <a:r>
              <a:rPr lang="en-US" sz="800" baseline="30000" dirty="0">
                <a:solidFill>
                  <a:schemeClr val="bg1"/>
                </a:solidFill>
              </a:rPr>
              <a:t>1</a:t>
            </a:r>
            <a:r>
              <a:rPr lang="en-US" sz="800" dirty="0">
                <a:solidFill>
                  <a:schemeClr val="bg1"/>
                </a:solidFill>
              </a:rPr>
              <a:t>Los Alamos National Laboratory, </a:t>
            </a:r>
            <a:r>
              <a:rPr lang="en-US" sz="800" baseline="30000" dirty="0">
                <a:solidFill>
                  <a:schemeClr val="bg1"/>
                </a:solidFill>
              </a:rPr>
              <a:t>2</a:t>
            </a:r>
            <a:r>
              <a:rPr lang="en-US" sz="800" dirty="0">
                <a:solidFill>
                  <a:schemeClr val="bg1"/>
                </a:solidFill>
              </a:rPr>
              <a:t>Oak Ridge National Laboratory, </a:t>
            </a:r>
            <a:r>
              <a:rPr lang="en-US" sz="800" baseline="30000" dirty="0">
                <a:solidFill>
                  <a:schemeClr val="bg1"/>
                </a:solidFill>
              </a:rPr>
              <a:t>3</a:t>
            </a:r>
            <a:r>
              <a:rPr lang="en-US" sz="800" dirty="0">
                <a:solidFill>
                  <a:schemeClr val="bg1"/>
                </a:solidFill>
              </a:rPr>
              <a:t>Sandia National Laboratories, </a:t>
            </a:r>
            <a:r>
              <a:rPr lang="en-US" sz="800" baseline="30000" dirty="0">
                <a:solidFill>
                  <a:schemeClr val="bg1"/>
                </a:solidFill>
              </a:rPr>
              <a:t>4</a:t>
            </a:r>
            <a:r>
              <a:rPr lang="en-US" sz="800" dirty="0">
                <a:solidFill>
                  <a:schemeClr val="bg1"/>
                </a:solidFill>
              </a:rPr>
              <a:t>Lawrence Livermore National Laboratory, </a:t>
            </a:r>
            <a:r>
              <a:rPr lang="en-US" sz="800" baseline="30000" dirty="0">
                <a:solidFill>
                  <a:schemeClr val="bg1"/>
                </a:solidFill>
              </a:rPr>
              <a:t>5</a:t>
            </a:r>
            <a:r>
              <a:rPr lang="en-US" sz="800" dirty="0">
                <a:solidFill>
                  <a:schemeClr val="bg1"/>
                </a:solidFill>
              </a:rPr>
              <a:t>Pacific Northwest National Laboratory</a:t>
            </a:r>
          </a:p>
          <a:p>
            <a:pPr algn="ctr" eaLnBrk="0" hangingPunct="0">
              <a:lnSpc>
                <a:spcPts val="1586"/>
              </a:lnSpc>
            </a:pPr>
            <a:r>
              <a:rPr lang="en-US" sz="1600" dirty="0">
                <a:solidFill>
                  <a:schemeClr val="bg1"/>
                </a:solidFill>
                <a:latin typeface="Avenir Book" charset="0"/>
                <a:ea typeface="Avenir Book" charset="0"/>
                <a:cs typeface="Avenir Book" charset="0"/>
              </a:rPr>
              <a:t> </a:t>
            </a:r>
          </a:p>
          <a:p>
            <a:pPr algn="ctr" eaLnBrk="0" hangingPunct="0">
              <a:spcBef>
                <a:spcPts val="91"/>
              </a:spcBef>
            </a:pPr>
            <a:endParaRPr lang="en-US" sz="952" dirty="0">
              <a:solidFill>
                <a:schemeClr val="bg1"/>
              </a:solidFill>
            </a:endParaRPr>
          </a:p>
          <a:p>
            <a:pPr algn="ctr" eaLnBrk="0" hangingPunct="0">
              <a:spcBef>
                <a:spcPts val="91"/>
              </a:spcBef>
            </a:pPr>
            <a:endParaRPr lang="en-US" sz="952" dirty="0">
              <a:solidFill>
                <a:schemeClr val="bg1"/>
              </a:solidFill>
            </a:endParaRPr>
          </a:p>
        </p:txBody>
      </p:sp>
      <p:pic>
        <p:nvPicPr>
          <p:cNvPr id="7" name="Picture 6">
            <a:extLst>
              <a:ext uri="{FF2B5EF4-FFF2-40B4-BE49-F238E27FC236}">
                <a16:creationId xmlns:a16="http://schemas.microsoft.com/office/drawing/2014/main" id="{25F0A307-D271-464A-8200-76297888C0A1}"/>
              </a:ext>
            </a:extLst>
          </p:cNvPr>
          <p:cNvPicPr>
            <a:picLocks noChangeAspect="1"/>
          </p:cNvPicPr>
          <p:nvPr/>
        </p:nvPicPr>
        <p:blipFill>
          <a:blip r:embed="rId2"/>
          <a:stretch>
            <a:fillRect/>
          </a:stretch>
        </p:blipFill>
        <p:spPr>
          <a:xfrm>
            <a:off x="235325" y="3867150"/>
            <a:ext cx="571500" cy="863600"/>
          </a:xfrm>
          <a:prstGeom prst="rect">
            <a:avLst/>
          </a:prstGeom>
        </p:spPr>
      </p:pic>
      <p:sp>
        <p:nvSpPr>
          <p:cNvPr id="11" name="TextBox 10">
            <a:extLst>
              <a:ext uri="{FF2B5EF4-FFF2-40B4-BE49-F238E27FC236}">
                <a16:creationId xmlns:a16="http://schemas.microsoft.com/office/drawing/2014/main" id="{0C501917-BF0A-C54B-AB4E-B0C62C356E93}"/>
              </a:ext>
            </a:extLst>
          </p:cNvPr>
          <p:cNvSpPr txBox="1"/>
          <p:nvPr/>
        </p:nvSpPr>
        <p:spPr>
          <a:xfrm>
            <a:off x="2522653" y="3152178"/>
            <a:ext cx="4020456" cy="307905"/>
          </a:xfrm>
          <a:prstGeom prst="rect">
            <a:avLst/>
          </a:prstGeom>
          <a:noFill/>
        </p:spPr>
        <p:txBody>
          <a:bodyPr wrap="square" rtlCol="0">
            <a:spAutoFit/>
          </a:bodyPr>
          <a:lstStyle/>
          <a:p>
            <a:pPr algn="ctr"/>
            <a:r>
              <a:rPr lang="en-US" sz="1401" dirty="0">
                <a:solidFill>
                  <a:schemeClr val="bg1"/>
                </a:solidFill>
                <a:latin typeface="Arial" panose="020B0604020202020204" pitchFamily="34" charset="0"/>
                <a:cs typeface="Arial" panose="020B0604020202020204" pitchFamily="34" charset="0"/>
              </a:rPr>
              <a:t>O4.3-167</a:t>
            </a:r>
            <a:endParaRPr lang="en-AT" sz="1401" dirty="0">
              <a:solidFill>
                <a:schemeClr val="bg1"/>
              </a:solidFill>
              <a:latin typeface="Arial" panose="020B0604020202020204" pitchFamily="34" charset="0"/>
              <a:cs typeface="Arial" panose="020B0604020202020204" pitchFamily="34" charset="0"/>
            </a:endParaRPr>
          </a:p>
        </p:txBody>
      </p:sp>
      <p:sp>
        <p:nvSpPr>
          <p:cNvPr id="9" name="Text Placeholder 6">
            <a:extLst>
              <a:ext uri="{FF2B5EF4-FFF2-40B4-BE49-F238E27FC236}">
                <a16:creationId xmlns:a16="http://schemas.microsoft.com/office/drawing/2014/main" id="{3FD7A5E2-1467-F04B-8BA7-D4ACC49E3A8D}"/>
              </a:ext>
            </a:extLst>
          </p:cNvPr>
          <p:cNvSpPr txBox="1">
            <a:spLocks/>
          </p:cNvSpPr>
          <p:nvPr/>
        </p:nvSpPr>
        <p:spPr>
          <a:xfrm>
            <a:off x="3010780" y="4515167"/>
            <a:ext cx="3037462" cy="379412"/>
          </a:xfrm>
        </p:spPr>
        <p:txBody>
          <a:bodyPr>
            <a:normAutofit fontScale="92500"/>
          </a:bodyPr>
          <a:lst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indent="0"/>
            <a:r>
              <a:rPr lang="en-US" sz="675" dirty="0">
                <a:solidFill>
                  <a:schemeClr val="bg1"/>
                </a:solidFill>
              </a:rPr>
              <a:t>The views expressed here do not necessarily reflect the views of the United States Government, the United States Department of Energy, the National Nuclear Security Administration, or the Los Alamos National Laboratory. LA-UR-21-24628</a:t>
            </a:r>
            <a:endParaRPr lang="en-US" sz="1050" dirty="0"/>
          </a:p>
        </p:txBody>
      </p:sp>
      <p:pic>
        <p:nvPicPr>
          <p:cNvPr id="10" name="Picture 9">
            <a:extLst>
              <a:ext uri="{FF2B5EF4-FFF2-40B4-BE49-F238E27FC236}">
                <a16:creationId xmlns:a16="http://schemas.microsoft.com/office/drawing/2014/main" id="{AD3A2110-8C0A-C340-B17C-9C81CE63CEEB}"/>
              </a:ext>
            </a:extLst>
          </p:cNvPr>
          <p:cNvPicPr>
            <a:picLocks noChangeAspect="1"/>
          </p:cNvPicPr>
          <p:nvPr/>
        </p:nvPicPr>
        <p:blipFill>
          <a:blip r:embed="rId3"/>
          <a:stretch>
            <a:fillRect/>
          </a:stretch>
        </p:blipFill>
        <p:spPr>
          <a:xfrm>
            <a:off x="4394063" y="3629151"/>
            <a:ext cx="1736093" cy="797186"/>
          </a:xfrm>
          <a:prstGeom prst="rect">
            <a:avLst/>
          </a:prstGeom>
        </p:spPr>
      </p:pic>
      <p:pic>
        <p:nvPicPr>
          <p:cNvPr id="6" name="Picture 5">
            <a:extLst>
              <a:ext uri="{FF2B5EF4-FFF2-40B4-BE49-F238E27FC236}">
                <a16:creationId xmlns:a16="http://schemas.microsoft.com/office/drawing/2014/main" id="{D06DF803-41EC-AA4B-ACF9-8980ABEE1CEE}"/>
              </a:ext>
            </a:extLst>
          </p:cNvPr>
          <p:cNvPicPr>
            <a:picLocks noChangeAspect="1"/>
          </p:cNvPicPr>
          <p:nvPr/>
        </p:nvPicPr>
        <p:blipFill>
          <a:blip r:embed="rId4"/>
          <a:stretch>
            <a:fillRect/>
          </a:stretch>
        </p:blipFill>
        <p:spPr>
          <a:xfrm>
            <a:off x="3014150" y="3867150"/>
            <a:ext cx="1379913" cy="387344"/>
          </a:xfrm>
          <a:prstGeom prst="rect">
            <a:avLst/>
          </a:prstGeom>
        </p:spPr>
      </p:pic>
      <p:pic>
        <p:nvPicPr>
          <p:cNvPr id="14" name="Picture 13">
            <a:extLst>
              <a:ext uri="{FF2B5EF4-FFF2-40B4-BE49-F238E27FC236}">
                <a16:creationId xmlns:a16="http://schemas.microsoft.com/office/drawing/2014/main" id="{AD246E9A-075E-624F-AFF4-946B0D3D1014}"/>
              </a:ext>
            </a:extLst>
          </p:cNvPr>
          <p:cNvPicPr>
            <a:picLocks noChangeAspect="1"/>
          </p:cNvPicPr>
          <p:nvPr/>
        </p:nvPicPr>
        <p:blipFill>
          <a:blip r:embed="rId5"/>
          <a:stretch>
            <a:fillRect/>
          </a:stretch>
        </p:blipFill>
        <p:spPr>
          <a:xfrm>
            <a:off x="3035719" y="4307579"/>
            <a:ext cx="916132" cy="165628"/>
          </a:xfrm>
          <a:prstGeom prst="rect">
            <a:avLst/>
          </a:prstGeom>
        </p:spPr>
      </p:pic>
      <p:pic>
        <p:nvPicPr>
          <p:cNvPr id="16" name="Picture 15">
            <a:extLst>
              <a:ext uri="{FF2B5EF4-FFF2-40B4-BE49-F238E27FC236}">
                <a16:creationId xmlns:a16="http://schemas.microsoft.com/office/drawing/2014/main" id="{05C9F863-EF6A-4D47-8A2B-A2CC9A983B2A}"/>
              </a:ext>
            </a:extLst>
          </p:cNvPr>
          <p:cNvPicPr>
            <a:picLocks noChangeAspect="1"/>
          </p:cNvPicPr>
          <p:nvPr/>
        </p:nvPicPr>
        <p:blipFill>
          <a:blip r:embed="rId6"/>
          <a:stretch>
            <a:fillRect/>
          </a:stretch>
        </p:blipFill>
        <p:spPr>
          <a:xfrm>
            <a:off x="4047219" y="4300572"/>
            <a:ext cx="1116064" cy="170180"/>
          </a:xfrm>
          <a:prstGeom prst="rect">
            <a:avLst/>
          </a:prstGeom>
        </p:spPr>
      </p:pic>
      <p:pic>
        <p:nvPicPr>
          <p:cNvPr id="18" name="Picture 17">
            <a:extLst>
              <a:ext uri="{FF2B5EF4-FFF2-40B4-BE49-F238E27FC236}">
                <a16:creationId xmlns:a16="http://schemas.microsoft.com/office/drawing/2014/main" id="{923C27FF-818F-5945-A9C8-FD9CCA827543}"/>
              </a:ext>
            </a:extLst>
          </p:cNvPr>
          <p:cNvPicPr>
            <a:picLocks noChangeAspect="1"/>
          </p:cNvPicPr>
          <p:nvPr/>
        </p:nvPicPr>
        <p:blipFill>
          <a:blip r:embed="rId7"/>
          <a:stretch>
            <a:fillRect/>
          </a:stretch>
        </p:blipFill>
        <p:spPr>
          <a:xfrm>
            <a:off x="5256021" y="4298950"/>
            <a:ext cx="576578" cy="216217"/>
          </a:xfrm>
          <a:prstGeom prst="rect">
            <a:avLst/>
          </a:prstGeom>
        </p:spPr>
      </p:pic>
      <p:pic>
        <p:nvPicPr>
          <p:cNvPr id="3" name="Picture 2">
            <a:extLst>
              <a:ext uri="{FF2B5EF4-FFF2-40B4-BE49-F238E27FC236}">
                <a16:creationId xmlns:a16="http://schemas.microsoft.com/office/drawing/2014/main" id="{654749B7-A23B-BD41-99F7-A1B999D428AC}"/>
              </a:ext>
            </a:extLst>
          </p:cNvPr>
          <p:cNvPicPr>
            <a:picLocks noChangeAspect="1"/>
          </p:cNvPicPr>
          <p:nvPr/>
        </p:nvPicPr>
        <p:blipFill>
          <a:blip r:embed="rId8"/>
          <a:stretch>
            <a:fillRect/>
          </a:stretch>
        </p:blipFill>
        <p:spPr>
          <a:xfrm>
            <a:off x="5936920" y="4210712"/>
            <a:ext cx="315383" cy="307855"/>
          </a:xfrm>
          <a:prstGeom prst="rect">
            <a:avLst/>
          </a:prstGeom>
        </p:spPr>
      </p:pic>
    </p:spTree>
    <p:extLst>
      <p:ext uri="{BB962C8B-B14F-4D97-AF65-F5344CB8AC3E}">
        <p14:creationId xmlns:p14="http://schemas.microsoft.com/office/powerpoint/2010/main" val="40004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44DF2-B96B-A84B-AC5F-3DCE500FFB38}"/>
              </a:ext>
            </a:extLst>
          </p:cNvPr>
          <p:cNvSpPr>
            <a:spLocks noGrp="1"/>
          </p:cNvSpPr>
          <p:nvPr>
            <p:ph type="body" sz="quarter" idx="15"/>
          </p:nvPr>
        </p:nvSpPr>
        <p:spPr/>
        <p:txBody>
          <a:bodyPr>
            <a:normAutofit lnSpcReduction="10000"/>
          </a:bodyPr>
          <a:lstStyle/>
          <a:p>
            <a:r>
              <a:rPr lang="en-US" dirty="0"/>
              <a:t>NIAC v0.3 AMI</a:t>
            </a:r>
          </a:p>
        </p:txBody>
      </p:sp>
      <p:sp>
        <p:nvSpPr>
          <p:cNvPr id="4" name="Text Placeholder 3">
            <a:extLst>
              <a:ext uri="{FF2B5EF4-FFF2-40B4-BE49-F238E27FC236}">
                <a16:creationId xmlns:a16="http://schemas.microsoft.com/office/drawing/2014/main" id="{F9B704F6-4C2D-C241-8732-DD53715CCCEA}"/>
              </a:ext>
            </a:extLst>
          </p:cNvPr>
          <p:cNvSpPr>
            <a:spLocks noGrp="1"/>
          </p:cNvSpPr>
          <p:nvPr>
            <p:ph type="body" sz="quarter" idx="19"/>
          </p:nvPr>
        </p:nvSpPr>
        <p:spPr>
          <a:xfrm>
            <a:off x="457201" y="1710959"/>
            <a:ext cx="8226054" cy="2906613"/>
          </a:xfrm>
        </p:spPr>
        <p:txBody>
          <a:bodyPr>
            <a:noAutofit/>
          </a:bodyPr>
          <a:lstStyle/>
          <a:p>
            <a:r>
              <a:rPr lang="en-US" sz="1500" dirty="0"/>
              <a:t>Amazon Machine Image (AMI) to virtualize the operating system.  </a:t>
            </a:r>
          </a:p>
          <a:p>
            <a:pPr lvl="1"/>
            <a:r>
              <a:rPr lang="en-US" sz="1500" dirty="0"/>
              <a:t>AMIs are more resource-intensive than Docker images, but less than VirtualBox VMs</a:t>
            </a:r>
          </a:p>
          <a:p>
            <a:pPr lvl="1"/>
            <a:r>
              <a:rPr lang="en-US" sz="1500" dirty="0"/>
              <a:t>They are optimized to run on the AWS hardware virtualization platform.  </a:t>
            </a:r>
          </a:p>
          <a:p>
            <a:pPr lvl="1"/>
            <a:r>
              <a:rPr lang="en-US" sz="1500" dirty="0"/>
              <a:t>AMIs address both the high system resource use of VirtualBox and the difficulty running desktop virtualization software using Docker.</a:t>
            </a:r>
          </a:p>
          <a:p>
            <a:r>
              <a:rPr lang="en-US" sz="1500" dirty="0"/>
              <a:t>We use AWS’s </a:t>
            </a:r>
            <a:r>
              <a:rPr lang="en-US" sz="1500" dirty="0">
                <a:hlinkClick r:id="rId2"/>
              </a:rPr>
              <a:t>VM Import</a:t>
            </a:r>
            <a:r>
              <a:rPr lang="en-US" sz="1500" dirty="0"/>
              <a:t> functionality to import the existing SHI NIAB version 5 VirtualBox VM .ova file and convert the image into an AMI.  </a:t>
            </a:r>
          </a:p>
          <a:p>
            <a:pPr lvl="1"/>
            <a:r>
              <a:rPr lang="en-US" sz="1500" dirty="0"/>
              <a:t>NIAC v0.3 uses NIAB version 5, and we install the desktop virtualization software NICE DCV into it. </a:t>
            </a:r>
          </a:p>
          <a:p>
            <a:endParaRPr lang="en-US" dirty="0"/>
          </a:p>
        </p:txBody>
      </p:sp>
      <p:sp>
        <p:nvSpPr>
          <p:cNvPr id="5" name="Text Placeholder 2">
            <a:extLst>
              <a:ext uri="{FF2B5EF4-FFF2-40B4-BE49-F238E27FC236}">
                <a16:creationId xmlns:a16="http://schemas.microsoft.com/office/drawing/2014/main" id="{1A872AF6-9146-F14F-A890-CDD6E1CE1F09}"/>
              </a:ext>
            </a:extLst>
          </p:cNvPr>
          <p:cNvSpPr txBox="1">
            <a:spLocks/>
          </p:cNvSpPr>
          <p:nvPr/>
        </p:nvSpPr>
        <p:spPr>
          <a:xfrm>
            <a:off x="1953491" y="130945"/>
            <a:ext cx="5128954" cy="669156"/>
          </a:xfrm>
        </p:spPr>
        <p:txBody>
          <a:bodyPr lIns="0" tIns="0" rIns="0" bIns="0">
            <a:no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Placing NIAB in the Cloud (NIAC)</a:t>
            </a:r>
          </a:p>
        </p:txBody>
      </p:sp>
      <p:sp>
        <p:nvSpPr>
          <p:cNvPr id="6" name="TextBox 5">
            <a:extLst>
              <a:ext uri="{FF2B5EF4-FFF2-40B4-BE49-F238E27FC236}">
                <a16:creationId xmlns:a16="http://schemas.microsoft.com/office/drawing/2014/main" id="{6414798F-E89F-C547-8F0B-66D6F611E00D}"/>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2311567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44DF2-B96B-A84B-AC5F-3DCE500FFB38}"/>
              </a:ext>
            </a:extLst>
          </p:cNvPr>
          <p:cNvSpPr>
            <a:spLocks noGrp="1"/>
          </p:cNvSpPr>
          <p:nvPr>
            <p:ph type="body" sz="quarter" idx="15"/>
          </p:nvPr>
        </p:nvSpPr>
        <p:spPr/>
        <p:txBody>
          <a:bodyPr>
            <a:normAutofit lnSpcReduction="10000"/>
          </a:bodyPr>
          <a:lstStyle/>
          <a:p>
            <a:r>
              <a:rPr lang="en-US" dirty="0"/>
              <a:t>NIAC v0.3 AMI</a:t>
            </a:r>
          </a:p>
        </p:txBody>
      </p:sp>
      <p:sp>
        <p:nvSpPr>
          <p:cNvPr id="4" name="Text Placeholder 3">
            <a:extLst>
              <a:ext uri="{FF2B5EF4-FFF2-40B4-BE49-F238E27FC236}">
                <a16:creationId xmlns:a16="http://schemas.microsoft.com/office/drawing/2014/main" id="{F9B704F6-4C2D-C241-8732-DD53715CCCEA}"/>
              </a:ext>
            </a:extLst>
          </p:cNvPr>
          <p:cNvSpPr>
            <a:spLocks noGrp="1"/>
          </p:cNvSpPr>
          <p:nvPr>
            <p:ph type="body" sz="quarter" idx="19"/>
          </p:nvPr>
        </p:nvSpPr>
        <p:spPr>
          <a:xfrm>
            <a:off x="457200" y="1508761"/>
            <a:ext cx="6067168" cy="2906613"/>
          </a:xfrm>
        </p:spPr>
        <p:txBody>
          <a:bodyPr>
            <a:noAutofit/>
          </a:bodyPr>
          <a:lstStyle/>
          <a:p>
            <a:r>
              <a:rPr lang="en-US" sz="1500" b="1" dirty="0"/>
              <a:t>Pros</a:t>
            </a:r>
          </a:p>
          <a:p>
            <a:pPr lvl="1">
              <a:lnSpc>
                <a:spcPct val="100000"/>
              </a:lnSpc>
              <a:spcBef>
                <a:spcPts val="0"/>
              </a:spcBef>
            </a:pPr>
            <a:r>
              <a:rPr lang="en-US" sz="1500" dirty="0"/>
              <a:t>As this solution uses the existing NIAB VirtualBox VM as its basis, it requires no extra configuration by the IDC in order to support it.  </a:t>
            </a:r>
          </a:p>
          <a:p>
            <a:pPr lvl="1">
              <a:lnSpc>
                <a:spcPct val="100000"/>
              </a:lnSpc>
              <a:spcBef>
                <a:spcPts val="0"/>
              </a:spcBef>
            </a:pPr>
            <a:r>
              <a:rPr lang="en-US" sz="1500" dirty="0"/>
              <a:t>Virtual desktop software is easily installed into an AMI and works as expected with graphical interfaces.</a:t>
            </a:r>
          </a:p>
          <a:p>
            <a:pPr>
              <a:spcBef>
                <a:spcPts val="0"/>
              </a:spcBef>
            </a:pPr>
            <a:r>
              <a:rPr lang="en-US" sz="1500" b="1" dirty="0"/>
              <a:t>Cons</a:t>
            </a:r>
          </a:p>
          <a:p>
            <a:pPr lvl="1">
              <a:lnSpc>
                <a:spcPct val="100000"/>
              </a:lnSpc>
              <a:spcBef>
                <a:spcPts val="0"/>
              </a:spcBef>
            </a:pPr>
            <a:r>
              <a:rPr lang="en-US" sz="1500" dirty="0"/>
              <a:t>AMIs are AWS-specific (and region-specific), and cannot be moved to other cloud providers.</a:t>
            </a:r>
          </a:p>
          <a:p>
            <a:pPr lvl="1">
              <a:lnSpc>
                <a:spcPct val="100000"/>
              </a:lnSpc>
              <a:spcBef>
                <a:spcPts val="0"/>
              </a:spcBef>
            </a:pPr>
            <a:r>
              <a:rPr lang="en-US" sz="1500" dirty="0"/>
              <a:t>NIAB updates would require starting at the beginning to install.</a:t>
            </a:r>
          </a:p>
          <a:p>
            <a:pPr lvl="1">
              <a:lnSpc>
                <a:spcPct val="100000"/>
              </a:lnSpc>
              <a:spcBef>
                <a:spcPts val="0"/>
              </a:spcBef>
            </a:pPr>
            <a:r>
              <a:rPr lang="en-US" sz="1500" dirty="0"/>
              <a:t>Data and results could also be ephemeral</a:t>
            </a:r>
          </a:p>
          <a:p>
            <a:pPr>
              <a:spcBef>
                <a:spcPts val="0"/>
              </a:spcBef>
            </a:pPr>
            <a:r>
              <a:rPr lang="en-US" sz="1500" b="1" dirty="0"/>
              <a:t>Findings</a:t>
            </a:r>
          </a:p>
          <a:p>
            <a:pPr lvl="1">
              <a:lnSpc>
                <a:spcPct val="100000"/>
              </a:lnSpc>
              <a:spcBef>
                <a:spcPts val="0"/>
              </a:spcBef>
            </a:pPr>
            <a:r>
              <a:rPr lang="en-US" sz="1500" dirty="0"/>
              <a:t>This was our most successful installation and the remainder of the talk is focused on our findings.</a:t>
            </a:r>
          </a:p>
          <a:p>
            <a:endParaRPr lang="en-US" dirty="0"/>
          </a:p>
        </p:txBody>
      </p:sp>
      <p:pic>
        <p:nvPicPr>
          <p:cNvPr id="5" name="Picture 2">
            <a:extLst>
              <a:ext uri="{FF2B5EF4-FFF2-40B4-BE49-F238E27FC236}">
                <a16:creationId xmlns:a16="http://schemas.microsoft.com/office/drawing/2014/main" id="{62BA80CE-9396-5040-9AEE-21A49CFDE0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543"/>
          <a:stretch/>
        </p:blipFill>
        <p:spPr bwMode="auto">
          <a:xfrm>
            <a:off x="6705910" y="1473811"/>
            <a:ext cx="1977344" cy="170853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84BB3C7C-7CA4-F248-B119-C6B987034C02}"/>
              </a:ext>
            </a:extLst>
          </p:cNvPr>
          <p:cNvSpPr txBox="1">
            <a:spLocks/>
          </p:cNvSpPr>
          <p:nvPr/>
        </p:nvSpPr>
        <p:spPr>
          <a:xfrm>
            <a:off x="1953491" y="130945"/>
            <a:ext cx="5128954" cy="669156"/>
          </a:xfrm>
        </p:spPr>
        <p:txBody>
          <a:bodyPr lIns="0" tIns="0" rIns="0" bIns="0">
            <a:no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Placing NIAB in the Cloud (NIAC)</a:t>
            </a:r>
          </a:p>
        </p:txBody>
      </p:sp>
      <p:sp>
        <p:nvSpPr>
          <p:cNvPr id="7" name="TextBox 6">
            <a:extLst>
              <a:ext uri="{FF2B5EF4-FFF2-40B4-BE49-F238E27FC236}">
                <a16:creationId xmlns:a16="http://schemas.microsoft.com/office/drawing/2014/main" id="{06571B12-6C3C-BC4C-B7F5-EFC6DA079E29}"/>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3386150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044DF2-B96B-A84B-AC5F-3DCE500FFB38}"/>
              </a:ext>
            </a:extLst>
          </p:cNvPr>
          <p:cNvSpPr>
            <a:spLocks noGrp="1"/>
          </p:cNvSpPr>
          <p:nvPr>
            <p:ph type="body" sz="quarter" idx="15"/>
          </p:nvPr>
        </p:nvSpPr>
        <p:spPr/>
        <p:txBody>
          <a:bodyPr>
            <a:normAutofit lnSpcReduction="10000"/>
          </a:bodyPr>
          <a:lstStyle/>
          <a:p>
            <a:r>
              <a:rPr lang="en-US" dirty="0"/>
              <a:t>Multi-User NIAC v0.3 AMI</a:t>
            </a:r>
          </a:p>
        </p:txBody>
      </p:sp>
      <p:pic>
        <p:nvPicPr>
          <p:cNvPr id="6" name="Picture 5">
            <a:extLst>
              <a:ext uri="{FF2B5EF4-FFF2-40B4-BE49-F238E27FC236}">
                <a16:creationId xmlns:a16="http://schemas.microsoft.com/office/drawing/2014/main" id="{BCEB19B3-FC99-C24F-9D65-94B20CBA90ED}"/>
              </a:ext>
            </a:extLst>
          </p:cNvPr>
          <p:cNvPicPr>
            <a:picLocks noChangeAspect="1"/>
          </p:cNvPicPr>
          <p:nvPr/>
        </p:nvPicPr>
        <p:blipFill>
          <a:blip r:embed="rId2"/>
          <a:stretch>
            <a:fillRect/>
          </a:stretch>
        </p:blipFill>
        <p:spPr>
          <a:xfrm>
            <a:off x="6157269" y="1432027"/>
            <a:ext cx="2986732" cy="2698919"/>
          </a:xfrm>
          <a:prstGeom prst="rect">
            <a:avLst/>
          </a:prstGeom>
        </p:spPr>
      </p:pic>
      <p:sp>
        <p:nvSpPr>
          <p:cNvPr id="4" name="Text Placeholder 3">
            <a:extLst>
              <a:ext uri="{FF2B5EF4-FFF2-40B4-BE49-F238E27FC236}">
                <a16:creationId xmlns:a16="http://schemas.microsoft.com/office/drawing/2014/main" id="{F9B704F6-4C2D-C241-8732-DD53715CCCEA}"/>
              </a:ext>
            </a:extLst>
          </p:cNvPr>
          <p:cNvSpPr>
            <a:spLocks noGrp="1"/>
          </p:cNvSpPr>
          <p:nvPr>
            <p:ph type="body" sz="quarter" idx="19"/>
          </p:nvPr>
        </p:nvSpPr>
        <p:spPr>
          <a:xfrm>
            <a:off x="457200" y="1508761"/>
            <a:ext cx="5941168" cy="2906613"/>
          </a:xfrm>
        </p:spPr>
        <p:txBody>
          <a:bodyPr>
            <a:noAutofit/>
          </a:bodyPr>
          <a:lstStyle/>
          <a:p>
            <a:r>
              <a:rPr lang="en-US" sz="1500" dirty="0"/>
              <a:t>The Multi-User NIAC workflow requires three elements: 1) a base NIAB installation in an AMI, 2) virtual desktop software, and 3) a way to update and distribute the AMI to users.   </a:t>
            </a:r>
          </a:p>
          <a:p>
            <a:r>
              <a:rPr lang="en-US" sz="1500" dirty="0"/>
              <a:t>We used the AWS VM import service to convert the existing VirtualBox VM into an AWS AMI, which is stored in our AWS account.  </a:t>
            </a:r>
          </a:p>
          <a:p>
            <a:r>
              <a:rPr lang="en-US" sz="1500" dirty="0"/>
              <a:t>We ran the AMI on an Amazon Elastic Compute Cloud (EC2) instance to install the high-performance remote display software, NICE DCV, </a:t>
            </a:r>
          </a:p>
          <a:p>
            <a:pPr lvl="1"/>
            <a:r>
              <a:rPr lang="en-US" sz="1500" dirty="0"/>
              <a:t>Allows access to remote EC2 instances via several local desktop clients or a web browser.  </a:t>
            </a:r>
          </a:p>
          <a:p>
            <a:r>
              <a:rPr lang="en-US" sz="1500" dirty="0"/>
              <a:t>The updated AMI was again saved to the AWS account, resulting  in a reusable NIAB software installation that can be “launched” onto virtual computers in AWS EC2 of various sizes.</a:t>
            </a:r>
          </a:p>
          <a:p>
            <a:endParaRPr lang="en-US" dirty="0"/>
          </a:p>
        </p:txBody>
      </p:sp>
      <p:sp>
        <p:nvSpPr>
          <p:cNvPr id="7" name="Text Placeholder 2">
            <a:extLst>
              <a:ext uri="{FF2B5EF4-FFF2-40B4-BE49-F238E27FC236}">
                <a16:creationId xmlns:a16="http://schemas.microsoft.com/office/drawing/2014/main" id="{1518830F-7ECE-F146-83E9-39BFBEEC0DE4}"/>
              </a:ext>
            </a:extLst>
          </p:cNvPr>
          <p:cNvSpPr txBox="1">
            <a:spLocks/>
          </p:cNvSpPr>
          <p:nvPr/>
        </p:nvSpPr>
        <p:spPr>
          <a:xfrm>
            <a:off x="2005751" y="130945"/>
            <a:ext cx="5128954" cy="669156"/>
          </a:xfrm>
        </p:spPr>
        <p:txBody>
          <a:bodyPr/>
          <a:lst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Font typeface="Arial" panose="020B0604020202020204" pitchFamily="34" charset="0"/>
              <a:buNone/>
            </a:pPr>
            <a:r>
              <a:rPr lang="en-US" sz="1200" b="1" dirty="0">
                <a:solidFill>
                  <a:schemeClr val="bg1"/>
                </a:solidFill>
                <a:latin typeface="Arial" panose="020B0604020202020204" pitchFamily="34" charset="0"/>
                <a:cs typeface="Arial" panose="020B0604020202020204" pitchFamily="34" charset="0"/>
              </a:rPr>
              <a:t>Placing NIAB in the Cloud (NIAC)</a:t>
            </a:r>
          </a:p>
        </p:txBody>
      </p:sp>
      <p:sp>
        <p:nvSpPr>
          <p:cNvPr id="9" name="TextBox 8">
            <a:extLst>
              <a:ext uri="{FF2B5EF4-FFF2-40B4-BE49-F238E27FC236}">
                <a16:creationId xmlns:a16="http://schemas.microsoft.com/office/drawing/2014/main" id="{2FC2022D-0C3F-DF43-B248-501A8603135F}"/>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830454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BE799-A002-6C40-8DE6-239464AFBCA1}"/>
              </a:ext>
            </a:extLst>
          </p:cNvPr>
          <p:cNvSpPr>
            <a:spLocks noGrp="1"/>
          </p:cNvSpPr>
          <p:nvPr>
            <p:ph type="body" sz="quarter" idx="15"/>
          </p:nvPr>
        </p:nvSpPr>
        <p:spPr/>
        <p:txBody>
          <a:bodyPr>
            <a:normAutofit lnSpcReduction="10000"/>
          </a:bodyPr>
          <a:lstStyle/>
          <a:p>
            <a:r>
              <a:rPr lang="en-US" dirty="0"/>
              <a:t>Multi-User NIAC v0.3 AMI</a:t>
            </a:r>
          </a:p>
          <a:p>
            <a:endParaRPr lang="en-US" dirty="0"/>
          </a:p>
        </p:txBody>
      </p:sp>
      <p:sp>
        <p:nvSpPr>
          <p:cNvPr id="4" name="Text Placeholder 3">
            <a:extLst>
              <a:ext uri="{FF2B5EF4-FFF2-40B4-BE49-F238E27FC236}">
                <a16:creationId xmlns:a16="http://schemas.microsoft.com/office/drawing/2014/main" id="{70F35EB1-DB4F-4C41-ACE3-4D20078A8EB3}"/>
              </a:ext>
            </a:extLst>
          </p:cNvPr>
          <p:cNvSpPr>
            <a:spLocks noGrp="1"/>
          </p:cNvSpPr>
          <p:nvPr>
            <p:ph type="body" sz="quarter" idx="19"/>
          </p:nvPr>
        </p:nvSpPr>
        <p:spPr/>
        <p:txBody>
          <a:bodyPr>
            <a:normAutofit/>
          </a:bodyPr>
          <a:lstStyle/>
          <a:p>
            <a:r>
              <a:rPr lang="en-US" sz="1500" dirty="0"/>
              <a:t>To evaluate the AMI-based NIAB-in-the-cloud (NIAC) SHI installation: </a:t>
            </a:r>
          </a:p>
          <a:p>
            <a:pPr lvl="1"/>
            <a:r>
              <a:rPr lang="en-US" sz="1500" dirty="0"/>
              <a:t>We launched the AMI onto six AWS EC2 instances, each with 8 virtual CPUs, 32 GB RAM, and 50 GB storage in the “us-west-2” (Oregon).</a:t>
            </a:r>
          </a:p>
          <a:p>
            <a:pPr lvl="1"/>
            <a:r>
              <a:rPr lang="en-US" sz="1500" dirty="0"/>
              <a:t>This allowed evaluators at Los Alamos, Sandia, Lawrence Livermore, Oak Ridge and Pacific Northwest National Laboratories to remotely log into their respective virtual desktops for testing. </a:t>
            </a:r>
          </a:p>
          <a:p>
            <a:r>
              <a:rPr lang="en-US" sz="1500" dirty="0"/>
              <a:t>Evaluators were asked to use the software, tutorials, and documentation from the original SHI NIAB v5.0 VirtualBox image, and offer feedback on the desktop performance, software functionality, and overall user experience.  </a:t>
            </a:r>
          </a:p>
          <a:p>
            <a:pPr lvl="1"/>
            <a:r>
              <a:rPr lang="en-US" sz="1500" dirty="0"/>
              <a:t>We later added the RN NIAB software.</a:t>
            </a:r>
          </a:p>
        </p:txBody>
      </p:sp>
      <p:sp>
        <p:nvSpPr>
          <p:cNvPr id="7" name="Text Placeholder 2">
            <a:extLst>
              <a:ext uri="{FF2B5EF4-FFF2-40B4-BE49-F238E27FC236}">
                <a16:creationId xmlns:a16="http://schemas.microsoft.com/office/drawing/2014/main" id="{7C49E9CF-671A-BA40-95A4-F547D663D03B}"/>
              </a:ext>
            </a:extLst>
          </p:cNvPr>
          <p:cNvSpPr>
            <a:spLocks noGrp="1"/>
          </p:cNvSpPr>
          <p:nvPr>
            <p:ph type="body" sz="quarter" idx="4294967295"/>
          </p:nvPr>
        </p:nvSpPr>
        <p:spPr>
          <a:xfrm>
            <a:off x="1953491" y="130945"/>
            <a:ext cx="5128954" cy="669156"/>
          </a:xfrm>
        </p:spPr>
        <p:txBody>
          <a:bodyPr/>
          <a:lstStyle/>
          <a:p>
            <a:pPr marL="0" indent="0">
              <a:buNone/>
            </a:pPr>
            <a:r>
              <a:rPr lang="en-US" sz="1200" b="1" dirty="0">
                <a:solidFill>
                  <a:schemeClr val="bg1"/>
                </a:solidFill>
                <a:latin typeface="Arial" panose="020B0604020202020204" pitchFamily="34" charset="0"/>
                <a:cs typeface="Arial" panose="020B0604020202020204" pitchFamily="34" charset="0"/>
              </a:rPr>
              <a:t>Placing NIAB in the Cloud (NIAC)</a:t>
            </a:r>
          </a:p>
        </p:txBody>
      </p:sp>
      <p:sp>
        <p:nvSpPr>
          <p:cNvPr id="5" name="TextBox 4">
            <a:extLst>
              <a:ext uri="{FF2B5EF4-FFF2-40B4-BE49-F238E27FC236}">
                <a16:creationId xmlns:a16="http://schemas.microsoft.com/office/drawing/2014/main" id="{7DD5881A-34EA-B741-BDB3-2676F58F1736}"/>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242793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BBF79C-42EA-7840-8111-469898C41F16}"/>
              </a:ext>
            </a:extLst>
          </p:cNvPr>
          <p:cNvSpPr>
            <a:spLocks noGrp="1"/>
          </p:cNvSpPr>
          <p:nvPr>
            <p:ph type="body" sz="quarter" idx="15"/>
          </p:nvPr>
        </p:nvSpPr>
        <p:spPr/>
        <p:txBody>
          <a:bodyPr>
            <a:normAutofit lnSpcReduction="10000"/>
          </a:bodyPr>
          <a:lstStyle/>
          <a:p>
            <a:r>
              <a:rPr lang="en-US" dirty="0"/>
              <a:t>NIAB SHI</a:t>
            </a:r>
          </a:p>
        </p:txBody>
      </p:sp>
      <p:sp>
        <p:nvSpPr>
          <p:cNvPr id="3" name="Text Placeholder 2">
            <a:extLst>
              <a:ext uri="{FF2B5EF4-FFF2-40B4-BE49-F238E27FC236}">
                <a16:creationId xmlns:a16="http://schemas.microsoft.com/office/drawing/2014/main" id="{1F25101E-AFE7-0B48-80FB-59D0766DC5CA}"/>
              </a:ext>
            </a:extLst>
          </p:cNvPr>
          <p:cNvSpPr>
            <a:spLocks noGrp="1"/>
          </p:cNvSpPr>
          <p:nvPr>
            <p:ph type="body" sz="quarter" idx="4294967295"/>
          </p:nvPr>
        </p:nvSpPr>
        <p:spPr>
          <a:xfrm>
            <a:off x="2053243" y="92578"/>
            <a:ext cx="4355869" cy="669156"/>
          </a:xfrm>
        </p:spPr>
        <p:txBody>
          <a:bodyPr/>
          <a:lstStyle/>
          <a:p>
            <a:pPr marL="0" indent="0">
              <a:buNone/>
            </a:pPr>
            <a:r>
              <a:rPr lang="en-US" sz="1200" b="1" dirty="0">
                <a:solidFill>
                  <a:schemeClr val="bg1"/>
                </a:solidFill>
                <a:latin typeface="Arial" panose="020B0604020202020204" pitchFamily="34" charset="0"/>
                <a:cs typeface="Arial" panose="020B0604020202020204" pitchFamily="34" charset="0"/>
              </a:rPr>
              <a:t>Evaluating NIAC</a:t>
            </a:r>
          </a:p>
        </p:txBody>
      </p:sp>
      <p:sp>
        <p:nvSpPr>
          <p:cNvPr id="4" name="Text Placeholder 3">
            <a:extLst>
              <a:ext uri="{FF2B5EF4-FFF2-40B4-BE49-F238E27FC236}">
                <a16:creationId xmlns:a16="http://schemas.microsoft.com/office/drawing/2014/main" id="{9FC77F07-F411-3345-A796-266C8A9D227D}"/>
              </a:ext>
            </a:extLst>
          </p:cNvPr>
          <p:cNvSpPr>
            <a:spLocks noGrp="1"/>
          </p:cNvSpPr>
          <p:nvPr>
            <p:ph type="body" sz="quarter" idx="19"/>
          </p:nvPr>
        </p:nvSpPr>
        <p:spPr>
          <a:xfrm>
            <a:off x="457200" y="1508761"/>
            <a:ext cx="4576864" cy="2906613"/>
          </a:xfrm>
        </p:spPr>
        <p:txBody>
          <a:bodyPr>
            <a:noAutofit/>
          </a:bodyPr>
          <a:lstStyle/>
          <a:p>
            <a:r>
              <a:rPr lang="en-US" sz="1500" dirty="0"/>
              <a:t>GeoTool was the first tool tested using the training data - worked well.</a:t>
            </a:r>
          </a:p>
          <a:p>
            <a:r>
              <a:rPr lang="en-US" sz="1500" dirty="0"/>
              <a:t>SeisComP3 has been a challenge to set up properly</a:t>
            </a:r>
          </a:p>
          <a:p>
            <a:pPr lvl="1"/>
            <a:r>
              <a:rPr lang="en-US" sz="1500" dirty="0"/>
              <a:t>Principal User vs Regular User issues</a:t>
            </a:r>
          </a:p>
          <a:p>
            <a:pPr lvl="1"/>
            <a:r>
              <a:rPr lang="en-US" sz="1500" dirty="0"/>
              <a:t>Initially used IRIS data vs IDC</a:t>
            </a:r>
          </a:p>
          <a:p>
            <a:pPr lvl="1"/>
            <a:r>
              <a:rPr lang="en-US" sz="1500" dirty="0"/>
              <a:t>Still have issues with the Postgres database integration</a:t>
            </a:r>
          </a:p>
          <a:p>
            <a:r>
              <a:rPr lang="en-US" sz="1500" dirty="0"/>
              <a:t>GMPCC was recently used as the PI became available</a:t>
            </a:r>
          </a:p>
          <a:p>
            <a:pPr lvl="1"/>
            <a:r>
              <a:rPr lang="en-US" sz="1500" dirty="0"/>
              <a:t>Initially used IRIS data vs IDC</a:t>
            </a:r>
          </a:p>
          <a:p>
            <a:pPr lvl="1"/>
            <a:endParaRPr lang="en-US" sz="1500" dirty="0"/>
          </a:p>
          <a:p>
            <a:endParaRPr lang="en-US" sz="1500" dirty="0"/>
          </a:p>
        </p:txBody>
      </p:sp>
      <p:pic>
        <p:nvPicPr>
          <p:cNvPr id="6" name="Picture 5">
            <a:extLst>
              <a:ext uri="{FF2B5EF4-FFF2-40B4-BE49-F238E27FC236}">
                <a16:creationId xmlns:a16="http://schemas.microsoft.com/office/drawing/2014/main" id="{F3F5591D-4A17-DA4F-8055-46041458794B}"/>
              </a:ext>
            </a:extLst>
          </p:cNvPr>
          <p:cNvPicPr>
            <a:picLocks noChangeAspect="1"/>
          </p:cNvPicPr>
          <p:nvPr/>
        </p:nvPicPr>
        <p:blipFill>
          <a:blip r:embed="rId2"/>
          <a:stretch>
            <a:fillRect/>
          </a:stretch>
        </p:blipFill>
        <p:spPr>
          <a:xfrm>
            <a:off x="5950302" y="2827094"/>
            <a:ext cx="2355791" cy="1802049"/>
          </a:xfrm>
          <a:prstGeom prst="rect">
            <a:avLst/>
          </a:prstGeom>
        </p:spPr>
      </p:pic>
      <p:pic>
        <p:nvPicPr>
          <p:cNvPr id="8" name="Picture 7">
            <a:extLst>
              <a:ext uri="{FF2B5EF4-FFF2-40B4-BE49-F238E27FC236}">
                <a16:creationId xmlns:a16="http://schemas.microsoft.com/office/drawing/2014/main" id="{515A63C4-C1FE-3349-8F5C-6A939960AD5F}"/>
              </a:ext>
            </a:extLst>
          </p:cNvPr>
          <p:cNvPicPr>
            <a:picLocks noChangeAspect="1"/>
          </p:cNvPicPr>
          <p:nvPr/>
        </p:nvPicPr>
        <p:blipFill>
          <a:blip r:embed="rId3"/>
          <a:stretch>
            <a:fillRect/>
          </a:stretch>
        </p:blipFill>
        <p:spPr>
          <a:xfrm>
            <a:off x="5316696" y="616491"/>
            <a:ext cx="3502296" cy="1984442"/>
          </a:xfrm>
          <a:prstGeom prst="rect">
            <a:avLst/>
          </a:prstGeom>
        </p:spPr>
      </p:pic>
      <p:sp>
        <p:nvSpPr>
          <p:cNvPr id="7" name="TextBox 6">
            <a:extLst>
              <a:ext uri="{FF2B5EF4-FFF2-40B4-BE49-F238E27FC236}">
                <a16:creationId xmlns:a16="http://schemas.microsoft.com/office/drawing/2014/main" id="{80998A6E-FF59-104B-A799-C18856E7CCD1}"/>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1012956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56FBB8-5B1C-854D-ACAB-726D7B72C59F}"/>
              </a:ext>
            </a:extLst>
          </p:cNvPr>
          <p:cNvSpPr>
            <a:spLocks noGrp="1"/>
          </p:cNvSpPr>
          <p:nvPr>
            <p:ph type="body" sz="quarter" idx="15"/>
          </p:nvPr>
        </p:nvSpPr>
        <p:spPr/>
        <p:txBody>
          <a:bodyPr>
            <a:normAutofit lnSpcReduction="10000"/>
          </a:bodyPr>
          <a:lstStyle/>
          <a:p>
            <a:r>
              <a:rPr lang="en-US" dirty="0"/>
              <a:t>RN NIAB</a:t>
            </a:r>
          </a:p>
        </p:txBody>
      </p:sp>
      <p:sp>
        <p:nvSpPr>
          <p:cNvPr id="3" name="Text Placeholder 2">
            <a:extLst>
              <a:ext uri="{FF2B5EF4-FFF2-40B4-BE49-F238E27FC236}">
                <a16:creationId xmlns:a16="http://schemas.microsoft.com/office/drawing/2014/main" id="{4E2DDFA4-2D5E-3F4B-8BB8-3C8E1250AC92}"/>
              </a:ext>
            </a:extLst>
          </p:cNvPr>
          <p:cNvSpPr>
            <a:spLocks noGrp="1"/>
          </p:cNvSpPr>
          <p:nvPr>
            <p:ph type="body" sz="quarter" idx="4294967295"/>
          </p:nvPr>
        </p:nvSpPr>
        <p:spPr>
          <a:xfrm>
            <a:off x="1923820" y="126669"/>
            <a:ext cx="6497723" cy="669156"/>
          </a:xfrm>
        </p:spPr>
        <p:txBody>
          <a:bodyPr/>
          <a:lstStyle/>
          <a:p>
            <a:pPr marL="0" indent="0">
              <a:buNone/>
            </a:pPr>
            <a:r>
              <a:rPr lang="en-US" sz="1200" b="1" dirty="0">
                <a:solidFill>
                  <a:schemeClr val="bg1"/>
                </a:solidFill>
                <a:latin typeface="Arial" panose="020B0604020202020204" pitchFamily="34" charset="0"/>
                <a:cs typeface="Arial" panose="020B0604020202020204" pitchFamily="34" charset="0"/>
              </a:rPr>
              <a:t>RN NIAB loaded into the SHI VM</a:t>
            </a:r>
          </a:p>
        </p:txBody>
      </p:sp>
      <p:sp>
        <p:nvSpPr>
          <p:cNvPr id="4" name="Text Placeholder 3">
            <a:extLst>
              <a:ext uri="{FF2B5EF4-FFF2-40B4-BE49-F238E27FC236}">
                <a16:creationId xmlns:a16="http://schemas.microsoft.com/office/drawing/2014/main" id="{DE175C54-A7FF-A048-A14D-FC31A8900A27}"/>
              </a:ext>
            </a:extLst>
          </p:cNvPr>
          <p:cNvSpPr>
            <a:spLocks noGrp="1"/>
          </p:cNvSpPr>
          <p:nvPr>
            <p:ph type="body" sz="quarter" idx="19"/>
          </p:nvPr>
        </p:nvSpPr>
        <p:spPr>
          <a:xfrm>
            <a:off x="457200" y="1508761"/>
            <a:ext cx="4328809" cy="2906613"/>
          </a:xfrm>
        </p:spPr>
        <p:txBody>
          <a:bodyPr>
            <a:noAutofit/>
          </a:bodyPr>
          <a:lstStyle/>
          <a:p>
            <a:r>
              <a:rPr lang="en-US" sz="1500" dirty="0"/>
              <a:t>Loaded NIAB RN into the SHI instance</a:t>
            </a:r>
          </a:p>
          <a:p>
            <a:r>
              <a:rPr lang="en-US" sz="1500" dirty="0"/>
              <a:t>Yum installation method from the SWP</a:t>
            </a:r>
          </a:p>
          <a:p>
            <a:r>
              <a:rPr lang="en-US" sz="1500" dirty="0"/>
              <a:t>Running the RN NIAB software using the terminals</a:t>
            </a:r>
          </a:p>
          <a:p>
            <a:r>
              <a:rPr lang="en-US" sz="1500" dirty="0"/>
              <a:t>NMS Client Principal User was exercised - worked well</a:t>
            </a:r>
          </a:p>
          <a:p>
            <a:r>
              <a:rPr lang="en-US" sz="1500" dirty="0" err="1"/>
              <a:t>iNSPIRE</a:t>
            </a:r>
            <a:r>
              <a:rPr lang="en-US" sz="1500" dirty="0"/>
              <a:t>  - worked well</a:t>
            </a:r>
          </a:p>
          <a:p>
            <a:r>
              <a:rPr lang="en-US" sz="1500" dirty="0"/>
              <a:t>Open </a:t>
            </a:r>
            <a:r>
              <a:rPr lang="en-US" sz="1500" dirty="0" err="1"/>
              <a:t>Spectre</a:t>
            </a:r>
            <a:r>
              <a:rPr lang="en-US" sz="1500" dirty="0"/>
              <a:t> - worked well</a:t>
            </a:r>
          </a:p>
          <a:p>
            <a:endParaRPr lang="en-US" sz="1500" dirty="0"/>
          </a:p>
          <a:p>
            <a:pPr marL="0" indent="0">
              <a:buNone/>
            </a:pPr>
            <a:endParaRPr lang="en-US" sz="1500" dirty="0"/>
          </a:p>
        </p:txBody>
      </p:sp>
      <p:pic>
        <p:nvPicPr>
          <p:cNvPr id="6" name="Picture 5">
            <a:extLst>
              <a:ext uri="{FF2B5EF4-FFF2-40B4-BE49-F238E27FC236}">
                <a16:creationId xmlns:a16="http://schemas.microsoft.com/office/drawing/2014/main" id="{DD000208-6826-E04E-A845-B511324ABDC5}"/>
              </a:ext>
            </a:extLst>
          </p:cNvPr>
          <p:cNvPicPr>
            <a:picLocks noChangeAspect="1"/>
          </p:cNvPicPr>
          <p:nvPr/>
        </p:nvPicPr>
        <p:blipFill>
          <a:blip r:embed="rId2"/>
          <a:stretch>
            <a:fillRect/>
          </a:stretch>
        </p:blipFill>
        <p:spPr>
          <a:xfrm>
            <a:off x="4993564" y="2571751"/>
            <a:ext cx="3689690" cy="2086583"/>
          </a:xfrm>
          <a:prstGeom prst="rect">
            <a:avLst/>
          </a:prstGeom>
        </p:spPr>
      </p:pic>
      <p:pic>
        <p:nvPicPr>
          <p:cNvPr id="8" name="Picture 7">
            <a:extLst>
              <a:ext uri="{FF2B5EF4-FFF2-40B4-BE49-F238E27FC236}">
                <a16:creationId xmlns:a16="http://schemas.microsoft.com/office/drawing/2014/main" id="{31EBBF20-C2C3-B143-AEE4-53C509376050}"/>
              </a:ext>
            </a:extLst>
          </p:cNvPr>
          <p:cNvPicPr>
            <a:picLocks noChangeAspect="1"/>
          </p:cNvPicPr>
          <p:nvPr/>
        </p:nvPicPr>
        <p:blipFill>
          <a:blip r:embed="rId3"/>
          <a:stretch>
            <a:fillRect/>
          </a:stretch>
        </p:blipFill>
        <p:spPr>
          <a:xfrm>
            <a:off x="5559353" y="605760"/>
            <a:ext cx="3307409" cy="1676965"/>
          </a:xfrm>
          <a:prstGeom prst="rect">
            <a:avLst/>
          </a:prstGeom>
        </p:spPr>
      </p:pic>
      <p:sp>
        <p:nvSpPr>
          <p:cNvPr id="7" name="TextBox 6">
            <a:extLst>
              <a:ext uri="{FF2B5EF4-FFF2-40B4-BE49-F238E27FC236}">
                <a16:creationId xmlns:a16="http://schemas.microsoft.com/office/drawing/2014/main" id="{E34379E7-8791-AD4B-8F64-F363F66BB4DC}"/>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1577725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309C3-24B0-6948-AD2E-E955DEE0AD63}"/>
              </a:ext>
            </a:extLst>
          </p:cNvPr>
          <p:cNvSpPr>
            <a:spLocks noGrp="1"/>
          </p:cNvSpPr>
          <p:nvPr>
            <p:ph type="body" sz="quarter" idx="15"/>
          </p:nvPr>
        </p:nvSpPr>
        <p:spPr/>
        <p:txBody>
          <a:bodyPr>
            <a:normAutofit lnSpcReduction="10000"/>
          </a:bodyPr>
          <a:lstStyle/>
          <a:p>
            <a:r>
              <a:rPr lang="en-US" dirty="0"/>
              <a:t>Multi-User NIAC v0.3 AMI</a:t>
            </a:r>
          </a:p>
          <a:p>
            <a:endParaRPr lang="en-US" dirty="0"/>
          </a:p>
        </p:txBody>
      </p:sp>
      <p:sp>
        <p:nvSpPr>
          <p:cNvPr id="3" name="Text Placeholder 2">
            <a:extLst>
              <a:ext uri="{FF2B5EF4-FFF2-40B4-BE49-F238E27FC236}">
                <a16:creationId xmlns:a16="http://schemas.microsoft.com/office/drawing/2014/main" id="{0A98A873-77B0-884F-8215-9BD3F62766AC}"/>
              </a:ext>
            </a:extLst>
          </p:cNvPr>
          <p:cNvSpPr>
            <a:spLocks noGrp="1"/>
          </p:cNvSpPr>
          <p:nvPr>
            <p:ph type="body" sz="quarter" idx="4294967295"/>
          </p:nvPr>
        </p:nvSpPr>
        <p:spPr>
          <a:xfrm>
            <a:off x="1978429" y="166255"/>
            <a:ext cx="8226054" cy="669156"/>
          </a:xfrm>
        </p:spPr>
        <p:txBody>
          <a:bodyPr/>
          <a:lstStyle/>
          <a:p>
            <a:pPr marL="0" indent="0">
              <a:buNone/>
            </a:pPr>
            <a:r>
              <a:rPr lang="en-US" sz="1200" b="1" dirty="0">
                <a:solidFill>
                  <a:schemeClr val="bg1"/>
                </a:solidFill>
                <a:latin typeface="Arial" panose="020B0604020202020204" pitchFamily="34" charset="0"/>
                <a:cs typeface="Arial" panose="020B0604020202020204" pitchFamily="34" charset="0"/>
              </a:rPr>
              <a:t>Placing NIAB in the Cloud (NIAC)</a:t>
            </a:r>
          </a:p>
          <a:p>
            <a:pPr marL="0" indent="0">
              <a:buNone/>
            </a:pPr>
            <a:endParaRPr lang="en-US" sz="1200" b="1" dirty="0">
              <a:solidFill>
                <a:schemeClr val="bg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ACE93FC8-43CF-F84F-94DA-47C2DC12399B}"/>
              </a:ext>
            </a:extLst>
          </p:cNvPr>
          <p:cNvSpPr>
            <a:spLocks noGrp="1"/>
          </p:cNvSpPr>
          <p:nvPr>
            <p:ph type="body" sz="quarter" idx="19"/>
          </p:nvPr>
        </p:nvSpPr>
        <p:spPr/>
        <p:txBody>
          <a:bodyPr>
            <a:noAutofit/>
          </a:bodyPr>
          <a:lstStyle/>
          <a:p>
            <a:r>
              <a:rPr lang="en-US" sz="1500" dirty="0"/>
              <a:t>Costs for NIAC v0.3 is approximately $14 per instance per day, due entirely to EC2 usage, resulting in an estimated annual cost of $5110 per instance.  </a:t>
            </a:r>
          </a:p>
          <a:p>
            <a:pPr lvl="1"/>
            <a:r>
              <a:rPr lang="en-US" sz="1500" dirty="0"/>
              <a:t>This initial estimate is not at all optimized, however, and will be revised significantly downward following expected improvements in EC2 uptime and persistent disk storage.  </a:t>
            </a:r>
          </a:p>
          <a:p>
            <a:pPr lvl="1"/>
            <a:r>
              <a:rPr lang="en-US" sz="1500" dirty="0"/>
              <a:t>The EC2 instance initially chosen is oversized (32 GB RAM, 8 CPUs, 50 GB disk space) for its software requirements, and is running continuously.  </a:t>
            </a:r>
          </a:p>
          <a:p>
            <a:pPr lvl="1"/>
            <a:r>
              <a:rPr lang="en-US" sz="1500" dirty="0"/>
              <a:t>Right-sizing the EC2 instance and reducing its uptime will significantly reduce costs, bringing them into ranges that will better reflect long-term usage patterns.</a:t>
            </a:r>
          </a:p>
          <a:p>
            <a:pPr marL="0" indent="0">
              <a:buNone/>
            </a:pPr>
            <a:endParaRPr lang="en-US" dirty="0"/>
          </a:p>
        </p:txBody>
      </p:sp>
      <p:sp>
        <p:nvSpPr>
          <p:cNvPr id="5" name="TextBox 4">
            <a:extLst>
              <a:ext uri="{FF2B5EF4-FFF2-40B4-BE49-F238E27FC236}">
                <a16:creationId xmlns:a16="http://schemas.microsoft.com/office/drawing/2014/main" id="{10462996-ECA9-B24B-88BF-4A2D0A961E62}"/>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230881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8A67C-6C43-ED47-98D4-E786C8F40CD8}"/>
              </a:ext>
            </a:extLst>
          </p:cNvPr>
          <p:cNvSpPr>
            <a:spLocks noGrp="1"/>
          </p:cNvSpPr>
          <p:nvPr>
            <p:ph type="body" sz="quarter" idx="15"/>
          </p:nvPr>
        </p:nvSpPr>
        <p:spPr/>
        <p:txBody>
          <a:bodyPr>
            <a:normAutofit lnSpcReduction="10000"/>
          </a:bodyPr>
          <a:lstStyle/>
          <a:p>
            <a:r>
              <a:rPr lang="en-US" dirty="0"/>
              <a:t>Initial Conclusions</a:t>
            </a:r>
          </a:p>
        </p:txBody>
      </p:sp>
      <p:sp>
        <p:nvSpPr>
          <p:cNvPr id="4" name="Text Placeholder 3">
            <a:extLst>
              <a:ext uri="{FF2B5EF4-FFF2-40B4-BE49-F238E27FC236}">
                <a16:creationId xmlns:a16="http://schemas.microsoft.com/office/drawing/2014/main" id="{79513D80-9CAF-EE47-A344-F7B0A922D25B}"/>
              </a:ext>
            </a:extLst>
          </p:cNvPr>
          <p:cNvSpPr>
            <a:spLocks noGrp="1"/>
          </p:cNvSpPr>
          <p:nvPr>
            <p:ph type="body" sz="quarter" idx="19"/>
          </p:nvPr>
        </p:nvSpPr>
        <p:spPr/>
        <p:txBody>
          <a:bodyPr>
            <a:noAutofit/>
          </a:bodyPr>
          <a:lstStyle/>
          <a:p>
            <a:r>
              <a:rPr lang="en-US" sz="1500" dirty="0"/>
              <a:t>For AWS the NIAC installation using EC2 and AMI worked well and created a stable platform for NIAB.</a:t>
            </a:r>
          </a:p>
          <a:p>
            <a:pPr lvl="1"/>
            <a:r>
              <a:rPr lang="en-US" sz="1500" dirty="0"/>
              <a:t>Set up of the software and access to the data are identical</a:t>
            </a:r>
          </a:p>
          <a:p>
            <a:pPr lvl="1"/>
            <a:r>
              <a:rPr lang="en-US" sz="1500" dirty="0"/>
              <a:t>Troubleshooting has the added unanticipated benefit of being able to access the NIAC from anywhere including Vienna</a:t>
            </a:r>
          </a:p>
          <a:p>
            <a:pPr lvl="2"/>
            <a:r>
              <a:rPr lang="en-US" sz="1500" dirty="0"/>
              <a:t>You can email support your instance</a:t>
            </a:r>
          </a:p>
          <a:p>
            <a:r>
              <a:rPr lang="en-US" sz="1500" dirty="0"/>
              <a:t>We are still investigating the need to set up multiple AMIs to match the VMs</a:t>
            </a:r>
          </a:p>
          <a:p>
            <a:pPr lvl="1"/>
            <a:r>
              <a:rPr lang="en-US" sz="1500" dirty="0"/>
              <a:t>SHI was initially loaded.  Loaded the RN NIAB via Yum. </a:t>
            </a:r>
          </a:p>
          <a:p>
            <a:pPr lvl="1"/>
            <a:r>
              <a:rPr lang="en-US" sz="1500" dirty="0" err="1"/>
              <a:t>GrandSim</a:t>
            </a:r>
            <a:r>
              <a:rPr lang="en-US" sz="1500" dirty="0"/>
              <a:t> and </a:t>
            </a:r>
            <a:r>
              <a:rPr lang="en-US" sz="1500" dirty="0" err="1"/>
              <a:t>WebGrape</a:t>
            </a:r>
            <a:r>
              <a:rPr lang="en-US" sz="1500" dirty="0"/>
              <a:t> VMs have not yet been loaded.</a:t>
            </a:r>
          </a:p>
          <a:p>
            <a:r>
              <a:rPr lang="en-US" sz="1500" dirty="0"/>
              <a:t>Need to investigate the capabilities with other cloud providers </a:t>
            </a:r>
          </a:p>
        </p:txBody>
      </p:sp>
      <p:sp>
        <p:nvSpPr>
          <p:cNvPr id="7" name="Text Placeholder 22">
            <a:extLst>
              <a:ext uri="{FF2B5EF4-FFF2-40B4-BE49-F238E27FC236}">
                <a16:creationId xmlns:a16="http://schemas.microsoft.com/office/drawing/2014/main" id="{69B82DC9-1D84-6A47-AC44-EF85F6C3B1A9}"/>
              </a:ext>
            </a:extLst>
          </p:cNvPr>
          <p:cNvSpPr>
            <a:spLocks noGrp="1"/>
          </p:cNvSpPr>
          <p:nvPr>
            <p:ph type="body" sz="quarter" idx="4294967295"/>
          </p:nvPr>
        </p:nvSpPr>
        <p:spPr>
          <a:xfrm>
            <a:off x="1802087" y="130945"/>
            <a:ext cx="5419899" cy="669156"/>
          </a:xfrm>
        </p:spPr>
        <p:txBody>
          <a:bodyPr>
            <a:normAutofit/>
          </a:bodyPr>
          <a:lstStyle/>
          <a:p>
            <a:pPr marL="0" indent="0">
              <a:buNone/>
            </a:pPr>
            <a:r>
              <a:rPr lang="en-US" sz="1200" b="1" dirty="0">
                <a:solidFill>
                  <a:schemeClr val="bg1"/>
                </a:solidFill>
                <a:latin typeface="Arial" panose="020B0604020202020204" pitchFamily="34" charset="0"/>
                <a:cs typeface="Arial" panose="020B0604020202020204" pitchFamily="34" charset="0"/>
              </a:rPr>
              <a:t>T4.3: Seismic-Hydroacoustic-Infrasound (SHI) in the Sky: benefits and pitfalls of NDC-in-a-box in the Cloud </a:t>
            </a:r>
          </a:p>
        </p:txBody>
      </p:sp>
      <p:sp>
        <p:nvSpPr>
          <p:cNvPr id="5" name="TextBox 4">
            <a:extLst>
              <a:ext uri="{FF2B5EF4-FFF2-40B4-BE49-F238E27FC236}">
                <a16:creationId xmlns:a16="http://schemas.microsoft.com/office/drawing/2014/main" id="{5BBC88D6-8B91-8F4E-8061-D9A9A875C054}"/>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3936383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1898F552-2DB2-0C40-9167-1154D92FDD09}"/>
              </a:ext>
            </a:extLst>
          </p:cNvPr>
          <p:cNvSpPr>
            <a:spLocks noGrp="1"/>
          </p:cNvSpPr>
          <p:nvPr>
            <p:ph type="body" sz="quarter" idx="15"/>
          </p:nvPr>
        </p:nvSpPr>
        <p:spPr/>
        <p:txBody>
          <a:bodyPr>
            <a:normAutofit lnSpcReduction="10000"/>
          </a:bodyPr>
          <a:lstStyle/>
          <a:p>
            <a:r>
              <a:rPr lang="en-US" dirty="0"/>
              <a:t>Motivation</a:t>
            </a:r>
          </a:p>
        </p:txBody>
      </p:sp>
      <p:sp>
        <p:nvSpPr>
          <p:cNvPr id="23" name="Text Placeholder 22">
            <a:extLst>
              <a:ext uri="{FF2B5EF4-FFF2-40B4-BE49-F238E27FC236}">
                <a16:creationId xmlns:a16="http://schemas.microsoft.com/office/drawing/2014/main" id="{1E4D8F9F-37C3-5048-8252-D0AD266608DC}"/>
              </a:ext>
            </a:extLst>
          </p:cNvPr>
          <p:cNvSpPr>
            <a:spLocks noGrp="1"/>
          </p:cNvSpPr>
          <p:nvPr>
            <p:ph type="body" sz="quarter" idx="4294967295"/>
          </p:nvPr>
        </p:nvSpPr>
        <p:spPr>
          <a:xfrm>
            <a:off x="1802087" y="130945"/>
            <a:ext cx="5419899" cy="669156"/>
          </a:xfrm>
        </p:spPr>
        <p:txBody>
          <a:bodyPr>
            <a:normAutofit/>
          </a:bodyPr>
          <a:lstStyle/>
          <a:p>
            <a:pPr marL="0" indent="0">
              <a:buNone/>
            </a:pPr>
            <a:r>
              <a:rPr lang="en-US" sz="1200" b="1" dirty="0">
                <a:solidFill>
                  <a:schemeClr val="bg1"/>
                </a:solidFill>
                <a:latin typeface="Arial" panose="020B0604020202020204" pitchFamily="34" charset="0"/>
                <a:cs typeface="Arial" panose="020B0604020202020204" pitchFamily="34" charset="0"/>
              </a:rPr>
              <a:t>T4.3: Seismic-Hydroacoustic-Infrasound (SHI) in the Sky: benefits and pitfalls of NDC-in-a-box in the Cloud </a:t>
            </a:r>
          </a:p>
        </p:txBody>
      </p:sp>
      <p:sp>
        <p:nvSpPr>
          <p:cNvPr id="25" name="Text Placeholder 24">
            <a:extLst>
              <a:ext uri="{FF2B5EF4-FFF2-40B4-BE49-F238E27FC236}">
                <a16:creationId xmlns:a16="http://schemas.microsoft.com/office/drawing/2014/main" id="{ED402E1C-DCF4-FE46-A369-C3F03DB18CDF}"/>
              </a:ext>
            </a:extLst>
          </p:cNvPr>
          <p:cNvSpPr>
            <a:spLocks noGrp="1"/>
          </p:cNvSpPr>
          <p:nvPr>
            <p:ph type="body" sz="quarter" idx="19"/>
          </p:nvPr>
        </p:nvSpPr>
        <p:spPr>
          <a:xfrm>
            <a:off x="457200" y="1508761"/>
            <a:ext cx="2810705" cy="2906613"/>
          </a:xfrm>
        </p:spPr>
        <p:txBody>
          <a:bodyPr>
            <a:normAutofit fontScale="40000" lnSpcReduction="20000"/>
          </a:bodyPr>
          <a:lstStyle/>
          <a:p>
            <a:r>
              <a:rPr lang="en-US" dirty="0"/>
              <a:t>Omar Marcillo, ONRL and Jonathan MacCarthy, LANL have been executing research on cloud computing.  This research inspired the SnT19 poster T4.3 P9 NDC in the Cloud.</a:t>
            </a:r>
          </a:p>
          <a:p>
            <a:r>
              <a:rPr lang="en-US" dirty="0"/>
              <a:t>Gordon MacLeod, LANL is a former PTS OSI PPO Chief and PM of the IFE14 who was first introduced to NDC in the Box at a NDC meeting in Asunción, Paraguay and OSI RN Laboratory during the IFE14.</a:t>
            </a:r>
          </a:p>
          <a:p>
            <a:r>
              <a:rPr lang="en-US" dirty="0"/>
              <a:t>This work moves forward on all of their interests to study if the cloud will allow expanded functionality and capability without impacting infrastructure or bandwidth at minimal costs.</a:t>
            </a:r>
          </a:p>
        </p:txBody>
      </p:sp>
      <p:pic>
        <p:nvPicPr>
          <p:cNvPr id="4" name="Picture 3">
            <a:extLst>
              <a:ext uri="{FF2B5EF4-FFF2-40B4-BE49-F238E27FC236}">
                <a16:creationId xmlns:a16="http://schemas.microsoft.com/office/drawing/2014/main" id="{D9E8F904-CC1C-4340-A100-6B7D83BD2BAE}"/>
              </a:ext>
            </a:extLst>
          </p:cNvPr>
          <p:cNvPicPr>
            <a:picLocks noChangeAspect="1"/>
          </p:cNvPicPr>
          <p:nvPr/>
        </p:nvPicPr>
        <p:blipFill>
          <a:blip r:embed="rId2"/>
          <a:stretch>
            <a:fillRect/>
          </a:stretch>
        </p:blipFill>
        <p:spPr>
          <a:xfrm>
            <a:off x="3371453" y="1415382"/>
            <a:ext cx="3124655" cy="2224217"/>
          </a:xfrm>
          <a:prstGeom prst="rect">
            <a:avLst/>
          </a:prstGeom>
        </p:spPr>
      </p:pic>
      <p:pic>
        <p:nvPicPr>
          <p:cNvPr id="8" name="Picture 7">
            <a:extLst>
              <a:ext uri="{FF2B5EF4-FFF2-40B4-BE49-F238E27FC236}">
                <a16:creationId xmlns:a16="http://schemas.microsoft.com/office/drawing/2014/main" id="{DBB08A3D-53C0-7F44-8648-5CBDCD04E991}"/>
              </a:ext>
            </a:extLst>
          </p:cNvPr>
          <p:cNvPicPr>
            <a:picLocks noChangeAspect="1"/>
          </p:cNvPicPr>
          <p:nvPr/>
        </p:nvPicPr>
        <p:blipFill rotWithShape="1">
          <a:blip r:embed="rId2"/>
          <a:srcRect l="68180" t="40393" b="12160"/>
          <a:stretch/>
        </p:blipFill>
        <p:spPr>
          <a:xfrm>
            <a:off x="6182157" y="1415382"/>
            <a:ext cx="2810705" cy="2983347"/>
          </a:xfrm>
          <a:prstGeom prst="rect">
            <a:avLst/>
          </a:prstGeom>
          <a:noFill/>
        </p:spPr>
      </p:pic>
      <p:cxnSp>
        <p:nvCxnSpPr>
          <p:cNvPr id="6" name="Straight Connector 5">
            <a:extLst>
              <a:ext uri="{FF2B5EF4-FFF2-40B4-BE49-F238E27FC236}">
                <a16:creationId xmlns:a16="http://schemas.microsoft.com/office/drawing/2014/main" id="{5920C70B-7032-9545-BCFE-C0EE548F7F75}"/>
              </a:ext>
            </a:extLst>
          </p:cNvPr>
          <p:cNvCxnSpPr/>
          <p:nvPr/>
        </p:nvCxnSpPr>
        <p:spPr>
          <a:xfrm flipV="1">
            <a:off x="5514202" y="1432027"/>
            <a:ext cx="667955" cy="8941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Frame 9">
            <a:extLst>
              <a:ext uri="{FF2B5EF4-FFF2-40B4-BE49-F238E27FC236}">
                <a16:creationId xmlns:a16="http://schemas.microsoft.com/office/drawing/2014/main" id="{4BC4AF1D-6F4B-064A-9DE3-261647D75141}"/>
              </a:ext>
            </a:extLst>
          </p:cNvPr>
          <p:cNvSpPr/>
          <p:nvPr/>
        </p:nvSpPr>
        <p:spPr>
          <a:xfrm>
            <a:off x="6182157" y="1432027"/>
            <a:ext cx="2810705" cy="2983347"/>
          </a:xfrm>
          <a:prstGeom prst="frame">
            <a:avLst>
              <a:gd name="adj1" fmla="val 227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5">
              <a:solidFill>
                <a:schemeClr val="tx1"/>
              </a:solidFill>
            </a:endParaRPr>
          </a:p>
        </p:txBody>
      </p:sp>
      <p:cxnSp>
        <p:nvCxnSpPr>
          <p:cNvPr id="11" name="Straight Connector 10">
            <a:extLst>
              <a:ext uri="{FF2B5EF4-FFF2-40B4-BE49-F238E27FC236}">
                <a16:creationId xmlns:a16="http://schemas.microsoft.com/office/drawing/2014/main" id="{041C1D80-B004-0140-9D7A-ABA745B5ABEE}"/>
              </a:ext>
            </a:extLst>
          </p:cNvPr>
          <p:cNvCxnSpPr>
            <a:cxnSpLocks/>
          </p:cNvCxnSpPr>
          <p:nvPr/>
        </p:nvCxnSpPr>
        <p:spPr>
          <a:xfrm>
            <a:off x="5514202" y="3391930"/>
            <a:ext cx="667955" cy="10067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FBD2A8-03D5-A74E-956E-EEC2C2FBACA4}"/>
              </a:ext>
            </a:extLst>
          </p:cNvPr>
          <p:cNvSpPr txBox="1"/>
          <p:nvPr/>
        </p:nvSpPr>
        <p:spPr>
          <a:xfrm>
            <a:off x="2703498" y="4024005"/>
            <a:ext cx="2984157" cy="261610"/>
          </a:xfrm>
          <a:prstGeom prst="rect">
            <a:avLst/>
          </a:prstGeom>
          <a:solidFill>
            <a:schemeClr val="accent2">
              <a:lumMod val="20000"/>
              <a:lumOff val="80000"/>
            </a:schemeClr>
          </a:solidFill>
          <a:ln>
            <a:solidFill>
              <a:srgbClr val="FF0000"/>
            </a:solidFill>
          </a:ln>
        </p:spPr>
        <p:txBody>
          <a:bodyPr wrap="square" rtlCol="0">
            <a:spAutoFit/>
          </a:bodyPr>
          <a:lstStyle/>
          <a:p>
            <a:r>
              <a:rPr lang="en-US" sz="1100" dirty="0"/>
              <a:t>We set out to demonstrate what was possible</a:t>
            </a:r>
          </a:p>
        </p:txBody>
      </p:sp>
      <p:sp>
        <p:nvSpPr>
          <p:cNvPr id="5" name="TextBox 4">
            <a:extLst>
              <a:ext uri="{FF2B5EF4-FFF2-40B4-BE49-F238E27FC236}">
                <a16:creationId xmlns:a16="http://schemas.microsoft.com/office/drawing/2014/main" id="{014C7644-39CA-3643-A628-914CA0BB5147}"/>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767729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5B416A2-BF39-7542-99DF-EC767DD7A557}"/>
              </a:ext>
            </a:extLst>
          </p:cNvPr>
          <p:cNvSpPr>
            <a:spLocks noGrp="1"/>
          </p:cNvSpPr>
          <p:nvPr>
            <p:ph type="body" sz="quarter" idx="15"/>
          </p:nvPr>
        </p:nvSpPr>
        <p:spPr/>
        <p:txBody>
          <a:bodyPr>
            <a:normAutofit lnSpcReduction="10000"/>
          </a:bodyPr>
          <a:lstStyle/>
          <a:p>
            <a:r>
              <a:rPr lang="en-US" dirty="0"/>
              <a:t>Initial Study Goals</a:t>
            </a:r>
          </a:p>
        </p:txBody>
      </p:sp>
      <p:sp>
        <p:nvSpPr>
          <p:cNvPr id="23" name="Text Placeholder 22">
            <a:extLst>
              <a:ext uri="{FF2B5EF4-FFF2-40B4-BE49-F238E27FC236}">
                <a16:creationId xmlns:a16="http://schemas.microsoft.com/office/drawing/2014/main" id="{1EB870E3-6FCB-D04C-AD14-70FED72E2385}"/>
              </a:ext>
            </a:extLst>
          </p:cNvPr>
          <p:cNvSpPr>
            <a:spLocks noGrp="1"/>
          </p:cNvSpPr>
          <p:nvPr>
            <p:ph type="body" sz="quarter" idx="19"/>
          </p:nvPr>
        </p:nvSpPr>
        <p:spPr>
          <a:xfrm>
            <a:off x="457200" y="1508761"/>
            <a:ext cx="5724268" cy="2906613"/>
          </a:xfrm>
        </p:spPr>
        <p:txBody>
          <a:bodyPr>
            <a:normAutofit fontScale="47500" lnSpcReduction="20000"/>
          </a:bodyPr>
          <a:lstStyle/>
          <a:p>
            <a:r>
              <a:rPr lang="en-US" dirty="0"/>
              <a:t>Conduct a study that would demonstrate feasibility and evaluate the operational capabilities of “NDC-in-a-Box” in cloud environments using virtualized hardware and standardized software.</a:t>
            </a:r>
          </a:p>
          <a:p>
            <a:r>
              <a:rPr lang="en-US" dirty="0"/>
              <a:t>Demonstrate how a standardized software suite (NIAB) can be deployed using the software delivery platforms available in the cloud.</a:t>
            </a:r>
          </a:p>
          <a:p>
            <a:r>
              <a:rPr lang="en-US" dirty="0"/>
              <a:t>Explore using both IMS and other data.  </a:t>
            </a:r>
          </a:p>
          <a:p>
            <a:pPr fontAlgn="base"/>
            <a:r>
              <a:rPr lang="en-US" dirty="0"/>
              <a:t>Document the cost and the logistical burden of providing NIAC computing hardware by using virtualized computing services in the cloud.</a:t>
            </a:r>
          </a:p>
          <a:p>
            <a:pPr fontAlgn="base"/>
            <a:r>
              <a:rPr lang="en-US" dirty="0"/>
              <a:t>Standardize and increase the computing resources available by using virtualized computing services in the cloud.</a:t>
            </a:r>
          </a:p>
          <a:p>
            <a:endParaRPr lang="en-US" dirty="0"/>
          </a:p>
        </p:txBody>
      </p:sp>
      <p:pic>
        <p:nvPicPr>
          <p:cNvPr id="2" name="Picture 1">
            <a:extLst>
              <a:ext uri="{FF2B5EF4-FFF2-40B4-BE49-F238E27FC236}">
                <a16:creationId xmlns:a16="http://schemas.microsoft.com/office/drawing/2014/main" id="{02B8C0D2-9599-6846-847F-2D92958DC781}"/>
              </a:ext>
            </a:extLst>
          </p:cNvPr>
          <p:cNvPicPr>
            <a:picLocks noChangeAspect="1"/>
          </p:cNvPicPr>
          <p:nvPr/>
        </p:nvPicPr>
        <p:blipFill>
          <a:blip r:embed="rId2"/>
          <a:stretch>
            <a:fillRect/>
          </a:stretch>
        </p:blipFill>
        <p:spPr>
          <a:xfrm>
            <a:off x="6435793" y="1508761"/>
            <a:ext cx="2247461" cy="1759551"/>
          </a:xfrm>
          <a:prstGeom prst="rect">
            <a:avLst/>
          </a:prstGeom>
        </p:spPr>
      </p:pic>
      <p:sp>
        <p:nvSpPr>
          <p:cNvPr id="6" name="Text Placeholder 22">
            <a:extLst>
              <a:ext uri="{FF2B5EF4-FFF2-40B4-BE49-F238E27FC236}">
                <a16:creationId xmlns:a16="http://schemas.microsoft.com/office/drawing/2014/main" id="{FAB8034E-6412-9646-8E23-EC2CBFE3A822}"/>
              </a:ext>
            </a:extLst>
          </p:cNvPr>
          <p:cNvSpPr txBox="1">
            <a:spLocks/>
          </p:cNvSpPr>
          <p:nvPr/>
        </p:nvSpPr>
        <p:spPr>
          <a:xfrm>
            <a:off x="1802087" y="130945"/>
            <a:ext cx="5419899" cy="669156"/>
          </a:xfrm>
        </p:spPr>
        <p:txBody>
          <a:bodyPr lIns="0" tIns="0" rIns="0" bIns="0">
            <a:norm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T4.3: Seismic-Hydroacoustic-Infrasound (SHI) in the Sky: benefits and pitfalls of NDC-in-a-box in the Cloud </a:t>
            </a:r>
          </a:p>
        </p:txBody>
      </p:sp>
      <p:sp>
        <p:nvSpPr>
          <p:cNvPr id="7" name="TextBox 6">
            <a:extLst>
              <a:ext uri="{FF2B5EF4-FFF2-40B4-BE49-F238E27FC236}">
                <a16:creationId xmlns:a16="http://schemas.microsoft.com/office/drawing/2014/main" id="{4BB93B25-D3B7-7040-8B1D-00E25092265E}"/>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186008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294DEDD5-5EF9-7945-A704-1CDDB5E074E0}"/>
              </a:ext>
            </a:extLst>
          </p:cNvPr>
          <p:cNvSpPr>
            <a:spLocks noGrp="1"/>
          </p:cNvSpPr>
          <p:nvPr>
            <p:ph type="body" sz="quarter" idx="15"/>
          </p:nvPr>
        </p:nvSpPr>
        <p:spPr/>
        <p:txBody>
          <a:bodyPr>
            <a:normAutofit lnSpcReduction="10000"/>
          </a:bodyPr>
          <a:lstStyle/>
          <a:p>
            <a:r>
              <a:rPr lang="en-US" dirty="0"/>
              <a:t>Bottom Line Upfront</a:t>
            </a:r>
          </a:p>
        </p:txBody>
      </p:sp>
      <p:sp>
        <p:nvSpPr>
          <p:cNvPr id="23" name="Text Placeholder 22">
            <a:extLst>
              <a:ext uri="{FF2B5EF4-FFF2-40B4-BE49-F238E27FC236}">
                <a16:creationId xmlns:a16="http://schemas.microsoft.com/office/drawing/2014/main" id="{EC19ECD3-894B-0845-9891-EB31EBECE30E}"/>
              </a:ext>
            </a:extLst>
          </p:cNvPr>
          <p:cNvSpPr>
            <a:spLocks noGrp="1"/>
          </p:cNvSpPr>
          <p:nvPr>
            <p:ph type="body" sz="quarter" idx="19"/>
          </p:nvPr>
        </p:nvSpPr>
        <p:spPr>
          <a:xfrm>
            <a:off x="457201" y="1508761"/>
            <a:ext cx="4621427" cy="2906613"/>
          </a:xfrm>
        </p:spPr>
        <p:txBody>
          <a:bodyPr>
            <a:noAutofit/>
          </a:bodyPr>
          <a:lstStyle/>
          <a:p>
            <a:r>
              <a:rPr lang="en-US" sz="1500" dirty="0"/>
              <a:t>We successfully loaded the virtual machine images from SHI NIAB.</a:t>
            </a:r>
          </a:p>
          <a:p>
            <a:r>
              <a:rPr lang="en-US" sz="1500" dirty="0"/>
              <a:t>We loaded the RN NIAB within the SHI VM</a:t>
            </a:r>
          </a:p>
          <a:p>
            <a:r>
              <a:rPr lang="en-US" sz="1500" dirty="0"/>
              <a:t>We were using a virtual 8 CPU, 32GB Ram and 50GB drive</a:t>
            </a:r>
          </a:p>
          <a:p>
            <a:r>
              <a:rPr lang="en-US" sz="1500" dirty="0"/>
              <a:t>We have found no noticeable lag while running the software from a variety of bandwidth environments</a:t>
            </a:r>
          </a:p>
        </p:txBody>
      </p:sp>
      <p:pic>
        <p:nvPicPr>
          <p:cNvPr id="26" name="Picture 25">
            <a:extLst>
              <a:ext uri="{FF2B5EF4-FFF2-40B4-BE49-F238E27FC236}">
                <a16:creationId xmlns:a16="http://schemas.microsoft.com/office/drawing/2014/main" id="{A5CEAA8B-4DF3-9043-9A1C-D814D9D53FCC}"/>
              </a:ext>
            </a:extLst>
          </p:cNvPr>
          <p:cNvPicPr>
            <a:picLocks noChangeAspect="1"/>
          </p:cNvPicPr>
          <p:nvPr/>
        </p:nvPicPr>
        <p:blipFill rotWithShape="1">
          <a:blip r:embed="rId2"/>
          <a:srcRect r="79255" b="23498"/>
          <a:stretch/>
        </p:blipFill>
        <p:spPr>
          <a:xfrm>
            <a:off x="6003901" y="1143001"/>
            <a:ext cx="1656631" cy="3333150"/>
          </a:xfrm>
          <a:prstGeom prst="rect">
            <a:avLst/>
          </a:prstGeom>
        </p:spPr>
      </p:pic>
      <p:sp>
        <p:nvSpPr>
          <p:cNvPr id="6" name="Text Placeholder 22">
            <a:extLst>
              <a:ext uri="{FF2B5EF4-FFF2-40B4-BE49-F238E27FC236}">
                <a16:creationId xmlns:a16="http://schemas.microsoft.com/office/drawing/2014/main" id="{7E0FB34E-FBA2-EE40-89A5-87EE17011B23}"/>
              </a:ext>
            </a:extLst>
          </p:cNvPr>
          <p:cNvSpPr txBox="1">
            <a:spLocks/>
          </p:cNvSpPr>
          <p:nvPr/>
        </p:nvSpPr>
        <p:spPr>
          <a:xfrm>
            <a:off x="1802087" y="130945"/>
            <a:ext cx="5419899" cy="669156"/>
          </a:xfrm>
        </p:spPr>
        <p:txBody>
          <a:bodyPr lIns="0" tIns="0" rIns="0" bIns="0">
            <a:norm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T4.3: Seismic-Hydroacoustic-Infrasound (SHI) in the Sky: benefits and pitfalls of NDC-in-a-box in the Cloud </a:t>
            </a:r>
          </a:p>
        </p:txBody>
      </p:sp>
      <p:sp>
        <p:nvSpPr>
          <p:cNvPr id="7" name="TextBox 6">
            <a:extLst>
              <a:ext uri="{FF2B5EF4-FFF2-40B4-BE49-F238E27FC236}">
                <a16:creationId xmlns:a16="http://schemas.microsoft.com/office/drawing/2014/main" id="{64D814FF-5FC9-214C-A7B0-F187B1C040DC}"/>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60193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BDA82F-603B-A64A-AD85-05F06C8838D7}"/>
              </a:ext>
            </a:extLst>
          </p:cNvPr>
          <p:cNvSpPr>
            <a:spLocks noGrp="1"/>
          </p:cNvSpPr>
          <p:nvPr>
            <p:ph type="body" sz="quarter" idx="15"/>
          </p:nvPr>
        </p:nvSpPr>
        <p:spPr/>
        <p:txBody>
          <a:bodyPr>
            <a:normAutofit lnSpcReduction="10000"/>
          </a:bodyPr>
          <a:lstStyle/>
          <a:p>
            <a:r>
              <a:rPr lang="en-US" dirty="0"/>
              <a:t>Initial Set Up</a:t>
            </a:r>
          </a:p>
        </p:txBody>
      </p:sp>
      <p:sp>
        <p:nvSpPr>
          <p:cNvPr id="3" name="Text Placeholder 2">
            <a:extLst>
              <a:ext uri="{FF2B5EF4-FFF2-40B4-BE49-F238E27FC236}">
                <a16:creationId xmlns:a16="http://schemas.microsoft.com/office/drawing/2014/main" id="{FFC80569-27CC-F04C-AA3D-F3EF94013EC0}"/>
              </a:ext>
            </a:extLst>
          </p:cNvPr>
          <p:cNvSpPr>
            <a:spLocks noGrp="1"/>
          </p:cNvSpPr>
          <p:nvPr>
            <p:ph type="body" sz="quarter" idx="4294967295"/>
          </p:nvPr>
        </p:nvSpPr>
        <p:spPr>
          <a:xfrm>
            <a:off x="1953491" y="130945"/>
            <a:ext cx="5128954" cy="669156"/>
          </a:xfrm>
        </p:spPr>
        <p:txBody>
          <a:bodyPr/>
          <a:lstStyle/>
          <a:p>
            <a:pPr marL="0" indent="0">
              <a:buNone/>
            </a:pPr>
            <a:r>
              <a:rPr lang="en-US" sz="1200" b="1" dirty="0">
                <a:solidFill>
                  <a:schemeClr val="bg1"/>
                </a:solidFill>
                <a:latin typeface="Arial" panose="020B0604020202020204" pitchFamily="34" charset="0"/>
                <a:cs typeface="Arial" panose="020B0604020202020204" pitchFamily="34" charset="0"/>
              </a:rPr>
              <a:t>Placing NIAB in the Cloud (NIAC)</a:t>
            </a:r>
          </a:p>
        </p:txBody>
      </p:sp>
      <p:sp>
        <p:nvSpPr>
          <p:cNvPr id="4" name="Text Placeholder 3">
            <a:extLst>
              <a:ext uri="{FF2B5EF4-FFF2-40B4-BE49-F238E27FC236}">
                <a16:creationId xmlns:a16="http://schemas.microsoft.com/office/drawing/2014/main" id="{7B2EECE4-338A-DF43-B75E-2099B2539FA5}"/>
              </a:ext>
            </a:extLst>
          </p:cNvPr>
          <p:cNvSpPr>
            <a:spLocks noGrp="1"/>
          </p:cNvSpPr>
          <p:nvPr>
            <p:ph type="body" sz="quarter" idx="19"/>
          </p:nvPr>
        </p:nvSpPr>
        <p:spPr>
          <a:xfrm>
            <a:off x="457200" y="1432027"/>
            <a:ext cx="8226054" cy="2906613"/>
          </a:xfrm>
        </p:spPr>
        <p:txBody>
          <a:bodyPr/>
          <a:lstStyle/>
          <a:p>
            <a:r>
              <a:rPr lang="en-US" sz="1500" dirty="0"/>
              <a:t>A cloud-based infrastructure to host NIAB can be built in multiple ways, employing several different technology paths. A primary objective of this project is to evaluate multiple paths so that a cost-efficient and performant solution can be recommended.  </a:t>
            </a:r>
          </a:p>
          <a:p>
            <a:r>
              <a:rPr lang="en-US" sz="1500" dirty="0"/>
              <a:t>We evaluated: </a:t>
            </a:r>
          </a:p>
          <a:p>
            <a:pPr marL="573082" lvl="1" indent="-342900">
              <a:buFont typeface="+mj-lt"/>
              <a:buAutoNum type="arabicPeriod"/>
            </a:pPr>
            <a:r>
              <a:rPr lang="en-US" sz="1500" dirty="0"/>
              <a:t>running the NIAB Virtual Machine (VM) using VirtualBox software in the cloud</a:t>
            </a:r>
          </a:p>
          <a:p>
            <a:pPr marL="573082" lvl="1" indent="-342900">
              <a:buFont typeface="+mj-lt"/>
              <a:buAutoNum type="arabicPeriod"/>
            </a:pPr>
            <a:r>
              <a:rPr lang="en-US" sz="1500" dirty="0"/>
              <a:t>building a Docker image from scratch that installs all NIAB software and running the container in the cloud</a:t>
            </a:r>
          </a:p>
          <a:p>
            <a:pPr marL="573082" lvl="1" indent="-342900">
              <a:buFont typeface="+mj-lt"/>
              <a:buAutoNum type="arabicPeriod"/>
            </a:pPr>
            <a:r>
              <a:rPr lang="en-US" sz="1500" dirty="0"/>
              <a:t>converting the NIAB VM to an Amazon Machine Image (AMI) and running the AMI in the cloud</a:t>
            </a:r>
          </a:p>
          <a:p>
            <a:endParaRPr lang="en-US" dirty="0"/>
          </a:p>
        </p:txBody>
      </p:sp>
      <p:pic>
        <p:nvPicPr>
          <p:cNvPr id="1026" name="Picture 2">
            <a:extLst>
              <a:ext uri="{FF2B5EF4-FFF2-40B4-BE49-F238E27FC236}">
                <a16:creationId xmlns:a16="http://schemas.microsoft.com/office/drawing/2014/main" id="{8080242F-0D3B-854F-8A61-A3C1D0B41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7578" y="3525747"/>
            <a:ext cx="4335207" cy="12158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F7687B-B23A-E045-928C-DE42B04C4E56}"/>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101377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4D711C-FEA0-FA47-8714-D9498BAA3A53}"/>
              </a:ext>
            </a:extLst>
          </p:cNvPr>
          <p:cNvSpPr>
            <a:spLocks noGrp="1"/>
          </p:cNvSpPr>
          <p:nvPr>
            <p:ph type="body" sz="quarter" idx="15"/>
          </p:nvPr>
        </p:nvSpPr>
        <p:spPr/>
        <p:txBody>
          <a:bodyPr>
            <a:normAutofit lnSpcReduction="10000"/>
          </a:bodyPr>
          <a:lstStyle/>
          <a:p>
            <a:r>
              <a:rPr lang="en-US" dirty="0"/>
              <a:t>NIAC v0.1 Virtual Box</a:t>
            </a:r>
          </a:p>
        </p:txBody>
      </p:sp>
      <p:sp>
        <p:nvSpPr>
          <p:cNvPr id="4" name="Text Placeholder 3">
            <a:extLst>
              <a:ext uri="{FF2B5EF4-FFF2-40B4-BE49-F238E27FC236}">
                <a16:creationId xmlns:a16="http://schemas.microsoft.com/office/drawing/2014/main" id="{9AD9F79C-2162-6940-A1DE-31770C2DA96B}"/>
              </a:ext>
            </a:extLst>
          </p:cNvPr>
          <p:cNvSpPr>
            <a:spLocks noGrp="1"/>
          </p:cNvSpPr>
          <p:nvPr>
            <p:ph type="body" sz="quarter" idx="19"/>
          </p:nvPr>
        </p:nvSpPr>
        <p:spPr/>
        <p:txBody>
          <a:bodyPr>
            <a:noAutofit/>
          </a:bodyPr>
          <a:lstStyle/>
          <a:p>
            <a:r>
              <a:rPr lang="en-US" sz="1500" dirty="0"/>
              <a:t>NIAB has is currently distributed using a VirtualBox VM, which virtualizes an entire operating system and its software.  </a:t>
            </a:r>
          </a:p>
          <a:p>
            <a:r>
              <a:rPr lang="en-US" sz="1500" dirty="0"/>
              <a:t>NIAC v0.1 is the most one-to-one translation of the existing NIAB distribution into a cloud-backed infrastructure. </a:t>
            </a:r>
          </a:p>
          <a:p>
            <a:r>
              <a:rPr lang="en-US" sz="1500" dirty="0"/>
              <a:t>To create NIAC v.0.1, we launched an Amazon Elastic Compute Cloud (EC2) instance, selected CentOS Linux operating system, connected to it with a terminal, and installed VirtualBox and its prerequisites and dependencies using the standard “yum” package manager.</a:t>
            </a:r>
          </a:p>
          <a:p>
            <a:r>
              <a:rPr lang="en-US" sz="1500" dirty="0"/>
              <a:t>The NIAB .ova file was uploaded to the instance</a:t>
            </a:r>
          </a:p>
          <a:p>
            <a:r>
              <a:rPr lang="en-US" sz="1500" dirty="0"/>
              <a:t>Imported and configured in VirtualBox following instructions from NIAB release. </a:t>
            </a:r>
          </a:p>
          <a:p>
            <a:endParaRPr lang="en-US" sz="1500" dirty="0"/>
          </a:p>
        </p:txBody>
      </p:sp>
      <p:sp>
        <p:nvSpPr>
          <p:cNvPr id="5" name="Text Placeholder 2">
            <a:extLst>
              <a:ext uri="{FF2B5EF4-FFF2-40B4-BE49-F238E27FC236}">
                <a16:creationId xmlns:a16="http://schemas.microsoft.com/office/drawing/2014/main" id="{96D007CE-5C46-5240-B7A1-C8BB1D4806A8}"/>
              </a:ext>
            </a:extLst>
          </p:cNvPr>
          <p:cNvSpPr txBox="1">
            <a:spLocks/>
          </p:cNvSpPr>
          <p:nvPr/>
        </p:nvSpPr>
        <p:spPr>
          <a:xfrm>
            <a:off x="1953491" y="130945"/>
            <a:ext cx="5128954" cy="669156"/>
          </a:xfrm>
        </p:spPr>
        <p:txBody>
          <a:bodyPr lIns="0" tIns="0" rIns="0" bIns="0">
            <a:no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Placing NIAB in the Cloud (NIAC)</a:t>
            </a:r>
          </a:p>
        </p:txBody>
      </p:sp>
      <p:sp>
        <p:nvSpPr>
          <p:cNvPr id="6" name="TextBox 5">
            <a:extLst>
              <a:ext uri="{FF2B5EF4-FFF2-40B4-BE49-F238E27FC236}">
                <a16:creationId xmlns:a16="http://schemas.microsoft.com/office/drawing/2014/main" id="{99E49173-320B-A14E-AA4F-F379203BF180}"/>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3139247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11516A-724B-AD49-B996-E4DA2259FB80}"/>
              </a:ext>
            </a:extLst>
          </p:cNvPr>
          <p:cNvSpPr>
            <a:spLocks noGrp="1"/>
          </p:cNvSpPr>
          <p:nvPr>
            <p:ph type="body" sz="quarter" idx="15"/>
          </p:nvPr>
        </p:nvSpPr>
        <p:spPr/>
        <p:txBody>
          <a:bodyPr>
            <a:normAutofit lnSpcReduction="10000"/>
          </a:bodyPr>
          <a:lstStyle/>
          <a:p>
            <a:r>
              <a:rPr lang="en-US" dirty="0"/>
              <a:t>NIAC v0.1</a:t>
            </a:r>
          </a:p>
        </p:txBody>
      </p:sp>
      <p:sp>
        <p:nvSpPr>
          <p:cNvPr id="4" name="Text Placeholder 3">
            <a:extLst>
              <a:ext uri="{FF2B5EF4-FFF2-40B4-BE49-F238E27FC236}">
                <a16:creationId xmlns:a16="http://schemas.microsoft.com/office/drawing/2014/main" id="{3CB2275D-6492-DC45-90F1-62181CC3D45C}"/>
              </a:ext>
            </a:extLst>
          </p:cNvPr>
          <p:cNvSpPr>
            <a:spLocks noGrp="1"/>
          </p:cNvSpPr>
          <p:nvPr>
            <p:ph type="body" sz="quarter" idx="19"/>
          </p:nvPr>
        </p:nvSpPr>
        <p:spPr>
          <a:xfrm>
            <a:off x="549912" y="1438022"/>
            <a:ext cx="6399386" cy="2906613"/>
          </a:xfrm>
        </p:spPr>
        <p:txBody>
          <a:bodyPr/>
          <a:lstStyle/>
          <a:p>
            <a:r>
              <a:rPr lang="en-US" sz="1500" b="1" dirty="0"/>
              <a:t>Pros</a:t>
            </a:r>
          </a:p>
          <a:p>
            <a:pPr lvl="1"/>
            <a:r>
              <a:rPr lang="en-US" sz="1500" dirty="0"/>
              <a:t>NIAC v0.1 offers the scalability of EC2 as the host system and the familiarity of the existing NIAB distribution. </a:t>
            </a:r>
          </a:p>
          <a:p>
            <a:r>
              <a:rPr lang="en-US" sz="1500" b="1" dirty="0"/>
              <a:t>Cons</a:t>
            </a:r>
          </a:p>
          <a:p>
            <a:pPr lvl="1">
              <a:spcBef>
                <a:spcPts val="0"/>
              </a:spcBef>
            </a:pPr>
            <a:r>
              <a:rPr lang="en-US" sz="1500" dirty="0"/>
              <a:t>NIAC v0.1 has an extra layer of virtualization.  </a:t>
            </a:r>
          </a:p>
          <a:p>
            <a:pPr lvl="2">
              <a:spcBef>
                <a:spcPts val="0"/>
              </a:spcBef>
            </a:pPr>
            <a:r>
              <a:rPr lang="en-US" sz="1500" dirty="0"/>
              <a:t>host systems like EC2 are themselves virtualized  </a:t>
            </a:r>
          </a:p>
          <a:p>
            <a:pPr lvl="2">
              <a:spcBef>
                <a:spcPts val="0"/>
              </a:spcBef>
            </a:pPr>
            <a:r>
              <a:rPr lang="en-US" sz="1500" dirty="0"/>
              <a:t>there is no advantage to virtualization software like VirtualBox when the host system (EC2) can be customized on a per-application basis.</a:t>
            </a:r>
          </a:p>
          <a:p>
            <a:pPr lvl="1">
              <a:spcBef>
                <a:spcPts val="0"/>
              </a:spcBef>
            </a:pPr>
            <a:r>
              <a:rPr lang="en-US" sz="1500" dirty="0"/>
              <a:t>Additional steps must be taken to configure the VM to have a graphical desktop interface</a:t>
            </a:r>
          </a:p>
          <a:p>
            <a:r>
              <a:rPr lang="en-US" sz="1500" b="1" dirty="0"/>
              <a:t>Findings</a:t>
            </a:r>
          </a:p>
          <a:p>
            <a:pPr lvl="1"/>
            <a:r>
              <a:rPr lang="en-US" sz="1500" dirty="0"/>
              <a:t>The additional configuration required for obtaining a remote desktop environment dissuaded us from pursuing this technical path any further.</a:t>
            </a:r>
          </a:p>
          <a:p>
            <a:endParaRPr lang="en-US" sz="1300" dirty="0"/>
          </a:p>
        </p:txBody>
      </p:sp>
      <p:pic>
        <p:nvPicPr>
          <p:cNvPr id="5" name="Picture 2">
            <a:extLst>
              <a:ext uri="{FF2B5EF4-FFF2-40B4-BE49-F238E27FC236}">
                <a16:creationId xmlns:a16="http://schemas.microsoft.com/office/drawing/2014/main" id="{B6B30517-D489-D44F-B967-0A64179A01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162"/>
          <a:stretch/>
        </p:blipFill>
        <p:spPr bwMode="auto">
          <a:xfrm>
            <a:off x="6949298" y="1143001"/>
            <a:ext cx="2011194" cy="1666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3F7A417-B007-8E44-8F70-C29E0C72689C}"/>
              </a:ext>
            </a:extLst>
          </p:cNvPr>
          <p:cNvSpPr txBox="1">
            <a:spLocks/>
          </p:cNvSpPr>
          <p:nvPr/>
        </p:nvSpPr>
        <p:spPr>
          <a:xfrm>
            <a:off x="1953491" y="130945"/>
            <a:ext cx="5128954" cy="669156"/>
          </a:xfrm>
        </p:spPr>
        <p:txBody>
          <a:bodyPr lIns="0" tIns="0" rIns="0" bIns="0">
            <a:no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Placing NIAB in the Cloud (NIAC)</a:t>
            </a:r>
          </a:p>
        </p:txBody>
      </p:sp>
      <p:sp>
        <p:nvSpPr>
          <p:cNvPr id="7" name="TextBox 6">
            <a:extLst>
              <a:ext uri="{FF2B5EF4-FFF2-40B4-BE49-F238E27FC236}">
                <a16:creationId xmlns:a16="http://schemas.microsoft.com/office/drawing/2014/main" id="{8E2131DF-CC46-4346-A5CE-ED05F971FABE}"/>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2230329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92033-6C2E-9243-B80E-C49B8A669841}"/>
              </a:ext>
            </a:extLst>
          </p:cNvPr>
          <p:cNvSpPr>
            <a:spLocks noGrp="1"/>
          </p:cNvSpPr>
          <p:nvPr>
            <p:ph type="body" sz="quarter" idx="15"/>
          </p:nvPr>
        </p:nvSpPr>
        <p:spPr/>
        <p:txBody>
          <a:bodyPr>
            <a:normAutofit lnSpcReduction="10000"/>
          </a:bodyPr>
          <a:lstStyle/>
          <a:p>
            <a:r>
              <a:rPr lang="en-US" dirty="0"/>
              <a:t>NIAC v0.2 Docker Image</a:t>
            </a:r>
          </a:p>
        </p:txBody>
      </p:sp>
      <p:sp>
        <p:nvSpPr>
          <p:cNvPr id="4" name="Text Placeholder 3">
            <a:extLst>
              <a:ext uri="{FF2B5EF4-FFF2-40B4-BE49-F238E27FC236}">
                <a16:creationId xmlns:a16="http://schemas.microsoft.com/office/drawing/2014/main" id="{6C9B768C-B88C-684E-B90A-E2E171BB590C}"/>
              </a:ext>
            </a:extLst>
          </p:cNvPr>
          <p:cNvSpPr>
            <a:spLocks noGrp="1"/>
          </p:cNvSpPr>
          <p:nvPr>
            <p:ph type="body" sz="quarter" idx="19"/>
          </p:nvPr>
        </p:nvSpPr>
        <p:spPr/>
        <p:txBody>
          <a:bodyPr>
            <a:normAutofit fontScale="62500" lnSpcReduction="20000"/>
          </a:bodyPr>
          <a:lstStyle/>
          <a:p>
            <a:r>
              <a:rPr lang="en-US" sz="2700" dirty="0"/>
              <a:t>Docker is a versatile and lightweight virtualization software, similar in spirit to VirtualBox VMs.</a:t>
            </a:r>
          </a:p>
          <a:p>
            <a:pPr lvl="1"/>
            <a:r>
              <a:rPr lang="en-US" sz="2700" dirty="0"/>
              <a:t>Different in implementation </a:t>
            </a:r>
          </a:p>
          <a:p>
            <a:pPr lvl="1"/>
            <a:r>
              <a:rPr lang="en-US" sz="2700" dirty="0"/>
              <a:t>Uses far fewer host system resources</a:t>
            </a:r>
          </a:p>
          <a:p>
            <a:r>
              <a:rPr lang="en-US" sz="2700" dirty="0"/>
              <a:t>Docker is used to build self-contained images of an operating system and installed NIAB software that can be run on any host system with Docker software installed.  </a:t>
            </a:r>
          </a:p>
          <a:p>
            <a:r>
              <a:rPr lang="en-US" sz="2700" dirty="0"/>
              <a:t>An image is built using a “recipe” called a Dockerfile, in which one specifies a base operating system and a series of commands that copy files and install software into the image.</a:t>
            </a:r>
          </a:p>
          <a:p>
            <a:r>
              <a:rPr lang="en-US" sz="2700" dirty="0"/>
              <a:t>Using Docker for NIAC v0.2 would allow the NIAB software to run on EC2 hardware using an array of cloud services, each with different cost and performance profiles.  It addresses the high system resource usage of v0.1.</a:t>
            </a:r>
          </a:p>
          <a:p>
            <a:endParaRPr lang="en-US" dirty="0"/>
          </a:p>
        </p:txBody>
      </p:sp>
      <p:sp>
        <p:nvSpPr>
          <p:cNvPr id="5" name="Text Placeholder 2">
            <a:extLst>
              <a:ext uri="{FF2B5EF4-FFF2-40B4-BE49-F238E27FC236}">
                <a16:creationId xmlns:a16="http://schemas.microsoft.com/office/drawing/2014/main" id="{F74870E2-6288-A645-8D93-3552A9019F60}"/>
              </a:ext>
            </a:extLst>
          </p:cNvPr>
          <p:cNvSpPr txBox="1">
            <a:spLocks/>
          </p:cNvSpPr>
          <p:nvPr/>
        </p:nvSpPr>
        <p:spPr>
          <a:xfrm>
            <a:off x="1953491" y="130945"/>
            <a:ext cx="5128954" cy="669156"/>
          </a:xfrm>
        </p:spPr>
        <p:txBody>
          <a:bodyPr lIns="0" tIns="0" rIns="0" bIns="0">
            <a:no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Placing NIAB in the Cloud (NIAC)</a:t>
            </a:r>
          </a:p>
        </p:txBody>
      </p:sp>
      <p:sp>
        <p:nvSpPr>
          <p:cNvPr id="6" name="TextBox 5">
            <a:extLst>
              <a:ext uri="{FF2B5EF4-FFF2-40B4-BE49-F238E27FC236}">
                <a16:creationId xmlns:a16="http://schemas.microsoft.com/office/drawing/2014/main" id="{D5D90130-78F9-6448-88FE-A8F437C94E28}"/>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1054687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1BA224-F44D-0046-9D4F-392CFCC9A437}"/>
              </a:ext>
            </a:extLst>
          </p:cNvPr>
          <p:cNvSpPr>
            <a:spLocks noGrp="1"/>
          </p:cNvSpPr>
          <p:nvPr>
            <p:ph type="body" sz="quarter" idx="15"/>
          </p:nvPr>
        </p:nvSpPr>
        <p:spPr/>
        <p:txBody>
          <a:bodyPr>
            <a:normAutofit lnSpcReduction="10000"/>
          </a:bodyPr>
          <a:lstStyle/>
          <a:p>
            <a:r>
              <a:rPr lang="en-US" dirty="0"/>
              <a:t>NIAC v0.2</a:t>
            </a:r>
          </a:p>
        </p:txBody>
      </p:sp>
      <p:sp>
        <p:nvSpPr>
          <p:cNvPr id="4" name="Text Placeholder 3">
            <a:extLst>
              <a:ext uri="{FF2B5EF4-FFF2-40B4-BE49-F238E27FC236}">
                <a16:creationId xmlns:a16="http://schemas.microsoft.com/office/drawing/2014/main" id="{6970EEE8-F147-2149-B810-C32D5A7AF2AB}"/>
              </a:ext>
            </a:extLst>
          </p:cNvPr>
          <p:cNvSpPr>
            <a:spLocks noGrp="1"/>
          </p:cNvSpPr>
          <p:nvPr>
            <p:ph type="body" sz="quarter" idx="19"/>
          </p:nvPr>
        </p:nvSpPr>
        <p:spPr>
          <a:xfrm>
            <a:off x="457200" y="1508761"/>
            <a:ext cx="8173666" cy="2906613"/>
          </a:xfrm>
        </p:spPr>
        <p:txBody>
          <a:bodyPr>
            <a:noAutofit/>
          </a:bodyPr>
          <a:lstStyle/>
          <a:p>
            <a:r>
              <a:rPr lang="en-US" sz="1500" b="1" dirty="0"/>
              <a:t>Pros</a:t>
            </a:r>
          </a:p>
          <a:p>
            <a:pPr lvl="1">
              <a:lnSpc>
                <a:spcPct val="100000"/>
              </a:lnSpc>
              <a:spcBef>
                <a:spcPts val="0"/>
              </a:spcBef>
            </a:pPr>
            <a:r>
              <a:rPr lang="en-US" sz="1500" dirty="0"/>
              <a:t>Docker uses fewer system resources compared to the VirtualBox </a:t>
            </a:r>
            <a:br>
              <a:rPr lang="en-US" sz="1500" dirty="0"/>
            </a:br>
            <a:r>
              <a:rPr lang="en-US" sz="1500" dirty="0"/>
              <a:t>virtualization software, as it shares tasks with the host operating </a:t>
            </a:r>
            <a:br>
              <a:rPr lang="en-US" sz="1500" dirty="0"/>
            </a:br>
            <a:r>
              <a:rPr lang="en-US" sz="1500" dirty="0"/>
              <a:t>system </a:t>
            </a:r>
          </a:p>
          <a:p>
            <a:r>
              <a:rPr lang="en-US" sz="1500" b="1" dirty="0"/>
              <a:t>Cons</a:t>
            </a:r>
          </a:p>
          <a:p>
            <a:pPr lvl="1">
              <a:lnSpc>
                <a:spcPct val="100000"/>
              </a:lnSpc>
              <a:spcBef>
                <a:spcPts val="0"/>
              </a:spcBef>
            </a:pPr>
            <a:r>
              <a:rPr lang="en-US" sz="1500" dirty="0"/>
              <a:t>Docker does not support the </a:t>
            </a:r>
            <a:r>
              <a:rPr lang="en-US" sz="1500" i="1" dirty="0"/>
              <a:t>systemctl</a:t>
            </a:r>
            <a:r>
              <a:rPr lang="en-US" sz="1500" dirty="0"/>
              <a:t> commands necessary to run the desktop virtualization software </a:t>
            </a:r>
          </a:p>
          <a:p>
            <a:pPr lvl="2">
              <a:lnSpc>
                <a:spcPct val="100000"/>
              </a:lnSpc>
              <a:spcBef>
                <a:spcPts val="0"/>
              </a:spcBef>
            </a:pPr>
            <a:r>
              <a:rPr lang="en-US" sz="1500" dirty="0"/>
              <a:t>Graphical NIAB software must use a slower virtual desktop system, or send graphical windows to the user's local computer   </a:t>
            </a:r>
          </a:p>
          <a:p>
            <a:r>
              <a:rPr lang="en-US" sz="1500" b="1" dirty="0"/>
              <a:t>Findings</a:t>
            </a:r>
          </a:p>
          <a:p>
            <a:pPr lvl="1">
              <a:lnSpc>
                <a:spcPct val="100000"/>
              </a:lnSpc>
              <a:spcBef>
                <a:spcPts val="0"/>
              </a:spcBef>
            </a:pPr>
            <a:r>
              <a:rPr lang="en-US" sz="1500" dirty="0"/>
              <a:t>The graphical interface solutions were found to be too slow and inconvenient</a:t>
            </a:r>
          </a:p>
          <a:p>
            <a:pPr lvl="1">
              <a:lnSpc>
                <a:spcPct val="100000"/>
              </a:lnSpc>
              <a:spcBef>
                <a:spcPts val="0"/>
              </a:spcBef>
            </a:pPr>
            <a:r>
              <a:rPr lang="en-US" sz="1500" dirty="0"/>
              <a:t>Docker is an option for non-graphical elements of the NIAB software suite</a:t>
            </a:r>
          </a:p>
        </p:txBody>
      </p:sp>
      <p:pic>
        <p:nvPicPr>
          <p:cNvPr id="5" name="Picture 2">
            <a:extLst>
              <a:ext uri="{FF2B5EF4-FFF2-40B4-BE49-F238E27FC236}">
                <a16:creationId xmlns:a16="http://schemas.microsoft.com/office/drawing/2014/main" id="{00201A84-51CE-5B46-A0EE-F0C82AB6BC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551" r="32283"/>
          <a:stretch/>
        </p:blipFill>
        <p:spPr bwMode="auto">
          <a:xfrm>
            <a:off x="6600217" y="1415382"/>
            <a:ext cx="2030649" cy="1666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D6101A4A-02DE-A746-B009-D269434B0686}"/>
              </a:ext>
            </a:extLst>
          </p:cNvPr>
          <p:cNvSpPr txBox="1">
            <a:spLocks/>
          </p:cNvSpPr>
          <p:nvPr/>
        </p:nvSpPr>
        <p:spPr>
          <a:xfrm>
            <a:off x="1953491" y="130945"/>
            <a:ext cx="5128954" cy="669156"/>
          </a:xfrm>
        </p:spPr>
        <p:txBody>
          <a:bodyPr lIns="0" tIns="0" rIns="0" bIns="0">
            <a:noAutofit/>
          </a:bodyPr>
          <a:lstStyle>
            <a:lvl1pPr marL="0" indent="0" algn="l" defTabSz="1008111" rtl="0" eaLnBrk="1" latinLnBrk="0" hangingPunct="1">
              <a:lnSpc>
                <a:spcPct val="100000"/>
              </a:lnSpc>
              <a:spcBef>
                <a:spcPts val="0"/>
              </a:spcBef>
              <a:buFont typeface="Arial" panose="020B0604020202020204" pitchFamily="34" charset="0"/>
              <a:buNone/>
              <a:defRPr sz="2400" b="1" i="0" kern="1200">
                <a:solidFill>
                  <a:srgbClr val="09198D"/>
                </a:solidFill>
                <a:latin typeface="Arial" panose="020B0604020202020204" pitchFamily="34" charset="0"/>
                <a:ea typeface="+mn-ea"/>
                <a:cs typeface="Arial" panose="020B0604020202020204" pitchFamily="34" charset="0"/>
              </a:defRPr>
            </a:lvl1pPr>
            <a:lvl2pPr marL="756085" indent="-252027" algn="l" defTabSz="1008111" rtl="0" eaLnBrk="1" latinLnBrk="0" hangingPunct="1">
              <a:lnSpc>
                <a:spcPct val="90000"/>
              </a:lnSpc>
              <a:spcBef>
                <a:spcPts val="551"/>
              </a:spcBef>
              <a:buFont typeface="Arial" panose="020B0604020202020204" pitchFamily="34" charset="0"/>
              <a:buNone/>
              <a:defRPr sz="2646" b="1" i="0" kern="1200">
                <a:solidFill>
                  <a:schemeClr val="tx1"/>
                </a:solidFill>
                <a:latin typeface="Acumin Pro" panose="020B0504020202020204" pitchFamily="34" charset="77"/>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None/>
              <a:defRPr sz="2205" b="1" i="0" kern="1200">
                <a:solidFill>
                  <a:schemeClr val="tx1"/>
                </a:solidFill>
                <a:latin typeface="Acumin Pro" panose="020B0504020202020204" pitchFamily="34" charset="77"/>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None/>
              <a:defRPr sz="1984" b="1" i="0" kern="1200">
                <a:solidFill>
                  <a:schemeClr val="tx1"/>
                </a:solidFill>
                <a:latin typeface="Acumin Pro" panose="020B0504020202020204" pitchFamily="34" charset="77"/>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r>
              <a:rPr lang="en-US" sz="1200" dirty="0">
                <a:solidFill>
                  <a:schemeClr val="bg1"/>
                </a:solidFill>
              </a:rPr>
              <a:t>Placing NIAB in the Cloud (NIAC)</a:t>
            </a:r>
          </a:p>
        </p:txBody>
      </p:sp>
      <p:sp>
        <p:nvSpPr>
          <p:cNvPr id="7" name="TextBox 6">
            <a:extLst>
              <a:ext uri="{FF2B5EF4-FFF2-40B4-BE49-F238E27FC236}">
                <a16:creationId xmlns:a16="http://schemas.microsoft.com/office/drawing/2014/main" id="{47BAC0B3-3C6D-FB47-9163-A964CFD5B637}"/>
              </a:ext>
            </a:extLst>
          </p:cNvPr>
          <p:cNvSpPr txBox="1"/>
          <p:nvPr/>
        </p:nvSpPr>
        <p:spPr>
          <a:xfrm>
            <a:off x="926744" y="525928"/>
            <a:ext cx="764953" cy="461665"/>
          </a:xfrm>
          <a:prstGeom prst="rect">
            <a:avLst/>
          </a:prstGeom>
          <a:noFill/>
        </p:spPr>
        <p:txBody>
          <a:bodyPr wrap="none" rtlCol="0">
            <a:spAutoFit/>
          </a:bodyPr>
          <a:lstStyle/>
          <a:p>
            <a:r>
              <a:rPr lang="en-US" sz="1200" dirty="0"/>
              <a:t>O4.3-167</a:t>
            </a:r>
          </a:p>
          <a:p>
            <a:endParaRPr lang="en-US" sz="1200" dirty="0"/>
          </a:p>
        </p:txBody>
      </p:sp>
    </p:spTree>
    <p:extLst>
      <p:ext uri="{BB962C8B-B14F-4D97-AF65-F5344CB8AC3E}">
        <p14:creationId xmlns:p14="http://schemas.microsoft.com/office/powerpoint/2010/main" val="2970329351"/>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4ec2d5cf-fc31-4124-83fb-12694cbd2e26">Y72T2NDZRP6S-32-6802</_dlc_DocId>
    <_dlc_DocIdUrl xmlns="4ec2d5cf-fc31-4124-83fb-12694cbd2e26">
      <Url>https://collaborate.sandia.gov/sites/GNEM/_layouts/15/DocIdRedir.aspx?ID=Y72T2NDZRP6S-32-6802</Url>
      <Description>Y72T2NDZRP6S-32-6802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3495697B6B864ABB1A4A56AC7CDDB9" ma:contentTypeVersion="3" ma:contentTypeDescription="Create a new document." ma:contentTypeScope="" ma:versionID="eb901eddaa6d0c7050187c9dd5c1749d">
  <xsd:schema xmlns:xsd="http://www.w3.org/2001/XMLSchema" xmlns:xs="http://www.w3.org/2001/XMLSchema" xmlns:p="http://schemas.microsoft.com/office/2006/metadata/properties" xmlns:ns2="4ec2d5cf-fc31-4124-83fb-12694cbd2e26" xmlns:ns3="http://schemas.microsoft.com/sharepoint/v4" targetNamespace="http://schemas.microsoft.com/office/2006/metadata/properties" ma:root="true" ma:fieldsID="7f1b4d27544a64a004dfc73b7991cc2f" ns2:_="" ns3:_="">
    <xsd:import namespace="4ec2d5cf-fc31-4124-83fb-12694cbd2e26"/>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c2d5cf-fc31-4124-83fb-12694cbd2e2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DEC52C-1E62-4CF9-8C80-3A171C34DC79}">
  <ds:schemaRefs>
    <ds:schemaRef ds:uri="http://schemas.microsoft.com/office/2006/metadata/properties"/>
    <ds:schemaRef ds:uri="http://schemas.microsoft.com/office/infopath/2007/PartnerControls"/>
    <ds:schemaRef ds:uri="http://schemas.microsoft.com/sharepoint/v4"/>
    <ds:schemaRef ds:uri="4ec2d5cf-fc31-4124-83fb-12694cbd2e26"/>
  </ds:schemaRefs>
</ds:datastoreItem>
</file>

<file path=customXml/itemProps2.xml><?xml version="1.0" encoding="utf-8"?>
<ds:datastoreItem xmlns:ds="http://schemas.openxmlformats.org/officeDocument/2006/customXml" ds:itemID="{51568187-C467-4531-B6DD-0B8614C665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c2d5cf-fc31-4124-83fb-12694cbd2e26"/>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62B969-5D0F-4C88-A322-F2520E7B85DB}">
  <ds:schemaRefs>
    <ds:schemaRef ds:uri="http://schemas.microsoft.com/sharepoint/events"/>
  </ds:schemaRefs>
</ds:datastoreItem>
</file>

<file path=customXml/itemProps4.xml><?xml version="1.0" encoding="utf-8"?>
<ds:datastoreItem xmlns:ds="http://schemas.openxmlformats.org/officeDocument/2006/customXml" ds:itemID="{3DF83EF3-D957-4DD2-BFDD-06411A5B81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13633</TotalTime>
  <Words>1854</Words>
  <Application>Microsoft Macintosh PowerPoint</Application>
  <PresentationFormat>On-screen Show (16:9)</PresentationFormat>
  <Paragraphs>151</Paragraphs>
  <Slides>17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Avenir Book</vt:lpstr>
      <vt:lpstr>Avenir Heavy</vt:lpstr>
      <vt:lpstr>Avenir Medium</vt:lpstr>
      <vt:lpstr>Calibri</vt:lpstr>
      <vt:lpstr>DIN-Light</vt:lpstr>
      <vt:lpstr>DIN-Medium</vt:lpstr>
      <vt:lpstr>Title Slide</vt:lpstr>
      <vt:lpstr>Inner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70</cp:revision>
  <cp:lastPrinted>2019-03-26T13:54:24Z</cp:lastPrinted>
  <dcterms:created xsi:type="dcterms:W3CDTF">2019-04-24T06:32:04Z</dcterms:created>
  <dcterms:modified xsi:type="dcterms:W3CDTF">2021-06-15T16:42:36Z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0x010100AF3495697B6B864ABB1A4A56AC7CDDB9</vt:lpwstr>
  </property>
  <property fmtid="{D5CDD505-2E9C-101B-9397-08002B2CF9AE}" pid="3" name="_dlc_DocIdItemGuid">
    <vt:lpwstr>193e8aa1-075f-4ee4-b7ee-579d372c9261</vt:lpwstr>
  </property>
</Properties>
</file>