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17"/>
  </p:notesMasterIdLst>
  <p:sldIdLst>
    <p:sldId id="256" r:id="rId8"/>
    <p:sldId id="258" r:id="rId9"/>
    <p:sldId id="270" r:id="rId10"/>
    <p:sldId id="261" r:id="rId11"/>
    <p:sldId id="260" r:id="rId12"/>
    <p:sldId id="267" r:id="rId13"/>
    <p:sldId id="263" r:id="rId14"/>
    <p:sldId id="266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maritinkole" initials="jm" lastIdx="0" clrIdx="0">
    <p:extLst>
      <p:ext uri="{19B8F6BF-5375-455C-9EA6-DF929625EA0E}">
        <p15:presenceInfo xmlns:p15="http://schemas.microsoft.com/office/powerpoint/2012/main" xmlns="" userId="e4b73d0cd2845b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DFC5DF"/>
    <a:srgbClr val="E1E1E1"/>
    <a:srgbClr val="00A1BC"/>
    <a:srgbClr val="00B4D2"/>
    <a:srgbClr val="00A0D2"/>
    <a:srgbClr val="0095BB"/>
    <a:srgbClr val="00B0DC"/>
    <a:srgbClr val="00B0BE"/>
    <a:srgbClr val="00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33"/>
    <p:restoredTop sz="94623"/>
  </p:normalViewPr>
  <p:slideViewPr>
    <p:cSldViewPr snapToGrid="0" snapToObjects="1">
      <p:cViewPr>
        <p:scale>
          <a:sx n="166" d="100"/>
          <a:sy n="166" d="100"/>
        </p:scale>
        <p:origin x="-53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xmlns="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xmlns="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xmlns="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867053"/>
            <a:ext cx="8401050" cy="191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Operation and Maintenance of the Botswana Seismological Network (BSN) 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Stations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including Lessons Learned from the COVID-19 Pandemic Crisis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MARITINKOLE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Joseph (Botswana Geoscience Institute, Lobatse, Botswana);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KWADIBA, Motsamai Tarzan (Botswana Geoscience Institute, Lobatse, Botswana);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NTIBINYANE,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Onkgopotse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(CTBTO Preparatory Commission, Vienna, Austria); 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WETTUM, Arie Van (Utrecht University, The Netherlands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)</a:t>
            </a:r>
            <a:endParaRPr lang="en-US" sz="1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79A673-1808-1544-8A21-B775AE6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501917-BF0A-C54B-AB4E-B0C62C356E93}"/>
              </a:ext>
            </a:extLst>
          </p:cNvPr>
          <p:cNvSpPr txBox="1"/>
          <p:nvPr/>
        </p:nvSpPr>
        <p:spPr>
          <a:xfrm>
            <a:off x="2889037" y="3497647"/>
            <a:ext cx="3023699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  <a:r>
              <a:rPr lang="en-GB" sz="14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number: P4.4-686</a:t>
            </a:r>
            <a:endParaRPr lang="x-none" sz="14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414" y="3805552"/>
            <a:ext cx="1808944" cy="10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P4.4-686</a:t>
            </a:r>
            <a:endParaRPr lang="x-non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5BE312-C0B6-2140-AF9C-95F023216E73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4039C0CC-243D-CE46-B51C-D0D8D741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587" y="163887"/>
            <a:ext cx="5384466" cy="61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[</a:t>
            </a:r>
            <a:r>
              <a:rPr lang="en-GB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Operation and Maintenance of the Botswana Seismological Network (BSN) Stations including Lessons Learned from the COVID-19 Pandemic Crisis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]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[MARITINKOLE, J., KWADIBA, M.T., NTIBINYANE, O., WETTUM, A. van]</a:t>
            </a:r>
            <a:endParaRPr lang="en-US" sz="9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21" y="991133"/>
            <a:ext cx="3742944" cy="3663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278" y="1177348"/>
            <a:ext cx="4517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BOTSWANA SEISMOLOGICAL NETWORK (BSN) STATIONS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6D8C2D-8A94-41B3-B97B-D9C865E197A9}"/>
              </a:ext>
            </a:extLst>
          </p:cNvPr>
          <p:cNvSpPr txBox="1"/>
          <p:nvPr/>
        </p:nvSpPr>
        <p:spPr>
          <a:xfrm>
            <a:off x="869719" y="1705272"/>
            <a:ext cx="36381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The BSN comprises a total to 21 </a:t>
            </a:r>
          </a:p>
          <a:p>
            <a:r>
              <a:rPr lang="en-US" sz="1600" dirty="0"/>
              <a:t>Countrywide seismic stations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18 stations are telemetered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3 are located in areas devoid of </a:t>
            </a:r>
          </a:p>
          <a:p>
            <a:r>
              <a:rPr lang="en-US" sz="1600" dirty="0"/>
              <a:t>Telecommunication network coverage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751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E6FE18-9E0E-3E4A-9C8F-6BF097735A61}"/>
              </a:ext>
            </a:extLst>
          </p:cNvPr>
          <p:cNvSpPr txBox="1"/>
          <p:nvPr/>
        </p:nvSpPr>
        <p:spPr>
          <a:xfrm>
            <a:off x="953477" y="567772"/>
            <a:ext cx="672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P4.4-686</a:t>
            </a:r>
            <a:endParaRPr lang="x-non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D29476-7660-1049-BF58-5DE19B373679}"/>
              </a:ext>
            </a:extLst>
          </p:cNvPr>
          <p:cNvSpPr txBox="1"/>
          <p:nvPr/>
        </p:nvSpPr>
        <p:spPr>
          <a:xfrm rot="16200000">
            <a:off x="-1660195" y="2561371"/>
            <a:ext cx="388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</a:t>
            </a:r>
            <a:endParaRPr lang="x-none" sz="2800" b="1" dirty="0">
              <a:solidFill>
                <a:srgbClr val="DFC5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9BD61A26-8817-734C-BEA4-DD8D46B89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[</a:t>
            </a:r>
            <a:r>
              <a:rPr lang="en-GB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Operation and Maintenance of the Botswana Seismological Network (BSN) Stations including Lessons Learned from the COVID-19 Pandemic Crisis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]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[MARITINKOLE, J., KWADIBA, M.T., NTIBINYANE, O., WETTUM, A. van]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92" y="2822981"/>
            <a:ext cx="2159427" cy="19412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7" y="1832997"/>
            <a:ext cx="4772836" cy="23480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92" y="991383"/>
            <a:ext cx="2252823" cy="1804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1727" y="1345721"/>
            <a:ext cx="4008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INSTRUMENTATION AND SETUP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7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P4.4-686</a:t>
            </a:r>
            <a:endParaRPr lang="x-non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4A9686-9B15-6A49-B731-8C1372F7BCED}"/>
              </a:ext>
            </a:extLst>
          </p:cNvPr>
          <p:cNvSpPr txBox="1"/>
          <p:nvPr/>
        </p:nvSpPr>
        <p:spPr>
          <a:xfrm rot="16200000">
            <a:off x="-1649012" y="2592148"/>
            <a:ext cx="3882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HEALTH (</a:t>
            </a:r>
            <a:r>
              <a:rPr lang="en-GB" sz="2400" b="1" dirty="0" err="1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</a:t>
            </a:r>
            <a:r>
              <a:rPr lang="en-GB" sz="2400" b="1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2ADB6E1F-BFF3-5141-AA36-25E897EA4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[</a:t>
            </a:r>
            <a:r>
              <a:rPr lang="en-GB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Operation and Maintenance of the Botswana Seismological Network (BSN) Stations including Lessons Learned from the COVID-19 Pandemic Crisis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]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[MARITINKOLE, J., KWADIBA, M.T., NTIBINYANE, O., WETTUM, A. van]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73" y="942169"/>
            <a:ext cx="3357293" cy="3042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18" y="1365910"/>
            <a:ext cx="4206605" cy="145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33" r="9177"/>
          <a:stretch/>
        </p:blipFill>
        <p:spPr>
          <a:xfrm>
            <a:off x="901718" y="4098377"/>
            <a:ext cx="8002060" cy="4353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2" t="28184" r="20177" b="50401"/>
          <a:stretch/>
        </p:blipFill>
        <p:spPr>
          <a:xfrm>
            <a:off x="901718" y="2899806"/>
            <a:ext cx="1576066" cy="10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P4.4-686</a:t>
            </a:r>
            <a:endParaRPr lang="x-non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F4EC51-B9A3-6947-90CF-E5A0044512BC}"/>
              </a:ext>
            </a:extLst>
          </p:cNvPr>
          <p:cNvSpPr txBox="1"/>
          <p:nvPr/>
        </p:nvSpPr>
        <p:spPr>
          <a:xfrm rot="16200000">
            <a:off x="-1621291" y="2530595"/>
            <a:ext cx="3882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7296ED61-5D14-6E44-BD9E-0A355C8A5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[</a:t>
            </a:r>
            <a:r>
              <a:rPr lang="en-GB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Operation and Maintenance of the Botswana Seismological Network (BSN) Stations including Lessons Learned from the COVID-19 Pandemic Crisis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]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[MARITINKOLE, J., KWADIBA, M.T., NTIBINYANE, O., WETTUM, A. van]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0740" y="1735177"/>
            <a:ext cx="5590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LOCKDOWNS &amp;TRAVEL RESTRICTIONS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POWER ISSUES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COMMUNICATION ISSUES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SYSTEM ISSUES</a:t>
            </a:r>
          </a:p>
        </p:txBody>
      </p:sp>
    </p:spTree>
    <p:extLst>
      <p:ext uri="{BB962C8B-B14F-4D97-AF65-F5344CB8AC3E}">
        <p14:creationId xmlns:p14="http://schemas.microsoft.com/office/powerpoint/2010/main" val="196883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E6FE18-9E0E-3E4A-9C8F-6BF097735A61}"/>
              </a:ext>
            </a:extLst>
          </p:cNvPr>
          <p:cNvSpPr txBox="1"/>
          <p:nvPr/>
        </p:nvSpPr>
        <p:spPr>
          <a:xfrm>
            <a:off x="953477" y="567772"/>
            <a:ext cx="672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P4.4-686</a:t>
            </a:r>
            <a:endParaRPr lang="x-non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D29476-7660-1049-BF58-5DE19B373679}"/>
              </a:ext>
            </a:extLst>
          </p:cNvPr>
          <p:cNvSpPr txBox="1"/>
          <p:nvPr/>
        </p:nvSpPr>
        <p:spPr>
          <a:xfrm rot="16200000">
            <a:off x="-1640091" y="2474334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en-US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x-none" sz="3600" dirty="0">
              <a:solidFill>
                <a:srgbClr val="DFC5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9BD61A26-8817-734C-BEA4-DD8D46B89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[</a:t>
            </a:r>
            <a:r>
              <a:rPr lang="en-GB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Operation and Maintenance of the Botswana Seismological Network (BSN) Stations including Lessons Learned from the COVID-19 Pandemic Crisis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]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[MARITINKOLE, J., KWADIBA, M.T., NTIBINYANE, O., WETTUM, A. van]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7" y="995268"/>
            <a:ext cx="951876" cy="1142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r="10355"/>
          <a:stretch/>
        </p:blipFill>
        <p:spPr>
          <a:xfrm>
            <a:off x="6042399" y="3660678"/>
            <a:ext cx="2357255" cy="642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1815" y="219476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900" dirty="0" smtClean="0"/>
              <a:t>Acquired NANOMETRICS digitizers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970916" y="4303030"/>
            <a:ext cx="250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900" dirty="0" smtClean="0"/>
              <a:t>Acquired </a:t>
            </a:r>
            <a:r>
              <a:rPr lang="en-US" sz="900" dirty="0" err="1" smtClean="0"/>
              <a:t>Seiscomp</a:t>
            </a:r>
            <a:r>
              <a:rPr lang="en-US" sz="900" dirty="0" smtClean="0"/>
              <a:t> licensed modules for remote and automatic works 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953477" y="1122456"/>
            <a:ext cx="1771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RECTIFICATION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0948" y="1536904"/>
            <a:ext cx="1651701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000" dirty="0" smtClean="0"/>
              <a:t>Ensured that all ups are up and running at all times</a:t>
            </a:r>
          </a:p>
          <a:p>
            <a:pPr>
              <a:spcAft>
                <a:spcPts val="600"/>
              </a:spcAft>
            </a:pPr>
            <a:endParaRPr lang="en-US" sz="1000" dirty="0" smtClean="0"/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000" dirty="0" smtClean="0"/>
              <a:t>Issuance of travel permits for all the seismology unit officers</a:t>
            </a:r>
          </a:p>
          <a:p>
            <a:pPr>
              <a:spcAft>
                <a:spcPts val="600"/>
              </a:spcAft>
            </a:pPr>
            <a:endParaRPr lang="en-US" sz="1000" dirty="0" smtClean="0"/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000" dirty="0" err="1" smtClean="0"/>
              <a:t>VSat</a:t>
            </a:r>
            <a:r>
              <a:rPr lang="en-US" sz="1000" dirty="0" smtClean="0"/>
              <a:t> internet was explored and procured</a:t>
            </a:r>
          </a:p>
          <a:p>
            <a:pPr>
              <a:spcAft>
                <a:spcPts val="600"/>
              </a:spcAft>
            </a:pPr>
            <a:endParaRPr lang="en-US" sz="1000" dirty="0" smtClean="0"/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000" dirty="0" smtClean="0"/>
              <a:t>Use of scripts  </a:t>
            </a:r>
          </a:p>
          <a:p>
            <a:pPr marL="171450" indent="-171450">
              <a:buFont typeface="Wingdings" pitchFamily="2" charset="2"/>
              <a:buChar char="q"/>
            </a:pPr>
            <a:endParaRPr lang="en-US" sz="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86" y="2680344"/>
            <a:ext cx="1287033" cy="1116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2" y="1023634"/>
            <a:ext cx="3393172" cy="21782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29941" y="3952950"/>
            <a:ext cx="2006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900" dirty="0"/>
              <a:t>Local capacity building through virtual trainings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5245204" y="3289381"/>
            <a:ext cx="2915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q"/>
            </a:pPr>
            <a:r>
              <a:rPr lang="en-US" sz="900" dirty="0" smtClean="0"/>
              <a:t>Establishment of a seismological Laboratory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2497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925867-9103-6844-803C-F06ADDBAB5B5}"/>
              </a:ext>
            </a:extLst>
          </p:cNvPr>
          <p:cNvSpPr txBox="1"/>
          <p:nvPr/>
        </p:nvSpPr>
        <p:spPr>
          <a:xfrm>
            <a:off x="953477" y="567772"/>
            <a:ext cx="672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P4.4-686</a:t>
            </a:r>
            <a:endParaRPr lang="x-non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24C6D9-8EEE-364D-BA25-2B01E2110CC1}"/>
              </a:ext>
            </a:extLst>
          </p:cNvPr>
          <p:cNvSpPr txBox="1"/>
          <p:nvPr/>
        </p:nvSpPr>
        <p:spPr>
          <a:xfrm rot="16200000">
            <a:off x="-1592421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5EF62D07-9530-2045-8576-F313AD94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[</a:t>
            </a:r>
            <a:r>
              <a:rPr lang="en-GB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Operation and Maintenance of the Botswana Seismological Network (BSN) Stations including Lessons Learned from the COVID-19 Pandemic Crisis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]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[MARITINKOLE, J., KWADIBA, M.T., NTIBINYANE, O., WETTUM, A. van]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475" y="1107808"/>
            <a:ext cx="799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and Maintenance of the Botswana Seismological Network (BSN) Stations </a:t>
            </a:r>
            <a:r>
              <a:rPr lang="en-US" sz="1600" dirty="0" smtClean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successful despite the covid-19 Pandemic challenges.</a:t>
            </a: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end, we have several accomplishments including</a:t>
            </a:r>
          </a:p>
          <a:p>
            <a:endParaRPr lang="en-US" sz="1600" dirty="0">
              <a:solidFill>
                <a:srgbClr val="4A22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571D3A-B920-496B-9076-23CB69DBDE15}"/>
              </a:ext>
            </a:extLst>
          </p:cNvPr>
          <p:cNvSpPr/>
          <p:nvPr/>
        </p:nvSpPr>
        <p:spPr>
          <a:xfrm>
            <a:off x="1097251" y="2135988"/>
            <a:ext cx="799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4A220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 local capacity building</a:t>
            </a: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1600" dirty="0" smtClean="0">
                <a:solidFill>
                  <a:srgbClr val="4A220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support from </a:t>
            </a:r>
            <a:r>
              <a:rPr lang="en-US" sz="1600" dirty="0" err="1" smtClean="0">
                <a:solidFill>
                  <a:srgbClr val="4A220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nanometrics</a:t>
            </a:r>
            <a:r>
              <a:rPr lang="en-US" sz="1600" dirty="0" smtClean="0">
                <a:solidFill>
                  <a:srgbClr val="4A220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 err="1" smtClean="0">
                <a:solidFill>
                  <a:srgbClr val="4A220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Gempa</a:t>
            </a:r>
            <a:r>
              <a:rPr lang="en-US" sz="1600" dirty="0" smtClean="0">
                <a:solidFill>
                  <a:srgbClr val="4A220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(GmbH)</a:t>
            </a:r>
            <a:endParaRPr lang="en-US" sz="1600" dirty="0">
              <a:solidFill>
                <a:srgbClr val="4A2206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4A220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Seismological Laboratory established</a:t>
            </a: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4A220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Digitizers acquired</a:t>
            </a:r>
            <a:endParaRPr lang="en-US" sz="1600" dirty="0">
              <a:solidFill>
                <a:srgbClr val="4A2206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925867-9103-6844-803C-F06ADDBAB5B5}"/>
              </a:ext>
            </a:extLst>
          </p:cNvPr>
          <p:cNvSpPr txBox="1"/>
          <p:nvPr/>
        </p:nvSpPr>
        <p:spPr>
          <a:xfrm>
            <a:off x="953477" y="567772"/>
            <a:ext cx="672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P4.4-686</a:t>
            </a:r>
            <a:endParaRPr lang="x-non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24C6D9-8EEE-364D-BA25-2B01E2110CC1}"/>
              </a:ext>
            </a:extLst>
          </p:cNvPr>
          <p:cNvSpPr txBox="1"/>
          <p:nvPr/>
        </p:nvSpPr>
        <p:spPr>
          <a:xfrm rot="16200000">
            <a:off x="-1683862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  <a:endParaRPr lang="x-none" sz="3600" dirty="0">
              <a:solidFill>
                <a:srgbClr val="DFC5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5EF62D07-9530-2045-8576-F313AD94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[</a:t>
            </a:r>
            <a:r>
              <a:rPr lang="en-GB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Operation and Maintenance of the Botswana Seismological Network (BSN) Stations including Lessons Learned from the COVID-19 Pandemic Crisis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]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[MARITINKOLE, J., KWADIBA, M.T., NTIBINYANE, O., WETTUM, A. van]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" y="970323"/>
            <a:ext cx="8168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Botswana Geoscience Institute is in the process of establishing a national Earthquake Information and Seismological Research Center</a:t>
            </a:r>
          </a:p>
          <a:p>
            <a:endParaRPr lang="en-US" sz="800" dirty="0">
              <a:solidFill>
                <a:srgbClr val="4A22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 stations located in the remote regions of the country will be telemetered through deployment of VSAT </a:t>
            </a:r>
          </a:p>
          <a:p>
            <a:endParaRPr lang="en-US" sz="800" dirty="0">
              <a:solidFill>
                <a:srgbClr val="4A22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the BSN network to minimize large inter-station distances</a:t>
            </a:r>
          </a:p>
          <a:p>
            <a:endParaRPr lang="en-US" sz="800" dirty="0">
              <a:solidFill>
                <a:srgbClr val="4A22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Continued collaboration with: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20A46D-00C1-4240-B029-99D53CAD4B55}"/>
              </a:ext>
            </a:extLst>
          </p:cNvPr>
          <p:cNvSpPr/>
          <p:nvPr/>
        </p:nvSpPr>
        <p:spPr>
          <a:xfrm>
            <a:off x="1145328" y="2605623"/>
            <a:ext cx="799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4A22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Utrecht University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Twente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Gempa</a:t>
            </a: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GmbH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A220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IRIS</a:t>
            </a:r>
          </a:p>
        </p:txBody>
      </p:sp>
    </p:spTree>
    <p:extLst>
      <p:ext uri="{BB962C8B-B14F-4D97-AF65-F5344CB8AC3E}">
        <p14:creationId xmlns:p14="http://schemas.microsoft.com/office/powerpoint/2010/main" val="320068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925867-9103-6844-803C-F06ADDBAB5B5}"/>
              </a:ext>
            </a:extLst>
          </p:cNvPr>
          <p:cNvSpPr txBox="1"/>
          <p:nvPr/>
        </p:nvSpPr>
        <p:spPr>
          <a:xfrm>
            <a:off x="953477" y="567772"/>
            <a:ext cx="672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P4.4-686</a:t>
            </a:r>
            <a:endParaRPr lang="x-non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5EF62D07-9530-2045-8576-F313AD94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163887"/>
            <a:ext cx="4962770" cy="6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>
              <a:lnSpc>
                <a:spcPts val="1586"/>
              </a:lnSpc>
            </a:pP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[</a:t>
            </a:r>
            <a:r>
              <a:rPr lang="en-GB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Operation and Maintenance of the Botswana Seismological Network (BSN) Stations including Lessons Learned from the COVID-19 Pandemic Crisis</a:t>
            </a:r>
            <a:r>
              <a:rPr lang="en-US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]</a:t>
            </a:r>
          </a:p>
          <a:p>
            <a:pPr algn="ctr" eaLnBrk="0" hangingPunct="0">
              <a:lnSpc>
                <a:spcPts val="1586"/>
              </a:lnSpc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[MARITINKOLE, J., KWADIBA, M.T., NTIBINYANE, O., WETTUM, A. van]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7217" y="2159440"/>
            <a:ext cx="399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4A2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134468690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619</Words>
  <Application>Microsoft Office PowerPoint</Application>
  <PresentationFormat>On-screen Show (16:9)</PresentationFormat>
  <Paragraphs>86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Joseph Maritinkole</cp:lastModifiedBy>
  <cp:revision>71</cp:revision>
  <cp:lastPrinted>2019-03-26T13:54:24Z</cp:lastPrinted>
  <dcterms:created xsi:type="dcterms:W3CDTF">2019-04-24T06:32:04Z</dcterms:created>
  <dcterms:modified xsi:type="dcterms:W3CDTF">2021-06-30T16:20:25Z</dcterms:modified>
</cp:coreProperties>
</file>