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7"/>
  </p:notesMasterIdLst>
  <p:sldIdLst>
    <p:sldId id="256" r:id="rId8"/>
    <p:sldId id="257" r:id="rId9"/>
    <p:sldId id="264" r:id="rId10"/>
    <p:sldId id="258" r:id="rId11"/>
    <p:sldId id="265" r:id="rId12"/>
    <p:sldId id="260" r:id="rId13"/>
    <p:sldId id="266" r:id="rId14"/>
    <p:sldId id="261" r:id="rId15"/>
    <p:sldId id="263" r:id="rId16"/>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BC"/>
    <a:srgbClr val="DFC5DF"/>
    <a:srgbClr val="E1E1E1"/>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130" d="100"/>
          <a:sy n="130" d="100"/>
        </p:scale>
        <p:origin x="41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hyperlink" Target="mailto:Support@ctbto.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737141"/>
          </a:xfrm>
          <a:prstGeom prst="rect">
            <a:avLst/>
          </a:prstGeom>
          <a:noFill/>
          <a:ln w="9525">
            <a:noFill/>
            <a:miter lim="800000"/>
            <a:headEnd/>
            <a:tailEnd/>
          </a:ln>
        </p:spPr>
        <p:txBody>
          <a:bodyPr wrap="square" lIns="18666" tIns="9334" rIns="18666" bIns="9334">
            <a:spAutoFit/>
          </a:bodyPr>
          <a:lstStyle/>
          <a:p>
            <a:pPr algn="ctr" eaLnBrk="0" hangingPunct="0"/>
            <a:r>
              <a:rPr lang="en-GB" sz="1800" b="1" dirty="0">
                <a:solidFill>
                  <a:schemeClr val="bg1"/>
                </a:solidFill>
                <a:latin typeface="Arial" panose="020B0604020202020204" pitchFamily="34" charset="0"/>
              </a:rPr>
              <a:t>State of Health Monitoring of the IMS Network</a:t>
            </a:r>
          </a:p>
          <a:p>
            <a:pPr algn="ctr" eaLnBrk="0" hangingPunct="0"/>
            <a:endParaRPr lang="en-US" sz="2197" b="1" dirty="0">
              <a:solidFill>
                <a:schemeClr val="bg1"/>
              </a:solidFill>
              <a:latin typeface="Arial" panose="020B0604020202020204" pitchFamily="34" charset="0"/>
            </a:endParaRPr>
          </a:p>
          <a:p>
            <a:pPr algn="ctr" eaLnBrk="0" hangingPunct="0"/>
            <a:r>
              <a:rPr lang="en-GB" sz="1600" dirty="0">
                <a:solidFill>
                  <a:schemeClr val="bg1"/>
                </a:solidFill>
                <a:latin typeface="Arial" panose="020B0604020202020204" pitchFamily="34" charset="0"/>
                <a:cs typeface="Arial" panose="020B0604020202020204" pitchFamily="34" charset="0"/>
              </a:rPr>
              <a:t>Han*, D.; Campus, P.; Cruz, P; </a:t>
            </a:r>
            <a:r>
              <a:rPr lang="en-GB" sz="1600" dirty="0" err="1">
                <a:solidFill>
                  <a:schemeClr val="bg1"/>
                </a:solidFill>
                <a:latin typeface="Arial" panose="020B0604020202020204" pitchFamily="34" charset="0"/>
                <a:cs typeface="Arial" panose="020B0604020202020204" pitchFamily="34" charset="0"/>
              </a:rPr>
              <a:t>Ekimov</a:t>
            </a:r>
            <a:r>
              <a:rPr lang="en-GB" sz="1600" dirty="0">
                <a:solidFill>
                  <a:schemeClr val="bg1"/>
                </a:solidFill>
                <a:latin typeface="Arial" panose="020B0604020202020204" pitchFamily="34" charset="0"/>
                <a:cs typeface="Arial" panose="020B0604020202020204" pitchFamily="34" charset="0"/>
              </a:rPr>
              <a:t>, P.; Guenther, M.; Hoffmann, T. ; </a:t>
            </a:r>
            <a:r>
              <a:rPr lang="en-GB" sz="1600" dirty="0" err="1">
                <a:solidFill>
                  <a:schemeClr val="bg1"/>
                </a:solidFill>
                <a:latin typeface="Arial" panose="020B0604020202020204" pitchFamily="34" charset="0"/>
                <a:cs typeface="Arial" panose="020B0604020202020204" pitchFamily="34" charset="0"/>
              </a:rPr>
              <a:t>Malephane</a:t>
            </a:r>
            <a:r>
              <a:rPr lang="en-GB" sz="1600" dirty="0">
                <a:solidFill>
                  <a:schemeClr val="bg1"/>
                </a:solidFill>
                <a:latin typeface="Arial" panose="020B0604020202020204" pitchFamily="34" charset="0"/>
                <a:cs typeface="Arial" panose="020B0604020202020204" pitchFamily="34" charset="0"/>
              </a:rPr>
              <a:t>, H.; </a:t>
            </a:r>
          </a:p>
          <a:p>
            <a:pPr algn="ctr" eaLnBrk="0" hangingPunct="0"/>
            <a:r>
              <a:rPr lang="en-GB" sz="1600" dirty="0" err="1">
                <a:solidFill>
                  <a:schemeClr val="bg1"/>
                </a:solidFill>
                <a:latin typeface="Arial" panose="020B0604020202020204" pitchFamily="34" charset="0"/>
                <a:cs typeface="Arial" panose="020B0604020202020204" pitchFamily="34" charset="0"/>
              </a:rPr>
              <a:t>Malakhova</a:t>
            </a:r>
            <a:r>
              <a:rPr lang="en-GB" sz="1600" dirty="0">
                <a:solidFill>
                  <a:schemeClr val="bg1"/>
                </a:solidFill>
                <a:latin typeface="Arial" panose="020B0604020202020204" pitchFamily="34" charset="0"/>
                <a:cs typeface="Arial" panose="020B0604020202020204" pitchFamily="34" charset="0"/>
              </a:rPr>
              <a:t>, M.; Nava, E.; Nizamska, M.; </a:t>
            </a:r>
            <a:r>
              <a:rPr lang="en-GB" sz="1600" dirty="0" err="1">
                <a:solidFill>
                  <a:schemeClr val="bg1"/>
                </a:solidFill>
                <a:latin typeface="Arial" panose="020B0604020202020204" pitchFamily="34" charset="0"/>
                <a:cs typeface="Arial" panose="020B0604020202020204" pitchFamily="34" charset="0"/>
              </a:rPr>
              <a:t>Parithusta</a:t>
            </a:r>
            <a:r>
              <a:rPr lang="en-GB" sz="1600" dirty="0">
                <a:solidFill>
                  <a:schemeClr val="bg1"/>
                </a:solidFill>
                <a:latin typeface="Arial" panose="020B0604020202020204" pitchFamily="34" charset="0"/>
                <a:cs typeface="Arial" panose="020B0604020202020204" pitchFamily="34" charset="0"/>
              </a:rPr>
              <a:t>, R.A. </a:t>
            </a:r>
            <a:r>
              <a:rPr lang="en-GB" sz="1600" dirty="0" smtClean="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ea typeface="Avenir Book" charset="0"/>
              </a:rPr>
              <a:t>Villarreal</a:t>
            </a:r>
            <a:r>
              <a:rPr lang="en-US" sz="1600" dirty="0">
                <a:solidFill>
                  <a:schemeClr val="bg1"/>
                </a:solidFill>
                <a:latin typeface="Arial" panose="020B0604020202020204" pitchFamily="34" charset="0"/>
                <a:ea typeface="Avenir Book" charset="0"/>
              </a:rPr>
              <a:t>, R.E. </a:t>
            </a:r>
          </a:p>
          <a:p>
            <a:pPr algn="ctr" eaLnBrk="0" hangingPunct="0"/>
            <a:endParaRPr lang="en-US" sz="1600" dirty="0">
              <a:solidFill>
                <a:schemeClr val="bg1"/>
              </a:solidFill>
              <a:latin typeface="Arial" panose="020B0604020202020204" pitchFamily="34" charset="0"/>
              <a:cs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rPr>
              <a:t>CTBTO Preparatory Commission</a:t>
            </a: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4" y="3991045"/>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P4.5-333</a:t>
            </a:r>
            <a:endParaRPr lang="en-AT" sz="140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P4.5-333</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65BE312-C0B6-2140-AF9C-95F023216E73}"/>
              </a:ext>
            </a:extLst>
          </p:cNvPr>
          <p:cNvSpPr txBox="1"/>
          <p:nvPr/>
        </p:nvSpPr>
        <p:spPr>
          <a:xfrm rot="16200000">
            <a:off x="-1692020" y="2488761"/>
            <a:ext cx="3882477" cy="646331"/>
          </a:xfrm>
          <a:prstGeom prst="rect">
            <a:avLst/>
          </a:prstGeom>
          <a:noFill/>
        </p:spPr>
        <p:txBody>
          <a:bodyPr wrap="square" rtlCol="0">
            <a:spAutoFit/>
          </a:bodyPr>
          <a:lstStyle/>
          <a:p>
            <a:pPr algn="ctr"/>
            <a:r>
              <a:rPr lang="en-US" sz="3600" b="1" dirty="0" smtClean="0">
                <a:solidFill>
                  <a:schemeClr val="tx2">
                    <a:lumMod val="60000"/>
                    <a:lumOff val="40000"/>
                  </a:schemeClr>
                </a:solidFill>
                <a:latin typeface="Arial" panose="020B0604020202020204" pitchFamily="34" charset="0"/>
                <a:cs typeface="Arial" panose="020B0604020202020204" pitchFamily="34" charset="0"/>
              </a:rPr>
              <a:t>ABSTRACTS</a:t>
            </a:r>
            <a:endParaRPr lang="en-AT" sz="36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2848"/>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State of Health Monitoring of the IMS Network</a:t>
            </a:r>
            <a:endParaRPr lang="en-US" sz="1600" b="1" dirty="0">
              <a:solidFill>
                <a:schemeClr val="bg1"/>
              </a:solidFill>
              <a:latin typeface="Arial" panose="020B0604020202020204" pitchFamily="34" charset="0"/>
            </a:endParaRPr>
          </a:p>
          <a:p>
            <a:pPr algn="ctr" eaLnBrk="0" hangingPunct="0"/>
            <a:r>
              <a:rPr lang="en-GB" sz="800" dirty="0">
                <a:solidFill>
                  <a:schemeClr val="bg1"/>
                </a:solidFill>
                <a:latin typeface="Arial" panose="020B0604020202020204" pitchFamily="34" charset="0"/>
                <a:cs typeface="Arial" panose="020B0604020202020204" pitchFamily="34" charset="0"/>
              </a:rPr>
              <a:t>Han*, D.; Campus, P.; Cruz, P; </a:t>
            </a:r>
            <a:r>
              <a:rPr lang="en-GB" sz="800" dirty="0" err="1">
                <a:solidFill>
                  <a:schemeClr val="bg1"/>
                </a:solidFill>
                <a:latin typeface="Arial" panose="020B0604020202020204" pitchFamily="34" charset="0"/>
                <a:cs typeface="Arial" panose="020B0604020202020204" pitchFamily="34" charset="0"/>
              </a:rPr>
              <a:t>Ekimov</a:t>
            </a:r>
            <a:r>
              <a:rPr lang="en-GB" sz="800" dirty="0">
                <a:solidFill>
                  <a:schemeClr val="bg1"/>
                </a:solidFill>
                <a:latin typeface="Arial" panose="020B0604020202020204" pitchFamily="34" charset="0"/>
                <a:cs typeface="Arial" panose="020B0604020202020204" pitchFamily="34" charset="0"/>
              </a:rPr>
              <a:t>, P.; Guenther, M.; Hoffmann, T. ; </a:t>
            </a:r>
            <a:r>
              <a:rPr lang="en-GB" sz="800" dirty="0" err="1">
                <a:solidFill>
                  <a:schemeClr val="bg1"/>
                </a:solidFill>
                <a:latin typeface="Arial" panose="020B0604020202020204" pitchFamily="34" charset="0"/>
                <a:cs typeface="Arial" panose="020B0604020202020204" pitchFamily="34" charset="0"/>
              </a:rPr>
              <a:t>Malephane</a:t>
            </a:r>
            <a:r>
              <a:rPr lang="en-GB" sz="800" dirty="0">
                <a:solidFill>
                  <a:schemeClr val="bg1"/>
                </a:solidFill>
                <a:latin typeface="Arial" panose="020B0604020202020204" pitchFamily="34" charset="0"/>
                <a:cs typeface="Arial" panose="020B0604020202020204" pitchFamily="34" charset="0"/>
              </a:rPr>
              <a:t>, H.; </a:t>
            </a:r>
          </a:p>
          <a:p>
            <a:pPr algn="ctr" eaLnBrk="0" hangingPunct="0"/>
            <a:r>
              <a:rPr lang="en-GB" sz="800" dirty="0" err="1">
                <a:solidFill>
                  <a:schemeClr val="bg1"/>
                </a:solidFill>
                <a:latin typeface="Arial" panose="020B0604020202020204" pitchFamily="34" charset="0"/>
                <a:cs typeface="Arial" panose="020B0604020202020204" pitchFamily="34" charset="0"/>
              </a:rPr>
              <a:t>Malakhova</a:t>
            </a:r>
            <a:r>
              <a:rPr lang="en-GB" sz="800" dirty="0">
                <a:solidFill>
                  <a:schemeClr val="bg1"/>
                </a:solidFill>
                <a:latin typeface="Arial" panose="020B0604020202020204" pitchFamily="34" charset="0"/>
                <a:cs typeface="Arial" panose="020B0604020202020204" pitchFamily="34" charset="0"/>
              </a:rPr>
              <a:t>, M.; Nava, E.; Nizamska, M.; </a:t>
            </a:r>
            <a:r>
              <a:rPr lang="en-GB" sz="800" dirty="0" err="1">
                <a:solidFill>
                  <a:schemeClr val="bg1"/>
                </a:solidFill>
                <a:latin typeface="Arial" panose="020B0604020202020204" pitchFamily="34" charset="0"/>
                <a:cs typeface="Arial" panose="020B0604020202020204" pitchFamily="34" charset="0"/>
              </a:rPr>
              <a:t>Parithusta</a:t>
            </a:r>
            <a:r>
              <a:rPr lang="en-GB" sz="800" dirty="0">
                <a:solidFill>
                  <a:schemeClr val="bg1"/>
                </a:solidFill>
                <a:latin typeface="Arial" panose="020B0604020202020204" pitchFamily="34" charset="0"/>
                <a:cs typeface="Arial" panose="020B0604020202020204" pitchFamily="34" charset="0"/>
              </a:rPr>
              <a:t>, R.A. ; </a:t>
            </a:r>
            <a:r>
              <a:rPr lang="en-US" sz="800" dirty="0">
                <a:solidFill>
                  <a:schemeClr val="bg1"/>
                </a:solidFill>
                <a:latin typeface="Arial" panose="020B0604020202020204" pitchFamily="34" charset="0"/>
                <a:ea typeface="Avenir Book" charset="0"/>
              </a:rPr>
              <a:t>Villarreal, R.E. </a:t>
            </a:r>
          </a:p>
          <a:p>
            <a:pPr algn="ctr" eaLnBrk="0" hangingPunct="0"/>
            <a:r>
              <a:rPr lang="en-US" sz="800" dirty="0">
                <a:solidFill>
                  <a:schemeClr val="bg1"/>
                </a:solidFill>
                <a:latin typeface="Arial" panose="020B0604020202020204" pitchFamily="34" charset="0"/>
                <a:ea typeface="Avenir Book" charset="0"/>
              </a:rPr>
              <a:t>Dongmei.han@ctbto.org</a:t>
            </a:r>
          </a:p>
        </p:txBody>
      </p:sp>
      <p:sp>
        <p:nvSpPr>
          <p:cNvPr id="2" name="Rectangle 1"/>
          <p:cNvSpPr/>
          <p:nvPr/>
        </p:nvSpPr>
        <p:spPr>
          <a:xfrm>
            <a:off x="688996" y="1042211"/>
            <a:ext cx="5515707" cy="3539430"/>
          </a:xfrm>
          <a:prstGeom prst="rect">
            <a:avLst/>
          </a:prstGeom>
        </p:spPr>
        <p:txBody>
          <a:bodyPr wrap="square">
            <a:spAutoFit/>
          </a:bodyPr>
          <a:lstStyle/>
          <a:p>
            <a:pPr algn="just"/>
            <a:r>
              <a:rPr lang="en-GB" sz="1400" dirty="0"/>
              <a:t>The IDC Operations Section makes daily use of  operation tools to over see and manage the Operation of the IMS network and the communications between the PTS and station operators. Some tools and their features are already available to station operators through Single-Sign-On (SSO). As part of the COVID-19 resilience enhancement, new features and functionalities are under development to facilitate station operators with notifications, monitoring, and troubleshooting of IMS station incidents and communication between PTS and station operators. Different monitoring tools, including the PTS centralized monitoring tools, the monitoring capabilities for station operators with a large number of stations, station operator tools for a single or a small number of stations, and the Station Standard Interface(SSI) at IMS stations, will complement each other. All these tools will make the monitoring of the IMS network more reliable and incident identification and resolution more efficient and thus contribute to achieve as the highest possible overall IMS network data availability, data quality, and data surety.</a:t>
            </a:r>
          </a:p>
        </p:txBody>
      </p:sp>
      <p:pic>
        <p:nvPicPr>
          <p:cNvPr id="8" name="Picture 7"/>
          <p:cNvPicPr>
            <a:picLocks noChangeAspect="1"/>
          </p:cNvPicPr>
          <p:nvPr/>
        </p:nvPicPr>
        <p:blipFill>
          <a:blip r:embed="rId2"/>
          <a:stretch>
            <a:fillRect/>
          </a:stretch>
        </p:blipFill>
        <p:spPr>
          <a:xfrm flipH="1">
            <a:off x="6457693" y="992908"/>
            <a:ext cx="2458403" cy="1271187"/>
          </a:xfrm>
          <a:prstGeom prst="rect">
            <a:avLst/>
          </a:prstGeom>
        </p:spPr>
      </p:pic>
      <p:pic>
        <p:nvPicPr>
          <p:cNvPr id="9" name="Picture 8"/>
          <p:cNvPicPr>
            <a:picLocks noChangeAspect="1"/>
          </p:cNvPicPr>
          <p:nvPr/>
        </p:nvPicPr>
        <p:blipFill>
          <a:blip r:embed="rId3"/>
          <a:stretch>
            <a:fillRect/>
          </a:stretch>
        </p:blipFill>
        <p:spPr>
          <a:xfrm>
            <a:off x="6455342" y="2346798"/>
            <a:ext cx="1166367" cy="99049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417585" y="3502698"/>
            <a:ext cx="1320660" cy="99049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800733" y="3626157"/>
            <a:ext cx="1115363" cy="7435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8245" y="2346798"/>
            <a:ext cx="1240341" cy="930256"/>
          </a:xfrm>
          <a:prstGeom prst="rect">
            <a:avLst/>
          </a:prstGeom>
        </p:spPr>
      </p:pic>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P4.5-333</a:t>
            </a:r>
            <a:endParaRPr lang="en-AT" sz="700" dirty="0">
              <a:latin typeface="Arial" panose="020B0604020202020204" pitchFamily="34" charset="0"/>
              <a:cs typeface="Arial" panose="020B0604020202020204" pitchFamily="34" charset="0"/>
            </a:endParaRPr>
          </a:p>
        </p:txBody>
      </p:sp>
      <p:sp>
        <p:nvSpPr>
          <p:cNvPr id="4" name="Rectangle 3"/>
          <p:cNvSpPr/>
          <p:nvPr/>
        </p:nvSpPr>
        <p:spPr>
          <a:xfrm>
            <a:off x="849923" y="1164196"/>
            <a:ext cx="7614140" cy="3293209"/>
          </a:xfrm>
          <a:prstGeom prst="rect">
            <a:avLst/>
          </a:prstGeom>
        </p:spPr>
        <p:txBody>
          <a:bodyPr wrap="square">
            <a:spAutoFit/>
          </a:bodyPr>
          <a:lstStyle/>
          <a:p>
            <a:r>
              <a:rPr lang="en-AU" sz="1600" dirty="0">
                <a:latin typeface="Times New Roman" panose="02020603050405020304" pitchFamily="18" charset="0"/>
                <a:cs typeface="Times New Roman" panose="02020603050405020304" pitchFamily="18" charset="0"/>
              </a:rPr>
              <a:t>PTS: Supervision and Coordination of </a:t>
            </a:r>
            <a:r>
              <a:rPr lang="en-AU" sz="1600" u="sng" dirty="0">
                <a:latin typeface="Times New Roman" panose="02020603050405020304" pitchFamily="18" charset="0"/>
                <a:cs typeface="Times New Roman" panose="02020603050405020304" pitchFamily="18" charset="0"/>
              </a:rPr>
              <a:t>Network</a:t>
            </a:r>
            <a:r>
              <a:rPr lang="en-AU" sz="1600" dirty="0">
                <a:latin typeface="Times New Roman" panose="02020603050405020304" pitchFamily="18" charset="0"/>
                <a:cs typeface="Times New Roman" panose="02020603050405020304" pitchFamily="18" charset="0"/>
              </a:rPr>
              <a:t> Operations</a:t>
            </a:r>
          </a:p>
          <a:p>
            <a:pPr lvl="1">
              <a:buFont typeface="Wingdings" panose="05000000000000000000" pitchFamily="2" charset="2"/>
              <a:buChar char="Ø"/>
            </a:pPr>
            <a:r>
              <a:rPr lang="en-AU" sz="1600" dirty="0">
                <a:solidFill>
                  <a:schemeClr val="accent1">
                    <a:lumMod val="75000"/>
                  </a:schemeClr>
                </a:solidFill>
                <a:latin typeface="Times New Roman" panose="02020603050405020304" pitchFamily="18" charset="0"/>
                <a:cs typeface="Times New Roman" panose="02020603050405020304" pitchFamily="18" charset="0"/>
              </a:rPr>
              <a:t>Concluding agreements, arrangements, or contracts with SO; </a:t>
            </a:r>
          </a:p>
          <a:p>
            <a:pPr lvl="1">
              <a:buFont typeface="Wingdings" panose="05000000000000000000" pitchFamily="2" charset="2"/>
              <a:buChar char="Ø"/>
            </a:pPr>
            <a:r>
              <a:rPr lang="en-AU" sz="1600" dirty="0">
                <a:solidFill>
                  <a:schemeClr val="accent1">
                    <a:lumMod val="75000"/>
                  </a:schemeClr>
                </a:solidFill>
                <a:latin typeface="Times New Roman" panose="02020603050405020304" pitchFamily="18" charset="0"/>
                <a:cs typeface="Times New Roman" panose="02020603050405020304" pitchFamily="18" charset="0"/>
              </a:rPr>
              <a:t>Coordinating operations through reporting and messaging system;</a:t>
            </a:r>
          </a:p>
          <a:p>
            <a:pPr lvl="1">
              <a:buFont typeface="Wingdings" panose="05000000000000000000" pitchFamily="2" charset="2"/>
              <a:buChar char="Ø"/>
            </a:pPr>
            <a:r>
              <a:rPr lang="en-AU" sz="1600" dirty="0">
                <a:solidFill>
                  <a:schemeClr val="accent1">
                    <a:lumMod val="75000"/>
                  </a:schemeClr>
                </a:solidFill>
                <a:latin typeface="Times New Roman" panose="02020603050405020304" pitchFamily="18" charset="0"/>
                <a:cs typeface="Times New Roman" panose="02020603050405020304" pitchFamily="18" charset="0"/>
              </a:rPr>
              <a:t>Providing assistance as needed; </a:t>
            </a:r>
          </a:p>
          <a:p>
            <a:endParaRPr lang="en-US" sz="1600" dirty="0">
              <a:solidFill>
                <a:srgbClr val="C00000"/>
              </a:solidFill>
            </a:endParaRPr>
          </a:p>
          <a:p>
            <a:r>
              <a:rPr lang="en-US" sz="1600" dirty="0"/>
              <a:t>SO: Operation and Maintenance of </a:t>
            </a:r>
            <a:r>
              <a:rPr lang="en-US" sz="1600" u="sng" dirty="0"/>
              <a:t>Individual</a:t>
            </a:r>
            <a:r>
              <a:rPr lang="en-US" sz="1600" dirty="0"/>
              <a:t> IMS Station </a:t>
            </a:r>
          </a:p>
          <a:p>
            <a:r>
              <a:rPr lang="en-US" sz="1600" dirty="0"/>
              <a:t>To ensure station is operating properly, </a:t>
            </a:r>
            <a:r>
              <a:rPr lang="en-US" sz="1600" u="sng" dirty="0"/>
              <a:t>meeting Data Availability, Data Quality, and Data Surety requirements</a:t>
            </a:r>
            <a:r>
              <a:rPr lang="en-US" sz="1600" dirty="0"/>
              <a:t>; </a:t>
            </a:r>
          </a:p>
          <a:p>
            <a:pPr lvl="1">
              <a:lnSpc>
                <a:spcPct val="100000"/>
              </a:lnSpc>
              <a:buFont typeface="Wingdings" panose="05000000000000000000" pitchFamily="2" charset="2"/>
              <a:buChar char="Ø"/>
            </a:pPr>
            <a:r>
              <a:rPr lang="en-US" sz="1600" dirty="0">
                <a:solidFill>
                  <a:schemeClr val="accent1">
                    <a:lumMod val="75000"/>
                  </a:schemeClr>
                </a:solidFill>
                <a:latin typeface="Times New Roman" panose="02020603050405020304" pitchFamily="18" charset="0"/>
                <a:cs typeface="Times New Roman" panose="02020603050405020304" pitchFamily="18" charset="0"/>
              </a:rPr>
              <a:t>Filling the proper reports;</a:t>
            </a:r>
          </a:p>
          <a:p>
            <a:pPr lvl="1">
              <a:lnSpc>
                <a:spcPct val="100000"/>
              </a:lnSpc>
              <a:buFont typeface="Wingdings" panose="05000000000000000000" pitchFamily="2" charset="2"/>
              <a:buChar char="Ø"/>
            </a:pPr>
            <a:r>
              <a:rPr lang="en-US" sz="1600" dirty="0">
                <a:solidFill>
                  <a:schemeClr val="accent1">
                    <a:lumMod val="75000"/>
                  </a:schemeClr>
                </a:solidFill>
                <a:latin typeface="Times New Roman" panose="02020603050405020304" pitchFamily="18" charset="0"/>
                <a:cs typeface="Times New Roman" panose="02020603050405020304" pitchFamily="18" charset="0"/>
              </a:rPr>
              <a:t>Scheduling Preventive Maintenance;</a:t>
            </a:r>
          </a:p>
          <a:p>
            <a:pPr lvl="1">
              <a:lnSpc>
                <a:spcPct val="100000"/>
              </a:lnSpc>
              <a:buFont typeface="Wingdings" panose="05000000000000000000" pitchFamily="2" charset="2"/>
              <a:buChar char="Ø"/>
            </a:pPr>
            <a:r>
              <a:rPr lang="en-US" sz="1600" dirty="0">
                <a:solidFill>
                  <a:schemeClr val="accent1">
                    <a:lumMod val="75000"/>
                  </a:schemeClr>
                </a:solidFill>
                <a:latin typeface="Times New Roman" panose="02020603050405020304" pitchFamily="18" charset="0"/>
                <a:cs typeface="Times New Roman" panose="02020603050405020304" pitchFamily="18" charset="0"/>
              </a:rPr>
              <a:t>Providing timely troubleshooting;</a:t>
            </a:r>
          </a:p>
          <a:p>
            <a:pPr lvl="1">
              <a:lnSpc>
                <a:spcPct val="100000"/>
              </a:lnSpc>
              <a:buFont typeface="Wingdings" panose="05000000000000000000" pitchFamily="2" charset="2"/>
              <a:buChar char="Ø"/>
            </a:pPr>
            <a:r>
              <a:rPr lang="en-US" sz="1600" dirty="0">
                <a:solidFill>
                  <a:schemeClr val="accent1">
                    <a:lumMod val="75000"/>
                  </a:schemeClr>
                </a:solidFill>
                <a:latin typeface="Times New Roman" panose="02020603050405020304" pitchFamily="18" charset="0"/>
                <a:cs typeface="Times New Roman" panose="02020603050405020304" pitchFamily="18" charset="0"/>
              </a:rPr>
              <a:t>Conducting timely repair in case of Unscheduled data outage;</a:t>
            </a:r>
          </a:p>
          <a:p>
            <a:pPr lvl="1">
              <a:lnSpc>
                <a:spcPct val="100000"/>
              </a:lnSpc>
              <a:buFont typeface="Wingdings" panose="05000000000000000000" pitchFamily="2" charset="2"/>
              <a:buChar char="Ø"/>
            </a:pPr>
            <a:r>
              <a:rPr lang="en-US" sz="1600" dirty="0">
                <a:solidFill>
                  <a:schemeClr val="accent1">
                    <a:lumMod val="75000"/>
                  </a:schemeClr>
                </a:solidFill>
                <a:latin typeface="Times New Roman" panose="02020603050405020304" pitchFamily="18" charset="0"/>
                <a:cs typeface="Times New Roman" panose="02020603050405020304" pitchFamily="18" charset="0"/>
              </a:rPr>
              <a:t>Reporting any unauthorized access to the station facilities;</a:t>
            </a:r>
          </a:p>
        </p:txBody>
      </p:sp>
      <p:sp>
        <p:nvSpPr>
          <p:cNvPr id="5" name="TextBox 4">
            <a:extLst>
              <a:ext uri="{FF2B5EF4-FFF2-40B4-BE49-F238E27FC236}">
                <a16:creationId xmlns:a16="http://schemas.microsoft.com/office/drawing/2014/main" id="{165BE312-C0B6-2140-AF9C-95F023216E73}"/>
              </a:ext>
            </a:extLst>
          </p:cNvPr>
          <p:cNvSpPr txBox="1"/>
          <p:nvPr/>
        </p:nvSpPr>
        <p:spPr>
          <a:xfrm rot="16200000">
            <a:off x="-1893175" y="2512359"/>
            <a:ext cx="4284787" cy="584775"/>
          </a:xfrm>
          <a:prstGeom prst="rect">
            <a:avLst/>
          </a:prstGeom>
          <a:noFill/>
        </p:spPr>
        <p:txBody>
          <a:bodyPr wrap="square" rtlCol="0">
            <a:spAutoFit/>
          </a:bodyPr>
          <a:lstStyle/>
          <a:p>
            <a:pPr algn="ctr"/>
            <a:r>
              <a:rPr lang="en-GB" sz="3200" b="1" dirty="0">
                <a:solidFill>
                  <a:schemeClr val="tx2">
                    <a:lumMod val="60000"/>
                    <a:lumOff val="40000"/>
                  </a:schemeClr>
                </a:solidFill>
                <a:latin typeface="Arial" panose="020B0604020202020204" pitchFamily="34" charset="0"/>
                <a:cs typeface="Arial" panose="020B0604020202020204" pitchFamily="34" charset="0"/>
              </a:rPr>
              <a:t>RESPONSIBILITIES</a:t>
            </a:r>
            <a:endParaRPr lang="en-AT" sz="32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7"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2848"/>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State of Health Monitoring of the IMS Network</a:t>
            </a:r>
            <a:endParaRPr lang="en-US" sz="1600" b="1" dirty="0">
              <a:solidFill>
                <a:schemeClr val="bg1"/>
              </a:solidFill>
              <a:latin typeface="Arial" panose="020B0604020202020204" pitchFamily="34" charset="0"/>
            </a:endParaRPr>
          </a:p>
          <a:p>
            <a:pPr algn="ctr" eaLnBrk="0" hangingPunct="0"/>
            <a:r>
              <a:rPr lang="en-GB" sz="800" dirty="0">
                <a:solidFill>
                  <a:schemeClr val="bg1"/>
                </a:solidFill>
                <a:latin typeface="Arial" panose="020B0604020202020204" pitchFamily="34" charset="0"/>
                <a:cs typeface="Arial" panose="020B0604020202020204" pitchFamily="34" charset="0"/>
              </a:rPr>
              <a:t>Han*, D.; Campus, P.; Cruz, P; </a:t>
            </a:r>
            <a:r>
              <a:rPr lang="en-GB" sz="800" dirty="0" err="1">
                <a:solidFill>
                  <a:schemeClr val="bg1"/>
                </a:solidFill>
                <a:latin typeface="Arial" panose="020B0604020202020204" pitchFamily="34" charset="0"/>
                <a:cs typeface="Arial" panose="020B0604020202020204" pitchFamily="34" charset="0"/>
              </a:rPr>
              <a:t>Ekimov</a:t>
            </a:r>
            <a:r>
              <a:rPr lang="en-GB" sz="800" dirty="0">
                <a:solidFill>
                  <a:schemeClr val="bg1"/>
                </a:solidFill>
                <a:latin typeface="Arial" panose="020B0604020202020204" pitchFamily="34" charset="0"/>
                <a:cs typeface="Arial" panose="020B0604020202020204" pitchFamily="34" charset="0"/>
              </a:rPr>
              <a:t>, P.; Guenther, M.; Hoffmann, T. ; </a:t>
            </a:r>
            <a:r>
              <a:rPr lang="en-GB" sz="800" dirty="0" err="1">
                <a:solidFill>
                  <a:schemeClr val="bg1"/>
                </a:solidFill>
                <a:latin typeface="Arial" panose="020B0604020202020204" pitchFamily="34" charset="0"/>
                <a:cs typeface="Arial" panose="020B0604020202020204" pitchFamily="34" charset="0"/>
              </a:rPr>
              <a:t>Malephane</a:t>
            </a:r>
            <a:r>
              <a:rPr lang="en-GB" sz="800" dirty="0">
                <a:solidFill>
                  <a:schemeClr val="bg1"/>
                </a:solidFill>
                <a:latin typeface="Arial" panose="020B0604020202020204" pitchFamily="34" charset="0"/>
                <a:cs typeface="Arial" panose="020B0604020202020204" pitchFamily="34" charset="0"/>
              </a:rPr>
              <a:t>, H.; </a:t>
            </a:r>
          </a:p>
          <a:p>
            <a:pPr algn="ctr" eaLnBrk="0" hangingPunct="0"/>
            <a:r>
              <a:rPr lang="en-GB" sz="800" dirty="0" err="1">
                <a:solidFill>
                  <a:schemeClr val="bg1"/>
                </a:solidFill>
                <a:latin typeface="Arial" panose="020B0604020202020204" pitchFamily="34" charset="0"/>
                <a:cs typeface="Arial" panose="020B0604020202020204" pitchFamily="34" charset="0"/>
              </a:rPr>
              <a:t>Malakhova</a:t>
            </a:r>
            <a:r>
              <a:rPr lang="en-GB" sz="800" dirty="0">
                <a:solidFill>
                  <a:schemeClr val="bg1"/>
                </a:solidFill>
                <a:latin typeface="Arial" panose="020B0604020202020204" pitchFamily="34" charset="0"/>
                <a:cs typeface="Arial" panose="020B0604020202020204" pitchFamily="34" charset="0"/>
              </a:rPr>
              <a:t>, M.; Nava, E.; Nizamska, M.; </a:t>
            </a:r>
            <a:r>
              <a:rPr lang="en-GB" sz="800" dirty="0" err="1">
                <a:solidFill>
                  <a:schemeClr val="bg1"/>
                </a:solidFill>
                <a:latin typeface="Arial" panose="020B0604020202020204" pitchFamily="34" charset="0"/>
                <a:cs typeface="Arial" panose="020B0604020202020204" pitchFamily="34" charset="0"/>
              </a:rPr>
              <a:t>Parithusta</a:t>
            </a:r>
            <a:r>
              <a:rPr lang="en-GB" sz="800" dirty="0">
                <a:solidFill>
                  <a:schemeClr val="bg1"/>
                </a:solidFill>
                <a:latin typeface="Arial" panose="020B0604020202020204" pitchFamily="34" charset="0"/>
                <a:cs typeface="Arial" panose="020B0604020202020204" pitchFamily="34" charset="0"/>
              </a:rPr>
              <a:t>, R.A. ; </a:t>
            </a:r>
            <a:r>
              <a:rPr lang="en-US" sz="800" dirty="0">
                <a:solidFill>
                  <a:schemeClr val="bg1"/>
                </a:solidFill>
                <a:latin typeface="Arial" panose="020B0604020202020204" pitchFamily="34" charset="0"/>
                <a:ea typeface="Avenir Book" charset="0"/>
              </a:rPr>
              <a:t>Villarreal, R.E. </a:t>
            </a:r>
          </a:p>
          <a:p>
            <a:pPr algn="ctr" eaLnBrk="0" hangingPunct="0"/>
            <a:r>
              <a:rPr lang="en-US" sz="800" dirty="0">
                <a:solidFill>
                  <a:schemeClr val="bg1"/>
                </a:solidFill>
                <a:latin typeface="Arial" panose="020B0604020202020204" pitchFamily="34" charset="0"/>
                <a:ea typeface="Avenir Book" charset="0"/>
              </a:rPr>
              <a:t>Dongmei.han@ctbto.org</a:t>
            </a:r>
          </a:p>
        </p:txBody>
      </p:sp>
    </p:spTree>
    <p:extLst>
      <p:ext uri="{BB962C8B-B14F-4D97-AF65-F5344CB8AC3E}">
        <p14:creationId xmlns:p14="http://schemas.microsoft.com/office/powerpoint/2010/main" val="181080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eft-Right Arrow 60"/>
          <p:cNvSpPr/>
          <p:nvPr/>
        </p:nvSpPr>
        <p:spPr>
          <a:xfrm>
            <a:off x="3458308" y="2297723"/>
            <a:ext cx="1391434" cy="357554"/>
          </a:xfrm>
          <a:prstGeom prst="leftRightArrow">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P4.5-333</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690457" y="2530594"/>
            <a:ext cx="3882477" cy="584775"/>
          </a:xfrm>
          <a:prstGeom prst="rect">
            <a:avLst/>
          </a:prstGeom>
          <a:noFill/>
        </p:spPr>
        <p:txBody>
          <a:bodyPr wrap="square" rtlCol="0">
            <a:spAutoFit/>
          </a:bodyPr>
          <a:lstStyle/>
          <a:p>
            <a:pPr algn="ctr"/>
            <a:r>
              <a:rPr lang="en-US" sz="3200" b="1" dirty="0">
                <a:solidFill>
                  <a:schemeClr val="accent6">
                    <a:lumMod val="75000"/>
                  </a:schemeClr>
                </a:solidFill>
                <a:latin typeface="Arial" panose="020B0604020202020204" pitchFamily="34" charset="0"/>
                <a:cs typeface="Arial" panose="020B0604020202020204" pitchFamily="34" charset="0"/>
              </a:rPr>
              <a:t>RN</a:t>
            </a:r>
            <a:r>
              <a:rPr lang="en-US" sz="3200" b="1" dirty="0">
                <a:solidFill>
                  <a:srgbClr val="DFC5DF"/>
                </a:solidFill>
                <a:latin typeface="Arial" panose="020B0604020202020204" pitchFamily="34" charset="0"/>
                <a:cs typeface="Arial" panose="020B0604020202020204" pitchFamily="34" charset="0"/>
              </a:rPr>
              <a:t> </a:t>
            </a:r>
            <a:r>
              <a:rPr lang="en-US" sz="3200" b="1" dirty="0">
                <a:solidFill>
                  <a:schemeClr val="tx2">
                    <a:lumMod val="60000"/>
                    <a:lumOff val="40000"/>
                  </a:schemeClr>
                </a:solidFill>
                <a:latin typeface="Arial" panose="020B0604020202020204" pitchFamily="34" charset="0"/>
                <a:cs typeface="Arial" panose="020B0604020202020204" pitchFamily="34" charset="0"/>
              </a:rPr>
              <a:t>MONITORING</a:t>
            </a:r>
            <a:endParaRPr lang="en-AT" sz="32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52" name="TextBox 51"/>
          <p:cNvSpPr txBox="1"/>
          <p:nvPr/>
        </p:nvSpPr>
        <p:spPr>
          <a:xfrm>
            <a:off x="4838018" y="937847"/>
            <a:ext cx="4058339" cy="307777"/>
          </a:xfrm>
          <a:prstGeom prst="rect">
            <a:avLst/>
          </a:prstGeom>
          <a:solidFill>
            <a:srgbClr val="00B050"/>
          </a:solidFill>
        </p:spPr>
        <p:txBody>
          <a:bodyPr wrap="square" rtlCol="0">
            <a:spAutoFit/>
          </a:bodyPr>
          <a:lstStyle/>
          <a:p>
            <a:r>
              <a:rPr lang="en-US" sz="1400" dirty="0"/>
              <a:t>PTS: Monitoring Process for the RN Network</a:t>
            </a:r>
            <a:endParaRPr lang="en-GB" sz="1400" dirty="0"/>
          </a:p>
        </p:txBody>
      </p:sp>
      <p:sp>
        <p:nvSpPr>
          <p:cNvPr id="5" name="TextBox 4"/>
          <p:cNvSpPr txBox="1"/>
          <p:nvPr/>
        </p:nvSpPr>
        <p:spPr>
          <a:xfrm>
            <a:off x="3681654" y="935450"/>
            <a:ext cx="933017" cy="307777"/>
          </a:xfrm>
          <a:prstGeom prst="rect">
            <a:avLst/>
          </a:prstGeom>
          <a:solidFill>
            <a:schemeClr val="accent6">
              <a:lumMod val="20000"/>
              <a:lumOff val="80000"/>
            </a:schemeClr>
          </a:solidFill>
        </p:spPr>
        <p:txBody>
          <a:bodyPr wrap="square" rtlCol="0">
            <a:spAutoFit/>
          </a:bodyPr>
          <a:lstStyle/>
          <a:p>
            <a:r>
              <a:rPr lang="en-US" sz="1400" dirty="0"/>
              <a:t>Interfaces</a:t>
            </a:r>
            <a:endParaRPr lang="en-GB" sz="1400" dirty="0"/>
          </a:p>
        </p:txBody>
      </p:sp>
      <p:graphicFrame>
        <p:nvGraphicFramePr>
          <p:cNvPr id="10" name="Table 9"/>
          <p:cNvGraphicFramePr>
            <a:graphicFrameLocks noGrp="1"/>
          </p:cNvGraphicFramePr>
          <p:nvPr>
            <p:extLst>
              <p:ext uri="{D42A27DB-BD31-4B8C-83A1-F6EECF244321}">
                <p14:modId xmlns:p14="http://schemas.microsoft.com/office/powerpoint/2010/main" val="3166978543"/>
              </p:ext>
            </p:extLst>
          </p:nvPr>
        </p:nvGraphicFramePr>
        <p:xfrm>
          <a:off x="3693377" y="1354013"/>
          <a:ext cx="921294" cy="3288325"/>
        </p:xfrm>
        <a:graphic>
          <a:graphicData uri="http://schemas.openxmlformats.org/drawingml/2006/table">
            <a:tbl>
              <a:tblPr firstRow="1" bandRow="1">
                <a:tableStyleId>{2D5ABB26-0587-4C30-8999-92F81FD0307C}</a:tableStyleId>
              </a:tblPr>
              <a:tblGrid>
                <a:gridCol w="921294">
                  <a:extLst>
                    <a:ext uri="{9D8B030D-6E8A-4147-A177-3AD203B41FA5}">
                      <a16:colId xmlns:a16="http://schemas.microsoft.com/office/drawing/2014/main" val="868857395"/>
                    </a:ext>
                  </a:extLst>
                </a:gridCol>
              </a:tblGrid>
              <a:tr h="657665">
                <a:tc>
                  <a:txBody>
                    <a:bodyPr/>
                    <a:lstStyle/>
                    <a:p>
                      <a:pPr algn="ctr"/>
                      <a:r>
                        <a:rPr lang="en-US" sz="1400" dirty="0"/>
                        <a:t>SOH Tool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44167805"/>
                  </a:ext>
                </a:extLst>
              </a:tr>
              <a:tr h="657665">
                <a:tc>
                  <a:txBody>
                    <a:bodyPr/>
                    <a:lstStyle/>
                    <a:p>
                      <a:pPr algn="ctr"/>
                      <a:r>
                        <a:rPr lang="en-US" sz="1400" dirty="0"/>
                        <a:t>IRS</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40231822"/>
                  </a:ext>
                </a:extLst>
              </a:tr>
              <a:tr h="657665">
                <a:tc>
                  <a:txBody>
                    <a:bodyPr/>
                    <a:lstStyle/>
                    <a:p>
                      <a:pPr algn="ctr"/>
                      <a:r>
                        <a:rPr lang="en-US" sz="1400" dirty="0"/>
                        <a:t>DOTS</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519024781"/>
                  </a:ext>
                </a:extLst>
              </a:tr>
              <a:tr h="657665">
                <a:tc>
                  <a:txBody>
                    <a:bodyPr/>
                    <a:lstStyle/>
                    <a:p>
                      <a:pPr algn="ctr"/>
                      <a:r>
                        <a:rPr lang="en-US" sz="1400" dirty="0"/>
                        <a:t>PR Tool</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12804402"/>
                  </a:ext>
                </a:extLst>
              </a:tr>
              <a:tr h="657665">
                <a:tc>
                  <a:txBody>
                    <a:bodyPr/>
                    <a:lstStyle/>
                    <a:p>
                      <a:pPr algn="ctr"/>
                      <a:r>
                        <a:rPr lang="en-US" sz="1400" dirty="0"/>
                        <a:t>SOPET</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27151410"/>
                  </a:ext>
                </a:extLst>
              </a:tr>
            </a:tbl>
          </a:graphicData>
        </a:graphic>
      </p:graphicFrame>
      <p:pic>
        <p:nvPicPr>
          <p:cNvPr id="7" name="Picture 6"/>
          <p:cNvPicPr>
            <a:picLocks noChangeAspect="1"/>
          </p:cNvPicPr>
          <p:nvPr/>
        </p:nvPicPr>
        <p:blipFill>
          <a:blip r:embed="rId2"/>
          <a:stretch>
            <a:fillRect/>
          </a:stretch>
        </p:blipFill>
        <p:spPr>
          <a:xfrm>
            <a:off x="4849741" y="1354014"/>
            <a:ext cx="4046615" cy="3288325"/>
          </a:xfrm>
          <a:prstGeom prst="rect">
            <a:avLst/>
          </a:prstGeom>
          <a:ln>
            <a:solidFill>
              <a:schemeClr val="accent6"/>
            </a:solidFill>
          </a:ln>
        </p:spPr>
      </p:pic>
      <p:sp>
        <p:nvSpPr>
          <p:cNvPr id="58" name="TextBox 57"/>
          <p:cNvSpPr txBox="1"/>
          <p:nvPr/>
        </p:nvSpPr>
        <p:spPr>
          <a:xfrm>
            <a:off x="601785" y="937847"/>
            <a:ext cx="2856522" cy="307777"/>
          </a:xfrm>
          <a:prstGeom prst="rect">
            <a:avLst/>
          </a:prstGeom>
          <a:solidFill>
            <a:schemeClr val="accent5"/>
          </a:solidFill>
        </p:spPr>
        <p:txBody>
          <a:bodyPr wrap="square" rtlCol="0">
            <a:spAutoFit/>
          </a:bodyPr>
          <a:lstStyle/>
          <a:p>
            <a:r>
              <a:rPr lang="en-US" sz="1400" dirty="0"/>
              <a:t>SO: Monitoring of Individual Station</a:t>
            </a:r>
            <a:endParaRPr lang="en-GB" sz="1400" dirty="0"/>
          </a:p>
        </p:txBody>
      </p:sp>
      <p:pic>
        <p:nvPicPr>
          <p:cNvPr id="60" name="Picture 59"/>
          <p:cNvPicPr>
            <a:picLocks noChangeAspect="1"/>
          </p:cNvPicPr>
          <p:nvPr/>
        </p:nvPicPr>
        <p:blipFill>
          <a:blip r:embed="rId3"/>
          <a:stretch>
            <a:fillRect/>
          </a:stretch>
        </p:blipFill>
        <p:spPr>
          <a:xfrm>
            <a:off x="640486" y="1354015"/>
            <a:ext cx="2817821" cy="3288324"/>
          </a:xfrm>
          <a:prstGeom prst="rect">
            <a:avLst/>
          </a:prstGeom>
          <a:ln>
            <a:solidFill>
              <a:schemeClr val="accent1"/>
            </a:solidFill>
          </a:ln>
        </p:spPr>
      </p:pic>
      <p:sp>
        <p:nvSpPr>
          <p:cNvPr id="6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2848"/>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State of Health Monitoring of the IMS Network</a:t>
            </a:r>
            <a:endParaRPr lang="en-US" sz="1600" b="1" dirty="0">
              <a:solidFill>
                <a:schemeClr val="bg1"/>
              </a:solidFill>
              <a:latin typeface="Arial" panose="020B0604020202020204" pitchFamily="34" charset="0"/>
            </a:endParaRPr>
          </a:p>
          <a:p>
            <a:pPr algn="ctr" eaLnBrk="0" hangingPunct="0"/>
            <a:r>
              <a:rPr lang="en-GB" sz="800" dirty="0">
                <a:solidFill>
                  <a:schemeClr val="bg1"/>
                </a:solidFill>
                <a:latin typeface="Arial" panose="020B0604020202020204" pitchFamily="34" charset="0"/>
                <a:cs typeface="Arial" panose="020B0604020202020204" pitchFamily="34" charset="0"/>
              </a:rPr>
              <a:t>Han*, D.; Campus, P.; Cruz, P; </a:t>
            </a:r>
            <a:r>
              <a:rPr lang="en-GB" sz="800" dirty="0" err="1">
                <a:solidFill>
                  <a:schemeClr val="bg1"/>
                </a:solidFill>
                <a:latin typeface="Arial" panose="020B0604020202020204" pitchFamily="34" charset="0"/>
                <a:cs typeface="Arial" panose="020B0604020202020204" pitchFamily="34" charset="0"/>
              </a:rPr>
              <a:t>Ekimov</a:t>
            </a:r>
            <a:r>
              <a:rPr lang="en-GB" sz="800" dirty="0">
                <a:solidFill>
                  <a:schemeClr val="bg1"/>
                </a:solidFill>
                <a:latin typeface="Arial" panose="020B0604020202020204" pitchFamily="34" charset="0"/>
                <a:cs typeface="Arial" panose="020B0604020202020204" pitchFamily="34" charset="0"/>
              </a:rPr>
              <a:t>, P.; Guenther, M.; Hoffmann, T. ; </a:t>
            </a:r>
            <a:r>
              <a:rPr lang="en-GB" sz="800" dirty="0" err="1">
                <a:solidFill>
                  <a:schemeClr val="bg1"/>
                </a:solidFill>
                <a:latin typeface="Arial" panose="020B0604020202020204" pitchFamily="34" charset="0"/>
                <a:cs typeface="Arial" panose="020B0604020202020204" pitchFamily="34" charset="0"/>
              </a:rPr>
              <a:t>Malephane</a:t>
            </a:r>
            <a:r>
              <a:rPr lang="en-GB" sz="800" dirty="0">
                <a:solidFill>
                  <a:schemeClr val="bg1"/>
                </a:solidFill>
                <a:latin typeface="Arial" panose="020B0604020202020204" pitchFamily="34" charset="0"/>
                <a:cs typeface="Arial" panose="020B0604020202020204" pitchFamily="34" charset="0"/>
              </a:rPr>
              <a:t>, H.; </a:t>
            </a:r>
          </a:p>
          <a:p>
            <a:pPr algn="ctr" eaLnBrk="0" hangingPunct="0"/>
            <a:r>
              <a:rPr lang="en-GB" sz="800" dirty="0" err="1">
                <a:solidFill>
                  <a:schemeClr val="bg1"/>
                </a:solidFill>
                <a:latin typeface="Arial" panose="020B0604020202020204" pitchFamily="34" charset="0"/>
                <a:cs typeface="Arial" panose="020B0604020202020204" pitchFamily="34" charset="0"/>
              </a:rPr>
              <a:t>Malakhova</a:t>
            </a:r>
            <a:r>
              <a:rPr lang="en-GB" sz="800" dirty="0">
                <a:solidFill>
                  <a:schemeClr val="bg1"/>
                </a:solidFill>
                <a:latin typeface="Arial" panose="020B0604020202020204" pitchFamily="34" charset="0"/>
                <a:cs typeface="Arial" panose="020B0604020202020204" pitchFamily="34" charset="0"/>
              </a:rPr>
              <a:t>, M.; Nava, E.; Nizamska, M.; </a:t>
            </a:r>
            <a:r>
              <a:rPr lang="en-GB" sz="800" dirty="0" err="1">
                <a:solidFill>
                  <a:schemeClr val="bg1"/>
                </a:solidFill>
                <a:latin typeface="Arial" panose="020B0604020202020204" pitchFamily="34" charset="0"/>
                <a:cs typeface="Arial" panose="020B0604020202020204" pitchFamily="34" charset="0"/>
              </a:rPr>
              <a:t>Parithusta</a:t>
            </a:r>
            <a:r>
              <a:rPr lang="en-GB" sz="800" dirty="0">
                <a:solidFill>
                  <a:schemeClr val="bg1"/>
                </a:solidFill>
                <a:latin typeface="Arial" panose="020B0604020202020204" pitchFamily="34" charset="0"/>
                <a:cs typeface="Arial" panose="020B0604020202020204" pitchFamily="34" charset="0"/>
              </a:rPr>
              <a:t>, R.A. ; </a:t>
            </a:r>
            <a:r>
              <a:rPr lang="en-US" sz="800" dirty="0">
                <a:solidFill>
                  <a:schemeClr val="bg1"/>
                </a:solidFill>
                <a:latin typeface="Arial" panose="020B0604020202020204" pitchFamily="34" charset="0"/>
                <a:ea typeface="Avenir Book" charset="0"/>
              </a:rPr>
              <a:t>Villarreal, R.E. </a:t>
            </a:r>
          </a:p>
          <a:p>
            <a:pPr algn="ctr" eaLnBrk="0" hangingPunct="0"/>
            <a:r>
              <a:rPr lang="en-US" sz="800" dirty="0">
                <a:solidFill>
                  <a:schemeClr val="bg1"/>
                </a:solidFill>
                <a:latin typeface="Arial" panose="020B0604020202020204" pitchFamily="34" charset="0"/>
                <a:ea typeface="Avenir Book" charset="0"/>
              </a:rPr>
              <a:t>Dongmei.han@ctbto.org</a:t>
            </a:r>
          </a:p>
        </p:txBody>
      </p:sp>
    </p:spTree>
    <p:extLst>
      <p:ext uri="{BB962C8B-B14F-4D97-AF65-F5344CB8AC3E}">
        <p14:creationId xmlns:p14="http://schemas.microsoft.com/office/powerpoint/2010/main" val="120751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Left-Right Arrow 97"/>
          <p:cNvSpPr/>
          <p:nvPr/>
        </p:nvSpPr>
        <p:spPr>
          <a:xfrm>
            <a:off x="3458307" y="2397369"/>
            <a:ext cx="1330569" cy="363416"/>
          </a:xfrm>
          <a:prstGeom prst="leftRightArrow">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P4.5-333</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690457" y="2530594"/>
            <a:ext cx="3882477" cy="584775"/>
          </a:xfrm>
          <a:prstGeom prst="rect">
            <a:avLst/>
          </a:prstGeom>
          <a:noFill/>
        </p:spPr>
        <p:txBody>
          <a:bodyPr wrap="square" rtlCol="0">
            <a:spAutoFit/>
          </a:bodyPr>
          <a:lstStyle/>
          <a:p>
            <a:pPr algn="ctr"/>
            <a:r>
              <a:rPr lang="en-US" sz="3200" b="1" dirty="0">
                <a:solidFill>
                  <a:schemeClr val="accent2">
                    <a:lumMod val="75000"/>
                  </a:schemeClr>
                </a:solidFill>
                <a:latin typeface="Arial" panose="020B0604020202020204" pitchFamily="34" charset="0"/>
                <a:cs typeface="Arial" panose="020B0604020202020204" pitchFamily="34" charset="0"/>
              </a:rPr>
              <a:t>SHI</a:t>
            </a:r>
            <a:r>
              <a:rPr lang="en-US" sz="3200" b="1" dirty="0">
                <a:solidFill>
                  <a:srgbClr val="DFC5DF"/>
                </a:solidFill>
                <a:latin typeface="Arial" panose="020B0604020202020204" pitchFamily="34" charset="0"/>
                <a:cs typeface="Arial" panose="020B0604020202020204" pitchFamily="34" charset="0"/>
              </a:rPr>
              <a:t> </a:t>
            </a:r>
            <a:r>
              <a:rPr lang="en-US" sz="3200" b="1" dirty="0">
                <a:solidFill>
                  <a:schemeClr val="tx2">
                    <a:lumMod val="60000"/>
                    <a:lumOff val="40000"/>
                  </a:schemeClr>
                </a:solidFill>
                <a:latin typeface="Arial" panose="020B0604020202020204" pitchFamily="34" charset="0"/>
                <a:cs typeface="Arial" panose="020B0604020202020204" pitchFamily="34" charset="0"/>
              </a:rPr>
              <a:t>MONITORING</a:t>
            </a:r>
            <a:endParaRPr lang="en-AT" sz="32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52" name="TextBox 51"/>
          <p:cNvSpPr txBox="1"/>
          <p:nvPr/>
        </p:nvSpPr>
        <p:spPr>
          <a:xfrm>
            <a:off x="4788877" y="916459"/>
            <a:ext cx="4194446" cy="307777"/>
          </a:xfrm>
          <a:prstGeom prst="rect">
            <a:avLst/>
          </a:prstGeom>
          <a:solidFill>
            <a:schemeClr val="accent2"/>
          </a:solidFill>
        </p:spPr>
        <p:txBody>
          <a:bodyPr wrap="square" rtlCol="0">
            <a:spAutoFit/>
          </a:bodyPr>
          <a:lstStyle/>
          <a:p>
            <a:r>
              <a:rPr lang="en-US" sz="1400" dirty="0"/>
              <a:t>PTS: Monitoring Process for the SHI Network</a:t>
            </a:r>
            <a:endParaRPr lang="en-GB" sz="1400" dirty="0"/>
          </a:p>
        </p:txBody>
      </p:sp>
      <p:sp>
        <p:nvSpPr>
          <p:cNvPr id="5" name="TextBox 4"/>
          <p:cNvSpPr txBox="1"/>
          <p:nvPr/>
        </p:nvSpPr>
        <p:spPr>
          <a:xfrm>
            <a:off x="3669321" y="916459"/>
            <a:ext cx="908539" cy="307777"/>
          </a:xfrm>
          <a:prstGeom prst="rect">
            <a:avLst/>
          </a:prstGeom>
          <a:solidFill>
            <a:schemeClr val="accent6">
              <a:lumMod val="20000"/>
              <a:lumOff val="80000"/>
            </a:schemeClr>
          </a:solidFill>
        </p:spPr>
        <p:txBody>
          <a:bodyPr wrap="square" rtlCol="0">
            <a:spAutoFit/>
          </a:bodyPr>
          <a:lstStyle/>
          <a:p>
            <a:r>
              <a:rPr lang="en-US" sz="1400" dirty="0"/>
              <a:t>Interfaces</a:t>
            </a:r>
            <a:endParaRPr lang="en-GB" sz="1400" dirty="0"/>
          </a:p>
        </p:txBody>
      </p:sp>
      <p:sp>
        <p:nvSpPr>
          <p:cNvPr id="6" name="TextBox 5"/>
          <p:cNvSpPr txBox="1"/>
          <p:nvPr/>
        </p:nvSpPr>
        <p:spPr>
          <a:xfrm>
            <a:off x="601785" y="912004"/>
            <a:ext cx="2856522" cy="307777"/>
          </a:xfrm>
          <a:prstGeom prst="rect">
            <a:avLst/>
          </a:prstGeom>
          <a:solidFill>
            <a:schemeClr val="accent5"/>
          </a:solidFill>
        </p:spPr>
        <p:txBody>
          <a:bodyPr wrap="square" rtlCol="0">
            <a:spAutoFit/>
          </a:bodyPr>
          <a:lstStyle/>
          <a:p>
            <a:r>
              <a:rPr lang="en-US" sz="1400" dirty="0"/>
              <a:t>SO: Monitoring of Individual Station</a:t>
            </a:r>
            <a:endParaRPr lang="en-GB" sz="1400" dirty="0"/>
          </a:p>
        </p:txBody>
      </p:sp>
      <p:graphicFrame>
        <p:nvGraphicFramePr>
          <p:cNvPr id="10" name="Table 9"/>
          <p:cNvGraphicFramePr>
            <a:graphicFrameLocks noGrp="1"/>
          </p:cNvGraphicFramePr>
          <p:nvPr>
            <p:extLst>
              <p:ext uri="{D42A27DB-BD31-4B8C-83A1-F6EECF244321}">
                <p14:modId xmlns:p14="http://schemas.microsoft.com/office/powerpoint/2010/main" val="1081087603"/>
              </p:ext>
            </p:extLst>
          </p:nvPr>
        </p:nvGraphicFramePr>
        <p:xfrm>
          <a:off x="3675184" y="1354013"/>
          <a:ext cx="908539" cy="3288325"/>
        </p:xfrm>
        <a:graphic>
          <a:graphicData uri="http://schemas.openxmlformats.org/drawingml/2006/table">
            <a:tbl>
              <a:tblPr firstRow="1" bandRow="1">
                <a:tableStyleId>{2D5ABB26-0587-4C30-8999-92F81FD0307C}</a:tableStyleId>
              </a:tblPr>
              <a:tblGrid>
                <a:gridCol w="908539">
                  <a:extLst>
                    <a:ext uri="{9D8B030D-6E8A-4147-A177-3AD203B41FA5}">
                      <a16:colId xmlns:a16="http://schemas.microsoft.com/office/drawing/2014/main" val="868857395"/>
                    </a:ext>
                  </a:extLst>
                </a:gridCol>
              </a:tblGrid>
              <a:tr h="657665">
                <a:tc>
                  <a:txBody>
                    <a:bodyPr/>
                    <a:lstStyle/>
                    <a:p>
                      <a:pPr algn="ctr"/>
                      <a:r>
                        <a:rPr lang="en-US" sz="1400" dirty="0"/>
                        <a:t>SOH Tool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44167805"/>
                  </a:ext>
                </a:extLst>
              </a:tr>
              <a:tr h="657665">
                <a:tc>
                  <a:txBody>
                    <a:bodyPr/>
                    <a:lstStyle/>
                    <a:p>
                      <a:pPr algn="ctr"/>
                      <a:r>
                        <a:rPr lang="en-US" sz="1400" dirty="0"/>
                        <a:t>IRS</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40231822"/>
                  </a:ext>
                </a:extLst>
              </a:tr>
              <a:tr h="657665">
                <a:tc>
                  <a:txBody>
                    <a:bodyPr/>
                    <a:lstStyle/>
                    <a:p>
                      <a:pPr algn="ctr"/>
                      <a:r>
                        <a:rPr lang="en-US" sz="1400" dirty="0"/>
                        <a:t>DOTS</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519024781"/>
                  </a:ext>
                </a:extLst>
              </a:tr>
              <a:tr h="657665">
                <a:tc>
                  <a:txBody>
                    <a:bodyPr/>
                    <a:lstStyle/>
                    <a:p>
                      <a:pPr algn="ctr"/>
                      <a:r>
                        <a:rPr lang="en-US" sz="1400" dirty="0"/>
                        <a:t>PR Tool</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12804402"/>
                  </a:ext>
                </a:extLst>
              </a:tr>
              <a:tr h="657665">
                <a:tc>
                  <a:txBody>
                    <a:bodyPr/>
                    <a:lstStyle/>
                    <a:p>
                      <a:pPr algn="ctr"/>
                      <a:r>
                        <a:rPr lang="en-US" sz="1400" dirty="0"/>
                        <a:t>SOPET</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27151410"/>
                  </a:ext>
                </a:extLst>
              </a:tr>
            </a:tbl>
          </a:graphicData>
        </a:graphic>
      </p:graphicFrame>
      <p:pic>
        <p:nvPicPr>
          <p:cNvPr id="9" name="Picture 8"/>
          <p:cNvPicPr>
            <a:picLocks noChangeAspect="1"/>
          </p:cNvPicPr>
          <p:nvPr/>
        </p:nvPicPr>
        <p:blipFill>
          <a:blip r:embed="rId2"/>
          <a:stretch>
            <a:fillRect/>
          </a:stretch>
        </p:blipFill>
        <p:spPr>
          <a:xfrm>
            <a:off x="4788877" y="1354015"/>
            <a:ext cx="4194446" cy="3288324"/>
          </a:xfrm>
          <a:prstGeom prst="rect">
            <a:avLst/>
          </a:prstGeom>
          <a:ln>
            <a:solidFill>
              <a:schemeClr val="accent2"/>
            </a:solidFill>
          </a:ln>
        </p:spPr>
      </p:pic>
      <p:pic>
        <p:nvPicPr>
          <p:cNvPr id="97" name="Picture 96"/>
          <p:cNvPicPr>
            <a:picLocks noChangeAspect="1"/>
          </p:cNvPicPr>
          <p:nvPr/>
        </p:nvPicPr>
        <p:blipFill>
          <a:blip r:embed="rId3"/>
          <a:stretch>
            <a:fillRect/>
          </a:stretch>
        </p:blipFill>
        <p:spPr>
          <a:xfrm>
            <a:off x="640486" y="1354015"/>
            <a:ext cx="2817821" cy="3288324"/>
          </a:xfrm>
          <a:prstGeom prst="rect">
            <a:avLst/>
          </a:prstGeom>
          <a:ln>
            <a:solidFill>
              <a:schemeClr val="accent1"/>
            </a:solidFill>
          </a:ln>
        </p:spPr>
      </p:pic>
      <p:sp>
        <p:nvSpPr>
          <p:cNvPr id="99"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2848"/>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State of Health Monitoring of the IMS Network</a:t>
            </a:r>
            <a:endParaRPr lang="en-US" sz="1600" b="1" dirty="0">
              <a:solidFill>
                <a:schemeClr val="bg1"/>
              </a:solidFill>
              <a:latin typeface="Arial" panose="020B0604020202020204" pitchFamily="34" charset="0"/>
            </a:endParaRPr>
          </a:p>
          <a:p>
            <a:pPr algn="ctr" eaLnBrk="0" hangingPunct="0"/>
            <a:r>
              <a:rPr lang="en-GB" sz="800" dirty="0">
                <a:solidFill>
                  <a:schemeClr val="bg1"/>
                </a:solidFill>
                <a:latin typeface="Arial" panose="020B0604020202020204" pitchFamily="34" charset="0"/>
                <a:cs typeface="Arial" panose="020B0604020202020204" pitchFamily="34" charset="0"/>
              </a:rPr>
              <a:t>Han*, D.; Campus, P.; Cruz, P; </a:t>
            </a:r>
            <a:r>
              <a:rPr lang="en-GB" sz="800" dirty="0" err="1">
                <a:solidFill>
                  <a:schemeClr val="bg1"/>
                </a:solidFill>
                <a:latin typeface="Arial" panose="020B0604020202020204" pitchFamily="34" charset="0"/>
                <a:cs typeface="Arial" panose="020B0604020202020204" pitchFamily="34" charset="0"/>
              </a:rPr>
              <a:t>Ekimov</a:t>
            </a:r>
            <a:r>
              <a:rPr lang="en-GB" sz="800" dirty="0">
                <a:solidFill>
                  <a:schemeClr val="bg1"/>
                </a:solidFill>
                <a:latin typeface="Arial" panose="020B0604020202020204" pitchFamily="34" charset="0"/>
                <a:cs typeface="Arial" panose="020B0604020202020204" pitchFamily="34" charset="0"/>
              </a:rPr>
              <a:t>, P.; Guenther, M.; Hoffmann, T. ; </a:t>
            </a:r>
            <a:r>
              <a:rPr lang="en-GB" sz="800" dirty="0" err="1">
                <a:solidFill>
                  <a:schemeClr val="bg1"/>
                </a:solidFill>
                <a:latin typeface="Arial" panose="020B0604020202020204" pitchFamily="34" charset="0"/>
                <a:cs typeface="Arial" panose="020B0604020202020204" pitchFamily="34" charset="0"/>
              </a:rPr>
              <a:t>Malephane</a:t>
            </a:r>
            <a:r>
              <a:rPr lang="en-GB" sz="800" dirty="0">
                <a:solidFill>
                  <a:schemeClr val="bg1"/>
                </a:solidFill>
                <a:latin typeface="Arial" panose="020B0604020202020204" pitchFamily="34" charset="0"/>
                <a:cs typeface="Arial" panose="020B0604020202020204" pitchFamily="34" charset="0"/>
              </a:rPr>
              <a:t>, H.; </a:t>
            </a:r>
          </a:p>
          <a:p>
            <a:pPr algn="ctr" eaLnBrk="0" hangingPunct="0"/>
            <a:r>
              <a:rPr lang="en-GB" sz="800" dirty="0" err="1">
                <a:solidFill>
                  <a:schemeClr val="bg1"/>
                </a:solidFill>
                <a:latin typeface="Arial" panose="020B0604020202020204" pitchFamily="34" charset="0"/>
                <a:cs typeface="Arial" panose="020B0604020202020204" pitchFamily="34" charset="0"/>
              </a:rPr>
              <a:t>Malakhova</a:t>
            </a:r>
            <a:r>
              <a:rPr lang="en-GB" sz="800" dirty="0">
                <a:solidFill>
                  <a:schemeClr val="bg1"/>
                </a:solidFill>
                <a:latin typeface="Arial" panose="020B0604020202020204" pitchFamily="34" charset="0"/>
                <a:cs typeface="Arial" panose="020B0604020202020204" pitchFamily="34" charset="0"/>
              </a:rPr>
              <a:t>, M.; Nava, E.; Nizamska, M.; </a:t>
            </a:r>
            <a:r>
              <a:rPr lang="en-GB" sz="800" dirty="0" err="1">
                <a:solidFill>
                  <a:schemeClr val="bg1"/>
                </a:solidFill>
                <a:latin typeface="Arial" panose="020B0604020202020204" pitchFamily="34" charset="0"/>
                <a:cs typeface="Arial" panose="020B0604020202020204" pitchFamily="34" charset="0"/>
              </a:rPr>
              <a:t>Parithusta</a:t>
            </a:r>
            <a:r>
              <a:rPr lang="en-GB" sz="800" dirty="0">
                <a:solidFill>
                  <a:schemeClr val="bg1"/>
                </a:solidFill>
                <a:latin typeface="Arial" panose="020B0604020202020204" pitchFamily="34" charset="0"/>
                <a:cs typeface="Arial" panose="020B0604020202020204" pitchFamily="34" charset="0"/>
              </a:rPr>
              <a:t>, R.A. ; </a:t>
            </a:r>
            <a:r>
              <a:rPr lang="en-US" sz="800" dirty="0">
                <a:solidFill>
                  <a:schemeClr val="bg1"/>
                </a:solidFill>
                <a:latin typeface="Arial" panose="020B0604020202020204" pitchFamily="34" charset="0"/>
                <a:ea typeface="Avenir Book" charset="0"/>
              </a:rPr>
              <a:t>Villarreal, R.E. </a:t>
            </a:r>
          </a:p>
          <a:p>
            <a:pPr algn="ctr" eaLnBrk="0" hangingPunct="0"/>
            <a:r>
              <a:rPr lang="en-US" sz="800" dirty="0">
                <a:solidFill>
                  <a:schemeClr val="bg1"/>
                </a:solidFill>
                <a:latin typeface="Arial" panose="020B0604020202020204" pitchFamily="34" charset="0"/>
                <a:ea typeface="Avenir Book" charset="0"/>
              </a:rPr>
              <a:t>Dongmei.han@ctbto.org</a:t>
            </a:r>
          </a:p>
        </p:txBody>
      </p:sp>
    </p:spTree>
    <p:extLst>
      <p:ext uri="{BB962C8B-B14F-4D97-AF65-F5344CB8AC3E}">
        <p14:creationId xmlns:p14="http://schemas.microsoft.com/office/powerpoint/2010/main" val="57067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P4.5-333</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02745" y="2499817"/>
            <a:ext cx="3882477" cy="646331"/>
          </a:xfrm>
          <a:prstGeom prst="rect">
            <a:avLst/>
          </a:prstGeom>
          <a:noFill/>
        </p:spPr>
        <p:txBody>
          <a:bodyPr wrap="square" rtlCol="0">
            <a:spAutoFit/>
          </a:bodyPr>
          <a:lstStyle/>
          <a:p>
            <a:pPr algn="ctr"/>
            <a:r>
              <a:rPr lang="en-US" sz="3600" b="1" dirty="0">
                <a:solidFill>
                  <a:srgbClr val="DFC5DF"/>
                </a:solidFill>
                <a:latin typeface="Arial" panose="020B0604020202020204" pitchFamily="34" charset="0"/>
                <a:cs typeface="Arial" panose="020B0604020202020204" pitchFamily="34" charset="0"/>
              </a:rPr>
              <a:t> </a:t>
            </a:r>
            <a:r>
              <a:rPr lang="en-US" sz="3600" b="1" dirty="0">
                <a:solidFill>
                  <a:schemeClr val="tx2">
                    <a:lumMod val="60000"/>
                    <a:lumOff val="40000"/>
                  </a:schemeClr>
                </a:solidFill>
                <a:latin typeface="Arial" panose="020B0604020202020204" pitchFamily="34" charset="0"/>
                <a:cs typeface="Arial" panose="020B0604020202020204" pitchFamily="34" charset="0"/>
              </a:rPr>
              <a:t>PTS TOOLS</a:t>
            </a:r>
            <a:endParaRPr lang="en-AT" sz="3600" b="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F71C70-0569-4C2B-8622-46F45437022B}"/>
              </a:ext>
            </a:extLst>
          </p:cNvPr>
          <p:cNvPicPr>
            <a:picLocks noChangeAspect="1"/>
          </p:cNvPicPr>
          <p:nvPr/>
        </p:nvPicPr>
        <p:blipFill>
          <a:blip r:embed="rId2"/>
          <a:stretch>
            <a:fillRect/>
          </a:stretch>
        </p:blipFill>
        <p:spPr>
          <a:xfrm>
            <a:off x="1164091" y="2159798"/>
            <a:ext cx="3980325" cy="1869476"/>
          </a:xfrm>
          <a:prstGeom prst="rect">
            <a:avLst/>
          </a:prstGeom>
        </p:spPr>
      </p:pic>
      <p:sp>
        <p:nvSpPr>
          <p:cNvPr id="7" name="TextBox 6">
            <a:extLst>
              <a:ext uri="{FF2B5EF4-FFF2-40B4-BE49-F238E27FC236}">
                <a16:creationId xmlns:a16="http://schemas.microsoft.com/office/drawing/2014/main" id="{8FE2F387-CBEA-43EB-B0AC-0498386FC576}"/>
              </a:ext>
            </a:extLst>
          </p:cNvPr>
          <p:cNvSpPr txBox="1"/>
          <p:nvPr/>
        </p:nvSpPr>
        <p:spPr>
          <a:xfrm>
            <a:off x="781038" y="1248369"/>
            <a:ext cx="4363378" cy="861774"/>
          </a:xfrm>
          <a:prstGeom prst="rect">
            <a:avLst/>
          </a:prstGeom>
          <a:solidFill>
            <a:srgbClr val="C00000"/>
          </a:solidFill>
        </p:spPr>
        <p:txBody>
          <a:bodyPr wrap="square" rtlCol="0">
            <a:spAutoFit/>
          </a:bodyPr>
          <a:lstStyle/>
          <a:p>
            <a:r>
              <a:rPr lang="en-GB" sz="1200" b="1" dirty="0">
                <a:solidFill>
                  <a:srgbClr val="FFFF00"/>
                </a:solidFill>
                <a:cs typeface="Arial" panose="020B0604020202020204" pitchFamily="34" charset="0"/>
              </a:rPr>
              <a:t>State of Health Monitoring  (SOH) </a:t>
            </a:r>
          </a:p>
          <a:p>
            <a:r>
              <a:rPr lang="en-GB" sz="1200" dirty="0">
                <a:solidFill>
                  <a:schemeClr val="bg1"/>
                </a:solidFill>
                <a:cs typeface="Arial" panose="020B0604020202020204" pitchFamily="34" charset="0"/>
              </a:rPr>
              <a:t>This allows the Operations Centre to view the overall state of health of the IMS network and drill-down to individual components of stations.​</a:t>
            </a:r>
          </a:p>
        </p:txBody>
      </p:sp>
      <p:sp>
        <p:nvSpPr>
          <p:cNvPr id="8" name="TextBox 7">
            <a:extLst>
              <a:ext uri="{FF2B5EF4-FFF2-40B4-BE49-F238E27FC236}">
                <a16:creationId xmlns:a16="http://schemas.microsoft.com/office/drawing/2014/main" id="{D37B2DBF-CE3C-4E84-9B46-3F90ABFB7847}"/>
              </a:ext>
            </a:extLst>
          </p:cNvPr>
          <p:cNvSpPr txBox="1"/>
          <p:nvPr/>
        </p:nvSpPr>
        <p:spPr>
          <a:xfrm>
            <a:off x="5583173" y="1584244"/>
            <a:ext cx="1969578" cy="276999"/>
          </a:xfrm>
          <a:prstGeom prst="rect">
            <a:avLst/>
          </a:prstGeom>
          <a:solidFill>
            <a:srgbClr val="002060"/>
          </a:solidFill>
        </p:spPr>
        <p:txBody>
          <a:bodyPr wrap="none" rtlCol="0">
            <a:spAutoFit/>
          </a:bodyPr>
          <a:lstStyle/>
          <a:p>
            <a:pPr algn="ctr"/>
            <a:r>
              <a:rPr lang="en-US" sz="1200" dirty="0">
                <a:solidFill>
                  <a:schemeClr val="bg1"/>
                </a:solidFill>
              </a:rPr>
              <a:t>IMS Reporting System –</a:t>
            </a:r>
            <a:r>
              <a:rPr lang="en-US" sz="1200" b="1" dirty="0">
                <a:solidFill>
                  <a:schemeClr val="bg1"/>
                </a:solidFill>
              </a:rPr>
              <a:t> </a:t>
            </a:r>
            <a:r>
              <a:rPr lang="en-US" sz="1200" b="1" dirty="0">
                <a:solidFill>
                  <a:srgbClr val="FFFF00"/>
                </a:solidFill>
              </a:rPr>
              <a:t>IRS</a:t>
            </a:r>
            <a:r>
              <a:rPr lang="en-US" sz="1200" b="1" dirty="0">
                <a:solidFill>
                  <a:schemeClr val="bg1"/>
                </a:solidFill>
              </a:rPr>
              <a:t> </a:t>
            </a:r>
            <a:endParaRPr lang="en-GB" sz="1200" b="1" dirty="0">
              <a:solidFill>
                <a:schemeClr val="bg1"/>
              </a:solidFill>
            </a:endParaRPr>
          </a:p>
        </p:txBody>
      </p:sp>
      <p:pic>
        <p:nvPicPr>
          <p:cNvPr id="9" name="Picture 8">
            <a:extLst>
              <a:ext uri="{FF2B5EF4-FFF2-40B4-BE49-F238E27FC236}">
                <a16:creationId xmlns:a16="http://schemas.microsoft.com/office/drawing/2014/main" id="{1B5326B1-3CDB-411B-A1BE-7D6DEB4628B7}"/>
              </a:ext>
            </a:extLst>
          </p:cNvPr>
          <p:cNvPicPr>
            <a:picLocks noChangeAspect="1"/>
          </p:cNvPicPr>
          <p:nvPr/>
        </p:nvPicPr>
        <p:blipFill>
          <a:blip r:embed="rId3"/>
          <a:stretch>
            <a:fillRect/>
          </a:stretch>
        </p:blipFill>
        <p:spPr>
          <a:xfrm>
            <a:off x="781038" y="2790617"/>
            <a:ext cx="3833387" cy="1927990"/>
          </a:xfrm>
          <a:prstGeom prst="rect">
            <a:avLst/>
          </a:prstGeom>
        </p:spPr>
      </p:pic>
      <p:pic>
        <p:nvPicPr>
          <p:cNvPr id="10" name="Picture 9">
            <a:extLst>
              <a:ext uri="{FF2B5EF4-FFF2-40B4-BE49-F238E27FC236}">
                <a16:creationId xmlns:a16="http://schemas.microsoft.com/office/drawing/2014/main" id="{6AB6099A-4149-44AE-9C74-D71D71710433}"/>
              </a:ext>
            </a:extLst>
          </p:cNvPr>
          <p:cNvPicPr>
            <a:picLocks noChangeAspect="1"/>
          </p:cNvPicPr>
          <p:nvPr/>
        </p:nvPicPr>
        <p:blipFill>
          <a:blip r:embed="rId4"/>
          <a:stretch>
            <a:fillRect/>
          </a:stretch>
        </p:blipFill>
        <p:spPr>
          <a:xfrm>
            <a:off x="5435878" y="2099554"/>
            <a:ext cx="3190759" cy="2345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AB7E6E63-9049-413D-BF92-4FEEC0656792}"/>
              </a:ext>
            </a:extLst>
          </p:cNvPr>
          <p:cNvSpPr txBox="1"/>
          <p:nvPr/>
        </p:nvSpPr>
        <p:spPr>
          <a:xfrm>
            <a:off x="2177189" y="879037"/>
            <a:ext cx="4553554" cy="369332"/>
          </a:xfrm>
          <a:prstGeom prst="rect">
            <a:avLst/>
          </a:prstGeom>
          <a:noFill/>
        </p:spPr>
        <p:txBody>
          <a:bodyPr wrap="none" rtlCol="0">
            <a:spAutoFit/>
          </a:bodyPr>
          <a:lstStyle/>
          <a:p>
            <a:r>
              <a:rPr lang="en-US" sz="1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PTS Monitoring and Communication Tools </a:t>
            </a:r>
            <a:endParaRPr lang="en-GB" sz="1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3"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2848"/>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State of Health Monitoring of the IMS Network</a:t>
            </a:r>
            <a:endParaRPr lang="en-US" sz="1600" b="1" dirty="0">
              <a:solidFill>
                <a:schemeClr val="bg1"/>
              </a:solidFill>
              <a:latin typeface="Arial" panose="020B0604020202020204" pitchFamily="34" charset="0"/>
            </a:endParaRPr>
          </a:p>
          <a:p>
            <a:pPr algn="ctr" eaLnBrk="0" hangingPunct="0"/>
            <a:r>
              <a:rPr lang="en-GB" sz="800" dirty="0">
                <a:solidFill>
                  <a:schemeClr val="bg1"/>
                </a:solidFill>
                <a:latin typeface="Arial" panose="020B0604020202020204" pitchFamily="34" charset="0"/>
                <a:cs typeface="Arial" panose="020B0604020202020204" pitchFamily="34" charset="0"/>
              </a:rPr>
              <a:t>Han*, D.; Campus, P.; Cruz, P; </a:t>
            </a:r>
            <a:r>
              <a:rPr lang="en-GB" sz="800" dirty="0" err="1">
                <a:solidFill>
                  <a:schemeClr val="bg1"/>
                </a:solidFill>
                <a:latin typeface="Arial" panose="020B0604020202020204" pitchFamily="34" charset="0"/>
                <a:cs typeface="Arial" panose="020B0604020202020204" pitchFamily="34" charset="0"/>
              </a:rPr>
              <a:t>Ekimov</a:t>
            </a:r>
            <a:r>
              <a:rPr lang="en-GB" sz="800" dirty="0">
                <a:solidFill>
                  <a:schemeClr val="bg1"/>
                </a:solidFill>
                <a:latin typeface="Arial" panose="020B0604020202020204" pitchFamily="34" charset="0"/>
                <a:cs typeface="Arial" panose="020B0604020202020204" pitchFamily="34" charset="0"/>
              </a:rPr>
              <a:t>, P.; Guenther, M.; Hoffmann, T. ; </a:t>
            </a:r>
            <a:r>
              <a:rPr lang="en-GB" sz="800" dirty="0" err="1">
                <a:solidFill>
                  <a:schemeClr val="bg1"/>
                </a:solidFill>
                <a:latin typeface="Arial" panose="020B0604020202020204" pitchFamily="34" charset="0"/>
                <a:cs typeface="Arial" panose="020B0604020202020204" pitchFamily="34" charset="0"/>
              </a:rPr>
              <a:t>Malephane</a:t>
            </a:r>
            <a:r>
              <a:rPr lang="en-GB" sz="800" dirty="0">
                <a:solidFill>
                  <a:schemeClr val="bg1"/>
                </a:solidFill>
                <a:latin typeface="Arial" panose="020B0604020202020204" pitchFamily="34" charset="0"/>
                <a:cs typeface="Arial" panose="020B0604020202020204" pitchFamily="34" charset="0"/>
              </a:rPr>
              <a:t>, H.; </a:t>
            </a:r>
          </a:p>
          <a:p>
            <a:pPr algn="ctr" eaLnBrk="0" hangingPunct="0"/>
            <a:r>
              <a:rPr lang="en-GB" sz="800" dirty="0" err="1">
                <a:solidFill>
                  <a:schemeClr val="bg1"/>
                </a:solidFill>
                <a:latin typeface="Arial" panose="020B0604020202020204" pitchFamily="34" charset="0"/>
                <a:cs typeface="Arial" panose="020B0604020202020204" pitchFamily="34" charset="0"/>
              </a:rPr>
              <a:t>Malakhova</a:t>
            </a:r>
            <a:r>
              <a:rPr lang="en-GB" sz="800" dirty="0">
                <a:solidFill>
                  <a:schemeClr val="bg1"/>
                </a:solidFill>
                <a:latin typeface="Arial" panose="020B0604020202020204" pitchFamily="34" charset="0"/>
                <a:cs typeface="Arial" panose="020B0604020202020204" pitchFamily="34" charset="0"/>
              </a:rPr>
              <a:t>, M.; Nava, E.; Nizamska, M.; </a:t>
            </a:r>
            <a:r>
              <a:rPr lang="en-GB" sz="800" dirty="0" err="1">
                <a:solidFill>
                  <a:schemeClr val="bg1"/>
                </a:solidFill>
                <a:latin typeface="Arial" panose="020B0604020202020204" pitchFamily="34" charset="0"/>
                <a:cs typeface="Arial" panose="020B0604020202020204" pitchFamily="34" charset="0"/>
              </a:rPr>
              <a:t>Parithusta</a:t>
            </a:r>
            <a:r>
              <a:rPr lang="en-GB" sz="800" dirty="0">
                <a:solidFill>
                  <a:schemeClr val="bg1"/>
                </a:solidFill>
                <a:latin typeface="Arial" panose="020B0604020202020204" pitchFamily="34" charset="0"/>
                <a:cs typeface="Arial" panose="020B0604020202020204" pitchFamily="34" charset="0"/>
              </a:rPr>
              <a:t>, R.A. ; </a:t>
            </a:r>
            <a:r>
              <a:rPr lang="en-US" sz="800" dirty="0">
                <a:solidFill>
                  <a:schemeClr val="bg1"/>
                </a:solidFill>
                <a:latin typeface="Arial" panose="020B0604020202020204" pitchFamily="34" charset="0"/>
                <a:ea typeface="Avenir Book" charset="0"/>
              </a:rPr>
              <a:t>Villarreal, R.E. </a:t>
            </a:r>
          </a:p>
          <a:p>
            <a:pPr algn="ctr" eaLnBrk="0" hangingPunct="0"/>
            <a:r>
              <a:rPr lang="en-US" sz="800" dirty="0">
                <a:solidFill>
                  <a:schemeClr val="bg1"/>
                </a:solidFill>
                <a:latin typeface="Arial" panose="020B0604020202020204" pitchFamily="34" charset="0"/>
                <a:ea typeface="Avenir Book" charset="0"/>
              </a:rPr>
              <a:t>Dongmei.han@ctbto.org</a:t>
            </a:r>
          </a:p>
        </p:txBody>
      </p:sp>
    </p:spTree>
    <p:extLst>
      <p:ext uri="{BB962C8B-B14F-4D97-AF65-F5344CB8AC3E}">
        <p14:creationId xmlns:p14="http://schemas.microsoft.com/office/powerpoint/2010/main" val="196883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P4.5-333</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662951" y="2499817"/>
            <a:ext cx="3882477" cy="646331"/>
          </a:xfrm>
          <a:prstGeom prst="rect">
            <a:avLst/>
          </a:prstGeom>
          <a:noFill/>
        </p:spPr>
        <p:txBody>
          <a:bodyPr wrap="square" rtlCol="0">
            <a:spAutoFit/>
          </a:bodyPr>
          <a:lstStyle/>
          <a:p>
            <a:pPr algn="ctr"/>
            <a:r>
              <a:rPr lang="en-US" sz="3600" b="1" dirty="0">
                <a:solidFill>
                  <a:schemeClr val="tx2">
                    <a:lumMod val="60000"/>
                    <a:lumOff val="40000"/>
                  </a:schemeClr>
                </a:solidFill>
                <a:latin typeface="Arial" panose="020B0604020202020204" pitchFamily="34" charset="0"/>
                <a:cs typeface="Arial" panose="020B0604020202020204" pitchFamily="34" charset="0"/>
              </a:rPr>
              <a:t> PTS TOOLS</a:t>
            </a:r>
            <a:endParaRPr lang="en-AT" sz="3600" b="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88A8498-0237-4982-9260-16D8510C026F}"/>
              </a:ext>
            </a:extLst>
          </p:cNvPr>
          <p:cNvPicPr>
            <a:picLocks noChangeAspect="1"/>
          </p:cNvPicPr>
          <p:nvPr/>
        </p:nvPicPr>
        <p:blipFill>
          <a:blip r:embed="rId2"/>
          <a:stretch>
            <a:fillRect/>
          </a:stretch>
        </p:blipFill>
        <p:spPr>
          <a:xfrm>
            <a:off x="796998" y="2571750"/>
            <a:ext cx="3456677" cy="2019371"/>
          </a:xfrm>
          <a:prstGeom prst="rect">
            <a:avLst/>
          </a:prstGeom>
        </p:spPr>
      </p:pic>
      <p:sp>
        <p:nvSpPr>
          <p:cNvPr id="7" name="Rectangle 6">
            <a:extLst>
              <a:ext uri="{FF2B5EF4-FFF2-40B4-BE49-F238E27FC236}">
                <a16:creationId xmlns:a16="http://schemas.microsoft.com/office/drawing/2014/main" id="{76B7BC43-CF21-436F-AF24-730D6DF433DE}"/>
              </a:ext>
            </a:extLst>
          </p:cNvPr>
          <p:cNvSpPr/>
          <p:nvPr/>
        </p:nvSpPr>
        <p:spPr>
          <a:xfrm>
            <a:off x="796998" y="1271497"/>
            <a:ext cx="3381822" cy="1384995"/>
          </a:xfrm>
          <a:prstGeom prst="rect">
            <a:avLst/>
          </a:prstGeom>
          <a:solidFill>
            <a:srgbClr val="002060"/>
          </a:solidFill>
        </p:spPr>
        <p:txBody>
          <a:bodyPr wrap="square">
            <a:spAutoFit/>
          </a:bodyPr>
          <a:lstStyle/>
          <a:p>
            <a:r>
              <a:rPr lang="en-GB" sz="1200" b="1" dirty="0" err="1">
                <a:solidFill>
                  <a:srgbClr val="FFFF00"/>
                </a:solidFill>
              </a:rPr>
              <a:t>PRTools</a:t>
            </a:r>
            <a:r>
              <a:rPr lang="en-GB" sz="1200" b="1" dirty="0">
                <a:solidFill>
                  <a:srgbClr val="FFFF00"/>
                </a:solidFill>
              </a:rPr>
              <a:t>: </a:t>
            </a:r>
          </a:p>
          <a:p>
            <a:r>
              <a:rPr lang="en-GB" sz="1200" dirty="0">
                <a:solidFill>
                  <a:schemeClr val="bg1"/>
                </a:solidFill>
              </a:rPr>
              <a:t>The Station performance statistics over a certain time interval for a number of Key Performance Indicators (KPIs): Data Availability (%, Authenticated, Unauthenticated); Data Timeliness (%);  Mission Capability (%);  and Data Quality (%)(Constant values, Data gaps).  </a:t>
            </a:r>
            <a:endParaRPr lang="en-GB" sz="900" dirty="0">
              <a:solidFill>
                <a:schemeClr val="bg1"/>
              </a:solidFill>
            </a:endParaRPr>
          </a:p>
        </p:txBody>
      </p:sp>
      <p:pic>
        <p:nvPicPr>
          <p:cNvPr id="8" name="Picture 7">
            <a:extLst>
              <a:ext uri="{FF2B5EF4-FFF2-40B4-BE49-F238E27FC236}">
                <a16:creationId xmlns:a16="http://schemas.microsoft.com/office/drawing/2014/main" id="{50559C1A-BF6A-493F-8A53-C22CBD4DE84E}"/>
              </a:ext>
            </a:extLst>
          </p:cNvPr>
          <p:cNvPicPr>
            <a:picLocks noChangeAspect="1"/>
          </p:cNvPicPr>
          <p:nvPr/>
        </p:nvPicPr>
        <p:blipFill>
          <a:blip r:embed="rId3"/>
          <a:stretch>
            <a:fillRect/>
          </a:stretch>
        </p:blipFill>
        <p:spPr>
          <a:xfrm>
            <a:off x="4253675" y="1280401"/>
            <a:ext cx="4149585" cy="2019372"/>
          </a:xfrm>
          <a:prstGeom prst="rect">
            <a:avLst/>
          </a:prstGeom>
        </p:spPr>
      </p:pic>
      <p:pic>
        <p:nvPicPr>
          <p:cNvPr id="9" name="Picture 8">
            <a:extLst>
              <a:ext uri="{FF2B5EF4-FFF2-40B4-BE49-F238E27FC236}">
                <a16:creationId xmlns:a16="http://schemas.microsoft.com/office/drawing/2014/main" id="{AB72B4C3-EA87-46C0-BA11-897DB01F564A}"/>
              </a:ext>
            </a:extLst>
          </p:cNvPr>
          <p:cNvPicPr>
            <a:picLocks noChangeAspect="1"/>
          </p:cNvPicPr>
          <p:nvPr/>
        </p:nvPicPr>
        <p:blipFill>
          <a:blip r:embed="rId4"/>
          <a:stretch>
            <a:fillRect/>
          </a:stretch>
        </p:blipFill>
        <p:spPr>
          <a:xfrm>
            <a:off x="4620104" y="2656492"/>
            <a:ext cx="3965835" cy="1954331"/>
          </a:xfrm>
          <a:prstGeom prst="rect">
            <a:avLst/>
          </a:prstGeom>
        </p:spPr>
      </p:pic>
      <p:sp>
        <p:nvSpPr>
          <p:cNvPr id="10" name="TextBox 9">
            <a:extLst>
              <a:ext uri="{FF2B5EF4-FFF2-40B4-BE49-F238E27FC236}">
                <a16:creationId xmlns:a16="http://schemas.microsoft.com/office/drawing/2014/main" id="{AB7E6E63-9049-413D-BF92-4FEEC0656792}"/>
              </a:ext>
            </a:extLst>
          </p:cNvPr>
          <p:cNvSpPr txBox="1"/>
          <p:nvPr/>
        </p:nvSpPr>
        <p:spPr>
          <a:xfrm>
            <a:off x="2177189" y="879037"/>
            <a:ext cx="4553554" cy="369332"/>
          </a:xfrm>
          <a:prstGeom prst="rect">
            <a:avLst/>
          </a:prstGeom>
          <a:noFill/>
        </p:spPr>
        <p:txBody>
          <a:bodyPr wrap="none" rtlCol="0">
            <a:spAutoFit/>
          </a:bodyPr>
          <a:lstStyle/>
          <a:p>
            <a:r>
              <a:rPr lang="en-US" sz="1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PTS Monitoring and Communication Tools </a:t>
            </a:r>
            <a:endParaRPr lang="en-GB" sz="1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2848"/>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State of Health Monitoring of the IMS Network</a:t>
            </a:r>
            <a:endParaRPr lang="en-US" sz="1600" b="1" dirty="0">
              <a:solidFill>
                <a:schemeClr val="bg1"/>
              </a:solidFill>
              <a:latin typeface="Arial" panose="020B0604020202020204" pitchFamily="34" charset="0"/>
            </a:endParaRPr>
          </a:p>
          <a:p>
            <a:pPr algn="ctr" eaLnBrk="0" hangingPunct="0"/>
            <a:r>
              <a:rPr lang="en-GB" sz="800" dirty="0">
                <a:solidFill>
                  <a:schemeClr val="bg1"/>
                </a:solidFill>
                <a:latin typeface="Arial" panose="020B0604020202020204" pitchFamily="34" charset="0"/>
                <a:cs typeface="Arial" panose="020B0604020202020204" pitchFamily="34" charset="0"/>
              </a:rPr>
              <a:t>Han*, D.; Campus, P.; Cruz, P; </a:t>
            </a:r>
            <a:r>
              <a:rPr lang="en-GB" sz="800" dirty="0" err="1">
                <a:solidFill>
                  <a:schemeClr val="bg1"/>
                </a:solidFill>
                <a:latin typeface="Arial" panose="020B0604020202020204" pitchFamily="34" charset="0"/>
                <a:cs typeface="Arial" panose="020B0604020202020204" pitchFamily="34" charset="0"/>
              </a:rPr>
              <a:t>Ekimov</a:t>
            </a:r>
            <a:r>
              <a:rPr lang="en-GB" sz="800" dirty="0">
                <a:solidFill>
                  <a:schemeClr val="bg1"/>
                </a:solidFill>
                <a:latin typeface="Arial" panose="020B0604020202020204" pitchFamily="34" charset="0"/>
                <a:cs typeface="Arial" panose="020B0604020202020204" pitchFamily="34" charset="0"/>
              </a:rPr>
              <a:t>, P.; Guenther, M.; Hoffmann, T. ; </a:t>
            </a:r>
            <a:r>
              <a:rPr lang="en-GB" sz="800" dirty="0" err="1">
                <a:solidFill>
                  <a:schemeClr val="bg1"/>
                </a:solidFill>
                <a:latin typeface="Arial" panose="020B0604020202020204" pitchFamily="34" charset="0"/>
                <a:cs typeface="Arial" panose="020B0604020202020204" pitchFamily="34" charset="0"/>
              </a:rPr>
              <a:t>Malephane</a:t>
            </a:r>
            <a:r>
              <a:rPr lang="en-GB" sz="800" dirty="0">
                <a:solidFill>
                  <a:schemeClr val="bg1"/>
                </a:solidFill>
                <a:latin typeface="Arial" panose="020B0604020202020204" pitchFamily="34" charset="0"/>
                <a:cs typeface="Arial" panose="020B0604020202020204" pitchFamily="34" charset="0"/>
              </a:rPr>
              <a:t>, H.; </a:t>
            </a:r>
          </a:p>
          <a:p>
            <a:pPr algn="ctr" eaLnBrk="0" hangingPunct="0"/>
            <a:r>
              <a:rPr lang="en-GB" sz="800" dirty="0" err="1">
                <a:solidFill>
                  <a:schemeClr val="bg1"/>
                </a:solidFill>
                <a:latin typeface="Arial" panose="020B0604020202020204" pitchFamily="34" charset="0"/>
                <a:cs typeface="Arial" panose="020B0604020202020204" pitchFamily="34" charset="0"/>
              </a:rPr>
              <a:t>Malakhova</a:t>
            </a:r>
            <a:r>
              <a:rPr lang="en-GB" sz="800" dirty="0">
                <a:solidFill>
                  <a:schemeClr val="bg1"/>
                </a:solidFill>
                <a:latin typeface="Arial" panose="020B0604020202020204" pitchFamily="34" charset="0"/>
                <a:cs typeface="Arial" panose="020B0604020202020204" pitchFamily="34" charset="0"/>
              </a:rPr>
              <a:t>, M.; Nava, E.; Nizamska, M.; </a:t>
            </a:r>
            <a:r>
              <a:rPr lang="en-GB" sz="800" dirty="0" err="1">
                <a:solidFill>
                  <a:schemeClr val="bg1"/>
                </a:solidFill>
                <a:latin typeface="Arial" panose="020B0604020202020204" pitchFamily="34" charset="0"/>
                <a:cs typeface="Arial" panose="020B0604020202020204" pitchFamily="34" charset="0"/>
              </a:rPr>
              <a:t>Parithusta</a:t>
            </a:r>
            <a:r>
              <a:rPr lang="en-GB" sz="800" dirty="0">
                <a:solidFill>
                  <a:schemeClr val="bg1"/>
                </a:solidFill>
                <a:latin typeface="Arial" panose="020B0604020202020204" pitchFamily="34" charset="0"/>
                <a:cs typeface="Arial" panose="020B0604020202020204" pitchFamily="34" charset="0"/>
              </a:rPr>
              <a:t>, R.A. ; </a:t>
            </a:r>
            <a:r>
              <a:rPr lang="en-US" sz="800" dirty="0">
                <a:solidFill>
                  <a:schemeClr val="bg1"/>
                </a:solidFill>
                <a:latin typeface="Arial" panose="020B0604020202020204" pitchFamily="34" charset="0"/>
                <a:ea typeface="Avenir Book" charset="0"/>
              </a:rPr>
              <a:t>Villarreal, R.E. </a:t>
            </a:r>
          </a:p>
          <a:p>
            <a:pPr algn="ctr" eaLnBrk="0" hangingPunct="0"/>
            <a:r>
              <a:rPr lang="en-US" sz="800" dirty="0">
                <a:solidFill>
                  <a:schemeClr val="bg1"/>
                </a:solidFill>
                <a:latin typeface="Arial" panose="020B0604020202020204" pitchFamily="34" charset="0"/>
                <a:ea typeface="Avenir Book" charset="0"/>
              </a:rPr>
              <a:t>Dongmei.han@ctbto.org</a:t>
            </a:r>
          </a:p>
        </p:txBody>
      </p:sp>
    </p:spTree>
    <p:extLst>
      <p:ext uri="{BB962C8B-B14F-4D97-AF65-F5344CB8AC3E}">
        <p14:creationId xmlns:p14="http://schemas.microsoft.com/office/powerpoint/2010/main" val="1598261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P4.5-333</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46875" y="2530594"/>
            <a:ext cx="3882477" cy="584775"/>
          </a:xfrm>
          <a:prstGeom prst="rect">
            <a:avLst/>
          </a:prstGeom>
          <a:noFill/>
        </p:spPr>
        <p:txBody>
          <a:bodyPr wrap="square" rtlCol="0">
            <a:spAutoFit/>
          </a:bodyPr>
          <a:lstStyle/>
          <a:p>
            <a:pPr algn="ctr"/>
            <a:r>
              <a:rPr lang="en-US" sz="3200" b="1" dirty="0">
                <a:solidFill>
                  <a:schemeClr val="tx2">
                    <a:lumMod val="60000"/>
                    <a:lumOff val="40000"/>
                  </a:schemeClr>
                </a:solidFill>
                <a:latin typeface="Arial" panose="020B0604020202020204" pitchFamily="34" charset="0"/>
                <a:cs typeface="Arial" panose="020B0604020202020204" pitchFamily="34" charset="0"/>
              </a:rPr>
              <a:t>IMPROVEMENTS</a:t>
            </a:r>
            <a:endParaRPr lang="en-AT" sz="32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6" name="TextBox 5"/>
          <p:cNvSpPr txBox="1"/>
          <p:nvPr/>
        </p:nvSpPr>
        <p:spPr>
          <a:xfrm>
            <a:off x="486751" y="1207837"/>
            <a:ext cx="4753464" cy="3231654"/>
          </a:xfrm>
          <a:prstGeom prst="rect">
            <a:avLst/>
          </a:prstGeom>
          <a:noFill/>
        </p:spPr>
        <p:txBody>
          <a:bodyPr wrap="square" rtlCol="0">
            <a:spAutoFit/>
          </a:bodyPr>
          <a:lstStyle/>
          <a:p>
            <a:r>
              <a:rPr lang="en-US" sz="1200" dirty="0"/>
              <a:t>IRS: </a:t>
            </a:r>
          </a:p>
          <a:p>
            <a:pPr marL="285750" indent="-285750">
              <a:buFont typeface="Arial" panose="020B0604020202020204" pitchFamily="34" charset="0"/>
              <a:buChar char="•"/>
            </a:pPr>
            <a:r>
              <a:rPr lang="en-US" sz="1200" dirty="0"/>
              <a:t>Maintenance Levels are introduced in accordance with IMS manual.</a:t>
            </a:r>
          </a:p>
          <a:p>
            <a:pPr marL="285750" indent="-285750">
              <a:buFont typeface="Arial" panose="020B0604020202020204" pitchFamily="34" charset="0"/>
              <a:buChar char="•"/>
            </a:pPr>
            <a:r>
              <a:rPr lang="en-US" sz="1200" dirty="0"/>
              <a:t>Other improvements made to help cross-monitoring of the overall network status. </a:t>
            </a:r>
          </a:p>
          <a:p>
            <a:endParaRPr lang="en-US" sz="1200" dirty="0"/>
          </a:p>
          <a:p>
            <a:r>
              <a:rPr lang="en-US" sz="1200" dirty="0"/>
              <a:t>SOH:</a:t>
            </a:r>
          </a:p>
          <a:p>
            <a:pPr marL="285750" indent="-285750">
              <a:buFont typeface="Arial" panose="020B0604020202020204" pitchFamily="34" charset="0"/>
              <a:buChar char="•"/>
            </a:pPr>
            <a:r>
              <a:rPr lang="en-US" sz="1200" dirty="0"/>
              <a:t>Alert Manager will be available to SO =&gt; facilitate SO to take proactive action</a:t>
            </a:r>
          </a:p>
          <a:p>
            <a:pPr marL="285750" indent="-285750">
              <a:buFont typeface="Arial" panose="020B0604020202020204" pitchFamily="34" charset="0"/>
              <a:buChar char="•"/>
            </a:pPr>
            <a:r>
              <a:rPr lang="en-US" sz="1200" dirty="0"/>
              <a:t>Make other features available to SO = &gt; Allow SO to have more comprehensive overview of station status</a:t>
            </a:r>
          </a:p>
          <a:p>
            <a:endParaRPr lang="en-US" sz="1200" dirty="0"/>
          </a:p>
          <a:p>
            <a:r>
              <a:rPr lang="en-US" sz="1200" dirty="0"/>
              <a:t>SOPET: </a:t>
            </a:r>
          </a:p>
          <a:p>
            <a:pPr marL="285750" indent="-285750">
              <a:buFont typeface="Arial" panose="020B0604020202020204" pitchFamily="34" charset="0"/>
              <a:buChar char="•"/>
            </a:pPr>
            <a:r>
              <a:rPr lang="en-US" sz="1200" dirty="0"/>
              <a:t>Provide access to SOPET through SSO: </a:t>
            </a:r>
          </a:p>
          <a:p>
            <a:pPr marL="285750" indent="-285750">
              <a:buFont typeface="Arial" panose="020B0604020202020204" pitchFamily="34" charset="0"/>
              <a:buChar char="•"/>
            </a:pPr>
            <a:r>
              <a:rPr lang="en-US" sz="1200" dirty="0"/>
              <a:t>SO can create Operation report for all its stations in selected period. </a:t>
            </a:r>
          </a:p>
          <a:p>
            <a:pPr marL="285750" indent="-285750">
              <a:buFont typeface="Arial" panose="020B0604020202020204" pitchFamily="34" charset="0"/>
              <a:buChar char="•"/>
            </a:pPr>
            <a:r>
              <a:rPr lang="en-US" sz="1200" dirty="0"/>
              <a:t>MR: O&amp;M plans to be available to compile MRs to facilitate submission and review of MR.</a:t>
            </a:r>
          </a:p>
          <a:p>
            <a:pPr marL="285750" indent="-285750">
              <a:buFont typeface="Arial" panose="020B0604020202020204" pitchFamily="34" charset="0"/>
              <a:buChar char="•"/>
            </a:pPr>
            <a:r>
              <a:rPr lang="en-US" sz="1200" dirty="0"/>
              <a:t>Create SSR through the interface. </a:t>
            </a:r>
          </a:p>
        </p:txBody>
      </p:sp>
      <p:pic>
        <p:nvPicPr>
          <p:cNvPr id="2" name="Picture 1"/>
          <p:cNvPicPr>
            <a:picLocks noChangeAspect="1"/>
          </p:cNvPicPr>
          <p:nvPr/>
        </p:nvPicPr>
        <p:blipFill>
          <a:blip r:embed="rId2"/>
          <a:stretch>
            <a:fillRect/>
          </a:stretch>
        </p:blipFill>
        <p:spPr>
          <a:xfrm>
            <a:off x="5316415" y="2124121"/>
            <a:ext cx="3440723" cy="1397720"/>
          </a:xfrm>
          <a:prstGeom prst="rect">
            <a:avLst/>
          </a:prstGeom>
          <a:ln>
            <a:solidFill>
              <a:srgbClr val="00A1BC"/>
            </a:solidFill>
          </a:ln>
        </p:spPr>
      </p:pic>
      <p:pic>
        <p:nvPicPr>
          <p:cNvPr id="8" name="Picture 7"/>
          <p:cNvPicPr>
            <a:picLocks noChangeAspect="1"/>
          </p:cNvPicPr>
          <p:nvPr/>
        </p:nvPicPr>
        <p:blipFill>
          <a:blip r:embed="rId3"/>
          <a:stretch>
            <a:fillRect/>
          </a:stretch>
        </p:blipFill>
        <p:spPr>
          <a:xfrm>
            <a:off x="5316415" y="1150504"/>
            <a:ext cx="3440723" cy="795407"/>
          </a:xfrm>
          <a:prstGeom prst="rect">
            <a:avLst/>
          </a:prstGeom>
          <a:ln>
            <a:solidFill>
              <a:schemeClr val="accent5">
                <a:lumMod val="75000"/>
              </a:schemeClr>
            </a:solidFill>
          </a:ln>
        </p:spPr>
      </p:pic>
      <p:sp>
        <p:nvSpPr>
          <p:cNvPr id="10" name="TextBox 9"/>
          <p:cNvSpPr txBox="1"/>
          <p:nvPr/>
        </p:nvSpPr>
        <p:spPr>
          <a:xfrm>
            <a:off x="6914659" y="1150504"/>
            <a:ext cx="1545493" cy="276999"/>
          </a:xfrm>
          <a:prstGeom prst="rect">
            <a:avLst/>
          </a:prstGeom>
          <a:noFill/>
        </p:spPr>
        <p:txBody>
          <a:bodyPr wrap="square" rtlCol="0">
            <a:spAutoFit/>
          </a:bodyPr>
          <a:lstStyle/>
          <a:p>
            <a:r>
              <a:rPr lang="en-US" sz="1200" dirty="0"/>
              <a:t>Improvement to IRS</a:t>
            </a:r>
            <a:endParaRPr lang="en-GB" sz="1200" dirty="0"/>
          </a:p>
        </p:txBody>
      </p:sp>
      <p:pic>
        <p:nvPicPr>
          <p:cNvPr id="11" name="Picture 10"/>
          <p:cNvPicPr>
            <a:picLocks noChangeAspect="1"/>
          </p:cNvPicPr>
          <p:nvPr/>
        </p:nvPicPr>
        <p:blipFill>
          <a:blip r:embed="rId4"/>
          <a:stretch>
            <a:fillRect/>
          </a:stretch>
        </p:blipFill>
        <p:spPr>
          <a:xfrm>
            <a:off x="5316415" y="3672840"/>
            <a:ext cx="3440723" cy="1055369"/>
          </a:xfrm>
          <a:prstGeom prst="rect">
            <a:avLst/>
          </a:prstGeom>
          <a:ln>
            <a:solidFill>
              <a:schemeClr val="accent6">
                <a:lumMod val="75000"/>
              </a:schemeClr>
            </a:solidFill>
          </a:ln>
        </p:spPr>
      </p:pic>
      <p:sp>
        <p:nvSpPr>
          <p:cNvPr id="12" name="TextBox 11"/>
          <p:cNvSpPr txBox="1"/>
          <p:nvPr/>
        </p:nvSpPr>
        <p:spPr>
          <a:xfrm>
            <a:off x="6914660" y="3932104"/>
            <a:ext cx="1443894" cy="246221"/>
          </a:xfrm>
          <a:prstGeom prst="rect">
            <a:avLst/>
          </a:prstGeom>
          <a:noFill/>
        </p:spPr>
        <p:txBody>
          <a:bodyPr wrap="square" rtlCol="0">
            <a:spAutoFit/>
          </a:bodyPr>
          <a:lstStyle/>
          <a:p>
            <a:r>
              <a:rPr lang="en-US" sz="1000" dirty="0"/>
              <a:t>SOPET Interface for SSR </a:t>
            </a:r>
            <a:endParaRPr lang="en-GB" sz="1000" dirty="0"/>
          </a:p>
        </p:txBody>
      </p:sp>
      <p:sp>
        <p:nvSpPr>
          <p:cNvPr id="13" name="TextBox 12"/>
          <p:cNvSpPr txBox="1"/>
          <p:nvPr/>
        </p:nvSpPr>
        <p:spPr>
          <a:xfrm>
            <a:off x="7090508" y="2286000"/>
            <a:ext cx="1504459" cy="246221"/>
          </a:xfrm>
          <a:prstGeom prst="rect">
            <a:avLst/>
          </a:prstGeom>
          <a:noFill/>
        </p:spPr>
        <p:txBody>
          <a:bodyPr wrap="square" rtlCol="0">
            <a:spAutoFit/>
          </a:bodyPr>
          <a:lstStyle/>
          <a:p>
            <a:r>
              <a:rPr lang="en-US" sz="1000" dirty="0"/>
              <a:t>SOH Alert Management</a:t>
            </a:r>
            <a:endParaRPr lang="en-GB" sz="1000" dirty="0"/>
          </a:p>
        </p:txBody>
      </p:sp>
      <p:sp>
        <p:nvSpPr>
          <p:cNvPr id="15"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2848"/>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State of Health Monitoring of the IMS Network</a:t>
            </a:r>
            <a:endParaRPr lang="en-US" sz="1600" b="1" dirty="0">
              <a:solidFill>
                <a:schemeClr val="bg1"/>
              </a:solidFill>
              <a:latin typeface="Arial" panose="020B0604020202020204" pitchFamily="34" charset="0"/>
            </a:endParaRPr>
          </a:p>
          <a:p>
            <a:pPr algn="ctr" eaLnBrk="0" hangingPunct="0"/>
            <a:r>
              <a:rPr lang="en-GB" sz="800" dirty="0">
                <a:solidFill>
                  <a:schemeClr val="bg1"/>
                </a:solidFill>
                <a:latin typeface="Arial" panose="020B0604020202020204" pitchFamily="34" charset="0"/>
                <a:cs typeface="Arial" panose="020B0604020202020204" pitchFamily="34" charset="0"/>
              </a:rPr>
              <a:t>Han*, D.; Campus, P.; Cruz, P; </a:t>
            </a:r>
            <a:r>
              <a:rPr lang="en-GB" sz="800" dirty="0" err="1">
                <a:solidFill>
                  <a:schemeClr val="bg1"/>
                </a:solidFill>
                <a:latin typeface="Arial" panose="020B0604020202020204" pitchFamily="34" charset="0"/>
                <a:cs typeface="Arial" panose="020B0604020202020204" pitchFamily="34" charset="0"/>
              </a:rPr>
              <a:t>Ekimov</a:t>
            </a:r>
            <a:r>
              <a:rPr lang="en-GB" sz="800" dirty="0">
                <a:solidFill>
                  <a:schemeClr val="bg1"/>
                </a:solidFill>
                <a:latin typeface="Arial" panose="020B0604020202020204" pitchFamily="34" charset="0"/>
                <a:cs typeface="Arial" panose="020B0604020202020204" pitchFamily="34" charset="0"/>
              </a:rPr>
              <a:t>, P.; Guenther, M.; Hoffmann, T. ; </a:t>
            </a:r>
            <a:r>
              <a:rPr lang="en-GB" sz="800" dirty="0" err="1">
                <a:solidFill>
                  <a:schemeClr val="bg1"/>
                </a:solidFill>
                <a:latin typeface="Arial" panose="020B0604020202020204" pitchFamily="34" charset="0"/>
                <a:cs typeface="Arial" panose="020B0604020202020204" pitchFamily="34" charset="0"/>
              </a:rPr>
              <a:t>Malephane</a:t>
            </a:r>
            <a:r>
              <a:rPr lang="en-GB" sz="800" dirty="0">
                <a:solidFill>
                  <a:schemeClr val="bg1"/>
                </a:solidFill>
                <a:latin typeface="Arial" panose="020B0604020202020204" pitchFamily="34" charset="0"/>
                <a:cs typeface="Arial" panose="020B0604020202020204" pitchFamily="34" charset="0"/>
              </a:rPr>
              <a:t>, H.; </a:t>
            </a:r>
          </a:p>
          <a:p>
            <a:pPr algn="ctr" eaLnBrk="0" hangingPunct="0"/>
            <a:r>
              <a:rPr lang="en-GB" sz="800" dirty="0" err="1">
                <a:solidFill>
                  <a:schemeClr val="bg1"/>
                </a:solidFill>
                <a:latin typeface="Arial" panose="020B0604020202020204" pitchFamily="34" charset="0"/>
                <a:cs typeface="Arial" panose="020B0604020202020204" pitchFamily="34" charset="0"/>
              </a:rPr>
              <a:t>Malakhova</a:t>
            </a:r>
            <a:r>
              <a:rPr lang="en-GB" sz="800" dirty="0">
                <a:solidFill>
                  <a:schemeClr val="bg1"/>
                </a:solidFill>
                <a:latin typeface="Arial" panose="020B0604020202020204" pitchFamily="34" charset="0"/>
                <a:cs typeface="Arial" panose="020B0604020202020204" pitchFamily="34" charset="0"/>
              </a:rPr>
              <a:t>, M.; Nava, E.; Nizamska, M.; </a:t>
            </a:r>
            <a:r>
              <a:rPr lang="en-GB" sz="800" dirty="0" err="1">
                <a:solidFill>
                  <a:schemeClr val="bg1"/>
                </a:solidFill>
                <a:latin typeface="Arial" panose="020B0604020202020204" pitchFamily="34" charset="0"/>
                <a:cs typeface="Arial" panose="020B0604020202020204" pitchFamily="34" charset="0"/>
              </a:rPr>
              <a:t>Parithusta</a:t>
            </a:r>
            <a:r>
              <a:rPr lang="en-GB" sz="800" dirty="0">
                <a:solidFill>
                  <a:schemeClr val="bg1"/>
                </a:solidFill>
                <a:latin typeface="Arial" panose="020B0604020202020204" pitchFamily="34" charset="0"/>
                <a:cs typeface="Arial" panose="020B0604020202020204" pitchFamily="34" charset="0"/>
              </a:rPr>
              <a:t>, R.A. ; </a:t>
            </a:r>
            <a:r>
              <a:rPr lang="en-US" sz="800" dirty="0">
                <a:solidFill>
                  <a:schemeClr val="bg1"/>
                </a:solidFill>
                <a:latin typeface="Arial" panose="020B0604020202020204" pitchFamily="34" charset="0"/>
                <a:ea typeface="Avenir Book" charset="0"/>
              </a:rPr>
              <a:t>Villarreal, R.E. </a:t>
            </a:r>
          </a:p>
          <a:p>
            <a:pPr algn="ctr" eaLnBrk="0" hangingPunct="0"/>
            <a:r>
              <a:rPr lang="en-US" sz="800" dirty="0">
                <a:solidFill>
                  <a:schemeClr val="bg1"/>
                </a:solidFill>
                <a:latin typeface="Arial" panose="020B0604020202020204" pitchFamily="34" charset="0"/>
                <a:ea typeface="Avenir Book" charset="0"/>
              </a:rPr>
              <a:t>Dongmei.han@ctbto.org</a:t>
            </a:r>
          </a:p>
        </p:txBody>
      </p:sp>
    </p:spTree>
    <p:extLst>
      <p:ext uri="{BB962C8B-B14F-4D97-AF65-F5344CB8AC3E}">
        <p14:creationId xmlns:p14="http://schemas.microsoft.com/office/powerpoint/2010/main" val="8333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P4.5-333</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08246" y="2499817"/>
            <a:ext cx="3882477" cy="646331"/>
          </a:xfrm>
          <a:prstGeom prst="rect">
            <a:avLst/>
          </a:prstGeom>
          <a:noFill/>
        </p:spPr>
        <p:txBody>
          <a:bodyPr wrap="square" rtlCol="0">
            <a:spAutoFit/>
          </a:bodyPr>
          <a:lstStyle/>
          <a:p>
            <a:pPr algn="ctr"/>
            <a:r>
              <a:rPr lang="en-US" sz="3600" b="1" dirty="0">
                <a:solidFill>
                  <a:schemeClr val="tx2">
                    <a:lumMod val="60000"/>
                    <a:lumOff val="40000"/>
                  </a:schemeClr>
                </a:solidFill>
                <a:latin typeface="Arial" panose="020B0604020202020204" pitchFamily="34" charset="0"/>
                <a:cs typeface="Arial" panose="020B0604020202020204" pitchFamily="34" charset="0"/>
              </a:rPr>
              <a:t>WAY FORWARD</a:t>
            </a:r>
            <a:endParaRPr lang="en-AT" sz="36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6" name="TextBox 5"/>
          <p:cNvSpPr txBox="1"/>
          <p:nvPr/>
        </p:nvSpPr>
        <p:spPr>
          <a:xfrm>
            <a:off x="696367" y="1268710"/>
            <a:ext cx="8027009" cy="3108543"/>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Inputs from station operators are appreciated for their requirements of new features to:</a:t>
            </a:r>
          </a:p>
          <a:p>
            <a:endParaRPr lang="en-US" sz="1400" dirty="0"/>
          </a:p>
          <a:p>
            <a:pPr marL="742950" lvl="1" indent="-285750">
              <a:buFont typeface="Wingdings" panose="05000000000000000000" pitchFamily="2" charset="2"/>
              <a:buChar char="v"/>
            </a:pPr>
            <a:r>
              <a:rPr lang="en-US" sz="1400" dirty="0"/>
              <a:t>Facilitate notification, monitoring, troubleshooting of station incidents</a:t>
            </a:r>
          </a:p>
          <a:p>
            <a:pPr marL="742950" lvl="1" indent="-285750">
              <a:buFont typeface="Wingdings" panose="05000000000000000000" pitchFamily="2" charset="2"/>
              <a:buChar char="v"/>
            </a:pPr>
            <a:r>
              <a:rPr lang="en-US" sz="1400" dirty="0"/>
              <a:t>Enhance communication between PTS and station operators </a:t>
            </a:r>
          </a:p>
          <a:p>
            <a:pPr marL="742950" lvl="1" indent="-285750">
              <a:buFont typeface="Wingdings" panose="05000000000000000000" pitchFamily="2" charset="2"/>
              <a:buChar char="v"/>
            </a:pPr>
            <a:r>
              <a:rPr lang="en-US" sz="1400" dirty="0"/>
              <a:t>Create station performance report</a:t>
            </a:r>
          </a:p>
          <a:p>
            <a:pPr marL="285750" indent="-285750">
              <a:buFont typeface="Wingdings" panose="05000000000000000000" pitchFamily="2" charset="2"/>
              <a:buChar char="Ø"/>
            </a:pPr>
            <a:endParaRPr lang="en-US" sz="1400" dirty="0"/>
          </a:p>
          <a:p>
            <a:r>
              <a:rPr lang="en-US" sz="1400" dirty="0">
                <a:solidFill>
                  <a:srgbClr val="C00000"/>
                </a:solidFill>
                <a:sym typeface="Wingdings" panose="05000000000000000000" pitchFamily="2" charset="2"/>
              </a:rPr>
              <a:t>Send recommendations to </a:t>
            </a:r>
            <a:r>
              <a:rPr lang="en-US" sz="1400" dirty="0">
                <a:solidFill>
                  <a:srgbClr val="C00000"/>
                </a:solidFill>
                <a:sym typeface="Wingdings" panose="05000000000000000000" pitchFamily="2" charset="2"/>
                <a:hlinkClick r:id="rId2"/>
              </a:rPr>
              <a:t>Support@ctbto.org</a:t>
            </a:r>
            <a:r>
              <a:rPr lang="en-US" sz="1400" dirty="0">
                <a:solidFill>
                  <a:srgbClr val="C00000"/>
                </a:solidFill>
                <a:sym typeface="Wingdings" panose="05000000000000000000" pitchFamily="2" charset="2"/>
              </a:rPr>
              <a:t> with the subject “Inputs for monitoring tool development” </a:t>
            </a:r>
            <a:endParaRPr lang="en-US" sz="1400" dirty="0">
              <a:solidFill>
                <a:srgbClr val="C00000"/>
              </a:solidFill>
            </a:endParaRP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Test New Features before moving to Product Version</a:t>
            </a:r>
          </a:p>
          <a:p>
            <a:pPr marL="285750" indent="-285750">
              <a:buFont typeface="Wingdings" panose="05000000000000000000" pitchFamily="2" charset="2"/>
              <a:buChar char="Ø"/>
            </a:pPr>
            <a:endParaRPr lang="en-US" sz="1400" dirty="0"/>
          </a:p>
          <a:p>
            <a:pPr marL="742950" lvl="1" indent="-285750">
              <a:buFont typeface="Wingdings" panose="05000000000000000000" pitchFamily="2" charset="2"/>
              <a:buChar char="v"/>
            </a:pPr>
            <a:r>
              <a:rPr lang="en-US" sz="1400" dirty="0"/>
              <a:t>Selected station operators will be contacted by PTS to test new features before publishing any new product version </a:t>
            </a:r>
          </a:p>
          <a:p>
            <a:pPr lvl="1"/>
            <a:r>
              <a:rPr lang="en-US" sz="1400" dirty="0">
                <a:solidFill>
                  <a:srgbClr val="C00000"/>
                </a:solidFill>
              </a:rPr>
              <a:t>(Thanks to station operators who are willing to support this project)</a:t>
            </a:r>
          </a:p>
          <a:p>
            <a:pPr marL="285750" indent="-285750">
              <a:buFont typeface="Wingdings" panose="05000000000000000000" pitchFamily="2" charset="2"/>
              <a:buChar char="Ø"/>
            </a:pPr>
            <a:endParaRPr lang="en-GB" sz="1400" dirty="0"/>
          </a:p>
        </p:txBody>
      </p:sp>
      <p:sp>
        <p:nvSpPr>
          <p:cNvPr id="8"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72848"/>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State of Health Monitoring of the IMS Network</a:t>
            </a:r>
            <a:endParaRPr lang="en-US" sz="1600" b="1" dirty="0">
              <a:solidFill>
                <a:schemeClr val="bg1"/>
              </a:solidFill>
              <a:latin typeface="Arial" panose="020B0604020202020204" pitchFamily="34" charset="0"/>
            </a:endParaRPr>
          </a:p>
          <a:p>
            <a:pPr algn="ctr" eaLnBrk="0" hangingPunct="0"/>
            <a:r>
              <a:rPr lang="en-GB" sz="800" dirty="0">
                <a:solidFill>
                  <a:schemeClr val="bg1"/>
                </a:solidFill>
                <a:latin typeface="Arial" panose="020B0604020202020204" pitchFamily="34" charset="0"/>
                <a:cs typeface="Arial" panose="020B0604020202020204" pitchFamily="34" charset="0"/>
              </a:rPr>
              <a:t>Han*, D.; Campus, P.; Cruz, P; </a:t>
            </a:r>
            <a:r>
              <a:rPr lang="en-GB" sz="800" dirty="0" err="1">
                <a:solidFill>
                  <a:schemeClr val="bg1"/>
                </a:solidFill>
                <a:latin typeface="Arial" panose="020B0604020202020204" pitchFamily="34" charset="0"/>
                <a:cs typeface="Arial" panose="020B0604020202020204" pitchFamily="34" charset="0"/>
              </a:rPr>
              <a:t>Ekimov</a:t>
            </a:r>
            <a:r>
              <a:rPr lang="en-GB" sz="800" dirty="0">
                <a:solidFill>
                  <a:schemeClr val="bg1"/>
                </a:solidFill>
                <a:latin typeface="Arial" panose="020B0604020202020204" pitchFamily="34" charset="0"/>
                <a:cs typeface="Arial" panose="020B0604020202020204" pitchFamily="34" charset="0"/>
              </a:rPr>
              <a:t>, P.; Guenther, M.; Hoffmann, T. ; </a:t>
            </a:r>
            <a:r>
              <a:rPr lang="en-GB" sz="800" dirty="0" err="1">
                <a:solidFill>
                  <a:schemeClr val="bg1"/>
                </a:solidFill>
                <a:latin typeface="Arial" panose="020B0604020202020204" pitchFamily="34" charset="0"/>
                <a:cs typeface="Arial" panose="020B0604020202020204" pitchFamily="34" charset="0"/>
              </a:rPr>
              <a:t>Malephane</a:t>
            </a:r>
            <a:r>
              <a:rPr lang="en-GB" sz="800" dirty="0">
                <a:solidFill>
                  <a:schemeClr val="bg1"/>
                </a:solidFill>
                <a:latin typeface="Arial" panose="020B0604020202020204" pitchFamily="34" charset="0"/>
                <a:cs typeface="Arial" panose="020B0604020202020204" pitchFamily="34" charset="0"/>
              </a:rPr>
              <a:t>, H.; </a:t>
            </a:r>
          </a:p>
          <a:p>
            <a:pPr algn="ctr" eaLnBrk="0" hangingPunct="0"/>
            <a:r>
              <a:rPr lang="en-GB" sz="800" dirty="0" err="1">
                <a:solidFill>
                  <a:schemeClr val="bg1"/>
                </a:solidFill>
                <a:latin typeface="Arial" panose="020B0604020202020204" pitchFamily="34" charset="0"/>
                <a:cs typeface="Arial" panose="020B0604020202020204" pitchFamily="34" charset="0"/>
              </a:rPr>
              <a:t>Malakhova</a:t>
            </a:r>
            <a:r>
              <a:rPr lang="en-GB" sz="800" dirty="0">
                <a:solidFill>
                  <a:schemeClr val="bg1"/>
                </a:solidFill>
                <a:latin typeface="Arial" panose="020B0604020202020204" pitchFamily="34" charset="0"/>
                <a:cs typeface="Arial" panose="020B0604020202020204" pitchFamily="34" charset="0"/>
              </a:rPr>
              <a:t>, M.; Nava, E.; Nizamska, M.; </a:t>
            </a:r>
            <a:r>
              <a:rPr lang="en-GB" sz="800" dirty="0" err="1">
                <a:solidFill>
                  <a:schemeClr val="bg1"/>
                </a:solidFill>
                <a:latin typeface="Arial" panose="020B0604020202020204" pitchFamily="34" charset="0"/>
                <a:cs typeface="Arial" panose="020B0604020202020204" pitchFamily="34" charset="0"/>
              </a:rPr>
              <a:t>Parithusta</a:t>
            </a:r>
            <a:r>
              <a:rPr lang="en-GB" sz="800" dirty="0">
                <a:solidFill>
                  <a:schemeClr val="bg1"/>
                </a:solidFill>
                <a:latin typeface="Arial" panose="020B0604020202020204" pitchFamily="34" charset="0"/>
                <a:cs typeface="Arial" panose="020B0604020202020204" pitchFamily="34" charset="0"/>
              </a:rPr>
              <a:t>, R.A. ; </a:t>
            </a:r>
            <a:r>
              <a:rPr lang="en-US" sz="800" dirty="0">
                <a:solidFill>
                  <a:schemeClr val="bg1"/>
                </a:solidFill>
                <a:latin typeface="Arial" panose="020B0604020202020204" pitchFamily="34" charset="0"/>
                <a:ea typeface="Avenir Book" charset="0"/>
              </a:rPr>
              <a:t>Villarreal, R.E. </a:t>
            </a:r>
          </a:p>
          <a:p>
            <a:pPr algn="ctr" eaLnBrk="0" hangingPunct="0"/>
            <a:r>
              <a:rPr lang="en-US" sz="800" dirty="0">
                <a:solidFill>
                  <a:schemeClr val="bg1"/>
                </a:solidFill>
                <a:latin typeface="Arial" panose="020B0604020202020204" pitchFamily="34" charset="0"/>
                <a:ea typeface="Avenir Book" charset="0"/>
              </a:rPr>
              <a:t>Dongmei.han@ctbto.org</a:t>
            </a: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921</TotalTime>
  <Words>1171</Words>
  <Application>Microsoft Office PowerPoint</Application>
  <PresentationFormat>On-screen Show (16:9)</PresentationFormat>
  <Paragraphs>119</Paragraphs>
  <Slides>9</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9</vt:i4>
      </vt:variant>
    </vt:vector>
  </HeadingPairs>
  <TitlesOfParts>
    <vt:vector size="25" baseType="lpstr">
      <vt:lpstr>Avenir Book</vt:lpstr>
      <vt:lpstr>Avenir Heavy</vt:lpstr>
      <vt:lpstr>Avenir Medium</vt:lpstr>
      <vt:lpstr>DIN-Light</vt:lpstr>
      <vt:lpstr>DIN-Medium</vt:lpstr>
      <vt:lpstr>Arial</vt:lpstr>
      <vt:lpstr>Calibri</vt:lpstr>
      <vt:lpstr>Times New Roman</vt:lpstr>
      <vt:lpstr>Wingdings</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HAN Dongmei</cp:lastModifiedBy>
  <cp:revision>84</cp:revision>
  <cp:lastPrinted>2019-03-26T13:54:24Z</cp:lastPrinted>
  <dcterms:created xsi:type="dcterms:W3CDTF">2019-04-24T06:32:04Z</dcterms:created>
  <dcterms:modified xsi:type="dcterms:W3CDTF">2021-06-15T19:17:57Z</dcterms:modified>
</cp:coreProperties>
</file>