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666" r:id="rId4"/>
    <p:sldMasterId id="2147483668" r:id="rId5"/>
    <p:sldMasterId id="2147483670" r:id="rId6"/>
    <p:sldMasterId id="2147483672" r:id="rId7"/>
  </p:sldMasterIdLst>
  <p:notesMasterIdLst>
    <p:notesMasterId r:id="rId16"/>
  </p:notesMasterIdLst>
  <p:sldIdLst>
    <p:sldId id="256" r:id="rId8"/>
    <p:sldId id="258" r:id="rId9"/>
    <p:sldId id="260" r:id="rId10"/>
    <p:sldId id="261" r:id="rId11"/>
    <p:sldId id="262" r:id="rId12"/>
    <p:sldId id="264" r:id="rId13"/>
    <p:sldId id="263" r:id="rId14"/>
    <p:sldId id="265" r:id="rId15"/>
  </p:sldIdLst>
  <p:sldSz cx="9144000" cy="5143500" type="screen16x9"/>
  <p:notesSz cx="6858000" cy="9144000"/>
  <p:defaultTex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C5DF"/>
    <a:srgbClr val="E1E1E1"/>
    <a:srgbClr val="00A1BC"/>
    <a:srgbClr val="00B4D2"/>
    <a:srgbClr val="00A0D2"/>
    <a:srgbClr val="0095BB"/>
    <a:srgbClr val="00B0DC"/>
    <a:srgbClr val="00B0BE"/>
    <a:srgbClr val="008DB0"/>
    <a:srgbClr val="00B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733"/>
    <p:restoredTop sz="94623"/>
  </p:normalViewPr>
  <p:slideViewPr>
    <p:cSldViewPr snapToGrid="0" snapToObjects="1">
      <p:cViewPr varScale="1">
        <p:scale>
          <a:sx n="100" d="100"/>
          <a:sy n="100" d="100"/>
        </p:scale>
        <p:origin x="84"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85ACC-7566-4D45-A985-3729A2E65168}" type="datetimeFigureOut">
              <a:rPr lang="en-US" smtClean="0"/>
              <a:t>6/15/2021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4824E-09F4-6D40-98EA-9D82F5F584E8}" type="slidenum">
              <a:rPr lang="en-US" smtClean="0"/>
              <a:t>‹#›</a:t>
            </a:fld>
            <a:endParaRPr lang="en-US"/>
          </a:p>
        </p:txBody>
      </p:sp>
    </p:spTree>
    <p:extLst>
      <p:ext uri="{BB962C8B-B14F-4D97-AF65-F5344CB8AC3E}">
        <p14:creationId xmlns:p14="http://schemas.microsoft.com/office/powerpoint/2010/main" val="2417529167"/>
      </p:ext>
    </p:extLst>
  </p:cSld>
  <p:clrMap bg1="lt1" tx1="dk1" bg2="lt2" tx2="dk2" accent1="accent1" accent2="accent2" accent3="accent3" accent4="accent4" accent5="accent5" accent6="accent6" hlink="hlink" folHlink="folHlink"/>
  <p:notesStyle>
    <a:lvl1pPr marL="0" algn="l" defTabSz="685263" rtl="0" eaLnBrk="1" latinLnBrk="0" hangingPunct="1">
      <a:defRPr sz="899" kern="1200">
        <a:solidFill>
          <a:schemeClr val="tx1"/>
        </a:solidFill>
        <a:latin typeface="+mn-lt"/>
        <a:ea typeface="+mn-ea"/>
        <a:cs typeface="+mn-cs"/>
      </a:defRPr>
    </a:lvl1pPr>
    <a:lvl2pPr marL="342632" algn="l" defTabSz="685263" rtl="0" eaLnBrk="1" latinLnBrk="0" hangingPunct="1">
      <a:defRPr sz="899" kern="1200">
        <a:solidFill>
          <a:schemeClr val="tx1"/>
        </a:solidFill>
        <a:latin typeface="+mn-lt"/>
        <a:ea typeface="+mn-ea"/>
        <a:cs typeface="+mn-cs"/>
      </a:defRPr>
    </a:lvl2pPr>
    <a:lvl3pPr marL="685263" algn="l" defTabSz="685263" rtl="0" eaLnBrk="1" latinLnBrk="0" hangingPunct="1">
      <a:defRPr sz="899" kern="1200">
        <a:solidFill>
          <a:schemeClr val="tx1"/>
        </a:solidFill>
        <a:latin typeface="+mn-lt"/>
        <a:ea typeface="+mn-ea"/>
        <a:cs typeface="+mn-cs"/>
      </a:defRPr>
    </a:lvl3pPr>
    <a:lvl4pPr marL="1027893" algn="l" defTabSz="685263" rtl="0" eaLnBrk="1" latinLnBrk="0" hangingPunct="1">
      <a:defRPr sz="899" kern="1200">
        <a:solidFill>
          <a:schemeClr val="tx1"/>
        </a:solidFill>
        <a:latin typeface="+mn-lt"/>
        <a:ea typeface="+mn-ea"/>
        <a:cs typeface="+mn-cs"/>
      </a:defRPr>
    </a:lvl4pPr>
    <a:lvl5pPr marL="1370525" algn="l" defTabSz="685263" rtl="0" eaLnBrk="1" latinLnBrk="0" hangingPunct="1">
      <a:defRPr sz="899" kern="1200">
        <a:solidFill>
          <a:schemeClr val="tx1"/>
        </a:solidFill>
        <a:latin typeface="+mn-lt"/>
        <a:ea typeface="+mn-ea"/>
        <a:cs typeface="+mn-cs"/>
      </a:defRPr>
    </a:lvl5pPr>
    <a:lvl6pPr marL="1713156" algn="l" defTabSz="685263" rtl="0" eaLnBrk="1" latinLnBrk="0" hangingPunct="1">
      <a:defRPr sz="899" kern="1200">
        <a:solidFill>
          <a:schemeClr val="tx1"/>
        </a:solidFill>
        <a:latin typeface="+mn-lt"/>
        <a:ea typeface="+mn-ea"/>
        <a:cs typeface="+mn-cs"/>
      </a:defRPr>
    </a:lvl6pPr>
    <a:lvl7pPr marL="2055788" algn="l" defTabSz="685263" rtl="0" eaLnBrk="1" latinLnBrk="0" hangingPunct="1">
      <a:defRPr sz="899" kern="1200">
        <a:solidFill>
          <a:schemeClr val="tx1"/>
        </a:solidFill>
        <a:latin typeface="+mn-lt"/>
        <a:ea typeface="+mn-ea"/>
        <a:cs typeface="+mn-cs"/>
      </a:defRPr>
    </a:lvl7pPr>
    <a:lvl8pPr marL="2398418" algn="l" defTabSz="685263" rtl="0" eaLnBrk="1" latinLnBrk="0" hangingPunct="1">
      <a:defRPr sz="899" kern="1200">
        <a:solidFill>
          <a:schemeClr val="tx1"/>
        </a:solidFill>
        <a:latin typeface="+mn-lt"/>
        <a:ea typeface="+mn-ea"/>
        <a:cs typeface="+mn-cs"/>
      </a:defRPr>
    </a:lvl8pPr>
    <a:lvl9pPr marL="2741049" algn="l" defTabSz="685263" rtl="0" eaLnBrk="1" latinLnBrk="0" hangingPunct="1">
      <a:defRPr sz="89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96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3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85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24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18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1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109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light, night sky&#10;&#10;Description automatically generated">
            <a:extLst>
              <a:ext uri="{FF2B5EF4-FFF2-40B4-BE49-F238E27FC236}">
                <a16:creationId xmlns:a16="http://schemas.microsoft.com/office/drawing/2014/main" id="{8EE887FA-C0FC-E342-ABF2-9814A05C2EC5}"/>
              </a:ext>
            </a:extLst>
          </p:cNvPr>
          <p:cNvPicPr>
            <a:picLocks noChangeAspect="1"/>
          </p:cNvPicPr>
          <p:nvPr userDrawn="1"/>
        </p:nvPicPr>
        <p:blipFill>
          <a:blip r:embed="rId3"/>
          <a:stretch>
            <a:fillRect/>
          </a:stretch>
        </p:blipFill>
        <p:spPr>
          <a:xfrm>
            <a:off x="0" y="340"/>
            <a:ext cx="9144000" cy="5142820"/>
          </a:xfrm>
          <a:prstGeom prst="rect">
            <a:avLst/>
          </a:prstGeom>
        </p:spPr>
      </p:pic>
      <p:sp>
        <p:nvSpPr>
          <p:cNvPr id="6" name="Rectangle 5">
            <a:extLst>
              <a:ext uri="{FF2B5EF4-FFF2-40B4-BE49-F238E27FC236}">
                <a16:creationId xmlns:a16="http://schemas.microsoft.com/office/drawing/2014/main" id="{7E505C7F-A6CF-D248-952C-36F2040C641E}"/>
              </a:ext>
            </a:extLst>
          </p:cNvPr>
          <p:cNvSpPr/>
          <p:nvPr userDrawn="1"/>
        </p:nvSpPr>
        <p:spPr>
          <a:xfrm>
            <a:off x="1" y="4876244"/>
            <a:ext cx="9144000" cy="256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sp>
        <p:nvSpPr>
          <p:cNvPr id="15" name="TextBox 14">
            <a:extLst>
              <a:ext uri="{FF2B5EF4-FFF2-40B4-BE49-F238E27FC236}">
                <a16:creationId xmlns:a16="http://schemas.microsoft.com/office/drawing/2014/main" id="{46CC5158-FDC6-F940-91AB-3B9665AAF961}"/>
              </a:ext>
            </a:extLst>
          </p:cNvPr>
          <p:cNvSpPr txBox="1"/>
          <p:nvPr userDrawn="1"/>
        </p:nvSpPr>
        <p:spPr>
          <a:xfrm>
            <a:off x="7920635" y="4895301"/>
            <a:ext cx="1075157"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16" name="Rectangle 15">
            <a:extLst>
              <a:ext uri="{FF2B5EF4-FFF2-40B4-BE49-F238E27FC236}">
                <a16:creationId xmlns:a16="http://schemas.microsoft.com/office/drawing/2014/main" id="{11BF5C8F-818D-D540-B729-29710F7029AD}"/>
              </a:ext>
            </a:extLst>
          </p:cNvPr>
          <p:cNvSpPr/>
          <p:nvPr userDrawn="1"/>
        </p:nvSpPr>
        <p:spPr>
          <a:xfrm>
            <a:off x="123276" y="4875274"/>
            <a:ext cx="3772372"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pic>
        <p:nvPicPr>
          <p:cNvPr id="10" name="Picture 9">
            <a:extLst>
              <a:ext uri="{FF2B5EF4-FFF2-40B4-BE49-F238E27FC236}">
                <a16:creationId xmlns:a16="http://schemas.microsoft.com/office/drawing/2014/main" id="{BFE79601-E553-A349-BA44-52D590EC0A42}"/>
              </a:ext>
            </a:extLst>
          </p:cNvPr>
          <p:cNvPicPr>
            <a:picLocks noChangeAspect="1"/>
          </p:cNvPicPr>
          <p:nvPr userDrawn="1"/>
        </p:nvPicPr>
        <p:blipFill>
          <a:blip r:embed="rId4"/>
          <a:stretch>
            <a:fillRect/>
          </a:stretch>
        </p:blipFill>
        <p:spPr>
          <a:xfrm>
            <a:off x="6751778" y="283003"/>
            <a:ext cx="1879332" cy="498136"/>
          </a:xfrm>
          <a:prstGeom prst="rect">
            <a:avLst/>
          </a:prstGeom>
        </p:spPr>
      </p:pic>
      <p:pic>
        <p:nvPicPr>
          <p:cNvPr id="9" name="Picture 8">
            <a:extLst>
              <a:ext uri="{FF2B5EF4-FFF2-40B4-BE49-F238E27FC236}">
                <a16:creationId xmlns:a16="http://schemas.microsoft.com/office/drawing/2014/main" id="{5277CE3A-71B4-EA4B-9350-586F5C95717C}"/>
              </a:ext>
            </a:extLst>
          </p:cNvPr>
          <p:cNvPicPr>
            <a:picLocks noChangeAspect="1"/>
          </p:cNvPicPr>
          <p:nvPr userDrawn="1"/>
        </p:nvPicPr>
        <p:blipFill>
          <a:blip r:embed="rId5"/>
          <a:stretch>
            <a:fillRect/>
          </a:stretch>
        </p:blipFill>
        <p:spPr>
          <a:xfrm>
            <a:off x="424288" y="287283"/>
            <a:ext cx="1967734" cy="498136"/>
          </a:xfrm>
          <a:prstGeom prst="rect">
            <a:avLst/>
          </a:prstGeom>
        </p:spPr>
      </p:pic>
    </p:spTree>
    <p:extLst>
      <p:ext uri="{BB962C8B-B14F-4D97-AF65-F5344CB8AC3E}">
        <p14:creationId xmlns:p14="http://schemas.microsoft.com/office/powerpoint/2010/main" val="156648766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393768316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83370118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07922369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7157603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888727649"/>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6693595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EEF774D5-8E1F-6744-9E49-DB689041ADBF}"/>
              </a:ext>
            </a:extLst>
          </p:cNvPr>
          <p:cNvSpPr>
            <a:spLocks noChangeArrowheads="1"/>
          </p:cNvSpPr>
          <p:nvPr/>
        </p:nvSpPr>
        <p:spPr bwMode="auto">
          <a:xfrm>
            <a:off x="-773903" y="1898347"/>
            <a:ext cx="10691813" cy="1301894"/>
          </a:xfrm>
          <a:prstGeom prst="rect">
            <a:avLst/>
          </a:prstGeom>
          <a:noFill/>
          <a:ln w="9525">
            <a:noFill/>
            <a:miter lim="800000"/>
            <a:headEnd/>
            <a:tailEnd/>
          </a:ln>
        </p:spPr>
        <p:txBody>
          <a:bodyPr wrap="square" lIns="18666" tIns="9334" rIns="18666" bIns="9334">
            <a:spAutoFit/>
          </a:bodyPr>
          <a:lstStyle/>
          <a:p>
            <a:pPr algn="ctr" eaLnBrk="0" hangingPunct="0"/>
            <a:r>
              <a:rPr lang="en-US" sz="1800" b="1" dirty="0">
                <a:solidFill>
                  <a:schemeClr val="bg1"/>
                </a:solidFill>
                <a:latin typeface="Arial" panose="020B0604020202020204" pitchFamily="34" charset="0"/>
              </a:rPr>
              <a:t>The Importance of Blockchain in Nuclear Verification as a </a:t>
            </a:r>
          </a:p>
          <a:p>
            <a:pPr algn="ctr" eaLnBrk="0" hangingPunct="0"/>
            <a:r>
              <a:rPr lang="en-US" sz="1800" b="1" dirty="0">
                <a:solidFill>
                  <a:schemeClr val="bg1"/>
                </a:solidFill>
                <a:latin typeface="Arial" panose="020B0604020202020204" pitchFamily="34" charset="0"/>
              </a:rPr>
              <a:t>Solution to Reporting Hardships in Times of Crises</a:t>
            </a:r>
          </a:p>
          <a:p>
            <a:pPr algn="ctr" eaLnBrk="0" hangingPunct="0">
              <a:lnSpc>
                <a:spcPts val="1586"/>
              </a:lnSpc>
            </a:pPr>
            <a:endParaRPr lang="en-US" sz="2197" b="1" dirty="0">
              <a:solidFill>
                <a:schemeClr val="bg1"/>
              </a:solidFill>
              <a:latin typeface="Arial" panose="020B0604020202020204" pitchFamily="34" charset="0"/>
            </a:endParaRPr>
          </a:p>
          <a:p>
            <a:pPr algn="ctr" eaLnBrk="0" hangingPunct="0">
              <a:lnSpc>
                <a:spcPts val="1586"/>
              </a:lnSpc>
            </a:pPr>
            <a:r>
              <a:rPr lang="en-US" sz="1600" dirty="0">
                <a:solidFill>
                  <a:schemeClr val="bg1"/>
                </a:solidFill>
                <a:latin typeface="Arial" panose="020B0604020202020204" pitchFamily="34" charset="0"/>
                <a:ea typeface="Avenir Book" charset="0"/>
              </a:rPr>
              <a:t>Caitlin McLain</a:t>
            </a:r>
            <a:endParaRPr lang="en-US" sz="1600" dirty="0">
              <a:solidFill>
                <a:schemeClr val="bg1"/>
              </a:solidFill>
              <a:latin typeface="Avenir Book" charset="0"/>
              <a:ea typeface="Avenir Book" charset="0"/>
              <a:cs typeface="Avenir Book" charset="0"/>
            </a:endParaRPr>
          </a:p>
          <a:p>
            <a:pPr algn="ctr" eaLnBrk="0" hangingPunct="0">
              <a:spcBef>
                <a:spcPts val="91"/>
              </a:spcBef>
            </a:pPr>
            <a:endParaRPr lang="en-US" sz="952" dirty="0">
              <a:solidFill>
                <a:schemeClr val="bg1"/>
              </a:solidFill>
            </a:endParaRPr>
          </a:p>
          <a:p>
            <a:pPr algn="ctr" eaLnBrk="0" hangingPunct="0">
              <a:spcBef>
                <a:spcPts val="91"/>
              </a:spcBef>
            </a:pPr>
            <a:endParaRPr lang="en-US" sz="952" dirty="0">
              <a:solidFill>
                <a:schemeClr val="bg1"/>
              </a:solidFill>
            </a:endParaRPr>
          </a:p>
        </p:txBody>
      </p:sp>
      <p:pic>
        <p:nvPicPr>
          <p:cNvPr id="10" name="Picture 9">
            <a:extLst>
              <a:ext uri="{FF2B5EF4-FFF2-40B4-BE49-F238E27FC236}">
                <a16:creationId xmlns:a16="http://schemas.microsoft.com/office/drawing/2014/main" id="{D279A673-1808-1544-8A21-B775AE6A45B8}"/>
              </a:ext>
            </a:extLst>
          </p:cNvPr>
          <p:cNvPicPr>
            <a:picLocks noChangeAspect="1"/>
          </p:cNvPicPr>
          <p:nvPr/>
        </p:nvPicPr>
        <p:blipFill>
          <a:blip r:embed="rId2"/>
          <a:stretch>
            <a:fillRect/>
          </a:stretch>
        </p:blipFill>
        <p:spPr>
          <a:xfrm>
            <a:off x="225600" y="3867150"/>
            <a:ext cx="571500" cy="863600"/>
          </a:xfrm>
          <a:prstGeom prst="rect">
            <a:avLst/>
          </a:prstGeom>
        </p:spPr>
      </p:pic>
      <p:sp>
        <p:nvSpPr>
          <p:cNvPr id="11" name="TextBox 10">
            <a:extLst>
              <a:ext uri="{FF2B5EF4-FFF2-40B4-BE49-F238E27FC236}">
                <a16:creationId xmlns:a16="http://schemas.microsoft.com/office/drawing/2014/main" id="{0C501917-BF0A-C54B-AB4E-B0C62C356E93}"/>
              </a:ext>
            </a:extLst>
          </p:cNvPr>
          <p:cNvSpPr txBox="1"/>
          <p:nvPr/>
        </p:nvSpPr>
        <p:spPr>
          <a:xfrm>
            <a:off x="3153581" y="2800991"/>
            <a:ext cx="2836838" cy="307905"/>
          </a:xfrm>
          <a:prstGeom prst="rect">
            <a:avLst/>
          </a:prstGeom>
          <a:noFill/>
        </p:spPr>
        <p:txBody>
          <a:bodyPr wrap="square" rtlCol="0">
            <a:spAutoFit/>
          </a:bodyPr>
          <a:lstStyle/>
          <a:p>
            <a:pPr algn="ctr"/>
            <a:r>
              <a:rPr lang="en-US" sz="1401" dirty="0">
                <a:solidFill>
                  <a:schemeClr val="bg1"/>
                </a:solidFill>
                <a:latin typeface="Arial" panose="020B0604020202020204" pitchFamily="34" charset="0"/>
                <a:cs typeface="Arial" panose="020B0604020202020204" pitchFamily="34" charset="0"/>
              </a:rPr>
              <a:t>P4.5-409</a:t>
            </a:r>
            <a:endParaRPr lang="en-AT" sz="1401" dirty="0">
              <a:solidFill>
                <a:schemeClr val="bg1"/>
              </a:solidFill>
              <a:latin typeface="Arial" panose="020B0604020202020204" pitchFamily="34" charset="0"/>
              <a:cs typeface="Arial" panose="020B0604020202020204" pitchFamily="34" charset="0"/>
            </a:endParaRPr>
          </a:p>
        </p:txBody>
      </p:sp>
      <p:pic>
        <p:nvPicPr>
          <p:cNvPr id="1028" name="Picture 4" descr="Purdue University Global - Wikipedia">
            <a:extLst>
              <a:ext uri="{FF2B5EF4-FFF2-40B4-BE49-F238E27FC236}">
                <a16:creationId xmlns:a16="http://schemas.microsoft.com/office/drawing/2014/main" id="{87099EBA-95BB-4C5F-B193-8A259DEE6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4731" y="3535337"/>
            <a:ext cx="2014537" cy="952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463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902C2E-D846-7548-87D5-46DC03C317C9}"/>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P4.5-409</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65BE312-C0B6-2140-AF9C-95F023216E73}"/>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ABSTRACT</a:t>
            </a:r>
          </a:p>
        </p:txBody>
      </p:sp>
      <p:sp>
        <p:nvSpPr>
          <p:cNvPr id="5" name="Rectangle 17">
            <a:extLst>
              <a:ext uri="{FF2B5EF4-FFF2-40B4-BE49-F238E27FC236}">
                <a16:creationId xmlns:a16="http://schemas.microsoft.com/office/drawing/2014/main" id="{4039C0CC-243D-CE46-B51C-D0D8D7417568}"/>
              </a:ext>
            </a:extLst>
          </p:cNvPr>
          <p:cNvSpPr>
            <a:spLocks noChangeArrowheads="1"/>
          </p:cNvSpPr>
          <p:nvPr/>
        </p:nvSpPr>
        <p:spPr bwMode="auto">
          <a:xfrm>
            <a:off x="1992923" y="163887"/>
            <a:ext cx="4962770" cy="608820"/>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The Importance of Blockchain to Nuclear Verification as a Solution</a:t>
            </a:r>
          </a:p>
          <a:p>
            <a:pPr algn="ctr" eaLnBrk="0" hangingPunct="0">
              <a:lnSpc>
                <a:spcPts val="1586"/>
              </a:lnSpc>
            </a:pPr>
            <a:r>
              <a:rPr lang="en-US" sz="1200" b="1" dirty="0">
                <a:solidFill>
                  <a:schemeClr val="bg1"/>
                </a:solidFill>
                <a:latin typeface="Arial" panose="020B0604020202020204" pitchFamily="34" charset="0"/>
              </a:rPr>
              <a:t>To Reporting Hardships in Times of Crises</a:t>
            </a:r>
          </a:p>
          <a:p>
            <a:pPr algn="ctr" eaLnBrk="0" hangingPunct="0">
              <a:lnSpc>
                <a:spcPts val="1586"/>
              </a:lnSpc>
            </a:pPr>
            <a:r>
              <a:rPr lang="en-US" sz="800" dirty="0">
                <a:solidFill>
                  <a:schemeClr val="bg1"/>
                </a:solidFill>
                <a:latin typeface="Arial" panose="020B0604020202020204" pitchFamily="34" charset="0"/>
                <a:ea typeface="Avenir Book" charset="0"/>
              </a:rPr>
              <a:t>Caitlin McLain, caitlin.mclain97@gmail.com</a:t>
            </a:r>
            <a:endParaRPr lang="en-US" sz="800" dirty="0">
              <a:solidFill>
                <a:schemeClr val="bg1"/>
              </a:solidFill>
              <a:latin typeface="Avenir Book" charset="0"/>
              <a:ea typeface="Avenir Book" charset="0"/>
              <a:cs typeface="Avenir Book" charset="0"/>
            </a:endParaRPr>
          </a:p>
        </p:txBody>
      </p:sp>
      <p:sp>
        <p:nvSpPr>
          <p:cNvPr id="2" name="TextBox 1">
            <a:extLst>
              <a:ext uri="{FF2B5EF4-FFF2-40B4-BE49-F238E27FC236}">
                <a16:creationId xmlns:a16="http://schemas.microsoft.com/office/drawing/2014/main" id="{AB1606BB-1A98-4521-B558-FC58473028CF}"/>
              </a:ext>
            </a:extLst>
          </p:cNvPr>
          <p:cNvSpPr txBox="1"/>
          <p:nvPr/>
        </p:nvSpPr>
        <p:spPr>
          <a:xfrm>
            <a:off x="647700" y="1304925"/>
            <a:ext cx="8029575" cy="3293209"/>
          </a:xfrm>
          <a:prstGeom prst="rect">
            <a:avLst/>
          </a:prstGeom>
          <a:noFill/>
        </p:spPr>
        <p:txBody>
          <a:bodyPr wrap="square" rtlCol="0">
            <a:spAutoFit/>
          </a:bodyPr>
          <a:lstStyle/>
          <a:p>
            <a:r>
              <a:rPr lang="en-US" sz="1600" b="0" i="0" dirty="0">
                <a:effectLst/>
                <a:latin typeface="Arial" panose="020B0604020202020204" pitchFamily="34" charset="0"/>
                <a:cs typeface="Arial" panose="020B0604020202020204" pitchFamily="34" charset="0"/>
              </a:rPr>
              <a:t>The COVID-19 pandemic illustrated how the world could shut down overnight and how adaptations need to occur immediately in order to continue the functionality of imperative operations such as those of the CTBTO. Because of the issues brought to light in the COVID-19 pandemic, it is imperative to learn how technology can be used to mitigate the challenges highlighted during the COVID-19 pandemic specifically ensuring nuclear nonproliferation practices remain in place. Utilizing secondary analysis, comparison was made on benefits blockchain has in maintaining continuous reporting in a time of crisis. Blockchain is a technology that helps mitigate some of the challenges that arose and became apparent during the COVID-19 crisis by ensuring uninterrupted reporting because it does not require human to human contact, paper records, or access to specific locations. Blockchain technology is not something that is only useful in a pandemic but can be extrapolated to times of war and severe weather or climate crises.</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7511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6E2110-6530-F74F-BC2B-C4AB2093820E}"/>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P4.5-409</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CF4EC51-B9A3-6947-90CF-E5A0044512BC}"/>
              </a:ext>
            </a:extLst>
          </p:cNvPr>
          <p:cNvSpPr txBox="1"/>
          <p:nvPr/>
        </p:nvSpPr>
        <p:spPr>
          <a:xfrm rot="16200000">
            <a:off x="-1779943" y="2499817"/>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INTRODUCTION</a:t>
            </a:r>
          </a:p>
        </p:txBody>
      </p:sp>
      <p:sp>
        <p:nvSpPr>
          <p:cNvPr id="5" name="Rectangle 17">
            <a:extLst>
              <a:ext uri="{FF2B5EF4-FFF2-40B4-BE49-F238E27FC236}">
                <a16:creationId xmlns:a16="http://schemas.microsoft.com/office/drawing/2014/main" id="{7296ED61-5D14-6E44-BD9E-0A355C8A5320}"/>
              </a:ext>
            </a:extLst>
          </p:cNvPr>
          <p:cNvSpPr>
            <a:spLocks noChangeArrowheads="1"/>
          </p:cNvSpPr>
          <p:nvPr/>
        </p:nvSpPr>
        <p:spPr bwMode="auto">
          <a:xfrm>
            <a:off x="1992923" y="163887"/>
            <a:ext cx="4962770" cy="608820"/>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The Importance of Blockchain in Nuclear Verification as a Solution</a:t>
            </a:r>
          </a:p>
          <a:p>
            <a:pPr algn="ctr" eaLnBrk="0" hangingPunct="0">
              <a:lnSpc>
                <a:spcPts val="1586"/>
              </a:lnSpc>
            </a:pPr>
            <a:r>
              <a:rPr lang="en-US" sz="1200" b="1" dirty="0">
                <a:solidFill>
                  <a:schemeClr val="bg1"/>
                </a:solidFill>
                <a:latin typeface="Arial" panose="020B0604020202020204" pitchFamily="34" charset="0"/>
              </a:rPr>
              <a:t>To Reporting Hardships in Times of Crises</a:t>
            </a:r>
          </a:p>
          <a:p>
            <a:pPr algn="ctr" eaLnBrk="0" hangingPunct="0">
              <a:lnSpc>
                <a:spcPts val="1586"/>
              </a:lnSpc>
            </a:pPr>
            <a:r>
              <a:rPr lang="en-US" sz="800" dirty="0">
                <a:solidFill>
                  <a:schemeClr val="bg1"/>
                </a:solidFill>
                <a:latin typeface="Arial" panose="020B0604020202020204" pitchFamily="34" charset="0"/>
                <a:ea typeface="Avenir Book" charset="0"/>
              </a:rPr>
              <a:t>Caitlin McLain, caitlin.mclain97@gmail.com</a:t>
            </a:r>
            <a:endParaRPr lang="en-US" sz="800" dirty="0">
              <a:solidFill>
                <a:schemeClr val="bg1"/>
              </a:solidFill>
              <a:latin typeface="Avenir Book" charset="0"/>
              <a:ea typeface="Avenir Book" charset="0"/>
              <a:cs typeface="Avenir Book" charset="0"/>
            </a:endParaRPr>
          </a:p>
        </p:txBody>
      </p:sp>
      <p:sp>
        <p:nvSpPr>
          <p:cNvPr id="2" name="TextBox 1">
            <a:extLst>
              <a:ext uri="{FF2B5EF4-FFF2-40B4-BE49-F238E27FC236}">
                <a16:creationId xmlns:a16="http://schemas.microsoft.com/office/drawing/2014/main" id="{DE4D85AA-3740-414F-9BA9-A4973952D5AD}"/>
              </a:ext>
            </a:extLst>
          </p:cNvPr>
          <p:cNvSpPr txBox="1"/>
          <p:nvPr/>
        </p:nvSpPr>
        <p:spPr>
          <a:xfrm>
            <a:off x="600075" y="983401"/>
            <a:ext cx="8296275" cy="3785652"/>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A key component to nuclear safety and security is the assurance that nuclear materials are not being diverted for weapons proliferation which is done through various forms of nuclear verification. However, certain verification measures such as inspections are reliant on regulators being physically present in states. Other verification measures are reliant on individuals within a state being able to operate communications avenues. The problem with this level of reliance is that many factors could influence whether regulators can perform their duties. The COVID-19 pandemic has illustrated firsthand how nuclear verification measures can be impacted by factors outside of an institution’s control. Through studying how the nuclear verification industry was impacted by the COVID-19 pandemic, states and institutions can better be prepared to deal with other hardships that may arise in the future and ensure that nuclear verification can continue in any circumstances uninterrupted. This study seeks to understand if blockchain could be used as an additional verification measure to help overcome any hardships that may result from a disruption in current regulatory practices. The main question being studied is, can blockchain help nuclear verification go uninterrupted in times of reporting hardships? </a:t>
            </a:r>
          </a:p>
        </p:txBody>
      </p:sp>
    </p:spTree>
    <p:extLst>
      <p:ext uri="{BB962C8B-B14F-4D97-AF65-F5344CB8AC3E}">
        <p14:creationId xmlns:p14="http://schemas.microsoft.com/office/powerpoint/2010/main" val="1968836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P4.5-409</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METHODS</a:t>
            </a:r>
          </a:p>
        </p:txBody>
      </p:sp>
      <p:sp>
        <p:nvSpPr>
          <p:cNvPr id="5" name="Rectangle 17">
            <a:extLst>
              <a:ext uri="{FF2B5EF4-FFF2-40B4-BE49-F238E27FC236}">
                <a16:creationId xmlns:a16="http://schemas.microsoft.com/office/drawing/2014/main" id="{2ADB6E1F-BFF3-5141-AA36-25E897EA4384}"/>
              </a:ext>
            </a:extLst>
          </p:cNvPr>
          <p:cNvSpPr>
            <a:spLocks noChangeArrowheads="1"/>
          </p:cNvSpPr>
          <p:nvPr/>
        </p:nvSpPr>
        <p:spPr bwMode="auto">
          <a:xfrm>
            <a:off x="1992923" y="163887"/>
            <a:ext cx="4962770" cy="608820"/>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The Importance of Blockchain in Nuclear Verification as a Solution</a:t>
            </a:r>
          </a:p>
          <a:p>
            <a:pPr algn="ctr" eaLnBrk="0" hangingPunct="0">
              <a:lnSpc>
                <a:spcPts val="1586"/>
              </a:lnSpc>
            </a:pPr>
            <a:r>
              <a:rPr lang="en-US" sz="1200" b="1" dirty="0">
                <a:solidFill>
                  <a:schemeClr val="bg1"/>
                </a:solidFill>
                <a:latin typeface="Arial" panose="020B0604020202020204" pitchFamily="34" charset="0"/>
              </a:rPr>
              <a:t>To Reporting Hardships in Times of Crises</a:t>
            </a:r>
          </a:p>
          <a:p>
            <a:pPr algn="ctr" eaLnBrk="0" hangingPunct="0">
              <a:lnSpc>
                <a:spcPts val="1586"/>
              </a:lnSpc>
            </a:pPr>
            <a:r>
              <a:rPr lang="en-US" sz="800" dirty="0">
                <a:solidFill>
                  <a:schemeClr val="bg1"/>
                </a:solidFill>
                <a:latin typeface="Arial" panose="020B0604020202020204" pitchFamily="34" charset="0"/>
                <a:ea typeface="Avenir Book" charset="0"/>
              </a:rPr>
              <a:t>Caitlin McLain, caitlin.mclain97@gmail.com</a:t>
            </a:r>
            <a:endParaRPr lang="en-US" sz="800" dirty="0">
              <a:solidFill>
                <a:schemeClr val="bg1"/>
              </a:solidFill>
              <a:latin typeface="Avenir Book" charset="0"/>
              <a:ea typeface="Avenir Book" charset="0"/>
              <a:cs typeface="Avenir Book" charset="0"/>
            </a:endParaRPr>
          </a:p>
        </p:txBody>
      </p:sp>
      <p:sp>
        <p:nvSpPr>
          <p:cNvPr id="2" name="TextBox 1">
            <a:extLst>
              <a:ext uri="{FF2B5EF4-FFF2-40B4-BE49-F238E27FC236}">
                <a16:creationId xmlns:a16="http://schemas.microsoft.com/office/drawing/2014/main" id="{D68CEC4D-308E-47A1-AD39-94ABC4407A7D}"/>
              </a:ext>
            </a:extLst>
          </p:cNvPr>
          <p:cNvSpPr txBox="1"/>
          <p:nvPr/>
        </p:nvSpPr>
        <p:spPr>
          <a:xfrm>
            <a:off x="666750" y="1219200"/>
            <a:ext cx="7943850" cy="3170099"/>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Secondary Analysis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Secondary analysis was the primary method used in the study. Data surrounding the impacts of the COVID-19 pandemic on the nuclear industry were pulled from The World Nuclear Industry Status Report. Additionally, data from past research regarding blockchain technology and its relation to and applicability to nuclear verification measures was utilized. </a:t>
            </a:r>
          </a:p>
          <a:p>
            <a:endParaRPr lang="en-US" sz="14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Open Source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All data obtain for the study was done through open-source materials in order to learn how  COVID-19 impacted the nuclear industry. While the researcher understands that open-source materials may not establish the most accurate image of nuclear verification, it does allow one to see the broader picture of whether/how the nuclear industry was impacted by the COVID-19 pandemic. </a:t>
            </a:r>
          </a:p>
        </p:txBody>
      </p:sp>
    </p:spTree>
    <p:extLst>
      <p:ext uri="{BB962C8B-B14F-4D97-AF65-F5344CB8AC3E}">
        <p14:creationId xmlns:p14="http://schemas.microsoft.com/office/powerpoint/2010/main" val="83330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P4.5-409</a:t>
            </a:r>
            <a:endParaRPr lang="en-AT"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sp>
        <p:nvSpPr>
          <p:cNvPr id="6" name="Rectangle 17">
            <a:extLst>
              <a:ext uri="{FF2B5EF4-FFF2-40B4-BE49-F238E27FC236}">
                <a16:creationId xmlns:a16="http://schemas.microsoft.com/office/drawing/2014/main" id="{9BD61A26-8817-734C-BEA4-DD8D46B8978D}"/>
              </a:ext>
            </a:extLst>
          </p:cNvPr>
          <p:cNvSpPr>
            <a:spLocks noChangeArrowheads="1"/>
          </p:cNvSpPr>
          <p:nvPr/>
        </p:nvSpPr>
        <p:spPr bwMode="auto">
          <a:xfrm>
            <a:off x="1992923" y="163887"/>
            <a:ext cx="4962770" cy="608820"/>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The Importance of Blockchain in Nuclear Verification as a Solution</a:t>
            </a:r>
          </a:p>
          <a:p>
            <a:pPr algn="ctr" eaLnBrk="0" hangingPunct="0">
              <a:lnSpc>
                <a:spcPts val="1586"/>
              </a:lnSpc>
            </a:pPr>
            <a:r>
              <a:rPr lang="en-US" sz="1200" b="1" dirty="0">
                <a:solidFill>
                  <a:schemeClr val="bg1"/>
                </a:solidFill>
                <a:latin typeface="Arial" panose="020B0604020202020204" pitchFamily="34" charset="0"/>
              </a:rPr>
              <a:t>To Reporting Hardships in Times of Crises</a:t>
            </a:r>
          </a:p>
          <a:p>
            <a:pPr algn="ctr" eaLnBrk="0" hangingPunct="0">
              <a:lnSpc>
                <a:spcPts val="1586"/>
              </a:lnSpc>
            </a:pPr>
            <a:r>
              <a:rPr lang="en-US" sz="800" dirty="0">
                <a:solidFill>
                  <a:schemeClr val="bg1"/>
                </a:solidFill>
                <a:latin typeface="Arial" panose="020B0604020202020204" pitchFamily="34" charset="0"/>
                <a:ea typeface="Avenir Book" charset="0"/>
              </a:rPr>
              <a:t>Caitlin McLain, caitlin.mclain97@gmail.com</a:t>
            </a:r>
            <a:endParaRPr lang="en-US" sz="800" dirty="0">
              <a:solidFill>
                <a:schemeClr val="bg1"/>
              </a:solidFill>
              <a:latin typeface="Avenir Book" charset="0"/>
              <a:ea typeface="Avenir Book" charset="0"/>
              <a:cs typeface="Avenir Book" charset="0"/>
            </a:endParaRPr>
          </a:p>
        </p:txBody>
      </p:sp>
      <p:sp>
        <p:nvSpPr>
          <p:cNvPr id="4" name="TextBox 3">
            <a:extLst>
              <a:ext uri="{FF2B5EF4-FFF2-40B4-BE49-F238E27FC236}">
                <a16:creationId xmlns:a16="http://schemas.microsoft.com/office/drawing/2014/main" id="{C71C0E91-3D01-4645-B865-636C4CEE9985}"/>
              </a:ext>
            </a:extLst>
          </p:cNvPr>
          <p:cNvSpPr txBox="1"/>
          <p:nvPr/>
        </p:nvSpPr>
        <p:spPr>
          <a:xfrm>
            <a:off x="484462" y="1181100"/>
            <a:ext cx="8383313" cy="2492990"/>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What is a blockchain?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Blockchain technology is a way to disseminate data that is immutable, or cannot be altered, has timely reporting, and is trustless, meaning parties utilizing the system do not need to trust one another. [2]</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Blockchain is established through encrypted blocks carrying data that is strung together via unique hashes, which acts as a footprint for each block. [2] </a:t>
            </a:r>
          </a:p>
          <a:p>
            <a:pPr marL="644611" lvl="4"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Each block carries its own unique hash as well as the hash of the block preceding it resulting in the formation of a chain. [2] </a:t>
            </a:r>
          </a:p>
          <a:p>
            <a:pPr marL="644611" lvl="4"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connection of the blocks via the hashes makes it nearly impossible to tamper with data on a singular block without changing the hash on that block and all the blocks that follow. [2]</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3294E8C7-5563-4FC8-BAB5-9A259B4088C6}"/>
              </a:ext>
            </a:extLst>
          </p:cNvPr>
          <p:cNvSpPr/>
          <p:nvPr/>
        </p:nvSpPr>
        <p:spPr>
          <a:xfrm>
            <a:off x="1287019" y="3576965"/>
            <a:ext cx="822325" cy="7366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a:extLst>
              <a:ext uri="{FF2B5EF4-FFF2-40B4-BE49-F238E27FC236}">
                <a16:creationId xmlns:a16="http://schemas.microsoft.com/office/drawing/2014/main" id="{4C3857B2-B105-409D-BDB3-B686FE3AF8AC}"/>
              </a:ext>
            </a:extLst>
          </p:cNvPr>
          <p:cNvSpPr/>
          <p:nvPr/>
        </p:nvSpPr>
        <p:spPr>
          <a:xfrm>
            <a:off x="2520027" y="3582740"/>
            <a:ext cx="822325" cy="7366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a:extLst>
              <a:ext uri="{FF2B5EF4-FFF2-40B4-BE49-F238E27FC236}">
                <a16:creationId xmlns:a16="http://schemas.microsoft.com/office/drawing/2014/main" id="{88F29F40-A221-40B4-AB32-AC28084B4999}"/>
              </a:ext>
            </a:extLst>
          </p:cNvPr>
          <p:cNvSpPr/>
          <p:nvPr/>
        </p:nvSpPr>
        <p:spPr>
          <a:xfrm>
            <a:off x="3789521" y="3582740"/>
            <a:ext cx="822325" cy="7366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10">
            <a:extLst>
              <a:ext uri="{FF2B5EF4-FFF2-40B4-BE49-F238E27FC236}">
                <a16:creationId xmlns:a16="http://schemas.microsoft.com/office/drawing/2014/main" id="{79E7D61B-9848-441A-8626-D97C39799754}"/>
              </a:ext>
            </a:extLst>
          </p:cNvPr>
          <p:cNvSpPr/>
          <p:nvPr/>
        </p:nvSpPr>
        <p:spPr>
          <a:xfrm>
            <a:off x="5044769" y="3582740"/>
            <a:ext cx="822325" cy="7366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ectangle 11">
            <a:extLst>
              <a:ext uri="{FF2B5EF4-FFF2-40B4-BE49-F238E27FC236}">
                <a16:creationId xmlns:a16="http://schemas.microsoft.com/office/drawing/2014/main" id="{570FD4CE-61AA-439A-864F-9CBE338A5405}"/>
              </a:ext>
            </a:extLst>
          </p:cNvPr>
          <p:cNvSpPr/>
          <p:nvPr/>
        </p:nvSpPr>
        <p:spPr>
          <a:xfrm>
            <a:off x="6299400" y="3552349"/>
            <a:ext cx="822325" cy="7366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3" name="Connector: Elbow 12">
            <a:extLst>
              <a:ext uri="{FF2B5EF4-FFF2-40B4-BE49-F238E27FC236}">
                <a16:creationId xmlns:a16="http://schemas.microsoft.com/office/drawing/2014/main" id="{DEBF00B6-1A1B-4095-89D0-686F08619884}"/>
              </a:ext>
            </a:extLst>
          </p:cNvPr>
          <p:cNvCxnSpPr/>
          <p:nvPr/>
        </p:nvCxnSpPr>
        <p:spPr>
          <a:xfrm>
            <a:off x="2109470" y="3619737"/>
            <a:ext cx="422275" cy="63500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4" name="Connector: Elbow 13">
            <a:extLst>
              <a:ext uri="{FF2B5EF4-FFF2-40B4-BE49-F238E27FC236}">
                <a16:creationId xmlns:a16="http://schemas.microsoft.com/office/drawing/2014/main" id="{ADC85F77-4365-446A-B969-93DE495749B3}"/>
              </a:ext>
            </a:extLst>
          </p:cNvPr>
          <p:cNvCxnSpPr/>
          <p:nvPr/>
        </p:nvCxnSpPr>
        <p:spPr>
          <a:xfrm>
            <a:off x="3356275" y="3640374"/>
            <a:ext cx="415925" cy="59055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5" name="Connector: Elbow 14">
            <a:extLst>
              <a:ext uri="{FF2B5EF4-FFF2-40B4-BE49-F238E27FC236}">
                <a16:creationId xmlns:a16="http://schemas.microsoft.com/office/drawing/2014/main" id="{6C0E011C-4BAB-47A6-8C55-36FA07F18807}"/>
              </a:ext>
            </a:extLst>
          </p:cNvPr>
          <p:cNvCxnSpPr/>
          <p:nvPr/>
        </p:nvCxnSpPr>
        <p:spPr>
          <a:xfrm>
            <a:off x="4603201" y="3633540"/>
            <a:ext cx="422275" cy="63500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6" name="Connector: Elbow 15">
            <a:extLst>
              <a:ext uri="{FF2B5EF4-FFF2-40B4-BE49-F238E27FC236}">
                <a16:creationId xmlns:a16="http://schemas.microsoft.com/office/drawing/2014/main" id="{B17B6A06-C15B-4F21-9839-B4EDE5A41CE6}"/>
              </a:ext>
            </a:extLst>
          </p:cNvPr>
          <p:cNvCxnSpPr/>
          <p:nvPr/>
        </p:nvCxnSpPr>
        <p:spPr>
          <a:xfrm>
            <a:off x="5877125" y="3578353"/>
            <a:ext cx="422275" cy="63500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17" name="Text Box 2">
            <a:extLst>
              <a:ext uri="{FF2B5EF4-FFF2-40B4-BE49-F238E27FC236}">
                <a16:creationId xmlns:a16="http://schemas.microsoft.com/office/drawing/2014/main" id="{C2766A49-973A-4A0F-80D1-2156FAB9A546}"/>
              </a:ext>
            </a:extLst>
          </p:cNvPr>
          <p:cNvSpPr txBox="1">
            <a:spLocks noChangeArrowheads="1"/>
          </p:cNvSpPr>
          <p:nvPr/>
        </p:nvSpPr>
        <p:spPr bwMode="auto">
          <a:xfrm>
            <a:off x="1365050" y="3805112"/>
            <a:ext cx="657225" cy="4762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Genesis Block</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8" name="Text Box 1">
            <a:extLst>
              <a:ext uri="{FF2B5EF4-FFF2-40B4-BE49-F238E27FC236}">
                <a16:creationId xmlns:a16="http://schemas.microsoft.com/office/drawing/2014/main" id="{B2DA1A26-6F7E-4244-9411-DFAF57D90C81}"/>
              </a:ext>
            </a:extLst>
          </p:cNvPr>
          <p:cNvSpPr txBox="1">
            <a:spLocks noChangeArrowheads="1"/>
          </p:cNvSpPr>
          <p:nvPr/>
        </p:nvSpPr>
        <p:spPr bwMode="auto">
          <a:xfrm>
            <a:off x="2549820" y="4070587"/>
            <a:ext cx="784225" cy="21717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A76b83efrt9</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9" name="Text Box 19">
            <a:extLst>
              <a:ext uri="{FF2B5EF4-FFF2-40B4-BE49-F238E27FC236}">
                <a16:creationId xmlns:a16="http://schemas.microsoft.com/office/drawing/2014/main" id="{9F70E9C8-3FF8-4C61-94AA-FCA1DB58798F}"/>
              </a:ext>
            </a:extLst>
          </p:cNvPr>
          <p:cNvSpPr txBox="1">
            <a:spLocks noChangeArrowheads="1"/>
          </p:cNvSpPr>
          <p:nvPr/>
        </p:nvSpPr>
        <p:spPr bwMode="auto">
          <a:xfrm>
            <a:off x="1300753" y="3624831"/>
            <a:ext cx="767373" cy="23661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A76b83efrt9</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20" name="Text Box 12">
            <a:extLst>
              <a:ext uri="{FF2B5EF4-FFF2-40B4-BE49-F238E27FC236}">
                <a16:creationId xmlns:a16="http://schemas.microsoft.com/office/drawing/2014/main" id="{F4F2D8EA-848B-450B-88EE-2F24639EA871}"/>
              </a:ext>
            </a:extLst>
          </p:cNvPr>
          <p:cNvSpPr txBox="1">
            <a:spLocks noChangeArrowheads="1"/>
          </p:cNvSpPr>
          <p:nvPr/>
        </p:nvSpPr>
        <p:spPr bwMode="auto">
          <a:xfrm>
            <a:off x="2680970" y="3801111"/>
            <a:ext cx="552450" cy="2857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Block</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21" name="Text Box 11">
            <a:extLst>
              <a:ext uri="{FF2B5EF4-FFF2-40B4-BE49-F238E27FC236}">
                <a16:creationId xmlns:a16="http://schemas.microsoft.com/office/drawing/2014/main" id="{3ED2E414-DDD7-42D3-9DDE-D71D60D214E1}"/>
              </a:ext>
            </a:extLst>
          </p:cNvPr>
          <p:cNvSpPr txBox="1">
            <a:spLocks noChangeArrowheads="1"/>
          </p:cNvSpPr>
          <p:nvPr/>
        </p:nvSpPr>
        <p:spPr bwMode="auto">
          <a:xfrm>
            <a:off x="2554457" y="3619093"/>
            <a:ext cx="746125" cy="2413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F83e24jduz</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22" name="Text Box 2">
            <a:extLst>
              <a:ext uri="{FF2B5EF4-FFF2-40B4-BE49-F238E27FC236}">
                <a16:creationId xmlns:a16="http://schemas.microsoft.com/office/drawing/2014/main" id="{04CDD354-BF4A-4602-B0E1-9F4538E6018D}"/>
              </a:ext>
            </a:extLst>
          </p:cNvPr>
          <p:cNvSpPr txBox="1">
            <a:spLocks noChangeArrowheads="1"/>
          </p:cNvSpPr>
          <p:nvPr/>
        </p:nvSpPr>
        <p:spPr bwMode="auto">
          <a:xfrm>
            <a:off x="3843337" y="4040879"/>
            <a:ext cx="730250" cy="2190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F83e24jduz</a:t>
            </a:r>
            <a:endParaRPr kumimoji="0" lang="en-GB"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23" name="Text Box 13">
            <a:extLst>
              <a:ext uri="{FF2B5EF4-FFF2-40B4-BE49-F238E27FC236}">
                <a16:creationId xmlns:a16="http://schemas.microsoft.com/office/drawing/2014/main" id="{0459708B-E590-455A-9834-6BA2BF56900A}"/>
              </a:ext>
            </a:extLst>
          </p:cNvPr>
          <p:cNvSpPr txBox="1">
            <a:spLocks noChangeArrowheads="1"/>
          </p:cNvSpPr>
          <p:nvPr/>
        </p:nvSpPr>
        <p:spPr bwMode="auto">
          <a:xfrm>
            <a:off x="3917496" y="3831658"/>
            <a:ext cx="549275" cy="25082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Block</a:t>
            </a:r>
            <a:endParaRPr kumimoji="0" lang="en-GB"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24" name="Text Box 14">
            <a:extLst>
              <a:ext uri="{FF2B5EF4-FFF2-40B4-BE49-F238E27FC236}">
                <a16:creationId xmlns:a16="http://schemas.microsoft.com/office/drawing/2014/main" id="{EF69281D-A207-4ED0-B2A8-90236D0F9C0E}"/>
              </a:ext>
            </a:extLst>
          </p:cNvPr>
          <p:cNvSpPr txBox="1">
            <a:spLocks noChangeArrowheads="1"/>
          </p:cNvSpPr>
          <p:nvPr/>
        </p:nvSpPr>
        <p:spPr bwMode="auto">
          <a:xfrm>
            <a:off x="5189125" y="3772956"/>
            <a:ext cx="542925" cy="2857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Block</a:t>
            </a:r>
            <a:endParaRPr kumimoji="0" lang="en-GB"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25" name="Text Box 15">
            <a:extLst>
              <a:ext uri="{FF2B5EF4-FFF2-40B4-BE49-F238E27FC236}">
                <a16:creationId xmlns:a16="http://schemas.microsoft.com/office/drawing/2014/main" id="{E4A2E254-B10B-42A5-B5C8-15A509323EF1}"/>
              </a:ext>
            </a:extLst>
          </p:cNvPr>
          <p:cNvSpPr txBox="1">
            <a:spLocks noChangeArrowheads="1"/>
          </p:cNvSpPr>
          <p:nvPr/>
        </p:nvSpPr>
        <p:spPr bwMode="auto">
          <a:xfrm>
            <a:off x="6443906" y="3800712"/>
            <a:ext cx="542925" cy="2698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Block</a:t>
            </a:r>
            <a:endParaRPr kumimoji="0" lang="en-GB"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26" name="Text Box 16">
            <a:extLst>
              <a:ext uri="{FF2B5EF4-FFF2-40B4-BE49-F238E27FC236}">
                <a16:creationId xmlns:a16="http://schemas.microsoft.com/office/drawing/2014/main" id="{C5DB8B25-9A1C-46B3-9F21-98D2DEAED997}"/>
              </a:ext>
            </a:extLst>
          </p:cNvPr>
          <p:cNvSpPr txBox="1">
            <a:spLocks noChangeArrowheads="1"/>
          </p:cNvSpPr>
          <p:nvPr/>
        </p:nvSpPr>
        <p:spPr bwMode="auto">
          <a:xfrm>
            <a:off x="3808412" y="3633540"/>
            <a:ext cx="755650" cy="2413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I16w98nqui</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27" name="Text Box 3">
            <a:extLst>
              <a:ext uri="{FF2B5EF4-FFF2-40B4-BE49-F238E27FC236}">
                <a16:creationId xmlns:a16="http://schemas.microsoft.com/office/drawing/2014/main" id="{A44EBE9C-674C-49E1-85E5-E25B3EBB4EC7}"/>
              </a:ext>
            </a:extLst>
          </p:cNvPr>
          <p:cNvSpPr txBox="1">
            <a:spLocks noChangeArrowheads="1"/>
          </p:cNvSpPr>
          <p:nvPr/>
        </p:nvSpPr>
        <p:spPr bwMode="auto">
          <a:xfrm>
            <a:off x="5093652" y="4017715"/>
            <a:ext cx="758825" cy="25082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I16w98nqui</a:t>
            </a:r>
            <a:endParaRPr kumimoji="0" lang="en-GB"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28" name="Text Box 20">
            <a:extLst>
              <a:ext uri="{FF2B5EF4-FFF2-40B4-BE49-F238E27FC236}">
                <a16:creationId xmlns:a16="http://schemas.microsoft.com/office/drawing/2014/main" id="{844E5080-53E3-4524-B9F5-167F088B7880}"/>
              </a:ext>
            </a:extLst>
          </p:cNvPr>
          <p:cNvSpPr txBox="1">
            <a:spLocks noChangeArrowheads="1"/>
          </p:cNvSpPr>
          <p:nvPr/>
        </p:nvSpPr>
        <p:spPr bwMode="auto">
          <a:xfrm>
            <a:off x="5102325" y="3597453"/>
            <a:ext cx="736600" cy="2286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B53n00vexl</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29" name="Text Box 4">
            <a:extLst>
              <a:ext uri="{FF2B5EF4-FFF2-40B4-BE49-F238E27FC236}">
                <a16:creationId xmlns:a16="http://schemas.microsoft.com/office/drawing/2014/main" id="{3635CDEF-6D84-4B6F-92AC-EE174675C27A}"/>
              </a:ext>
            </a:extLst>
          </p:cNvPr>
          <p:cNvSpPr txBox="1">
            <a:spLocks noChangeArrowheads="1"/>
          </p:cNvSpPr>
          <p:nvPr/>
        </p:nvSpPr>
        <p:spPr bwMode="auto">
          <a:xfrm>
            <a:off x="6354348" y="4039292"/>
            <a:ext cx="730250" cy="2222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B53n00vexl</a:t>
            </a:r>
            <a:endParaRPr kumimoji="0" lang="en-GB"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30" name="Text Box 18">
            <a:extLst>
              <a:ext uri="{FF2B5EF4-FFF2-40B4-BE49-F238E27FC236}">
                <a16:creationId xmlns:a16="http://schemas.microsoft.com/office/drawing/2014/main" id="{F24862CA-4917-4BAA-A157-2AF44D35942E}"/>
              </a:ext>
            </a:extLst>
          </p:cNvPr>
          <p:cNvSpPr txBox="1">
            <a:spLocks noChangeArrowheads="1"/>
          </p:cNvSpPr>
          <p:nvPr/>
        </p:nvSpPr>
        <p:spPr bwMode="auto">
          <a:xfrm>
            <a:off x="6329014" y="3620451"/>
            <a:ext cx="730250" cy="2317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C64v11ikpa</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31" name="Rectangle 24">
            <a:extLst>
              <a:ext uri="{FF2B5EF4-FFF2-40B4-BE49-F238E27FC236}">
                <a16:creationId xmlns:a16="http://schemas.microsoft.com/office/drawing/2014/main" id="{6EBC657C-CF59-42DA-9FDA-7CF7FA9391CF}"/>
              </a:ext>
            </a:extLst>
          </p:cNvPr>
          <p:cNvSpPr>
            <a:spLocks noChangeArrowheads="1"/>
          </p:cNvSpPr>
          <p:nvPr/>
        </p:nvSpPr>
        <p:spPr bwMode="auto">
          <a:xfrm>
            <a:off x="1275715" y="439011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1" u="none" strike="noStrike" cap="none" normalizeH="0" baseline="0" dirty="0">
                <a:ln>
                  <a:noFill/>
                </a:ln>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Figure 1: An illustration of how blocks interconnect via their hashes.</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 name="Rectangle 35">
            <a:extLst>
              <a:ext uri="{FF2B5EF4-FFF2-40B4-BE49-F238E27FC236}">
                <a16:creationId xmlns:a16="http://schemas.microsoft.com/office/drawing/2014/main" id="{4FD056FD-3763-4760-B0D3-075A3696309C}"/>
              </a:ext>
            </a:extLst>
          </p:cNvPr>
          <p:cNvSpPr>
            <a:spLocks noChangeArrowheads="1"/>
          </p:cNvSpPr>
          <p:nvPr/>
        </p:nvSpPr>
        <p:spPr bwMode="auto">
          <a:xfrm>
            <a:off x="406400" y="1960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3" name="Rectangle 40">
            <a:extLst>
              <a:ext uri="{FF2B5EF4-FFF2-40B4-BE49-F238E27FC236}">
                <a16:creationId xmlns:a16="http://schemas.microsoft.com/office/drawing/2014/main" id="{C3A170E5-FC3D-4614-8D1D-778A900D3EAD}"/>
              </a:ext>
            </a:extLst>
          </p:cNvPr>
          <p:cNvSpPr>
            <a:spLocks noChangeArrowheads="1"/>
          </p:cNvSpPr>
          <p:nvPr/>
        </p:nvSpPr>
        <p:spPr bwMode="auto">
          <a:xfrm>
            <a:off x="406400" y="1960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2235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02235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02235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02235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02235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02235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02235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02235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0223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022350" algn="l"/>
              </a:tabLst>
            </a:pPr>
            <a:endParaRPr kumimoji="0" lang="en-GB"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022350" algn="l"/>
              </a:tabLst>
            </a:pPr>
            <a:r>
              <a:rPr kumimoji="0" lang="en-GB"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96349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P4.5-409</a:t>
            </a:r>
            <a:endParaRPr lang="en-AT"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sp>
        <p:nvSpPr>
          <p:cNvPr id="6" name="Rectangle 17">
            <a:extLst>
              <a:ext uri="{FF2B5EF4-FFF2-40B4-BE49-F238E27FC236}">
                <a16:creationId xmlns:a16="http://schemas.microsoft.com/office/drawing/2014/main" id="{9BD61A26-8817-734C-BEA4-DD8D46B8978D}"/>
              </a:ext>
            </a:extLst>
          </p:cNvPr>
          <p:cNvSpPr>
            <a:spLocks noChangeArrowheads="1"/>
          </p:cNvSpPr>
          <p:nvPr/>
        </p:nvSpPr>
        <p:spPr bwMode="auto">
          <a:xfrm>
            <a:off x="1992923" y="163887"/>
            <a:ext cx="4962770" cy="608820"/>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The Importance of Blockchain in Nuclear Verification as a Solution</a:t>
            </a:r>
          </a:p>
          <a:p>
            <a:pPr algn="ctr" eaLnBrk="0" hangingPunct="0">
              <a:lnSpc>
                <a:spcPts val="1586"/>
              </a:lnSpc>
            </a:pPr>
            <a:r>
              <a:rPr lang="en-US" sz="1200" b="1" dirty="0">
                <a:solidFill>
                  <a:schemeClr val="bg1"/>
                </a:solidFill>
                <a:latin typeface="Arial" panose="020B0604020202020204" pitchFamily="34" charset="0"/>
              </a:rPr>
              <a:t>To Reporting Hardships in Times of Crises</a:t>
            </a:r>
          </a:p>
          <a:p>
            <a:pPr algn="ctr" eaLnBrk="0" hangingPunct="0">
              <a:lnSpc>
                <a:spcPts val="1586"/>
              </a:lnSpc>
            </a:pPr>
            <a:r>
              <a:rPr lang="en-US" sz="800" dirty="0">
                <a:solidFill>
                  <a:schemeClr val="bg1"/>
                </a:solidFill>
                <a:latin typeface="Arial" panose="020B0604020202020204" pitchFamily="34" charset="0"/>
                <a:ea typeface="Avenir Book" charset="0"/>
              </a:rPr>
              <a:t>Caitlin McLain, caitlin.mclain97@gmail.com</a:t>
            </a:r>
            <a:endParaRPr lang="en-US" sz="800" dirty="0">
              <a:solidFill>
                <a:schemeClr val="bg1"/>
              </a:solidFill>
              <a:latin typeface="Avenir Book" charset="0"/>
              <a:ea typeface="Avenir Book" charset="0"/>
              <a:cs typeface="Avenir Book" charset="0"/>
            </a:endParaRPr>
          </a:p>
        </p:txBody>
      </p:sp>
      <p:sp>
        <p:nvSpPr>
          <p:cNvPr id="4" name="TextBox 3">
            <a:extLst>
              <a:ext uri="{FF2B5EF4-FFF2-40B4-BE49-F238E27FC236}">
                <a16:creationId xmlns:a16="http://schemas.microsoft.com/office/drawing/2014/main" id="{C71C0E91-3D01-4645-B865-636C4CEE9985}"/>
              </a:ext>
            </a:extLst>
          </p:cNvPr>
          <p:cNvSpPr txBox="1"/>
          <p:nvPr/>
        </p:nvSpPr>
        <p:spPr>
          <a:xfrm>
            <a:off x="484462" y="1181100"/>
            <a:ext cx="8383313" cy="3847207"/>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How has COVID-19 impacted nuclear verification?</a:t>
            </a:r>
          </a:p>
          <a:p>
            <a:pPr marL="644611" lvl="4"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During the COVID-19 pandemic physical inspections by safety authorities were halted in nuclear power plants. [3]</a:t>
            </a:r>
          </a:p>
          <a:p>
            <a:pPr marL="644611" lvl="4"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During the COVID-19 pandemic the IAEA reported that regulatory practices had to be altered significantly due to state travel restrictions as well as health and safety measures. [1]</a:t>
            </a:r>
          </a:p>
          <a:p>
            <a:pPr marL="1003471" lvl="8"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Namely, the agency had to work around these restrictions by driving to states versus flying, chartering planes, and adhering to quarantine protocols. [1]</a:t>
            </a:r>
          </a:p>
          <a:p>
            <a:pPr marL="1003471" lvl="8"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Additionally, the IAEA stated that there was a disruption in reporting by some states due to postal disruptions or air travel disruptions. [1]</a:t>
            </a:r>
          </a:p>
          <a:p>
            <a:endParaRPr lang="en-US" sz="1600" b="1"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How can blockchain benefit nuclear verification?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Tracking movement of nuclear materials on a blockchain via transit matching would allow regulators to see if any unusual activity occurred on the blockchain without having to be physically present in a country.</a:t>
            </a:r>
          </a:p>
          <a:p>
            <a:pPr marL="644611" lvl="4"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This is beneficial because many external factors could impact regulators going into a country such as a pandemic, natural disaster, or war. </a:t>
            </a:r>
          </a:p>
          <a:p>
            <a:endParaRPr lang="en-US" sz="1400" dirty="0">
              <a:latin typeface="Arial" panose="020B0604020202020204" pitchFamily="34" charset="0"/>
              <a:cs typeface="Arial" panose="020B0604020202020204" pitchFamily="34" charset="0"/>
            </a:endParaRPr>
          </a:p>
        </p:txBody>
      </p:sp>
      <p:sp>
        <p:nvSpPr>
          <p:cNvPr id="32" name="Rectangle 35">
            <a:extLst>
              <a:ext uri="{FF2B5EF4-FFF2-40B4-BE49-F238E27FC236}">
                <a16:creationId xmlns:a16="http://schemas.microsoft.com/office/drawing/2014/main" id="{4FD056FD-3763-4760-B0D3-075A3696309C}"/>
              </a:ext>
            </a:extLst>
          </p:cNvPr>
          <p:cNvSpPr>
            <a:spLocks noChangeArrowheads="1"/>
          </p:cNvSpPr>
          <p:nvPr/>
        </p:nvSpPr>
        <p:spPr bwMode="auto">
          <a:xfrm>
            <a:off x="406400" y="1960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3" name="Rectangle 40">
            <a:extLst>
              <a:ext uri="{FF2B5EF4-FFF2-40B4-BE49-F238E27FC236}">
                <a16:creationId xmlns:a16="http://schemas.microsoft.com/office/drawing/2014/main" id="{C3A170E5-FC3D-4614-8D1D-778A900D3EAD}"/>
              </a:ext>
            </a:extLst>
          </p:cNvPr>
          <p:cNvSpPr>
            <a:spLocks noChangeArrowheads="1"/>
          </p:cNvSpPr>
          <p:nvPr/>
        </p:nvSpPr>
        <p:spPr bwMode="auto">
          <a:xfrm>
            <a:off x="406400" y="1960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2235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02235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02235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02235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02235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02235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02235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02235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0223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022350" algn="l"/>
              </a:tabLst>
            </a:pPr>
            <a:endParaRPr kumimoji="0" lang="en-GB"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022350" algn="l"/>
              </a:tabLst>
            </a:pPr>
            <a:r>
              <a:rPr kumimoji="0" lang="en-GB"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45188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925867-9103-6844-803C-F06ADDBAB5B5}"/>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P4.5-409</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224C6D9-8EEE-364D-BA25-2B01E2110CC1}"/>
              </a:ext>
            </a:extLst>
          </p:cNvPr>
          <p:cNvSpPr txBox="1"/>
          <p:nvPr/>
        </p:nvSpPr>
        <p:spPr>
          <a:xfrm rot="16200000">
            <a:off x="-1775302" y="2499817"/>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CONCLUSIONS</a:t>
            </a:r>
          </a:p>
        </p:txBody>
      </p:sp>
      <p:sp>
        <p:nvSpPr>
          <p:cNvPr id="5" name="Rectangle 17">
            <a:extLst>
              <a:ext uri="{FF2B5EF4-FFF2-40B4-BE49-F238E27FC236}">
                <a16:creationId xmlns:a16="http://schemas.microsoft.com/office/drawing/2014/main" id="{5EF62D07-9530-2045-8576-F313AD944EC4}"/>
              </a:ext>
            </a:extLst>
          </p:cNvPr>
          <p:cNvSpPr>
            <a:spLocks noChangeArrowheads="1"/>
          </p:cNvSpPr>
          <p:nvPr/>
        </p:nvSpPr>
        <p:spPr bwMode="auto">
          <a:xfrm>
            <a:off x="1992923" y="163887"/>
            <a:ext cx="4962770" cy="608820"/>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The Importance of Blockchain in Nuclear Verification as a Solution</a:t>
            </a:r>
          </a:p>
          <a:p>
            <a:pPr algn="ctr" eaLnBrk="0" hangingPunct="0">
              <a:lnSpc>
                <a:spcPts val="1586"/>
              </a:lnSpc>
            </a:pPr>
            <a:r>
              <a:rPr lang="en-US" sz="1200" b="1" dirty="0">
                <a:solidFill>
                  <a:schemeClr val="bg1"/>
                </a:solidFill>
                <a:latin typeface="Arial" panose="020B0604020202020204" pitchFamily="34" charset="0"/>
              </a:rPr>
              <a:t>To Reporting Hardships in Times of Crises</a:t>
            </a:r>
          </a:p>
          <a:p>
            <a:pPr algn="ctr" eaLnBrk="0" hangingPunct="0">
              <a:lnSpc>
                <a:spcPts val="1586"/>
              </a:lnSpc>
            </a:pPr>
            <a:r>
              <a:rPr lang="en-US" sz="800" dirty="0">
                <a:solidFill>
                  <a:schemeClr val="bg1"/>
                </a:solidFill>
                <a:latin typeface="Arial" panose="020B0604020202020204" pitchFamily="34" charset="0"/>
                <a:ea typeface="Avenir Book" charset="0"/>
              </a:rPr>
              <a:t>Caitlin McLain, caitlin.mclain97@gmail.com</a:t>
            </a:r>
            <a:endParaRPr lang="en-US" sz="800" dirty="0">
              <a:solidFill>
                <a:schemeClr val="bg1"/>
              </a:solidFill>
              <a:latin typeface="Avenir Book" charset="0"/>
              <a:ea typeface="Avenir Book" charset="0"/>
              <a:cs typeface="Avenir Book" charset="0"/>
            </a:endParaRPr>
          </a:p>
        </p:txBody>
      </p:sp>
      <p:sp>
        <p:nvSpPr>
          <p:cNvPr id="2" name="TextBox 1">
            <a:extLst>
              <a:ext uri="{FF2B5EF4-FFF2-40B4-BE49-F238E27FC236}">
                <a16:creationId xmlns:a16="http://schemas.microsoft.com/office/drawing/2014/main" id="{EEE79D8B-062D-4EB3-A1D0-010FEB1E42ED}"/>
              </a:ext>
            </a:extLst>
          </p:cNvPr>
          <p:cNvSpPr txBox="1"/>
          <p:nvPr/>
        </p:nvSpPr>
        <p:spPr>
          <a:xfrm>
            <a:off x="590550" y="978569"/>
            <a:ext cx="8229600" cy="3785652"/>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The ability to discern whether all nuclear material worldwide is accounted for is imperative to ensuring the NPT is upheld and nuclear proliferation is not occurring. However, there are certain instances such as in the case of a pandemic, as has been seen during COVID-19, natural disasters, or war that prevent regulators from being physically present to ensure that nuclear materials are not being diverted for covert uses. One way to continue to verify nuclear materials are only being used for peaceful purposes is to incorporate blockchain technology into regulatory practices. Through tracking the movement of nuclear materials on a blockchain, another layer of verification can be added to the nuclear verification system to ensure that no materials are being diverted. Blockchain technology can act as a backup system if regulators are unable to enter a state to do physical verification measures for any reason. By having nuclear materials located on a blockchain, regulators and states alike can know if there is a potential diversion through the real time reporting that blockchain provides. Blockchain is not a means to replace current nuclear verification measures but is to be used to aid in nuclear verification in times of crises. </a:t>
            </a:r>
          </a:p>
        </p:txBody>
      </p:sp>
    </p:spTree>
    <p:extLst>
      <p:ext uri="{BB962C8B-B14F-4D97-AF65-F5344CB8AC3E}">
        <p14:creationId xmlns:p14="http://schemas.microsoft.com/office/powerpoint/2010/main" val="341059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925867-9103-6844-803C-F06ADDBAB5B5}"/>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P4.5-409</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224C6D9-8EEE-364D-BA25-2B01E2110CC1}"/>
              </a:ext>
            </a:extLst>
          </p:cNvPr>
          <p:cNvSpPr txBox="1"/>
          <p:nvPr/>
        </p:nvSpPr>
        <p:spPr>
          <a:xfrm rot="16200000">
            <a:off x="-1775302" y="2499817"/>
            <a:ext cx="3882477" cy="646331"/>
          </a:xfrm>
          <a:prstGeom prst="rect">
            <a:avLst/>
          </a:prstGeom>
          <a:noFill/>
        </p:spPr>
        <p:txBody>
          <a:bodyPr wrap="square" rtlCol="0">
            <a:spAutoFit/>
          </a:bodyPr>
          <a:lstStyle/>
          <a:p>
            <a:pPr algn="ctr"/>
            <a:r>
              <a:rPr lang="en-US" sz="3600" dirty="0">
                <a:solidFill>
                  <a:srgbClr val="DFC5DF"/>
                </a:solidFill>
                <a:latin typeface="Arial" panose="020B0604020202020204" pitchFamily="34" charset="0"/>
                <a:cs typeface="Arial" panose="020B0604020202020204" pitchFamily="34" charset="0"/>
              </a:rPr>
              <a:t>RESOURCES</a:t>
            </a:r>
            <a:endParaRPr lang="en-AT" sz="3600" dirty="0">
              <a:solidFill>
                <a:srgbClr val="DFC5DF"/>
              </a:solidFill>
              <a:latin typeface="Arial" panose="020B0604020202020204" pitchFamily="34" charset="0"/>
              <a:cs typeface="Arial" panose="020B0604020202020204" pitchFamily="34" charset="0"/>
            </a:endParaRPr>
          </a:p>
        </p:txBody>
      </p:sp>
      <p:sp>
        <p:nvSpPr>
          <p:cNvPr id="5" name="Rectangle 17">
            <a:extLst>
              <a:ext uri="{FF2B5EF4-FFF2-40B4-BE49-F238E27FC236}">
                <a16:creationId xmlns:a16="http://schemas.microsoft.com/office/drawing/2014/main" id="{5EF62D07-9530-2045-8576-F313AD944EC4}"/>
              </a:ext>
            </a:extLst>
          </p:cNvPr>
          <p:cNvSpPr>
            <a:spLocks noChangeArrowheads="1"/>
          </p:cNvSpPr>
          <p:nvPr/>
        </p:nvSpPr>
        <p:spPr bwMode="auto">
          <a:xfrm>
            <a:off x="1992923" y="163887"/>
            <a:ext cx="4962770" cy="608820"/>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The Importance of Blockchain in Nuclear Verification as a Solution</a:t>
            </a:r>
          </a:p>
          <a:p>
            <a:pPr algn="ctr" eaLnBrk="0" hangingPunct="0">
              <a:lnSpc>
                <a:spcPts val="1586"/>
              </a:lnSpc>
            </a:pPr>
            <a:r>
              <a:rPr lang="en-US" sz="1200" b="1" dirty="0">
                <a:solidFill>
                  <a:schemeClr val="bg1"/>
                </a:solidFill>
                <a:latin typeface="Arial" panose="020B0604020202020204" pitchFamily="34" charset="0"/>
              </a:rPr>
              <a:t>To Reporting Hardships in Times of Crises</a:t>
            </a:r>
          </a:p>
          <a:p>
            <a:pPr algn="ctr" eaLnBrk="0" hangingPunct="0">
              <a:lnSpc>
                <a:spcPts val="1586"/>
              </a:lnSpc>
            </a:pPr>
            <a:r>
              <a:rPr lang="en-US" sz="800" dirty="0">
                <a:solidFill>
                  <a:schemeClr val="bg1"/>
                </a:solidFill>
                <a:latin typeface="Arial" panose="020B0604020202020204" pitchFamily="34" charset="0"/>
                <a:ea typeface="Avenir Book" charset="0"/>
              </a:rPr>
              <a:t>Caitlin McLain, caitlin.mclain97@gmail.com</a:t>
            </a:r>
            <a:endParaRPr lang="en-US" sz="800" dirty="0">
              <a:solidFill>
                <a:schemeClr val="bg1"/>
              </a:solidFill>
              <a:latin typeface="Avenir Book" charset="0"/>
              <a:ea typeface="Avenir Book" charset="0"/>
              <a:cs typeface="Avenir Book" charset="0"/>
            </a:endParaRPr>
          </a:p>
        </p:txBody>
      </p:sp>
      <p:sp>
        <p:nvSpPr>
          <p:cNvPr id="2" name="TextBox 1">
            <a:extLst>
              <a:ext uri="{FF2B5EF4-FFF2-40B4-BE49-F238E27FC236}">
                <a16:creationId xmlns:a16="http://schemas.microsoft.com/office/drawing/2014/main" id="{EEE79D8B-062D-4EB3-A1D0-010FEB1E42ED}"/>
              </a:ext>
            </a:extLst>
          </p:cNvPr>
          <p:cNvSpPr txBox="1"/>
          <p:nvPr/>
        </p:nvSpPr>
        <p:spPr>
          <a:xfrm>
            <a:off x="590550" y="1238250"/>
            <a:ext cx="8229600" cy="2893100"/>
          </a:xfrm>
          <a:prstGeom prst="rect">
            <a:avLst/>
          </a:prstGeom>
          <a:noFill/>
        </p:spPr>
        <p:txBody>
          <a:bodyPr wrap="square" rtlCol="0">
            <a:spAutoFit/>
          </a:bodyPr>
          <a:lstStyle/>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[1] IAEA Board of Governors. “IAEA Safeguards implementation during the COVID-19 Pandemic: Progress Update.” February 4, 2021. https://www.iaea.org/sites/default/files/21/03/govinf2021-5.pdf. </a:t>
            </a:r>
          </a:p>
          <a:p>
            <a:pPr indent="-914400"/>
            <a:endParaRPr lang="en-GB" sz="1400" dirty="0">
              <a:effectLst/>
              <a:latin typeface="Arial" panose="020B0604020202020204" pitchFamily="34" charset="0"/>
              <a:ea typeface="Calibri" panose="020F0502020204030204" pitchFamily="34" charset="0"/>
              <a:cs typeface="Arial" panose="020B0604020202020204" pitchFamily="34" charset="0"/>
            </a:endParaRPr>
          </a:p>
          <a:p>
            <a:pPr indent="-914400"/>
            <a:r>
              <a:rPr lang="en-GB" sz="1400" dirty="0">
                <a:effectLst/>
                <a:latin typeface="Arial" panose="020B0604020202020204" pitchFamily="34" charset="0"/>
                <a:ea typeface="Calibri" panose="020F0502020204030204" pitchFamily="34" charset="0"/>
                <a:cs typeface="Arial" panose="020B0604020202020204" pitchFamily="34" charset="0"/>
              </a:rPr>
              <a:t>[2] Nonneman, Stefan, Isabella Maschio, Luca Dechamp, Igor Nai Fovino, G. Renda, and T. Jacobi. “Distributed Ledger Technology Used in Nuclear Non-Proliferation Safeguards? Exploratory Research Project with Focus on EURATOM.” In </a:t>
            </a:r>
            <a:r>
              <a:rPr lang="en-GB" sz="1400" i="1" dirty="0">
                <a:effectLst/>
                <a:latin typeface="Arial" panose="020B0604020202020204" pitchFamily="34" charset="0"/>
                <a:ea typeface="Calibri" panose="020F0502020204030204" pitchFamily="34" charset="0"/>
                <a:cs typeface="Arial" panose="020B0604020202020204" pitchFamily="34" charset="0"/>
              </a:rPr>
              <a:t>IAEA Safeguards Symposium 2018</a:t>
            </a:r>
            <a:r>
              <a:rPr lang="en-GB" sz="1400" dirty="0">
                <a:effectLst/>
                <a:latin typeface="Arial" panose="020B0604020202020204" pitchFamily="34" charset="0"/>
                <a:ea typeface="Calibri" panose="020F0502020204030204" pitchFamily="34" charset="0"/>
                <a:cs typeface="Arial" panose="020B0604020202020204" pitchFamily="34" charset="0"/>
              </a:rPr>
              <a:t>. Vienna, Austria. November 2018. 2-10. </a:t>
            </a:r>
          </a:p>
          <a:p>
            <a:pPr indent="-914400"/>
            <a:endParaRPr lang="en-GB" sz="1400" dirty="0">
              <a:latin typeface="Arial" panose="020B0604020202020204" pitchFamily="34" charset="0"/>
              <a:ea typeface="Calibri" panose="020F0502020204030204" pitchFamily="34" charset="0"/>
              <a:cs typeface="Arial" panose="020B0604020202020204" pitchFamily="34" charset="0"/>
            </a:endParaRPr>
          </a:p>
          <a:p>
            <a:pPr indent="-914400"/>
            <a:r>
              <a:rPr lang="en-GB" sz="1400" dirty="0">
                <a:effectLst/>
                <a:latin typeface="Arial" panose="020B0604020202020204" pitchFamily="34" charset="0"/>
                <a:ea typeface="Calibri" panose="020F0502020204030204" pitchFamily="34" charset="0"/>
                <a:cs typeface="Arial" panose="020B0604020202020204" pitchFamily="34" charset="0"/>
              </a:rPr>
              <a:t>[3] Schneider, Mycle</a:t>
            </a:r>
            <a:r>
              <a:rPr lang="en-GB" sz="1400" dirty="0">
                <a:latin typeface="Arial" panose="020B0604020202020204" pitchFamily="34" charset="0"/>
                <a:ea typeface="Calibri" panose="020F0502020204030204" pitchFamily="34" charset="0"/>
                <a:cs typeface="Arial" panose="020B0604020202020204" pitchFamily="34" charset="0"/>
              </a:rPr>
              <a:t>, et. al. “The World Nuclear Industry Status Report 2020.” September 2020. https://worldnuclearreport.org/IMG/pdf/wnisr2020-v2_Ir.pdf.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5606624"/>
      </p:ext>
    </p:extLst>
  </p:cSld>
  <p:clrMapOvr>
    <a:masterClrMapping/>
  </p:clrMapOvr>
</p:sld>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2.xml><?xml version="1.0" encoding="utf-8"?>
<a:theme xmlns:a="http://schemas.openxmlformats.org/drawingml/2006/main" name="Inner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3.xml><?xml version="1.0" encoding="utf-8"?>
<a:theme xmlns:a="http://schemas.openxmlformats.org/drawingml/2006/main" name="abstrac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4.xml><?xml version="1.0" encoding="utf-8"?>
<a:theme xmlns:a="http://schemas.openxmlformats.org/drawingml/2006/main" name="INTRODUC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5.xml><?xml version="1.0" encoding="utf-8"?>
<a:theme xmlns:a="http://schemas.openxmlformats.org/drawingml/2006/main" name="METHOD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6.xml><?xml version="1.0" encoding="utf-8"?>
<a:theme xmlns:a="http://schemas.openxmlformats.org/drawingml/2006/main" name="RESULT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7.xml><?xml version="1.0" encoding="utf-8"?>
<a:theme xmlns:a="http://schemas.openxmlformats.org/drawingml/2006/main" name="CONCLUSI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466</TotalTime>
  <Words>1414</Words>
  <Application>Microsoft Office PowerPoint</Application>
  <PresentationFormat>On-screen Show (16:9)</PresentationFormat>
  <Paragraphs>89</Paragraphs>
  <Slides>8</Slides>
  <Notes>0</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8</vt:i4>
      </vt:variant>
    </vt:vector>
  </HeadingPairs>
  <TitlesOfParts>
    <vt:vector size="23" baseType="lpstr">
      <vt:lpstr>Arial</vt:lpstr>
      <vt:lpstr>Avenir Book</vt:lpstr>
      <vt:lpstr>Avenir Heavy</vt:lpstr>
      <vt:lpstr>Avenir Medium</vt:lpstr>
      <vt:lpstr>Calibri</vt:lpstr>
      <vt:lpstr>DIN-Light</vt:lpstr>
      <vt:lpstr>DIN-Medium</vt:lpstr>
      <vt:lpstr>Times New Roman</vt:lpstr>
      <vt:lpstr>Title Slide</vt:lpstr>
      <vt:lpstr>Inner Slide</vt:lpstr>
      <vt:lpstr>abstract</vt:lpstr>
      <vt:lpstr>INTRODUCTION</vt:lpstr>
      <vt:lpstr>METHODS</vt:lpstr>
      <vt:lpstr>RESULTS</vt:lpstr>
      <vt:lpstr>CONCLUSIONS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Caitlin McLain</cp:lastModifiedBy>
  <cp:revision>72</cp:revision>
  <cp:lastPrinted>2019-03-26T13:54:24Z</cp:lastPrinted>
  <dcterms:created xsi:type="dcterms:W3CDTF">2019-04-24T06:32:04Z</dcterms:created>
  <dcterms:modified xsi:type="dcterms:W3CDTF">2021-06-15T12:58:08Z</dcterms:modified>
</cp:coreProperties>
</file>