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5"/>
  </p:notesMasterIdLst>
  <p:sldIdLst>
    <p:sldId id="256" r:id="rId8"/>
    <p:sldId id="257" r:id="rId9"/>
    <p:sldId id="258" r:id="rId10"/>
    <p:sldId id="260" r:id="rId11"/>
    <p:sldId id="261" r:id="rId12"/>
    <p:sldId id="262" r:id="rId13"/>
    <p:sldId id="263" r:id="rId14"/>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p:scale>
          <a:sx n="100" d="100"/>
          <a:sy n="100" d="100"/>
        </p:scale>
        <p:origin x="1320"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Ensuring the operation of Russian IMS stations</a:t>
            </a:r>
          </a:p>
          <a:p>
            <a:pPr algn="ctr" eaLnBrk="0" hangingPunct="0"/>
            <a:r>
              <a:rPr lang="en-US" sz="1800" b="1" dirty="0">
                <a:solidFill>
                  <a:schemeClr val="bg1"/>
                </a:solidFill>
                <a:latin typeface="Arial" panose="020B0604020202020204" pitchFamily="34" charset="0"/>
              </a:rPr>
              <a:t> in the context of a pandemic of COVID-19  </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venir Book" charset="0"/>
                <a:ea typeface="Avenir Book" charset="0"/>
                <a:cs typeface="Avenir Book" charset="0"/>
              </a:rPr>
              <a:t>Ilya </a:t>
            </a:r>
            <a:r>
              <a:rPr lang="en-US" sz="1600" dirty="0" err="1">
                <a:solidFill>
                  <a:schemeClr val="bg1"/>
                </a:solidFill>
                <a:latin typeface="Avenir Book" charset="0"/>
                <a:ea typeface="Avenir Book" charset="0"/>
                <a:cs typeface="Avenir Book" charset="0"/>
              </a:rPr>
              <a:t>Mishenin</a:t>
            </a: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774978" y="3867150"/>
            <a:ext cx="3594044" cy="261610"/>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Vienna Institute for CTBT Science and Technology </a:t>
            </a:r>
            <a:endParaRPr lang="en-AT"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Poster No. P4.5-342</a:t>
            </a: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354387"/>
            <a:ext cx="4962770" cy="203516"/>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Russian segment of IMS Stations</a:t>
            </a:r>
            <a:r>
              <a:rPr lang="en-US" sz="8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P4.5-342</a:t>
            </a:r>
            <a:endParaRPr lang="en-AT" sz="700" dirty="0">
              <a:latin typeface="Arial" panose="020B0604020202020204" pitchFamily="34" charset="0"/>
              <a:cs typeface="Arial" panose="020B0604020202020204" pitchFamily="34" charset="0"/>
            </a:endParaRPr>
          </a:p>
        </p:txBody>
      </p:sp>
      <p:pic>
        <p:nvPicPr>
          <p:cNvPr id="7" name="Picture 5" descr="Изображение выглядит как карта&#10;&#10;Автоматически созданное описание">
            <a:extLst>
              <a:ext uri="{FF2B5EF4-FFF2-40B4-BE49-F238E27FC236}">
                <a16:creationId xmlns:a16="http://schemas.microsoft.com/office/drawing/2014/main" id="{9D0005E8-365D-4AE6-83FF-830484A0BD93}"/>
              </a:ext>
            </a:extLst>
          </p:cNvPr>
          <p:cNvPicPr>
            <a:picLocks noChangeAspect="1" noChangeArrowheads="1"/>
          </p:cNvPicPr>
          <p:nvPr/>
        </p:nvPicPr>
        <p:blipFill rotWithShape="1">
          <a:blip r:embed="rId2"/>
          <a:srcRect l="4821" t="1307" r="964" b="18688"/>
          <a:stretch/>
        </p:blipFill>
        <p:spPr bwMode="auto">
          <a:xfrm>
            <a:off x="0" y="857041"/>
            <a:ext cx="9144000" cy="4019759"/>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55AECA0B-F65F-405E-9765-74D348E797B7}"/>
              </a:ext>
            </a:extLst>
          </p:cNvPr>
          <p:cNvSpPr txBox="1"/>
          <p:nvPr/>
        </p:nvSpPr>
        <p:spPr>
          <a:xfrm>
            <a:off x="0" y="911314"/>
            <a:ext cx="4490720" cy="707886"/>
          </a:xfrm>
          <a:prstGeom prst="rect">
            <a:avLst/>
          </a:prstGeom>
          <a:noFill/>
        </p:spPr>
        <p:txBody>
          <a:bodyPr wrap="square" rtlCol="0">
            <a:spAutoFit/>
          </a:bodyPr>
          <a:lstStyle/>
          <a:p>
            <a:r>
              <a:rPr lang="en-US" sz="2000" dirty="0"/>
              <a:t>The SMS ensures the operation of more than 20 Russian IMS stations.</a:t>
            </a:r>
            <a:endParaRPr lang="en-GB" dirty="0"/>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P4.5-342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pic>
        <p:nvPicPr>
          <p:cNvPr id="8" name="Picture 7">
            <a:extLst>
              <a:ext uri="{FF2B5EF4-FFF2-40B4-BE49-F238E27FC236}">
                <a16:creationId xmlns:a16="http://schemas.microsoft.com/office/drawing/2014/main" id="{B3A5F267-1C9B-4E14-A7BD-2AC60334C038}"/>
              </a:ext>
            </a:extLst>
          </p:cNvPr>
          <p:cNvPicPr>
            <a:picLocks noChangeAspect="1"/>
          </p:cNvPicPr>
          <p:nvPr/>
        </p:nvPicPr>
        <p:blipFill>
          <a:blip r:embed="rId2"/>
          <a:srcRect/>
          <a:stretch/>
        </p:blipFill>
        <p:spPr>
          <a:xfrm>
            <a:off x="4060825" y="1502280"/>
            <a:ext cx="4695825" cy="2641401"/>
          </a:xfrm>
          <a:prstGeom prst="rect">
            <a:avLst/>
          </a:prstGeom>
        </p:spPr>
      </p:pic>
      <p:sp>
        <p:nvSpPr>
          <p:cNvPr id="9" name="TextBox 8">
            <a:extLst>
              <a:ext uri="{FF2B5EF4-FFF2-40B4-BE49-F238E27FC236}">
                <a16:creationId xmlns:a16="http://schemas.microsoft.com/office/drawing/2014/main" id="{0F2E9DC5-9692-4678-88E6-5F95FEEBA890}"/>
              </a:ext>
            </a:extLst>
          </p:cNvPr>
          <p:cNvSpPr txBox="1"/>
          <p:nvPr/>
        </p:nvSpPr>
        <p:spPr>
          <a:xfrm>
            <a:off x="484462" y="1176376"/>
            <a:ext cx="3035300" cy="3293209"/>
          </a:xfrm>
          <a:prstGeom prst="rect">
            <a:avLst/>
          </a:prstGeom>
          <a:noFill/>
        </p:spPr>
        <p:txBody>
          <a:bodyPr wrap="square" rtlCol="0">
            <a:spAutoFit/>
          </a:bodyPr>
          <a:lstStyle/>
          <a:p>
            <a:r>
              <a:rPr lang="en-US" sz="1600" dirty="0"/>
              <a:t>For more than a year, the world community has been continuously fighting the new COVID-19 virus. The pandemic affected many people, intervened in all areas of the economy and industries without exception. Despite the widespread changes in global processes, the task of maintaining the verification regime not only does not become less relevant, but on the contrary requires the consolidation of additional forces.</a:t>
            </a:r>
            <a:endParaRPr lang="en-GB" sz="1600" dirty="0"/>
          </a:p>
        </p:txBody>
      </p:sp>
      <p:sp>
        <p:nvSpPr>
          <p:cNvPr id="10" name="Rectangle 17">
            <a:extLst>
              <a:ext uri="{FF2B5EF4-FFF2-40B4-BE49-F238E27FC236}">
                <a16:creationId xmlns:a16="http://schemas.microsoft.com/office/drawing/2014/main" id="{0EBB9F47-2583-4E65-B25D-74D858E9F866}"/>
              </a:ext>
            </a:extLst>
          </p:cNvPr>
          <p:cNvSpPr>
            <a:spLocks noChangeArrowheads="1"/>
          </p:cNvSpPr>
          <p:nvPr/>
        </p:nvSpPr>
        <p:spPr bwMode="auto">
          <a:xfrm>
            <a:off x="1992923" y="163887"/>
            <a:ext cx="4962770" cy="388182"/>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Ensuring the operation of Russian IMS stations</a:t>
            </a:r>
          </a:p>
          <a:p>
            <a:pPr algn="ctr" eaLnBrk="0" hangingPunct="0"/>
            <a:r>
              <a:rPr lang="en-US" sz="1200" b="1" dirty="0">
                <a:solidFill>
                  <a:schemeClr val="bg1"/>
                </a:solidFill>
                <a:latin typeface="Arial" panose="020B0604020202020204" pitchFamily="34" charset="0"/>
              </a:rPr>
              <a:t> in the context of a pandemic of COVID-19 </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P4.5-342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7" name="TextBox 6">
            <a:extLst>
              <a:ext uri="{FF2B5EF4-FFF2-40B4-BE49-F238E27FC236}">
                <a16:creationId xmlns:a16="http://schemas.microsoft.com/office/drawing/2014/main" id="{A83E84AA-91F0-4D55-A8E1-8AE590A7C657}"/>
              </a:ext>
            </a:extLst>
          </p:cNvPr>
          <p:cNvSpPr txBox="1"/>
          <p:nvPr/>
        </p:nvSpPr>
        <p:spPr>
          <a:xfrm>
            <a:off x="409575" y="1835924"/>
            <a:ext cx="2838450" cy="1815882"/>
          </a:xfrm>
          <a:prstGeom prst="rect">
            <a:avLst/>
          </a:prstGeom>
          <a:noFill/>
        </p:spPr>
        <p:txBody>
          <a:bodyPr wrap="square" rtlCol="0">
            <a:spAutoFit/>
          </a:bodyPr>
          <a:lstStyle/>
          <a:p>
            <a:r>
              <a:rPr lang="en-US" sz="1600" dirty="0"/>
              <a:t>1. Ensuring the operation of Russian IMS stations</a:t>
            </a:r>
          </a:p>
          <a:p>
            <a:r>
              <a:rPr lang="en-US" sz="1600" dirty="0"/>
              <a:t> in the context of a pandemic of COVID-19.</a:t>
            </a:r>
          </a:p>
          <a:p>
            <a:r>
              <a:rPr lang="en-US" sz="1600" dirty="0"/>
              <a:t>2. Radionuclide monitoring station RN55 (Norilsk</a:t>
            </a:r>
            <a:r>
              <a:rPr lang="ru-RU" sz="1600" dirty="0"/>
              <a:t>) </a:t>
            </a:r>
            <a:r>
              <a:rPr lang="en-US" sz="1600" dirty="0"/>
              <a:t>certification.</a:t>
            </a:r>
            <a:endParaRPr lang="en-GB" sz="1600" dirty="0"/>
          </a:p>
        </p:txBody>
      </p:sp>
      <p:sp>
        <p:nvSpPr>
          <p:cNvPr id="8" name="Rectangle 17">
            <a:extLst>
              <a:ext uri="{FF2B5EF4-FFF2-40B4-BE49-F238E27FC236}">
                <a16:creationId xmlns:a16="http://schemas.microsoft.com/office/drawing/2014/main" id="{815C98F2-3A2A-437E-B882-AC5A43F0F2F1}"/>
              </a:ext>
            </a:extLst>
          </p:cNvPr>
          <p:cNvSpPr>
            <a:spLocks noChangeArrowheads="1"/>
          </p:cNvSpPr>
          <p:nvPr/>
        </p:nvSpPr>
        <p:spPr bwMode="auto">
          <a:xfrm>
            <a:off x="1992923" y="163887"/>
            <a:ext cx="4962770" cy="388182"/>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Ensuring the operation of Russian IMS stations</a:t>
            </a:r>
          </a:p>
          <a:p>
            <a:pPr algn="ctr" eaLnBrk="0" hangingPunct="0"/>
            <a:r>
              <a:rPr lang="en-US" sz="1200" b="1" dirty="0">
                <a:solidFill>
                  <a:schemeClr val="bg1"/>
                </a:solidFill>
                <a:latin typeface="Arial" panose="020B0604020202020204" pitchFamily="34" charset="0"/>
              </a:rPr>
              <a:t> in the context of a pandemic of COVID-19 </a:t>
            </a:r>
            <a:endParaRPr lang="en-US" sz="800" dirty="0">
              <a:solidFill>
                <a:schemeClr val="bg1"/>
              </a:solidFill>
              <a:latin typeface="Avenir Book" charset="0"/>
              <a:ea typeface="Avenir Book" charset="0"/>
              <a:cs typeface="Avenir Book" charset="0"/>
            </a:endParaRPr>
          </a:p>
        </p:txBody>
      </p:sp>
      <p:pic>
        <p:nvPicPr>
          <p:cNvPr id="10" name="Picture 4">
            <a:extLst>
              <a:ext uri="{FF2B5EF4-FFF2-40B4-BE49-F238E27FC236}">
                <a16:creationId xmlns:a16="http://schemas.microsoft.com/office/drawing/2014/main" id="{7781B946-983A-4200-9727-868E1B7BDCA8}"/>
              </a:ext>
            </a:extLst>
          </p:cNvPr>
          <p:cNvPicPr>
            <a:picLocks noChangeAspect="1"/>
          </p:cNvPicPr>
          <p:nvPr/>
        </p:nvPicPr>
        <p:blipFill>
          <a:blip r:embed="rId2"/>
          <a:srcRect l="8443" r="8443"/>
          <a:stretch/>
        </p:blipFill>
        <p:spPr>
          <a:xfrm>
            <a:off x="3349384" y="1545710"/>
            <a:ext cx="5654424" cy="2554544"/>
          </a:xfrm>
          <a:prstGeom prst="rect">
            <a:avLst/>
          </a:prstGeom>
        </p:spPr>
      </p:pic>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P4.5-342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7" name="TextBox 6">
            <a:extLst>
              <a:ext uri="{FF2B5EF4-FFF2-40B4-BE49-F238E27FC236}">
                <a16:creationId xmlns:a16="http://schemas.microsoft.com/office/drawing/2014/main" id="{062785B3-C1FF-4F09-B694-46A38AB97674}"/>
              </a:ext>
            </a:extLst>
          </p:cNvPr>
          <p:cNvSpPr txBox="1"/>
          <p:nvPr/>
        </p:nvSpPr>
        <p:spPr>
          <a:xfrm>
            <a:off x="908050" y="1835150"/>
            <a:ext cx="3035300" cy="1692771"/>
          </a:xfrm>
          <a:prstGeom prst="rect">
            <a:avLst/>
          </a:prstGeom>
          <a:noFill/>
        </p:spPr>
        <p:txBody>
          <a:bodyPr wrap="square" rtlCol="0">
            <a:spAutoFit/>
          </a:bodyPr>
          <a:lstStyle/>
          <a:p>
            <a:r>
              <a:rPr lang="en-US" sz="2800" dirty="0"/>
              <a:t>Control</a:t>
            </a:r>
          </a:p>
          <a:p>
            <a:r>
              <a:rPr lang="en-US" sz="2800" dirty="0"/>
              <a:t>Monitoring</a:t>
            </a:r>
          </a:p>
          <a:p>
            <a:r>
              <a:rPr lang="en-US" sz="2800" dirty="0"/>
              <a:t>Knowledge</a:t>
            </a:r>
          </a:p>
          <a:p>
            <a:endParaRPr lang="en-GB" sz="2000" dirty="0"/>
          </a:p>
        </p:txBody>
      </p:sp>
      <p:sp>
        <p:nvSpPr>
          <p:cNvPr id="9" name="Rectangle 17">
            <a:extLst>
              <a:ext uri="{FF2B5EF4-FFF2-40B4-BE49-F238E27FC236}">
                <a16:creationId xmlns:a16="http://schemas.microsoft.com/office/drawing/2014/main" id="{A2F1D25F-F570-403B-89D8-8B6A24A7DB7A}"/>
              </a:ext>
            </a:extLst>
          </p:cNvPr>
          <p:cNvSpPr>
            <a:spLocks noChangeArrowheads="1"/>
          </p:cNvSpPr>
          <p:nvPr/>
        </p:nvSpPr>
        <p:spPr bwMode="auto">
          <a:xfrm>
            <a:off x="1992923" y="163887"/>
            <a:ext cx="4962770" cy="388182"/>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Ensuring the operation of Russian IMS stations</a:t>
            </a:r>
          </a:p>
          <a:p>
            <a:pPr algn="ctr" eaLnBrk="0" hangingPunct="0"/>
            <a:r>
              <a:rPr lang="en-US" sz="1200" b="1" dirty="0">
                <a:solidFill>
                  <a:schemeClr val="bg1"/>
                </a:solidFill>
                <a:latin typeface="Arial" panose="020B0604020202020204" pitchFamily="34" charset="0"/>
              </a:rPr>
              <a:t> in the context of a pandemic of COVID-19 </a:t>
            </a:r>
            <a:endParaRPr lang="en-US" sz="800" dirty="0">
              <a:solidFill>
                <a:schemeClr val="bg1"/>
              </a:solidFill>
              <a:latin typeface="Avenir Book" charset="0"/>
              <a:ea typeface="Avenir Book" charset="0"/>
              <a:cs typeface="Avenir Book" charset="0"/>
            </a:endParaRPr>
          </a:p>
        </p:txBody>
      </p:sp>
      <p:pic>
        <p:nvPicPr>
          <p:cNvPr id="5" name="Рисунок 4" descr="Изображение выглядит как небо, внешний&#10;&#10;Автоматически созданное описание">
            <a:extLst>
              <a:ext uri="{FF2B5EF4-FFF2-40B4-BE49-F238E27FC236}">
                <a16:creationId xmlns:a16="http://schemas.microsoft.com/office/drawing/2014/main" id="{40264680-32FA-4A18-9CC5-8C9C5619ABD8}"/>
              </a:ext>
            </a:extLst>
          </p:cNvPr>
          <p:cNvPicPr>
            <a:picLocks noChangeAspect="1"/>
          </p:cNvPicPr>
          <p:nvPr/>
        </p:nvPicPr>
        <p:blipFill rotWithShape="1">
          <a:blip r:embed="rId2"/>
          <a:srcRect l="3749" r="27636"/>
          <a:stretch/>
        </p:blipFill>
        <p:spPr>
          <a:xfrm>
            <a:off x="3476626" y="1571625"/>
            <a:ext cx="2615920" cy="2514600"/>
          </a:xfrm>
          <a:prstGeom prst="rect">
            <a:avLst/>
          </a:prstGeom>
        </p:spPr>
      </p:pic>
      <p:pic>
        <p:nvPicPr>
          <p:cNvPr id="12" name="Рисунок 11" descr="Изображение выглядит как человек, мужчина, внешний&#10;&#10;Автоматически созданное описание">
            <a:extLst>
              <a:ext uri="{FF2B5EF4-FFF2-40B4-BE49-F238E27FC236}">
                <a16:creationId xmlns:a16="http://schemas.microsoft.com/office/drawing/2014/main" id="{3EF3A25B-BCA2-415C-8407-48C60219A754}"/>
              </a:ext>
            </a:extLst>
          </p:cNvPr>
          <p:cNvPicPr>
            <a:picLocks noChangeAspect="1"/>
          </p:cNvPicPr>
          <p:nvPr/>
        </p:nvPicPr>
        <p:blipFill>
          <a:blip r:embed="rId3"/>
          <a:stretch>
            <a:fillRect/>
          </a:stretch>
        </p:blipFill>
        <p:spPr>
          <a:xfrm>
            <a:off x="6197321" y="1186272"/>
            <a:ext cx="2159999" cy="1620000"/>
          </a:xfrm>
          <a:prstGeom prst="rect">
            <a:avLst/>
          </a:prstGeom>
        </p:spPr>
      </p:pic>
      <p:pic>
        <p:nvPicPr>
          <p:cNvPr id="14" name="Рисунок 13" descr="Изображение выглядит как внутренний, пол&#10;&#10;Автоматически созданное описание">
            <a:extLst>
              <a:ext uri="{FF2B5EF4-FFF2-40B4-BE49-F238E27FC236}">
                <a16:creationId xmlns:a16="http://schemas.microsoft.com/office/drawing/2014/main" id="{B24960D1-3B4D-47F4-89F4-5F1B6ADD2B08}"/>
              </a:ext>
            </a:extLst>
          </p:cNvPr>
          <p:cNvPicPr>
            <a:picLocks noChangeAspect="1"/>
          </p:cNvPicPr>
          <p:nvPr/>
        </p:nvPicPr>
        <p:blipFill>
          <a:blip r:embed="rId4"/>
          <a:stretch>
            <a:fillRect/>
          </a:stretch>
        </p:blipFill>
        <p:spPr>
          <a:xfrm>
            <a:off x="6197320" y="2861081"/>
            <a:ext cx="2160000" cy="1620000"/>
          </a:xfrm>
          <a:prstGeom prst="rect">
            <a:avLst/>
          </a:prstGeom>
        </p:spPr>
      </p:pic>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P4.5-342</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8" name="TextBox 7">
            <a:extLst>
              <a:ext uri="{FF2B5EF4-FFF2-40B4-BE49-F238E27FC236}">
                <a16:creationId xmlns:a16="http://schemas.microsoft.com/office/drawing/2014/main" id="{712D030E-E845-4026-99EA-DDDB9255B9E7}"/>
              </a:ext>
            </a:extLst>
          </p:cNvPr>
          <p:cNvSpPr txBox="1"/>
          <p:nvPr/>
        </p:nvSpPr>
        <p:spPr>
          <a:xfrm>
            <a:off x="388620" y="1910030"/>
            <a:ext cx="3554730" cy="1938992"/>
          </a:xfrm>
          <a:prstGeom prst="rect">
            <a:avLst/>
          </a:prstGeom>
          <a:noFill/>
        </p:spPr>
        <p:txBody>
          <a:bodyPr wrap="square" rtlCol="0">
            <a:spAutoFit/>
          </a:bodyPr>
          <a:lstStyle/>
          <a:p>
            <a:r>
              <a:rPr lang="en-US" sz="2000" dirty="0"/>
              <a:t>1. Data availability from Russian segment of IMS stations was above 97% </a:t>
            </a:r>
          </a:p>
          <a:p>
            <a:r>
              <a:rPr lang="en-US" sz="2000" dirty="0"/>
              <a:t>2. Radionuclide monitoring station RN55 (Norilsk) was certified on 9 October 2020.</a:t>
            </a:r>
          </a:p>
        </p:txBody>
      </p:sp>
      <p:sp>
        <p:nvSpPr>
          <p:cNvPr id="9" name="Rectangle 17">
            <a:extLst>
              <a:ext uri="{FF2B5EF4-FFF2-40B4-BE49-F238E27FC236}">
                <a16:creationId xmlns:a16="http://schemas.microsoft.com/office/drawing/2014/main" id="{26BBC028-D0D9-483F-981D-F9C1D7B60F71}"/>
              </a:ext>
            </a:extLst>
          </p:cNvPr>
          <p:cNvSpPr>
            <a:spLocks noChangeArrowheads="1"/>
          </p:cNvSpPr>
          <p:nvPr/>
        </p:nvSpPr>
        <p:spPr bwMode="auto">
          <a:xfrm>
            <a:off x="1992923" y="163887"/>
            <a:ext cx="4962770" cy="388182"/>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Ensuring the operation of Russian IMS stations</a:t>
            </a:r>
          </a:p>
          <a:p>
            <a:pPr algn="ctr" eaLnBrk="0" hangingPunct="0"/>
            <a:r>
              <a:rPr lang="en-US" sz="1200" b="1" dirty="0">
                <a:solidFill>
                  <a:schemeClr val="bg1"/>
                </a:solidFill>
                <a:latin typeface="Arial" panose="020B0604020202020204" pitchFamily="34" charset="0"/>
              </a:rPr>
              <a:t> in the context of a pandemic of COVID-19 </a:t>
            </a:r>
            <a:endParaRPr lang="en-US" sz="800" dirty="0">
              <a:solidFill>
                <a:schemeClr val="bg1"/>
              </a:solidFill>
              <a:latin typeface="Avenir Book" charset="0"/>
              <a:ea typeface="Avenir Book" charset="0"/>
              <a:cs typeface="Avenir Book" charset="0"/>
            </a:endParaRPr>
          </a:p>
        </p:txBody>
      </p:sp>
      <p:pic>
        <p:nvPicPr>
          <p:cNvPr id="7" name="Рисунок 6" descr="Изображение выглядит как человек, внутренний&#10;&#10;Автоматически созданное описание">
            <a:extLst>
              <a:ext uri="{FF2B5EF4-FFF2-40B4-BE49-F238E27FC236}">
                <a16:creationId xmlns:a16="http://schemas.microsoft.com/office/drawing/2014/main" id="{467164B3-A7C5-4E76-A0B8-CC28DB04AD0C}"/>
              </a:ext>
            </a:extLst>
          </p:cNvPr>
          <p:cNvPicPr>
            <a:picLocks noChangeAspect="1"/>
          </p:cNvPicPr>
          <p:nvPr/>
        </p:nvPicPr>
        <p:blipFill>
          <a:blip r:embed="rId2"/>
          <a:stretch>
            <a:fillRect/>
          </a:stretch>
        </p:blipFill>
        <p:spPr>
          <a:xfrm>
            <a:off x="3954067" y="1171574"/>
            <a:ext cx="2430000" cy="3240000"/>
          </a:xfrm>
          <a:prstGeom prst="rect">
            <a:avLst/>
          </a:prstGeom>
        </p:spPr>
      </p:pic>
      <p:pic>
        <p:nvPicPr>
          <p:cNvPr id="12" name="Рисунок 11" descr="Изображение выглядит как внешний, небо, человек, готовится&#10;&#10;Автоматически созданное описание">
            <a:extLst>
              <a:ext uri="{FF2B5EF4-FFF2-40B4-BE49-F238E27FC236}">
                <a16:creationId xmlns:a16="http://schemas.microsoft.com/office/drawing/2014/main" id="{AE7BD1FC-48A9-4EB9-B465-AB80ECF2A008}"/>
              </a:ext>
            </a:extLst>
          </p:cNvPr>
          <p:cNvPicPr>
            <a:picLocks noChangeAspect="1"/>
          </p:cNvPicPr>
          <p:nvPr/>
        </p:nvPicPr>
        <p:blipFill>
          <a:blip r:embed="rId3"/>
          <a:stretch>
            <a:fillRect/>
          </a:stretch>
        </p:blipFill>
        <p:spPr>
          <a:xfrm>
            <a:off x="6569868" y="1160868"/>
            <a:ext cx="2430000" cy="3240000"/>
          </a:xfrm>
          <a:prstGeom prst="rect">
            <a:avLst/>
          </a:prstGeom>
        </p:spPr>
      </p:pic>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P4.5-342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7" name="TextBox 6">
            <a:extLst>
              <a:ext uri="{FF2B5EF4-FFF2-40B4-BE49-F238E27FC236}">
                <a16:creationId xmlns:a16="http://schemas.microsoft.com/office/drawing/2014/main" id="{23E17A15-6470-46ED-AE40-8A1AD0A9267D}"/>
              </a:ext>
            </a:extLst>
          </p:cNvPr>
          <p:cNvSpPr txBox="1"/>
          <p:nvPr/>
        </p:nvSpPr>
        <p:spPr>
          <a:xfrm>
            <a:off x="835101" y="1196974"/>
            <a:ext cx="3035300" cy="3477875"/>
          </a:xfrm>
          <a:prstGeom prst="rect">
            <a:avLst/>
          </a:prstGeom>
          <a:noFill/>
        </p:spPr>
        <p:txBody>
          <a:bodyPr wrap="square" rtlCol="0">
            <a:spAutoFit/>
          </a:bodyPr>
          <a:lstStyle/>
          <a:p>
            <a:r>
              <a:rPr lang="en-US" sz="2000" dirty="0"/>
              <a:t>The pandemic affected many people, intervened in all areas of the economy and industries, but In 2021 the specialists of the Special monitoring service continue ensuring the operation of an equipment of IMS stations in the context of a pandemic of COVID-19.</a:t>
            </a:r>
          </a:p>
        </p:txBody>
      </p:sp>
      <p:sp>
        <p:nvSpPr>
          <p:cNvPr id="9" name="Rectangle 17">
            <a:extLst>
              <a:ext uri="{FF2B5EF4-FFF2-40B4-BE49-F238E27FC236}">
                <a16:creationId xmlns:a16="http://schemas.microsoft.com/office/drawing/2014/main" id="{14DC9415-16E3-45E1-8A0B-3BDD9D67962F}"/>
              </a:ext>
            </a:extLst>
          </p:cNvPr>
          <p:cNvSpPr>
            <a:spLocks noChangeArrowheads="1"/>
          </p:cNvSpPr>
          <p:nvPr/>
        </p:nvSpPr>
        <p:spPr bwMode="auto">
          <a:xfrm>
            <a:off x="1992923" y="163887"/>
            <a:ext cx="4962770" cy="388182"/>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Ensuring the operation of Russian IMS stations</a:t>
            </a:r>
          </a:p>
          <a:p>
            <a:pPr algn="ctr" eaLnBrk="0" hangingPunct="0"/>
            <a:r>
              <a:rPr lang="en-US" sz="1200" b="1" dirty="0">
                <a:solidFill>
                  <a:schemeClr val="bg1"/>
                </a:solidFill>
                <a:latin typeface="Arial" panose="020B0604020202020204" pitchFamily="34" charset="0"/>
              </a:rPr>
              <a:t> in the context of a pandemic of COVID-19 </a:t>
            </a:r>
            <a:endParaRPr lang="en-US" sz="800" dirty="0">
              <a:solidFill>
                <a:schemeClr val="bg1"/>
              </a:solidFill>
              <a:latin typeface="Avenir Book" charset="0"/>
              <a:ea typeface="Avenir Book" charset="0"/>
              <a:cs typeface="Avenir Book" charset="0"/>
            </a:endParaRPr>
          </a:p>
        </p:txBody>
      </p:sp>
      <p:pic>
        <p:nvPicPr>
          <p:cNvPr id="5" name="Рисунок 4" descr="Изображение выглядит как человек, внутренний, стена, кухня&#10;&#10;Автоматически созданное описание">
            <a:extLst>
              <a:ext uri="{FF2B5EF4-FFF2-40B4-BE49-F238E27FC236}">
                <a16:creationId xmlns:a16="http://schemas.microsoft.com/office/drawing/2014/main" id="{C8C3CFF6-BB77-47C1-91AA-E8AC6051BB11}"/>
              </a:ext>
            </a:extLst>
          </p:cNvPr>
          <p:cNvPicPr>
            <a:picLocks noChangeAspect="1"/>
          </p:cNvPicPr>
          <p:nvPr/>
        </p:nvPicPr>
        <p:blipFill rotWithShape="1">
          <a:blip r:embed="rId2"/>
          <a:srcRect b="10946"/>
          <a:stretch/>
        </p:blipFill>
        <p:spPr>
          <a:xfrm>
            <a:off x="3869177" y="1311274"/>
            <a:ext cx="2374460" cy="2819400"/>
          </a:xfrm>
          <a:prstGeom prst="rect">
            <a:avLst/>
          </a:prstGeom>
        </p:spPr>
      </p:pic>
      <p:pic>
        <p:nvPicPr>
          <p:cNvPr id="12" name="Рисунок 11" descr="Изображение выглядит как человек, внутренний, стена, мужчина&#10;&#10;Автоматически созданное описание">
            <a:extLst>
              <a:ext uri="{FF2B5EF4-FFF2-40B4-BE49-F238E27FC236}">
                <a16:creationId xmlns:a16="http://schemas.microsoft.com/office/drawing/2014/main" id="{25E9D207-447B-4652-A9B8-94E341942118}"/>
              </a:ext>
            </a:extLst>
          </p:cNvPr>
          <p:cNvPicPr>
            <a:picLocks noChangeAspect="1"/>
          </p:cNvPicPr>
          <p:nvPr/>
        </p:nvPicPr>
        <p:blipFill rotWithShape="1">
          <a:blip r:embed="rId3"/>
          <a:srcRect r="21250"/>
          <a:stretch/>
        </p:blipFill>
        <p:spPr>
          <a:xfrm>
            <a:off x="6334125" y="1311274"/>
            <a:ext cx="2700338" cy="2819400"/>
          </a:xfrm>
          <a:prstGeom prst="rect">
            <a:avLst/>
          </a:prstGeom>
        </p:spPr>
      </p:pic>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TotalTime>
  <Words>316</Words>
  <Application>Microsoft Office PowerPoint</Application>
  <PresentationFormat>Экран (16:9)</PresentationFormat>
  <Paragraphs>39</Paragraphs>
  <Slides>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7</vt:i4>
      </vt:variant>
      <vt:variant>
        <vt:lpstr>Заголовки слайдов</vt:lpstr>
      </vt:variant>
      <vt:variant>
        <vt:i4>7</vt:i4>
      </vt:variant>
    </vt:vector>
  </HeadingPairs>
  <TitlesOfParts>
    <vt:vector size="21"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Илья Мишенин</cp:lastModifiedBy>
  <cp:revision>58</cp:revision>
  <cp:lastPrinted>2019-03-26T13:54:24Z</cp:lastPrinted>
  <dcterms:created xsi:type="dcterms:W3CDTF">2019-04-24T06:32:04Z</dcterms:created>
  <dcterms:modified xsi:type="dcterms:W3CDTF">2021-06-15T17:18:21Z</dcterms:modified>
</cp:coreProperties>
</file>