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4"/>
    <p:sldMasterId id="2147483657" r:id="rId5"/>
    <p:sldMasterId id="2147483659" r:id="rId6"/>
  </p:sldMasterIdLst>
  <p:notesMasterIdLst>
    <p:notesMasterId r:id="rId20"/>
  </p:notesMasterIdLst>
  <p:sldIdLst>
    <p:sldId id="256" r:id="rId7"/>
    <p:sldId id="348" r:id="rId8"/>
    <p:sldId id="360" r:id="rId9"/>
    <p:sldId id="355" r:id="rId10"/>
    <p:sldId id="354" r:id="rId11"/>
    <p:sldId id="361" r:id="rId12"/>
    <p:sldId id="352" r:id="rId13"/>
    <p:sldId id="353" r:id="rId14"/>
    <p:sldId id="359" r:id="rId15"/>
    <p:sldId id="362" r:id="rId16"/>
    <p:sldId id="349" r:id="rId17"/>
    <p:sldId id="358" r:id="rId18"/>
    <p:sldId id="300" r:id="rId19"/>
  </p:sldIdLst>
  <p:sldSz cx="9144000" cy="6858000" type="screen4x3"/>
  <p:notesSz cx="6797675" cy="9926638"/>
  <p:defaultTex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gden Craig" initials="BC" lastIdx="5" clrIdx="0">
    <p:extLst>
      <p:ext uri="{19B8F6BF-5375-455C-9EA6-DF929625EA0E}">
        <p15:presenceInfo xmlns:p15="http://schemas.microsoft.com/office/powerpoint/2012/main" userId="S-1-5-21-10245634-2577594509-1919486750-49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983"/>
    <a:srgbClr val="000000"/>
    <a:srgbClr val="4D4D4D"/>
    <a:srgbClr val="EFFF9C"/>
    <a:srgbClr val="A33F1F"/>
    <a:srgbClr val="267485"/>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1545" autoAdjust="0"/>
  </p:normalViewPr>
  <p:slideViewPr>
    <p:cSldViewPr>
      <p:cViewPr varScale="1">
        <p:scale>
          <a:sx n="130" d="100"/>
          <a:sy n="130" d="100"/>
        </p:scale>
        <p:origin x="99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AU"/>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AU"/>
          </a:p>
        </p:txBody>
      </p:sp>
      <p:sp>
        <p:nvSpPr>
          <p:cNvPr id="6148" name="Rectangle 4"/>
          <p:cNvSpPr>
            <a:spLocks noGrp="1" noRot="1" noChangeAspect="1" noChangeArrowheads="1" noTextEdit="1"/>
          </p:cNvSpPr>
          <p:nvPr>
            <p:ph type="sldImg" idx="2"/>
          </p:nvPr>
        </p:nvSpPr>
        <p:spPr bwMode="auto">
          <a:xfrm>
            <a:off x="228600" y="744538"/>
            <a:ext cx="3968750" cy="29765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401638" y="4025900"/>
            <a:ext cx="59944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AU"/>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7884230-34D9-4471-9399-5E5375172E0F}" type="slidenum">
              <a:rPr lang="en-AU"/>
              <a:pPr/>
              <a:t>‹#›</a:t>
            </a:fld>
            <a:endParaRPr lang="en-AU"/>
          </a:p>
        </p:txBody>
      </p:sp>
    </p:spTree>
    <p:extLst>
      <p:ext uri="{BB962C8B-B14F-4D97-AF65-F5344CB8AC3E}">
        <p14:creationId xmlns:p14="http://schemas.microsoft.com/office/powerpoint/2010/main" val="6283902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611188" y="2409825"/>
            <a:ext cx="8229600" cy="2208297"/>
          </a:xfrm>
        </p:spPr>
        <p:txBody>
          <a:bodyPr/>
          <a:lstStyle>
            <a:lvl1pPr>
              <a:defRPr sz="2200"/>
            </a:lvl1pPr>
            <a:lvl2pPr>
              <a:defRPr sz="2200"/>
            </a:lvl2pPr>
            <a:lvl3pPr>
              <a:defRPr sz="2200"/>
            </a:lvl3pPr>
            <a:lvl4pPr>
              <a:defRPr sz="2200"/>
            </a:lvl4pPr>
            <a:lvl5pP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t>Phone:</a:t>
            </a:r>
            <a:r>
              <a:rPr lang="en-AU" b="0"/>
              <a:t> +61 2 6249 9111</a:t>
            </a:r>
          </a:p>
          <a:p>
            <a:r>
              <a:rPr lang="en-AU"/>
              <a:t>Web:</a:t>
            </a:r>
            <a:r>
              <a:rPr lang="en-AU" b="0"/>
              <a:t> www.ga.gov.au</a:t>
            </a:r>
          </a:p>
          <a:p>
            <a:r>
              <a:rPr lang="en-AU"/>
              <a:t>Email:</a:t>
            </a:r>
            <a:r>
              <a:rPr lang="en-AU" b="0"/>
              <a:t> feedback@ga.gov.au</a:t>
            </a:r>
          </a:p>
          <a:p>
            <a:r>
              <a:rPr lang="en-AU"/>
              <a:t>Address:</a:t>
            </a:r>
            <a:r>
              <a:rPr lang="en-AU" b="0"/>
              <a:t> Cnr Jerrabomberra Avenue and Hindmarsh Drive, Symonston ACT 2609</a:t>
            </a:r>
          </a:p>
          <a:p>
            <a:r>
              <a:rPr lang="en-AU"/>
              <a:t>Postal Address:</a:t>
            </a:r>
            <a:r>
              <a:rPr lang="en-AU" b="0"/>
              <a:t> GPO Box 378, Canberra ACT 2601</a:t>
            </a:r>
          </a:p>
        </p:txBody>
      </p:sp>
    </p:spTree>
    <p:extLst>
      <p:ext uri="{BB962C8B-B14F-4D97-AF65-F5344CB8AC3E}">
        <p14:creationId xmlns:p14="http://schemas.microsoft.com/office/powerpoint/2010/main" val="70794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AU" noProof="0"/>
              <a:t>Click to edit Master Title style</a:t>
            </a:r>
          </a:p>
        </p:txBody>
      </p:sp>
      <p:sp>
        <p:nvSpPr>
          <p:cNvPr id="386051" name="Rectangle 3"/>
          <p:cNvSpPr>
            <a:spLocks noGrp="1" noChangeArrowheads="1"/>
          </p:cNvSpPr>
          <p:nvPr>
            <p:ph type="subTitle" idx="1"/>
          </p:nvPr>
        </p:nvSpPr>
        <p:spPr>
          <a:xfrm>
            <a:off x="611188" y="2482850"/>
            <a:ext cx="7916862" cy="433068"/>
          </a:xfrm>
        </p:spPr>
        <p:txBody>
          <a:bodyPr lIns="90000" tIns="46800" rIns="90000" bIns="46800">
            <a:spAutoFit/>
          </a:bodyPr>
          <a:lstStyle>
            <a:lvl1pPr>
              <a:defRPr sz="2200">
                <a:solidFill>
                  <a:schemeClr val="tx1"/>
                </a:solidFill>
              </a:defRPr>
            </a:lvl1pPr>
          </a:lstStyle>
          <a:p>
            <a:pPr lvl="0"/>
            <a:r>
              <a:rPr lang="en-AU" noProof="0"/>
              <a:t>Click to edit Master Author style</a:t>
            </a:r>
          </a:p>
        </p:txBody>
      </p:sp>
      <p:sp>
        <p:nvSpPr>
          <p:cNvPr id="4" name="TextBox 3">
            <a:extLst>
              <a:ext uri="{FF2B5EF4-FFF2-40B4-BE49-F238E27FC236}">
                <a16:creationId xmlns:a16="http://schemas.microsoft.com/office/drawing/2014/main" id="{948A9508-8C41-D046-9AA0-0855DD09AC71}"/>
              </a:ext>
            </a:extLst>
          </p:cNvPr>
          <p:cNvSpPr txBox="1"/>
          <p:nvPr userDrawn="1"/>
        </p:nvSpPr>
        <p:spPr>
          <a:xfrm>
            <a:off x="6588224" y="6649035"/>
            <a:ext cx="2232248" cy="92333"/>
          </a:xfrm>
          <a:prstGeom prst="rect">
            <a:avLst/>
          </a:prstGeom>
          <a:noFill/>
        </p:spPr>
        <p:txBody>
          <a:bodyPr wrap="square" lIns="0" tIns="0" rIns="0" bIns="0" anchor="ctr">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600" kern="1200" dirty="0">
                <a:solidFill>
                  <a:srgbClr val="4D4D4D"/>
                </a:solidFill>
                <a:effectLst/>
                <a:latin typeface="Arial" charset="0"/>
                <a:ea typeface="+mn-ea"/>
                <a:cs typeface="+mn-cs"/>
              </a:rPr>
              <a:t>© Commonwealth of Australia (Geoscience Australia) 2020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10"/>
          </p:nvPr>
        </p:nvSpPr>
        <p:spPr/>
        <p:txBody>
          <a:bodyPr/>
          <a:lstStyle>
            <a:lvl1pPr>
              <a:defRPr/>
            </a:lvl1pPr>
          </a:lstStyle>
          <a:p>
            <a:endParaRPr lang="en-AU" dirty="0"/>
          </a:p>
        </p:txBody>
      </p:sp>
      <p:sp>
        <p:nvSpPr>
          <p:cNvPr id="5" name="TextBox 4">
            <a:extLst>
              <a:ext uri="{FF2B5EF4-FFF2-40B4-BE49-F238E27FC236}">
                <a16:creationId xmlns:a16="http://schemas.microsoft.com/office/drawing/2014/main" id="{8219518D-1F49-C045-B709-58F84CE25093}"/>
              </a:ext>
            </a:extLst>
          </p:cNvPr>
          <p:cNvSpPr txBox="1"/>
          <p:nvPr userDrawn="1"/>
        </p:nvSpPr>
        <p:spPr>
          <a:xfrm>
            <a:off x="2987824" y="6556702"/>
            <a:ext cx="1152128" cy="184666"/>
          </a:xfrm>
          <a:prstGeom prst="rect">
            <a:avLst/>
          </a:prstGeom>
          <a:noFill/>
        </p:spPr>
        <p:txBody>
          <a:bodyPr wrap="squar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600" kern="1200" dirty="0">
                <a:solidFill>
                  <a:schemeClr val="bg1"/>
                </a:solidFill>
                <a:effectLst/>
                <a:latin typeface="Arial" charset="0"/>
                <a:ea typeface="+mn-ea"/>
                <a:cs typeface="+mn-cs"/>
              </a:rPr>
              <a:t>© Commonwealth of Australia (Geoscience Australia) 2019</a:t>
            </a:r>
          </a:p>
        </p:txBody>
      </p:sp>
    </p:spTree>
    <p:extLst>
      <p:ext uri="{BB962C8B-B14F-4D97-AF65-F5344CB8AC3E}">
        <p14:creationId xmlns:p14="http://schemas.microsoft.com/office/powerpoint/2010/main" val="328706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611188" y="2482850"/>
            <a:ext cx="8229600" cy="2055947"/>
          </a:xfrm>
        </p:spPr>
        <p:txBody>
          <a:bodyPr/>
          <a:lstStyle>
            <a:lvl1pPr>
              <a:defRPr sz="2200">
                <a:solidFill>
                  <a:srgbClr val="4D4D4D"/>
                </a:solidFill>
              </a:defRPr>
            </a:lvl1pPr>
            <a:lvl2pPr>
              <a:defRPr sz="2200">
                <a:solidFill>
                  <a:srgbClr val="4D4D4D"/>
                </a:solidFill>
              </a:defRPr>
            </a:lvl2pPr>
            <a:lvl3pPr>
              <a:defRPr sz="2200">
                <a:solidFill>
                  <a:srgbClr val="4D4D4D"/>
                </a:solidFill>
              </a:defRPr>
            </a:lvl3pPr>
            <a:lvl4pPr>
              <a:defRPr sz="2200">
                <a:solidFill>
                  <a:srgbClr val="4D4D4D"/>
                </a:solidFill>
              </a:defRPr>
            </a:lvl4pPr>
            <a:lvl5pPr>
              <a:defRPr sz="2200">
                <a:solidFill>
                  <a:srgbClr val="4D4D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Box 3">
            <a:extLst>
              <a:ext uri="{FF2B5EF4-FFF2-40B4-BE49-F238E27FC236}">
                <a16:creationId xmlns:a16="http://schemas.microsoft.com/office/drawing/2014/main" id="{26F79142-4276-1B4A-B72E-124981696919}"/>
              </a:ext>
            </a:extLst>
          </p:cNvPr>
          <p:cNvSpPr txBox="1"/>
          <p:nvPr userDrawn="1"/>
        </p:nvSpPr>
        <p:spPr>
          <a:xfrm>
            <a:off x="6588224" y="6649035"/>
            <a:ext cx="2232248" cy="92333"/>
          </a:xfrm>
          <a:prstGeom prst="rect">
            <a:avLst/>
          </a:prstGeom>
          <a:noFill/>
        </p:spPr>
        <p:txBody>
          <a:bodyPr wrap="square" lIns="0" tIns="0" rIns="0" bIns="0" anchor="ctr">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600" kern="1200" dirty="0">
                <a:solidFill>
                  <a:srgbClr val="4D4D4D"/>
                </a:solidFill>
                <a:effectLst/>
                <a:latin typeface="Arial" charset="0"/>
                <a:ea typeface="+mn-ea"/>
                <a:cs typeface="+mn-cs"/>
              </a:rPr>
              <a:t>© Commonwealth of Australia (Geoscience Australia) 2020</a:t>
            </a:r>
          </a:p>
        </p:txBody>
      </p:sp>
    </p:spTree>
    <p:extLst>
      <p:ext uri="{BB962C8B-B14F-4D97-AF65-F5344CB8AC3E}">
        <p14:creationId xmlns:p14="http://schemas.microsoft.com/office/powerpoint/2010/main" val="2442580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3497" name="Rectangle 9"/>
          <p:cNvSpPr>
            <a:spLocks noGrp="1" noChangeArrowheads="1"/>
          </p:cNvSpPr>
          <p:nvPr>
            <p:ph type="body" idx="1"/>
          </p:nvPr>
        </p:nvSpPr>
        <p:spPr bwMode="auto">
          <a:xfrm>
            <a:off x="611188" y="2409825"/>
            <a:ext cx="8229600" cy="220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3499" name="Rectangle 11"/>
          <p:cNvSpPr>
            <a:spLocks noGrp="1" noChangeArrowheads="1"/>
          </p:cNvSpPr>
          <p:nvPr>
            <p:ph type="title"/>
          </p:nvPr>
        </p:nvSpPr>
        <p:spPr bwMode="auto">
          <a:xfrm>
            <a:off x="614363" y="186055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AU"/>
          </a:p>
        </p:txBody>
      </p:sp>
      <p:sp>
        <p:nvSpPr>
          <p:cNvPr id="63500" name="Rectangle 12"/>
          <p:cNvSpPr>
            <a:spLocks noGrp="1" noChangeArrowheads="1"/>
          </p:cNvSpPr>
          <p:nvPr>
            <p:ph type="ftr" sz="quarter" idx="3"/>
          </p:nvPr>
        </p:nvSpPr>
        <p:spPr bwMode="auto">
          <a:xfrm>
            <a:off x="611188" y="5084763"/>
            <a:ext cx="8208962"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1" hangingPunct="1">
              <a:lnSpc>
                <a:spcPct val="80000"/>
              </a:lnSpc>
              <a:spcBef>
                <a:spcPct val="50000"/>
              </a:spcBef>
              <a:defRPr sz="1700" b="1">
                <a:solidFill>
                  <a:srgbClr val="4D4D4D"/>
                </a:solidFill>
              </a:defRPr>
            </a:lvl1pPr>
          </a:lstStyle>
          <a:p>
            <a:r>
              <a:rPr lang="en-AU"/>
              <a:t>Phone:</a:t>
            </a:r>
            <a:r>
              <a:rPr lang="en-AU" b="0"/>
              <a:t> +61 2 6249 9111</a:t>
            </a:r>
          </a:p>
          <a:p>
            <a:r>
              <a:rPr lang="en-AU"/>
              <a:t>Web:</a:t>
            </a:r>
            <a:r>
              <a:rPr lang="en-AU" b="0"/>
              <a:t> www.ga.gov.au</a:t>
            </a:r>
          </a:p>
          <a:p>
            <a:r>
              <a:rPr lang="en-AU"/>
              <a:t>Email:</a:t>
            </a:r>
            <a:r>
              <a:rPr lang="en-AU" b="0"/>
              <a:t> feedback@ga.gov.au</a:t>
            </a:r>
          </a:p>
          <a:p>
            <a:r>
              <a:rPr lang="en-AU"/>
              <a:t>Address:</a:t>
            </a:r>
            <a:r>
              <a:rPr lang="en-AU" b="0"/>
              <a:t> Cnr Jerrabomberra Avenue and Hindmarsh Drive, Symonston ACT 2609</a:t>
            </a:r>
          </a:p>
          <a:p>
            <a:r>
              <a:rPr lang="en-AU"/>
              <a:t>Postal Address:</a:t>
            </a:r>
            <a:r>
              <a:rPr lang="en-AU" b="0"/>
              <a:t> GPO Box 378, Canberra ACT 2601</a:t>
            </a:r>
          </a:p>
        </p:txBody>
      </p:sp>
    </p:spTree>
  </p:cSld>
  <p:clrMap bg1="lt1" tx1="dk1" bg2="lt2" tx2="dk2" accent1="accent1" accent2="accent2" accent3="accent3" accent4="accent4" accent5="accent5" accent6="accent6" hlink="hlink" folHlink="folHlink"/>
  <p:sldLayoutIdLst>
    <p:sldLayoutId id="2147483656" r:id="rId1"/>
    <p:sldLayoutId id="2147483661" r:id="rId2"/>
  </p:sldLayoutIdLst>
  <p:hf sldNum="0" hdr="0" dt="0"/>
  <p:txStyles>
    <p:titleStyle>
      <a:lvl1pPr algn="l" rtl="0" eaLnBrk="1" fontAlgn="base" hangingPunct="1">
        <a:spcBef>
          <a:spcPct val="0"/>
        </a:spcBef>
        <a:spcAft>
          <a:spcPct val="0"/>
        </a:spcAft>
        <a:defRPr sz="2600" b="1">
          <a:solidFill>
            <a:srgbClr val="006983"/>
          </a:solidFill>
          <a:latin typeface="+mj-lt"/>
          <a:ea typeface="+mj-ea"/>
          <a:cs typeface="+mj-cs"/>
        </a:defRPr>
      </a:lvl1pPr>
      <a:lvl2pPr algn="l" rtl="0" eaLnBrk="1" fontAlgn="base" hangingPunct="1">
        <a:spcBef>
          <a:spcPct val="0"/>
        </a:spcBef>
        <a:spcAft>
          <a:spcPct val="0"/>
        </a:spcAft>
        <a:defRPr sz="2600" b="1">
          <a:solidFill>
            <a:srgbClr val="006983"/>
          </a:solidFill>
          <a:latin typeface="Arial" charset="0"/>
        </a:defRPr>
      </a:lvl2pPr>
      <a:lvl3pPr algn="l" rtl="0" eaLnBrk="1" fontAlgn="base" hangingPunct="1">
        <a:spcBef>
          <a:spcPct val="0"/>
        </a:spcBef>
        <a:spcAft>
          <a:spcPct val="0"/>
        </a:spcAft>
        <a:defRPr sz="2600" b="1">
          <a:solidFill>
            <a:srgbClr val="006983"/>
          </a:solidFill>
          <a:latin typeface="Arial" charset="0"/>
        </a:defRPr>
      </a:lvl3pPr>
      <a:lvl4pPr algn="l" rtl="0" eaLnBrk="1" fontAlgn="base" hangingPunct="1">
        <a:spcBef>
          <a:spcPct val="0"/>
        </a:spcBef>
        <a:spcAft>
          <a:spcPct val="0"/>
        </a:spcAft>
        <a:defRPr sz="2600" b="1">
          <a:solidFill>
            <a:srgbClr val="006983"/>
          </a:solidFill>
          <a:latin typeface="Arial" charset="0"/>
        </a:defRPr>
      </a:lvl4pPr>
      <a:lvl5pPr algn="l" rtl="0" eaLnBrk="1" fontAlgn="base" hangingPunct="1">
        <a:spcBef>
          <a:spcPct val="0"/>
        </a:spcBef>
        <a:spcAft>
          <a:spcPct val="0"/>
        </a:spcAft>
        <a:defRPr sz="2600" b="1">
          <a:solidFill>
            <a:srgbClr val="006983"/>
          </a:solidFill>
          <a:latin typeface="Arial" charset="0"/>
        </a:defRPr>
      </a:lvl5pPr>
      <a:lvl6pPr marL="457200" algn="l" rtl="0" eaLnBrk="1" fontAlgn="base" hangingPunct="1">
        <a:spcBef>
          <a:spcPct val="0"/>
        </a:spcBef>
        <a:spcAft>
          <a:spcPct val="0"/>
        </a:spcAft>
        <a:defRPr sz="2600" b="1">
          <a:solidFill>
            <a:srgbClr val="006983"/>
          </a:solidFill>
          <a:latin typeface="Arial" charset="0"/>
        </a:defRPr>
      </a:lvl6pPr>
      <a:lvl7pPr marL="914400" algn="l" rtl="0" eaLnBrk="1" fontAlgn="base" hangingPunct="1">
        <a:spcBef>
          <a:spcPct val="0"/>
        </a:spcBef>
        <a:spcAft>
          <a:spcPct val="0"/>
        </a:spcAft>
        <a:defRPr sz="2600" b="1">
          <a:solidFill>
            <a:srgbClr val="006983"/>
          </a:solidFill>
          <a:latin typeface="Arial" charset="0"/>
        </a:defRPr>
      </a:lvl7pPr>
      <a:lvl8pPr marL="1371600" algn="l" rtl="0" eaLnBrk="1" fontAlgn="base" hangingPunct="1">
        <a:spcBef>
          <a:spcPct val="0"/>
        </a:spcBef>
        <a:spcAft>
          <a:spcPct val="0"/>
        </a:spcAft>
        <a:defRPr sz="2600" b="1">
          <a:solidFill>
            <a:srgbClr val="006983"/>
          </a:solidFill>
          <a:latin typeface="Arial" charset="0"/>
        </a:defRPr>
      </a:lvl8pPr>
      <a:lvl9pPr marL="1828800" algn="l" rtl="0" eaLnBrk="1" fontAlgn="base" hangingPunct="1">
        <a:spcBef>
          <a:spcPct val="0"/>
        </a:spcBef>
        <a:spcAft>
          <a:spcPct val="0"/>
        </a:spcAft>
        <a:defRPr sz="2600" b="1">
          <a:solidFill>
            <a:srgbClr val="006983"/>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5113" algn="l" rtl="0" eaLnBrk="1" fontAlgn="base" hangingPunct="1">
        <a:spcBef>
          <a:spcPct val="25000"/>
        </a:spcBef>
        <a:spcAft>
          <a:spcPct val="0"/>
        </a:spcAft>
        <a:buFont typeface="Arial" charset="0"/>
        <a:buChar char="–"/>
        <a:defRPr sz="2200">
          <a:solidFill>
            <a:srgbClr val="4D4D4D"/>
          </a:solidFill>
          <a:latin typeface="+mn-lt"/>
        </a:defRPr>
      </a:lvl3pPr>
      <a:lvl4pPr marL="1344613" indent="-268288" algn="l" rtl="0" eaLnBrk="1" fontAlgn="base" hangingPunct="1">
        <a:spcBef>
          <a:spcPct val="25000"/>
        </a:spcBef>
        <a:spcAft>
          <a:spcPct val="0"/>
        </a:spcAft>
        <a:buChar char="•"/>
        <a:defRPr sz="2200">
          <a:solidFill>
            <a:srgbClr val="4D4D4D"/>
          </a:solidFill>
          <a:latin typeface="+mn-lt"/>
        </a:defRPr>
      </a:lvl4pPr>
      <a:lvl5pPr marL="1792288" indent="-268288" algn="l" rtl="0" eaLnBrk="1" fontAlgn="base" hangingPunct="1">
        <a:spcBef>
          <a:spcPct val="25000"/>
        </a:spcBef>
        <a:spcAft>
          <a:spcPct val="0"/>
        </a:spcAft>
        <a:buFont typeface="Arial" charset="0"/>
        <a:buChar char="–"/>
        <a:defRPr sz="2200">
          <a:solidFill>
            <a:srgbClr val="4D4D4D"/>
          </a:solidFill>
          <a:latin typeface="+mn-lt"/>
        </a:defRPr>
      </a:lvl5pPr>
      <a:lvl6pPr marL="2249488" indent="-268288" algn="l" rtl="0" eaLnBrk="1" fontAlgn="base" hangingPunct="1">
        <a:spcBef>
          <a:spcPct val="25000"/>
        </a:spcBef>
        <a:spcAft>
          <a:spcPct val="0"/>
        </a:spcAft>
        <a:buFont typeface="Arial" charset="0"/>
        <a:buChar char="–"/>
        <a:defRPr sz="2000">
          <a:solidFill>
            <a:srgbClr val="4D4D4D"/>
          </a:solidFill>
          <a:latin typeface="+mn-lt"/>
        </a:defRPr>
      </a:lvl6pPr>
      <a:lvl7pPr marL="2706688" indent="-268288" algn="l" rtl="0" eaLnBrk="1" fontAlgn="base" hangingPunct="1">
        <a:spcBef>
          <a:spcPct val="25000"/>
        </a:spcBef>
        <a:spcAft>
          <a:spcPct val="0"/>
        </a:spcAft>
        <a:buFont typeface="Arial" charset="0"/>
        <a:buChar char="–"/>
        <a:defRPr sz="2000">
          <a:solidFill>
            <a:srgbClr val="4D4D4D"/>
          </a:solidFill>
          <a:latin typeface="+mn-lt"/>
        </a:defRPr>
      </a:lvl7pPr>
      <a:lvl8pPr marL="3163888" indent="-268288" algn="l" rtl="0" eaLnBrk="1" fontAlgn="base" hangingPunct="1">
        <a:spcBef>
          <a:spcPct val="25000"/>
        </a:spcBef>
        <a:spcAft>
          <a:spcPct val="0"/>
        </a:spcAft>
        <a:buFont typeface="Arial" charset="0"/>
        <a:buChar char="–"/>
        <a:defRPr sz="2000">
          <a:solidFill>
            <a:srgbClr val="4D4D4D"/>
          </a:solidFill>
          <a:latin typeface="+mn-lt"/>
        </a:defRPr>
      </a:lvl8pPr>
      <a:lvl9pPr marL="3621088" indent="-26828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a:t>Click to edit Master Title style</a:t>
            </a:r>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endParaRPr lang="en-AU" dirty="0"/>
          </a:p>
        </p:txBody>
      </p:sp>
    </p:spTree>
  </p:cSld>
  <p:clrMap bg1="lt1" tx1="dk1" bg2="lt2" tx2="dk2" accent1="accent1" accent2="accent2" accent3="accent3" accent4="accent4" accent5="accent5" accent6="accent6" hlink="hlink" folHlink="folHlink"/>
  <p:sldLayoutIdLst>
    <p:sldLayoutId id="2147483658" r:id="rId1"/>
    <p:sldLayoutId id="2147483671" r:id="rId2"/>
  </p:sldLayoutIdLst>
  <p:hf sldNum="0" hdr="0" dt="0"/>
  <p:txStyles>
    <p:titleStyle>
      <a:lvl1pPr algn="l" rtl="0" fontAlgn="base">
        <a:spcBef>
          <a:spcPct val="0"/>
        </a:spcBef>
        <a:spcAft>
          <a:spcPct val="0"/>
        </a:spcAft>
        <a:defRPr sz="2600" b="1">
          <a:solidFill>
            <a:srgbClr val="006983"/>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200">
          <a:solidFill>
            <a:srgbClr val="4D4D4D"/>
          </a:solidFill>
          <a:latin typeface="+mn-lt"/>
        </a:defRPr>
      </a:lvl3pPr>
      <a:lvl4pPr marL="1350963" indent="-271463" algn="l" rtl="0" fontAlgn="base">
        <a:spcBef>
          <a:spcPct val="25000"/>
        </a:spcBef>
        <a:spcAft>
          <a:spcPct val="0"/>
        </a:spcAft>
        <a:buChar char="•"/>
        <a:defRPr sz="2200">
          <a:solidFill>
            <a:srgbClr val="4D4D4D"/>
          </a:solidFill>
          <a:latin typeface="+mn-lt"/>
        </a:defRPr>
      </a:lvl4pPr>
      <a:lvl5pPr marL="1792288" indent="-261938" algn="l" rtl="0" fontAlgn="base">
        <a:spcBef>
          <a:spcPct val="25000"/>
        </a:spcBef>
        <a:spcAft>
          <a:spcPct val="0"/>
        </a:spcAft>
        <a:buFont typeface="Arial" charset="0"/>
        <a:buChar char="–"/>
        <a:defRPr sz="22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bwMode="auto">
          <a:xfrm>
            <a:off x="614363" y="1860550"/>
            <a:ext cx="822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a:t>Click to edit Master Title Style</a:t>
            </a:r>
          </a:p>
        </p:txBody>
      </p:sp>
      <p:sp>
        <p:nvSpPr>
          <p:cNvPr id="413699" name="Rectangle 3"/>
          <p:cNvSpPr>
            <a:spLocks noGrp="1" noChangeArrowheads="1"/>
          </p:cNvSpPr>
          <p:nvPr>
            <p:ph type="body" idx="1"/>
          </p:nvPr>
        </p:nvSpPr>
        <p:spPr bwMode="auto">
          <a:xfrm>
            <a:off x="611188" y="2482850"/>
            <a:ext cx="8229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a:t>Click to edit Master Author style</a:t>
            </a:r>
          </a:p>
        </p:txBody>
      </p:sp>
    </p:spTree>
  </p:cSld>
  <p:clrMap bg1="lt1" tx1="dk1" bg2="lt2" tx2="dk2" accent1="accent1" accent2="accent2" accent3="accent3" accent4="accent4" accent5="accent5" accent6="accent6" hlink="hlink" folHlink="folHlink"/>
  <p:sldLayoutIdLst>
    <p:sldLayoutId id="2147483660" r:id="rId1"/>
    <p:sldLayoutId id="2147483681" r:id="rId2"/>
  </p:sldLayoutIdLst>
  <p:txStyles>
    <p:titleStyle>
      <a:lvl1pPr algn="l" rtl="0" fontAlgn="base">
        <a:spcBef>
          <a:spcPct val="0"/>
        </a:spcBef>
        <a:spcAft>
          <a:spcPct val="0"/>
        </a:spcAft>
        <a:defRPr sz="3000" b="1">
          <a:solidFill>
            <a:srgbClr val="4D4D4D"/>
          </a:solidFill>
          <a:latin typeface="+mj-lt"/>
          <a:ea typeface="+mj-ea"/>
          <a:cs typeface="+mj-cs"/>
        </a:defRPr>
      </a:lvl1pPr>
      <a:lvl2pPr algn="l" rtl="0" fontAlgn="base">
        <a:spcBef>
          <a:spcPct val="0"/>
        </a:spcBef>
        <a:spcAft>
          <a:spcPct val="0"/>
        </a:spcAft>
        <a:defRPr sz="3000" b="1">
          <a:solidFill>
            <a:srgbClr val="4D4D4D"/>
          </a:solidFill>
          <a:latin typeface="Arial" charset="0"/>
        </a:defRPr>
      </a:lvl2pPr>
      <a:lvl3pPr algn="l" rtl="0" fontAlgn="base">
        <a:spcBef>
          <a:spcPct val="0"/>
        </a:spcBef>
        <a:spcAft>
          <a:spcPct val="0"/>
        </a:spcAft>
        <a:defRPr sz="3000" b="1">
          <a:solidFill>
            <a:srgbClr val="4D4D4D"/>
          </a:solidFill>
          <a:latin typeface="Arial" charset="0"/>
        </a:defRPr>
      </a:lvl3pPr>
      <a:lvl4pPr algn="l" rtl="0" fontAlgn="base">
        <a:spcBef>
          <a:spcPct val="0"/>
        </a:spcBef>
        <a:spcAft>
          <a:spcPct val="0"/>
        </a:spcAft>
        <a:defRPr sz="3000" b="1">
          <a:solidFill>
            <a:srgbClr val="4D4D4D"/>
          </a:solidFill>
          <a:latin typeface="Arial" charset="0"/>
        </a:defRPr>
      </a:lvl4pPr>
      <a:lvl5pPr algn="l" rtl="0" fontAlgn="base">
        <a:spcBef>
          <a:spcPct val="0"/>
        </a:spcBef>
        <a:spcAft>
          <a:spcPct val="0"/>
        </a:spcAft>
        <a:defRPr sz="3000" b="1">
          <a:solidFill>
            <a:srgbClr val="4D4D4D"/>
          </a:solidFill>
          <a:latin typeface="Arial" charset="0"/>
        </a:defRPr>
      </a:lvl5pPr>
      <a:lvl6pPr marL="457200" algn="l" rtl="0" fontAlgn="base">
        <a:spcBef>
          <a:spcPct val="0"/>
        </a:spcBef>
        <a:spcAft>
          <a:spcPct val="0"/>
        </a:spcAft>
        <a:defRPr sz="3000" b="1">
          <a:solidFill>
            <a:srgbClr val="4D4D4D"/>
          </a:solidFill>
          <a:latin typeface="Arial" charset="0"/>
        </a:defRPr>
      </a:lvl6pPr>
      <a:lvl7pPr marL="914400" algn="l" rtl="0" fontAlgn="base">
        <a:spcBef>
          <a:spcPct val="0"/>
        </a:spcBef>
        <a:spcAft>
          <a:spcPct val="0"/>
        </a:spcAft>
        <a:defRPr sz="3000" b="1">
          <a:solidFill>
            <a:srgbClr val="4D4D4D"/>
          </a:solidFill>
          <a:latin typeface="Arial" charset="0"/>
        </a:defRPr>
      </a:lvl7pPr>
      <a:lvl8pPr marL="1371600" algn="l" rtl="0" fontAlgn="base">
        <a:spcBef>
          <a:spcPct val="0"/>
        </a:spcBef>
        <a:spcAft>
          <a:spcPct val="0"/>
        </a:spcAft>
        <a:defRPr sz="3000" b="1">
          <a:solidFill>
            <a:srgbClr val="4D4D4D"/>
          </a:solidFill>
          <a:latin typeface="Arial" charset="0"/>
        </a:defRPr>
      </a:lvl8pPr>
      <a:lvl9pPr marL="1828800" algn="l" rtl="0" fontAlgn="base">
        <a:spcBef>
          <a:spcPct val="0"/>
        </a:spcBef>
        <a:spcAft>
          <a:spcPct val="0"/>
        </a:spcAft>
        <a:defRPr sz="3000" b="1">
          <a:solidFill>
            <a:srgbClr val="4D4D4D"/>
          </a:solidFill>
          <a:latin typeface="Arial" charset="0"/>
        </a:defRPr>
      </a:lvl9pPr>
    </p:titleStyle>
    <p:bodyStyle>
      <a:lvl1pPr marL="342900" indent="-342900" algn="l" rtl="0" fontAlgn="base">
        <a:spcBef>
          <a:spcPct val="20000"/>
        </a:spcBef>
        <a:spcAft>
          <a:spcPct val="0"/>
        </a:spcAft>
        <a:defRPr sz="2200">
          <a:solidFill>
            <a:srgbClr val="4D4D4D"/>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wa.gov.au/organisation/covid-communications/covid-19-coronavirus-controlled-border" TargetMode="External"/><Relationship Id="rId2" Type="http://schemas.openxmlformats.org/officeDocument/2006/relationships/hyperlink" Target="http://www.ga.gov.au/auntie/stn_html.stn_ffp?layerid=COMMS1" TargetMode="External"/><Relationship Id="rId1" Type="http://schemas.openxmlformats.org/officeDocument/2006/relationships/slideLayout" Target="../slideLayouts/slideLayout2.xml"/><Relationship Id="rId5" Type="http://schemas.openxmlformats.org/officeDocument/2006/relationships/hyperlink" Target="http://services.iris.edu/mustang/noise-pdf-browser/1/gallery?target=AU.MAW.*.BH?.M&amp;interval=week" TargetMode="External"/><Relationship Id="rId4" Type="http://schemas.openxmlformats.org/officeDocument/2006/relationships/hyperlink" Target="https://soh.ctbto.org/soh2/dashboard/db/ims-stations-panel?orgId=2&amp;var-country=AU&amp;var-tech=All&amp;var-station=A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ctrTitle"/>
          </p:nvPr>
        </p:nvSpPr>
        <p:spPr>
          <a:xfrm>
            <a:off x="614363" y="1860550"/>
            <a:ext cx="7916862" cy="1941173"/>
          </a:xfrm>
          <a:ln/>
        </p:spPr>
        <p:txBody>
          <a:bodyPr/>
          <a:lstStyle/>
          <a:p>
            <a:r>
              <a:rPr lang="en-AU" dirty="0"/>
              <a:t>Operation of seismic, infrasound and hydro-acoustic stations in Australia during the </a:t>
            </a:r>
            <a:r>
              <a:rPr lang="en-AU" dirty="0" smtClean="0"/>
              <a:t>COVID-19 </a:t>
            </a:r>
            <a:r>
              <a:rPr lang="en-AU" dirty="0"/>
              <a:t>Pandemic.</a:t>
            </a:r>
            <a:br>
              <a:rPr lang="en-AU" dirty="0"/>
            </a:br>
            <a:endParaRPr lang="en-US" dirty="0"/>
          </a:p>
        </p:txBody>
      </p:sp>
      <p:sp>
        <p:nvSpPr>
          <p:cNvPr id="382981" name="Rectangle 5"/>
          <p:cNvSpPr>
            <a:spLocks noGrp="1" noChangeArrowheads="1"/>
          </p:cNvSpPr>
          <p:nvPr>
            <p:ph type="subTitle" idx="1"/>
          </p:nvPr>
        </p:nvSpPr>
        <p:spPr>
          <a:xfrm>
            <a:off x="619505" y="3801723"/>
            <a:ext cx="7916862" cy="433068"/>
          </a:xfrm>
        </p:spPr>
        <p:txBody>
          <a:bodyPr/>
          <a:lstStyle/>
          <a:p>
            <a:r>
              <a:rPr lang="en-AU" dirty="0"/>
              <a:t>Craig </a:t>
            </a:r>
            <a:r>
              <a:rPr lang="en-AU" dirty="0" smtClean="0"/>
              <a:t>Bugden and Hugh Glanville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HA01 remote troubleshooting</a:t>
            </a:r>
            <a:endParaRPr lang="en-AU" dirty="0"/>
          </a:p>
        </p:txBody>
      </p:sp>
      <p:sp>
        <p:nvSpPr>
          <p:cNvPr id="3" name="Content Placeholder 2"/>
          <p:cNvSpPr>
            <a:spLocks noGrp="1"/>
          </p:cNvSpPr>
          <p:nvPr>
            <p:ph idx="1"/>
          </p:nvPr>
        </p:nvSpPr>
        <p:spPr/>
        <p:txBody>
          <a:bodyPr/>
          <a:lstStyle/>
          <a:p>
            <a:r>
              <a:rPr lang="en-AU" sz="2000" dirty="0">
                <a:solidFill>
                  <a:srgbClr val="000000"/>
                </a:solidFill>
              </a:rPr>
              <a:t>HA01 also experienced issues with the station DDFI computer, which caused an outage of data from the station. </a:t>
            </a:r>
            <a:r>
              <a:rPr lang="en-AU" sz="2000" dirty="0" smtClean="0">
                <a:solidFill>
                  <a:srgbClr val="000000"/>
                </a:solidFill>
              </a:rPr>
              <a:t>With the Western Australian state border closures making travel from Eastern Australia extremely difficult it was important to work out a way to restore the station without the need for travel.  Information and diagnostics was shared between the local operator, GA, CTBTO and L3-Maripro.  This enabled L3-Maripro and CTBTO to develop a set of instructions for the local operator to follow.  Using over the phone assistance from GA we were able to guide the local operator through the steps of the instructions and restore the data collection and the station to operating status.</a:t>
            </a:r>
          </a:p>
          <a:p>
            <a:r>
              <a:rPr lang="en-AU" sz="2400" b="1" dirty="0" smtClean="0">
                <a:solidFill>
                  <a:srgbClr val="006983"/>
                </a:solidFill>
                <a:latin typeface="+mj-lt"/>
              </a:rPr>
              <a:t>Grounds Maintenance</a:t>
            </a:r>
          </a:p>
          <a:p>
            <a:r>
              <a:rPr lang="en-AU" sz="2000" dirty="0" smtClean="0">
                <a:solidFill>
                  <a:srgbClr val="000000"/>
                </a:solidFill>
              </a:rPr>
              <a:t>The </a:t>
            </a:r>
            <a:r>
              <a:rPr lang="en-AU" sz="2000" dirty="0">
                <a:solidFill>
                  <a:srgbClr val="000000"/>
                </a:solidFill>
              </a:rPr>
              <a:t>absence of regular maintenance visits has meant issues like vegetation clearing haven’t been conducted and vegetation is overgrowing some of the infrasound elements.  We expect to find other maintenance issues that will need to be addressed as we return to routine maintenance visits.</a:t>
            </a:r>
          </a:p>
          <a:p>
            <a:endParaRPr lang="en-AU" dirty="0"/>
          </a:p>
        </p:txBody>
      </p:sp>
      <p:sp>
        <p:nvSpPr>
          <p:cNvPr id="4" name="Footer Placeholder 3"/>
          <p:cNvSpPr>
            <a:spLocks noGrp="1"/>
          </p:cNvSpPr>
          <p:nvPr>
            <p:ph type="ftr" sz="quarter" idx="10"/>
          </p:nvPr>
        </p:nvSpPr>
        <p:spPr/>
        <p:txBody>
          <a:bodyPr/>
          <a:lstStyle/>
          <a:p>
            <a:endParaRPr lang="en-AU" dirty="0"/>
          </a:p>
        </p:txBody>
      </p:sp>
    </p:spTree>
    <p:extLst>
      <p:ext uri="{BB962C8B-B14F-4D97-AF65-F5344CB8AC3E}">
        <p14:creationId xmlns:p14="http://schemas.microsoft.com/office/powerpoint/2010/main" val="334005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AU" dirty="0"/>
          </a:p>
        </p:txBody>
      </p:sp>
      <p:sp>
        <p:nvSpPr>
          <p:cNvPr id="595970" name="Rectangle 2"/>
          <p:cNvSpPr>
            <a:spLocks noGrp="1" noChangeArrowheads="1"/>
          </p:cNvSpPr>
          <p:nvPr>
            <p:ph type="title"/>
          </p:nvPr>
        </p:nvSpPr>
        <p:spPr>
          <a:xfrm>
            <a:off x="457200" y="415925"/>
            <a:ext cx="8229600" cy="369332"/>
          </a:xfrm>
        </p:spPr>
        <p:txBody>
          <a:bodyPr/>
          <a:lstStyle/>
          <a:p>
            <a:r>
              <a:rPr lang="en-AU" sz="1800" dirty="0"/>
              <a:t>Element H7 at IS06 – overgrowth caused by lack of maintenance visits</a:t>
            </a:r>
            <a:endParaRPr lang="en-US" sz="1800" dirty="0"/>
          </a:p>
        </p:txBody>
      </p:sp>
      <p:sp>
        <p:nvSpPr>
          <p:cNvPr id="595971" name="Rectangle 3"/>
          <p:cNvSpPr>
            <a:spLocks noGrp="1" noChangeArrowheads="1"/>
          </p:cNvSpPr>
          <p:nvPr>
            <p:ph type="body"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66288" y="973262"/>
            <a:ext cx="8220512" cy="4656062"/>
          </a:xfrm>
          <a:prstGeom prst="rect">
            <a:avLst/>
          </a:prstGeom>
        </p:spPr>
      </p:pic>
    </p:spTree>
    <p:extLst>
      <p:ext uri="{BB962C8B-B14F-4D97-AF65-F5344CB8AC3E}">
        <p14:creationId xmlns:p14="http://schemas.microsoft.com/office/powerpoint/2010/main" val="316272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AU" dirty="0"/>
          </a:p>
        </p:txBody>
      </p:sp>
      <p:sp>
        <p:nvSpPr>
          <p:cNvPr id="595970" name="Rectangle 2"/>
          <p:cNvSpPr>
            <a:spLocks noGrp="1" noChangeArrowheads="1"/>
          </p:cNvSpPr>
          <p:nvPr>
            <p:ph type="title"/>
          </p:nvPr>
        </p:nvSpPr>
        <p:spPr>
          <a:xfrm>
            <a:off x="457200" y="415925"/>
            <a:ext cx="8229600" cy="892552"/>
          </a:xfrm>
        </p:spPr>
        <p:txBody>
          <a:bodyPr/>
          <a:lstStyle/>
          <a:p>
            <a:r>
              <a:rPr lang="en-US" dirty="0"/>
              <a:t>Ongoing Efforts</a:t>
            </a:r>
            <a:br>
              <a:rPr lang="en-US" dirty="0"/>
            </a:br>
            <a:endParaRPr lang="en-US" dirty="0"/>
          </a:p>
        </p:txBody>
      </p:sp>
      <p:sp>
        <p:nvSpPr>
          <p:cNvPr id="595971" name="Rectangle 3"/>
          <p:cNvSpPr>
            <a:spLocks noGrp="1" noChangeArrowheads="1"/>
          </p:cNvSpPr>
          <p:nvPr>
            <p:ph type="body" idx="1"/>
          </p:nvPr>
        </p:nvSpPr>
        <p:spPr/>
        <p:txBody>
          <a:bodyPr/>
          <a:lstStyle/>
          <a:p>
            <a:pPr algn="just"/>
            <a:r>
              <a:rPr lang="en-AU" sz="2000" dirty="0">
                <a:solidFill>
                  <a:srgbClr val="000000"/>
                </a:solidFill>
              </a:rPr>
              <a:t>With some travel restrictions lifting in Australia we are now able to reinstate </a:t>
            </a:r>
            <a:r>
              <a:rPr lang="en-AU" sz="2000" dirty="0" smtClean="0">
                <a:solidFill>
                  <a:srgbClr val="000000"/>
                </a:solidFill>
              </a:rPr>
              <a:t>semi-regular </a:t>
            </a:r>
            <a:r>
              <a:rPr lang="en-AU" sz="2000" dirty="0">
                <a:solidFill>
                  <a:srgbClr val="000000"/>
                </a:solidFill>
              </a:rPr>
              <a:t>maintenance visits of stations, although continuing </a:t>
            </a:r>
            <a:r>
              <a:rPr lang="en-AU" sz="2000" dirty="0" smtClean="0">
                <a:solidFill>
                  <a:srgbClr val="000000"/>
                </a:solidFill>
              </a:rPr>
              <a:t>outbreaks of COVID-19 </a:t>
            </a:r>
            <a:r>
              <a:rPr lang="en-AU" sz="2000" dirty="0">
                <a:solidFill>
                  <a:srgbClr val="000000"/>
                </a:solidFill>
              </a:rPr>
              <a:t>in the community </a:t>
            </a:r>
            <a:r>
              <a:rPr lang="en-AU" sz="2000" dirty="0" smtClean="0">
                <a:solidFill>
                  <a:srgbClr val="000000"/>
                </a:solidFill>
              </a:rPr>
              <a:t>have ongoing impacts </a:t>
            </a:r>
            <a:r>
              <a:rPr lang="en-AU" sz="2000" dirty="0">
                <a:solidFill>
                  <a:srgbClr val="000000"/>
                </a:solidFill>
              </a:rPr>
              <a:t>to travel. </a:t>
            </a:r>
          </a:p>
          <a:p>
            <a:pPr algn="just"/>
            <a:r>
              <a:rPr lang="en-AU" sz="2000" dirty="0">
                <a:solidFill>
                  <a:srgbClr val="000000"/>
                </a:solidFill>
              </a:rPr>
              <a:t>The compounding effects of minimal maintenance have created a backlog of maintenance and rectification works. </a:t>
            </a:r>
            <a:r>
              <a:rPr lang="en-AU" sz="2000" dirty="0" smtClean="0">
                <a:solidFill>
                  <a:srgbClr val="000000"/>
                </a:solidFill>
              </a:rPr>
              <a:t>Additionally, </a:t>
            </a:r>
            <a:r>
              <a:rPr lang="en-AU" sz="2000" dirty="0">
                <a:solidFill>
                  <a:srgbClr val="000000"/>
                </a:solidFill>
              </a:rPr>
              <a:t>efforts in site upgrade and recapitalisation works have been delayed, further adding to a large work program over the coming </a:t>
            </a:r>
            <a:r>
              <a:rPr lang="en-AU" sz="2000" dirty="0" smtClean="0">
                <a:solidFill>
                  <a:srgbClr val="000000"/>
                </a:solidFill>
              </a:rPr>
              <a:t>years. </a:t>
            </a:r>
          </a:p>
          <a:p>
            <a:pPr algn="just"/>
            <a:r>
              <a:rPr lang="en-AU" sz="2000" dirty="0" smtClean="0">
                <a:solidFill>
                  <a:srgbClr val="000000"/>
                </a:solidFill>
              </a:rPr>
              <a:t>Understanding</a:t>
            </a:r>
            <a:r>
              <a:rPr lang="en-AU" sz="2000" dirty="0">
                <a:solidFill>
                  <a:srgbClr val="000000"/>
                </a:solidFill>
              </a:rPr>
              <a:t>, flexibility and support from </a:t>
            </a:r>
            <a:r>
              <a:rPr lang="en-AU" sz="2000" dirty="0" smtClean="0">
                <a:solidFill>
                  <a:srgbClr val="000000"/>
                </a:solidFill>
              </a:rPr>
              <a:t>CTBTO </a:t>
            </a:r>
            <a:r>
              <a:rPr lang="en-AU" sz="2000" dirty="0">
                <a:solidFill>
                  <a:srgbClr val="000000"/>
                </a:solidFill>
              </a:rPr>
              <a:t>in </a:t>
            </a:r>
            <a:r>
              <a:rPr lang="en-AU" sz="2000" dirty="0" smtClean="0">
                <a:solidFill>
                  <a:srgbClr val="000000"/>
                </a:solidFill>
              </a:rPr>
              <a:t>managing delays </a:t>
            </a:r>
            <a:r>
              <a:rPr lang="en-AU" sz="2000" dirty="0">
                <a:solidFill>
                  <a:srgbClr val="000000"/>
                </a:solidFill>
              </a:rPr>
              <a:t>to these maintenance visits and works programs has enabled </a:t>
            </a:r>
            <a:r>
              <a:rPr lang="en-AU" sz="2000" dirty="0" smtClean="0">
                <a:solidFill>
                  <a:srgbClr val="000000"/>
                </a:solidFill>
              </a:rPr>
              <a:t>forward </a:t>
            </a:r>
            <a:r>
              <a:rPr lang="en-AU" sz="2000" dirty="0">
                <a:solidFill>
                  <a:srgbClr val="000000"/>
                </a:solidFill>
              </a:rPr>
              <a:t>planning to adapt to the ever changing conditions. </a:t>
            </a:r>
            <a:endParaRPr lang="en-US" sz="2000" dirty="0">
              <a:solidFill>
                <a:srgbClr val="000000"/>
              </a:solidFill>
            </a:endParaRPr>
          </a:p>
        </p:txBody>
      </p:sp>
    </p:spTree>
    <p:extLst>
      <p:ext uri="{BB962C8B-B14F-4D97-AF65-F5344CB8AC3E}">
        <p14:creationId xmlns:p14="http://schemas.microsoft.com/office/powerpoint/2010/main" val="35098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11188" y="5084763"/>
            <a:ext cx="8208962" cy="1661993"/>
          </a:xfrm>
        </p:spPr>
        <p:txBody>
          <a:bodyPr/>
          <a:lstStyle/>
          <a:p>
            <a:r>
              <a:rPr lang="en-AU" dirty="0"/>
              <a:t>Phone:</a:t>
            </a:r>
            <a:r>
              <a:rPr lang="en-AU" b="0" dirty="0"/>
              <a:t> +61 2 6249 9111</a:t>
            </a:r>
          </a:p>
          <a:p>
            <a:r>
              <a:rPr lang="en-AU" dirty="0"/>
              <a:t>Web:</a:t>
            </a:r>
            <a:r>
              <a:rPr lang="en-AU" b="0" dirty="0"/>
              <a:t> www.ga.gov.au</a:t>
            </a:r>
          </a:p>
          <a:p>
            <a:r>
              <a:rPr lang="en-AU" dirty="0"/>
              <a:t>Email</a:t>
            </a:r>
            <a:r>
              <a:rPr lang="en-AU"/>
              <a:t>:</a:t>
            </a:r>
            <a:r>
              <a:rPr lang="en-AU" b="0"/>
              <a:t> clientservices@ga.gov.au</a:t>
            </a:r>
            <a:endParaRPr lang="en-AU" b="0" dirty="0"/>
          </a:p>
          <a:p>
            <a:r>
              <a:rPr lang="en-AU" dirty="0"/>
              <a:t>Address:</a:t>
            </a:r>
            <a:r>
              <a:rPr lang="en-AU" b="0" dirty="0"/>
              <a:t> </a:t>
            </a:r>
            <a:r>
              <a:rPr lang="en-AU" b="0" dirty="0" err="1"/>
              <a:t>Cnr</a:t>
            </a:r>
            <a:r>
              <a:rPr lang="en-AU" b="0" dirty="0"/>
              <a:t> Jerrabomberra Avenue and Hindmarsh Drive, Symonston ACT 2609</a:t>
            </a:r>
          </a:p>
          <a:p>
            <a:r>
              <a:rPr lang="en-AU" dirty="0"/>
              <a:t>Postal Address:</a:t>
            </a:r>
            <a:r>
              <a:rPr lang="en-AU" b="0" dirty="0"/>
              <a:t> GPO Box 378, Canberra ACT 2601</a:t>
            </a:r>
          </a:p>
        </p:txBody>
      </p:sp>
      <p:sp>
        <p:nvSpPr>
          <p:cNvPr id="502786" name="Rectangle 2"/>
          <p:cNvSpPr>
            <a:spLocks noGrp="1" noChangeArrowheads="1"/>
          </p:cNvSpPr>
          <p:nvPr>
            <p:ph type="title"/>
          </p:nvPr>
        </p:nvSpPr>
        <p:spPr/>
        <p:txBody>
          <a:bodyPr/>
          <a:lstStyle/>
          <a:p>
            <a:r>
              <a:rPr lang="en-US" dirty="0"/>
              <a:t>References</a:t>
            </a:r>
          </a:p>
        </p:txBody>
      </p:sp>
      <p:sp>
        <p:nvSpPr>
          <p:cNvPr id="502787" name="Rectangle 3"/>
          <p:cNvSpPr>
            <a:spLocks noGrp="1" noChangeArrowheads="1"/>
          </p:cNvSpPr>
          <p:nvPr>
            <p:ph type="body" idx="1"/>
          </p:nvPr>
        </p:nvSpPr>
        <p:spPr>
          <a:xfrm>
            <a:off x="611188" y="2409825"/>
            <a:ext cx="8229600" cy="2462213"/>
          </a:xfrm>
        </p:spPr>
        <p:txBody>
          <a:bodyPr/>
          <a:lstStyle/>
          <a:p>
            <a:r>
              <a:rPr lang="en-US" sz="1400" dirty="0"/>
              <a:t>Geoscience Australia’s Network Monitoring: </a:t>
            </a:r>
            <a:r>
              <a:rPr lang="en-US" sz="1400" dirty="0">
                <a:hlinkClick r:id="rId2"/>
              </a:rPr>
              <a:t>http://</a:t>
            </a:r>
            <a:r>
              <a:rPr lang="en-US" sz="1400" dirty="0" smtClean="0">
                <a:hlinkClick r:id="rId2"/>
              </a:rPr>
              <a:t>www.ga.gov.au/auntie/stn_html.stn_ffp?layerid=COMMS1</a:t>
            </a:r>
            <a:endParaRPr lang="en-US" sz="1400" dirty="0" smtClean="0"/>
          </a:p>
          <a:p>
            <a:r>
              <a:rPr lang="en-US" sz="1400" dirty="0" smtClean="0"/>
              <a:t>Western </a:t>
            </a:r>
            <a:r>
              <a:rPr lang="en-US" sz="1400" dirty="0"/>
              <a:t>Australia’s controlled border: </a:t>
            </a:r>
            <a:r>
              <a:rPr lang="en-US" sz="1400" dirty="0">
                <a:hlinkClick r:id="rId3"/>
              </a:rPr>
              <a:t>https://</a:t>
            </a:r>
            <a:r>
              <a:rPr lang="en-US" sz="1400" dirty="0" smtClean="0">
                <a:hlinkClick r:id="rId3"/>
              </a:rPr>
              <a:t>www.wa.gov.au/organisation/covid-communications/covid-19-coronavirus-controlled-border</a:t>
            </a:r>
            <a:endParaRPr lang="en-US" sz="1400" dirty="0"/>
          </a:p>
          <a:p>
            <a:r>
              <a:rPr lang="en-US" sz="1400" dirty="0"/>
              <a:t>CTBTO state of health </a:t>
            </a:r>
            <a:r>
              <a:rPr lang="en-US" sz="1400" dirty="0" err="1"/>
              <a:t>Grafana</a:t>
            </a:r>
            <a:r>
              <a:rPr lang="en-US" sz="1400" dirty="0"/>
              <a:t> page for AU network: </a:t>
            </a:r>
            <a:r>
              <a:rPr lang="en-US" sz="1400" dirty="0">
                <a:hlinkClick r:id="rId4"/>
              </a:rPr>
              <a:t>https://</a:t>
            </a:r>
            <a:r>
              <a:rPr lang="en-US" sz="1400" dirty="0" smtClean="0">
                <a:hlinkClick r:id="rId4"/>
              </a:rPr>
              <a:t>soh.ctbto.org/soh2/dashboard/db/ims-stations-panel?orgId=2&amp;var-country=AU&amp;var-tech=All&amp;var-station=All</a:t>
            </a:r>
            <a:endParaRPr lang="en-US" sz="1400" dirty="0"/>
          </a:p>
          <a:p>
            <a:r>
              <a:rPr lang="en-US" sz="1400" dirty="0"/>
              <a:t>IRIS mustang noise pdf browser: </a:t>
            </a:r>
            <a:r>
              <a:rPr lang="en-US" sz="1400" dirty="0">
                <a:hlinkClick r:id="rId5"/>
              </a:rPr>
              <a:t>http://services.iris.edu/mustang/noise-pdf-browser/1/gallery?target=AU.MAW.*.BH?.</a:t>
            </a:r>
            <a:r>
              <a:rPr lang="en-US" sz="1400" dirty="0" smtClean="0">
                <a:hlinkClick r:id="rId5"/>
              </a:rPr>
              <a:t>M&amp;interval=week</a:t>
            </a:r>
            <a:endParaRPr lang="en-US" sz="1400" dirty="0"/>
          </a:p>
          <a:p>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AU" dirty="0"/>
          </a:p>
        </p:txBody>
      </p:sp>
      <p:sp>
        <p:nvSpPr>
          <p:cNvPr id="595970" name="Rectangle 2"/>
          <p:cNvSpPr>
            <a:spLocks noGrp="1" noChangeArrowheads="1"/>
          </p:cNvSpPr>
          <p:nvPr>
            <p:ph type="title"/>
          </p:nvPr>
        </p:nvSpPr>
        <p:spPr/>
        <p:txBody>
          <a:bodyPr/>
          <a:lstStyle/>
          <a:p>
            <a:r>
              <a:rPr lang="en-US" dirty="0"/>
              <a:t>Introduction</a:t>
            </a:r>
          </a:p>
        </p:txBody>
      </p:sp>
      <p:sp>
        <p:nvSpPr>
          <p:cNvPr id="595971" name="Rectangle 3"/>
          <p:cNvSpPr>
            <a:spLocks noGrp="1" noChangeArrowheads="1"/>
          </p:cNvSpPr>
          <p:nvPr>
            <p:ph type="body" idx="1"/>
          </p:nvPr>
        </p:nvSpPr>
        <p:spPr/>
        <p:txBody>
          <a:bodyPr/>
          <a:lstStyle/>
          <a:p>
            <a:pPr algn="just"/>
            <a:r>
              <a:rPr lang="en-AU" sz="2000" dirty="0">
                <a:solidFill>
                  <a:srgbClr val="000000"/>
                </a:solidFill>
              </a:rPr>
              <a:t>Robust station design, good working relationships with local </a:t>
            </a:r>
            <a:r>
              <a:rPr lang="en-AU" sz="2000" dirty="0" smtClean="0">
                <a:solidFill>
                  <a:srgbClr val="000000"/>
                </a:solidFill>
              </a:rPr>
              <a:t>operators, </a:t>
            </a:r>
            <a:r>
              <a:rPr lang="en-AU" sz="2000" dirty="0">
                <a:solidFill>
                  <a:srgbClr val="000000"/>
                </a:solidFill>
              </a:rPr>
              <a:t>remote monitoring and access to station equipment are key factors that allowed Geoscience Australia (GA) to continue operating CTBTO stations in Australia and Antarctica with minimal downtime during the </a:t>
            </a:r>
            <a:r>
              <a:rPr lang="en-AU" sz="2000" dirty="0" smtClean="0">
                <a:solidFill>
                  <a:srgbClr val="000000"/>
                </a:solidFill>
              </a:rPr>
              <a:t>COVID-19 pandemic.</a:t>
            </a:r>
            <a:endParaRPr lang="en-AU" sz="2000" dirty="0">
              <a:solidFill>
                <a:srgbClr val="000000"/>
              </a:solidFill>
            </a:endParaRPr>
          </a:p>
          <a:p>
            <a:pPr algn="just"/>
            <a:endParaRPr lang="en-AU" sz="2000" dirty="0"/>
          </a:p>
          <a:p>
            <a:pPr algn="just"/>
            <a:r>
              <a:rPr lang="en-AU" sz="2600" b="1" dirty="0" smtClean="0">
                <a:solidFill>
                  <a:srgbClr val="006983"/>
                </a:solidFill>
                <a:latin typeface="+mj-lt"/>
              </a:rPr>
              <a:t>COVID-19 Impacts</a:t>
            </a:r>
          </a:p>
          <a:p>
            <a:pPr algn="just"/>
            <a:r>
              <a:rPr lang="en-AU" sz="2000" dirty="0" smtClean="0">
                <a:solidFill>
                  <a:srgbClr val="000000"/>
                </a:solidFill>
              </a:rPr>
              <a:t>Travel </a:t>
            </a:r>
            <a:r>
              <a:rPr lang="en-AU" sz="2000" dirty="0">
                <a:solidFill>
                  <a:srgbClr val="000000"/>
                </a:solidFill>
              </a:rPr>
              <a:t>restrictions within Australia due to the pandemic resulted in station maintenance only undertaken for one out of five Australian stations between December 2019 and November 2020</a:t>
            </a:r>
            <a:r>
              <a:rPr lang="en-AU" sz="2000" dirty="0" smtClean="0">
                <a:solidFill>
                  <a:srgbClr val="000000"/>
                </a:solidFill>
              </a:rPr>
              <a:t>.  The COVID-19 situation in Australia has settled down a lot in 2021, but we are still experiencing outbreaks, state border closures and quarantine/isolation enforcements. </a:t>
            </a:r>
          </a:p>
          <a:p>
            <a:pPr algn="just"/>
            <a:endParaRPr lang="en-AU" sz="2000" dirty="0" smtClean="0">
              <a:solidFill>
                <a:srgbClr val="000000"/>
              </a:solidFill>
            </a:endParaRPr>
          </a:p>
          <a:p>
            <a:pPr algn="just"/>
            <a:endParaRPr lang="en-AU" sz="2000" dirty="0">
              <a:solidFill>
                <a:srgbClr val="FF0000"/>
              </a:solidFill>
            </a:endParaRPr>
          </a:p>
          <a:p>
            <a:pPr algn="just"/>
            <a:endParaRPr lang="en-AU" sz="2000" dirty="0" smtClean="0">
              <a:solidFill>
                <a:srgbClr val="FF0000"/>
              </a:solidFill>
            </a:endParaRPr>
          </a:p>
          <a:p>
            <a:pPr algn="just"/>
            <a:endParaRPr lang="en-AU" dirty="0"/>
          </a:p>
          <a:p>
            <a:endParaRPr lang="en-AU" dirty="0"/>
          </a:p>
          <a:p>
            <a:endParaRPr lang="en-US" dirty="0"/>
          </a:p>
        </p:txBody>
      </p:sp>
    </p:spTree>
    <p:extLst>
      <p:ext uri="{BB962C8B-B14F-4D97-AF65-F5344CB8AC3E}">
        <p14:creationId xmlns:p14="http://schemas.microsoft.com/office/powerpoint/2010/main" val="375845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Australian Travel Restrictions</a:t>
            </a:r>
            <a:endParaRPr lang="en-AU" dirty="0"/>
          </a:p>
        </p:txBody>
      </p:sp>
      <p:sp>
        <p:nvSpPr>
          <p:cNvPr id="3" name="Content Placeholder 2"/>
          <p:cNvSpPr>
            <a:spLocks noGrp="1"/>
          </p:cNvSpPr>
          <p:nvPr>
            <p:ph idx="1"/>
          </p:nvPr>
        </p:nvSpPr>
        <p:spPr>
          <a:xfrm>
            <a:off x="457200" y="845343"/>
            <a:ext cx="8435280" cy="5821363"/>
          </a:xfrm>
        </p:spPr>
        <p:txBody>
          <a:bodyPr/>
          <a:lstStyle/>
          <a:p>
            <a:r>
              <a:rPr lang="en-AU" sz="2000" dirty="0" smtClean="0">
                <a:solidFill>
                  <a:srgbClr val="000000"/>
                </a:solidFill>
              </a:rPr>
              <a:t>The Australian travel restrictions include the closure of our international border to all but essential travel and state borders being closed and opened throughout the pandemic.  This has had a number of impacts:</a:t>
            </a:r>
          </a:p>
          <a:p>
            <a:pPr marL="342900" indent="-342900">
              <a:buFontTx/>
              <a:buChar char="-"/>
            </a:pPr>
            <a:r>
              <a:rPr lang="en-AU" sz="2000" dirty="0" smtClean="0">
                <a:solidFill>
                  <a:srgbClr val="000000"/>
                </a:solidFill>
              </a:rPr>
              <a:t>CTBTO staff haven’t been able to travel to Australia to work on station upgrades;</a:t>
            </a:r>
          </a:p>
          <a:p>
            <a:pPr marL="342900" indent="-342900">
              <a:buFontTx/>
              <a:buChar char="-"/>
            </a:pPr>
            <a:r>
              <a:rPr lang="en-AU" sz="2000" dirty="0">
                <a:solidFill>
                  <a:srgbClr val="000000"/>
                </a:solidFill>
              </a:rPr>
              <a:t>t</a:t>
            </a:r>
            <a:r>
              <a:rPr lang="en-AU" sz="2000" dirty="0" smtClean="0">
                <a:solidFill>
                  <a:srgbClr val="000000"/>
                </a:solidFill>
              </a:rPr>
              <a:t>he closed international boarder and ongoing uncertainty of state borders has meant more Australians are travelling within Australia and within their home states</a:t>
            </a:r>
            <a:r>
              <a:rPr lang="en-AU" sz="2000" dirty="0">
                <a:solidFill>
                  <a:srgbClr val="000000"/>
                </a:solidFill>
              </a:rPr>
              <a:t>;</a:t>
            </a:r>
            <a:r>
              <a:rPr lang="en-AU" sz="2000" dirty="0" smtClean="0">
                <a:solidFill>
                  <a:srgbClr val="000000"/>
                </a:solidFill>
              </a:rPr>
              <a:t>  </a:t>
            </a:r>
          </a:p>
          <a:p>
            <a:pPr marL="342900" indent="-342900">
              <a:buFontTx/>
              <a:buChar char="-"/>
            </a:pPr>
            <a:r>
              <a:rPr lang="en-AU" sz="2000" dirty="0" smtClean="0">
                <a:solidFill>
                  <a:srgbClr val="000000"/>
                </a:solidFill>
              </a:rPr>
              <a:t>within Australia it has been difficult to book accommodation and hire vehicles to conduct maintenance visits, and</a:t>
            </a:r>
          </a:p>
          <a:p>
            <a:pPr marL="342900" indent="-342900">
              <a:buFontTx/>
              <a:buChar char="-"/>
            </a:pPr>
            <a:r>
              <a:rPr lang="en-AU" sz="2000" dirty="0">
                <a:solidFill>
                  <a:srgbClr val="000000"/>
                </a:solidFill>
              </a:rPr>
              <a:t>t</a:t>
            </a:r>
            <a:r>
              <a:rPr lang="en-AU" sz="2000" dirty="0" smtClean="0">
                <a:solidFill>
                  <a:srgbClr val="000000"/>
                </a:solidFill>
              </a:rPr>
              <a:t>he </a:t>
            </a:r>
            <a:r>
              <a:rPr lang="en-AU" sz="2000" dirty="0">
                <a:solidFill>
                  <a:srgbClr val="000000"/>
                </a:solidFill>
              </a:rPr>
              <a:t>pandemic has also </a:t>
            </a:r>
            <a:r>
              <a:rPr lang="en-AU" sz="2000" dirty="0" smtClean="0">
                <a:solidFill>
                  <a:srgbClr val="000000"/>
                </a:solidFill>
              </a:rPr>
              <a:t>impacted the movement of cargo to and from Australia, as well as within Australia.</a:t>
            </a:r>
          </a:p>
          <a:p>
            <a:r>
              <a:rPr lang="en-AU" sz="2000" dirty="0" smtClean="0">
                <a:solidFill>
                  <a:srgbClr val="000000"/>
                </a:solidFill>
              </a:rPr>
              <a:t>These </a:t>
            </a:r>
            <a:r>
              <a:rPr lang="en-AU" sz="2000" dirty="0">
                <a:solidFill>
                  <a:srgbClr val="000000"/>
                </a:solidFill>
              </a:rPr>
              <a:t>factors are still impacting our ability to conduct maintenance visits.</a:t>
            </a:r>
          </a:p>
          <a:p>
            <a:endParaRPr lang="en-AU" dirty="0">
              <a:solidFill>
                <a:srgbClr val="000000"/>
              </a:solidFill>
            </a:endParaRPr>
          </a:p>
        </p:txBody>
      </p:sp>
      <p:sp>
        <p:nvSpPr>
          <p:cNvPr id="4" name="Footer Placeholder 3"/>
          <p:cNvSpPr>
            <a:spLocks noGrp="1"/>
          </p:cNvSpPr>
          <p:nvPr>
            <p:ph type="ftr" sz="quarter" idx="10"/>
          </p:nvPr>
        </p:nvSpPr>
        <p:spPr/>
        <p:txBody>
          <a:bodyPr/>
          <a:lstStyle/>
          <a:p>
            <a:endParaRPr lang="en-AU" dirty="0"/>
          </a:p>
        </p:txBody>
      </p:sp>
    </p:spTree>
    <p:extLst>
      <p:ext uri="{BB962C8B-B14F-4D97-AF65-F5344CB8AC3E}">
        <p14:creationId xmlns:p14="http://schemas.microsoft.com/office/powerpoint/2010/main" val="33453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AU" dirty="0"/>
          </a:p>
        </p:txBody>
      </p:sp>
      <p:sp>
        <p:nvSpPr>
          <p:cNvPr id="595970" name="Rectangle 2"/>
          <p:cNvSpPr>
            <a:spLocks noGrp="1" noChangeArrowheads="1"/>
          </p:cNvSpPr>
          <p:nvPr>
            <p:ph type="title"/>
          </p:nvPr>
        </p:nvSpPr>
        <p:spPr>
          <a:xfrm>
            <a:off x="457200" y="415925"/>
            <a:ext cx="8229600" cy="861774"/>
          </a:xfrm>
        </p:spPr>
        <p:txBody>
          <a:bodyPr/>
          <a:lstStyle/>
          <a:p>
            <a:r>
              <a:rPr lang="en-AU" sz="2400" dirty="0"/>
              <a:t>Impact to </a:t>
            </a:r>
            <a:r>
              <a:rPr lang="en-AU" sz="2400" dirty="0" smtClean="0"/>
              <a:t>CTBT Stations</a:t>
            </a:r>
            <a:r>
              <a:rPr lang="en-AU" sz="2400" dirty="0"/>
              <a:t/>
            </a:r>
            <a:br>
              <a:rPr lang="en-AU" sz="2400" dirty="0"/>
            </a:br>
            <a:endParaRPr lang="en-US" dirty="0"/>
          </a:p>
        </p:txBody>
      </p:sp>
      <p:sp>
        <p:nvSpPr>
          <p:cNvPr id="595971" name="Rectangle 3"/>
          <p:cNvSpPr>
            <a:spLocks noGrp="1" noChangeArrowheads="1"/>
          </p:cNvSpPr>
          <p:nvPr>
            <p:ph type="body" idx="1"/>
          </p:nvPr>
        </p:nvSpPr>
        <p:spPr/>
        <p:txBody>
          <a:bodyPr/>
          <a:lstStyle/>
          <a:p>
            <a:pPr algn="just"/>
            <a:r>
              <a:rPr lang="en-AU" sz="2000" dirty="0" smtClean="0">
                <a:solidFill>
                  <a:srgbClr val="000000"/>
                </a:solidFill>
              </a:rPr>
              <a:t>Australian CTBT stations have performed very well during the COVID-19 shutdowns and restrictions. </a:t>
            </a:r>
          </a:p>
          <a:p>
            <a:pPr algn="just"/>
            <a:r>
              <a:rPr lang="en-AU" sz="2000" dirty="0" smtClean="0">
                <a:solidFill>
                  <a:srgbClr val="000000"/>
                </a:solidFill>
              </a:rPr>
              <a:t>However we did encounter </a:t>
            </a:r>
            <a:r>
              <a:rPr lang="en-AU" sz="2000" dirty="0">
                <a:solidFill>
                  <a:srgbClr val="000000"/>
                </a:solidFill>
              </a:rPr>
              <a:t>problems with elements at </a:t>
            </a:r>
            <a:r>
              <a:rPr lang="en-AU" sz="2000" dirty="0" smtClean="0">
                <a:solidFill>
                  <a:srgbClr val="000000"/>
                </a:solidFill>
              </a:rPr>
              <a:t>an Infrasound array and an issue at the </a:t>
            </a:r>
            <a:r>
              <a:rPr lang="en-AU" sz="2000" dirty="0" err="1" smtClean="0">
                <a:solidFill>
                  <a:srgbClr val="000000"/>
                </a:solidFill>
              </a:rPr>
              <a:t>Hydroacoustic</a:t>
            </a:r>
            <a:r>
              <a:rPr lang="en-AU" sz="2000" dirty="0" smtClean="0">
                <a:solidFill>
                  <a:srgbClr val="000000"/>
                </a:solidFill>
              </a:rPr>
              <a:t> station.  Due to the previously mentioned restrictions, we weren’t able to visit the stations to investigate and resolve the issues.  </a:t>
            </a:r>
          </a:p>
          <a:p>
            <a:pPr algn="just"/>
            <a:r>
              <a:rPr lang="en-AU" sz="2000" dirty="0" smtClean="0">
                <a:solidFill>
                  <a:srgbClr val="000000"/>
                </a:solidFill>
              </a:rPr>
              <a:t>We have had to use the tools available to us to remotely diagnose and find the issues.   </a:t>
            </a:r>
          </a:p>
          <a:p>
            <a:pPr algn="just"/>
            <a:endParaRPr lang="en-AU" sz="2000" dirty="0"/>
          </a:p>
          <a:p>
            <a:endParaRPr lang="en-US" dirty="0"/>
          </a:p>
        </p:txBody>
      </p:sp>
    </p:spTree>
    <p:extLst>
      <p:ext uri="{BB962C8B-B14F-4D97-AF65-F5344CB8AC3E}">
        <p14:creationId xmlns:p14="http://schemas.microsoft.com/office/powerpoint/2010/main" val="319246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AU" dirty="0"/>
          </a:p>
        </p:txBody>
      </p:sp>
      <p:sp>
        <p:nvSpPr>
          <p:cNvPr id="595970" name="Rectangle 2"/>
          <p:cNvSpPr>
            <a:spLocks noGrp="1" noChangeArrowheads="1"/>
          </p:cNvSpPr>
          <p:nvPr>
            <p:ph type="title"/>
          </p:nvPr>
        </p:nvSpPr>
        <p:spPr>
          <a:xfrm>
            <a:off x="457200" y="415925"/>
            <a:ext cx="8229600" cy="892552"/>
          </a:xfrm>
        </p:spPr>
        <p:txBody>
          <a:bodyPr/>
          <a:lstStyle/>
          <a:p>
            <a:r>
              <a:rPr lang="en-US" dirty="0"/>
              <a:t>Remote Troubleshooting </a:t>
            </a:r>
            <a:br>
              <a:rPr lang="en-US" dirty="0"/>
            </a:br>
            <a:endParaRPr lang="en-US" dirty="0"/>
          </a:p>
        </p:txBody>
      </p:sp>
      <p:sp>
        <p:nvSpPr>
          <p:cNvPr id="595971" name="Rectangle 3"/>
          <p:cNvSpPr>
            <a:spLocks noGrp="1" noChangeArrowheads="1"/>
          </p:cNvSpPr>
          <p:nvPr>
            <p:ph type="body" idx="1"/>
          </p:nvPr>
        </p:nvSpPr>
        <p:spPr>
          <a:xfrm>
            <a:off x="395536" y="980728"/>
            <a:ext cx="8229600" cy="5256213"/>
          </a:xfrm>
        </p:spPr>
        <p:txBody>
          <a:bodyPr/>
          <a:lstStyle/>
          <a:p>
            <a:pPr algn="just"/>
            <a:r>
              <a:rPr lang="en-AU" sz="2000" dirty="0">
                <a:solidFill>
                  <a:srgbClr val="000000"/>
                </a:solidFill>
              </a:rPr>
              <a:t>With the ability to monitor station performance remotely to identify outages and issues, and remotely access station equipment to undertake root cause analysis, in most cases we have been able to resolve critical problems at stations. </a:t>
            </a:r>
            <a:r>
              <a:rPr lang="en-AU" sz="2000" dirty="0" smtClean="0">
                <a:solidFill>
                  <a:srgbClr val="000000"/>
                </a:solidFill>
              </a:rPr>
              <a:t> Tools such as </a:t>
            </a:r>
            <a:r>
              <a:rPr lang="en-AU" sz="2000" dirty="0" err="1" smtClean="0">
                <a:solidFill>
                  <a:srgbClr val="000000"/>
                </a:solidFill>
              </a:rPr>
              <a:t>Grafana</a:t>
            </a:r>
            <a:r>
              <a:rPr lang="en-AU" sz="2000" dirty="0" smtClean="0">
                <a:solidFill>
                  <a:srgbClr val="000000"/>
                </a:solidFill>
              </a:rPr>
              <a:t>, Nagios, IRIS Mustang and GA data monitoring web pages, have allowed us to keep track of station performance and operation.  The ability to remotely log into equipment, from workstations, communication devices, power systems and digitisers, at stations enabled fault finding and narrowing down of where issues have occurred.</a:t>
            </a:r>
            <a:endParaRPr lang="en-AU" sz="2000" dirty="0">
              <a:solidFill>
                <a:srgbClr val="000000"/>
              </a:solidFill>
            </a:endParaRPr>
          </a:p>
          <a:p>
            <a:pPr algn="just"/>
            <a:r>
              <a:rPr lang="en-AU" sz="2000" dirty="0">
                <a:solidFill>
                  <a:srgbClr val="000000"/>
                </a:solidFill>
              </a:rPr>
              <a:t>We were able to engage with local operators </a:t>
            </a:r>
            <a:r>
              <a:rPr lang="en-AU" sz="2000" dirty="0" smtClean="0">
                <a:solidFill>
                  <a:srgbClr val="000000"/>
                </a:solidFill>
              </a:rPr>
              <a:t>nearby stations </a:t>
            </a:r>
            <a:r>
              <a:rPr lang="en-AU" sz="2000" dirty="0">
                <a:solidFill>
                  <a:srgbClr val="000000"/>
                </a:solidFill>
              </a:rPr>
              <a:t>with knowledge of the equipment and </a:t>
            </a:r>
            <a:r>
              <a:rPr lang="en-AU" sz="2000" dirty="0" smtClean="0">
                <a:solidFill>
                  <a:srgbClr val="000000"/>
                </a:solidFill>
              </a:rPr>
              <a:t>systems, </a:t>
            </a:r>
            <a:r>
              <a:rPr lang="en-AU" sz="2000" dirty="0">
                <a:solidFill>
                  <a:srgbClr val="000000"/>
                </a:solidFill>
              </a:rPr>
              <a:t>who could assist with equipment exchange and perform tests. Having these resources available has been critical to maintaining station operation within travel restrictions.</a:t>
            </a:r>
          </a:p>
          <a:p>
            <a:endParaRPr lang="en-US" dirty="0"/>
          </a:p>
        </p:txBody>
      </p:sp>
    </p:spTree>
    <p:extLst>
      <p:ext uri="{BB962C8B-B14F-4D97-AF65-F5344CB8AC3E}">
        <p14:creationId xmlns:p14="http://schemas.microsoft.com/office/powerpoint/2010/main" val="213615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Grafana</a:t>
            </a:r>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04875"/>
            <a:ext cx="8229600" cy="4725840"/>
          </a:xfrm>
        </p:spPr>
      </p:pic>
      <p:sp>
        <p:nvSpPr>
          <p:cNvPr id="4" name="Footer Placeholder 3"/>
          <p:cNvSpPr>
            <a:spLocks noGrp="1"/>
          </p:cNvSpPr>
          <p:nvPr>
            <p:ph type="ftr" sz="quarter" idx="10"/>
          </p:nvPr>
        </p:nvSpPr>
        <p:spPr/>
        <p:txBody>
          <a:bodyPr/>
          <a:lstStyle/>
          <a:p>
            <a:endParaRPr lang="en-AU" dirty="0"/>
          </a:p>
        </p:txBody>
      </p:sp>
    </p:spTree>
    <p:extLst>
      <p:ext uri="{BB962C8B-B14F-4D97-AF65-F5344CB8AC3E}">
        <p14:creationId xmlns:p14="http://schemas.microsoft.com/office/powerpoint/2010/main" val="260060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27584" y="844847"/>
            <a:ext cx="7632848" cy="2008089"/>
          </a:xfrm>
          <a:prstGeom prst="rect">
            <a:avLst/>
          </a:prstGeom>
        </p:spPr>
      </p:pic>
      <p:sp>
        <p:nvSpPr>
          <p:cNvPr id="4" name="Footer Placeholder 3"/>
          <p:cNvSpPr>
            <a:spLocks noGrp="1"/>
          </p:cNvSpPr>
          <p:nvPr>
            <p:ph type="ftr" sz="quarter" idx="10"/>
          </p:nvPr>
        </p:nvSpPr>
        <p:spPr/>
        <p:txBody>
          <a:bodyPr/>
          <a:lstStyle/>
          <a:p>
            <a:endParaRPr lang="en-AU" dirty="0"/>
          </a:p>
        </p:txBody>
      </p:sp>
      <p:sp>
        <p:nvSpPr>
          <p:cNvPr id="595970" name="Rectangle 2"/>
          <p:cNvSpPr>
            <a:spLocks noGrp="1" noChangeArrowheads="1"/>
          </p:cNvSpPr>
          <p:nvPr>
            <p:ph type="title"/>
          </p:nvPr>
        </p:nvSpPr>
        <p:spPr>
          <a:xfrm>
            <a:off x="457200" y="415925"/>
            <a:ext cx="8229600" cy="830997"/>
          </a:xfrm>
        </p:spPr>
        <p:txBody>
          <a:bodyPr/>
          <a:lstStyle/>
          <a:p>
            <a:r>
              <a:rPr lang="en-AU" sz="2400" dirty="0" smtClean="0"/>
              <a:t>GA </a:t>
            </a:r>
            <a:r>
              <a:rPr lang="en-AU" sz="2400" dirty="0"/>
              <a:t>monitoring of </a:t>
            </a:r>
            <a:r>
              <a:rPr lang="en-AU" sz="2400" dirty="0" smtClean="0"/>
              <a:t>data sources</a:t>
            </a:r>
            <a:r>
              <a:rPr lang="en-AU" sz="2400" dirty="0"/>
              <a:t/>
            </a:r>
            <a:br>
              <a:rPr lang="en-AU" sz="2400" dirty="0"/>
            </a:b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204864"/>
            <a:ext cx="7416824" cy="4088268"/>
          </a:xfrm>
          <a:prstGeom prst="rect">
            <a:avLst/>
          </a:prstGeom>
        </p:spPr>
      </p:pic>
    </p:spTree>
    <p:extLst>
      <p:ext uri="{BB962C8B-B14F-4D97-AF65-F5344CB8AC3E}">
        <p14:creationId xmlns:p14="http://schemas.microsoft.com/office/powerpoint/2010/main" val="1281368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AU" dirty="0"/>
          </a:p>
        </p:txBody>
      </p:sp>
      <p:sp>
        <p:nvSpPr>
          <p:cNvPr id="595970" name="Rectangle 2"/>
          <p:cNvSpPr>
            <a:spLocks noGrp="1" noChangeArrowheads="1"/>
          </p:cNvSpPr>
          <p:nvPr>
            <p:ph type="title"/>
          </p:nvPr>
        </p:nvSpPr>
        <p:spPr>
          <a:xfrm>
            <a:off x="457200" y="415925"/>
            <a:ext cx="8229600" cy="1508105"/>
          </a:xfrm>
        </p:spPr>
        <p:txBody>
          <a:bodyPr/>
          <a:lstStyle/>
          <a:p>
            <a:r>
              <a:rPr lang="en-AU" sz="2400" dirty="0"/>
              <a:t>Automated display of  IRIS Mustang toolkit Power Spectral Density (PSD) plots to monitor seismic station channel health.</a:t>
            </a:r>
            <a:r>
              <a:rPr lang="en-AU" sz="2000" dirty="0"/>
              <a:t/>
            </a:r>
            <a:br>
              <a:rPr lang="en-AU" sz="2000" dirty="0"/>
            </a:br>
            <a:endParaRPr lang="en-US" sz="2000" dirty="0"/>
          </a:p>
        </p:txBody>
      </p:sp>
      <p:sp>
        <p:nvSpPr>
          <p:cNvPr id="595971" name="Rectangle 3"/>
          <p:cNvSpPr>
            <a:spLocks noGrp="1" noChangeArrowheads="1"/>
          </p:cNvSpPr>
          <p:nvPr>
            <p:ph type="body" idx="1"/>
          </p:nvPr>
        </p:nvSpPr>
        <p:spPr>
          <a:xfrm>
            <a:off x="457200" y="1700808"/>
            <a:ext cx="8229600" cy="4536480"/>
          </a:xfrm>
        </p:spPr>
        <p:txBody>
          <a:bodyPr/>
          <a:lstStyle/>
          <a:p>
            <a:endParaRPr lang="en-US" dirty="0"/>
          </a:p>
        </p:txBody>
      </p:sp>
      <p:pic>
        <p:nvPicPr>
          <p:cNvPr id="6" name="Picture 5"/>
          <p:cNvPicPr>
            <a:picLocks noChangeAspect="1"/>
          </p:cNvPicPr>
          <p:nvPr/>
        </p:nvPicPr>
        <p:blipFill>
          <a:blip r:embed="rId2"/>
          <a:stretch>
            <a:fillRect/>
          </a:stretch>
        </p:blipFill>
        <p:spPr>
          <a:xfrm>
            <a:off x="457200" y="1700808"/>
            <a:ext cx="8257918" cy="4176117"/>
          </a:xfrm>
          <a:prstGeom prst="rect">
            <a:avLst/>
          </a:prstGeom>
        </p:spPr>
      </p:pic>
    </p:spTree>
    <p:extLst>
      <p:ext uri="{BB962C8B-B14F-4D97-AF65-F5344CB8AC3E}">
        <p14:creationId xmlns:p14="http://schemas.microsoft.com/office/powerpoint/2010/main" val="3791132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92443"/>
          </a:xfrm>
        </p:spPr>
        <p:txBody>
          <a:bodyPr/>
          <a:lstStyle/>
          <a:p>
            <a:r>
              <a:rPr lang="en-AU" dirty="0" smtClean="0"/>
              <a:t>IS06 remote troubleshooting</a:t>
            </a:r>
            <a:endParaRPr lang="en-AU" dirty="0"/>
          </a:p>
        </p:txBody>
      </p:sp>
      <p:sp>
        <p:nvSpPr>
          <p:cNvPr id="3" name="Content Placeholder 2"/>
          <p:cNvSpPr>
            <a:spLocks noGrp="1"/>
          </p:cNvSpPr>
          <p:nvPr>
            <p:ph idx="1"/>
          </p:nvPr>
        </p:nvSpPr>
        <p:spPr>
          <a:xfrm>
            <a:off x="457200" y="1052736"/>
            <a:ext cx="8229600" cy="5256213"/>
          </a:xfrm>
        </p:spPr>
        <p:txBody>
          <a:bodyPr/>
          <a:lstStyle/>
          <a:p>
            <a:r>
              <a:rPr lang="en-AU" sz="1800" dirty="0" smtClean="0">
                <a:solidFill>
                  <a:srgbClr val="000000"/>
                </a:solidFill>
              </a:rPr>
              <a:t>IS06 </a:t>
            </a:r>
            <a:r>
              <a:rPr lang="en-AU" sz="1800" dirty="0">
                <a:solidFill>
                  <a:srgbClr val="000000"/>
                </a:solidFill>
              </a:rPr>
              <a:t>suffered from </a:t>
            </a:r>
            <a:r>
              <a:rPr lang="en-AU" sz="1800" dirty="0" smtClean="0">
                <a:solidFill>
                  <a:srgbClr val="000000"/>
                </a:solidFill>
              </a:rPr>
              <a:t>a few </a:t>
            </a:r>
            <a:r>
              <a:rPr lang="en-AU" sz="1800" dirty="0">
                <a:solidFill>
                  <a:srgbClr val="000000"/>
                </a:solidFill>
              </a:rPr>
              <a:t>issues during the </a:t>
            </a:r>
            <a:r>
              <a:rPr lang="en-AU" sz="1800" dirty="0" smtClean="0">
                <a:solidFill>
                  <a:srgbClr val="000000"/>
                </a:solidFill>
              </a:rPr>
              <a:t>COVID-19 restrictions: </a:t>
            </a:r>
            <a:r>
              <a:rPr lang="en-AU" sz="1800" dirty="0">
                <a:solidFill>
                  <a:srgbClr val="000000"/>
                </a:solidFill>
              </a:rPr>
              <a:t>a failed power supply at H1 and a failed fibre-optic modem at H7. The </a:t>
            </a:r>
            <a:r>
              <a:rPr lang="en-AU" sz="1800" dirty="0" smtClean="0">
                <a:solidFill>
                  <a:srgbClr val="000000"/>
                </a:solidFill>
              </a:rPr>
              <a:t>element at H1 </a:t>
            </a:r>
            <a:r>
              <a:rPr lang="en-AU" sz="1800" dirty="0">
                <a:solidFill>
                  <a:srgbClr val="000000"/>
                </a:solidFill>
              </a:rPr>
              <a:t>with the power supply issue </a:t>
            </a:r>
            <a:r>
              <a:rPr lang="en-AU" sz="1800" dirty="0" smtClean="0">
                <a:solidFill>
                  <a:srgbClr val="000000"/>
                </a:solidFill>
              </a:rPr>
              <a:t>required </a:t>
            </a:r>
            <a:r>
              <a:rPr lang="en-AU" sz="1800" dirty="0">
                <a:solidFill>
                  <a:srgbClr val="000000"/>
                </a:solidFill>
              </a:rPr>
              <a:t>a new power </a:t>
            </a:r>
            <a:r>
              <a:rPr lang="en-AU" sz="1800" dirty="0" smtClean="0">
                <a:solidFill>
                  <a:srgbClr val="000000"/>
                </a:solidFill>
              </a:rPr>
              <a:t>supply, </a:t>
            </a:r>
            <a:r>
              <a:rPr lang="en-AU" sz="1800" dirty="0">
                <a:solidFill>
                  <a:srgbClr val="000000"/>
                </a:solidFill>
              </a:rPr>
              <a:t>which due to a previous </a:t>
            </a:r>
            <a:r>
              <a:rPr lang="en-AU" sz="1800" dirty="0" smtClean="0">
                <a:solidFill>
                  <a:srgbClr val="000000"/>
                </a:solidFill>
              </a:rPr>
              <a:t>failure we have </a:t>
            </a:r>
            <a:r>
              <a:rPr lang="en-AU" sz="1800" dirty="0">
                <a:solidFill>
                  <a:srgbClr val="000000"/>
                </a:solidFill>
              </a:rPr>
              <a:t>back in our main office to </a:t>
            </a:r>
            <a:r>
              <a:rPr lang="en-AU" sz="1800" dirty="0" smtClean="0">
                <a:solidFill>
                  <a:srgbClr val="000000"/>
                </a:solidFill>
              </a:rPr>
              <a:t>fix.  Using </a:t>
            </a:r>
            <a:r>
              <a:rPr lang="en-AU" sz="1800" dirty="0">
                <a:solidFill>
                  <a:srgbClr val="000000"/>
                </a:solidFill>
              </a:rPr>
              <a:t>monitoring systems and </a:t>
            </a:r>
            <a:r>
              <a:rPr lang="en-AU" sz="1800" dirty="0" smtClean="0">
                <a:solidFill>
                  <a:srgbClr val="000000"/>
                </a:solidFill>
              </a:rPr>
              <a:t>assistance from the </a:t>
            </a:r>
            <a:r>
              <a:rPr lang="en-AU" sz="1800" dirty="0">
                <a:solidFill>
                  <a:srgbClr val="000000"/>
                </a:solidFill>
              </a:rPr>
              <a:t>local </a:t>
            </a:r>
            <a:r>
              <a:rPr lang="en-AU" sz="1800" dirty="0" smtClean="0">
                <a:solidFill>
                  <a:srgbClr val="000000"/>
                </a:solidFill>
              </a:rPr>
              <a:t>operator, </a:t>
            </a:r>
            <a:r>
              <a:rPr lang="en-AU" sz="1800" dirty="0">
                <a:solidFill>
                  <a:srgbClr val="000000"/>
                </a:solidFill>
              </a:rPr>
              <a:t>we were able to identify the </a:t>
            </a:r>
            <a:r>
              <a:rPr lang="en-AU" sz="1800" dirty="0" smtClean="0">
                <a:solidFill>
                  <a:srgbClr val="000000"/>
                </a:solidFill>
              </a:rPr>
              <a:t>outages at H7, </a:t>
            </a:r>
            <a:r>
              <a:rPr lang="en-AU" sz="1800" dirty="0">
                <a:solidFill>
                  <a:srgbClr val="000000"/>
                </a:solidFill>
              </a:rPr>
              <a:t>troubleshoot and determine the </a:t>
            </a:r>
            <a:r>
              <a:rPr lang="en-AU" sz="1800" dirty="0" smtClean="0">
                <a:solidFill>
                  <a:srgbClr val="000000"/>
                </a:solidFill>
              </a:rPr>
              <a:t>cause and return </a:t>
            </a:r>
            <a:r>
              <a:rPr lang="en-AU" sz="1800" dirty="0">
                <a:solidFill>
                  <a:srgbClr val="000000"/>
                </a:solidFill>
              </a:rPr>
              <a:t>the element to operation.  </a:t>
            </a:r>
            <a:r>
              <a:rPr lang="en-AU" sz="1800" dirty="0" smtClean="0">
                <a:solidFill>
                  <a:srgbClr val="000000"/>
                </a:solidFill>
              </a:rPr>
              <a:t>The troubleshooting involved the local operator going to site a number of times to test various pieces of equipment and take photos.  Due to the lack of communications on Cocos Island, the local operator had to the return to his office to send through the information.  Through testing power and communication systems at the element and the CF, a faulty fibre-optic modem at the element was found to be the cause of the outage.  The local operator replaced the modem with a spare, returning the element to service.</a:t>
            </a:r>
          </a:p>
          <a:p>
            <a:endParaRPr lang="en-AU" sz="1800" dirty="0">
              <a:solidFill>
                <a:srgbClr val="000000"/>
              </a:solidFill>
            </a:endParaRPr>
          </a:p>
        </p:txBody>
      </p:sp>
      <p:sp>
        <p:nvSpPr>
          <p:cNvPr id="4" name="Footer Placeholder 3"/>
          <p:cNvSpPr>
            <a:spLocks noGrp="1"/>
          </p:cNvSpPr>
          <p:nvPr>
            <p:ph type="ftr" sz="quarter" idx="10"/>
          </p:nvPr>
        </p:nvSpPr>
        <p:spPr/>
        <p:txBody>
          <a:bodyPr/>
          <a:lstStyle/>
          <a:p>
            <a:endParaRPr lang="en-AU" dirty="0"/>
          </a:p>
        </p:txBody>
      </p:sp>
    </p:spTree>
    <p:extLst>
      <p:ext uri="{BB962C8B-B14F-4D97-AF65-F5344CB8AC3E}">
        <p14:creationId xmlns:p14="http://schemas.microsoft.com/office/powerpoint/2010/main" val="872301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 White 4x3">
  <a:themeElements>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 Conclusion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Conclusion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Conclusion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Conclusion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Conclusion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Conclusion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Conclusion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Conclusion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Conclusion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Conclusion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Conclusion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Conclusion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1F46F4F6-C6BE-43BD-AC15-313795FBB1A1}" vid="{3C8DD47C-4008-4824-AB5D-426A1DB52380}"/>
    </a:ext>
  </a:extLst>
</a:theme>
</file>

<file path=ppt/theme/theme2.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1F46F4F6-C6BE-43BD-AC15-313795FBB1A1}" vid="{82F3A6AF-6190-4280-9DA4-0F38A90DA753}"/>
    </a:ext>
  </a:extLst>
</a:theme>
</file>

<file path=ppt/theme/theme3.xml><?xml version="1.0" encoding="utf-8"?>
<a:theme xmlns:a="http://schemas.openxmlformats.org/drawingml/2006/main" name="GA Internal Title Slide">
  <a:themeElements>
    <a:clrScheme name="GA Internal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 Internal 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Internal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Internal 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Internal 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Internal 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Internal 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Internal 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Internal 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Internal 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Internal 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Internal 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Internal 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Internal 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1F46F4F6-C6BE-43BD-AC15-313795FBB1A1}" vid="{96107034-623D-4511-972C-E75256AF90ED}"/>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9EB9F764567A46B3E1772DDF56DF56" ma:contentTypeVersion="13" ma:contentTypeDescription="Create a new document." ma:contentTypeScope="" ma:versionID="85b865dce0c7fc3fcfd42dfccff06a19">
  <xsd:schema xmlns:xsd="http://www.w3.org/2001/XMLSchema" xmlns:xs="http://www.w3.org/2001/XMLSchema" xmlns:p="http://schemas.microsoft.com/office/2006/metadata/properties" xmlns:ns3="9546db70-b761-4d64-9420-ccaa470e7153" xmlns:ns4="fbeb2f1a-1674-45b6-9b62-b7eac1313c3e" targetNamespace="http://schemas.microsoft.com/office/2006/metadata/properties" ma:root="true" ma:fieldsID="184f54b77837bd63875517ed3a1e3fc4" ns3:_="" ns4:_="">
    <xsd:import namespace="9546db70-b761-4d64-9420-ccaa470e7153"/>
    <xsd:import namespace="fbeb2f1a-1674-45b6-9b62-b7eac1313c3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6db70-b761-4d64-9420-ccaa470e715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eb2f1a-1674-45b6-9b62-b7eac1313c3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3CE93A-B632-478E-A5BB-3937D93CF455}">
  <ds:schemaRefs>
    <ds:schemaRef ds:uri="http://purl.org/dc/terms/"/>
    <ds:schemaRef ds:uri="http://schemas.openxmlformats.org/package/2006/metadata/core-properties"/>
    <ds:schemaRef ds:uri="fbeb2f1a-1674-45b6-9b62-b7eac1313c3e"/>
    <ds:schemaRef ds:uri="http://schemas.microsoft.com/office/2006/documentManagement/types"/>
    <ds:schemaRef ds:uri="http://schemas.microsoft.com/office/infopath/2007/PartnerControls"/>
    <ds:schemaRef ds:uri="9546db70-b761-4d64-9420-ccaa470e7153"/>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299C38F-D881-4401-9B2B-842CC9EE0E1A}">
  <ds:schemaRefs>
    <ds:schemaRef ds:uri="http://schemas.microsoft.com/sharepoint/v3/contenttype/forms"/>
  </ds:schemaRefs>
</ds:datastoreItem>
</file>

<file path=customXml/itemProps3.xml><?xml version="1.0" encoding="utf-8"?>
<ds:datastoreItem xmlns:ds="http://schemas.openxmlformats.org/officeDocument/2006/customXml" ds:itemID="{CF5ECC33-C7DB-449B-BCE9-1DCB3D923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46db70-b761-4d64-9420-ccaa470e7153"/>
    <ds:schemaRef ds:uri="fbeb2f1a-1674-45b6-9b62-b7eac1313c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 GA White 4x3</Template>
  <TotalTime>711</TotalTime>
  <Words>1054</Words>
  <Application>Microsoft Office PowerPoint</Application>
  <PresentationFormat>On-screen Show (4:3)</PresentationFormat>
  <Paragraphs>49</Paragraphs>
  <Slides>13</Slides>
  <Notes>0</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13</vt:i4>
      </vt:variant>
    </vt:vector>
  </HeadingPairs>
  <TitlesOfParts>
    <vt:vector size="17" baseType="lpstr">
      <vt:lpstr>Arial</vt:lpstr>
      <vt:lpstr>GA White 4x3</vt:lpstr>
      <vt:lpstr>GA Blue Pages</vt:lpstr>
      <vt:lpstr>GA Internal Title Slide</vt:lpstr>
      <vt:lpstr>Operation of seismic, infrasound and hydro-acoustic stations in Australia during the COVID-19 Pandemic. </vt:lpstr>
      <vt:lpstr>Introduction</vt:lpstr>
      <vt:lpstr>Australian Travel Restrictions</vt:lpstr>
      <vt:lpstr>Impact to CTBT Stations </vt:lpstr>
      <vt:lpstr>Remote Troubleshooting  </vt:lpstr>
      <vt:lpstr>Grafana</vt:lpstr>
      <vt:lpstr>GA monitoring of data sources </vt:lpstr>
      <vt:lpstr>Automated display of  IRIS Mustang toolkit Power Spectral Density (PSD) plots to monitor seismic station channel health. </vt:lpstr>
      <vt:lpstr>IS06 remote troubleshooting</vt:lpstr>
      <vt:lpstr>HA01 remote troubleshooting</vt:lpstr>
      <vt:lpstr>Element H7 at IS06 – overgrowth caused by lack of maintenance visits</vt:lpstr>
      <vt:lpstr>Ongoing Efforts </vt:lpstr>
      <vt:lpstr>References</vt:lpstr>
    </vt:vector>
  </TitlesOfParts>
  <Company>Geoscience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of seismic, infrasound and hydro-acoustic stations in Australia during the COVID-19 Pandemic.</dc:title>
  <dc:creator>Glanville Hugh</dc:creator>
  <cp:lastModifiedBy>Glanville Hugh</cp:lastModifiedBy>
  <cp:revision>39</cp:revision>
  <dcterms:created xsi:type="dcterms:W3CDTF">2021-05-11T05:21:24Z</dcterms:created>
  <dcterms:modified xsi:type="dcterms:W3CDTF">2021-06-08T02:58:41Z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0x010100709EB9F764567A46B3E1772DDF56DF56</vt:lpwstr>
  </property>
</Properties>
</file>