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60" r:id="rId9"/>
    <p:sldId id="264" r:id="rId10"/>
    <p:sldId id="270" r:id="rId11"/>
    <p:sldId id="261" r:id="rId12"/>
    <p:sldId id="262" r:id="rId13"/>
    <p:sldId id="265" r:id="rId14"/>
    <p:sldId id="271" r:id="rId15"/>
    <p:sldId id="269"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BC"/>
    <a:srgbClr val="0095BB"/>
    <a:srgbClr val="00A0D2"/>
    <a:srgbClr val="DFC5DF"/>
    <a:srgbClr val="E1E1E1"/>
    <a:srgbClr val="00B4D2"/>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06204-BF71-46A8-A6D6-1D91F0F089ED}" v="23" dt="2021-06-17T10:12:47.788"/>
    <p1510:client id="{46B8A768-A1DF-4238-9AA8-5286030E9568}" v="841" dt="2021-06-17T10:07:23.730"/>
    <p1510:client id="{46F02FBB-893B-4B54-97CC-3598F587C5BC}" v="82" dt="2021-06-17T13:43:26.652"/>
    <p1510:client id="{66F289F3-F280-470D-9941-D70AE3C35180}" v="2" dt="2021-06-21T08:56:26.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26"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ededdine Hassen" userId="S::imededdine.hassen@opcw.org::3b5c7ba8-5666-48bc-991f-b68d228dfe5f" providerId="AD" clId="Web-{3DF06204-BF71-46A8-A6D6-1D91F0F089ED}"/>
    <pc:docChg chg="modSld">
      <pc:chgData name="Imededdine Hassen" userId="S::imededdine.hassen@opcw.org::3b5c7ba8-5666-48bc-991f-b68d228dfe5f" providerId="AD" clId="Web-{3DF06204-BF71-46A8-A6D6-1D91F0F089ED}" dt="2021-06-17T10:12:47.788" v="21" actId="20577"/>
      <pc:docMkLst>
        <pc:docMk/>
      </pc:docMkLst>
      <pc:sldChg chg="modSp">
        <pc:chgData name="Imededdine Hassen" userId="S::imededdine.hassen@opcw.org::3b5c7ba8-5666-48bc-991f-b68d228dfe5f" providerId="AD" clId="Web-{3DF06204-BF71-46A8-A6D6-1D91F0F089ED}" dt="2021-06-17T10:12:47.788" v="21" actId="20577"/>
        <pc:sldMkLst>
          <pc:docMk/>
          <pc:sldMk cId="2563699011" sldId="265"/>
        </pc:sldMkLst>
        <pc:graphicFrameChg chg="modGraphic">
          <ac:chgData name="Imededdine Hassen" userId="S::imededdine.hassen@opcw.org::3b5c7ba8-5666-48bc-991f-b68d228dfe5f" providerId="AD" clId="Web-{3DF06204-BF71-46A8-A6D6-1D91F0F089ED}" dt="2021-06-17T10:12:47.788" v="21" actId="20577"/>
          <ac:graphicFrameMkLst>
            <pc:docMk/>
            <pc:sldMk cId="2563699011" sldId="265"/>
            <ac:graphicFrameMk id="11" creationId="{00000000-0000-0000-0000-000000000000}"/>
          </ac:graphicFrameMkLst>
        </pc:graphicFrameChg>
      </pc:sldChg>
    </pc:docChg>
  </pc:docChgLst>
  <pc:docChgLst>
    <pc:chgData name="Marta Galindo" userId="S::marta.galindo@opcw.org::9ed2eecf-0a86-4c0b-9cdc-91b861f1ffa5" providerId="AD" clId="Web-{66F289F3-F280-470D-9941-D70AE3C35180}"/>
    <pc:docChg chg="modSld">
      <pc:chgData name="Marta Galindo" userId="S::marta.galindo@opcw.org::9ed2eecf-0a86-4c0b-9cdc-91b861f1ffa5" providerId="AD" clId="Web-{66F289F3-F280-470D-9941-D70AE3C35180}" dt="2021-06-21T08:56:26.973" v="1"/>
      <pc:docMkLst>
        <pc:docMk/>
      </pc:docMkLst>
      <pc:sldChg chg="addSp">
        <pc:chgData name="Marta Galindo" userId="S::marta.galindo@opcw.org::9ed2eecf-0a86-4c0b-9cdc-91b861f1ffa5" providerId="AD" clId="Web-{66F289F3-F280-470D-9941-D70AE3C35180}" dt="2021-06-21T08:56:26.973" v="1"/>
        <pc:sldMkLst>
          <pc:docMk/>
          <pc:sldMk cId="4000463610" sldId="256"/>
        </pc:sldMkLst>
        <pc:spChg chg="add">
          <ac:chgData name="Marta Galindo" userId="S::marta.galindo@opcw.org::9ed2eecf-0a86-4c0b-9cdc-91b861f1ffa5" providerId="AD" clId="Web-{66F289F3-F280-470D-9941-D70AE3C35180}" dt="2021-06-21T08:56:26.848" v="0"/>
          <ac:spMkLst>
            <pc:docMk/>
            <pc:sldMk cId="4000463610" sldId="256"/>
            <ac:spMk id="2" creationId="{ADF6AB11-AF26-4BCF-BF3A-7716A39FF83F}"/>
          </ac:spMkLst>
        </pc:spChg>
        <pc:spChg chg="add">
          <ac:chgData name="Marta Galindo" userId="S::marta.galindo@opcw.org::9ed2eecf-0a86-4c0b-9cdc-91b861f1ffa5" providerId="AD" clId="Web-{66F289F3-F280-470D-9941-D70AE3C35180}" dt="2021-06-21T08:56:26.973" v="1"/>
          <ac:spMkLst>
            <pc:docMk/>
            <pc:sldMk cId="4000463610" sldId="256"/>
            <ac:spMk id="3" creationId="{2B207D05-2915-4BE3-B1B7-4D5718233F39}"/>
          </ac:spMkLst>
        </pc:spChg>
      </pc:sldChg>
    </pc:docChg>
  </pc:docChgLst>
  <pc:docChgLst>
    <pc:chgData name="Zaven Hakopov" userId="S::zaven.hakopov@opcw.org::598c247c-2e58-4d55-b9d6-466251b35691" providerId="AD" clId="Web-{46B8A768-A1DF-4238-9AA8-5286030E9568}"/>
    <pc:docChg chg="modSld">
      <pc:chgData name="Zaven Hakopov" userId="S::zaven.hakopov@opcw.org::598c247c-2e58-4d55-b9d6-466251b35691" providerId="AD" clId="Web-{46B8A768-A1DF-4238-9AA8-5286030E9568}" dt="2021-06-17T10:07:23.715" v="433" actId="20577"/>
      <pc:docMkLst>
        <pc:docMk/>
      </pc:docMkLst>
      <pc:sldChg chg="delSp modSp">
        <pc:chgData name="Zaven Hakopov" userId="S::zaven.hakopov@opcw.org::598c247c-2e58-4d55-b9d6-466251b35691" providerId="AD" clId="Web-{46B8A768-A1DF-4238-9AA8-5286030E9568}" dt="2021-06-17T09:48:09.267" v="93"/>
        <pc:sldMkLst>
          <pc:docMk/>
          <pc:sldMk cId="4000463610" sldId="256"/>
        </pc:sldMkLst>
        <pc:spChg chg="del">
          <ac:chgData name="Zaven Hakopov" userId="S::zaven.hakopov@opcw.org::598c247c-2e58-4d55-b9d6-466251b35691" providerId="AD" clId="Web-{46B8A768-A1DF-4238-9AA8-5286030E9568}" dt="2021-06-17T09:48:09.267" v="93"/>
          <ac:spMkLst>
            <pc:docMk/>
            <pc:sldMk cId="4000463610" sldId="256"/>
            <ac:spMk id="3" creationId="{56070AE1-E5D9-9040-AC2A-CB5DD83B7912}"/>
          </ac:spMkLst>
        </pc:spChg>
        <pc:spChg chg="mod">
          <ac:chgData name="Zaven Hakopov" userId="S::zaven.hakopov@opcw.org::598c247c-2e58-4d55-b9d6-466251b35691" providerId="AD" clId="Web-{46B8A768-A1DF-4238-9AA8-5286030E9568}" dt="2021-06-17T09:48:07.579" v="92" actId="1076"/>
          <ac:spMkLst>
            <pc:docMk/>
            <pc:sldMk cId="4000463610" sldId="256"/>
            <ac:spMk id="5" creationId="{9044B02F-EACB-954E-B8D8-4DA1E922AB24}"/>
          </ac:spMkLst>
        </pc:spChg>
        <pc:picChg chg="del">
          <ac:chgData name="Zaven Hakopov" userId="S::zaven.hakopov@opcw.org::598c247c-2e58-4d55-b9d6-466251b35691" providerId="AD" clId="Web-{46B8A768-A1DF-4238-9AA8-5286030E9568}" dt="2021-06-17T09:47:13.140" v="0"/>
          <ac:picMkLst>
            <pc:docMk/>
            <pc:sldMk cId="4000463610" sldId="256"/>
            <ac:picMk id="6" creationId="{00000000-0000-0000-0000-000000000000}"/>
          </ac:picMkLst>
        </pc:picChg>
      </pc:sldChg>
      <pc:sldChg chg="addSp modSp">
        <pc:chgData name="Zaven Hakopov" userId="S::zaven.hakopov@opcw.org::598c247c-2e58-4d55-b9d6-466251b35691" providerId="AD" clId="Web-{46B8A768-A1DF-4238-9AA8-5286030E9568}" dt="2021-06-17T09:50:41.645" v="123" actId="20577"/>
        <pc:sldMkLst>
          <pc:docMk/>
          <pc:sldMk cId="1968836668" sldId="260"/>
        </pc:sldMkLst>
        <pc:spChg chg="add mod">
          <ac:chgData name="Zaven Hakopov" userId="S::zaven.hakopov@opcw.org::598c247c-2e58-4d55-b9d6-466251b35691" providerId="AD" clId="Web-{46B8A768-A1DF-4238-9AA8-5286030E9568}" dt="2021-06-17T09:48:50.299" v="96" actId="1076"/>
          <ac:spMkLst>
            <pc:docMk/>
            <pc:sldMk cId="1968836668" sldId="260"/>
            <ac:spMk id="2" creationId="{4BA85B32-2409-433E-A006-6FF6B476A701}"/>
          </ac:spMkLst>
        </pc:spChg>
        <pc:spChg chg="mod">
          <ac:chgData name="Zaven Hakopov" userId="S::zaven.hakopov@opcw.org::598c247c-2e58-4d55-b9d6-466251b35691" providerId="AD" clId="Web-{46B8A768-A1DF-4238-9AA8-5286030E9568}" dt="2021-06-17T09:50:41.645" v="123" actId="20577"/>
          <ac:spMkLst>
            <pc:docMk/>
            <pc:sldMk cId="1968836668" sldId="260"/>
            <ac:spMk id="6" creationId="{00000000-0000-0000-0000-000000000000}"/>
          </ac:spMkLst>
        </pc:spChg>
      </pc:sldChg>
      <pc:sldChg chg="addSp">
        <pc:chgData name="Zaven Hakopov" userId="S::zaven.hakopov@opcw.org::598c247c-2e58-4d55-b9d6-466251b35691" providerId="AD" clId="Web-{46B8A768-A1DF-4238-9AA8-5286030E9568}" dt="2021-06-17T09:49:21.909" v="103"/>
        <pc:sldMkLst>
          <pc:docMk/>
          <pc:sldMk cId="83330961" sldId="261"/>
        </pc:sldMkLst>
        <pc:spChg chg="add">
          <ac:chgData name="Zaven Hakopov" userId="S::zaven.hakopov@opcw.org::598c247c-2e58-4d55-b9d6-466251b35691" providerId="AD" clId="Web-{46B8A768-A1DF-4238-9AA8-5286030E9568}" dt="2021-06-17T09:49:21.909" v="103"/>
          <ac:spMkLst>
            <pc:docMk/>
            <pc:sldMk cId="83330961" sldId="261"/>
            <ac:spMk id="6" creationId="{4DCC8A9C-034E-410F-B908-F5EFAA01F66B}"/>
          </ac:spMkLst>
        </pc:spChg>
      </pc:sldChg>
      <pc:sldChg chg="addSp modSp">
        <pc:chgData name="Zaven Hakopov" userId="S::zaven.hakopov@opcw.org::598c247c-2e58-4d55-b9d6-466251b35691" providerId="AD" clId="Web-{46B8A768-A1DF-4238-9AA8-5286030E9568}" dt="2021-06-17T10:01:43.035" v="353" actId="20577"/>
        <pc:sldMkLst>
          <pc:docMk/>
          <pc:sldMk cId="3996349163" sldId="262"/>
        </pc:sldMkLst>
        <pc:spChg chg="add">
          <ac:chgData name="Zaven Hakopov" userId="S::zaven.hakopov@opcw.org::598c247c-2e58-4d55-b9d6-466251b35691" providerId="AD" clId="Web-{46B8A768-A1DF-4238-9AA8-5286030E9568}" dt="2021-06-17T09:49:25.737" v="104"/>
          <ac:spMkLst>
            <pc:docMk/>
            <pc:sldMk cId="3996349163" sldId="262"/>
            <ac:spMk id="2" creationId="{476C27E4-6BCA-458B-A16B-36CE86F5384C}"/>
          </ac:spMkLst>
        </pc:spChg>
        <pc:spChg chg="mod">
          <ac:chgData name="Zaven Hakopov" userId="S::zaven.hakopov@opcw.org::598c247c-2e58-4d55-b9d6-466251b35691" providerId="AD" clId="Web-{46B8A768-A1DF-4238-9AA8-5286030E9568}" dt="2021-06-17T10:01:43.035" v="353" actId="20577"/>
          <ac:spMkLst>
            <pc:docMk/>
            <pc:sldMk cId="3996349163" sldId="262"/>
            <ac:spMk id="7" creationId="{00000000-0000-0000-0000-000000000000}"/>
          </ac:spMkLst>
        </pc:spChg>
      </pc:sldChg>
      <pc:sldChg chg="addSp modSp">
        <pc:chgData name="Zaven Hakopov" userId="S::zaven.hakopov@opcw.org::598c247c-2e58-4d55-b9d6-466251b35691" providerId="AD" clId="Web-{46B8A768-A1DF-4238-9AA8-5286030E9568}" dt="2021-06-17T09:50:54.099" v="124" actId="1076"/>
        <pc:sldMkLst>
          <pc:docMk/>
          <pc:sldMk cId="318202691" sldId="264"/>
        </pc:sldMkLst>
        <pc:spChg chg="mod">
          <ac:chgData name="Zaven Hakopov" userId="S::zaven.hakopov@opcw.org::598c247c-2e58-4d55-b9d6-466251b35691" providerId="AD" clId="Web-{46B8A768-A1DF-4238-9AA8-5286030E9568}" dt="2021-06-17T09:50:54.099" v="124" actId="1076"/>
          <ac:spMkLst>
            <pc:docMk/>
            <pc:sldMk cId="318202691" sldId="264"/>
            <ac:spMk id="11" creationId="{00000000-0000-0000-0000-000000000000}"/>
          </ac:spMkLst>
        </pc:spChg>
        <pc:spChg chg="add mod">
          <ac:chgData name="Zaven Hakopov" userId="S::zaven.hakopov@opcw.org::598c247c-2e58-4d55-b9d6-466251b35691" providerId="AD" clId="Web-{46B8A768-A1DF-4238-9AA8-5286030E9568}" dt="2021-06-17T09:49:10.315" v="101" actId="14100"/>
          <ac:spMkLst>
            <pc:docMk/>
            <pc:sldMk cId="318202691" sldId="264"/>
            <ac:spMk id="28" creationId="{174C833A-BC47-488B-B974-D4AF6BEB323A}"/>
          </ac:spMkLst>
        </pc:spChg>
      </pc:sldChg>
      <pc:sldChg chg="addSp">
        <pc:chgData name="Zaven Hakopov" userId="S::zaven.hakopov@opcw.org::598c247c-2e58-4d55-b9d6-466251b35691" providerId="AD" clId="Web-{46B8A768-A1DF-4238-9AA8-5286030E9568}" dt="2021-06-17T09:49:28.175" v="105"/>
        <pc:sldMkLst>
          <pc:docMk/>
          <pc:sldMk cId="2563699011" sldId="265"/>
        </pc:sldMkLst>
        <pc:spChg chg="add">
          <ac:chgData name="Zaven Hakopov" userId="S::zaven.hakopov@opcw.org::598c247c-2e58-4d55-b9d6-466251b35691" providerId="AD" clId="Web-{46B8A768-A1DF-4238-9AA8-5286030E9568}" dt="2021-06-17T09:49:28.175" v="105"/>
          <ac:spMkLst>
            <pc:docMk/>
            <pc:sldMk cId="2563699011" sldId="265"/>
            <ac:spMk id="38" creationId="{3F7C5C73-5301-4F16-8D6F-158299E69086}"/>
          </ac:spMkLst>
        </pc:spChg>
      </pc:sldChg>
      <pc:sldChg chg="addSp modSp">
        <pc:chgData name="Zaven Hakopov" userId="S::zaven.hakopov@opcw.org::598c247c-2e58-4d55-b9d6-466251b35691" providerId="AD" clId="Web-{46B8A768-A1DF-4238-9AA8-5286030E9568}" dt="2021-06-17T10:07:23.715" v="433" actId="20577"/>
        <pc:sldMkLst>
          <pc:docMk/>
          <pc:sldMk cId="964097828" sldId="269"/>
        </pc:sldMkLst>
        <pc:spChg chg="add">
          <ac:chgData name="Zaven Hakopov" userId="S::zaven.hakopov@opcw.org::598c247c-2e58-4d55-b9d6-466251b35691" providerId="AD" clId="Web-{46B8A768-A1DF-4238-9AA8-5286030E9568}" dt="2021-06-17T09:49:35.675" v="107"/>
          <ac:spMkLst>
            <pc:docMk/>
            <pc:sldMk cId="964097828" sldId="269"/>
            <ac:spMk id="2" creationId="{AA093E86-8F85-49BB-B543-96B607659790}"/>
          </ac:spMkLst>
        </pc:spChg>
        <pc:spChg chg="mod">
          <ac:chgData name="Zaven Hakopov" userId="S::zaven.hakopov@opcw.org::598c247c-2e58-4d55-b9d6-466251b35691" providerId="AD" clId="Web-{46B8A768-A1DF-4238-9AA8-5286030E9568}" dt="2021-06-17T10:07:23.715" v="433" actId="20577"/>
          <ac:spMkLst>
            <pc:docMk/>
            <pc:sldMk cId="964097828" sldId="269"/>
            <ac:spMk id="6" creationId="{00000000-0000-0000-0000-000000000000}"/>
          </ac:spMkLst>
        </pc:spChg>
      </pc:sldChg>
      <pc:sldChg chg="addSp modSp">
        <pc:chgData name="Zaven Hakopov" userId="S::zaven.hakopov@opcw.org::598c247c-2e58-4d55-b9d6-466251b35691" providerId="AD" clId="Web-{46B8A768-A1DF-4238-9AA8-5286030E9568}" dt="2021-06-17T09:58:40.562" v="261" actId="20577"/>
        <pc:sldMkLst>
          <pc:docMk/>
          <pc:sldMk cId="947334587" sldId="270"/>
        </pc:sldMkLst>
        <pc:spChg chg="mod">
          <ac:chgData name="Zaven Hakopov" userId="S::zaven.hakopov@opcw.org::598c247c-2e58-4d55-b9d6-466251b35691" providerId="AD" clId="Web-{46B8A768-A1DF-4238-9AA8-5286030E9568}" dt="2021-06-17T09:58:40.562" v="261" actId="20577"/>
          <ac:spMkLst>
            <pc:docMk/>
            <pc:sldMk cId="947334587" sldId="270"/>
            <ac:spMk id="2" creationId="{00000000-0000-0000-0000-000000000000}"/>
          </ac:spMkLst>
        </pc:spChg>
        <pc:spChg chg="add">
          <ac:chgData name="Zaven Hakopov" userId="S::zaven.hakopov@opcw.org::598c247c-2e58-4d55-b9d6-466251b35691" providerId="AD" clId="Web-{46B8A768-A1DF-4238-9AA8-5286030E9568}" dt="2021-06-17T09:49:16.096" v="102"/>
          <ac:spMkLst>
            <pc:docMk/>
            <pc:sldMk cId="947334587" sldId="270"/>
            <ac:spMk id="4" creationId="{9F8ACECC-7F29-45C5-8976-74200157CC28}"/>
          </ac:spMkLst>
        </pc:spChg>
        <pc:spChg chg="mod">
          <ac:chgData name="Zaven Hakopov" userId="S::zaven.hakopov@opcw.org::598c247c-2e58-4d55-b9d6-466251b35691" providerId="AD" clId="Web-{46B8A768-A1DF-4238-9AA8-5286030E9568}" dt="2021-06-17T09:58:29.421" v="259" actId="20577"/>
          <ac:spMkLst>
            <pc:docMk/>
            <pc:sldMk cId="947334587" sldId="270"/>
            <ac:spMk id="7" creationId="{00000000-0000-0000-0000-000000000000}"/>
          </ac:spMkLst>
        </pc:spChg>
      </pc:sldChg>
      <pc:sldChg chg="addSp modSp">
        <pc:chgData name="Zaven Hakopov" userId="S::zaven.hakopov@opcw.org::598c247c-2e58-4d55-b9d6-466251b35691" providerId="AD" clId="Web-{46B8A768-A1DF-4238-9AA8-5286030E9568}" dt="2021-06-17T10:05:04.305" v="386" actId="20577"/>
        <pc:sldMkLst>
          <pc:docMk/>
          <pc:sldMk cId="3876604364" sldId="271"/>
        </pc:sldMkLst>
        <pc:spChg chg="mod">
          <ac:chgData name="Zaven Hakopov" userId="S::zaven.hakopov@opcw.org::598c247c-2e58-4d55-b9d6-466251b35691" providerId="AD" clId="Web-{46B8A768-A1DF-4238-9AA8-5286030E9568}" dt="2021-06-17T10:02:38.333" v="355" actId="20577"/>
          <ac:spMkLst>
            <pc:docMk/>
            <pc:sldMk cId="3876604364" sldId="271"/>
            <ac:spMk id="2" creationId="{00000000-0000-0000-0000-000000000000}"/>
          </ac:spMkLst>
        </pc:spChg>
        <pc:spChg chg="add">
          <ac:chgData name="Zaven Hakopov" userId="S::zaven.hakopov@opcw.org::598c247c-2e58-4d55-b9d6-466251b35691" providerId="AD" clId="Web-{46B8A768-A1DF-4238-9AA8-5286030E9568}" dt="2021-06-17T09:49:30.722" v="106"/>
          <ac:spMkLst>
            <pc:docMk/>
            <pc:sldMk cId="3876604364" sldId="271"/>
            <ac:spMk id="4" creationId="{6F93DED9-6658-44F1-9AAF-99045EEA0EE7}"/>
          </ac:spMkLst>
        </pc:spChg>
        <pc:spChg chg="mod">
          <ac:chgData name="Zaven Hakopov" userId="S::zaven.hakopov@opcw.org::598c247c-2e58-4d55-b9d6-466251b35691" providerId="AD" clId="Web-{46B8A768-A1DF-4238-9AA8-5286030E9568}" dt="2021-06-17T10:05:04.305" v="386" actId="20577"/>
          <ac:spMkLst>
            <pc:docMk/>
            <pc:sldMk cId="3876604364" sldId="271"/>
            <ac:spMk id="7" creationId="{00000000-0000-0000-0000-000000000000}"/>
          </ac:spMkLst>
        </pc:spChg>
      </pc:sldChg>
    </pc:docChg>
  </pc:docChgLst>
  <pc:docChgLst>
    <pc:chgData name="Zaven Hakopov" userId="S::zaven.hakopov@opcw.org::598c247c-2e58-4d55-b9d6-466251b35691" providerId="AD" clId="Web-{46F02FBB-893B-4B54-97CC-3598F587C5BC}"/>
    <pc:docChg chg="modSld">
      <pc:chgData name="Zaven Hakopov" userId="S::zaven.hakopov@opcw.org::598c247c-2e58-4d55-b9d6-466251b35691" providerId="AD" clId="Web-{46F02FBB-893B-4B54-97CC-3598F587C5BC}" dt="2021-06-17T13:43:26.652" v="45"/>
      <pc:docMkLst>
        <pc:docMk/>
      </pc:docMkLst>
      <pc:sldChg chg="delSp">
        <pc:chgData name="Zaven Hakopov" userId="S::zaven.hakopov@opcw.org::598c247c-2e58-4d55-b9d6-466251b35691" providerId="AD" clId="Web-{46F02FBB-893B-4B54-97CC-3598F587C5BC}" dt="2021-06-17T13:43:04.792" v="38"/>
        <pc:sldMkLst>
          <pc:docMk/>
          <pc:sldMk cId="4000463610" sldId="256"/>
        </pc:sldMkLst>
        <pc:spChg chg="del">
          <ac:chgData name="Zaven Hakopov" userId="S::zaven.hakopov@opcw.org::598c247c-2e58-4d55-b9d6-466251b35691" providerId="AD" clId="Web-{46F02FBB-893B-4B54-97CC-3598F587C5BC}" dt="2021-06-17T13:43:04.792" v="38"/>
          <ac:spMkLst>
            <pc:docMk/>
            <pc:sldMk cId="4000463610" sldId="256"/>
            <ac:spMk id="5" creationId="{9044B02F-EACB-954E-B8D8-4DA1E922AB24}"/>
          </ac:spMkLst>
        </pc:spChg>
      </pc:sldChg>
      <pc:sldChg chg="delSp modSp">
        <pc:chgData name="Zaven Hakopov" userId="S::zaven.hakopov@opcw.org::598c247c-2e58-4d55-b9d6-466251b35691" providerId="AD" clId="Web-{46F02FBB-893B-4B54-97CC-3598F587C5BC}" dt="2021-06-17T13:43:09.323" v="40"/>
        <pc:sldMkLst>
          <pc:docMk/>
          <pc:sldMk cId="1968836668" sldId="260"/>
        </pc:sldMkLst>
        <pc:spChg chg="del mod">
          <ac:chgData name="Zaven Hakopov" userId="S::zaven.hakopov@opcw.org::598c247c-2e58-4d55-b9d6-466251b35691" providerId="AD" clId="Web-{46F02FBB-893B-4B54-97CC-3598F587C5BC}" dt="2021-06-17T13:43:09.323" v="40"/>
          <ac:spMkLst>
            <pc:docMk/>
            <pc:sldMk cId="1968836668" sldId="260"/>
            <ac:spMk id="2" creationId="{4BA85B32-2409-433E-A006-6FF6B476A701}"/>
          </ac:spMkLst>
        </pc:spChg>
        <pc:spChg chg="mod">
          <ac:chgData name="Zaven Hakopov" userId="S::zaven.hakopov@opcw.org::598c247c-2e58-4d55-b9d6-466251b35691" providerId="AD" clId="Web-{46F02FBB-893B-4B54-97CC-3598F587C5BC}" dt="2021-06-17T12:54:33.980" v="35" actId="20577"/>
          <ac:spMkLst>
            <pc:docMk/>
            <pc:sldMk cId="1968836668" sldId="260"/>
            <ac:spMk id="6" creationId="{00000000-0000-0000-0000-000000000000}"/>
          </ac:spMkLst>
        </pc:spChg>
      </pc:sldChg>
      <pc:sldChg chg="delSp">
        <pc:chgData name="Zaven Hakopov" userId="S::zaven.hakopov@opcw.org::598c247c-2e58-4d55-b9d6-466251b35691" providerId="AD" clId="Web-{46F02FBB-893B-4B54-97CC-3598F587C5BC}" dt="2021-06-17T13:43:13.823" v="41"/>
        <pc:sldMkLst>
          <pc:docMk/>
          <pc:sldMk cId="83330961" sldId="261"/>
        </pc:sldMkLst>
        <pc:spChg chg="del">
          <ac:chgData name="Zaven Hakopov" userId="S::zaven.hakopov@opcw.org::598c247c-2e58-4d55-b9d6-466251b35691" providerId="AD" clId="Web-{46F02FBB-893B-4B54-97CC-3598F587C5BC}" dt="2021-06-17T13:43:13.823" v="41"/>
          <ac:spMkLst>
            <pc:docMk/>
            <pc:sldMk cId="83330961" sldId="261"/>
            <ac:spMk id="6" creationId="{4DCC8A9C-034E-410F-B908-F5EFAA01F66B}"/>
          </ac:spMkLst>
        </pc:spChg>
      </pc:sldChg>
      <pc:sldChg chg="delSp">
        <pc:chgData name="Zaven Hakopov" userId="S::zaven.hakopov@opcw.org::598c247c-2e58-4d55-b9d6-466251b35691" providerId="AD" clId="Web-{46F02FBB-893B-4B54-97CC-3598F587C5BC}" dt="2021-06-17T13:43:16.292" v="42"/>
        <pc:sldMkLst>
          <pc:docMk/>
          <pc:sldMk cId="3996349163" sldId="262"/>
        </pc:sldMkLst>
        <pc:spChg chg="del">
          <ac:chgData name="Zaven Hakopov" userId="S::zaven.hakopov@opcw.org::598c247c-2e58-4d55-b9d6-466251b35691" providerId="AD" clId="Web-{46F02FBB-893B-4B54-97CC-3598F587C5BC}" dt="2021-06-17T13:43:16.292" v="42"/>
          <ac:spMkLst>
            <pc:docMk/>
            <pc:sldMk cId="3996349163" sldId="262"/>
            <ac:spMk id="2" creationId="{476C27E4-6BCA-458B-A16B-36CE86F5384C}"/>
          </ac:spMkLst>
        </pc:spChg>
      </pc:sldChg>
      <pc:sldChg chg="delSp">
        <pc:chgData name="Zaven Hakopov" userId="S::zaven.hakopov@opcw.org::598c247c-2e58-4d55-b9d6-466251b35691" providerId="AD" clId="Web-{46F02FBB-893B-4B54-97CC-3598F587C5BC}" dt="2021-06-17T13:43:01.620" v="37"/>
        <pc:sldMkLst>
          <pc:docMk/>
          <pc:sldMk cId="318202691" sldId="264"/>
        </pc:sldMkLst>
        <pc:spChg chg="del">
          <ac:chgData name="Zaven Hakopov" userId="S::zaven.hakopov@opcw.org::598c247c-2e58-4d55-b9d6-466251b35691" providerId="AD" clId="Web-{46F02FBB-893B-4B54-97CC-3598F587C5BC}" dt="2021-06-17T13:43:01.620" v="37"/>
          <ac:spMkLst>
            <pc:docMk/>
            <pc:sldMk cId="318202691" sldId="264"/>
            <ac:spMk id="28" creationId="{174C833A-BC47-488B-B974-D4AF6BEB323A}"/>
          </ac:spMkLst>
        </pc:spChg>
      </pc:sldChg>
      <pc:sldChg chg="delSp">
        <pc:chgData name="Zaven Hakopov" userId="S::zaven.hakopov@opcw.org::598c247c-2e58-4d55-b9d6-466251b35691" providerId="AD" clId="Web-{46F02FBB-893B-4B54-97CC-3598F587C5BC}" dt="2021-06-17T13:42:58.370" v="36"/>
        <pc:sldMkLst>
          <pc:docMk/>
          <pc:sldMk cId="2563699011" sldId="265"/>
        </pc:sldMkLst>
        <pc:spChg chg="del">
          <ac:chgData name="Zaven Hakopov" userId="S::zaven.hakopov@opcw.org::598c247c-2e58-4d55-b9d6-466251b35691" providerId="AD" clId="Web-{46F02FBB-893B-4B54-97CC-3598F587C5BC}" dt="2021-06-17T13:42:58.370" v="36"/>
          <ac:spMkLst>
            <pc:docMk/>
            <pc:sldMk cId="2563699011" sldId="265"/>
            <ac:spMk id="38" creationId="{3F7C5C73-5301-4F16-8D6F-158299E69086}"/>
          </ac:spMkLst>
        </pc:spChg>
      </pc:sldChg>
      <pc:sldChg chg="delSp modSp">
        <pc:chgData name="Zaven Hakopov" userId="S::zaven.hakopov@opcw.org::598c247c-2e58-4d55-b9d6-466251b35691" providerId="AD" clId="Web-{46F02FBB-893B-4B54-97CC-3598F587C5BC}" dt="2021-06-17T13:43:26.652" v="45"/>
        <pc:sldMkLst>
          <pc:docMk/>
          <pc:sldMk cId="964097828" sldId="269"/>
        </pc:sldMkLst>
        <pc:spChg chg="del mod">
          <ac:chgData name="Zaven Hakopov" userId="S::zaven.hakopov@opcw.org::598c247c-2e58-4d55-b9d6-466251b35691" providerId="AD" clId="Web-{46F02FBB-893B-4B54-97CC-3598F587C5BC}" dt="2021-06-17T13:43:26.652" v="45"/>
          <ac:spMkLst>
            <pc:docMk/>
            <pc:sldMk cId="964097828" sldId="269"/>
            <ac:spMk id="2" creationId="{AA093E86-8F85-49BB-B543-96B607659790}"/>
          </ac:spMkLst>
        </pc:spChg>
      </pc:sldChg>
      <pc:sldChg chg="delSp">
        <pc:chgData name="Zaven Hakopov" userId="S::zaven.hakopov@opcw.org::598c247c-2e58-4d55-b9d6-466251b35691" providerId="AD" clId="Web-{46F02FBB-893B-4B54-97CC-3598F587C5BC}" dt="2021-06-17T13:43:22.839" v="43"/>
        <pc:sldMkLst>
          <pc:docMk/>
          <pc:sldMk cId="3876604364" sldId="271"/>
        </pc:sldMkLst>
        <pc:spChg chg="del">
          <ac:chgData name="Zaven Hakopov" userId="S::zaven.hakopov@opcw.org::598c247c-2e58-4d55-b9d6-466251b35691" providerId="AD" clId="Web-{46F02FBB-893B-4B54-97CC-3598F587C5BC}" dt="2021-06-17T13:43:22.839" v="43"/>
          <ac:spMkLst>
            <pc:docMk/>
            <pc:sldMk cId="3876604364" sldId="271"/>
            <ac:spMk id="4" creationId="{6F93DED9-6658-44F1-9AAF-99045EEA0EE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00E1E-D6A5-488D-AA7B-A0908E400003}" type="doc">
      <dgm:prSet loTypeId="urn:microsoft.com/office/officeart/2005/8/layout/cycle8" loCatId="cycle" qsTypeId="urn:microsoft.com/office/officeart/2005/8/quickstyle/simple1" qsCatId="simple" csTypeId="urn:microsoft.com/office/officeart/2005/8/colors/accent1_2" csCatId="accent1" phldr="1"/>
      <dgm:spPr/>
    </dgm:pt>
    <dgm:pt modelId="{CDA17B94-EDC9-4B06-9D94-68A289AA6DF1}" type="pres">
      <dgm:prSet presAssocID="{5B100E1E-D6A5-488D-AA7B-A0908E400003}" presName="compositeShape" presStyleCnt="0">
        <dgm:presLayoutVars>
          <dgm:chMax val="7"/>
          <dgm:dir/>
          <dgm:resizeHandles val="exact"/>
        </dgm:presLayoutVars>
      </dgm:prSet>
      <dgm:spPr/>
    </dgm:pt>
  </dgm:ptLst>
  <dgm:cxnLst>
    <dgm:cxn modelId="{048183C2-8CFE-40B0-9B8D-F71B32E4D03D}" type="presOf" srcId="{5B100E1E-D6A5-488D-AA7B-A0908E400003}" destId="{CDA17B94-EDC9-4B06-9D94-68A289AA6DF1}"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xmlns=""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xmlns=""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sp>
        <p:nvSpPr>
          <p:cNvPr id="15" name="TextBox 14">
            <a:extLst>
              <a:ext uri="{FF2B5EF4-FFF2-40B4-BE49-F238E27FC236}">
                <a16:creationId xmlns:a16="http://schemas.microsoft.com/office/drawing/2014/main" xmlns=""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xmlns=""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pic>
        <p:nvPicPr>
          <p:cNvPr id="10" name="Picture 9">
            <a:extLst>
              <a:ext uri="{FF2B5EF4-FFF2-40B4-BE49-F238E27FC236}">
                <a16:creationId xmlns:a16="http://schemas.microsoft.com/office/drawing/2014/main" xmlns=""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xmlns=""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a:solidFill>
                  <a:schemeClr val="tx1"/>
                </a:solidFill>
                <a:latin typeface="Avenir Heavy"/>
                <a:cs typeface="Avenir Heavy"/>
              </a:rPr>
              <a:t>Disclaimer: </a:t>
            </a:r>
            <a:r>
              <a:rPr lang="en-US" sz="498">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a:solidFill>
                  <a:schemeClr val="bg1"/>
                </a:solidFill>
                <a:latin typeface="DIN-Light" pitchFamily="2" charset="0"/>
              </a:rPr>
              <a:t>Poster No.:</a:t>
            </a:r>
            <a:endParaRPr lang="en-US" sz="1100" b="0" i="0" baseline="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a:solidFill>
                  <a:schemeClr val="bg1"/>
                </a:solidFill>
                <a:latin typeface="DIN-Light" pitchFamily="2" charset="0"/>
              </a:rPr>
              <a:t>PUTTING AN END TO NUCLEAR EXPLOSIONS </a:t>
            </a:r>
            <a:endParaRPr lang="aa-ET" sz="1099"/>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EEF774D5-8E1F-6744-9E49-DB689041ADBF}"/>
              </a:ext>
            </a:extLst>
          </p:cNvPr>
          <p:cNvSpPr>
            <a:spLocks noChangeArrowheads="1"/>
          </p:cNvSpPr>
          <p:nvPr/>
        </p:nvSpPr>
        <p:spPr bwMode="auto">
          <a:xfrm>
            <a:off x="-773903" y="1898347"/>
            <a:ext cx="10691813" cy="1712263"/>
          </a:xfrm>
          <a:prstGeom prst="rect">
            <a:avLst/>
          </a:prstGeom>
          <a:noFill/>
          <a:ln w="9525">
            <a:noFill/>
            <a:miter lim="800000"/>
            <a:headEnd/>
            <a:tailEnd/>
          </a:ln>
        </p:spPr>
        <p:txBody>
          <a:bodyPr wrap="square" lIns="18666" tIns="9334" rIns="18666" bIns="9334">
            <a:spAutoFit/>
          </a:bodyPr>
          <a:lstStyle/>
          <a:p>
            <a:pPr algn="ctr" eaLnBrk="0" hangingPunct="0"/>
            <a:r>
              <a:rPr lang="en-US" sz="1800" b="1">
                <a:solidFill>
                  <a:schemeClr val="bg1"/>
                </a:solidFill>
                <a:latin typeface="Arial" panose="020B0604020202020204" pitchFamily="34" charset="0"/>
              </a:rPr>
              <a:t>Knowledge Transfer Processes: Lessons learned from</a:t>
            </a:r>
          </a:p>
          <a:p>
            <a:pPr algn="ctr" eaLnBrk="0" hangingPunct="0"/>
            <a:r>
              <a:rPr lang="en-US" sz="1800" b="1">
                <a:solidFill>
                  <a:schemeClr val="bg1"/>
                </a:solidFill>
                <a:latin typeface="Arial" panose="020B0604020202020204" pitchFamily="34" charset="0"/>
              </a:rPr>
              <a:t>an application in the OPCW</a:t>
            </a:r>
            <a:endParaRPr lang="en-US" sz="2197" b="1">
              <a:solidFill>
                <a:schemeClr val="bg1"/>
              </a:solidFill>
              <a:latin typeface="Arial" panose="020B0604020202020204" pitchFamily="34" charset="0"/>
            </a:endParaRPr>
          </a:p>
          <a:p>
            <a:pPr algn="ctr" eaLnBrk="0" hangingPunct="0">
              <a:lnSpc>
                <a:spcPts val="1586"/>
              </a:lnSpc>
            </a:pPr>
            <a:endParaRPr lang="en-US" sz="1600">
              <a:solidFill>
                <a:schemeClr val="bg1"/>
              </a:solidFill>
              <a:latin typeface="Arial" panose="020B0604020202020204" pitchFamily="34" charset="0"/>
              <a:ea typeface="Avenir Book" charset="0"/>
            </a:endParaRPr>
          </a:p>
          <a:p>
            <a:pPr algn="ctr" eaLnBrk="0" hangingPunct="0">
              <a:lnSpc>
                <a:spcPts val="1586"/>
              </a:lnSpc>
            </a:pPr>
            <a:r>
              <a:rPr lang="en-US" sz="1100" err="1">
                <a:solidFill>
                  <a:schemeClr val="bg1"/>
                </a:solidFill>
                <a:latin typeface="Arial" panose="020B0604020202020204" pitchFamily="34" charset="0"/>
                <a:ea typeface="Avenir Book" charset="0"/>
                <a:cs typeface="Arial" panose="020B0604020202020204" pitchFamily="34" charset="0"/>
              </a:rPr>
              <a:t>Ms</a:t>
            </a:r>
            <a:r>
              <a:rPr lang="en-US" sz="1100">
                <a:solidFill>
                  <a:schemeClr val="bg1"/>
                </a:solidFill>
                <a:latin typeface="Arial" panose="020B0604020202020204" pitchFamily="34" charset="0"/>
                <a:ea typeface="Avenir Book" charset="0"/>
                <a:cs typeface="Arial" panose="020B0604020202020204" pitchFamily="34" charset="0"/>
              </a:rPr>
              <a:t> GALINDO Marta, </a:t>
            </a:r>
            <a:r>
              <a:rPr lang="en-US" sz="1100" err="1">
                <a:solidFill>
                  <a:schemeClr val="bg1"/>
                </a:solidFill>
                <a:latin typeface="Arial" panose="020B0604020202020204" pitchFamily="34" charset="0"/>
                <a:ea typeface="Avenir Book" charset="0"/>
                <a:cs typeface="Arial" panose="020B0604020202020204" pitchFamily="34" charset="0"/>
              </a:rPr>
              <a:t>Ms</a:t>
            </a:r>
            <a:r>
              <a:rPr lang="en-US" sz="1100">
                <a:solidFill>
                  <a:schemeClr val="bg1"/>
                </a:solidFill>
                <a:latin typeface="Arial" panose="020B0604020202020204" pitchFamily="34" charset="0"/>
                <a:ea typeface="Avenir Book" charset="0"/>
                <a:cs typeface="Arial" panose="020B0604020202020204" pitchFamily="34" charset="0"/>
              </a:rPr>
              <a:t> CONSTANT Marine, </a:t>
            </a:r>
            <a:r>
              <a:rPr lang="en-US" sz="1100" err="1">
                <a:solidFill>
                  <a:schemeClr val="bg1"/>
                </a:solidFill>
                <a:latin typeface="Arial" panose="020B0604020202020204" pitchFamily="34" charset="0"/>
                <a:ea typeface="Avenir Book" charset="0"/>
                <a:cs typeface="Arial" panose="020B0604020202020204" pitchFamily="34" charset="0"/>
              </a:rPr>
              <a:t>Mr</a:t>
            </a:r>
            <a:r>
              <a:rPr lang="en-US" sz="1100">
                <a:solidFill>
                  <a:schemeClr val="bg1"/>
                </a:solidFill>
                <a:latin typeface="Arial" panose="020B0604020202020204" pitchFamily="34" charset="0"/>
                <a:ea typeface="Avenir Book" charset="0"/>
                <a:cs typeface="Arial" panose="020B0604020202020204" pitchFamily="34" charset="0"/>
              </a:rPr>
              <a:t> HAKOPOV, Zaven, </a:t>
            </a:r>
            <a:r>
              <a:rPr lang="en-US" sz="1100" err="1">
                <a:solidFill>
                  <a:schemeClr val="bg1"/>
                </a:solidFill>
                <a:latin typeface="Arial" panose="020B0604020202020204" pitchFamily="34" charset="0"/>
                <a:ea typeface="Avenir Book" charset="0"/>
                <a:cs typeface="Arial" panose="020B0604020202020204" pitchFamily="34" charset="0"/>
              </a:rPr>
              <a:t>Mr</a:t>
            </a:r>
            <a:r>
              <a:rPr lang="en-US" sz="1100">
                <a:solidFill>
                  <a:schemeClr val="bg1"/>
                </a:solidFill>
                <a:latin typeface="Arial" panose="020B0604020202020204" pitchFamily="34" charset="0"/>
                <a:ea typeface="Avenir Book" charset="0"/>
                <a:cs typeface="Arial" panose="020B0604020202020204" pitchFamily="34" charset="0"/>
              </a:rPr>
              <a:t> HASSEN, Imededdine</a:t>
            </a:r>
          </a:p>
          <a:p>
            <a:pPr algn="ctr" eaLnBrk="0" hangingPunct="0">
              <a:lnSpc>
                <a:spcPts val="1586"/>
              </a:lnSpc>
            </a:pPr>
            <a:r>
              <a:rPr lang="en-US" sz="1100">
                <a:solidFill>
                  <a:schemeClr val="bg1"/>
                </a:solidFill>
                <a:latin typeface="Arial" panose="020B0604020202020204" pitchFamily="34" charset="0"/>
                <a:ea typeface="Avenir Book" charset="0"/>
                <a:cs typeface="Arial" panose="020B0604020202020204" pitchFamily="34" charset="0"/>
              </a:rPr>
              <a:t>Knowledge Management Team, OPCW, The Hague</a:t>
            </a:r>
          </a:p>
          <a:p>
            <a:pPr algn="ctr" eaLnBrk="0" hangingPunct="0">
              <a:lnSpc>
                <a:spcPts val="1586"/>
              </a:lnSpc>
            </a:pPr>
            <a:endParaRPr lang="en-US" sz="1100">
              <a:solidFill>
                <a:schemeClr val="bg1"/>
              </a:solidFill>
              <a:latin typeface="Arial" panose="020B0604020202020204" pitchFamily="34" charset="0"/>
              <a:ea typeface="Avenir Book" charset="0"/>
              <a:cs typeface="Arial" panose="020B0604020202020204" pitchFamily="34" charset="0"/>
            </a:endParaRPr>
          </a:p>
          <a:p>
            <a:pPr algn="ctr" eaLnBrk="0" hangingPunct="0">
              <a:spcBef>
                <a:spcPts val="91"/>
              </a:spcBef>
            </a:pPr>
            <a:endParaRPr lang="en-US" sz="952">
              <a:solidFill>
                <a:schemeClr val="bg1"/>
              </a:solidFill>
            </a:endParaRPr>
          </a:p>
          <a:p>
            <a:pPr algn="ctr" eaLnBrk="0" hangingPunct="0">
              <a:spcBef>
                <a:spcPts val="91"/>
              </a:spcBef>
            </a:pPr>
            <a:endParaRPr lang="en-US" sz="952">
              <a:solidFill>
                <a:schemeClr val="bg1"/>
              </a:solidFill>
            </a:endParaRPr>
          </a:p>
        </p:txBody>
      </p:sp>
      <p:pic>
        <p:nvPicPr>
          <p:cNvPr id="10" name="Picture 9">
            <a:extLst>
              <a:ext uri="{FF2B5EF4-FFF2-40B4-BE49-F238E27FC236}">
                <a16:creationId xmlns:a16="http://schemas.microsoft.com/office/drawing/2014/main" xmlns=""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xmlns="" id="{0C501917-BF0A-C54B-AB4E-B0C62C356E93}"/>
              </a:ext>
            </a:extLst>
          </p:cNvPr>
          <p:cNvSpPr txBox="1"/>
          <p:nvPr/>
        </p:nvSpPr>
        <p:spPr>
          <a:xfrm>
            <a:off x="3153235" y="3148753"/>
            <a:ext cx="2836838" cy="307905"/>
          </a:xfrm>
          <a:prstGeom prst="rect">
            <a:avLst/>
          </a:prstGeom>
          <a:noFill/>
        </p:spPr>
        <p:txBody>
          <a:bodyPr wrap="square" rtlCol="0">
            <a:spAutoFit/>
          </a:bodyPr>
          <a:lstStyle/>
          <a:p>
            <a:pPr algn="ctr"/>
            <a:r>
              <a:rPr lang="en-GB" sz="1401">
                <a:solidFill>
                  <a:schemeClr val="bg1"/>
                </a:solidFill>
                <a:latin typeface="Arial" panose="020B0604020202020204" pitchFamily="34" charset="0"/>
                <a:cs typeface="Arial" panose="020B0604020202020204" pitchFamily="34" charset="0"/>
              </a:rPr>
              <a:t>P5.1-460</a:t>
            </a:r>
            <a:endParaRPr lang="aa-ET" sz="140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4" name="TextBox 3">
            <a:extLst>
              <a:ext uri="{FF2B5EF4-FFF2-40B4-BE49-F238E27FC236}">
                <a16:creationId xmlns:a16="http://schemas.microsoft.com/office/drawing/2014/main" xmlns="" id="{BCF4EC51-B9A3-6947-90CF-E5A0044512BC}"/>
              </a:ext>
            </a:extLst>
          </p:cNvPr>
          <p:cNvSpPr txBox="1"/>
          <p:nvPr/>
        </p:nvSpPr>
        <p:spPr>
          <a:xfrm rot="16200000">
            <a:off x="-1622452" y="2502062"/>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xmlns="" id="{7296ED61-5D14-6E44-BD9E-0A355C8A5320}"/>
              </a:ext>
            </a:extLst>
          </p:cNvPr>
          <p:cNvSpPr>
            <a:spLocks noChangeArrowheads="1"/>
          </p:cNvSpPr>
          <p:nvPr/>
        </p:nvSpPr>
        <p:spPr bwMode="auto">
          <a:xfrm>
            <a:off x="1954823" y="42156"/>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Hague</a:t>
            </a:r>
          </a:p>
        </p:txBody>
      </p:sp>
      <p:sp>
        <p:nvSpPr>
          <p:cNvPr id="6" name="Rectangle 5"/>
          <p:cNvSpPr/>
          <p:nvPr/>
        </p:nvSpPr>
        <p:spPr>
          <a:xfrm>
            <a:off x="316423" y="1026373"/>
            <a:ext cx="7956331" cy="4375172"/>
          </a:xfrm>
          <a:prstGeom prst="rect">
            <a:avLst/>
          </a:prstGeom>
        </p:spPr>
        <p:txBody>
          <a:bodyPr wrap="square" lIns="91440" tIns="45720" rIns="91440" bIns="45720" anchor="t">
            <a:spAutoFit/>
          </a:bodyPr>
          <a:lstStyle/>
          <a:p>
            <a:pPr marL="457200">
              <a:lnSpc>
                <a:spcPct val="107000"/>
              </a:lnSpc>
              <a:spcAft>
                <a:spcPts val="800"/>
              </a:spcAft>
            </a:pPr>
            <a:r>
              <a:rPr lang="en-US" sz="1200" dirty="0">
                <a:latin typeface="Arial"/>
                <a:ea typeface="Calibri" panose="020F0502020204030204" pitchFamily="34" charset="0"/>
                <a:cs typeface="Arial"/>
              </a:rPr>
              <a:t>The OPCW Technical Secretariat (TS) is implementing a Continuous Knowledge Management (CKM) strategy to remain the global repository of knowledge and expertise in its core business areas, ensuring continuity of its knowledge base to maintain the OPCW fit for its purpose in the future, as mandated by its Policy</a:t>
            </a:r>
            <a:r>
              <a:rPr lang="en-US" sz="1200" dirty="0">
                <a:latin typeface="Arial"/>
                <a:ea typeface="+mn-lt"/>
                <a:cs typeface="Arial"/>
              </a:rPr>
              <a:t> Making Organs.</a:t>
            </a:r>
            <a:endParaRPr lang="en-US" sz="1200" dirty="0">
              <a:latin typeface="Calibri"/>
              <a:ea typeface="Calibri" panose="020F0502020204030204" pitchFamily="34" charset="0"/>
              <a:cs typeface="Calibri"/>
            </a:endParaRPr>
          </a:p>
          <a:p>
            <a:pPr marL="457200">
              <a:lnSpc>
                <a:spcPct val="107000"/>
              </a:lnSpc>
              <a:spcAft>
                <a:spcPts val="800"/>
              </a:spcAft>
            </a:pPr>
            <a:r>
              <a:rPr lang="en-US" sz="1200" dirty="0">
                <a:latin typeface="Arial"/>
                <a:ea typeface="Calibri" panose="020F0502020204030204" pitchFamily="34" charset="0"/>
                <a:cs typeface="Arial"/>
              </a:rPr>
              <a:t>The Knowledge Management Team (KMT) among its activities is running three different processes in the TS to ensure retention of the core knowledge, in particular when professional staff are departing. This poster details the three methodologies</a:t>
            </a:r>
            <a:r>
              <a:rPr lang="en-US" sz="1200" dirty="0" smtClean="0">
                <a:latin typeface="Arial"/>
                <a:ea typeface="Calibri" panose="020F0502020204030204" pitchFamily="34" charset="0"/>
                <a:cs typeface="Arial"/>
              </a:rPr>
              <a:t>:</a:t>
            </a:r>
          </a:p>
          <a:p>
            <a:pPr marL="457200">
              <a:lnSpc>
                <a:spcPct val="107000"/>
              </a:lnSpc>
              <a:spcAft>
                <a:spcPts val="800"/>
              </a:spcAft>
            </a:pPr>
            <a:endParaRPr lang="en-US" sz="1200" dirty="0">
              <a:latin typeface="Arial"/>
              <a:ea typeface="Calibri" panose="020F0502020204030204" pitchFamily="34" charset="0"/>
              <a:cs typeface="Arial"/>
            </a:endParaRPr>
          </a:p>
          <a:p>
            <a:pPr marL="457200">
              <a:lnSpc>
                <a:spcPct val="107000"/>
              </a:lnSpc>
              <a:spcAft>
                <a:spcPts val="800"/>
              </a:spcAft>
            </a:pP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endParaRPr lang="en-US" sz="1200" dirty="0" smtClean="0">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US" sz="1200" dirty="0">
                <a:latin typeface="Arial" panose="020B0604020202020204" pitchFamily="34" charset="0"/>
                <a:ea typeface="Calibri" panose="020F0502020204030204" pitchFamily="34" charset="0"/>
                <a:cs typeface="Arial" panose="020B0604020202020204" pitchFamily="34" charset="0"/>
              </a:rPr>
              <a:t/>
            </a:r>
            <a:br>
              <a:rPr lang="en-US" sz="1200" dirty="0">
                <a:latin typeface="Arial" panose="020B0604020202020204" pitchFamily="34" charset="0"/>
                <a:ea typeface="Calibri" panose="020F0502020204030204" pitchFamily="34" charset="0"/>
                <a:cs typeface="Arial" panose="020B0604020202020204" pitchFamily="34" charset="0"/>
              </a:rPr>
            </a:br>
            <a:r>
              <a:rPr lang="en-US" sz="1200" dirty="0" smtClean="0">
                <a:latin typeface="Arial" panose="020B0604020202020204" pitchFamily="34" charset="0"/>
                <a:ea typeface="Calibri" panose="020F0502020204030204" pitchFamily="34" charset="0"/>
                <a:cs typeface="Arial" panose="020B0604020202020204" pitchFamily="34" charset="0"/>
              </a:rPr>
              <a:t>and </a:t>
            </a:r>
            <a:r>
              <a:rPr lang="en-US" sz="1200" dirty="0">
                <a:latin typeface="Arial" panose="020B0604020202020204" pitchFamily="34" charset="0"/>
                <a:ea typeface="Calibri" panose="020F0502020204030204" pitchFamily="34" charset="0"/>
                <a:cs typeface="Arial" panose="020B0604020202020204" pitchFamily="34" charset="0"/>
              </a:rPr>
              <a:t>presents the results obtained during their implementation, and conclusions for knowledge transfer processes at organizations with high staff mobility.</a:t>
            </a:r>
          </a:p>
          <a:p>
            <a:pPr marL="685800" indent="-228600">
              <a:lnSpc>
                <a:spcPct val="107000"/>
              </a:lnSpc>
              <a:spcAft>
                <a:spcPts val="800"/>
              </a:spcAft>
              <a:buFont typeface="+mj-lt"/>
              <a:buAutoNum type="arabicPeriod"/>
            </a:pPr>
            <a:endParaRPr lang="en-US" sz="1200" dirty="0">
              <a:latin typeface="Arial" panose="020B0604020202020204" pitchFamily="34" charset="0"/>
              <a:ea typeface="Calibri" panose="020F0502020204030204" pitchFamily="34" charset="0"/>
              <a:cs typeface="Arial" panose="020B0604020202020204" pitchFamily="34" charset="0"/>
            </a:endParaRPr>
          </a:p>
          <a:p>
            <a:pPr marL="685800" indent="-228600">
              <a:lnSpc>
                <a:spcPct val="107000"/>
              </a:lnSpc>
              <a:spcAft>
                <a:spcPts val="800"/>
              </a:spcAft>
              <a:buFont typeface="+mj-lt"/>
              <a:buAutoNum type="arabicPeriod"/>
            </a:pPr>
            <a:endParaRPr lang="en-US" sz="12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34670331"/>
              </p:ext>
            </p:extLst>
          </p:nvPr>
        </p:nvGraphicFramePr>
        <p:xfrm>
          <a:off x="860018" y="2655062"/>
          <a:ext cx="7467600" cy="1403354"/>
        </p:xfrm>
        <a:graphic>
          <a:graphicData uri="http://schemas.openxmlformats.org/drawingml/2006/table">
            <a:tbl>
              <a:tblPr firstRow="1" bandRow="1">
                <a:tableStyleId>{5C22544A-7EE6-4342-B048-85BDC9FD1C3A}</a:tableStyleId>
              </a:tblPr>
              <a:tblGrid>
                <a:gridCol w="2489200"/>
                <a:gridCol w="2489200"/>
                <a:gridCol w="2489200"/>
              </a:tblGrid>
              <a:tr h="1009527">
                <a:tc>
                  <a:txBody>
                    <a:bodyPr/>
                    <a:lstStyle/>
                    <a:p>
                      <a:r>
                        <a:rPr lang="en-US" sz="1200" b="1" dirty="0" smtClean="0">
                          <a:solidFill>
                            <a:schemeClr val="tx1"/>
                          </a:solidFill>
                        </a:rPr>
                        <a:t>1.</a:t>
                      </a:r>
                      <a:r>
                        <a:rPr lang="en-US" sz="1200" b="0" dirty="0" smtClean="0">
                          <a:solidFill>
                            <a:schemeClr val="tx1"/>
                          </a:solidFill>
                        </a:rPr>
                        <a:t> Filling a document called </a:t>
                      </a:r>
                      <a:r>
                        <a:rPr lang="en-US" sz="1200" b="1" dirty="0" smtClean="0">
                          <a:solidFill>
                            <a:srgbClr val="00A1BC"/>
                          </a:solidFill>
                        </a:rPr>
                        <a:t>Knowledge Transfer Annex </a:t>
                      </a:r>
                      <a:r>
                        <a:rPr lang="en-US" sz="1200" b="0" dirty="0" smtClean="0">
                          <a:solidFill>
                            <a:schemeClr val="tx1"/>
                          </a:solidFill>
                        </a:rPr>
                        <a:t>by every staff as defined in an internal Administrative Directive; </a:t>
                      </a:r>
                    </a:p>
                    <a:p>
                      <a:endParaRPr lang="en-GB" sz="900" dirty="0"/>
                    </a:p>
                  </a:txBody>
                  <a:tcPr>
                    <a:solidFill>
                      <a:schemeClr val="bg1"/>
                    </a:solidFill>
                  </a:tcPr>
                </a:tc>
                <a:tc>
                  <a:txBody>
                    <a:bodyPr/>
                    <a:lstStyle/>
                    <a:p>
                      <a:r>
                        <a:rPr lang="en-US" sz="1200" b="1" dirty="0" smtClean="0">
                          <a:solidFill>
                            <a:schemeClr val="tx1"/>
                          </a:solidFill>
                        </a:rPr>
                        <a:t>2</a:t>
                      </a:r>
                      <a:r>
                        <a:rPr lang="en-US" sz="1200" b="0" dirty="0" smtClean="0">
                          <a:solidFill>
                            <a:schemeClr val="tx1"/>
                          </a:solidFill>
                        </a:rPr>
                        <a:t>.</a:t>
                      </a:r>
                      <a:r>
                        <a:rPr lang="en-US" sz="1200" b="0" baseline="0" dirty="0" smtClean="0">
                          <a:solidFill>
                            <a:schemeClr val="tx1"/>
                          </a:solidFill>
                        </a:rPr>
                        <a:t> </a:t>
                      </a:r>
                      <a:r>
                        <a:rPr lang="en-US" sz="1200" b="1" dirty="0" smtClean="0">
                          <a:solidFill>
                            <a:srgbClr val="00A1BC"/>
                          </a:solidFill>
                        </a:rPr>
                        <a:t>Leaving interviews </a:t>
                      </a:r>
                      <a:r>
                        <a:rPr lang="en-US" sz="1200" b="0" dirty="0" smtClean="0">
                          <a:solidFill>
                            <a:schemeClr val="tx1"/>
                          </a:solidFill>
                        </a:rPr>
                        <a:t>– retention of core knowledge from departing staff</a:t>
                      </a:r>
                    </a:p>
                    <a:p>
                      <a:endParaRPr lang="en-GB" dirty="0"/>
                    </a:p>
                  </a:txBody>
                  <a:tcPr>
                    <a:solidFill>
                      <a:schemeClr val="bg1"/>
                    </a:solidFill>
                  </a:tcPr>
                </a:tc>
                <a:tc>
                  <a:txBody>
                    <a:bodyPr/>
                    <a:lstStyle/>
                    <a:p>
                      <a:pPr marL="0" marR="0" indent="0" algn="l" defTabSz="1008111"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rPr>
                        <a:t>3.</a:t>
                      </a:r>
                      <a:r>
                        <a:rPr lang="en-US" sz="1200" b="1" baseline="0" dirty="0" smtClean="0">
                          <a:solidFill>
                            <a:schemeClr val="tx1"/>
                          </a:solidFill>
                          <a:latin typeface="+mn-lt"/>
                        </a:rPr>
                        <a:t> </a:t>
                      </a:r>
                      <a:r>
                        <a:rPr lang="en-US" sz="1200" b="1" dirty="0" smtClean="0">
                          <a:solidFill>
                            <a:srgbClr val="00A1BC"/>
                          </a:solidFill>
                          <a:latin typeface="+mn-lt"/>
                          <a:ea typeface="Calibri" panose="020F0502020204030204" pitchFamily="34" charset="0"/>
                          <a:cs typeface="Arial"/>
                        </a:rPr>
                        <a:t>Knowledge Transfer sessions</a:t>
                      </a:r>
                    </a:p>
                    <a:p>
                      <a:endParaRPr lang="en-GB" dirty="0"/>
                    </a:p>
                  </a:txBody>
                  <a:tcPr>
                    <a:solidFill>
                      <a:schemeClr val="bg1"/>
                    </a:solidFill>
                  </a:tcPr>
                </a:tc>
              </a:tr>
              <a:tr h="30390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r>
            </a:tbl>
          </a:graphicData>
        </a:graphic>
      </p:graphicFrame>
      <p:pic>
        <p:nvPicPr>
          <p:cNvPr id="7" name="Picture 6"/>
          <p:cNvPicPr>
            <a:picLocks noChangeAspect="1"/>
          </p:cNvPicPr>
          <p:nvPr/>
        </p:nvPicPr>
        <p:blipFill>
          <a:blip r:embed="rId2"/>
          <a:stretch>
            <a:fillRect/>
          </a:stretch>
        </p:blipFill>
        <p:spPr>
          <a:xfrm>
            <a:off x="1431698" y="3462528"/>
            <a:ext cx="701901" cy="733806"/>
          </a:xfrm>
          <a:prstGeom prst="rect">
            <a:avLst/>
          </a:prstGeom>
        </p:spPr>
      </p:pic>
      <p:pic>
        <p:nvPicPr>
          <p:cNvPr id="8" name="Picture 7"/>
          <p:cNvPicPr>
            <a:picLocks noChangeAspect="1"/>
          </p:cNvPicPr>
          <p:nvPr/>
        </p:nvPicPr>
        <p:blipFill>
          <a:blip r:embed="rId3"/>
          <a:stretch>
            <a:fillRect/>
          </a:stretch>
        </p:blipFill>
        <p:spPr>
          <a:xfrm>
            <a:off x="4099680" y="3368040"/>
            <a:ext cx="890847" cy="828294"/>
          </a:xfrm>
          <a:prstGeom prst="rect">
            <a:avLst/>
          </a:prstGeom>
        </p:spPr>
      </p:pic>
      <p:pic>
        <p:nvPicPr>
          <p:cNvPr id="9" name="Picture 8"/>
          <p:cNvPicPr>
            <a:picLocks noChangeAspect="1"/>
          </p:cNvPicPr>
          <p:nvPr/>
        </p:nvPicPr>
        <p:blipFill>
          <a:blip r:embed="rId4"/>
          <a:stretch>
            <a:fillRect/>
          </a:stretch>
        </p:blipFill>
        <p:spPr>
          <a:xfrm flipH="1">
            <a:off x="6760463" y="3387766"/>
            <a:ext cx="778896" cy="808568"/>
          </a:xfrm>
          <a:prstGeom prst="rect">
            <a:avLst/>
          </a:prstGeom>
        </p:spPr>
      </p:pic>
    </p:spTree>
    <p:extLst>
      <p:ext uri="{BB962C8B-B14F-4D97-AF65-F5344CB8AC3E}">
        <p14:creationId xmlns:p14="http://schemas.microsoft.com/office/powerpoint/2010/main" val="196883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4" name="TextBox 3">
            <a:extLst>
              <a:ext uri="{FF2B5EF4-FFF2-40B4-BE49-F238E27FC236}">
                <a16:creationId xmlns:a16="http://schemas.microsoft.com/office/drawing/2014/main" xmlns="" id="{B44A9686-9B15-6A49-B731-8C1372F7BCED}"/>
              </a:ext>
            </a:extLst>
          </p:cNvPr>
          <p:cNvSpPr txBox="1"/>
          <p:nvPr/>
        </p:nvSpPr>
        <p:spPr>
          <a:xfrm rot="16200000">
            <a:off x="-1604277" y="2585160"/>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xmlns="" id="{2ADB6E1F-BFF3-5141-AA36-25E897EA4384}"/>
              </a:ext>
            </a:extLst>
          </p:cNvPr>
          <p:cNvSpPr>
            <a:spLocks noChangeArrowheads="1"/>
          </p:cNvSpPr>
          <p:nvPr/>
        </p:nvSpPr>
        <p:spPr bwMode="auto">
          <a:xfrm>
            <a:off x="1921763" y="11793"/>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a:t>
            </a:r>
            <a:r>
              <a:rPr lang="en-US" sz="800">
                <a:solidFill>
                  <a:schemeClr val="bg1"/>
                </a:solidFill>
                <a:latin typeface="Arial" panose="020B0604020202020204" pitchFamily="34" charset="0"/>
                <a:ea typeface="Avenir Book" charset="0"/>
              </a:rPr>
              <a:t>e</a:t>
            </a:r>
            <a:endParaRPr lang="en-US" sz="800">
              <a:solidFill>
                <a:schemeClr val="bg1"/>
              </a:solidFill>
              <a:latin typeface="Avenir Book" charset="0"/>
              <a:ea typeface="Avenir Book" charset="0"/>
              <a:cs typeface="Avenir Book" charset="0"/>
            </a:endParaRPr>
          </a:p>
        </p:txBody>
      </p:sp>
      <p:grpSp>
        <p:nvGrpSpPr>
          <p:cNvPr id="15" name="Group 14"/>
          <p:cNvGrpSpPr/>
          <p:nvPr/>
        </p:nvGrpSpPr>
        <p:grpSpPr>
          <a:xfrm>
            <a:off x="643010" y="1258090"/>
            <a:ext cx="3376398" cy="3300185"/>
            <a:chOff x="393475" y="1292760"/>
            <a:chExt cx="3376398" cy="3300185"/>
          </a:xfrm>
        </p:grpSpPr>
        <p:sp>
          <p:nvSpPr>
            <p:cNvPr id="7" name="Rectangle 2"/>
            <p:cNvSpPr>
              <a:spLocks noChangeArrowheads="1"/>
            </p:cNvSpPr>
            <p:nvPr/>
          </p:nvSpPr>
          <p:spPr bwMode="auto">
            <a:xfrm>
              <a:off x="572208" y="1292760"/>
              <a:ext cx="31976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400">
                  <a:solidFill>
                    <a:schemeClr val="tx1"/>
                  </a:solidFill>
                  <a:latin typeface="Franklin Gothic Book"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Franklin Gothic Book" pitchFamily="34" charset="0"/>
                </a:defRPr>
              </a:lvl2pPr>
              <a:lvl3pPr marL="1143000" indent="-228600">
                <a:spcBef>
                  <a:spcPct val="20000"/>
                </a:spcBef>
                <a:buClr>
                  <a:srgbClr val="47B1D8"/>
                </a:buClr>
                <a:buFont typeface="Arial" panose="020B0604020202020204" pitchFamily="34" charset="0"/>
                <a:buChar char="•"/>
                <a:defRPr>
                  <a:solidFill>
                    <a:schemeClr val="tx1"/>
                  </a:solidFill>
                  <a:latin typeface="Franklin Gothic Book" pitchFamily="34" charset="0"/>
                </a:defRPr>
              </a:lvl3pPr>
              <a:lvl4pPr marL="1600200" indent="-228600">
                <a:spcBef>
                  <a:spcPct val="20000"/>
                </a:spcBef>
                <a:buClr>
                  <a:srgbClr val="90D0E7"/>
                </a:buClr>
                <a:buFont typeface="Arial" panose="020B0604020202020204" pitchFamily="34" charset="0"/>
                <a:buChar char="•"/>
                <a:defRPr sz="1600">
                  <a:solidFill>
                    <a:schemeClr val="tx1"/>
                  </a:solidFill>
                  <a:latin typeface="Franklin Gothic Book" pitchFamily="34" charset="0"/>
                </a:defRPr>
              </a:lvl4pPr>
              <a:lvl5pPr marL="2057400" indent="-228600">
                <a:spcBef>
                  <a:spcPct val="20000"/>
                </a:spcBef>
                <a:buClr>
                  <a:srgbClr val="CFD791"/>
                </a:buClr>
                <a:buFont typeface="Arial" panose="020B0604020202020204" pitchFamily="34" charset="0"/>
                <a:buChar char="•"/>
                <a:defRPr sz="1400">
                  <a:solidFill>
                    <a:schemeClr val="tx1"/>
                  </a:solidFill>
                  <a:latin typeface="Franklin Gothic Book" pitchFamily="34" charset="0"/>
                </a:defRPr>
              </a:lvl5pPr>
              <a:lvl6pPr marL="2514600" indent="-228600" eaLnBrk="0" fontAlgn="base" hangingPunct="0">
                <a:spcBef>
                  <a:spcPct val="20000"/>
                </a:spcBef>
                <a:spcAft>
                  <a:spcPct val="0"/>
                </a:spcAft>
                <a:buClr>
                  <a:srgbClr val="CFD791"/>
                </a:buClr>
                <a:buFont typeface="Arial" panose="020B0604020202020204" pitchFamily="34" charset="0"/>
                <a:buChar char="•"/>
                <a:defRPr sz="1400">
                  <a:solidFill>
                    <a:schemeClr val="tx1"/>
                  </a:solidFill>
                  <a:latin typeface="Franklin Gothic Book" pitchFamily="34" charset="0"/>
                </a:defRPr>
              </a:lvl6pPr>
              <a:lvl7pPr marL="2971800" indent="-228600" eaLnBrk="0" fontAlgn="base" hangingPunct="0">
                <a:spcBef>
                  <a:spcPct val="20000"/>
                </a:spcBef>
                <a:spcAft>
                  <a:spcPct val="0"/>
                </a:spcAft>
                <a:buClr>
                  <a:srgbClr val="CFD791"/>
                </a:buClr>
                <a:buFont typeface="Arial" panose="020B0604020202020204" pitchFamily="34" charset="0"/>
                <a:buChar char="•"/>
                <a:defRPr sz="1400">
                  <a:solidFill>
                    <a:schemeClr val="tx1"/>
                  </a:solidFill>
                  <a:latin typeface="Franklin Gothic Book" pitchFamily="34" charset="0"/>
                </a:defRPr>
              </a:lvl7pPr>
              <a:lvl8pPr marL="3429000" indent="-228600" eaLnBrk="0" fontAlgn="base" hangingPunct="0">
                <a:spcBef>
                  <a:spcPct val="20000"/>
                </a:spcBef>
                <a:spcAft>
                  <a:spcPct val="0"/>
                </a:spcAft>
                <a:buClr>
                  <a:srgbClr val="CFD791"/>
                </a:buClr>
                <a:buFont typeface="Arial" panose="020B0604020202020204" pitchFamily="34" charset="0"/>
                <a:buChar char="•"/>
                <a:defRPr sz="1400">
                  <a:solidFill>
                    <a:schemeClr val="tx1"/>
                  </a:solidFill>
                  <a:latin typeface="Franklin Gothic Book" pitchFamily="34" charset="0"/>
                </a:defRPr>
              </a:lvl8pPr>
              <a:lvl9pPr marL="3886200" indent="-228600" eaLnBrk="0" fontAlgn="base" hangingPunct="0">
                <a:spcBef>
                  <a:spcPct val="20000"/>
                </a:spcBef>
                <a:spcAft>
                  <a:spcPct val="0"/>
                </a:spcAft>
                <a:buClr>
                  <a:srgbClr val="CFD791"/>
                </a:buClr>
                <a:buFont typeface="Arial" panose="020B0604020202020204" pitchFamily="34" charset="0"/>
                <a:buChar char="•"/>
                <a:defRPr sz="1400">
                  <a:solidFill>
                    <a:schemeClr val="tx1"/>
                  </a:solidFill>
                  <a:latin typeface="Franklin Gothic Book" pitchFamily="34" charset="0"/>
                </a:defRPr>
              </a:lvl9pPr>
            </a:lstStyle>
            <a:p>
              <a:pPr>
                <a:spcBef>
                  <a:spcPct val="0"/>
                </a:spcBef>
                <a:buClrTx/>
                <a:buFont typeface="Arial" panose="020B0604020202020204" pitchFamily="34" charset="0"/>
                <a:buNone/>
              </a:pPr>
              <a:r>
                <a:rPr lang="en-GB" altLang="en-US" sz="900" b="1" dirty="0"/>
                <a:t>AD/ADM/28 Knowledge Transfer Annex </a:t>
              </a:r>
            </a:p>
          </p:txBody>
        </p:sp>
        <p:pic>
          <p:nvPicPr>
            <p:cNvPr id="8" name="Picture 5"/>
            <p:cNvPicPr>
              <a:picLocks noChangeAspect="1"/>
            </p:cNvPicPr>
            <p:nvPr/>
          </p:nvPicPr>
          <p:blipFill rotWithShape="1">
            <a:blip r:embed="rId2">
              <a:extLst>
                <a:ext uri="{28A0092B-C50C-407E-A947-70E740481C1C}">
                  <a14:useLocalDpi xmlns:a14="http://schemas.microsoft.com/office/drawing/2010/main" val="0"/>
                </a:ext>
              </a:extLst>
            </a:blip>
            <a:srcRect l="-489" t="4648" r="489" b="511"/>
            <a:stretch/>
          </p:blipFill>
          <p:spPr bwMode="auto">
            <a:xfrm>
              <a:off x="393475" y="1491810"/>
              <a:ext cx="2281239" cy="31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 name="Diagram 8"/>
          <p:cNvGraphicFramePr/>
          <p:nvPr>
            <p:extLst>
              <p:ext uri="{D42A27DB-BD31-4B8C-83A1-F6EECF244321}">
                <p14:modId xmlns:p14="http://schemas.microsoft.com/office/powerpoint/2010/main" val="4058294304"/>
              </p:ext>
            </p:extLst>
          </p:nvPr>
        </p:nvGraphicFramePr>
        <p:xfrm>
          <a:off x="3939067" y="1295400"/>
          <a:ext cx="3721100" cy="278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4692006" y="4516904"/>
            <a:ext cx="2806592" cy="271421"/>
          </a:xfrm>
          <a:prstGeom prst="rect">
            <a:avLst/>
          </a:prstGeom>
        </p:spPr>
        <p:txBody>
          <a:bodyPr wrap="square">
            <a:spAutoFit/>
          </a:bodyPr>
          <a:lstStyle/>
          <a:p>
            <a:pPr marL="457200" lvl="1" algn="just">
              <a:lnSpc>
                <a:spcPct val="115000"/>
              </a:lnSpc>
              <a:spcAft>
                <a:spcPts val="600"/>
              </a:spcAft>
            </a:pPr>
            <a:r>
              <a:rPr lang="en-US" sz="1100" b="1" dirty="0">
                <a:latin typeface="Times New Roman" panose="02020603050405020304" pitchFamily="18" charset="0"/>
                <a:ea typeface="Calibri" panose="020F0502020204030204" pitchFamily="34" charset="0"/>
              </a:rPr>
              <a:t>KT Annex knowledge transfer cycle </a:t>
            </a:r>
            <a:endParaRPr lang="en-GB" sz="1100" b="1"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7954" y="1408176"/>
            <a:ext cx="4094317" cy="3108728"/>
          </a:xfrm>
          <a:prstGeom prst="rect">
            <a:avLst/>
          </a:prstGeom>
        </p:spPr>
      </p:pic>
      <p:sp>
        <p:nvSpPr>
          <p:cNvPr id="10" name="TextBox 9"/>
          <p:cNvSpPr txBox="1"/>
          <p:nvPr/>
        </p:nvSpPr>
        <p:spPr>
          <a:xfrm>
            <a:off x="484465" y="916236"/>
            <a:ext cx="4791456" cy="276999"/>
          </a:xfrm>
          <a:prstGeom prst="rect">
            <a:avLst/>
          </a:prstGeom>
          <a:noFill/>
        </p:spPr>
        <p:txBody>
          <a:bodyPr wrap="square" rtlCol="0">
            <a:spAutoFit/>
          </a:bodyPr>
          <a:lstStyle/>
          <a:p>
            <a:r>
              <a:rPr lang="en-US" sz="1200" b="1" dirty="0" smtClean="0">
                <a:solidFill>
                  <a:srgbClr val="0095BB"/>
                </a:solidFill>
              </a:rPr>
              <a:t>1. The Knowledge Transfer Annex Form</a:t>
            </a:r>
            <a:endParaRPr lang="en-GB" sz="1200" b="1" dirty="0">
              <a:solidFill>
                <a:srgbClr val="0095BB"/>
              </a:solidFill>
            </a:endParaRPr>
          </a:p>
        </p:txBody>
      </p:sp>
    </p:spTree>
    <p:extLst>
      <p:ext uri="{BB962C8B-B14F-4D97-AF65-F5344CB8AC3E}">
        <p14:creationId xmlns:p14="http://schemas.microsoft.com/office/powerpoint/2010/main" val="31820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5" name="TextBox 4">
            <a:extLst>
              <a:ext uri="{FF2B5EF4-FFF2-40B4-BE49-F238E27FC236}">
                <a16:creationId xmlns:a16="http://schemas.microsoft.com/office/drawing/2014/main" xmlns="" id="{68D29476-7660-1049-BF58-5DE19B373679}"/>
              </a:ext>
            </a:extLst>
          </p:cNvPr>
          <p:cNvSpPr txBox="1"/>
          <p:nvPr/>
        </p:nvSpPr>
        <p:spPr>
          <a:xfrm rot="16200000">
            <a:off x="-1531064" y="2605934"/>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xmlns="" id="{9BD61A26-8817-734C-BEA4-DD8D46B8978D}"/>
              </a:ext>
            </a:extLst>
          </p:cNvPr>
          <p:cNvSpPr>
            <a:spLocks noChangeArrowheads="1"/>
          </p:cNvSpPr>
          <p:nvPr/>
        </p:nvSpPr>
        <p:spPr bwMode="auto">
          <a:xfrm>
            <a:off x="1992923" y="0"/>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Hague</a:t>
            </a:r>
            <a:endParaRPr lang="en-US" sz="800">
              <a:solidFill>
                <a:schemeClr val="bg1"/>
              </a:solidFill>
              <a:latin typeface="Avenir Book" charset="0"/>
              <a:ea typeface="Avenir Book" charset="0"/>
              <a:cs typeface="Avenir Book" charset="0"/>
            </a:endParaRPr>
          </a:p>
        </p:txBody>
      </p:sp>
      <p:sp>
        <p:nvSpPr>
          <p:cNvPr id="7" name="Rectangle 6"/>
          <p:cNvSpPr/>
          <p:nvPr/>
        </p:nvSpPr>
        <p:spPr>
          <a:xfrm>
            <a:off x="830909" y="1206754"/>
            <a:ext cx="7892073" cy="3613297"/>
          </a:xfrm>
          <a:prstGeom prst="rect">
            <a:avLst/>
          </a:prstGeom>
        </p:spPr>
        <p:txBody>
          <a:bodyPr wrap="square" lIns="91440" tIns="45720" rIns="91440" bIns="45720" anchor="t">
            <a:spAutoFit/>
          </a:bodyPr>
          <a:lstStyle/>
          <a:p>
            <a:pPr marL="114300" defTabSz="914400" fontAlgn="base">
              <a:spcBef>
                <a:spcPct val="20000"/>
              </a:spcBef>
              <a:spcAft>
                <a:spcPct val="0"/>
              </a:spcAft>
              <a:buClr>
                <a:srgbClr val="4C77A3"/>
              </a:buClr>
              <a:defRPr/>
            </a:pPr>
            <a:r>
              <a:rPr lang="en-US" altLang="en-US" sz="1100">
                <a:latin typeface="Arial"/>
                <a:cs typeface="Arial"/>
              </a:rPr>
              <a:t>Evaluation of the KT Annex process in one division of the Technical Secretariat through:</a:t>
            </a:r>
          </a:p>
          <a:p>
            <a:pPr marL="522331" lvl="2" indent="-228600" defTabSz="914400" fontAlgn="base">
              <a:spcBef>
                <a:spcPct val="20000"/>
              </a:spcBef>
              <a:spcAft>
                <a:spcPct val="0"/>
              </a:spcAft>
              <a:buFont typeface="Arial" panose="020B0604020202020204" pitchFamily="34" charset="0"/>
              <a:buChar char="•"/>
              <a:defRPr/>
            </a:pPr>
            <a:r>
              <a:rPr lang="en-US" altLang="en-US" sz="1100">
                <a:latin typeface="Arial" panose="020B0604020202020204" pitchFamily="34" charset="0"/>
                <a:cs typeface="Arial" panose="020B0604020202020204" pitchFamily="34" charset="0"/>
              </a:rPr>
              <a:t>A review of the KT Annex process during the 2019 Performance Evaluation exercise</a:t>
            </a:r>
          </a:p>
          <a:p>
            <a:pPr marL="522331" lvl="2" indent="-228600" defTabSz="914400" fontAlgn="base">
              <a:spcBef>
                <a:spcPct val="20000"/>
              </a:spcBef>
              <a:spcAft>
                <a:spcPct val="0"/>
              </a:spcAft>
              <a:buClr>
                <a:schemeClr val="tx1"/>
              </a:buClr>
              <a:buFont typeface="Arial" panose="020B0604020202020204" pitchFamily="34" charset="0"/>
              <a:buChar char="•"/>
              <a:defRPr/>
            </a:pPr>
            <a:r>
              <a:rPr lang="en-US" altLang="en-US" sz="1100">
                <a:latin typeface="Arial" panose="020B0604020202020204" pitchFamily="34" charset="0"/>
                <a:cs typeface="Arial" panose="020B0604020202020204" pitchFamily="34" charset="0"/>
              </a:rPr>
              <a:t>A divisional survey on the use of the KT Annex in May 2020</a:t>
            </a:r>
          </a:p>
          <a:p>
            <a:pPr marL="432614" lvl="1" indent="-228600" defTabSz="914400" fontAlgn="base">
              <a:spcBef>
                <a:spcPct val="20000"/>
              </a:spcBef>
              <a:spcAft>
                <a:spcPct val="0"/>
              </a:spcAft>
              <a:buClr>
                <a:schemeClr val="tx1"/>
              </a:buClr>
              <a:buFont typeface="+mj-lt"/>
              <a:buAutoNum type="arabicPeriod"/>
              <a:defRPr/>
            </a:pPr>
            <a:endParaRPr lang="en-US" altLang="en-US" sz="1100">
              <a:latin typeface="Arial" panose="020B0604020202020204" pitchFamily="34" charset="0"/>
              <a:cs typeface="Arial" panose="020B0604020202020204" pitchFamily="34" charset="0"/>
            </a:endParaRPr>
          </a:p>
          <a:p>
            <a:pPr marL="432435" lvl="1" indent="-228600" defTabSz="914400" fontAlgn="base">
              <a:spcBef>
                <a:spcPct val="20000"/>
              </a:spcBef>
              <a:spcAft>
                <a:spcPct val="0"/>
              </a:spcAft>
              <a:buClr>
                <a:schemeClr val="tx1"/>
              </a:buClr>
              <a:buFont typeface="+mj-lt"/>
              <a:buAutoNum type="arabicPeriod"/>
              <a:defRPr/>
            </a:pPr>
            <a:r>
              <a:rPr lang="en-US" altLang="en-US" sz="1100">
                <a:latin typeface="Arial"/>
                <a:cs typeface="Arial"/>
              </a:rPr>
              <a:t>Knowledge transfer process using only the KT annex does not fulfil completely objectives such us speeding up the on-boarding learning curve or providing continuity of the tasks.</a:t>
            </a:r>
          </a:p>
          <a:p>
            <a:pPr marL="644525" lvl="4" indent="-171450" defTabSz="914400" fontAlgn="base">
              <a:spcBef>
                <a:spcPct val="20000"/>
              </a:spcBef>
              <a:spcAft>
                <a:spcPct val="0"/>
              </a:spcAft>
              <a:buClr>
                <a:schemeClr val="tx1"/>
              </a:buClr>
              <a:buFont typeface="Arial" panose="020B0604020202020204" pitchFamily="34" charset="0"/>
              <a:buChar char="•"/>
              <a:defRPr/>
            </a:pPr>
            <a:r>
              <a:rPr lang="en-US" altLang="en-US" sz="1100">
                <a:latin typeface="Arial"/>
                <a:cs typeface="Arial"/>
              </a:rPr>
              <a:t>Onboarding: not all staff received the KT Annex from their predecessor in the post.</a:t>
            </a:r>
          </a:p>
          <a:p>
            <a:pPr marL="644525" lvl="4" indent="-171450" defTabSz="914400" fontAlgn="base">
              <a:spcBef>
                <a:spcPct val="20000"/>
              </a:spcBef>
              <a:spcAft>
                <a:spcPct val="0"/>
              </a:spcAft>
              <a:buClr>
                <a:schemeClr val="tx1"/>
              </a:buClr>
              <a:buFont typeface="Arial" panose="020B0604020202020204" pitchFamily="34" charset="0"/>
              <a:buChar char="•"/>
              <a:defRPr/>
            </a:pPr>
            <a:r>
              <a:rPr lang="en-US" altLang="en-US" sz="1100">
                <a:latin typeface="Arial"/>
                <a:cs typeface="Arial"/>
              </a:rPr>
              <a:t>Continuous knowledge transfer: there are cases where the transfer document is not kept up to date</a:t>
            </a:r>
          </a:p>
          <a:p>
            <a:pPr marL="644525" lvl="4" indent="-171450" defTabSz="914400">
              <a:spcBef>
                <a:spcPct val="20000"/>
              </a:spcBef>
              <a:spcAft>
                <a:spcPct val="0"/>
              </a:spcAft>
              <a:buClr>
                <a:srgbClr val="000000"/>
              </a:buClr>
              <a:buFont typeface="Arial" panose="020B0604020202020204" pitchFamily="34" charset="0"/>
              <a:buChar char="•"/>
              <a:defRPr/>
            </a:pPr>
            <a:r>
              <a:rPr lang="en-US" altLang="en-US" sz="1100">
                <a:latin typeface="Arial"/>
                <a:cs typeface="Arial"/>
              </a:rPr>
              <a:t>Access to the knowledge: while most staff have access to their peers’ KT Annexes, they did not always refer to that information during their work.</a:t>
            </a:r>
            <a:endParaRPr lang="en-US"/>
          </a:p>
          <a:p>
            <a:pPr marL="383446" lvl="3" defTabSz="914400" fontAlgn="base">
              <a:spcBef>
                <a:spcPct val="20000"/>
              </a:spcBef>
              <a:spcAft>
                <a:spcPct val="0"/>
              </a:spcAft>
              <a:buClr>
                <a:schemeClr val="tx1"/>
              </a:buClr>
              <a:defRPr/>
            </a:pPr>
            <a:endParaRPr lang="en-US" altLang="en-US" sz="1100">
              <a:latin typeface="Arial" panose="020B0604020202020204" pitchFamily="34" charset="0"/>
              <a:cs typeface="Arial" panose="020B0604020202020204" pitchFamily="34" charset="0"/>
            </a:endParaRPr>
          </a:p>
          <a:p>
            <a:pPr marL="432614" lvl="1" indent="-228600" defTabSz="914400" fontAlgn="base">
              <a:spcBef>
                <a:spcPct val="20000"/>
              </a:spcBef>
              <a:spcAft>
                <a:spcPct val="0"/>
              </a:spcAft>
              <a:buClr>
                <a:schemeClr val="tx1"/>
              </a:buClr>
              <a:buFont typeface="+mj-lt"/>
              <a:buAutoNum type="arabicPeriod"/>
              <a:defRPr/>
            </a:pPr>
            <a:r>
              <a:rPr lang="en-US" altLang="en-US" sz="1100" b="1">
                <a:latin typeface="Arial" panose="020B0604020202020204" pitchFamily="34" charset="0"/>
                <a:cs typeface="Arial" panose="020B0604020202020204" pitchFamily="34" charset="0"/>
              </a:rPr>
              <a:t>Documentation of the staff unique tasks is identified as the most important area </a:t>
            </a:r>
            <a:r>
              <a:rPr lang="en-US" altLang="en-US" sz="1100">
                <a:latin typeface="Arial" panose="020B0604020202020204" pitchFamily="34" charset="0"/>
                <a:cs typeface="Arial" panose="020B0604020202020204" pitchFamily="34" charset="0"/>
              </a:rPr>
              <a:t>of the KT Annex</a:t>
            </a:r>
          </a:p>
          <a:p>
            <a:pPr marL="644525" lvl="4" indent="-171450" defTabSz="914400" fontAlgn="base">
              <a:spcBef>
                <a:spcPct val="20000"/>
              </a:spcBef>
              <a:spcAft>
                <a:spcPct val="0"/>
              </a:spcAft>
              <a:buClr>
                <a:schemeClr val="tx1"/>
              </a:buClr>
              <a:buFont typeface="Arial" panose="020B0604020202020204" pitchFamily="34" charset="0"/>
              <a:buChar char="•"/>
              <a:defRPr/>
            </a:pPr>
            <a:r>
              <a:rPr lang="en-US" altLang="en-US" sz="1100">
                <a:latin typeface="Arial"/>
                <a:cs typeface="Arial"/>
              </a:rPr>
              <a:t>Most of the division staff documented their unique tasks and made them accessible to their alternates but only half of the alternates received the necessary documentation to perform the job.</a:t>
            </a:r>
          </a:p>
          <a:p>
            <a:pPr marL="383446" lvl="3" defTabSz="914400" fontAlgn="base">
              <a:spcBef>
                <a:spcPct val="20000"/>
              </a:spcBef>
              <a:spcAft>
                <a:spcPct val="0"/>
              </a:spcAft>
              <a:buClr>
                <a:schemeClr val="tx1"/>
              </a:buClr>
              <a:defRPr/>
            </a:pPr>
            <a:endParaRPr lang="en-US" altLang="en-US" sz="1100">
              <a:latin typeface="Arial" panose="020B0604020202020204" pitchFamily="34" charset="0"/>
              <a:cs typeface="Arial" panose="020B0604020202020204" pitchFamily="34" charset="0"/>
            </a:endParaRPr>
          </a:p>
          <a:p>
            <a:pPr marL="432614" lvl="1" indent="-228600" defTabSz="914400" fontAlgn="base">
              <a:spcBef>
                <a:spcPct val="20000"/>
              </a:spcBef>
              <a:spcAft>
                <a:spcPct val="0"/>
              </a:spcAft>
              <a:buClr>
                <a:schemeClr val="tx1"/>
              </a:buClr>
              <a:buFont typeface="+mj-lt"/>
              <a:buAutoNum type="arabicPeriod"/>
              <a:defRPr/>
            </a:pPr>
            <a:r>
              <a:rPr lang="en-US" altLang="en-US" sz="1100">
                <a:latin typeface="Arial" panose="020B0604020202020204" pitchFamily="34" charset="0"/>
                <a:cs typeface="Arial" panose="020B0604020202020204" pitchFamily="34" charset="0"/>
              </a:rPr>
              <a:t>KT Annex needs add two new sections; </a:t>
            </a:r>
          </a:p>
          <a:p>
            <a:pPr marL="644611" lvl="4" indent="-171450" defTabSz="914400" fontAlgn="base">
              <a:spcBef>
                <a:spcPct val="20000"/>
              </a:spcBef>
              <a:spcAft>
                <a:spcPct val="0"/>
              </a:spcAft>
              <a:buClr>
                <a:schemeClr val="tx1"/>
              </a:buClr>
              <a:buFont typeface="Arial" panose="020B0604020202020204" pitchFamily="34" charset="0"/>
              <a:buChar char="•"/>
              <a:defRPr/>
            </a:pPr>
            <a:r>
              <a:rPr lang="en-US" altLang="en-US" sz="1100">
                <a:latin typeface="Arial" panose="020B0604020202020204" pitchFamily="34" charset="0"/>
                <a:cs typeface="Arial" panose="020B0604020202020204" pitchFamily="34" charset="0"/>
              </a:rPr>
              <a:t>Participation in cross divisional groups and mandatory trainings for the post.</a:t>
            </a:r>
          </a:p>
          <a:p>
            <a:pPr marL="465181" lvl="2" indent="-171450" defTabSz="914400" fontAlgn="base">
              <a:spcBef>
                <a:spcPct val="20000"/>
              </a:spcBef>
              <a:spcAft>
                <a:spcPct val="0"/>
              </a:spcAft>
              <a:buClr>
                <a:schemeClr val="tx1"/>
              </a:buClr>
              <a:buFont typeface="Arial" panose="020B0604020202020204" pitchFamily="34" charset="0"/>
              <a:buChar char="•"/>
              <a:defRPr/>
            </a:pPr>
            <a:endParaRPr lang="en-US" altLang="en-US" sz="1100">
              <a:latin typeface="Arial" panose="020B0604020202020204" pitchFamily="34" charset="0"/>
              <a:cs typeface="Arial" panose="020B0604020202020204" pitchFamily="34" charset="0"/>
            </a:endParaRPr>
          </a:p>
        </p:txBody>
      </p:sp>
      <p:sp>
        <p:nvSpPr>
          <p:cNvPr id="2" name="Rectangle 1"/>
          <p:cNvSpPr/>
          <p:nvPr/>
        </p:nvSpPr>
        <p:spPr>
          <a:xfrm>
            <a:off x="953477" y="881743"/>
            <a:ext cx="5586145" cy="276999"/>
          </a:xfrm>
          <a:prstGeom prst="rect">
            <a:avLst/>
          </a:prstGeom>
        </p:spPr>
        <p:txBody>
          <a:bodyPr wrap="none" lIns="91440" tIns="45720" rIns="91440" bIns="45720" anchor="t">
            <a:spAutoFit/>
          </a:bodyPr>
          <a:lstStyle/>
          <a:p>
            <a:r>
              <a:rPr lang="en-GB" sz="1200" b="1" dirty="0" smtClean="0">
                <a:solidFill>
                  <a:srgbClr val="0095BB"/>
                </a:solidFill>
                <a:latin typeface="Arial"/>
                <a:cs typeface="Arial"/>
              </a:rPr>
              <a:t>1.1 Knowledge </a:t>
            </a:r>
            <a:r>
              <a:rPr lang="en-GB" sz="1200" b="1" dirty="0">
                <a:solidFill>
                  <a:srgbClr val="0095BB"/>
                </a:solidFill>
                <a:latin typeface="Arial"/>
                <a:cs typeface="Arial"/>
              </a:rPr>
              <a:t>Transfer (KT) Annex of the internal </a:t>
            </a:r>
            <a:r>
              <a:rPr lang="en-GB" sz="1200" b="1" dirty="0" err="1">
                <a:solidFill>
                  <a:srgbClr val="0095BB"/>
                </a:solidFill>
                <a:latin typeface="Arial"/>
                <a:cs typeface="Arial"/>
              </a:rPr>
              <a:t>Adminstrative</a:t>
            </a:r>
            <a:r>
              <a:rPr lang="en-GB" sz="1200" b="1" dirty="0">
                <a:solidFill>
                  <a:srgbClr val="0095BB"/>
                </a:solidFill>
                <a:latin typeface="Arial"/>
                <a:cs typeface="Arial"/>
              </a:rPr>
              <a:t> Directive</a:t>
            </a:r>
            <a:r>
              <a:rPr lang="en-GB" sz="1200" b="1" u="sng" dirty="0">
                <a:latin typeface="Arial"/>
                <a:cs typeface="Arial"/>
              </a:rPr>
              <a:t> </a:t>
            </a:r>
            <a:endParaRPr lang="en-GB" sz="1200" b="1" u="sng"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F8ACECC-7F29-45C5-8976-74200157CC28}"/>
              </a:ext>
            </a:extLst>
          </p:cNvPr>
          <p:cNvSpPr txBox="1"/>
          <p:nvPr/>
        </p:nvSpPr>
        <p:spPr>
          <a:xfrm>
            <a:off x="3629073" y="4654894"/>
            <a:ext cx="5514643" cy="215444"/>
          </a:xfrm>
          <a:prstGeom prst="rect">
            <a:avLst/>
          </a:prstGeom>
          <a:noFill/>
        </p:spPr>
        <p:txBody>
          <a:bodyPr wrap="square" lIns="91440" tIns="45720" rIns="91440" bIns="45720" rtlCol="0" anchor="t">
            <a:spAutoFit/>
          </a:bodyPr>
          <a:lstStyle/>
          <a:p>
            <a:pPr algn="ctr"/>
            <a:r>
              <a:rPr lang="aa-ET" sz="800">
                <a:latin typeface="Arial"/>
                <a:cs typeface="Arial"/>
              </a:rPr>
              <a:t>*The views expressed in this poster are those of the authors and do not necessarily represent the views of the OPCW</a:t>
            </a:r>
            <a:endParaRPr lang="en-US" sz="800">
              <a:cs typeface="Calibri"/>
            </a:endParaRPr>
          </a:p>
        </p:txBody>
      </p:sp>
    </p:spTree>
    <p:extLst>
      <p:ext uri="{BB962C8B-B14F-4D97-AF65-F5344CB8AC3E}">
        <p14:creationId xmlns:p14="http://schemas.microsoft.com/office/powerpoint/2010/main" val="94733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4" name="TextBox 3">
            <a:extLst>
              <a:ext uri="{FF2B5EF4-FFF2-40B4-BE49-F238E27FC236}">
                <a16:creationId xmlns:a16="http://schemas.microsoft.com/office/drawing/2014/main" xmlns="" id="{B44A9686-9B15-6A49-B731-8C1372F7BCED}"/>
              </a:ext>
            </a:extLst>
          </p:cNvPr>
          <p:cNvSpPr txBox="1"/>
          <p:nvPr/>
        </p:nvSpPr>
        <p:spPr>
          <a:xfrm rot="16200000">
            <a:off x="-1678362" y="2529455"/>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xmlns="" id="{2ADB6E1F-BFF3-5141-AA36-25E897EA4384}"/>
              </a:ext>
            </a:extLst>
          </p:cNvPr>
          <p:cNvSpPr>
            <a:spLocks noChangeArrowheads="1"/>
          </p:cNvSpPr>
          <p:nvPr/>
        </p:nvSpPr>
        <p:spPr bwMode="auto">
          <a:xfrm>
            <a:off x="1954823" y="6044"/>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a:t>
            </a:r>
            <a:r>
              <a:rPr lang="en-US" sz="800">
                <a:solidFill>
                  <a:schemeClr val="bg1"/>
                </a:solidFill>
                <a:latin typeface="Arial" panose="020B0604020202020204" pitchFamily="34" charset="0"/>
                <a:ea typeface="Avenir Book" charset="0"/>
              </a:rPr>
              <a:t>e</a:t>
            </a:r>
            <a:endParaRPr lang="en-US" sz="800">
              <a:solidFill>
                <a:schemeClr val="bg1"/>
              </a:solidFill>
              <a:latin typeface="Avenir Book" charset="0"/>
              <a:ea typeface="Avenir Book" charset="0"/>
              <a:cs typeface="Avenir Book" charset="0"/>
            </a:endParaRPr>
          </a:p>
        </p:txBody>
      </p:sp>
      <p:sp>
        <p:nvSpPr>
          <p:cNvPr id="2" name="Rectangle 2"/>
          <p:cNvSpPr>
            <a:spLocks noChangeArrowheads="1"/>
          </p:cNvSpPr>
          <p:nvPr/>
        </p:nvSpPr>
        <p:spPr bwMode="auto">
          <a:xfrm flipV="1">
            <a:off x="2122106" y="-860980"/>
            <a:ext cx="53746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93" y="1359636"/>
            <a:ext cx="2881826" cy="31375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289" y="911382"/>
            <a:ext cx="5431763" cy="304699"/>
          </a:xfrm>
          <a:prstGeom prst="rect">
            <a:avLst/>
          </a:prstGeom>
        </p:spPr>
        <p:txBody>
          <a:bodyPr wrap="square">
            <a:spAutoFit/>
          </a:bodyPr>
          <a:lstStyle/>
          <a:p>
            <a:pPr marL="457200" lvl="1">
              <a:lnSpc>
                <a:spcPct val="115000"/>
              </a:lnSpc>
              <a:spcAft>
                <a:spcPts val="600"/>
              </a:spcAft>
            </a:pPr>
            <a:r>
              <a:rPr lang="en-US" sz="1200" b="1" dirty="0" smtClean="0">
                <a:solidFill>
                  <a:srgbClr val="0095BB"/>
                </a:solidFill>
                <a:latin typeface="Arial" panose="020B0604020202020204" pitchFamily="34" charset="0"/>
                <a:ea typeface="Calibri" panose="020F0502020204030204" pitchFamily="34" charset="0"/>
                <a:cs typeface="Arial" panose="020B0604020202020204" pitchFamily="34" charset="0"/>
              </a:rPr>
              <a:t>2. Leaving </a:t>
            </a:r>
            <a:r>
              <a:rPr lang="en-US" sz="1200" b="1" dirty="0">
                <a:solidFill>
                  <a:srgbClr val="0095BB"/>
                </a:solidFill>
                <a:latin typeface="Arial" panose="020B0604020202020204" pitchFamily="34" charset="0"/>
                <a:ea typeface="Calibri" panose="020F0502020204030204" pitchFamily="34" charset="0"/>
                <a:cs typeface="Arial" panose="020B0604020202020204" pitchFamily="34" charset="0"/>
              </a:rPr>
              <a:t>Interviews - Retention of Core Knowledge (ROCK)</a:t>
            </a:r>
            <a:endParaRPr lang="en-GB" sz="1200" b="1" dirty="0">
              <a:solidFill>
                <a:srgbClr val="0095BB"/>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983959824"/>
              </p:ext>
            </p:extLst>
          </p:nvPr>
        </p:nvGraphicFramePr>
        <p:xfrm>
          <a:off x="3813302" y="1521746"/>
          <a:ext cx="5016500" cy="2511806"/>
        </p:xfrm>
        <a:graphic>
          <a:graphicData uri="http://schemas.openxmlformats.org/drawingml/2006/table">
            <a:tbl>
              <a:tblPr firstRow="1" bandRow="1"/>
              <a:tblGrid>
                <a:gridCol w="685800">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gridCol w="1778000">
                  <a:extLst>
                    <a:ext uri="{9D8B030D-6E8A-4147-A177-3AD203B41FA5}">
                      <a16:colId xmlns:a16="http://schemas.microsoft.com/office/drawing/2014/main" xmlns="" val="20002"/>
                    </a:ext>
                  </a:extLst>
                </a:gridCol>
                <a:gridCol w="901700">
                  <a:extLst>
                    <a:ext uri="{9D8B030D-6E8A-4147-A177-3AD203B41FA5}">
                      <a16:colId xmlns:a16="http://schemas.microsoft.com/office/drawing/2014/main" xmlns="" val="20003"/>
                    </a:ext>
                  </a:extLst>
                </a:gridCol>
                <a:gridCol w="622300">
                  <a:extLst>
                    <a:ext uri="{9D8B030D-6E8A-4147-A177-3AD203B41FA5}">
                      <a16:colId xmlns:a16="http://schemas.microsoft.com/office/drawing/2014/main" xmlns="" val="20004"/>
                    </a:ext>
                  </a:extLst>
                </a:gridCol>
              </a:tblGrid>
              <a:tr h="273685">
                <a:tc>
                  <a:txBody>
                    <a:bodyPr/>
                    <a:lstStyle/>
                    <a:p>
                      <a:pPr>
                        <a:lnSpc>
                          <a:spcPct val="107000"/>
                        </a:lnSpc>
                        <a:spcAft>
                          <a:spcPts val="0"/>
                        </a:spcAft>
                      </a:pPr>
                      <a:r>
                        <a:rPr lang="en-US" sz="700" b="1" kern="1200" dirty="0">
                          <a:effectLst/>
                          <a:latin typeface="Arial" panose="020B0604020202020204" pitchFamily="34" charset="0"/>
                          <a:ea typeface="Times New Roman" panose="02020603050405020304" pitchFamily="18" charset="0"/>
                          <a:cs typeface="Arial" panose="020B0604020202020204" pitchFamily="34" charset="0"/>
                        </a:rPr>
                        <a:t>Process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a:lnSpc>
                          <a:spcPct val="107000"/>
                        </a:lnSpc>
                        <a:spcAft>
                          <a:spcPts val="0"/>
                        </a:spcAft>
                      </a:pPr>
                      <a:r>
                        <a:rPr lang="en-US" sz="700" b="1" kern="1200">
                          <a:effectLst/>
                          <a:latin typeface="Arial" panose="020B0604020202020204" pitchFamily="34" charset="0"/>
                          <a:ea typeface="Times New Roman" panose="02020603050405020304" pitchFamily="18" charset="0"/>
                          <a:cs typeface="Arial" panose="020B0604020202020204" pitchFamily="34" charset="0"/>
                        </a:rPr>
                        <a:t>Identification of expert core functions</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a:lnSpc>
                          <a:spcPct val="107000"/>
                        </a:lnSpc>
                        <a:spcAft>
                          <a:spcPts val="0"/>
                        </a:spcAft>
                      </a:pPr>
                      <a:r>
                        <a:rPr lang="en-US" sz="700" b="1" kern="1200">
                          <a:effectLst/>
                          <a:latin typeface="Arial" panose="020B0604020202020204" pitchFamily="34" charset="0"/>
                          <a:ea typeface="Times New Roman" panose="02020603050405020304" pitchFamily="18" charset="0"/>
                          <a:cs typeface="Arial" panose="020B0604020202020204" pitchFamily="34" charset="0"/>
                        </a:rPr>
                        <a:t>Design knowledge transfer plan</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a:lnSpc>
                          <a:spcPct val="107000"/>
                        </a:lnSpc>
                        <a:spcAft>
                          <a:spcPts val="0"/>
                        </a:spcAft>
                      </a:pPr>
                      <a:r>
                        <a:rPr lang="en-US" sz="700" b="1" kern="1200">
                          <a:effectLst/>
                          <a:latin typeface="Arial" panose="020B0604020202020204" pitchFamily="34" charset="0"/>
                          <a:ea typeface="Times New Roman" panose="02020603050405020304" pitchFamily="18" charset="0"/>
                          <a:cs typeface="Arial" panose="020B0604020202020204" pitchFamily="34" charset="0"/>
                        </a:rPr>
                        <a:t>Implement</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b="1" kern="1200">
                          <a:effectLst/>
                          <a:latin typeface="Arial" panose="020B0604020202020204" pitchFamily="34" charset="0"/>
                          <a:ea typeface="Times New Roman" panose="02020603050405020304" pitchFamily="18" charset="0"/>
                          <a:cs typeface="Arial" panose="020B0604020202020204" pitchFamily="34" charset="0"/>
                        </a:rPr>
                        <a:t>Knowledge transfer plan</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tc>
                  <a:txBody>
                    <a:bodyPr/>
                    <a:lstStyle/>
                    <a:p>
                      <a:pPr>
                        <a:lnSpc>
                          <a:spcPct val="107000"/>
                        </a:lnSpc>
                        <a:spcAft>
                          <a:spcPts val="0"/>
                        </a:spcAft>
                      </a:pPr>
                      <a:r>
                        <a:rPr lang="en-US" sz="700" b="1" kern="1200">
                          <a:effectLst/>
                          <a:latin typeface="Arial" panose="020B0604020202020204" pitchFamily="34" charset="0"/>
                          <a:ea typeface="Times New Roman" panose="02020603050405020304" pitchFamily="18" charset="0"/>
                          <a:cs typeface="Arial" panose="020B0604020202020204" pitchFamily="34" charset="0"/>
                        </a:rPr>
                        <a:t>Reflect on the job</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F4B083"/>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73685">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Inputs</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US" sz="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Interview incumbent</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Interview line manger</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 description</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KT Annex</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US" sz="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Mapped incumbent functions</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Documented SOPs and </a:t>
                      </a:r>
                      <a:r>
                        <a:rPr lang="en-US" sz="7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Interview scheduled</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job transfer plan</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SOPs planned, Presentations scheduled,</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Workshop schedule</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Incumbent expertise</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a:noFill/>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10001"/>
                  </a:ext>
                </a:extLst>
              </a:tr>
              <a:tr h="273685">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Participants</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Incumbent</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Facilitator, KM Champion</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 Manager</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Facilitator, KM Champion</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Incumbent</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Incumbent</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Experts</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Facilitator, KM Champion</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Incumbent</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Experts</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Facilitator, KM Champion</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10002"/>
                  </a:ext>
                </a:extLst>
              </a:tr>
              <a:tr h="273685">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Mapped incumbent functions</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Interview scheduled</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job transfer plan</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SOPs, presentations, reports</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Workshop schedule</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Reports,</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Presentations,</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SOPs, WIs,</a:t>
                      </a:r>
                      <a:endParaRPr lang="en-GB" sz="7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a:effectLst/>
                          <a:latin typeface="Arial" panose="020B0604020202020204" pitchFamily="34" charset="0"/>
                          <a:ea typeface="Times New Roman" panose="02020603050405020304" pitchFamily="18" charset="0"/>
                          <a:cs typeface="Arial" panose="020B0604020202020204" pitchFamily="34" charset="0"/>
                        </a:rPr>
                        <a:t>Trained staff</a:t>
                      </a:r>
                      <a:endParaRPr lang="en-GB"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LLs</a:t>
                      </a:r>
                      <a:endParaRPr lang="en-GB" sz="7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GB" sz="700" dirty="0">
                          <a:effectLst/>
                          <a:latin typeface="Arial" panose="020B0604020202020204" pitchFamily="34" charset="0"/>
                          <a:ea typeface="Times New Roman" panose="02020603050405020304" pitchFamily="18" charset="0"/>
                          <a:cs typeface="Arial" panose="020B0604020202020204" pitchFamily="34" charset="0"/>
                        </a:rPr>
                        <a:t>BPs</a:t>
                      </a:r>
                      <a:endParaRPr lang="en-GB"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4B083"/>
                      </a:solidFill>
                      <a:prstDash val="solid"/>
                      <a:round/>
                      <a:headEnd type="none" w="med" len="med"/>
                      <a:tailEnd type="none" w="med" len="med"/>
                    </a:lnL>
                    <a:lnR>
                      <a:noFill/>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5" name="TextBox 4">
            <a:extLst>
              <a:ext uri="{FF2B5EF4-FFF2-40B4-BE49-F238E27FC236}">
                <a16:creationId xmlns:a16="http://schemas.microsoft.com/office/drawing/2014/main" xmlns="" id="{68D29476-7660-1049-BF58-5DE19B373679}"/>
              </a:ext>
            </a:extLst>
          </p:cNvPr>
          <p:cNvSpPr txBox="1"/>
          <p:nvPr/>
        </p:nvSpPr>
        <p:spPr>
          <a:xfrm rot="16200000">
            <a:off x="-1618073" y="2551037"/>
            <a:ext cx="3882477" cy="646331"/>
          </a:xfrm>
          <a:prstGeom prst="rect">
            <a:avLst/>
          </a:prstGeom>
          <a:noFill/>
        </p:spPr>
        <p:txBody>
          <a:bodyPr wrap="square" rtlCol="0">
            <a:spAutoFit/>
          </a:bodyPr>
          <a:lstStyle/>
          <a:p>
            <a:pPr algn="ctr"/>
            <a:r>
              <a:rPr lang="aa-ET" sz="360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xmlns="" id="{9BD61A26-8817-734C-BEA4-DD8D46B8978D}"/>
              </a:ext>
            </a:extLst>
          </p:cNvPr>
          <p:cNvSpPr>
            <a:spLocks noChangeArrowheads="1"/>
          </p:cNvSpPr>
          <p:nvPr/>
        </p:nvSpPr>
        <p:spPr bwMode="auto">
          <a:xfrm>
            <a:off x="1992923" y="0"/>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Hague</a:t>
            </a:r>
            <a:endParaRPr lang="en-US" sz="800">
              <a:solidFill>
                <a:schemeClr val="bg1"/>
              </a:solidFill>
              <a:latin typeface="Avenir Book" charset="0"/>
              <a:ea typeface="Avenir Book" charset="0"/>
              <a:cs typeface="Avenir Book" charset="0"/>
            </a:endParaRPr>
          </a:p>
        </p:txBody>
      </p:sp>
      <p:sp>
        <p:nvSpPr>
          <p:cNvPr id="7" name="Rectangle 6"/>
          <p:cNvSpPr/>
          <p:nvPr/>
        </p:nvSpPr>
        <p:spPr>
          <a:xfrm>
            <a:off x="609600" y="1246207"/>
            <a:ext cx="7862277" cy="3496342"/>
          </a:xfrm>
          <a:prstGeom prst="rect">
            <a:avLst/>
          </a:prstGeom>
        </p:spPr>
        <p:txBody>
          <a:bodyPr wrap="square" lIns="91440" tIns="45720" rIns="91440" bIns="45720" anchor="t">
            <a:spAutoFit/>
          </a:bodyPr>
          <a:lstStyle/>
          <a:p>
            <a:pPr marL="114300" defTabSz="914400" fontAlgn="base">
              <a:spcBef>
                <a:spcPct val="20000"/>
              </a:spcBef>
              <a:spcAft>
                <a:spcPct val="0"/>
              </a:spcAft>
              <a:defRPr/>
            </a:pPr>
            <a:r>
              <a:rPr lang="en-US" altLang="en-US" sz="1100" dirty="0">
                <a:latin typeface="Arial"/>
                <a:cs typeface="Arial"/>
              </a:rPr>
              <a:t>Since the end of 2017 the Technical Secretariat has performed 25+ leaving interview processes; as results new knowledge products were created: SOPs and WIs, workshops, presentations, training, libraries as project repositories,  Lessons Learned, Best Practices and areas for improvement identified in reports.</a:t>
            </a:r>
          </a:p>
          <a:p>
            <a:pPr marL="114300" lvl="0" defTabSz="914400" fontAlgn="base">
              <a:spcBef>
                <a:spcPct val="20000"/>
              </a:spcBef>
              <a:spcAft>
                <a:spcPct val="0"/>
              </a:spcAft>
              <a:defRPr/>
            </a:pPr>
            <a:endParaRPr lang="en-US" altLang="en-US" sz="1200" dirty="0">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dirty="0">
                <a:latin typeface="Arial"/>
                <a:cs typeface="Arial"/>
              </a:rPr>
              <a:t>The aim for leaving interviews process is </a:t>
            </a:r>
            <a:r>
              <a:rPr lang="en-US" altLang="en-US" sz="1100" b="1" dirty="0">
                <a:latin typeface="Arial"/>
                <a:cs typeface="Arial"/>
              </a:rPr>
              <a:t>not to gather all separating staff members knowledge, </a:t>
            </a:r>
            <a:r>
              <a:rPr lang="en-US" altLang="en-US" sz="1100" dirty="0">
                <a:latin typeface="Arial"/>
                <a:cs typeface="Arial"/>
              </a:rPr>
              <a:t>but to identify the core knowledge necessary to perform their functions. This identification is a collaborative exercise between the line manager and the incumbent guided by the facilitator, and essential for the success of the exercise.</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b="1" dirty="0">
                <a:latin typeface="Arial"/>
                <a:cs typeface="Arial"/>
              </a:rPr>
              <a:t>Every leaving interviews process is unique </a:t>
            </a:r>
            <a:r>
              <a:rPr lang="en-US" altLang="en-US" sz="1100" dirty="0">
                <a:latin typeface="Arial"/>
                <a:cs typeface="Arial"/>
              </a:rPr>
              <a:t>and is defined by the separating staff member functions, stakeholders of his/her work, and potentially the process of recruiting for the position.</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lvl="0" defTabSz="914400" fontAlgn="base">
              <a:spcBef>
                <a:spcPct val="20000"/>
              </a:spcBef>
              <a:spcAft>
                <a:spcPct val="0"/>
              </a:spcAft>
              <a:defRPr/>
            </a:pPr>
            <a:r>
              <a:rPr lang="en-US" altLang="en-US" sz="1100" dirty="0">
                <a:latin typeface="Arial"/>
                <a:cs typeface="Arial"/>
              </a:rPr>
              <a:t>The results of the exercise are presented to the line manager to identify possible areas for improvement and prioritize their implementation plan as well as include best practices and lessons learned in the operational procedures.</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dirty="0">
                <a:latin typeface="Arial"/>
                <a:cs typeface="Arial"/>
              </a:rPr>
              <a:t>The minimum timeline to perform a knowledge transfer based on this method is </a:t>
            </a:r>
            <a:r>
              <a:rPr lang="en-US" altLang="en-US" sz="1100" b="1" dirty="0">
                <a:latin typeface="Arial"/>
                <a:cs typeface="Arial"/>
              </a:rPr>
              <a:t>six months, </a:t>
            </a:r>
            <a:r>
              <a:rPr lang="en-US" altLang="en-US" sz="1100" dirty="0">
                <a:latin typeface="Arial"/>
                <a:cs typeface="Arial"/>
              </a:rPr>
              <a:t>whereas operationally there are cases where this timeline had to be compressed.</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342900" lvl="0" indent="-228600" defTabSz="914400" fontAlgn="base">
              <a:spcBef>
                <a:spcPct val="20000"/>
              </a:spcBef>
              <a:spcAft>
                <a:spcPct val="0"/>
              </a:spcAft>
              <a:buFont typeface="Arial" charset="0"/>
              <a:buChar char="•"/>
              <a:defRPr/>
            </a:pPr>
            <a:endParaRPr lang="en-US" altLang="en-US" sz="1100" dirty="0">
              <a:latin typeface="Arial" panose="020B0604020202020204" pitchFamily="34" charset="0"/>
              <a:cs typeface="Arial" panose="020B0604020202020204" pitchFamily="34" charset="0"/>
            </a:endParaRPr>
          </a:p>
        </p:txBody>
      </p:sp>
      <p:sp>
        <p:nvSpPr>
          <p:cNvPr id="8" name="Rectangle 7"/>
          <p:cNvSpPr/>
          <p:nvPr/>
        </p:nvSpPr>
        <p:spPr>
          <a:xfrm>
            <a:off x="246639" y="932964"/>
            <a:ext cx="6029570" cy="286682"/>
          </a:xfrm>
          <a:prstGeom prst="rect">
            <a:avLst/>
          </a:prstGeom>
        </p:spPr>
        <p:txBody>
          <a:bodyPr wrap="square">
            <a:spAutoFit/>
          </a:bodyPr>
          <a:lstStyle/>
          <a:p>
            <a:pPr marL="457200" lvl="1" algn="just">
              <a:lnSpc>
                <a:spcPct val="115000"/>
              </a:lnSpc>
              <a:spcAft>
                <a:spcPts val="600"/>
              </a:spcAft>
            </a:pPr>
            <a:r>
              <a:rPr lang="en-US" sz="1200" b="1" dirty="0" smtClean="0">
                <a:solidFill>
                  <a:srgbClr val="0095BB"/>
                </a:solidFill>
                <a:latin typeface="Arial" panose="020B0604020202020204" pitchFamily="34" charset="0"/>
                <a:ea typeface="Calibri" panose="020F0502020204030204" pitchFamily="34" charset="0"/>
                <a:cs typeface="Arial" panose="020B0604020202020204" pitchFamily="34" charset="0"/>
              </a:rPr>
              <a:t>2.1. Leaving </a:t>
            </a:r>
            <a:r>
              <a:rPr lang="en-US" sz="1200" b="1" dirty="0">
                <a:solidFill>
                  <a:srgbClr val="0095BB"/>
                </a:solidFill>
                <a:latin typeface="Arial" panose="020B0604020202020204" pitchFamily="34" charset="0"/>
                <a:ea typeface="Calibri" panose="020F0502020204030204" pitchFamily="34" charset="0"/>
                <a:cs typeface="Arial" panose="020B0604020202020204" pitchFamily="34" charset="0"/>
              </a:rPr>
              <a:t>Interviews - Retention of Core Knowledge (ROCK)</a:t>
            </a:r>
            <a:endParaRPr lang="en-GB" sz="1200" b="1" dirty="0">
              <a:solidFill>
                <a:srgbClr val="0095BB"/>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4" name="TextBox 3">
            <a:extLst>
              <a:ext uri="{FF2B5EF4-FFF2-40B4-BE49-F238E27FC236}">
                <a16:creationId xmlns:a16="http://schemas.microsoft.com/office/drawing/2014/main" xmlns="" id="{B44A9686-9B15-6A49-B731-8C1372F7BCED}"/>
              </a:ext>
            </a:extLst>
          </p:cNvPr>
          <p:cNvSpPr txBox="1"/>
          <p:nvPr/>
        </p:nvSpPr>
        <p:spPr>
          <a:xfrm rot="16200000">
            <a:off x="-1596658" y="2579064"/>
            <a:ext cx="3882477" cy="646331"/>
          </a:xfrm>
          <a:prstGeom prst="rect">
            <a:avLst/>
          </a:prstGeom>
          <a:noFill/>
        </p:spPr>
        <p:txBody>
          <a:bodyPr wrap="square" rtlCol="0">
            <a:spAutoFit/>
          </a:bodyPr>
          <a:lstStyle/>
          <a:p>
            <a:pPr algn="ctr"/>
            <a:r>
              <a:rPr lang="aa-ET" sz="360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xmlns="" id="{2ADB6E1F-BFF3-5141-AA36-25E897EA4384}"/>
              </a:ext>
            </a:extLst>
          </p:cNvPr>
          <p:cNvSpPr>
            <a:spLocks noChangeArrowheads="1"/>
          </p:cNvSpPr>
          <p:nvPr/>
        </p:nvSpPr>
        <p:spPr bwMode="auto">
          <a:xfrm>
            <a:off x="1954823" y="6044"/>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Hague</a:t>
            </a:r>
            <a:endParaRPr lang="en-US" sz="800">
              <a:solidFill>
                <a:schemeClr val="bg1"/>
              </a:solidFill>
              <a:latin typeface="Avenir Book" charset="0"/>
              <a:ea typeface="Avenir Book" charset="0"/>
              <a:cs typeface="Avenir Book" charset="0"/>
            </a:endParaRPr>
          </a:p>
        </p:txBody>
      </p:sp>
      <p:pic>
        <p:nvPicPr>
          <p:cNvPr id="2" name="Picture 1"/>
          <p:cNvPicPr>
            <a:picLocks noChangeAspect="1"/>
          </p:cNvPicPr>
          <p:nvPr/>
        </p:nvPicPr>
        <p:blipFill rotWithShape="1">
          <a:blip r:embed="rId2"/>
          <a:srcRect t="13471" b="14306"/>
          <a:stretch/>
        </p:blipFill>
        <p:spPr>
          <a:xfrm>
            <a:off x="667746" y="1511807"/>
            <a:ext cx="7622814" cy="3096803"/>
          </a:xfrm>
          <a:prstGeom prst="rect">
            <a:avLst/>
          </a:prstGeom>
        </p:spPr>
      </p:pic>
      <p:sp>
        <p:nvSpPr>
          <p:cNvPr id="6" name="TextBox 5"/>
          <p:cNvSpPr txBox="1"/>
          <p:nvPr/>
        </p:nvSpPr>
        <p:spPr>
          <a:xfrm>
            <a:off x="999744" y="1040220"/>
            <a:ext cx="4383024" cy="276999"/>
          </a:xfrm>
          <a:prstGeom prst="rect">
            <a:avLst/>
          </a:prstGeom>
          <a:noFill/>
        </p:spPr>
        <p:txBody>
          <a:bodyPr wrap="square" rtlCol="0">
            <a:spAutoFit/>
          </a:bodyPr>
          <a:lstStyle/>
          <a:p>
            <a:r>
              <a:rPr lang="en-US" sz="1200" b="1" dirty="0" smtClean="0">
                <a:solidFill>
                  <a:srgbClr val="0095BB"/>
                </a:solidFill>
              </a:rPr>
              <a:t>3. Knowledge Transfer sessions</a:t>
            </a:r>
            <a:endParaRPr lang="en-GB" sz="1200" b="1" dirty="0">
              <a:solidFill>
                <a:srgbClr val="0095BB"/>
              </a:solidFill>
            </a:endParaRPr>
          </a:p>
        </p:txBody>
      </p:sp>
    </p:spTree>
    <p:extLst>
      <p:ext uri="{BB962C8B-B14F-4D97-AF65-F5344CB8AC3E}">
        <p14:creationId xmlns:p14="http://schemas.microsoft.com/office/powerpoint/2010/main" val="256369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p:txBody>
      </p:sp>
      <p:sp>
        <p:nvSpPr>
          <p:cNvPr id="5" name="TextBox 4">
            <a:extLst>
              <a:ext uri="{FF2B5EF4-FFF2-40B4-BE49-F238E27FC236}">
                <a16:creationId xmlns:a16="http://schemas.microsoft.com/office/drawing/2014/main" xmlns="" id="{68D29476-7660-1049-BF58-5DE19B373679}"/>
              </a:ext>
            </a:extLst>
          </p:cNvPr>
          <p:cNvSpPr txBox="1"/>
          <p:nvPr/>
        </p:nvSpPr>
        <p:spPr>
          <a:xfrm rot="16200000">
            <a:off x="-1542199" y="2568106"/>
            <a:ext cx="3882477" cy="646331"/>
          </a:xfrm>
          <a:prstGeom prst="rect">
            <a:avLst/>
          </a:prstGeom>
          <a:noFill/>
        </p:spPr>
        <p:txBody>
          <a:bodyPr wrap="square" rtlCol="0">
            <a:spAutoFit/>
          </a:bodyPr>
          <a:lstStyle/>
          <a:p>
            <a:pPr algn="ctr"/>
            <a:r>
              <a:rPr lang="aa-ET" sz="360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xmlns="" id="{9BD61A26-8817-734C-BEA4-DD8D46B8978D}"/>
              </a:ext>
            </a:extLst>
          </p:cNvPr>
          <p:cNvSpPr>
            <a:spLocks noChangeArrowheads="1"/>
          </p:cNvSpPr>
          <p:nvPr/>
        </p:nvSpPr>
        <p:spPr bwMode="auto">
          <a:xfrm>
            <a:off x="1992923" y="0"/>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Hague</a:t>
            </a:r>
            <a:endParaRPr lang="en-US" sz="800">
              <a:solidFill>
                <a:schemeClr val="bg1"/>
              </a:solidFill>
              <a:latin typeface="Avenir Book" charset="0"/>
              <a:ea typeface="Avenir Book" charset="0"/>
              <a:cs typeface="Avenir Book" charset="0"/>
            </a:endParaRPr>
          </a:p>
        </p:txBody>
      </p:sp>
      <p:sp>
        <p:nvSpPr>
          <p:cNvPr id="7" name="Rectangle 6"/>
          <p:cNvSpPr/>
          <p:nvPr/>
        </p:nvSpPr>
        <p:spPr>
          <a:xfrm>
            <a:off x="778379" y="1246207"/>
            <a:ext cx="8171068" cy="3290131"/>
          </a:xfrm>
          <a:prstGeom prst="rect">
            <a:avLst/>
          </a:prstGeom>
        </p:spPr>
        <p:txBody>
          <a:bodyPr wrap="square" lIns="91440" tIns="45720" rIns="91440" bIns="45720" anchor="t">
            <a:spAutoFit/>
          </a:bodyPr>
          <a:lstStyle/>
          <a:p>
            <a:pPr marL="114300" lvl="0" defTabSz="914400" fontAlgn="base">
              <a:spcBef>
                <a:spcPct val="20000"/>
              </a:spcBef>
              <a:spcAft>
                <a:spcPct val="0"/>
              </a:spcAft>
              <a:defRPr/>
            </a:pPr>
            <a:endParaRPr lang="en-US" altLang="en-US" sz="1200" dirty="0">
              <a:latin typeface="Arial" panose="020B0604020202020204" pitchFamily="34" charset="0"/>
              <a:cs typeface="Arial" panose="020B0604020202020204" pitchFamily="34" charset="0"/>
            </a:endParaRPr>
          </a:p>
          <a:p>
            <a:pPr marL="114300" lvl="0" defTabSz="914400" fontAlgn="base">
              <a:spcBef>
                <a:spcPct val="20000"/>
              </a:spcBef>
              <a:spcAft>
                <a:spcPct val="0"/>
              </a:spcAft>
              <a:defRPr/>
            </a:pPr>
            <a:r>
              <a:rPr lang="en-US" altLang="en-US" sz="1100" dirty="0">
                <a:latin typeface="Arial" panose="020B0604020202020204" pitchFamily="34" charset="0"/>
                <a:cs typeface="Arial" panose="020B0604020202020204" pitchFamily="34" charset="0"/>
              </a:rPr>
              <a:t>This is a new methodology introduced in the TS in 2021. Three different exercises have taken place in this period involving inter and cross divisional teams.</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lvl="0" defTabSz="914400" fontAlgn="base">
              <a:spcBef>
                <a:spcPct val="20000"/>
              </a:spcBef>
              <a:spcAft>
                <a:spcPct val="0"/>
              </a:spcAft>
              <a:defRPr/>
            </a:pPr>
            <a:r>
              <a:rPr lang="en-US" altLang="en-US" sz="1100" dirty="0">
                <a:latin typeface="Arial" panose="020B0604020202020204" pitchFamily="34" charset="0"/>
                <a:cs typeface="Arial" panose="020B0604020202020204" pitchFamily="34" charset="0"/>
              </a:rPr>
              <a:t>The initial process of defining </a:t>
            </a:r>
            <a:r>
              <a:rPr lang="en-US" altLang="en-US" sz="1100" b="1" dirty="0">
                <a:latin typeface="Arial" panose="020B0604020202020204" pitchFamily="34" charset="0"/>
                <a:cs typeface="Arial" panose="020B0604020202020204" pitchFamily="34" charset="0"/>
              </a:rPr>
              <a:t>the trigger questions </a:t>
            </a:r>
            <a:r>
              <a:rPr lang="en-US" altLang="en-US" sz="1100" dirty="0">
                <a:latin typeface="Arial" panose="020B0604020202020204" pitchFamily="34" charset="0"/>
                <a:cs typeface="Arial" panose="020B0604020202020204" pitchFamily="34" charset="0"/>
              </a:rPr>
              <a:t>is a great brain storming exercise to define areas of interest from the experts. </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lvl="0" defTabSz="914400" fontAlgn="base">
              <a:spcBef>
                <a:spcPct val="20000"/>
              </a:spcBef>
              <a:spcAft>
                <a:spcPct val="0"/>
              </a:spcAft>
              <a:defRPr/>
            </a:pPr>
            <a:r>
              <a:rPr lang="en-US" altLang="en-US" sz="1100" dirty="0">
                <a:latin typeface="Arial" panose="020B0604020202020204" pitchFamily="34" charset="0"/>
                <a:cs typeface="Arial" panose="020B0604020202020204" pitchFamily="34" charset="0"/>
              </a:rPr>
              <a:t>The KT processes have been very well defined, roles identified, sessions well guided which helped to identify Lessons Learned and Best Practice. The experts had very lively discussions and gave the impression that more time was needed for the subjects. </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dirty="0">
                <a:latin typeface="Arial"/>
                <a:cs typeface="Arial"/>
              </a:rPr>
              <a:t>A particular exercise attracted a great community of experts which helped to</a:t>
            </a:r>
            <a:r>
              <a:rPr lang="en-US" altLang="en-US" sz="1100" dirty="0">
                <a:solidFill>
                  <a:srgbClr val="000000"/>
                </a:solidFill>
                <a:latin typeface="Arial"/>
                <a:cs typeface="Arial"/>
              </a:rPr>
              <a:t> </a:t>
            </a:r>
            <a:r>
              <a:rPr lang="en-US" altLang="en-US" sz="1100" dirty="0">
                <a:latin typeface="Arial"/>
                <a:cs typeface="Arial"/>
              </a:rPr>
              <a:t>identify </a:t>
            </a:r>
            <a:r>
              <a:rPr lang="en-US" altLang="en-US" sz="1100" b="1" dirty="0">
                <a:latin typeface="Arial"/>
                <a:cs typeface="Arial"/>
              </a:rPr>
              <a:t>a possible Community of Practice (</a:t>
            </a:r>
            <a:r>
              <a:rPr lang="en-US" altLang="en-US" sz="1100" b="1" dirty="0" err="1">
                <a:latin typeface="Arial"/>
                <a:cs typeface="Arial"/>
              </a:rPr>
              <a:t>CoP</a:t>
            </a:r>
            <a:r>
              <a:rPr lang="en-US" altLang="en-US" sz="1100" b="1" dirty="0">
                <a:latin typeface="Arial"/>
                <a:cs typeface="Arial"/>
              </a:rPr>
              <a:t>). </a:t>
            </a:r>
            <a:r>
              <a:rPr lang="en-US" altLang="en-US" sz="1100" dirty="0">
                <a:latin typeface="Arial"/>
                <a:cs typeface="Arial"/>
              </a:rPr>
              <a:t>When the identified subject of discussion is of the interest of a substantial number of experts, the knowledge transfer exercise could be transformed into a more regular discussions and the identified trigger questions can lead different threads in the Co.</a:t>
            </a:r>
          </a:p>
          <a:p>
            <a:pPr marL="114300" lvl="0" defTabSz="914400" fontAlgn="base">
              <a:spcBef>
                <a:spcPct val="20000"/>
              </a:spcBef>
              <a:spcAft>
                <a:spcPct val="0"/>
              </a:spcAft>
              <a:defRPr/>
            </a:pPr>
            <a:endParaRPr lang="en-US" altLang="en-US" sz="1100" dirty="0">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dirty="0">
                <a:latin typeface="Arial"/>
                <a:cs typeface="Arial"/>
              </a:rPr>
              <a:t>It is a </a:t>
            </a:r>
            <a:r>
              <a:rPr lang="en-US" altLang="en-US" sz="1100" b="1" dirty="0">
                <a:latin typeface="Arial"/>
                <a:cs typeface="Arial"/>
              </a:rPr>
              <a:t>very powerful tool </a:t>
            </a:r>
            <a:r>
              <a:rPr lang="en-US" altLang="en-US" sz="1100" dirty="0">
                <a:latin typeface="Arial"/>
                <a:cs typeface="Arial"/>
              </a:rPr>
              <a:t>which will discover more applications as we expand its implementation.</a:t>
            </a:r>
          </a:p>
        </p:txBody>
      </p:sp>
      <p:sp>
        <p:nvSpPr>
          <p:cNvPr id="2" name="Rectangle 1"/>
          <p:cNvSpPr/>
          <p:nvPr/>
        </p:nvSpPr>
        <p:spPr>
          <a:xfrm>
            <a:off x="484462" y="966760"/>
            <a:ext cx="3117713" cy="275653"/>
          </a:xfrm>
          <a:prstGeom prst="rect">
            <a:avLst/>
          </a:prstGeom>
        </p:spPr>
        <p:txBody>
          <a:bodyPr wrap="none" lIns="91440" tIns="45720" rIns="91440" bIns="45720" anchor="t">
            <a:spAutoFit/>
          </a:bodyPr>
          <a:lstStyle/>
          <a:p>
            <a:pPr marL="457200">
              <a:lnSpc>
                <a:spcPct val="107000"/>
              </a:lnSpc>
              <a:spcAft>
                <a:spcPts val="800"/>
              </a:spcAft>
            </a:pPr>
            <a:r>
              <a:rPr lang="en-GB" sz="1200" b="1" dirty="0" smtClean="0">
                <a:solidFill>
                  <a:srgbClr val="0095BB"/>
                </a:solidFill>
                <a:latin typeface="Arial"/>
                <a:ea typeface="Calibri" panose="020F0502020204030204" pitchFamily="34" charset="0"/>
                <a:cs typeface="Arial"/>
              </a:rPr>
              <a:t>3.1. Knowledge </a:t>
            </a:r>
            <a:r>
              <a:rPr lang="en-GB" sz="1200" b="1" dirty="0">
                <a:solidFill>
                  <a:srgbClr val="0095BB"/>
                </a:solidFill>
                <a:latin typeface="Arial"/>
                <a:ea typeface="Calibri" panose="020F0502020204030204" pitchFamily="34" charset="0"/>
                <a:cs typeface="Arial"/>
              </a:rPr>
              <a:t>Transfer sessions</a:t>
            </a:r>
          </a:p>
        </p:txBody>
      </p:sp>
    </p:spTree>
    <p:extLst>
      <p:ext uri="{BB962C8B-B14F-4D97-AF65-F5344CB8AC3E}">
        <p14:creationId xmlns:p14="http://schemas.microsoft.com/office/powerpoint/2010/main" val="387660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0925867-9103-6844-803C-F06ADDBAB5B5}"/>
              </a:ext>
            </a:extLst>
          </p:cNvPr>
          <p:cNvSpPr txBox="1"/>
          <p:nvPr/>
        </p:nvSpPr>
        <p:spPr>
          <a:xfrm>
            <a:off x="953477" y="567772"/>
            <a:ext cx="672123" cy="307777"/>
          </a:xfrm>
          <a:prstGeom prst="rect">
            <a:avLst/>
          </a:prstGeom>
          <a:noFill/>
        </p:spPr>
        <p:txBody>
          <a:bodyPr wrap="square" rtlCol="0">
            <a:spAutoFit/>
          </a:bodyPr>
          <a:lstStyle/>
          <a:p>
            <a:pPr algn="ctr"/>
            <a:r>
              <a:rPr lang="en-US" sz="700">
                <a:latin typeface="Arial" panose="020B0604020202020204" pitchFamily="34" charset="0"/>
                <a:cs typeface="Arial" panose="020B0604020202020204" pitchFamily="34" charset="0"/>
              </a:rPr>
              <a:t>P5.1-460</a:t>
            </a:r>
          </a:p>
          <a:p>
            <a:pPr algn="ctr"/>
            <a:r>
              <a:rPr lang="en-US" sz="700">
                <a:latin typeface="Arial" panose="020B0604020202020204" pitchFamily="34" charset="0"/>
                <a:cs typeface="Arial" panose="020B0604020202020204" pitchFamily="34" charset="0"/>
              </a:rPr>
              <a:t>X</a:t>
            </a:r>
            <a:endParaRPr lang="aa-ET"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224C6D9-8EEE-364D-BA25-2B01E2110CC1}"/>
              </a:ext>
            </a:extLst>
          </p:cNvPr>
          <p:cNvSpPr txBox="1"/>
          <p:nvPr/>
        </p:nvSpPr>
        <p:spPr>
          <a:xfrm rot="16200000">
            <a:off x="-1618073" y="2497952"/>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xmlns="" id="{5EF62D07-9530-2045-8576-F313AD944EC4}"/>
              </a:ext>
            </a:extLst>
          </p:cNvPr>
          <p:cNvSpPr>
            <a:spLocks noChangeArrowheads="1"/>
          </p:cNvSpPr>
          <p:nvPr/>
        </p:nvSpPr>
        <p:spPr bwMode="auto">
          <a:xfrm>
            <a:off x="1992923" y="70113"/>
            <a:ext cx="4962770"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a:solidFill>
                  <a:prstClr val="white"/>
                </a:solidFill>
                <a:latin typeface="Arial" panose="020B0604020202020204" pitchFamily="34" charset="0"/>
              </a:rPr>
              <a:t>Knowledge Transfer Processes: Lessons learned from</a:t>
            </a:r>
          </a:p>
          <a:p>
            <a:pPr lvl="0" algn="ctr" eaLnBrk="0" hangingPunct="0">
              <a:lnSpc>
                <a:spcPts val="1586"/>
              </a:lnSpc>
            </a:pPr>
            <a:r>
              <a:rPr lang="en-US" sz="1200" b="1">
                <a:solidFill>
                  <a:prstClr val="white"/>
                </a:solidFill>
                <a:latin typeface="Arial" panose="020B0604020202020204" pitchFamily="34" charset="0"/>
              </a:rPr>
              <a:t>an application in the OPCW</a:t>
            </a:r>
          </a:p>
          <a:p>
            <a:pPr lvl="0" algn="ctr" eaLnBrk="0" hangingPunct="0">
              <a:lnSpc>
                <a:spcPts val="1586"/>
              </a:lnSpc>
            </a:pP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Marta GALINDO, </a:t>
            </a:r>
            <a:r>
              <a:rPr lang="en-US" sz="800" err="1">
                <a:solidFill>
                  <a:prstClr val="white"/>
                </a:solidFill>
                <a:latin typeface="Arial" panose="020B0604020202020204" pitchFamily="34" charset="0"/>
                <a:ea typeface="Avenir Book" charset="0"/>
              </a:rPr>
              <a:t>Ms</a:t>
            </a:r>
            <a:r>
              <a:rPr lang="en-US" sz="800">
                <a:solidFill>
                  <a:prstClr val="white"/>
                </a:solidFill>
                <a:latin typeface="Arial" panose="020B0604020202020204" pitchFamily="34" charset="0"/>
                <a:ea typeface="Avenir Book" charset="0"/>
              </a:rPr>
              <a:t> CONSTANT,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HAKOPOV, Zaven, </a:t>
            </a:r>
            <a:r>
              <a:rPr lang="en-US" sz="800" err="1">
                <a:solidFill>
                  <a:prstClr val="white"/>
                </a:solidFill>
                <a:latin typeface="Arial" panose="020B0604020202020204" pitchFamily="34" charset="0"/>
                <a:ea typeface="Avenir Book" charset="0"/>
              </a:rPr>
              <a:t>Mr</a:t>
            </a:r>
            <a:r>
              <a:rPr lang="en-US" sz="800">
                <a:solidFill>
                  <a:prstClr val="white"/>
                </a:solidFill>
                <a:latin typeface="Arial" panose="020B0604020202020204" pitchFamily="34" charset="0"/>
                <a:ea typeface="Avenir Book" charset="0"/>
              </a:rPr>
              <a:t> HASSEN, Imededdine</a:t>
            </a:r>
          </a:p>
          <a:p>
            <a:pPr lvl="0" algn="ctr" eaLnBrk="0" hangingPunct="0">
              <a:lnSpc>
                <a:spcPts val="1586"/>
              </a:lnSpc>
            </a:pPr>
            <a:r>
              <a:rPr lang="en-US" sz="800">
                <a:solidFill>
                  <a:prstClr val="white"/>
                </a:solidFill>
                <a:latin typeface="Arial" panose="020B0604020202020204" pitchFamily="34" charset="0"/>
                <a:ea typeface="Avenir Book" charset="0"/>
              </a:rPr>
              <a:t>Knowledge Management Team, OPCW , The Hague</a:t>
            </a:r>
            <a:endParaRPr lang="en-US" sz="800">
              <a:solidFill>
                <a:schemeClr val="bg1"/>
              </a:solidFill>
              <a:latin typeface="Avenir Book" charset="0"/>
              <a:ea typeface="Avenir Book" charset="0"/>
              <a:cs typeface="Avenir Book" charset="0"/>
            </a:endParaRPr>
          </a:p>
        </p:txBody>
      </p:sp>
      <p:sp>
        <p:nvSpPr>
          <p:cNvPr id="6" name="Rectangle 5"/>
          <p:cNvSpPr/>
          <p:nvPr/>
        </p:nvSpPr>
        <p:spPr>
          <a:xfrm>
            <a:off x="953477" y="973594"/>
            <a:ext cx="7295173" cy="4259628"/>
          </a:xfrm>
          <a:prstGeom prst="rect">
            <a:avLst/>
          </a:prstGeom>
        </p:spPr>
        <p:txBody>
          <a:bodyPr wrap="square" lIns="91440" tIns="45720" rIns="91440" bIns="45720" anchor="t">
            <a:spAutoFit/>
          </a:bodyPr>
          <a:lstStyle/>
          <a:p>
            <a:pPr marL="114300" lvl="0" defTabSz="914400" fontAlgn="base">
              <a:spcBef>
                <a:spcPct val="20000"/>
              </a:spcBef>
              <a:spcAft>
                <a:spcPct val="0"/>
              </a:spcAft>
              <a:defRPr/>
            </a:pPr>
            <a:r>
              <a:rPr lang="en-US" altLang="en-US" sz="1100" dirty="0">
                <a:latin typeface="Arial"/>
                <a:cs typeface="Arial"/>
              </a:rPr>
              <a:t>The three knowledge </a:t>
            </a:r>
            <a:r>
              <a:rPr lang="en-US" altLang="en-US" sz="1100" dirty="0" smtClean="0">
                <a:latin typeface="Arial"/>
                <a:cs typeface="Arial"/>
              </a:rPr>
              <a:t>transfer </a:t>
            </a:r>
            <a:r>
              <a:rPr lang="en-US" altLang="en-US" sz="1100" dirty="0">
                <a:latin typeface="Arial"/>
                <a:cs typeface="Arial"/>
              </a:rPr>
              <a:t>process presented in this poster are </a:t>
            </a:r>
            <a:r>
              <a:rPr lang="en-US" altLang="en-US" sz="1100" b="1" dirty="0">
                <a:solidFill>
                  <a:srgbClr val="0095BB"/>
                </a:solidFill>
                <a:latin typeface="Arial"/>
                <a:cs typeface="Arial"/>
              </a:rPr>
              <a:t>complementary</a:t>
            </a:r>
            <a:r>
              <a:rPr lang="en-US" altLang="en-US" sz="1100" dirty="0">
                <a:latin typeface="Arial"/>
                <a:cs typeface="Arial"/>
              </a:rPr>
              <a:t>. The selection of the method is a function of the nature of the knowledge to be retained and the environment where the knowledge is located but it is fundament that organizations with high staff mobility develop a knowledge transfer </a:t>
            </a:r>
            <a:r>
              <a:rPr lang="en-US" altLang="en-US" sz="1100" dirty="0" err="1">
                <a:latin typeface="Arial"/>
                <a:cs typeface="Arial"/>
              </a:rPr>
              <a:t>programme</a:t>
            </a:r>
            <a:r>
              <a:rPr lang="en-US" altLang="en-US" sz="1100" dirty="0">
                <a:latin typeface="Arial"/>
                <a:cs typeface="Arial"/>
              </a:rPr>
              <a:t>.</a:t>
            </a:r>
          </a:p>
          <a:p>
            <a:pPr marL="114300" lvl="0" defTabSz="914400" fontAlgn="base">
              <a:spcBef>
                <a:spcPct val="20000"/>
              </a:spcBef>
              <a:spcAft>
                <a:spcPct val="0"/>
              </a:spcAft>
              <a:defRPr/>
            </a:pPr>
            <a:endParaRPr lang="en-US" altLang="en-US" sz="1100" dirty="0">
              <a:solidFill>
                <a:prstClr val="black"/>
              </a:solidFill>
              <a:latin typeface="Arial" panose="020B0604020202020204" pitchFamily="34" charset="0"/>
              <a:cs typeface="Arial" panose="020B0604020202020204" pitchFamily="34" charset="0"/>
            </a:endParaRPr>
          </a:p>
          <a:p>
            <a:pPr marL="114300" lvl="0" defTabSz="914400" fontAlgn="base">
              <a:spcBef>
                <a:spcPct val="20000"/>
              </a:spcBef>
              <a:spcAft>
                <a:spcPct val="0"/>
              </a:spcAft>
              <a:defRPr/>
            </a:pPr>
            <a:r>
              <a:rPr lang="en-US" altLang="en-US" sz="1100" dirty="0">
                <a:solidFill>
                  <a:prstClr val="black"/>
                </a:solidFill>
                <a:latin typeface="Arial" panose="020B0604020202020204" pitchFamily="34" charset="0"/>
                <a:cs typeface="Arial" panose="020B0604020202020204" pitchFamily="34" charset="0"/>
              </a:rPr>
              <a:t>The use of a </a:t>
            </a:r>
            <a:r>
              <a:rPr lang="en-US" altLang="en-US" sz="1100" b="1" dirty="0">
                <a:solidFill>
                  <a:prstClr val="black"/>
                </a:solidFill>
                <a:latin typeface="Arial" panose="020B0604020202020204" pitchFamily="34" charset="0"/>
                <a:cs typeface="Arial" panose="020B0604020202020204" pitchFamily="34" charset="0"/>
              </a:rPr>
              <a:t>knowledge transfer form is a very static process and difficult to fully implement</a:t>
            </a:r>
            <a:r>
              <a:rPr lang="en-US" altLang="en-US" sz="1100" dirty="0">
                <a:solidFill>
                  <a:prstClr val="black"/>
                </a:solidFill>
                <a:latin typeface="Arial" panose="020B0604020202020204" pitchFamily="34" charset="0"/>
                <a:cs typeface="Arial" panose="020B0604020202020204" pitchFamily="34" charset="0"/>
              </a:rPr>
              <a:t>. Success in the implementation will be greater using </a:t>
            </a:r>
            <a:r>
              <a:rPr lang="en-US" altLang="en-US" sz="1100" b="1" dirty="0">
                <a:solidFill>
                  <a:srgbClr val="0095BB"/>
                </a:solidFill>
                <a:latin typeface="Arial" panose="020B0604020202020204" pitchFamily="34" charset="0"/>
                <a:cs typeface="Arial" panose="020B0604020202020204" pitchFamily="34" charset="0"/>
              </a:rPr>
              <a:t>dynamic web based tools</a:t>
            </a:r>
            <a:r>
              <a:rPr lang="en-US" altLang="en-US" sz="1100" dirty="0">
                <a:solidFill>
                  <a:prstClr val="black"/>
                </a:solidFill>
                <a:latin typeface="Arial" panose="020B0604020202020204" pitchFamily="34" charset="0"/>
                <a:cs typeface="Arial" panose="020B0604020202020204" pitchFamily="34" charset="0"/>
              </a:rPr>
              <a:t>.</a:t>
            </a:r>
          </a:p>
          <a:p>
            <a:pPr marL="114300" lvl="0" defTabSz="914400" fontAlgn="base">
              <a:spcBef>
                <a:spcPct val="20000"/>
              </a:spcBef>
              <a:spcAft>
                <a:spcPct val="0"/>
              </a:spcAft>
              <a:defRPr/>
            </a:pPr>
            <a:endParaRPr lang="en-US" altLang="en-US" sz="1100" b="1" dirty="0">
              <a:solidFill>
                <a:prstClr val="black"/>
              </a:solidFill>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b="1" dirty="0">
                <a:latin typeface="Arial"/>
                <a:cs typeface="Arial"/>
              </a:rPr>
              <a:t>Business process maturity </a:t>
            </a:r>
            <a:r>
              <a:rPr lang="en-US" altLang="en-US" sz="1100" dirty="0">
                <a:latin typeface="Arial"/>
                <a:cs typeface="Arial"/>
              </a:rPr>
              <a:t>of the organizational unit will define the level of effort  that is necessary for a successful knowledge transfer exercise. Units with developed processes, up-to-date procedures and work instructions will concentrate the process on specific tasks such as cross divisional groups and gathering ideas and areas for improvements from the leaving staff. The aim for a knowledge transfer process is </a:t>
            </a:r>
            <a:r>
              <a:rPr lang="en-US" altLang="en-US" sz="1100" b="1" dirty="0">
                <a:latin typeface="Arial"/>
                <a:cs typeface="Arial"/>
              </a:rPr>
              <a:t>not to gather all separating staff members knowledge, but </a:t>
            </a:r>
            <a:r>
              <a:rPr lang="en-US" altLang="en-US" sz="1100" b="1" dirty="0">
                <a:solidFill>
                  <a:srgbClr val="0095BB"/>
                </a:solidFill>
                <a:latin typeface="Arial"/>
                <a:cs typeface="Arial"/>
              </a:rPr>
              <a:t>the core </a:t>
            </a:r>
            <a:r>
              <a:rPr lang="en-US" altLang="en-US" sz="1100" dirty="0">
                <a:latin typeface="Arial"/>
                <a:cs typeface="Arial"/>
              </a:rPr>
              <a:t>of it that is </a:t>
            </a:r>
            <a:r>
              <a:rPr lang="en-US" altLang="en-US" sz="1100" b="1" dirty="0">
                <a:solidFill>
                  <a:srgbClr val="0095BB"/>
                </a:solidFill>
                <a:latin typeface="Arial"/>
                <a:cs typeface="Arial"/>
              </a:rPr>
              <a:t>critical to continuity of the functions</a:t>
            </a:r>
            <a:r>
              <a:rPr lang="en-US" altLang="en-US" sz="1100" dirty="0">
                <a:latin typeface="Arial"/>
                <a:cs typeface="Arial"/>
              </a:rPr>
              <a:t>. </a:t>
            </a:r>
            <a:endParaRPr lang="en-US" altLang="en-US" sz="1100" dirty="0">
              <a:latin typeface="Arial" panose="020B0604020202020204" pitchFamily="34" charset="0"/>
              <a:cs typeface="Arial" panose="020B0604020202020204" pitchFamily="34" charset="0"/>
            </a:endParaRPr>
          </a:p>
          <a:p>
            <a:pPr marL="114300" lvl="0" defTabSz="914400" fontAlgn="base">
              <a:spcBef>
                <a:spcPct val="20000"/>
              </a:spcBef>
              <a:spcAft>
                <a:spcPct val="0"/>
              </a:spcAft>
              <a:defRPr/>
            </a:pPr>
            <a:endParaRPr lang="en-US" altLang="en-US" sz="1100" dirty="0">
              <a:solidFill>
                <a:prstClr val="black"/>
              </a:solidFill>
              <a:latin typeface="Arial" panose="020B0604020202020204" pitchFamily="34" charset="0"/>
              <a:cs typeface="Arial" panose="020B0604020202020204" pitchFamily="34" charset="0"/>
            </a:endParaRPr>
          </a:p>
          <a:p>
            <a:pPr marL="114300" defTabSz="914400" fontAlgn="base">
              <a:spcBef>
                <a:spcPct val="20000"/>
              </a:spcBef>
              <a:spcAft>
                <a:spcPct val="0"/>
              </a:spcAft>
              <a:defRPr/>
            </a:pPr>
            <a:r>
              <a:rPr lang="en-US" altLang="en-US" sz="1100" dirty="0">
                <a:latin typeface="Arial"/>
                <a:cs typeface="Arial"/>
              </a:rPr>
              <a:t>For successful exercises, the business units need to </a:t>
            </a:r>
            <a:r>
              <a:rPr lang="en-US" altLang="en-US" sz="1100" b="1" dirty="0">
                <a:latin typeface="Arial"/>
                <a:cs typeface="Arial"/>
              </a:rPr>
              <a:t>establish a process to </a:t>
            </a:r>
            <a:r>
              <a:rPr lang="en-US" altLang="en-US" sz="1100" b="1" dirty="0">
                <a:solidFill>
                  <a:srgbClr val="0095BB"/>
                </a:solidFill>
                <a:latin typeface="Arial"/>
                <a:cs typeface="Arial"/>
              </a:rPr>
              <a:t>communicate, implement and follow up</a:t>
            </a:r>
            <a:r>
              <a:rPr lang="en-US" altLang="en-US" sz="1100" b="1" dirty="0">
                <a:latin typeface="Arial"/>
                <a:cs typeface="Arial"/>
              </a:rPr>
              <a:t> </a:t>
            </a:r>
            <a:r>
              <a:rPr lang="en-US" altLang="en-US" sz="1100" dirty="0">
                <a:latin typeface="Arial"/>
                <a:cs typeface="Arial"/>
              </a:rPr>
              <a:t>on</a:t>
            </a:r>
            <a:r>
              <a:rPr lang="en-US" altLang="en-US" sz="1100" b="1" dirty="0">
                <a:latin typeface="Arial"/>
                <a:cs typeface="Arial"/>
              </a:rPr>
              <a:t> </a:t>
            </a:r>
            <a:r>
              <a:rPr lang="en-US" altLang="en-US" sz="1100" dirty="0">
                <a:latin typeface="Arial"/>
                <a:cs typeface="Arial"/>
              </a:rPr>
              <a:t>lessons learned, good practices and suggestions for improvements and ensure the feedback is introduced in the existing processes.</a:t>
            </a:r>
          </a:p>
          <a:p>
            <a:pPr marL="114300" lvl="0" defTabSz="914400" fontAlgn="base">
              <a:spcBef>
                <a:spcPct val="20000"/>
              </a:spcBef>
              <a:spcAft>
                <a:spcPct val="0"/>
              </a:spcAft>
              <a:buClr>
                <a:srgbClr val="4C77A3"/>
              </a:buClr>
              <a:defRPr/>
            </a:pPr>
            <a:endParaRPr lang="en-US" altLang="en-US" sz="1200" dirty="0">
              <a:solidFill>
                <a:prstClr val="black"/>
              </a:solidFill>
              <a:latin typeface="Arial" panose="020B0604020202020204" pitchFamily="34" charset="0"/>
              <a:cs typeface="Arial" panose="020B0604020202020204" pitchFamily="34" charset="0"/>
            </a:endParaRPr>
          </a:p>
          <a:p>
            <a:pPr marL="114300" lvl="0" defTabSz="914400" fontAlgn="base">
              <a:spcBef>
                <a:spcPct val="20000"/>
              </a:spcBef>
              <a:spcAft>
                <a:spcPct val="0"/>
              </a:spcAft>
              <a:buClr>
                <a:srgbClr val="4C77A3"/>
              </a:buClr>
              <a:defRPr/>
            </a:pPr>
            <a:r>
              <a:rPr lang="en-US" altLang="en-US" sz="1100" dirty="0">
                <a:latin typeface="Arial"/>
                <a:cs typeface="Arial"/>
              </a:rPr>
              <a:t>The </a:t>
            </a:r>
            <a:r>
              <a:rPr lang="en-US" altLang="en-US" sz="1100" b="1" dirty="0">
                <a:latin typeface="Arial"/>
                <a:cs typeface="Arial"/>
              </a:rPr>
              <a:t>knowledge transfer expert workshop</a:t>
            </a:r>
            <a:r>
              <a:rPr lang="en-US" altLang="en-US" sz="1100" dirty="0">
                <a:latin typeface="Arial"/>
                <a:cs typeface="Arial"/>
              </a:rPr>
              <a:t> is a process that allows to identify areas of interest for group of experts and </a:t>
            </a:r>
            <a:r>
              <a:rPr lang="en-US" altLang="en-US" sz="1100" b="1" dirty="0">
                <a:latin typeface="Arial"/>
                <a:cs typeface="Arial"/>
              </a:rPr>
              <a:t>can be use </a:t>
            </a:r>
            <a:r>
              <a:rPr lang="en-US" altLang="en-US" sz="1100" b="1" dirty="0">
                <a:solidFill>
                  <a:srgbClr val="0095BB"/>
                </a:solidFill>
                <a:latin typeface="Arial"/>
                <a:cs typeface="Arial"/>
              </a:rPr>
              <a:t>to set up </a:t>
            </a:r>
            <a:r>
              <a:rPr lang="en-US" altLang="en-US" sz="1100" b="1" dirty="0" err="1">
                <a:solidFill>
                  <a:srgbClr val="0095BB"/>
                </a:solidFill>
                <a:latin typeface="Arial"/>
                <a:cs typeface="Arial"/>
              </a:rPr>
              <a:t>CoP</a:t>
            </a:r>
            <a:r>
              <a:rPr lang="en-US" altLang="en-US" sz="1100" b="1" dirty="0">
                <a:solidFill>
                  <a:srgbClr val="0095BB"/>
                </a:solidFill>
                <a:latin typeface="Arial"/>
                <a:cs typeface="Arial"/>
              </a:rPr>
              <a:t> </a:t>
            </a:r>
            <a:r>
              <a:rPr lang="en-US" altLang="en-US" sz="1100" dirty="0">
                <a:latin typeface="Arial"/>
                <a:cs typeface="Arial"/>
              </a:rPr>
              <a:t>with identified subjects of interest.</a:t>
            </a:r>
          </a:p>
          <a:p>
            <a:pPr defTabSz="914400" fontAlgn="base">
              <a:spcBef>
                <a:spcPct val="20000"/>
              </a:spcBef>
              <a:spcAft>
                <a:spcPct val="0"/>
              </a:spcAft>
              <a:buClr>
                <a:srgbClr val="4C77A3"/>
              </a:buClr>
              <a:defRPr/>
            </a:pPr>
            <a:endParaRPr lang="en-US" altLang="en-US" sz="1100" dirty="0">
              <a:solidFill>
                <a:prstClr val="black"/>
              </a:solidFill>
              <a:latin typeface="Arial" panose="020B0604020202020204" pitchFamily="34" charset="0"/>
              <a:cs typeface="Arial" panose="020B0604020202020204" pitchFamily="34" charset="0"/>
            </a:endParaRPr>
          </a:p>
          <a:p>
            <a:pPr marL="114300" lvl="0" defTabSz="914400" fontAlgn="base">
              <a:spcBef>
                <a:spcPct val="20000"/>
              </a:spcBef>
              <a:spcAft>
                <a:spcPct val="0"/>
              </a:spcAft>
              <a:buClr>
                <a:srgbClr val="4C77A3"/>
              </a:buClr>
              <a:defRPr/>
            </a:pPr>
            <a:endParaRPr lang="en-US" altLang="en-US" sz="1200" dirty="0">
              <a:solidFill>
                <a:prstClr val="black"/>
              </a:solidFill>
              <a:latin typeface="Arial" panose="020B0604020202020204" pitchFamily="34" charset="0"/>
              <a:cs typeface="Arial" panose="020B0604020202020204" pitchFamily="34" charset="0"/>
            </a:endParaRPr>
          </a:p>
          <a:p>
            <a:pPr marL="342900" lvl="0" indent="-228600" defTabSz="914400" fontAlgn="base">
              <a:spcBef>
                <a:spcPct val="20000"/>
              </a:spcBef>
              <a:spcAft>
                <a:spcPct val="0"/>
              </a:spcAft>
              <a:buClr>
                <a:srgbClr val="4C77A3"/>
              </a:buClr>
              <a:buFont typeface="Arial" charset="0"/>
              <a:buChar char="•"/>
              <a:defRPr/>
            </a:pPr>
            <a:endParaRPr lang="en-US" altLang="en-US"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097828"/>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3139</TotalTime>
  <Words>897</Words>
  <Application>Microsoft Office PowerPoint</Application>
  <PresentationFormat>On-screen Show (16:9)</PresentationFormat>
  <Paragraphs>161</Paragraphs>
  <Slides>9</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9</vt:i4>
      </vt:variant>
    </vt:vector>
  </HeadingPairs>
  <TitlesOfParts>
    <vt:vector size="25" baseType="lpstr">
      <vt:lpstr>Arial</vt:lpstr>
      <vt:lpstr>Avenir Book</vt:lpstr>
      <vt:lpstr>Avenir Heavy</vt:lpstr>
      <vt:lpstr>Avenir Medium</vt:lpstr>
      <vt:lpstr>Calibri</vt:lpstr>
      <vt:lpstr>DIN-Light</vt:lpstr>
      <vt:lpstr>DIN-Medium</vt:lpstr>
      <vt:lpstr>Franklin Gothic Book</vt:lpstr>
      <vt:lpstr>Times New Roman</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Marine Constant</cp:lastModifiedBy>
  <cp:revision>30</cp:revision>
  <cp:lastPrinted>2019-03-26T13:54:24Z</cp:lastPrinted>
  <dcterms:created xsi:type="dcterms:W3CDTF">2019-04-24T06:32:04Z</dcterms:created>
  <dcterms:modified xsi:type="dcterms:W3CDTF">2021-06-23T14:40:30Z</dcterms:modified>
</cp:coreProperties>
</file>