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theme/theme6.xml" ContentType="application/vnd.openxmlformats-officedocument.theme+xml"/>
  <Override PartName="/ppt/slideLayouts/slideLayout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media/image18.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62" r:id="rId2"/>
    <p:sldMasterId id="2147483664" r:id="rId3"/>
    <p:sldMasterId id="2147483666" r:id="rId4"/>
    <p:sldMasterId id="2147483668" r:id="rId5"/>
    <p:sldMasterId id="2147483670" r:id="rId6"/>
    <p:sldMasterId id="2147483672" r:id="rId7"/>
  </p:sldMasterIdLst>
  <p:notesMasterIdLst>
    <p:notesMasterId r:id="rId21"/>
  </p:notesMasterIdLst>
  <p:sldIdLst>
    <p:sldId id="256" r:id="rId8"/>
    <p:sldId id="258" r:id="rId9"/>
    <p:sldId id="264" r:id="rId10"/>
    <p:sldId id="284" r:id="rId11"/>
    <p:sldId id="265" r:id="rId12"/>
    <p:sldId id="285" r:id="rId13"/>
    <p:sldId id="269" r:id="rId14"/>
    <p:sldId id="266" r:id="rId15"/>
    <p:sldId id="262" r:id="rId16"/>
    <p:sldId id="267" r:id="rId17"/>
    <p:sldId id="268" r:id="rId18"/>
    <p:sldId id="286" r:id="rId19"/>
    <p:sldId id="263" r:id="rId20"/>
  </p:sldIdLst>
  <p:sldSz cx="9144000" cy="5143500" type="screen16x9"/>
  <p:notesSz cx="6858000" cy="9144000"/>
  <p:defaultTextStyle>
    <a:defPPr>
      <a:defRPr lang="en-US"/>
    </a:defPPr>
    <a:lvl1pPr marL="0" algn="l" defTabSz="89714" rtl="0" eaLnBrk="1" latinLnBrk="0" hangingPunct="1">
      <a:defRPr sz="353" kern="1200">
        <a:solidFill>
          <a:schemeClr val="tx1"/>
        </a:solidFill>
        <a:latin typeface="+mn-lt"/>
        <a:ea typeface="+mn-ea"/>
        <a:cs typeface="+mn-cs"/>
      </a:defRPr>
    </a:lvl1pPr>
    <a:lvl2pPr marL="89714" algn="l" defTabSz="89714" rtl="0" eaLnBrk="1" latinLnBrk="0" hangingPunct="1">
      <a:defRPr sz="353" kern="1200">
        <a:solidFill>
          <a:schemeClr val="tx1"/>
        </a:solidFill>
        <a:latin typeface="+mn-lt"/>
        <a:ea typeface="+mn-ea"/>
        <a:cs typeface="+mn-cs"/>
      </a:defRPr>
    </a:lvl2pPr>
    <a:lvl3pPr marL="179431" algn="l" defTabSz="89714" rtl="0" eaLnBrk="1" latinLnBrk="0" hangingPunct="1">
      <a:defRPr sz="353" kern="1200">
        <a:solidFill>
          <a:schemeClr val="tx1"/>
        </a:solidFill>
        <a:latin typeface="+mn-lt"/>
        <a:ea typeface="+mn-ea"/>
        <a:cs typeface="+mn-cs"/>
      </a:defRPr>
    </a:lvl3pPr>
    <a:lvl4pPr marL="269146" algn="l" defTabSz="89714" rtl="0" eaLnBrk="1" latinLnBrk="0" hangingPunct="1">
      <a:defRPr sz="353" kern="1200">
        <a:solidFill>
          <a:schemeClr val="tx1"/>
        </a:solidFill>
        <a:latin typeface="+mn-lt"/>
        <a:ea typeface="+mn-ea"/>
        <a:cs typeface="+mn-cs"/>
      </a:defRPr>
    </a:lvl4pPr>
    <a:lvl5pPr marL="358861" algn="l" defTabSz="89714" rtl="0" eaLnBrk="1" latinLnBrk="0" hangingPunct="1">
      <a:defRPr sz="353" kern="1200">
        <a:solidFill>
          <a:schemeClr val="tx1"/>
        </a:solidFill>
        <a:latin typeface="+mn-lt"/>
        <a:ea typeface="+mn-ea"/>
        <a:cs typeface="+mn-cs"/>
      </a:defRPr>
    </a:lvl5pPr>
    <a:lvl6pPr marL="448576" algn="l" defTabSz="89714" rtl="0" eaLnBrk="1" latinLnBrk="0" hangingPunct="1">
      <a:defRPr sz="353" kern="1200">
        <a:solidFill>
          <a:schemeClr val="tx1"/>
        </a:solidFill>
        <a:latin typeface="+mn-lt"/>
        <a:ea typeface="+mn-ea"/>
        <a:cs typeface="+mn-cs"/>
      </a:defRPr>
    </a:lvl6pPr>
    <a:lvl7pPr marL="538290" algn="l" defTabSz="89714" rtl="0" eaLnBrk="1" latinLnBrk="0" hangingPunct="1">
      <a:defRPr sz="353" kern="1200">
        <a:solidFill>
          <a:schemeClr val="tx1"/>
        </a:solidFill>
        <a:latin typeface="+mn-lt"/>
        <a:ea typeface="+mn-ea"/>
        <a:cs typeface="+mn-cs"/>
      </a:defRPr>
    </a:lvl7pPr>
    <a:lvl8pPr marL="628007" algn="l" defTabSz="89714" rtl="0" eaLnBrk="1" latinLnBrk="0" hangingPunct="1">
      <a:defRPr sz="353" kern="1200">
        <a:solidFill>
          <a:schemeClr val="tx1"/>
        </a:solidFill>
        <a:latin typeface="+mn-lt"/>
        <a:ea typeface="+mn-ea"/>
        <a:cs typeface="+mn-cs"/>
      </a:defRPr>
    </a:lvl8pPr>
    <a:lvl9pPr marL="717721" algn="l" defTabSz="89714" rtl="0" eaLnBrk="1" latinLnBrk="0" hangingPunct="1">
      <a:defRPr sz="353"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C5DF"/>
    <a:srgbClr val="E1E1E1"/>
    <a:srgbClr val="00A1BC"/>
    <a:srgbClr val="00B4D2"/>
    <a:srgbClr val="00A0D2"/>
    <a:srgbClr val="0095BB"/>
    <a:srgbClr val="00B0DC"/>
    <a:srgbClr val="00B0BE"/>
    <a:srgbClr val="008DB0"/>
    <a:srgbClr val="00B3D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85" autoAdjust="0"/>
    <p:restoredTop sz="94623"/>
  </p:normalViewPr>
  <p:slideViewPr>
    <p:cSldViewPr snapToGrid="0" snapToObjects="1">
      <p:cViewPr varScale="1">
        <p:scale>
          <a:sx n="66" d="100"/>
          <a:sy n="66" d="100"/>
        </p:scale>
        <p:origin x="216"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B85ACC-7566-4D45-A985-3729A2E65168}" type="datetimeFigureOut">
              <a:rPr lang="en-US" smtClean="0"/>
              <a:t>6/15/2021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D4824E-09F4-6D40-98EA-9D82F5F584E8}" type="slidenum">
              <a:rPr lang="en-US" smtClean="0"/>
              <a:t>‹#›</a:t>
            </a:fld>
            <a:endParaRPr lang="en-US"/>
          </a:p>
        </p:txBody>
      </p:sp>
    </p:spTree>
    <p:extLst>
      <p:ext uri="{BB962C8B-B14F-4D97-AF65-F5344CB8AC3E}">
        <p14:creationId xmlns:p14="http://schemas.microsoft.com/office/powerpoint/2010/main" val="2417529167"/>
      </p:ext>
    </p:extLst>
  </p:cSld>
  <p:clrMap bg1="lt1" tx1="dk1" bg2="lt2" tx2="dk2" accent1="accent1" accent2="accent2" accent3="accent3" accent4="accent4" accent5="accent5" accent6="accent6" hlink="hlink" folHlink="folHlink"/>
  <p:notesStyle>
    <a:lvl1pPr marL="0" algn="l" defTabSz="685263" rtl="0" eaLnBrk="1" latinLnBrk="0" hangingPunct="1">
      <a:defRPr sz="899" kern="1200">
        <a:solidFill>
          <a:schemeClr val="tx1"/>
        </a:solidFill>
        <a:latin typeface="+mn-lt"/>
        <a:ea typeface="+mn-ea"/>
        <a:cs typeface="+mn-cs"/>
      </a:defRPr>
    </a:lvl1pPr>
    <a:lvl2pPr marL="342632" algn="l" defTabSz="685263" rtl="0" eaLnBrk="1" latinLnBrk="0" hangingPunct="1">
      <a:defRPr sz="899" kern="1200">
        <a:solidFill>
          <a:schemeClr val="tx1"/>
        </a:solidFill>
        <a:latin typeface="+mn-lt"/>
        <a:ea typeface="+mn-ea"/>
        <a:cs typeface="+mn-cs"/>
      </a:defRPr>
    </a:lvl2pPr>
    <a:lvl3pPr marL="685263" algn="l" defTabSz="685263" rtl="0" eaLnBrk="1" latinLnBrk="0" hangingPunct="1">
      <a:defRPr sz="899" kern="1200">
        <a:solidFill>
          <a:schemeClr val="tx1"/>
        </a:solidFill>
        <a:latin typeface="+mn-lt"/>
        <a:ea typeface="+mn-ea"/>
        <a:cs typeface="+mn-cs"/>
      </a:defRPr>
    </a:lvl3pPr>
    <a:lvl4pPr marL="1027893" algn="l" defTabSz="685263" rtl="0" eaLnBrk="1" latinLnBrk="0" hangingPunct="1">
      <a:defRPr sz="899" kern="1200">
        <a:solidFill>
          <a:schemeClr val="tx1"/>
        </a:solidFill>
        <a:latin typeface="+mn-lt"/>
        <a:ea typeface="+mn-ea"/>
        <a:cs typeface="+mn-cs"/>
      </a:defRPr>
    </a:lvl4pPr>
    <a:lvl5pPr marL="1370525" algn="l" defTabSz="685263" rtl="0" eaLnBrk="1" latinLnBrk="0" hangingPunct="1">
      <a:defRPr sz="899" kern="1200">
        <a:solidFill>
          <a:schemeClr val="tx1"/>
        </a:solidFill>
        <a:latin typeface="+mn-lt"/>
        <a:ea typeface="+mn-ea"/>
        <a:cs typeface="+mn-cs"/>
      </a:defRPr>
    </a:lvl5pPr>
    <a:lvl6pPr marL="1713156" algn="l" defTabSz="685263" rtl="0" eaLnBrk="1" latinLnBrk="0" hangingPunct="1">
      <a:defRPr sz="899" kern="1200">
        <a:solidFill>
          <a:schemeClr val="tx1"/>
        </a:solidFill>
        <a:latin typeface="+mn-lt"/>
        <a:ea typeface="+mn-ea"/>
        <a:cs typeface="+mn-cs"/>
      </a:defRPr>
    </a:lvl6pPr>
    <a:lvl7pPr marL="2055788" algn="l" defTabSz="685263" rtl="0" eaLnBrk="1" latinLnBrk="0" hangingPunct="1">
      <a:defRPr sz="899" kern="1200">
        <a:solidFill>
          <a:schemeClr val="tx1"/>
        </a:solidFill>
        <a:latin typeface="+mn-lt"/>
        <a:ea typeface="+mn-ea"/>
        <a:cs typeface="+mn-cs"/>
      </a:defRPr>
    </a:lvl7pPr>
    <a:lvl8pPr marL="2398418" algn="l" defTabSz="685263" rtl="0" eaLnBrk="1" latinLnBrk="0" hangingPunct="1">
      <a:defRPr sz="899" kern="1200">
        <a:solidFill>
          <a:schemeClr val="tx1"/>
        </a:solidFill>
        <a:latin typeface="+mn-lt"/>
        <a:ea typeface="+mn-ea"/>
        <a:cs typeface="+mn-cs"/>
      </a:defRPr>
    </a:lvl8pPr>
    <a:lvl9pPr marL="2741049" algn="l" defTabSz="685263" rtl="0" eaLnBrk="1" latinLnBrk="0" hangingPunct="1">
      <a:defRPr sz="899"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79651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4317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18542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492496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81850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7151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810994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image" Target="../media/image2.emf"/></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theme" Target="../theme/theme2.xml"/><Relationship Id="rId1" Type="http://schemas.openxmlformats.org/officeDocument/2006/relationships/slideLayout" Target="../slideLayouts/slideLayout2.xml"/><Relationship Id="rId6" Type="http://schemas.openxmlformats.org/officeDocument/2006/relationships/image" Target="../media/image2.emf"/><Relationship Id="rId5" Type="http://schemas.openxmlformats.org/officeDocument/2006/relationships/image" Target="../media/image3.emf"/><Relationship Id="rId4" Type="http://schemas.openxmlformats.org/officeDocument/2006/relationships/image" Target="../media/image5.jp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theme" Target="../theme/theme3.xml"/><Relationship Id="rId1" Type="http://schemas.openxmlformats.org/officeDocument/2006/relationships/slideLayout" Target="../slideLayouts/slideLayout3.xml"/><Relationship Id="rId6" Type="http://schemas.openxmlformats.org/officeDocument/2006/relationships/image" Target="../media/image2.emf"/><Relationship Id="rId5" Type="http://schemas.openxmlformats.org/officeDocument/2006/relationships/image" Target="../media/image3.emf"/><Relationship Id="rId4" Type="http://schemas.openxmlformats.org/officeDocument/2006/relationships/image" Target="../media/image5.jp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theme" Target="../theme/theme4.xml"/><Relationship Id="rId1" Type="http://schemas.openxmlformats.org/officeDocument/2006/relationships/slideLayout" Target="../slideLayouts/slideLayout4.xml"/><Relationship Id="rId6" Type="http://schemas.openxmlformats.org/officeDocument/2006/relationships/image" Target="../media/image2.emf"/><Relationship Id="rId5" Type="http://schemas.openxmlformats.org/officeDocument/2006/relationships/image" Target="../media/image3.emf"/><Relationship Id="rId4" Type="http://schemas.openxmlformats.org/officeDocument/2006/relationships/image" Target="../media/image5.jp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theme" Target="../theme/theme5.xml"/><Relationship Id="rId1" Type="http://schemas.openxmlformats.org/officeDocument/2006/relationships/slideLayout" Target="../slideLayouts/slideLayout5.xml"/><Relationship Id="rId6" Type="http://schemas.openxmlformats.org/officeDocument/2006/relationships/image" Target="../media/image2.emf"/><Relationship Id="rId5" Type="http://schemas.openxmlformats.org/officeDocument/2006/relationships/image" Target="../media/image3.emf"/><Relationship Id="rId4" Type="http://schemas.openxmlformats.org/officeDocument/2006/relationships/image" Target="../media/image5.jp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theme" Target="../theme/theme6.xml"/><Relationship Id="rId1" Type="http://schemas.openxmlformats.org/officeDocument/2006/relationships/slideLayout" Target="../slideLayouts/slideLayout6.xml"/><Relationship Id="rId6" Type="http://schemas.openxmlformats.org/officeDocument/2006/relationships/image" Target="../media/image2.emf"/><Relationship Id="rId5" Type="http://schemas.openxmlformats.org/officeDocument/2006/relationships/image" Target="../media/image3.emf"/><Relationship Id="rId4" Type="http://schemas.openxmlformats.org/officeDocument/2006/relationships/image" Target="../media/image5.jp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theme" Target="../theme/theme7.xml"/><Relationship Id="rId1" Type="http://schemas.openxmlformats.org/officeDocument/2006/relationships/slideLayout" Target="../slideLayouts/slideLayout7.xml"/><Relationship Id="rId6" Type="http://schemas.openxmlformats.org/officeDocument/2006/relationships/image" Target="../media/image2.emf"/><Relationship Id="rId5" Type="http://schemas.openxmlformats.org/officeDocument/2006/relationships/image" Target="../media/image3.emf"/><Relationship Id="rId4" Type="http://schemas.openxmlformats.org/officeDocument/2006/relationships/image" Target="../media/image5.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cture containing light, night sky&#10;&#10;Description automatically generated">
            <a:extLst>
              <a:ext uri="{FF2B5EF4-FFF2-40B4-BE49-F238E27FC236}">
                <a16:creationId xmlns:a16="http://schemas.microsoft.com/office/drawing/2014/main" xmlns="" id="{8EE887FA-C0FC-E342-ABF2-9814A05C2EC5}"/>
              </a:ext>
            </a:extLst>
          </p:cNvPr>
          <p:cNvPicPr>
            <a:picLocks noChangeAspect="1"/>
          </p:cNvPicPr>
          <p:nvPr userDrawn="1"/>
        </p:nvPicPr>
        <p:blipFill>
          <a:blip r:embed="rId3"/>
          <a:stretch>
            <a:fillRect/>
          </a:stretch>
        </p:blipFill>
        <p:spPr>
          <a:xfrm>
            <a:off x="0" y="340"/>
            <a:ext cx="9144000" cy="5142820"/>
          </a:xfrm>
          <a:prstGeom prst="rect">
            <a:avLst/>
          </a:prstGeom>
        </p:spPr>
      </p:pic>
      <p:sp>
        <p:nvSpPr>
          <p:cNvPr id="6" name="Rectangle 5">
            <a:extLst>
              <a:ext uri="{FF2B5EF4-FFF2-40B4-BE49-F238E27FC236}">
                <a16:creationId xmlns:a16="http://schemas.microsoft.com/office/drawing/2014/main" xmlns="" id="{7E505C7F-A6CF-D248-952C-36F2040C641E}"/>
              </a:ext>
            </a:extLst>
          </p:cNvPr>
          <p:cNvSpPr/>
          <p:nvPr userDrawn="1"/>
        </p:nvSpPr>
        <p:spPr>
          <a:xfrm>
            <a:off x="1" y="4876244"/>
            <a:ext cx="9144000" cy="2563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sz="147" dirty="0"/>
          </a:p>
        </p:txBody>
      </p:sp>
      <p:sp>
        <p:nvSpPr>
          <p:cNvPr id="15" name="TextBox 14">
            <a:extLst>
              <a:ext uri="{FF2B5EF4-FFF2-40B4-BE49-F238E27FC236}">
                <a16:creationId xmlns:a16="http://schemas.microsoft.com/office/drawing/2014/main" xmlns="" id="{46CC5158-FDC6-F940-91AB-3B9665AAF961}"/>
              </a:ext>
            </a:extLst>
          </p:cNvPr>
          <p:cNvSpPr txBox="1"/>
          <p:nvPr userDrawn="1"/>
        </p:nvSpPr>
        <p:spPr>
          <a:xfrm>
            <a:off x="7920635" y="4895301"/>
            <a:ext cx="1075157" cy="261482"/>
          </a:xfrm>
          <a:prstGeom prst="rect">
            <a:avLst/>
          </a:prstGeom>
          <a:noFill/>
        </p:spPr>
        <p:txBody>
          <a:bodyPr wrap="square" rtlCol="0">
            <a:spAutoFit/>
          </a:bodyPr>
          <a:lstStyle/>
          <a:p>
            <a:pPr algn="r"/>
            <a:r>
              <a:rPr lang="en-US" sz="1099" b="0" i="0" baseline="0" dirty="0">
                <a:solidFill>
                  <a:schemeClr val="bg1"/>
                </a:solidFill>
                <a:latin typeface="DIN-Medium" pitchFamily="2" charset="0"/>
              </a:rPr>
              <a:t>CTBTO.ORG</a:t>
            </a:r>
          </a:p>
        </p:txBody>
      </p:sp>
      <p:sp>
        <p:nvSpPr>
          <p:cNvPr id="16" name="Rectangle 15">
            <a:extLst>
              <a:ext uri="{FF2B5EF4-FFF2-40B4-BE49-F238E27FC236}">
                <a16:creationId xmlns:a16="http://schemas.microsoft.com/office/drawing/2014/main" xmlns="" id="{11BF5C8F-818D-D540-B729-29710F7029AD}"/>
              </a:ext>
            </a:extLst>
          </p:cNvPr>
          <p:cNvSpPr/>
          <p:nvPr userDrawn="1"/>
        </p:nvSpPr>
        <p:spPr>
          <a:xfrm>
            <a:off x="123276" y="4875274"/>
            <a:ext cx="3772372" cy="261482"/>
          </a:xfrm>
          <a:prstGeom prst="rect">
            <a:avLst/>
          </a:prstGeom>
        </p:spPr>
        <p:txBody>
          <a:bodyPr wrap="square">
            <a:spAutoFit/>
          </a:bodyPr>
          <a:lstStyle/>
          <a:p>
            <a:r>
              <a:rPr lang="en-US" sz="1099" b="0" i="0" baseline="0" dirty="0">
                <a:solidFill>
                  <a:schemeClr val="bg1"/>
                </a:solidFill>
                <a:latin typeface="DIN-Light" pitchFamily="2" charset="0"/>
              </a:rPr>
              <a:t>PUTTING AN END TO NUCLEAR EXPLOSIONS </a:t>
            </a:r>
            <a:endParaRPr lang="aa-ET" sz="1099" dirty="0"/>
          </a:p>
        </p:txBody>
      </p:sp>
      <p:pic>
        <p:nvPicPr>
          <p:cNvPr id="10" name="Picture 9">
            <a:extLst>
              <a:ext uri="{FF2B5EF4-FFF2-40B4-BE49-F238E27FC236}">
                <a16:creationId xmlns:a16="http://schemas.microsoft.com/office/drawing/2014/main" xmlns="" id="{BFE79601-E553-A349-BA44-52D590EC0A42}"/>
              </a:ext>
            </a:extLst>
          </p:cNvPr>
          <p:cNvPicPr>
            <a:picLocks noChangeAspect="1"/>
          </p:cNvPicPr>
          <p:nvPr userDrawn="1"/>
        </p:nvPicPr>
        <p:blipFill>
          <a:blip r:embed="rId4"/>
          <a:stretch>
            <a:fillRect/>
          </a:stretch>
        </p:blipFill>
        <p:spPr>
          <a:xfrm>
            <a:off x="6751778" y="283003"/>
            <a:ext cx="1879332" cy="498136"/>
          </a:xfrm>
          <a:prstGeom prst="rect">
            <a:avLst/>
          </a:prstGeom>
        </p:spPr>
      </p:pic>
      <p:pic>
        <p:nvPicPr>
          <p:cNvPr id="9" name="Picture 8">
            <a:extLst>
              <a:ext uri="{FF2B5EF4-FFF2-40B4-BE49-F238E27FC236}">
                <a16:creationId xmlns:a16="http://schemas.microsoft.com/office/drawing/2014/main" xmlns="" id="{5277CE3A-71B4-EA4B-9350-586F5C95717C}"/>
              </a:ext>
            </a:extLst>
          </p:cNvPr>
          <p:cNvPicPr>
            <a:picLocks noChangeAspect="1"/>
          </p:cNvPicPr>
          <p:nvPr userDrawn="1"/>
        </p:nvPicPr>
        <p:blipFill>
          <a:blip r:embed="rId5"/>
          <a:stretch>
            <a:fillRect/>
          </a:stretch>
        </p:blipFill>
        <p:spPr>
          <a:xfrm>
            <a:off x="424288" y="287283"/>
            <a:ext cx="1967734" cy="498136"/>
          </a:xfrm>
          <a:prstGeom prst="rect">
            <a:avLst/>
          </a:prstGeom>
        </p:spPr>
      </p:pic>
    </p:spTree>
    <p:extLst>
      <p:ext uri="{BB962C8B-B14F-4D97-AF65-F5344CB8AC3E}">
        <p14:creationId xmlns:p14="http://schemas.microsoft.com/office/powerpoint/2010/main" val="1566487666"/>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1008111" rtl="0" eaLnBrk="1" latinLnBrk="0" hangingPunct="1">
        <a:lnSpc>
          <a:spcPct val="90000"/>
        </a:lnSpc>
        <a:spcBef>
          <a:spcPct val="0"/>
        </a:spcBef>
        <a:buNone/>
        <a:defRPr sz="4850" kern="1200">
          <a:solidFill>
            <a:schemeClr val="tx1"/>
          </a:solidFill>
          <a:latin typeface="+mj-lt"/>
          <a:ea typeface="+mj-ea"/>
          <a:cs typeface="+mj-cs"/>
        </a:defRPr>
      </a:lvl1pPr>
    </p:titleStyle>
    <p:bodyStyle>
      <a:lvl1pPr marL="252027" indent="-252027" algn="l" defTabSz="1008111" rtl="0" eaLnBrk="1" latinLnBrk="0" hangingPunct="1">
        <a:lnSpc>
          <a:spcPct val="90000"/>
        </a:lnSpc>
        <a:spcBef>
          <a:spcPts val="1102"/>
        </a:spcBef>
        <a:buFont typeface="Arial" panose="020B0604020202020204" pitchFamily="34" charset="0"/>
        <a:buChar char="•"/>
        <a:defRPr sz="3087" kern="1200">
          <a:solidFill>
            <a:schemeClr val="tx1"/>
          </a:solidFill>
          <a:latin typeface="+mn-lt"/>
          <a:ea typeface="+mn-ea"/>
          <a:cs typeface="+mn-cs"/>
        </a:defRPr>
      </a:lvl1pPr>
      <a:lvl2pPr marL="756085" indent="-252027" algn="l" defTabSz="1008111"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60139" indent="-252027" algn="l" defTabSz="1008111"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4195"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8249"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2305"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6361"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80417"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4474"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8111" rtl="0" eaLnBrk="1" latinLnBrk="0" hangingPunct="1">
        <a:defRPr sz="1984" kern="1200">
          <a:solidFill>
            <a:schemeClr val="tx1"/>
          </a:solidFill>
          <a:latin typeface="+mn-lt"/>
          <a:ea typeface="+mn-ea"/>
          <a:cs typeface="+mn-cs"/>
        </a:defRPr>
      </a:lvl1pPr>
      <a:lvl2pPr marL="504056" algn="l" defTabSz="1008111" rtl="0" eaLnBrk="1" latinLnBrk="0" hangingPunct="1">
        <a:defRPr sz="1984" kern="1200">
          <a:solidFill>
            <a:schemeClr val="tx1"/>
          </a:solidFill>
          <a:latin typeface="+mn-lt"/>
          <a:ea typeface="+mn-ea"/>
          <a:cs typeface="+mn-cs"/>
        </a:defRPr>
      </a:lvl2pPr>
      <a:lvl3pPr marL="1008111" algn="l" defTabSz="1008111" rtl="0" eaLnBrk="1" latinLnBrk="0" hangingPunct="1">
        <a:defRPr sz="1984" kern="1200">
          <a:solidFill>
            <a:schemeClr val="tx1"/>
          </a:solidFill>
          <a:latin typeface="+mn-lt"/>
          <a:ea typeface="+mn-ea"/>
          <a:cs typeface="+mn-cs"/>
        </a:defRPr>
      </a:lvl3pPr>
      <a:lvl4pPr marL="1512167" algn="l" defTabSz="1008111" rtl="0" eaLnBrk="1" latinLnBrk="0" hangingPunct="1">
        <a:defRPr sz="1984" kern="1200">
          <a:solidFill>
            <a:schemeClr val="tx1"/>
          </a:solidFill>
          <a:latin typeface="+mn-lt"/>
          <a:ea typeface="+mn-ea"/>
          <a:cs typeface="+mn-cs"/>
        </a:defRPr>
      </a:lvl4pPr>
      <a:lvl5pPr marL="2016222" algn="l" defTabSz="1008111" rtl="0" eaLnBrk="1" latinLnBrk="0" hangingPunct="1">
        <a:defRPr sz="1984" kern="1200">
          <a:solidFill>
            <a:schemeClr val="tx1"/>
          </a:solidFill>
          <a:latin typeface="+mn-lt"/>
          <a:ea typeface="+mn-ea"/>
          <a:cs typeface="+mn-cs"/>
        </a:defRPr>
      </a:lvl5pPr>
      <a:lvl6pPr marL="2520280" algn="l" defTabSz="1008111" rtl="0" eaLnBrk="1" latinLnBrk="0" hangingPunct="1">
        <a:defRPr sz="1984" kern="1200">
          <a:solidFill>
            <a:schemeClr val="tx1"/>
          </a:solidFill>
          <a:latin typeface="+mn-lt"/>
          <a:ea typeface="+mn-ea"/>
          <a:cs typeface="+mn-cs"/>
        </a:defRPr>
      </a:lvl6pPr>
      <a:lvl7pPr marL="3024334" algn="l" defTabSz="1008111" rtl="0" eaLnBrk="1" latinLnBrk="0" hangingPunct="1">
        <a:defRPr sz="1984" kern="1200">
          <a:solidFill>
            <a:schemeClr val="tx1"/>
          </a:solidFill>
          <a:latin typeface="+mn-lt"/>
          <a:ea typeface="+mn-ea"/>
          <a:cs typeface="+mn-cs"/>
        </a:defRPr>
      </a:lvl7pPr>
      <a:lvl8pPr marL="3528389" algn="l" defTabSz="1008111" rtl="0" eaLnBrk="1" latinLnBrk="0" hangingPunct="1">
        <a:defRPr sz="1984" kern="1200">
          <a:solidFill>
            <a:schemeClr val="tx1"/>
          </a:solidFill>
          <a:latin typeface="+mn-lt"/>
          <a:ea typeface="+mn-ea"/>
          <a:cs typeface="+mn-cs"/>
        </a:defRPr>
      </a:lvl8pPr>
      <a:lvl9pPr marL="4032443" algn="l" defTabSz="1008111" rtl="0" eaLnBrk="1" latinLnBrk="0" hangingPunct="1">
        <a:defRPr sz="1984"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xmlns="" id="{4BBD6523-3A1A-DB4B-80D9-683FE6F69715}"/>
              </a:ext>
            </a:extLst>
          </p:cNvPr>
          <p:cNvPicPr>
            <a:picLocks noChangeAspect="1"/>
          </p:cNvPicPr>
          <p:nvPr userDrawn="1"/>
        </p:nvPicPr>
        <p:blipFill>
          <a:blip r:embed="rId3"/>
          <a:stretch>
            <a:fillRect/>
          </a:stretch>
        </p:blipFill>
        <p:spPr>
          <a:xfrm>
            <a:off x="0" y="4889500"/>
            <a:ext cx="9144000" cy="254000"/>
          </a:xfrm>
          <a:prstGeom prst="rect">
            <a:avLst/>
          </a:prstGeom>
        </p:spPr>
      </p:pic>
      <p:pic>
        <p:nvPicPr>
          <p:cNvPr id="6" name="Picture 5">
            <a:extLst>
              <a:ext uri="{FF2B5EF4-FFF2-40B4-BE49-F238E27FC236}">
                <a16:creationId xmlns:a16="http://schemas.microsoft.com/office/drawing/2014/main" xmlns="" id="{B697B76B-3BB9-0C42-9B96-0E4249F9C73E}"/>
              </a:ext>
            </a:extLst>
          </p:cNvPr>
          <p:cNvPicPr>
            <a:picLocks noChangeAspect="1"/>
          </p:cNvPicPr>
          <p:nvPr userDrawn="1"/>
        </p:nvPicPr>
        <p:blipFill>
          <a:blip r:embed="rId4"/>
          <a:stretch>
            <a:fillRect/>
          </a:stretch>
        </p:blipFill>
        <p:spPr>
          <a:xfrm>
            <a:off x="0" y="0"/>
            <a:ext cx="9144000" cy="881743"/>
          </a:xfrm>
          <a:prstGeom prst="rect">
            <a:avLst/>
          </a:prstGeom>
        </p:spPr>
      </p:pic>
      <p:sp>
        <p:nvSpPr>
          <p:cNvPr id="14" name="TextBox 13">
            <a:extLst>
              <a:ext uri="{FF2B5EF4-FFF2-40B4-BE49-F238E27FC236}">
                <a16:creationId xmlns:a16="http://schemas.microsoft.com/office/drawing/2014/main" xmlns="" id="{6145E263-5EB9-FD4E-9ADB-7610281CDD3D}"/>
              </a:ext>
            </a:extLst>
          </p:cNvPr>
          <p:cNvSpPr txBox="1"/>
          <p:nvPr userDrawn="1"/>
        </p:nvSpPr>
        <p:spPr>
          <a:xfrm>
            <a:off x="7863574" y="4895381"/>
            <a:ext cx="1239874" cy="261482"/>
          </a:xfrm>
          <a:prstGeom prst="rect">
            <a:avLst/>
          </a:prstGeom>
          <a:noFill/>
        </p:spPr>
        <p:txBody>
          <a:bodyPr wrap="square" rtlCol="0">
            <a:spAutoFit/>
          </a:bodyPr>
          <a:lstStyle/>
          <a:p>
            <a:pPr algn="r"/>
            <a:r>
              <a:rPr lang="en-US" sz="1099" b="0" i="0" baseline="0" dirty="0">
                <a:solidFill>
                  <a:schemeClr val="bg1"/>
                </a:solidFill>
                <a:latin typeface="DIN-Medium" pitchFamily="2" charset="0"/>
              </a:rPr>
              <a:t>CTBTO.ORG</a:t>
            </a:r>
          </a:p>
        </p:txBody>
      </p:sp>
      <p:sp>
        <p:nvSpPr>
          <p:cNvPr id="21" name="Text Box 174">
            <a:extLst>
              <a:ext uri="{FF2B5EF4-FFF2-40B4-BE49-F238E27FC236}">
                <a16:creationId xmlns:a16="http://schemas.microsoft.com/office/drawing/2014/main" xmlns="" id="{7A1C0339-EC0C-9949-BCF0-B4EF5C7FBC51}"/>
              </a:ext>
            </a:extLst>
          </p:cNvPr>
          <p:cNvSpPr txBox="1">
            <a:spLocks noChangeArrowheads="1"/>
          </p:cNvSpPr>
          <p:nvPr userDrawn="1"/>
        </p:nvSpPr>
        <p:spPr bwMode="auto">
          <a:xfrm>
            <a:off x="166936" y="4764219"/>
            <a:ext cx="4301370" cy="118522"/>
          </a:xfrm>
          <a:prstGeom prst="rect">
            <a:avLst/>
          </a:prstGeom>
          <a:noFill/>
          <a:ln w="9525">
            <a:noFill/>
            <a:miter lim="800000"/>
            <a:headEnd/>
            <a:tailEnd/>
          </a:ln>
        </p:spPr>
        <p:txBody>
          <a:bodyPr wrap="square" lIns="20604" tIns="10301" rIns="20604" bIns="10301">
            <a:spAutoFit/>
          </a:bodyPr>
          <a:lstStyle/>
          <a:p>
            <a:pPr defTabSz="207618" eaLnBrk="0" hangingPunct="0">
              <a:spcBef>
                <a:spcPct val="50000"/>
              </a:spcBef>
            </a:pPr>
            <a:r>
              <a:rPr lang="en-US" sz="635" b="1" dirty="0">
                <a:solidFill>
                  <a:schemeClr val="tx1"/>
                </a:solidFill>
                <a:latin typeface="Avenir Heavy"/>
                <a:cs typeface="Avenir Heavy"/>
              </a:rPr>
              <a:t>Disclaimer: </a:t>
            </a:r>
            <a:r>
              <a:rPr lang="en-US" sz="498" dirty="0">
                <a:solidFill>
                  <a:schemeClr val="tx1"/>
                </a:solidFill>
                <a:latin typeface="Avenir Medium"/>
                <a:cs typeface="Avenir Medium"/>
              </a:rPr>
              <a:t>The views expressed on this poster are those of the author and do not necessarily reflect the view of the CTBTO</a:t>
            </a:r>
          </a:p>
        </p:txBody>
      </p:sp>
      <p:sp>
        <p:nvSpPr>
          <p:cNvPr id="19" name="TextBox 18">
            <a:extLst>
              <a:ext uri="{FF2B5EF4-FFF2-40B4-BE49-F238E27FC236}">
                <a16:creationId xmlns:a16="http://schemas.microsoft.com/office/drawing/2014/main" xmlns="" id="{65D7E4A3-F85F-FB48-A99F-8A66173D7825}"/>
              </a:ext>
            </a:extLst>
          </p:cNvPr>
          <p:cNvSpPr txBox="1"/>
          <p:nvPr userDrawn="1"/>
        </p:nvSpPr>
        <p:spPr>
          <a:xfrm>
            <a:off x="115330" y="536156"/>
            <a:ext cx="1238095" cy="261610"/>
          </a:xfrm>
          <a:prstGeom prst="rect">
            <a:avLst/>
          </a:prstGeom>
          <a:noFill/>
        </p:spPr>
        <p:txBody>
          <a:bodyPr wrap="square" rtlCol="0">
            <a:spAutoFit/>
          </a:bodyPr>
          <a:lstStyle/>
          <a:p>
            <a:pPr algn="l"/>
            <a:r>
              <a:rPr lang="en-US" sz="1100" b="0" i="0" baseline="0" dirty="0">
                <a:solidFill>
                  <a:schemeClr val="bg1"/>
                </a:solidFill>
                <a:latin typeface="DIN-Light" pitchFamily="2" charset="0"/>
              </a:rPr>
              <a:t>Poster No.:</a:t>
            </a:r>
            <a:endParaRPr lang="en-US" sz="1100" b="0" i="0" baseline="0" dirty="0">
              <a:solidFill>
                <a:schemeClr val="bg1"/>
              </a:solidFill>
              <a:latin typeface="DIN-Medium" pitchFamily="2" charset="0"/>
            </a:endParaRPr>
          </a:p>
        </p:txBody>
      </p:sp>
      <p:sp>
        <p:nvSpPr>
          <p:cNvPr id="2" name="Rectangle 1">
            <a:extLst>
              <a:ext uri="{FF2B5EF4-FFF2-40B4-BE49-F238E27FC236}">
                <a16:creationId xmlns:a16="http://schemas.microsoft.com/office/drawing/2014/main" xmlns="" id="{413AE80C-FF21-D348-805F-71CCC8E6029F}"/>
              </a:ext>
            </a:extLst>
          </p:cNvPr>
          <p:cNvSpPr/>
          <p:nvPr userDrawn="1"/>
        </p:nvSpPr>
        <p:spPr>
          <a:xfrm>
            <a:off x="78895" y="4895381"/>
            <a:ext cx="3674008" cy="261482"/>
          </a:xfrm>
          <a:prstGeom prst="rect">
            <a:avLst/>
          </a:prstGeom>
        </p:spPr>
        <p:txBody>
          <a:bodyPr wrap="square">
            <a:spAutoFit/>
          </a:bodyPr>
          <a:lstStyle/>
          <a:p>
            <a:r>
              <a:rPr lang="en-US" sz="1099" b="0" i="0" baseline="0" dirty="0">
                <a:solidFill>
                  <a:schemeClr val="bg1"/>
                </a:solidFill>
                <a:latin typeface="DIN-Light" pitchFamily="2" charset="0"/>
              </a:rPr>
              <a:t>PUTTING AN END TO NUCLEAR EXPLOSIONS </a:t>
            </a:r>
            <a:endParaRPr lang="aa-ET" sz="1099" dirty="0"/>
          </a:p>
        </p:txBody>
      </p:sp>
      <p:sp>
        <p:nvSpPr>
          <p:cNvPr id="3" name="Rectangle 2">
            <a:extLst>
              <a:ext uri="{FF2B5EF4-FFF2-40B4-BE49-F238E27FC236}">
                <a16:creationId xmlns:a16="http://schemas.microsoft.com/office/drawing/2014/main" xmlns="" id="{49639673-EC0F-DD42-ACA8-0433E815E767}"/>
              </a:ext>
            </a:extLst>
          </p:cNvPr>
          <p:cNvSpPr/>
          <p:nvPr userDrawn="1"/>
        </p:nvSpPr>
        <p:spPr>
          <a:xfrm>
            <a:off x="947352" y="564599"/>
            <a:ext cx="683094" cy="2047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sz="147" dirty="0"/>
          </a:p>
        </p:txBody>
      </p:sp>
      <p:pic>
        <p:nvPicPr>
          <p:cNvPr id="11" name="Picture 10">
            <a:extLst>
              <a:ext uri="{FF2B5EF4-FFF2-40B4-BE49-F238E27FC236}">
                <a16:creationId xmlns:a16="http://schemas.microsoft.com/office/drawing/2014/main" xmlns="" id="{E4A24655-8128-A046-A777-D08AC067DEF3}"/>
              </a:ext>
            </a:extLst>
          </p:cNvPr>
          <p:cNvPicPr>
            <a:picLocks noChangeAspect="1"/>
          </p:cNvPicPr>
          <p:nvPr userDrawn="1"/>
        </p:nvPicPr>
        <p:blipFill>
          <a:blip r:embed="rId5"/>
          <a:stretch>
            <a:fillRect/>
          </a:stretch>
        </p:blipFill>
        <p:spPr>
          <a:xfrm>
            <a:off x="221640" y="141123"/>
            <a:ext cx="1408805" cy="356642"/>
          </a:xfrm>
          <a:prstGeom prst="rect">
            <a:avLst/>
          </a:prstGeom>
        </p:spPr>
      </p:pic>
      <p:pic>
        <p:nvPicPr>
          <p:cNvPr id="13" name="Picture 12">
            <a:extLst>
              <a:ext uri="{FF2B5EF4-FFF2-40B4-BE49-F238E27FC236}">
                <a16:creationId xmlns:a16="http://schemas.microsoft.com/office/drawing/2014/main" xmlns="" id="{12CFC8EC-9B23-3E48-AB9F-A161B5282AC0}"/>
              </a:ext>
            </a:extLst>
          </p:cNvPr>
          <p:cNvPicPr>
            <a:picLocks noChangeAspect="1"/>
          </p:cNvPicPr>
          <p:nvPr userDrawn="1"/>
        </p:nvPicPr>
        <p:blipFill>
          <a:blip r:embed="rId6"/>
          <a:stretch>
            <a:fillRect/>
          </a:stretch>
        </p:blipFill>
        <p:spPr>
          <a:xfrm>
            <a:off x="7274666" y="215729"/>
            <a:ext cx="1687983" cy="447417"/>
          </a:xfrm>
          <a:prstGeom prst="rect">
            <a:avLst/>
          </a:prstGeom>
        </p:spPr>
      </p:pic>
    </p:spTree>
    <p:extLst>
      <p:ext uri="{BB962C8B-B14F-4D97-AF65-F5344CB8AC3E}">
        <p14:creationId xmlns:p14="http://schemas.microsoft.com/office/powerpoint/2010/main" val="3937683163"/>
      </p:ext>
    </p:extLst>
  </p:cSld>
  <p:clrMap bg1="lt1" tx1="dk1" bg2="lt2" tx2="dk2" accent1="accent1" accent2="accent2" accent3="accent3" accent4="accent4" accent5="accent5" accent6="accent6" hlink="hlink" folHlink="folHlink"/>
  <p:sldLayoutIdLst>
    <p:sldLayoutId id="2147483663" r:id="rId1"/>
  </p:sldLayoutIdLst>
  <p:txStyles>
    <p:titleStyle>
      <a:lvl1pPr algn="l" defTabSz="1008111" rtl="0" eaLnBrk="1" latinLnBrk="0" hangingPunct="1">
        <a:lnSpc>
          <a:spcPct val="90000"/>
        </a:lnSpc>
        <a:spcBef>
          <a:spcPct val="0"/>
        </a:spcBef>
        <a:buNone/>
        <a:defRPr sz="4850" kern="1200">
          <a:solidFill>
            <a:schemeClr val="tx1"/>
          </a:solidFill>
          <a:latin typeface="+mj-lt"/>
          <a:ea typeface="+mj-ea"/>
          <a:cs typeface="+mj-cs"/>
        </a:defRPr>
      </a:lvl1pPr>
    </p:titleStyle>
    <p:bodyStyle>
      <a:lvl1pPr marL="252027" indent="-252027" algn="l" defTabSz="1008111" rtl="0" eaLnBrk="1" latinLnBrk="0" hangingPunct="1">
        <a:lnSpc>
          <a:spcPct val="90000"/>
        </a:lnSpc>
        <a:spcBef>
          <a:spcPts val="1102"/>
        </a:spcBef>
        <a:buFont typeface="Arial" panose="020B0604020202020204" pitchFamily="34" charset="0"/>
        <a:buChar char="•"/>
        <a:defRPr sz="3087" kern="1200">
          <a:solidFill>
            <a:schemeClr val="tx1"/>
          </a:solidFill>
          <a:latin typeface="+mn-lt"/>
          <a:ea typeface="+mn-ea"/>
          <a:cs typeface="+mn-cs"/>
        </a:defRPr>
      </a:lvl1pPr>
      <a:lvl2pPr marL="756085" indent="-252027" algn="l" defTabSz="1008111"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60139" indent="-252027" algn="l" defTabSz="1008111"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4195"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8249"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2305"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6361"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80417"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4474"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8111" rtl="0" eaLnBrk="1" latinLnBrk="0" hangingPunct="1">
        <a:defRPr sz="1984" kern="1200">
          <a:solidFill>
            <a:schemeClr val="tx1"/>
          </a:solidFill>
          <a:latin typeface="+mn-lt"/>
          <a:ea typeface="+mn-ea"/>
          <a:cs typeface="+mn-cs"/>
        </a:defRPr>
      </a:lvl1pPr>
      <a:lvl2pPr marL="504056" algn="l" defTabSz="1008111" rtl="0" eaLnBrk="1" latinLnBrk="0" hangingPunct="1">
        <a:defRPr sz="1984" kern="1200">
          <a:solidFill>
            <a:schemeClr val="tx1"/>
          </a:solidFill>
          <a:latin typeface="+mn-lt"/>
          <a:ea typeface="+mn-ea"/>
          <a:cs typeface="+mn-cs"/>
        </a:defRPr>
      </a:lvl2pPr>
      <a:lvl3pPr marL="1008111" algn="l" defTabSz="1008111" rtl="0" eaLnBrk="1" latinLnBrk="0" hangingPunct="1">
        <a:defRPr sz="1984" kern="1200">
          <a:solidFill>
            <a:schemeClr val="tx1"/>
          </a:solidFill>
          <a:latin typeface="+mn-lt"/>
          <a:ea typeface="+mn-ea"/>
          <a:cs typeface="+mn-cs"/>
        </a:defRPr>
      </a:lvl3pPr>
      <a:lvl4pPr marL="1512167" algn="l" defTabSz="1008111" rtl="0" eaLnBrk="1" latinLnBrk="0" hangingPunct="1">
        <a:defRPr sz="1984" kern="1200">
          <a:solidFill>
            <a:schemeClr val="tx1"/>
          </a:solidFill>
          <a:latin typeface="+mn-lt"/>
          <a:ea typeface="+mn-ea"/>
          <a:cs typeface="+mn-cs"/>
        </a:defRPr>
      </a:lvl4pPr>
      <a:lvl5pPr marL="2016222" algn="l" defTabSz="1008111" rtl="0" eaLnBrk="1" latinLnBrk="0" hangingPunct="1">
        <a:defRPr sz="1984" kern="1200">
          <a:solidFill>
            <a:schemeClr val="tx1"/>
          </a:solidFill>
          <a:latin typeface="+mn-lt"/>
          <a:ea typeface="+mn-ea"/>
          <a:cs typeface="+mn-cs"/>
        </a:defRPr>
      </a:lvl5pPr>
      <a:lvl6pPr marL="2520280" algn="l" defTabSz="1008111" rtl="0" eaLnBrk="1" latinLnBrk="0" hangingPunct="1">
        <a:defRPr sz="1984" kern="1200">
          <a:solidFill>
            <a:schemeClr val="tx1"/>
          </a:solidFill>
          <a:latin typeface="+mn-lt"/>
          <a:ea typeface="+mn-ea"/>
          <a:cs typeface="+mn-cs"/>
        </a:defRPr>
      </a:lvl6pPr>
      <a:lvl7pPr marL="3024334" algn="l" defTabSz="1008111" rtl="0" eaLnBrk="1" latinLnBrk="0" hangingPunct="1">
        <a:defRPr sz="1984" kern="1200">
          <a:solidFill>
            <a:schemeClr val="tx1"/>
          </a:solidFill>
          <a:latin typeface="+mn-lt"/>
          <a:ea typeface="+mn-ea"/>
          <a:cs typeface="+mn-cs"/>
        </a:defRPr>
      </a:lvl7pPr>
      <a:lvl8pPr marL="3528389" algn="l" defTabSz="1008111" rtl="0" eaLnBrk="1" latinLnBrk="0" hangingPunct="1">
        <a:defRPr sz="1984" kern="1200">
          <a:solidFill>
            <a:schemeClr val="tx1"/>
          </a:solidFill>
          <a:latin typeface="+mn-lt"/>
          <a:ea typeface="+mn-ea"/>
          <a:cs typeface="+mn-cs"/>
        </a:defRPr>
      </a:lvl8pPr>
      <a:lvl9pPr marL="4032443" algn="l" defTabSz="1008111" rtl="0" eaLnBrk="1" latinLnBrk="0" hangingPunct="1">
        <a:defRPr sz="1984"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xmlns="" id="{4BBD6523-3A1A-DB4B-80D9-683FE6F69715}"/>
              </a:ext>
            </a:extLst>
          </p:cNvPr>
          <p:cNvPicPr>
            <a:picLocks noChangeAspect="1"/>
          </p:cNvPicPr>
          <p:nvPr userDrawn="1"/>
        </p:nvPicPr>
        <p:blipFill>
          <a:blip r:embed="rId3"/>
          <a:stretch>
            <a:fillRect/>
          </a:stretch>
        </p:blipFill>
        <p:spPr>
          <a:xfrm>
            <a:off x="0" y="4889500"/>
            <a:ext cx="9144000" cy="254000"/>
          </a:xfrm>
          <a:prstGeom prst="rect">
            <a:avLst/>
          </a:prstGeom>
        </p:spPr>
      </p:pic>
      <p:pic>
        <p:nvPicPr>
          <p:cNvPr id="6" name="Picture 5">
            <a:extLst>
              <a:ext uri="{FF2B5EF4-FFF2-40B4-BE49-F238E27FC236}">
                <a16:creationId xmlns:a16="http://schemas.microsoft.com/office/drawing/2014/main" xmlns="" id="{B697B76B-3BB9-0C42-9B96-0E4249F9C73E}"/>
              </a:ext>
            </a:extLst>
          </p:cNvPr>
          <p:cNvPicPr>
            <a:picLocks noChangeAspect="1"/>
          </p:cNvPicPr>
          <p:nvPr userDrawn="1"/>
        </p:nvPicPr>
        <p:blipFill>
          <a:blip r:embed="rId4"/>
          <a:stretch>
            <a:fillRect/>
          </a:stretch>
        </p:blipFill>
        <p:spPr>
          <a:xfrm>
            <a:off x="0" y="0"/>
            <a:ext cx="9144000" cy="881743"/>
          </a:xfrm>
          <a:prstGeom prst="rect">
            <a:avLst/>
          </a:prstGeom>
        </p:spPr>
      </p:pic>
      <p:sp>
        <p:nvSpPr>
          <p:cNvPr id="14" name="TextBox 13">
            <a:extLst>
              <a:ext uri="{FF2B5EF4-FFF2-40B4-BE49-F238E27FC236}">
                <a16:creationId xmlns:a16="http://schemas.microsoft.com/office/drawing/2014/main" xmlns="" id="{6145E263-5EB9-FD4E-9ADB-7610281CDD3D}"/>
              </a:ext>
            </a:extLst>
          </p:cNvPr>
          <p:cNvSpPr txBox="1"/>
          <p:nvPr userDrawn="1"/>
        </p:nvSpPr>
        <p:spPr>
          <a:xfrm>
            <a:off x="7863574" y="4895381"/>
            <a:ext cx="1239874" cy="261482"/>
          </a:xfrm>
          <a:prstGeom prst="rect">
            <a:avLst/>
          </a:prstGeom>
          <a:noFill/>
        </p:spPr>
        <p:txBody>
          <a:bodyPr wrap="square" rtlCol="0">
            <a:spAutoFit/>
          </a:bodyPr>
          <a:lstStyle/>
          <a:p>
            <a:pPr algn="r"/>
            <a:r>
              <a:rPr lang="en-US" sz="1099" b="0" i="0" baseline="0" dirty="0">
                <a:solidFill>
                  <a:schemeClr val="bg1"/>
                </a:solidFill>
                <a:latin typeface="DIN-Medium" pitchFamily="2" charset="0"/>
              </a:rPr>
              <a:t>CTBTO.ORG</a:t>
            </a:r>
          </a:p>
        </p:txBody>
      </p:sp>
      <p:sp>
        <p:nvSpPr>
          <p:cNvPr id="21" name="Text Box 174">
            <a:extLst>
              <a:ext uri="{FF2B5EF4-FFF2-40B4-BE49-F238E27FC236}">
                <a16:creationId xmlns:a16="http://schemas.microsoft.com/office/drawing/2014/main" xmlns="" id="{7A1C0339-EC0C-9949-BCF0-B4EF5C7FBC51}"/>
              </a:ext>
            </a:extLst>
          </p:cNvPr>
          <p:cNvSpPr txBox="1">
            <a:spLocks noChangeArrowheads="1"/>
          </p:cNvSpPr>
          <p:nvPr userDrawn="1"/>
        </p:nvSpPr>
        <p:spPr bwMode="auto">
          <a:xfrm>
            <a:off x="166936" y="4764219"/>
            <a:ext cx="4301370" cy="118522"/>
          </a:xfrm>
          <a:prstGeom prst="rect">
            <a:avLst/>
          </a:prstGeom>
          <a:noFill/>
          <a:ln w="9525">
            <a:noFill/>
            <a:miter lim="800000"/>
            <a:headEnd/>
            <a:tailEnd/>
          </a:ln>
        </p:spPr>
        <p:txBody>
          <a:bodyPr wrap="square" lIns="20604" tIns="10301" rIns="20604" bIns="10301">
            <a:spAutoFit/>
          </a:bodyPr>
          <a:lstStyle/>
          <a:p>
            <a:pPr defTabSz="207618" eaLnBrk="0" hangingPunct="0">
              <a:spcBef>
                <a:spcPct val="50000"/>
              </a:spcBef>
            </a:pPr>
            <a:r>
              <a:rPr lang="en-US" sz="635" b="1" dirty="0">
                <a:solidFill>
                  <a:schemeClr val="tx1"/>
                </a:solidFill>
                <a:latin typeface="Avenir Heavy"/>
                <a:cs typeface="Avenir Heavy"/>
              </a:rPr>
              <a:t>Disclaimer: </a:t>
            </a:r>
            <a:r>
              <a:rPr lang="en-US" sz="498" dirty="0">
                <a:solidFill>
                  <a:schemeClr val="tx1"/>
                </a:solidFill>
                <a:latin typeface="Avenir Medium"/>
                <a:cs typeface="Avenir Medium"/>
              </a:rPr>
              <a:t>The views expressed on this poster are those of the author and do not necessarily reflect the view of the CTBTO</a:t>
            </a:r>
          </a:p>
        </p:txBody>
      </p:sp>
      <p:sp>
        <p:nvSpPr>
          <p:cNvPr id="19" name="TextBox 18">
            <a:extLst>
              <a:ext uri="{FF2B5EF4-FFF2-40B4-BE49-F238E27FC236}">
                <a16:creationId xmlns:a16="http://schemas.microsoft.com/office/drawing/2014/main" xmlns="" id="{65D7E4A3-F85F-FB48-A99F-8A66173D7825}"/>
              </a:ext>
            </a:extLst>
          </p:cNvPr>
          <p:cNvSpPr txBox="1"/>
          <p:nvPr userDrawn="1"/>
        </p:nvSpPr>
        <p:spPr>
          <a:xfrm>
            <a:off x="115330" y="536156"/>
            <a:ext cx="1238095" cy="261610"/>
          </a:xfrm>
          <a:prstGeom prst="rect">
            <a:avLst/>
          </a:prstGeom>
          <a:noFill/>
        </p:spPr>
        <p:txBody>
          <a:bodyPr wrap="square" rtlCol="0">
            <a:spAutoFit/>
          </a:bodyPr>
          <a:lstStyle/>
          <a:p>
            <a:pPr algn="l"/>
            <a:r>
              <a:rPr lang="en-US" sz="1100" b="0" i="0" baseline="0" dirty="0">
                <a:solidFill>
                  <a:schemeClr val="bg1"/>
                </a:solidFill>
                <a:latin typeface="DIN-Light" pitchFamily="2" charset="0"/>
              </a:rPr>
              <a:t>Poster No.:</a:t>
            </a:r>
            <a:endParaRPr lang="en-US" sz="1100" b="0" i="0" baseline="0" dirty="0">
              <a:solidFill>
                <a:schemeClr val="bg1"/>
              </a:solidFill>
              <a:latin typeface="DIN-Medium" pitchFamily="2" charset="0"/>
            </a:endParaRPr>
          </a:p>
        </p:txBody>
      </p:sp>
      <p:sp>
        <p:nvSpPr>
          <p:cNvPr id="2" name="Rectangle 1">
            <a:extLst>
              <a:ext uri="{FF2B5EF4-FFF2-40B4-BE49-F238E27FC236}">
                <a16:creationId xmlns:a16="http://schemas.microsoft.com/office/drawing/2014/main" xmlns="" id="{413AE80C-FF21-D348-805F-71CCC8E6029F}"/>
              </a:ext>
            </a:extLst>
          </p:cNvPr>
          <p:cNvSpPr/>
          <p:nvPr userDrawn="1"/>
        </p:nvSpPr>
        <p:spPr>
          <a:xfrm>
            <a:off x="78895" y="4895381"/>
            <a:ext cx="3674008" cy="261482"/>
          </a:xfrm>
          <a:prstGeom prst="rect">
            <a:avLst/>
          </a:prstGeom>
        </p:spPr>
        <p:txBody>
          <a:bodyPr wrap="square">
            <a:spAutoFit/>
          </a:bodyPr>
          <a:lstStyle/>
          <a:p>
            <a:r>
              <a:rPr lang="en-US" sz="1099" b="0" i="0" baseline="0" dirty="0">
                <a:solidFill>
                  <a:schemeClr val="bg1"/>
                </a:solidFill>
                <a:latin typeface="DIN-Light" pitchFamily="2" charset="0"/>
              </a:rPr>
              <a:t>PUTTING AN END TO NUCLEAR EXPLOSIONS </a:t>
            </a:r>
            <a:endParaRPr lang="aa-ET" sz="1099" dirty="0"/>
          </a:p>
        </p:txBody>
      </p:sp>
      <p:sp>
        <p:nvSpPr>
          <p:cNvPr id="3" name="Rectangle 2">
            <a:extLst>
              <a:ext uri="{FF2B5EF4-FFF2-40B4-BE49-F238E27FC236}">
                <a16:creationId xmlns:a16="http://schemas.microsoft.com/office/drawing/2014/main" xmlns="" id="{49639673-EC0F-DD42-ACA8-0433E815E767}"/>
              </a:ext>
            </a:extLst>
          </p:cNvPr>
          <p:cNvSpPr/>
          <p:nvPr userDrawn="1"/>
        </p:nvSpPr>
        <p:spPr>
          <a:xfrm>
            <a:off x="947352" y="564599"/>
            <a:ext cx="683094" cy="2047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sz="147" dirty="0"/>
          </a:p>
        </p:txBody>
      </p:sp>
      <p:pic>
        <p:nvPicPr>
          <p:cNvPr id="11" name="Picture 10">
            <a:extLst>
              <a:ext uri="{FF2B5EF4-FFF2-40B4-BE49-F238E27FC236}">
                <a16:creationId xmlns:a16="http://schemas.microsoft.com/office/drawing/2014/main" xmlns="" id="{E4A24655-8128-A046-A777-D08AC067DEF3}"/>
              </a:ext>
            </a:extLst>
          </p:cNvPr>
          <p:cNvPicPr>
            <a:picLocks noChangeAspect="1"/>
          </p:cNvPicPr>
          <p:nvPr userDrawn="1"/>
        </p:nvPicPr>
        <p:blipFill>
          <a:blip r:embed="rId5"/>
          <a:stretch>
            <a:fillRect/>
          </a:stretch>
        </p:blipFill>
        <p:spPr>
          <a:xfrm>
            <a:off x="221640" y="141123"/>
            <a:ext cx="1408805" cy="356642"/>
          </a:xfrm>
          <a:prstGeom prst="rect">
            <a:avLst/>
          </a:prstGeom>
        </p:spPr>
      </p:pic>
      <p:pic>
        <p:nvPicPr>
          <p:cNvPr id="13" name="Picture 12">
            <a:extLst>
              <a:ext uri="{FF2B5EF4-FFF2-40B4-BE49-F238E27FC236}">
                <a16:creationId xmlns:a16="http://schemas.microsoft.com/office/drawing/2014/main" xmlns="" id="{12CFC8EC-9B23-3E48-AB9F-A161B5282AC0}"/>
              </a:ext>
            </a:extLst>
          </p:cNvPr>
          <p:cNvPicPr>
            <a:picLocks noChangeAspect="1"/>
          </p:cNvPicPr>
          <p:nvPr userDrawn="1"/>
        </p:nvPicPr>
        <p:blipFill>
          <a:blip r:embed="rId6"/>
          <a:stretch>
            <a:fillRect/>
          </a:stretch>
        </p:blipFill>
        <p:spPr>
          <a:xfrm>
            <a:off x="7274666" y="215729"/>
            <a:ext cx="1687983" cy="447417"/>
          </a:xfrm>
          <a:prstGeom prst="rect">
            <a:avLst/>
          </a:prstGeom>
        </p:spPr>
      </p:pic>
    </p:spTree>
    <p:extLst>
      <p:ext uri="{BB962C8B-B14F-4D97-AF65-F5344CB8AC3E}">
        <p14:creationId xmlns:p14="http://schemas.microsoft.com/office/powerpoint/2010/main" val="2833701185"/>
      </p:ext>
    </p:extLst>
  </p:cSld>
  <p:clrMap bg1="lt1" tx1="dk1" bg2="lt2" tx2="dk2" accent1="accent1" accent2="accent2" accent3="accent3" accent4="accent4" accent5="accent5" accent6="accent6" hlink="hlink" folHlink="folHlink"/>
  <p:sldLayoutIdLst>
    <p:sldLayoutId id="2147483665" r:id="rId1"/>
  </p:sldLayoutIdLst>
  <p:txStyles>
    <p:titleStyle>
      <a:lvl1pPr algn="l" defTabSz="1008111" rtl="0" eaLnBrk="1" latinLnBrk="0" hangingPunct="1">
        <a:lnSpc>
          <a:spcPct val="90000"/>
        </a:lnSpc>
        <a:spcBef>
          <a:spcPct val="0"/>
        </a:spcBef>
        <a:buNone/>
        <a:defRPr sz="4850" kern="1200">
          <a:solidFill>
            <a:schemeClr val="tx1"/>
          </a:solidFill>
          <a:latin typeface="+mj-lt"/>
          <a:ea typeface="+mj-ea"/>
          <a:cs typeface="+mj-cs"/>
        </a:defRPr>
      </a:lvl1pPr>
    </p:titleStyle>
    <p:bodyStyle>
      <a:lvl1pPr marL="252027" indent="-252027" algn="l" defTabSz="1008111" rtl="0" eaLnBrk="1" latinLnBrk="0" hangingPunct="1">
        <a:lnSpc>
          <a:spcPct val="90000"/>
        </a:lnSpc>
        <a:spcBef>
          <a:spcPts val="1102"/>
        </a:spcBef>
        <a:buFont typeface="Arial" panose="020B0604020202020204" pitchFamily="34" charset="0"/>
        <a:buChar char="•"/>
        <a:defRPr sz="3087" kern="1200">
          <a:solidFill>
            <a:schemeClr val="tx1"/>
          </a:solidFill>
          <a:latin typeface="+mn-lt"/>
          <a:ea typeface="+mn-ea"/>
          <a:cs typeface="+mn-cs"/>
        </a:defRPr>
      </a:lvl1pPr>
      <a:lvl2pPr marL="756085" indent="-252027" algn="l" defTabSz="1008111"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60139" indent="-252027" algn="l" defTabSz="1008111"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4195"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8249"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2305"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6361"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80417"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4474"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8111" rtl="0" eaLnBrk="1" latinLnBrk="0" hangingPunct="1">
        <a:defRPr sz="1984" kern="1200">
          <a:solidFill>
            <a:schemeClr val="tx1"/>
          </a:solidFill>
          <a:latin typeface="+mn-lt"/>
          <a:ea typeface="+mn-ea"/>
          <a:cs typeface="+mn-cs"/>
        </a:defRPr>
      </a:lvl1pPr>
      <a:lvl2pPr marL="504056" algn="l" defTabSz="1008111" rtl="0" eaLnBrk="1" latinLnBrk="0" hangingPunct="1">
        <a:defRPr sz="1984" kern="1200">
          <a:solidFill>
            <a:schemeClr val="tx1"/>
          </a:solidFill>
          <a:latin typeface="+mn-lt"/>
          <a:ea typeface="+mn-ea"/>
          <a:cs typeface="+mn-cs"/>
        </a:defRPr>
      </a:lvl2pPr>
      <a:lvl3pPr marL="1008111" algn="l" defTabSz="1008111" rtl="0" eaLnBrk="1" latinLnBrk="0" hangingPunct="1">
        <a:defRPr sz="1984" kern="1200">
          <a:solidFill>
            <a:schemeClr val="tx1"/>
          </a:solidFill>
          <a:latin typeface="+mn-lt"/>
          <a:ea typeface="+mn-ea"/>
          <a:cs typeface="+mn-cs"/>
        </a:defRPr>
      </a:lvl3pPr>
      <a:lvl4pPr marL="1512167" algn="l" defTabSz="1008111" rtl="0" eaLnBrk="1" latinLnBrk="0" hangingPunct="1">
        <a:defRPr sz="1984" kern="1200">
          <a:solidFill>
            <a:schemeClr val="tx1"/>
          </a:solidFill>
          <a:latin typeface="+mn-lt"/>
          <a:ea typeface="+mn-ea"/>
          <a:cs typeface="+mn-cs"/>
        </a:defRPr>
      </a:lvl4pPr>
      <a:lvl5pPr marL="2016222" algn="l" defTabSz="1008111" rtl="0" eaLnBrk="1" latinLnBrk="0" hangingPunct="1">
        <a:defRPr sz="1984" kern="1200">
          <a:solidFill>
            <a:schemeClr val="tx1"/>
          </a:solidFill>
          <a:latin typeface="+mn-lt"/>
          <a:ea typeface="+mn-ea"/>
          <a:cs typeface="+mn-cs"/>
        </a:defRPr>
      </a:lvl5pPr>
      <a:lvl6pPr marL="2520280" algn="l" defTabSz="1008111" rtl="0" eaLnBrk="1" latinLnBrk="0" hangingPunct="1">
        <a:defRPr sz="1984" kern="1200">
          <a:solidFill>
            <a:schemeClr val="tx1"/>
          </a:solidFill>
          <a:latin typeface="+mn-lt"/>
          <a:ea typeface="+mn-ea"/>
          <a:cs typeface="+mn-cs"/>
        </a:defRPr>
      </a:lvl6pPr>
      <a:lvl7pPr marL="3024334" algn="l" defTabSz="1008111" rtl="0" eaLnBrk="1" latinLnBrk="0" hangingPunct="1">
        <a:defRPr sz="1984" kern="1200">
          <a:solidFill>
            <a:schemeClr val="tx1"/>
          </a:solidFill>
          <a:latin typeface="+mn-lt"/>
          <a:ea typeface="+mn-ea"/>
          <a:cs typeface="+mn-cs"/>
        </a:defRPr>
      </a:lvl7pPr>
      <a:lvl8pPr marL="3528389" algn="l" defTabSz="1008111" rtl="0" eaLnBrk="1" latinLnBrk="0" hangingPunct="1">
        <a:defRPr sz="1984" kern="1200">
          <a:solidFill>
            <a:schemeClr val="tx1"/>
          </a:solidFill>
          <a:latin typeface="+mn-lt"/>
          <a:ea typeface="+mn-ea"/>
          <a:cs typeface="+mn-cs"/>
        </a:defRPr>
      </a:lvl8pPr>
      <a:lvl9pPr marL="4032443" algn="l" defTabSz="1008111" rtl="0" eaLnBrk="1" latinLnBrk="0" hangingPunct="1">
        <a:defRPr sz="1984"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xmlns="" id="{4BBD6523-3A1A-DB4B-80D9-683FE6F69715}"/>
              </a:ext>
            </a:extLst>
          </p:cNvPr>
          <p:cNvPicPr>
            <a:picLocks noChangeAspect="1"/>
          </p:cNvPicPr>
          <p:nvPr userDrawn="1"/>
        </p:nvPicPr>
        <p:blipFill>
          <a:blip r:embed="rId3"/>
          <a:stretch>
            <a:fillRect/>
          </a:stretch>
        </p:blipFill>
        <p:spPr>
          <a:xfrm>
            <a:off x="0" y="4889500"/>
            <a:ext cx="9144000" cy="254000"/>
          </a:xfrm>
          <a:prstGeom prst="rect">
            <a:avLst/>
          </a:prstGeom>
        </p:spPr>
      </p:pic>
      <p:pic>
        <p:nvPicPr>
          <p:cNvPr id="6" name="Picture 5">
            <a:extLst>
              <a:ext uri="{FF2B5EF4-FFF2-40B4-BE49-F238E27FC236}">
                <a16:creationId xmlns:a16="http://schemas.microsoft.com/office/drawing/2014/main" xmlns="" id="{B697B76B-3BB9-0C42-9B96-0E4249F9C73E}"/>
              </a:ext>
            </a:extLst>
          </p:cNvPr>
          <p:cNvPicPr>
            <a:picLocks noChangeAspect="1"/>
          </p:cNvPicPr>
          <p:nvPr userDrawn="1"/>
        </p:nvPicPr>
        <p:blipFill>
          <a:blip r:embed="rId4"/>
          <a:stretch>
            <a:fillRect/>
          </a:stretch>
        </p:blipFill>
        <p:spPr>
          <a:xfrm>
            <a:off x="0" y="0"/>
            <a:ext cx="9144000" cy="881743"/>
          </a:xfrm>
          <a:prstGeom prst="rect">
            <a:avLst/>
          </a:prstGeom>
        </p:spPr>
      </p:pic>
      <p:sp>
        <p:nvSpPr>
          <p:cNvPr id="14" name="TextBox 13">
            <a:extLst>
              <a:ext uri="{FF2B5EF4-FFF2-40B4-BE49-F238E27FC236}">
                <a16:creationId xmlns:a16="http://schemas.microsoft.com/office/drawing/2014/main" xmlns="" id="{6145E263-5EB9-FD4E-9ADB-7610281CDD3D}"/>
              </a:ext>
            </a:extLst>
          </p:cNvPr>
          <p:cNvSpPr txBox="1"/>
          <p:nvPr userDrawn="1"/>
        </p:nvSpPr>
        <p:spPr>
          <a:xfrm>
            <a:off x="7863574" y="4895381"/>
            <a:ext cx="1239874" cy="261482"/>
          </a:xfrm>
          <a:prstGeom prst="rect">
            <a:avLst/>
          </a:prstGeom>
          <a:noFill/>
        </p:spPr>
        <p:txBody>
          <a:bodyPr wrap="square" rtlCol="0">
            <a:spAutoFit/>
          </a:bodyPr>
          <a:lstStyle/>
          <a:p>
            <a:pPr algn="r"/>
            <a:r>
              <a:rPr lang="en-US" sz="1099" b="0" i="0" baseline="0" dirty="0">
                <a:solidFill>
                  <a:schemeClr val="bg1"/>
                </a:solidFill>
                <a:latin typeface="DIN-Medium" pitchFamily="2" charset="0"/>
              </a:rPr>
              <a:t>CTBTO.ORG</a:t>
            </a:r>
          </a:p>
        </p:txBody>
      </p:sp>
      <p:sp>
        <p:nvSpPr>
          <p:cNvPr id="21" name="Text Box 174">
            <a:extLst>
              <a:ext uri="{FF2B5EF4-FFF2-40B4-BE49-F238E27FC236}">
                <a16:creationId xmlns:a16="http://schemas.microsoft.com/office/drawing/2014/main" xmlns="" id="{7A1C0339-EC0C-9949-BCF0-B4EF5C7FBC51}"/>
              </a:ext>
            </a:extLst>
          </p:cNvPr>
          <p:cNvSpPr txBox="1">
            <a:spLocks noChangeArrowheads="1"/>
          </p:cNvSpPr>
          <p:nvPr userDrawn="1"/>
        </p:nvSpPr>
        <p:spPr bwMode="auto">
          <a:xfrm>
            <a:off x="166936" y="4764219"/>
            <a:ext cx="4301370" cy="118522"/>
          </a:xfrm>
          <a:prstGeom prst="rect">
            <a:avLst/>
          </a:prstGeom>
          <a:noFill/>
          <a:ln w="9525">
            <a:noFill/>
            <a:miter lim="800000"/>
            <a:headEnd/>
            <a:tailEnd/>
          </a:ln>
        </p:spPr>
        <p:txBody>
          <a:bodyPr wrap="square" lIns="20604" tIns="10301" rIns="20604" bIns="10301">
            <a:spAutoFit/>
          </a:bodyPr>
          <a:lstStyle/>
          <a:p>
            <a:pPr defTabSz="207618" eaLnBrk="0" hangingPunct="0">
              <a:spcBef>
                <a:spcPct val="50000"/>
              </a:spcBef>
            </a:pPr>
            <a:r>
              <a:rPr lang="en-US" sz="635" b="1" dirty="0">
                <a:solidFill>
                  <a:schemeClr val="tx1"/>
                </a:solidFill>
                <a:latin typeface="Avenir Heavy"/>
                <a:cs typeface="Avenir Heavy"/>
              </a:rPr>
              <a:t>Disclaimer: </a:t>
            </a:r>
            <a:r>
              <a:rPr lang="en-US" sz="498" dirty="0">
                <a:solidFill>
                  <a:schemeClr val="tx1"/>
                </a:solidFill>
                <a:latin typeface="Avenir Medium"/>
                <a:cs typeface="Avenir Medium"/>
              </a:rPr>
              <a:t>The views expressed on this poster are those of the author and do not necessarily reflect the view of the CTBTO</a:t>
            </a:r>
          </a:p>
        </p:txBody>
      </p:sp>
      <p:sp>
        <p:nvSpPr>
          <p:cNvPr id="19" name="TextBox 18">
            <a:extLst>
              <a:ext uri="{FF2B5EF4-FFF2-40B4-BE49-F238E27FC236}">
                <a16:creationId xmlns:a16="http://schemas.microsoft.com/office/drawing/2014/main" xmlns="" id="{65D7E4A3-F85F-FB48-A99F-8A66173D7825}"/>
              </a:ext>
            </a:extLst>
          </p:cNvPr>
          <p:cNvSpPr txBox="1"/>
          <p:nvPr userDrawn="1"/>
        </p:nvSpPr>
        <p:spPr>
          <a:xfrm>
            <a:off x="115330" y="536156"/>
            <a:ext cx="1238095" cy="261610"/>
          </a:xfrm>
          <a:prstGeom prst="rect">
            <a:avLst/>
          </a:prstGeom>
          <a:noFill/>
        </p:spPr>
        <p:txBody>
          <a:bodyPr wrap="square" rtlCol="0">
            <a:spAutoFit/>
          </a:bodyPr>
          <a:lstStyle/>
          <a:p>
            <a:pPr algn="l"/>
            <a:r>
              <a:rPr lang="en-US" sz="1100" b="0" i="0" baseline="0" dirty="0">
                <a:solidFill>
                  <a:schemeClr val="bg1"/>
                </a:solidFill>
                <a:latin typeface="DIN-Light" pitchFamily="2" charset="0"/>
              </a:rPr>
              <a:t>Poster No.:</a:t>
            </a:r>
            <a:endParaRPr lang="en-US" sz="1100" b="0" i="0" baseline="0" dirty="0">
              <a:solidFill>
                <a:schemeClr val="bg1"/>
              </a:solidFill>
              <a:latin typeface="DIN-Medium" pitchFamily="2" charset="0"/>
            </a:endParaRPr>
          </a:p>
        </p:txBody>
      </p:sp>
      <p:sp>
        <p:nvSpPr>
          <p:cNvPr id="2" name="Rectangle 1">
            <a:extLst>
              <a:ext uri="{FF2B5EF4-FFF2-40B4-BE49-F238E27FC236}">
                <a16:creationId xmlns:a16="http://schemas.microsoft.com/office/drawing/2014/main" xmlns="" id="{413AE80C-FF21-D348-805F-71CCC8E6029F}"/>
              </a:ext>
            </a:extLst>
          </p:cNvPr>
          <p:cNvSpPr/>
          <p:nvPr userDrawn="1"/>
        </p:nvSpPr>
        <p:spPr>
          <a:xfrm>
            <a:off x="78895" y="4895381"/>
            <a:ext cx="3674008" cy="261482"/>
          </a:xfrm>
          <a:prstGeom prst="rect">
            <a:avLst/>
          </a:prstGeom>
        </p:spPr>
        <p:txBody>
          <a:bodyPr wrap="square">
            <a:spAutoFit/>
          </a:bodyPr>
          <a:lstStyle/>
          <a:p>
            <a:r>
              <a:rPr lang="en-US" sz="1099" b="0" i="0" baseline="0" dirty="0">
                <a:solidFill>
                  <a:schemeClr val="bg1"/>
                </a:solidFill>
                <a:latin typeface="DIN-Light" pitchFamily="2" charset="0"/>
              </a:rPr>
              <a:t>PUTTING AN END TO NUCLEAR EXPLOSIONS </a:t>
            </a:r>
            <a:endParaRPr lang="aa-ET" sz="1099" dirty="0"/>
          </a:p>
        </p:txBody>
      </p:sp>
      <p:sp>
        <p:nvSpPr>
          <p:cNvPr id="3" name="Rectangle 2">
            <a:extLst>
              <a:ext uri="{FF2B5EF4-FFF2-40B4-BE49-F238E27FC236}">
                <a16:creationId xmlns:a16="http://schemas.microsoft.com/office/drawing/2014/main" xmlns="" id="{49639673-EC0F-DD42-ACA8-0433E815E767}"/>
              </a:ext>
            </a:extLst>
          </p:cNvPr>
          <p:cNvSpPr/>
          <p:nvPr userDrawn="1"/>
        </p:nvSpPr>
        <p:spPr>
          <a:xfrm>
            <a:off x="947352" y="564599"/>
            <a:ext cx="683094" cy="2047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sz="147" dirty="0"/>
          </a:p>
        </p:txBody>
      </p:sp>
      <p:pic>
        <p:nvPicPr>
          <p:cNvPr id="11" name="Picture 10">
            <a:extLst>
              <a:ext uri="{FF2B5EF4-FFF2-40B4-BE49-F238E27FC236}">
                <a16:creationId xmlns:a16="http://schemas.microsoft.com/office/drawing/2014/main" xmlns="" id="{E4A24655-8128-A046-A777-D08AC067DEF3}"/>
              </a:ext>
            </a:extLst>
          </p:cNvPr>
          <p:cNvPicPr>
            <a:picLocks noChangeAspect="1"/>
          </p:cNvPicPr>
          <p:nvPr userDrawn="1"/>
        </p:nvPicPr>
        <p:blipFill>
          <a:blip r:embed="rId5"/>
          <a:stretch>
            <a:fillRect/>
          </a:stretch>
        </p:blipFill>
        <p:spPr>
          <a:xfrm>
            <a:off x="221640" y="141123"/>
            <a:ext cx="1408805" cy="356642"/>
          </a:xfrm>
          <a:prstGeom prst="rect">
            <a:avLst/>
          </a:prstGeom>
        </p:spPr>
      </p:pic>
      <p:pic>
        <p:nvPicPr>
          <p:cNvPr id="13" name="Picture 12">
            <a:extLst>
              <a:ext uri="{FF2B5EF4-FFF2-40B4-BE49-F238E27FC236}">
                <a16:creationId xmlns:a16="http://schemas.microsoft.com/office/drawing/2014/main" xmlns="" id="{12CFC8EC-9B23-3E48-AB9F-A161B5282AC0}"/>
              </a:ext>
            </a:extLst>
          </p:cNvPr>
          <p:cNvPicPr>
            <a:picLocks noChangeAspect="1"/>
          </p:cNvPicPr>
          <p:nvPr userDrawn="1"/>
        </p:nvPicPr>
        <p:blipFill>
          <a:blip r:embed="rId6"/>
          <a:stretch>
            <a:fillRect/>
          </a:stretch>
        </p:blipFill>
        <p:spPr>
          <a:xfrm>
            <a:off x="7274666" y="215729"/>
            <a:ext cx="1687983" cy="447417"/>
          </a:xfrm>
          <a:prstGeom prst="rect">
            <a:avLst/>
          </a:prstGeom>
        </p:spPr>
      </p:pic>
    </p:spTree>
    <p:extLst>
      <p:ext uri="{BB962C8B-B14F-4D97-AF65-F5344CB8AC3E}">
        <p14:creationId xmlns:p14="http://schemas.microsoft.com/office/powerpoint/2010/main" val="2079223695"/>
      </p:ext>
    </p:extLst>
  </p:cSld>
  <p:clrMap bg1="lt1" tx1="dk1" bg2="lt2" tx2="dk2" accent1="accent1" accent2="accent2" accent3="accent3" accent4="accent4" accent5="accent5" accent6="accent6" hlink="hlink" folHlink="folHlink"/>
  <p:sldLayoutIdLst>
    <p:sldLayoutId id="2147483667" r:id="rId1"/>
  </p:sldLayoutIdLst>
  <p:txStyles>
    <p:titleStyle>
      <a:lvl1pPr algn="l" defTabSz="1008111" rtl="0" eaLnBrk="1" latinLnBrk="0" hangingPunct="1">
        <a:lnSpc>
          <a:spcPct val="90000"/>
        </a:lnSpc>
        <a:spcBef>
          <a:spcPct val="0"/>
        </a:spcBef>
        <a:buNone/>
        <a:defRPr sz="4850" kern="1200">
          <a:solidFill>
            <a:schemeClr val="tx1"/>
          </a:solidFill>
          <a:latin typeface="+mj-lt"/>
          <a:ea typeface="+mj-ea"/>
          <a:cs typeface="+mj-cs"/>
        </a:defRPr>
      </a:lvl1pPr>
    </p:titleStyle>
    <p:bodyStyle>
      <a:lvl1pPr marL="252027" indent="-252027" algn="l" defTabSz="1008111" rtl="0" eaLnBrk="1" latinLnBrk="0" hangingPunct="1">
        <a:lnSpc>
          <a:spcPct val="90000"/>
        </a:lnSpc>
        <a:spcBef>
          <a:spcPts val="1102"/>
        </a:spcBef>
        <a:buFont typeface="Arial" panose="020B0604020202020204" pitchFamily="34" charset="0"/>
        <a:buChar char="•"/>
        <a:defRPr sz="3087" kern="1200">
          <a:solidFill>
            <a:schemeClr val="tx1"/>
          </a:solidFill>
          <a:latin typeface="+mn-lt"/>
          <a:ea typeface="+mn-ea"/>
          <a:cs typeface="+mn-cs"/>
        </a:defRPr>
      </a:lvl1pPr>
      <a:lvl2pPr marL="756085" indent="-252027" algn="l" defTabSz="1008111"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60139" indent="-252027" algn="l" defTabSz="1008111"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4195"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8249"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2305"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6361"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80417"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4474"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8111" rtl="0" eaLnBrk="1" latinLnBrk="0" hangingPunct="1">
        <a:defRPr sz="1984" kern="1200">
          <a:solidFill>
            <a:schemeClr val="tx1"/>
          </a:solidFill>
          <a:latin typeface="+mn-lt"/>
          <a:ea typeface="+mn-ea"/>
          <a:cs typeface="+mn-cs"/>
        </a:defRPr>
      </a:lvl1pPr>
      <a:lvl2pPr marL="504056" algn="l" defTabSz="1008111" rtl="0" eaLnBrk="1" latinLnBrk="0" hangingPunct="1">
        <a:defRPr sz="1984" kern="1200">
          <a:solidFill>
            <a:schemeClr val="tx1"/>
          </a:solidFill>
          <a:latin typeface="+mn-lt"/>
          <a:ea typeface="+mn-ea"/>
          <a:cs typeface="+mn-cs"/>
        </a:defRPr>
      </a:lvl2pPr>
      <a:lvl3pPr marL="1008111" algn="l" defTabSz="1008111" rtl="0" eaLnBrk="1" latinLnBrk="0" hangingPunct="1">
        <a:defRPr sz="1984" kern="1200">
          <a:solidFill>
            <a:schemeClr val="tx1"/>
          </a:solidFill>
          <a:latin typeface="+mn-lt"/>
          <a:ea typeface="+mn-ea"/>
          <a:cs typeface="+mn-cs"/>
        </a:defRPr>
      </a:lvl3pPr>
      <a:lvl4pPr marL="1512167" algn="l" defTabSz="1008111" rtl="0" eaLnBrk="1" latinLnBrk="0" hangingPunct="1">
        <a:defRPr sz="1984" kern="1200">
          <a:solidFill>
            <a:schemeClr val="tx1"/>
          </a:solidFill>
          <a:latin typeface="+mn-lt"/>
          <a:ea typeface="+mn-ea"/>
          <a:cs typeface="+mn-cs"/>
        </a:defRPr>
      </a:lvl4pPr>
      <a:lvl5pPr marL="2016222" algn="l" defTabSz="1008111" rtl="0" eaLnBrk="1" latinLnBrk="0" hangingPunct="1">
        <a:defRPr sz="1984" kern="1200">
          <a:solidFill>
            <a:schemeClr val="tx1"/>
          </a:solidFill>
          <a:latin typeface="+mn-lt"/>
          <a:ea typeface="+mn-ea"/>
          <a:cs typeface="+mn-cs"/>
        </a:defRPr>
      </a:lvl5pPr>
      <a:lvl6pPr marL="2520280" algn="l" defTabSz="1008111" rtl="0" eaLnBrk="1" latinLnBrk="0" hangingPunct="1">
        <a:defRPr sz="1984" kern="1200">
          <a:solidFill>
            <a:schemeClr val="tx1"/>
          </a:solidFill>
          <a:latin typeface="+mn-lt"/>
          <a:ea typeface="+mn-ea"/>
          <a:cs typeface="+mn-cs"/>
        </a:defRPr>
      </a:lvl6pPr>
      <a:lvl7pPr marL="3024334" algn="l" defTabSz="1008111" rtl="0" eaLnBrk="1" latinLnBrk="0" hangingPunct="1">
        <a:defRPr sz="1984" kern="1200">
          <a:solidFill>
            <a:schemeClr val="tx1"/>
          </a:solidFill>
          <a:latin typeface="+mn-lt"/>
          <a:ea typeface="+mn-ea"/>
          <a:cs typeface="+mn-cs"/>
        </a:defRPr>
      </a:lvl7pPr>
      <a:lvl8pPr marL="3528389" algn="l" defTabSz="1008111" rtl="0" eaLnBrk="1" latinLnBrk="0" hangingPunct="1">
        <a:defRPr sz="1984" kern="1200">
          <a:solidFill>
            <a:schemeClr val="tx1"/>
          </a:solidFill>
          <a:latin typeface="+mn-lt"/>
          <a:ea typeface="+mn-ea"/>
          <a:cs typeface="+mn-cs"/>
        </a:defRPr>
      </a:lvl8pPr>
      <a:lvl9pPr marL="4032443" algn="l" defTabSz="1008111" rtl="0" eaLnBrk="1" latinLnBrk="0" hangingPunct="1">
        <a:defRPr sz="1984"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xmlns="" id="{4BBD6523-3A1A-DB4B-80D9-683FE6F69715}"/>
              </a:ext>
            </a:extLst>
          </p:cNvPr>
          <p:cNvPicPr>
            <a:picLocks noChangeAspect="1"/>
          </p:cNvPicPr>
          <p:nvPr userDrawn="1"/>
        </p:nvPicPr>
        <p:blipFill>
          <a:blip r:embed="rId3"/>
          <a:stretch>
            <a:fillRect/>
          </a:stretch>
        </p:blipFill>
        <p:spPr>
          <a:xfrm>
            <a:off x="0" y="4889500"/>
            <a:ext cx="9144000" cy="254000"/>
          </a:xfrm>
          <a:prstGeom prst="rect">
            <a:avLst/>
          </a:prstGeom>
        </p:spPr>
      </p:pic>
      <p:pic>
        <p:nvPicPr>
          <p:cNvPr id="6" name="Picture 5">
            <a:extLst>
              <a:ext uri="{FF2B5EF4-FFF2-40B4-BE49-F238E27FC236}">
                <a16:creationId xmlns:a16="http://schemas.microsoft.com/office/drawing/2014/main" xmlns="" id="{B697B76B-3BB9-0C42-9B96-0E4249F9C73E}"/>
              </a:ext>
            </a:extLst>
          </p:cNvPr>
          <p:cNvPicPr>
            <a:picLocks noChangeAspect="1"/>
          </p:cNvPicPr>
          <p:nvPr userDrawn="1"/>
        </p:nvPicPr>
        <p:blipFill>
          <a:blip r:embed="rId4"/>
          <a:stretch>
            <a:fillRect/>
          </a:stretch>
        </p:blipFill>
        <p:spPr>
          <a:xfrm>
            <a:off x="0" y="0"/>
            <a:ext cx="9144000" cy="881743"/>
          </a:xfrm>
          <a:prstGeom prst="rect">
            <a:avLst/>
          </a:prstGeom>
        </p:spPr>
      </p:pic>
      <p:sp>
        <p:nvSpPr>
          <p:cNvPr id="14" name="TextBox 13">
            <a:extLst>
              <a:ext uri="{FF2B5EF4-FFF2-40B4-BE49-F238E27FC236}">
                <a16:creationId xmlns:a16="http://schemas.microsoft.com/office/drawing/2014/main" xmlns="" id="{6145E263-5EB9-FD4E-9ADB-7610281CDD3D}"/>
              </a:ext>
            </a:extLst>
          </p:cNvPr>
          <p:cNvSpPr txBox="1"/>
          <p:nvPr userDrawn="1"/>
        </p:nvSpPr>
        <p:spPr>
          <a:xfrm>
            <a:off x="7863574" y="4895381"/>
            <a:ext cx="1239874" cy="261482"/>
          </a:xfrm>
          <a:prstGeom prst="rect">
            <a:avLst/>
          </a:prstGeom>
          <a:noFill/>
        </p:spPr>
        <p:txBody>
          <a:bodyPr wrap="square" rtlCol="0">
            <a:spAutoFit/>
          </a:bodyPr>
          <a:lstStyle/>
          <a:p>
            <a:pPr algn="r"/>
            <a:r>
              <a:rPr lang="en-US" sz="1099" b="0" i="0" baseline="0" dirty="0">
                <a:solidFill>
                  <a:schemeClr val="bg1"/>
                </a:solidFill>
                <a:latin typeface="DIN-Medium" pitchFamily="2" charset="0"/>
              </a:rPr>
              <a:t>CTBTO.ORG</a:t>
            </a:r>
          </a:p>
        </p:txBody>
      </p:sp>
      <p:sp>
        <p:nvSpPr>
          <p:cNvPr id="21" name="Text Box 174">
            <a:extLst>
              <a:ext uri="{FF2B5EF4-FFF2-40B4-BE49-F238E27FC236}">
                <a16:creationId xmlns:a16="http://schemas.microsoft.com/office/drawing/2014/main" xmlns="" id="{7A1C0339-EC0C-9949-BCF0-B4EF5C7FBC51}"/>
              </a:ext>
            </a:extLst>
          </p:cNvPr>
          <p:cNvSpPr txBox="1">
            <a:spLocks noChangeArrowheads="1"/>
          </p:cNvSpPr>
          <p:nvPr userDrawn="1"/>
        </p:nvSpPr>
        <p:spPr bwMode="auto">
          <a:xfrm>
            <a:off x="166936" y="4764219"/>
            <a:ext cx="4301370" cy="118522"/>
          </a:xfrm>
          <a:prstGeom prst="rect">
            <a:avLst/>
          </a:prstGeom>
          <a:noFill/>
          <a:ln w="9525">
            <a:noFill/>
            <a:miter lim="800000"/>
            <a:headEnd/>
            <a:tailEnd/>
          </a:ln>
        </p:spPr>
        <p:txBody>
          <a:bodyPr wrap="square" lIns="20604" tIns="10301" rIns="20604" bIns="10301">
            <a:spAutoFit/>
          </a:bodyPr>
          <a:lstStyle/>
          <a:p>
            <a:pPr defTabSz="207618" eaLnBrk="0" hangingPunct="0">
              <a:spcBef>
                <a:spcPct val="50000"/>
              </a:spcBef>
            </a:pPr>
            <a:r>
              <a:rPr lang="en-US" sz="635" b="1" dirty="0">
                <a:solidFill>
                  <a:schemeClr val="tx1"/>
                </a:solidFill>
                <a:latin typeface="Avenir Heavy"/>
                <a:cs typeface="Avenir Heavy"/>
              </a:rPr>
              <a:t>Disclaimer: </a:t>
            </a:r>
            <a:r>
              <a:rPr lang="en-US" sz="498" dirty="0">
                <a:solidFill>
                  <a:schemeClr val="tx1"/>
                </a:solidFill>
                <a:latin typeface="Avenir Medium"/>
                <a:cs typeface="Avenir Medium"/>
              </a:rPr>
              <a:t>The views expressed on this poster are those of the author and do not necessarily reflect the view of the CTBTO</a:t>
            </a:r>
          </a:p>
        </p:txBody>
      </p:sp>
      <p:sp>
        <p:nvSpPr>
          <p:cNvPr id="19" name="TextBox 18">
            <a:extLst>
              <a:ext uri="{FF2B5EF4-FFF2-40B4-BE49-F238E27FC236}">
                <a16:creationId xmlns:a16="http://schemas.microsoft.com/office/drawing/2014/main" xmlns="" id="{65D7E4A3-F85F-FB48-A99F-8A66173D7825}"/>
              </a:ext>
            </a:extLst>
          </p:cNvPr>
          <p:cNvSpPr txBox="1"/>
          <p:nvPr userDrawn="1"/>
        </p:nvSpPr>
        <p:spPr>
          <a:xfrm>
            <a:off x="115330" y="536156"/>
            <a:ext cx="1238095" cy="261610"/>
          </a:xfrm>
          <a:prstGeom prst="rect">
            <a:avLst/>
          </a:prstGeom>
          <a:noFill/>
        </p:spPr>
        <p:txBody>
          <a:bodyPr wrap="square" rtlCol="0">
            <a:spAutoFit/>
          </a:bodyPr>
          <a:lstStyle/>
          <a:p>
            <a:pPr algn="l"/>
            <a:r>
              <a:rPr lang="en-US" sz="1100" b="0" i="0" baseline="0" dirty="0">
                <a:solidFill>
                  <a:schemeClr val="bg1"/>
                </a:solidFill>
                <a:latin typeface="DIN-Light" pitchFamily="2" charset="0"/>
              </a:rPr>
              <a:t>Poster No.:</a:t>
            </a:r>
            <a:endParaRPr lang="en-US" sz="1100" b="0" i="0" baseline="0" dirty="0">
              <a:solidFill>
                <a:schemeClr val="bg1"/>
              </a:solidFill>
              <a:latin typeface="DIN-Medium" pitchFamily="2" charset="0"/>
            </a:endParaRPr>
          </a:p>
        </p:txBody>
      </p:sp>
      <p:sp>
        <p:nvSpPr>
          <p:cNvPr id="2" name="Rectangle 1">
            <a:extLst>
              <a:ext uri="{FF2B5EF4-FFF2-40B4-BE49-F238E27FC236}">
                <a16:creationId xmlns:a16="http://schemas.microsoft.com/office/drawing/2014/main" xmlns="" id="{413AE80C-FF21-D348-805F-71CCC8E6029F}"/>
              </a:ext>
            </a:extLst>
          </p:cNvPr>
          <p:cNvSpPr/>
          <p:nvPr userDrawn="1"/>
        </p:nvSpPr>
        <p:spPr>
          <a:xfrm>
            <a:off x="78895" y="4895381"/>
            <a:ext cx="3674008" cy="261482"/>
          </a:xfrm>
          <a:prstGeom prst="rect">
            <a:avLst/>
          </a:prstGeom>
        </p:spPr>
        <p:txBody>
          <a:bodyPr wrap="square">
            <a:spAutoFit/>
          </a:bodyPr>
          <a:lstStyle/>
          <a:p>
            <a:r>
              <a:rPr lang="en-US" sz="1099" b="0" i="0" baseline="0" dirty="0">
                <a:solidFill>
                  <a:schemeClr val="bg1"/>
                </a:solidFill>
                <a:latin typeface="DIN-Light" pitchFamily="2" charset="0"/>
              </a:rPr>
              <a:t>PUTTING AN END TO NUCLEAR EXPLOSIONS </a:t>
            </a:r>
            <a:endParaRPr lang="aa-ET" sz="1099" dirty="0"/>
          </a:p>
        </p:txBody>
      </p:sp>
      <p:sp>
        <p:nvSpPr>
          <p:cNvPr id="3" name="Rectangle 2">
            <a:extLst>
              <a:ext uri="{FF2B5EF4-FFF2-40B4-BE49-F238E27FC236}">
                <a16:creationId xmlns:a16="http://schemas.microsoft.com/office/drawing/2014/main" xmlns="" id="{49639673-EC0F-DD42-ACA8-0433E815E767}"/>
              </a:ext>
            </a:extLst>
          </p:cNvPr>
          <p:cNvSpPr/>
          <p:nvPr userDrawn="1"/>
        </p:nvSpPr>
        <p:spPr>
          <a:xfrm>
            <a:off x="947352" y="564599"/>
            <a:ext cx="683094" cy="2047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sz="147" dirty="0"/>
          </a:p>
        </p:txBody>
      </p:sp>
      <p:pic>
        <p:nvPicPr>
          <p:cNvPr id="11" name="Picture 10">
            <a:extLst>
              <a:ext uri="{FF2B5EF4-FFF2-40B4-BE49-F238E27FC236}">
                <a16:creationId xmlns:a16="http://schemas.microsoft.com/office/drawing/2014/main" xmlns="" id="{E4A24655-8128-A046-A777-D08AC067DEF3}"/>
              </a:ext>
            </a:extLst>
          </p:cNvPr>
          <p:cNvPicPr>
            <a:picLocks noChangeAspect="1"/>
          </p:cNvPicPr>
          <p:nvPr userDrawn="1"/>
        </p:nvPicPr>
        <p:blipFill>
          <a:blip r:embed="rId5"/>
          <a:stretch>
            <a:fillRect/>
          </a:stretch>
        </p:blipFill>
        <p:spPr>
          <a:xfrm>
            <a:off x="221640" y="141123"/>
            <a:ext cx="1408805" cy="356642"/>
          </a:xfrm>
          <a:prstGeom prst="rect">
            <a:avLst/>
          </a:prstGeom>
        </p:spPr>
      </p:pic>
      <p:pic>
        <p:nvPicPr>
          <p:cNvPr id="13" name="Picture 12">
            <a:extLst>
              <a:ext uri="{FF2B5EF4-FFF2-40B4-BE49-F238E27FC236}">
                <a16:creationId xmlns:a16="http://schemas.microsoft.com/office/drawing/2014/main" xmlns="" id="{12CFC8EC-9B23-3E48-AB9F-A161B5282AC0}"/>
              </a:ext>
            </a:extLst>
          </p:cNvPr>
          <p:cNvPicPr>
            <a:picLocks noChangeAspect="1"/>
          </p:cNvPicPr>
          <p:nvPr userDrawn="1"/>
        </p:nvPicPr>
        <p:blipFill>
          <a:blip r:embed="rId6"/>
          <a:stretch>
            <a:fillRect/>
          </a:stretch>
        </p:blipFill>
        <p:spPr>
          <a:xfrm>
            <a:off x="7274666" y="215729"/>
            <a:ext cx="1687983" cy="447417"/>
          </a:xfrm>
          <a:prstGeom prst="rect">
            <a:avLst/>
          </a:prstGeom>
        </p:spPr>
      </p:pic>
    </p:spTree>
    <p:extLst>
      <p:ext uri="{BB962C8B-B14F-4D97-AF65-F5344CB8AC3E}">
        <p14:creationId xmlns:p14="http://schemas.microsoft.com/office/powerpoint/2010/main" val="4171576032"/>
      </p:ext>
    </p:extLst>
  </p:cSld>
  <p:clrMap bg1="lt1" tx1="dk1" bg2="lt2" tx2="dk2" accent1="accent1" accent2="accent2" accent3="accent3" accent4="accent4" accent5="accent5" accent6="accent6" hlink="hlink" folHlink="folHlink"/>
  <p:sldLayoutIdLst>
    <p:sldLayoutId id="2147483669" r:id="rId1"/>
  </p:sldLayoutIdLst>
  <p:txStyles>
    <p:titleStyle>
      <a:lvl1pPr algn="l" defTabSz="1008111" rtl="0" eaLnBrk="1" latinLnBrk="0" hangingPunct="1">
        <a:lnSpc>
          <a:spcPct val="90000"/>
        </a:lnSpc>
        <a:spcBef>
          <a:spcPct val="0"/>
        </a:spcBef>
        <a:buNone/>
        <a:defRPr sz="4850" kern="1200">
          <a:solidFill>
            <a:schemeClr val="tx1"/>
          </a:solidFill>
          <a:latin typeface="+mj-lt"/>
          <a:ea typeface="+mj-ea"/>
          <a:cs typeface="+mj-cs"/>
        </a:defRPr>
      </a:lvl1pPr>
    </p:titleStyle>
    <p:bodyStyle>
      <a:lvl1pPr marL="252027" indent="-252027" algn="l" defTabSz="1008111" rtl="0" eaLnBrk="1" latinLnBrk="0" hangingPunct="1">
        <a:lnSpc>
          <a:spcPct val="90000"/>
        </a:lnSpc>
        <a:spcBef>
          <a:spcPts val="1102"/>
        </a:spcBef>
        <a:buFont typeface="Arial" panose="020B0604020202020204" pitchFamily="34" charset="0"/>
        <a:buChar char="•"/>
        <a:defRPr sz="3087" kern="1200">
          <a:solidFill>
            <a:schemeClr val="tx1"/>
          </a:solidFill>
          <a:latin typeface="+mn-lt"/>
          <a:ea typeface="+mn-ea"/>
          <a:cs typeface="+mn-cs"/>
        </a:defRPr>
      </a:lvl1pPr>
      <a:lvl2pPr marL="756085" indent="-252027" algn="l" defTabSz="1008111"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60139" indent="-252027" algn="l" defTabSz="1008111"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4195"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8249"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2305"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6361"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80417"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4474"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8111" rtl="0" eaLnBrk="1" latinLnBrk="0" hangingPunct="1">
        <a:defRPr sz="1984" kern="1200">
          <a:solidFill>
            <a:schemeClr val="tx1"/>
          </a:solidFill>
          <a:latin typeface="+mn-lt"/>
          <a:ea typeface="+mn-ea"/>
          <a:cs typeface="+mn-cs"/>
        </a:defRPr>
      </a:lvl1pPr>
      <a:lvl2pPr marL="504056" algn="l" defTabSz="1008111" rtl="0" eaLnBrk="1" latinLnBrk="0" hangingPunct="1">
        <a:defRPr sz="1984" kern="1200">
          <a:solidFill>
            <a:schemeClr val="tx1"/>
          </a:solidFill>
          <a:latin typeface="+mn-lt"/>
          <a:ea typeface="+mn-ea"/>
          <a:cs typeface="+mn-cs"/>
        </a:defRPr>
      </a:lvl2pPr>
      <a:lvl3pPr marL="1008111" algn="l" defTabSz="1008111" rtl="0" eaLnBrk="1" latinLnBrk="0" hangingPunct="1">
        <a:defRPr sz="1984" kern="1200">
          <a:solidFill>
            <a:schemeClr val="tx1"/>
          </a:solidFill>
          <a:latin typeface="+mn-lt"/>
          <a:ea typeface="+mn-ea"/>
          <a:cs typeface="+mn-cs"/>
        </a:defRPr>
      </a:lvl3pPr>
      <a:lvl4pPr marL="1512167" algn="l" defTabSz="1008111" rtl="0" eaLnBrk="1" latinLnBrk="0" hangingPunct="1">
        <a:defRPr sz="1984" kern="1200">
          <a:solidFill>
            <a:schemeClr val="tx1"/>
          </a:solidFill>
          <a:latin typeface="+mn-lt"/>
          <a:ea typeface="+mn-ea"/>
          <a:cs typeface="+mn-cs"/>
        </a:defRPr>
      </a:lvl4pPr>
      <a:lvl5pPr marL="2016222" algn="l" defTabSz="1008111" rtl="0" eaLnBrk="1" latinLnBrk="0" hangingPunct="1">
        <a:defRPr sz="1984" kern="1200">
          <a:solidFill>
            <a:schemeClr val="tx1"/>
          </a:solidFill>
          <a:latin typeface="+mn-lt"/>
          <a:ea typeface="+mn-ea"/>
          <a:cs typeface="+mn-cs"/>
        </a:defRPr>
      </a:lvl5pPr>
      <a:lvl6pPr marL="2520280" algn="l" defTabSz="1008111" rtl="0" eaLnBrk="1" latinLnBrk="0" hangingPunct="1">
        <a:defRPr sz="1984" kern="1200">
          <a:solidFill>
            <a:schemeClr val="tx1"/>
          </a:solidFill>
          <a:latin typeface="+mn-lt"/>
          <a:ea typeface="+mn-ea"/>
          <a:cs typeface="+mn-cs"/>
        </a:defRPr>
      </a:lvl6pPr>
      <a:lvl7pPr marL="3024334" algn="l" defTabSz="1008111" rtl="0" eaLnBrk="1" latinLnBrk="0" hangingPunct="1">
        <a:defRPr sz="1984" kern="1200">
          <a:solidFill>
            <a:schemeClr val="tx1"/>
          </a:solidFill>
          <a:latin typeface="+mn-lt"/>
          <a:ea typeface="+mn-ea"/>
          <a:cs typeface="+mn-cs"/>
        </a:defRPr>
      </a:lvl7pPr>
      <a:lvl8pPr marL="3528389" algn="l" defTabSz="1008111" rtl="0" eaLnBrk="1" latinLnBrk="0" hangingPunct="1">
        <a:defRPr sz="1984" kern="1200">
          <a:solidFill>
            <a:schemeClr val="tx1"/>
          </a:solidFill>
          <a:latin typeface="+mn-lt"/>
          <a:ea typeface="+mn-ea"/>
          <a:cs typeface="+mn-cs"/>
        </a:defRPr>
      </a:lvl8pPr>
      <a:lvl9pPr marL="4032443" algn="l" defTabSz="1008111" rtl="0" eaLnBrk="1" latinLnBrk="0" hangingPunct="1">
        <a:defRPr sz="1984"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xmlns="" id="{4BBD6523-3A1A-DB4B-80D9-683FE6F69715}"/>
              </a:ext>
            </a:extLst>
          </p:cNvPr>
          <p:cNvPicPr>
            <a:picLocks noChangeAspect="1"/>
          </p:cNvPicPr>
          <p:nvPr userDrawn="1"/>
        </p:nvPicPr>
        <p:blipFill>
          <a:blip r:embed="rId3"/>
          <a:stretch>
            <a:fillRect/>
          </a:stretch>
        </p:blipFill>
        <p:spPr>
          <a:xfrm>
            <a:off x="0" y="4889500"/>
            <a:ext cx="9144000" cy="254000"/>
          </a:xfrm>
          <a:prstGeom prst="rect">
            <a:avLst/>
          </a:prstGeom>
        </p:spPr>
      </p:pic>
      <p:pic>
        <p:nvPicPr>
          <p:cNvPr id="6" name="Picture 5">
            <a:extLst>
              <a:ext uri="{FF2B5EF4-FFF2-40B4-BE49-F238E27FC236}">
                <a16:creationId xmlns:a16="http://schemas.microsoft.com/office/drawing/2014/main" xmlns="" id="{B697B76B-3BB9-0C42-9B96-0E4249F9C73E}"/>
              </a:ext>
            </a:extLst>
          </p:cNvPr>
          <p:cNvPicPr>
            <a:picLocks noChangeAspect="1"/>
          </p:cNvPicPr>
          <p:nvPr userDrawn="1"/>
        </p:nvPicPr>
        <p:blipFill>
          <a:blip r:embed="rId4"/>
          <a:stretch>
            <a:fillRect/>
          </a:stretch>
        </p:blipFill>
        <p:spPr>
          <a:xfrm>
            <a:off x="0" y="0"/>
            <a:ext cx="9144000" cy="881743"/>
          </a:xfrm>
          <a:prstGeom prst="rect">
            <a:avLst/>
          </a:prstGeom>
        </p:spPr>
      </p:pic>
      <p:sp>
        <p:nvSpPr>
          <p:cNvPr id="14" name="TextBox 13">
            <a:extLst>
              <a:ext uri="{FF2B5EF4-FFF2-40B4-BE49-F238E27FC236}">
                <a16:creationId xmlns:a16="http://schemas.microsoft.com/office/drawing/2014/main" xmlns="" id="{6145E263-5EB9-FD4E-9ADB-7610281CDD3D}"/>
              </a:ext>
            </a:extLst>
          </p:cNvPr>
          <p:cNvSpPr txBox="1"/>
          <p:nvPr userDrawn="1"/>
        </p:nvSpPr>
        <p:spPr>
          <a:xfrm>
            <a:off x="7863574" y="4895381"/>
            <a:ext cx="1239874" cy="261482"/>
          </a:xfrm>
          <a:prstGeom prst="rect">
            <a:avLst/>
          </a:prstGeom>
          <a:noFill/>
        </p:spPr>
        <p:txBody>
          <a:bodyPr wrap="square" rtlCol="0">
            <a:spAutoFit/>
          </a:bodyPr>
          <a:lstStyle/>
          <a:p>
            <a:pPr algn="r"/>
            <a:r>
              <a:rPr lang="en-US" sz="1099" b="0" i="0" baseline="0" dirty="0">
                <a:solidFill>
                  <a:schemeClr val="bg1"/>
                </a:solidFill>
                <a:latin typeface="DIN-Medium" pitchFamily="2" charset="0"/>
              </a:rPr>
              <a:t>CTBTO.ORG</a:t>
            </a:r>
          </a:p>
        </p:txBody>
      </p:sp>
      <p:sp>
        <p:nvSpPr>
          <p:cNvPr id="21" name="Text Box 174">
            <a:extLst>
              <a:ext uri="{FF2B5EF4-FFF2-40B4-BE49-F238E27FC236}">
                <a16:creationId xmlns:a16="http://schemas.microsoft.com/office/drawing/2014/main" xmlns="" id="{7A1C0339-EC0C-9949-BCF0-B4EF5C7FBC51}"/>
              </a:ext>
            </a:extLst>
          </p:cNvPr>
          <p:cNvSpPr txBox="1">
            <a:spLocks noChangeArrowheads="1"/>
          </p:cNvSpPr>
          <p:nvPr userDrawn="1"/>
        </p:nvSpPr>
        <p:spPr bwMode="auto">
          <a:xfrm>
            <a:off x="166936" y="4764219"/>
            <a:ext cx="4301370" cy="118522"/>
          </a:xfrm>
          <a:prstGeom prst="rect">
            <a:avLst/>
          </a:prstGeom>
          <a:noFill/>
          <a:ln w="9525">
            <a:noFill/>
            <a:miter lim="800000"/>
            <a:headEnd/>
            <a:tailEnd/>
          </a:ln>
        </p:spPr>
        <p:txBody>
          <a:bodyPr wrap="square" lIns="20604" tIns="10301" rIns="20604" bIns="10301">
            <a:spAutoFit/>
          </a:bodyPr>
          <a:lstStyle/>
          <a:p>
            <a:pPr defTabSz="207618" eaLnBrk="0" hangingPunct="0">
              <a:spcBef>
                <a:spcPct val="50000"/>
              </a:spcBef>
            </a:pPr>
            <a:r>
              <a:rPr lang="en-US" sz="635" b="1" dirty="0">
                <a:solidFill>
                  <a:schemeClr val="tx1"/>
                </a:solidFill>
                <a:latin typeface="Avenir Heavy"/>
                <a:cs typeface="Avenir Heavy"/>
              </a:rPr>
              <a:t>Disclaimer: </a:t>
            </a:r>
            <a:r>
              <a:rPr lang="en-US" sz="498" dirty="0">
                <a:solidFill>
                  <a:schemeClr val="tx1"/>
                </a:solidFill>
                <a:latin typeface="Avenir Medium"/>
                <a:cs typeface="Avenir Medium"/>
              </a:rPr>
              <a:t>The views expressed on this poster are those of the author and do not necessarily reflect the view of the CTBTO</a:t>
            </a:r>
          </a:p>
        </p:txBody>
      </p:sp>
      <p:sp>
        <p:nvSpPr>
          <p:cNvPr id="19" name="TextBox 18">
            <a:extLst>
              <a:ext uri="{FF2B5EF4-FFF2-40B4-BE49-F238E27FC236}">
                <a16:creationId xmlns:a16="http://schemas.microsoft.com/office/drawing/2014/main" xmlns="" id="{65D7E4A3-F85F-FB48-A99F-8A66173D7825}"/>
              </a:ext>
            </a:extLst>
          </p:cNvPr>
          <p:cNvSpPr txBox="1"/>
          <p:nvPr userDrawn="1"/>
        </p:nvSpPr>
        <p:spPr>
          <a:xfrm>
            <a:off x="115330" y="536156"/>
            <a:ext cx="1238095" cy="261610"/>
          </a:xfrm>
          <a:prstGeom prst="rect">
            <a:avLst/>
          </a:prstGeom>
          <a:noFill/>
        </p:spPr>
        <p:txBody>
          <a:bodyPr wrap="square" rtlCol="0">
            <a:spAutoFit/>
          </a:bodyPr>
          <a:lstStyle/>
          <a:p>
            <a:pPr algn="l"/>
            <a:r>
              <a:rPr lang="en-US" sz="1100" b="0" i="0" baseline="0" dirty="0">
                <a:solidFill>
                  <a:schemeClr val="bg1"/>
                </a:solidFill>
                <a:latin typeface="DIN-Light" pitchFamily="2" charset="0"/>
              </a:rPr>
              <a:t>Poster No.:</a:t>
            </a:r>
            <a:endParaRPr lang="en-US" sz="1100" b="0" i="0" baseline="0" dirty="0">
              <a:solidFill>
                <a:schemeClr val="bg1"/>
              </a:solidFill>
              <a:latin typeface="DIN-Medium" pitchFamily="2" charset="0"/>
            </a:endParaRPr>
          </a:p>
        </p:txBody>
      </p:sp>
      <p:sp>
        <p:nvSpPr>
          <p:cNvPr id="2" name="Rectangle 1">
            <a:extLst>
              <a:ext uri="{FF2B5EF4-FFF2-40B4-BE49-F238E27FC236}">
                <a16:creationId xmlns:a16="http://schemas.microsoft.com/office/drawing/2014/main" xmlns="" id="{413AE80C-FF21-D348-805F-71CCC8E6029F}"/>
              </a:ext>
            </a:extLst>
          </p:cNvPr>
          <p:cNvSpPr/>
          <p:nvPr userDrawn="1"/>
        </p:nvSpPr>
        <p:spPr>
          <a:xfrm>
            <a:off x="78895" y="4895381"/>
            <a:ext cx="3674008" cy="261482"/>
          </a:xfrm>
          <a:prstGeom prst="rect">
            <a:avLst/>
          </a:prstGeom>
        </p:spPr>
        <p:txBody>
          <a:bodyPr wrap="square">
            <a:spAutoFit/>
          </a:bodyPr>
          <a:lstStyle/>
          <a:p>
            <a:r>
              <a:rPr lang="en-US" sz="1099" b="0" i="0" baseline="0" dirty="0">
                <a:solidFill>
                  <a:schemeClr val="bg1"/>
                </a:solidFill>
                <a:latin typeface="DIN-Light" pitchFamily="2" charset="0"/>
              </a:rPr>
              <a:t>PUTTING AN END TO NUCLEAR EXPLOSIONS </a:t>
            </a:r>
            <a:endParaRPr lang="aa-ET" sz="1099" dirty="0"/>
          </a:p>
        </p:txBody>
      </p:sp>
      <p:sp>
        <p:nvSpPr>
          <p:cNvPr id="3" name="Rectangle 2">
            <a:extLst>
              <a:ext uri="{FF2B5EF4-FFF2-40B4-BE49-F238E27FC236}">
                <a16:creationId xmlns:a16="http://schemas.microsoft.com/office/drawing/2014/main" xmlns="" id="{49639673-EC0F-DD42-ACA8-0433E815E767}"/>
              </a:ext>
            </a:extLst>
          </p:cNvPr>
          <p:cNvSpPr/>
          <p:nvPr userDrawn="1"/>
        </p:nvSpPr>
        <p:spPr>
          <a:xfrm>
            <a:off x="947352" y="564599"/>
            <a:ext cx="683094" cy="2047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sz="147" dirty="0"/>
          </a:p>
        </p:txBody>
      </p:sp>
      <p:pic>
        <p:nvPicPr>
          <p:cNvPr id="11" name="Picture 10">
            <a:extLst>
              <a:ext uri="{FF2B5EF4-FFF2-40B4-BE49-F238E27FC236}">
                <a16:creationId xmlns:a16="http://schemas.microsoft.com/office/drawing/2014/main" xmlns="" id="{E4A24655-8128-A046-A777-D08AC067DEF3}"/>
              </a:ext>
            </a:extLst>
          </p:cNvPr>
          <p:cNvPicPr>
            <a:picLocks noChangeAspect="1"/>
          </p:cNvPicPr>
          <p:nvPr userDrawn="1"/>
        </p:nvPicPr>
        <p:blipFill>
          <a:blip r:embed="rId5"/>
          <a:stretch>
            <a:fillRect/>
          </a:stretch>
        </p:blipFill>
        <p:spPr>
          <a:xfrm>
            <a:off x="221640" y="141123"/>
            <a:ext cx="1408805" cy="356642"/>
          </a:xfrm>
          <a:prstGeom prst="rect">
            <a:avLst/>
          </a:prstGeom>
        </p:spPr>
      </p:pic>
      <p:pic>
        <p:nvPicPr>
          <p:cNvPr id="13" name="Picture 12">
            <a:extLst>
              <a:ext uri="{FF2B5EF4-FFF2-40B4-BE49-F238E27FC236}">
                <a16:creationId xmlns:a16="http://schemas.microsoft.com/office/drawing/2014/main" xmlns="" id="{12CFC8EC-9B23-3E48-AB9F-A161B5282AC0}"/>
              </a:ext>
            </a:extLst>
          </p:cNvPr>
          <p:cNvPicPr>
            <a:picLocks noChangeAspect="1"/>
          </p:cNvPicPr>
          <p:nvPr userDrawn="1"/>
        </p:nvPicPr>
        <p:blipFill>
          <a:blip r:embed="rId6"/>
          <a:stretch>
            <a:fillRect/>
          </a:stretch>
        </p:blipFill>
        <p:spPr>
          <a:xfrm>
            <a:off x="7274666" y="215729"/>
            <a:ext cx="1687983" cy="447417"/>
          </a:xfrm>
          <a:prstGeom prst="rect">
            <a:avLst/>
          </a:prstGeom>
        </p:spPr>
      </p:pic>
    </p:spTree>
    <p:extLst>
      <p:ext uri="{BB962C8B-B14F-4D97-AF65-F5344CB8AC3E}">
        <p14:creationId xmlns:p14="http://schemas.microsoft.com/office/powerpoint/2010/main" val="888727649"/>
      </p:ext>
    </p:extLst>
  </p:cSld>
  <p:clrMap bg1="lt1" tx1="dk1" bg2="lt2" tx2="dk2" accent1="accent1" accent2="accent2" accent3="accent3" accent4="accent4" accent5="accent5" accent6="accent6" hlink="hlink" folHlink="folHlink"/>
  <p:sldLayoutIdLst>
    <p:sldLayoutId id="2147483671" r:id="rId1"/>
  </p:sldLayoutIdLst>
  <p:txStyles>
    <p:titleStyle>
      <a:lvl1pPr algn="l" defTabSz="1008111" rtl="0" eaLnBrk="1" latinLnBrk="0" hangingPunct="1">
        <a:lnSpc>
          <a:spcPct val="90000"/>
        </a:lnSpc>
        <a:spcBef>
          <a:spcPct val="0"/>
        </a:spcBef>
        <a:buNone/>
        <a:defRPr sz="4850" kern="1200">
          <a:solidFill>
            <a:schemeClr val="tx1"/>
          </a:solidFill>
          <a:latin typeface="+mj-lt"/>
          <a:ea typeface="+mj-ea"/>
          <a:cs typeface="+mj-cs"/>
        </a:defRPr>
      </a:lvl1pPr>
    </p:titleStyle>
    <p:bodyStyle>
      <a:lvl1pPr marL="252027" indent="-252027" algn="l" defTabSz="1008111" rtl="0" eaLnBrk="1" latinLnBrk="0" hangingPunct="1">
        <a:lnSpc>
          <a:spcPct val="90000"/>
        </a:lnSpc>
        <a:spcBef>
          <a:spcPts val="1102"/>
        </a:spcBef>
        <a:buFont typeface="Arial" panose="020B0604020202020204" pitchFamily="34" charset="0"/>
        <a:buChar char="•"/>
        <a:defRPr sz="3087" kern="1200">
          <a:solidFill>
            <a:schemeClr val="tx1"/>
          </a:solidFill>
          <a:latin typeface="+mn-lt"/>
          <a:ea typeface="+mn-ea"/>
          <a:cs typeface="+mn-cs"/>
        </a:defRPr>
      </a:lvl1pPr>
      <a:lvl2pPr marL="756085" indent="-252027" algn="l" defTabSz="1008111"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60139" indent="-252027" algn="l" defTabSz="1008111"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4195"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8249"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2305"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6361"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80417"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4474"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8111" rtl="0" eaLnBrk="1" latinLnBrk="0" hangingPunct="1">
        <a:defRPr sz="1984" kern="1200">
          <a:solidFill>
            <a:schemeClr val="tx1"/>
          </a:solidFill>
          <a:latin typeface="+mn-lt"/>
          <a:ea typeface="+mn-ea"/>
          <a:cs typeface="+mn-cs"/>
        </a:defRPr>
      </a:lvl1pPr>
      <a:lvl2pPr marL="504056" algn="l" defTabSz="1008111" rtl="0" eaLnBrk="1" latinLnBrk="0" hangingPunct="1">
        <a:defRPr sz="1984" kern="1200">
          <a:solidFill>
            <a:schemeClr val="tx1"/>
          </a:solidFill>
          <a:latin typeface="+mn-lt"/>
          <a:ea typeface="+mn-ea"/>
          <a:cs typeface="+mn-cs"/>
        </a:defRPr>
      </a:lvl2pPr>
      <a:lvl3pPr marL="1008111" algn="l" defTabSz="1008111" rtl="0" eaLnBrk="1" latinLnBrk="0" hangingPunct="1">
        <a:defRPr sz="1984" kern="1200">
          <a:solidFill>
            <a:schemeClr val="tx1"/>
          </a:solidFill>
          <a:latin typeface="+mn-lt"/>
          <a:ea typeface="+mn-ea"/>
          <a:cs typeface="+mn-cs"/>
        </a:defRPr>
      </a:lvl3pPr>
      <a:lvl4pPr marL="1512167" algn="l" defTabSz="1008111" rtl="0" eaLnBrk="1" latinLnBrk="0" hangingPunct="1">
        <a:defRPr sz="1984" kern="1200">
          <a:solidFill>
            <a:schemeClr val="tx1"/>
          </a:solidFill>
          <a:latin typeface="+mn-lt"/>
          <a:ea typeface="+mn-ea"/>
          <a:cs typeface="+mn-cs"/>
        </a:defRPr>
      </a:lvl4pPr>
      <a:lvl5pPr marL="2016222" algn="l" defTabSz="1008111" rtl="0" eaLnBrk="1" latinLnBrk="0" hangingPunct="1">
        <a:defRPr sz="1984" kern="1200">
          <a:solidFill>
            <a:schemeClr val="tx1"/>
          </a:solidFill>
          <a:latin typeface="+mn-lt"/>
          <a:ea typeface="+mn-ea"/>
          <a:cs typeface="+mn-cs"/>
        </a:defRPr>
      </a:lvl5pPr>
      <a:lvl6pPr marL="2520280" algn="l" defTabSz="1008111" rtl="0" eaLnBrk="1" latinLnBrk="0" hangingPunct="1">
        <a:defRPr sz="1984" kern="1200">
          <a:solidFill>
            <a:schemeClr val="tx1"/>
          </a:solidFill>
          <a:latin typeface="+mn-lt"/>
          <a:ea typeface="+mn-ea"/>
          <a:cs typeface="+mn-cs"/>
        </a:defRPr>
      </a:lvl6pPr>
      <a:lvl7pPr marL="3024334" algn="l" defTabSz="1008111" rtl="0" eaLnBrk="1" latinLnBrk="0" hangingPunct="1">
        <a:defRPr sz="1984" kern="1200">
          <a:solidFill>
            <a:schemeClr val="tx1"/>
          </a:solidFill>
          <a:latin typeface="+mn-lt"/>
          <a:ea typeface="+mn-ea"/>
          <a:cs typeface="+mn-cs"/>
        </a:defRPr>
      </a:lvl7pPr>
      <a:lvl8pPr marL="3528389" algn="l" defTabSz="1008111" rtl="0" eaLnBrk="1" latinLnBrk="0" hangingPunct="1">
        <a:defRPr sz="1984" kern="1200">
          <a:solidFill>
            <a:schemeClr val="tx1"/>
          </a:solidFill>
          <a:latin typeface="+mn-lt"/>
          <a:ea typeface="+mn-ea"/>
          <a:cs typeface="+mn-cs"/>
        </a:defRPr>
      </a:lvl8pPr>
      <a:lvl9pPr marL="4032443" algn="l" defTabSz="1008111" rtl="0" eaLnBrk="1" latinLnBrk="0" hangingPunct="1">
        <a:defRPr sz="1984"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xmlns="" id="{4BBD6523-3A1A-DB4B-80D9-683FE6F69715}"/>
              </a:ext>
            </a:extLst>
          </p:cNvPr>
          <p:cNvPicPr>
            <a:picLocks noChangeAspect="1"/>
          </p:cNvPicPr>
          <p:nvPr userDrawn="1"/>
        </p:nvPicPr>
        <p:blipFill>
          <a:blip r:embed="rId3"/>
          <a:stretch>
            <a:fillRect/>
          </a:stretch>
        </p:blipFill>
        <p:spPr>
          <a:xfrm>
            <a:off x="0" y="4889500"/>
            <a:ext cx="9144000" cy="254000"/>
          </a:xfrm>
          <a:prstGeom prst="rect">
            <a:avLst/>
          </a:prstGeom>
        </p:spPr>
      </p:pic>
      <p:pic>
        <p:nvPicPr>
          <p:cNvPr id="6" name="Picture 5">
            <a:extLst>
              <a:ext uri="{FF2B5EF4-FFF2-40B4-BE49-F238E27FC236}">
                <a16:creationId xmlns:a16="http://schemas.microsoft.com/office/drawing/2014/main" xmlns="" id="{B697B76B-3BB9-0C42-9B96-0E4249F9C73E}"/>
              </a:ext>
            </a:extLst>
          </p:cNvPr>
          <p:cNvPicPr>
            <a:picLocks noChangeAspect="1"/>
          </p:cNvPicPr>
          <p:nvPr userDrawn="1"/>
        </p:nvPicPr>
        <p:blipFill>
          <a:blip r:embed="rId4"/>
          <a:stretch>
            <a:fillRect/>
          </a:stretch>
        </p:blipFill>
        <p:spPr>
          <a:xfrm>
            <a:off x="0" y="0"/>
            <a:ext cx="9144000" cy="881743"/>
          </a:xfrm>
          <a:prstGeom prst="rect">
            <a:avLst/>
          </a:prstGeom>
        </p:spPr>
      </p:pic>
      <p:sp>
        <p:nvSpPr>
          <p:cNvPr id="14" name="TextBox 13">
            <a:extLst>
              <a:ext uri="{FF2B5EF4-FFF2-40B4-BE49-F238E27FC236}">
                <a16:creationId xmlns:a16="http://schemas.microsoft.com/office/drawing/2014/main" xmlns="" id="{6145E263-5EB9-FD4E-9ADB-7610281CDD3D}"/>
              </a:ext>
            </a:extLst>
          </p:cNvPr>
          <p:cNvSpPr txBox="1"/>
          <p:nvPr userDrawn="1"/>
        </p:nvSpPr>
        <p:spPr>
          <a:xfrm>
            <a:off x="7863574" y="4895381"/>
            <a:ext cx="1239874" cy="261482"/>
          </a:xfrm>
          <a:prstGeom prst="rect">
            <a:avLst/>
          </a:prstGeom>
          <a:noFill/>
        </p:spPr>
        <p:txBody>
          <a:bodyPr wrap="square" rtlCol="0">
            <a:spAutoFit/>
          </a:bodyPr>
          <a:lstStyle/>
          <a:p>
            <a:pPr algn="r"/>
            <a:r>
              <a:rPr lang="en-US" sz="1099" b="0" i="0" baseline="0" dirty="0">
                <a:solidFill>
                  <a:schemeClr val="bg1"/>
                </a:solidFill>
                <a:latin typeface="DIN-Medium" pitchFamily="2" charset="0"/>
              </a:rPr>
              <a:t>CTBTO.ORG</a:t>
            </a:r>
          </a:p>
        </p:txBody>
      </p:sp>
      <p:sp>
        <p:nvSpPr>
          <p:cNvPr id="21" name="Text Box 174">
            <a:extLst>
              <a:ext uri="{FF2B5EF4-FFF2-40B4-BE49-F238E27FC236}">
                <a16:creationId xmlns:a16="http://schemas.microsoft.com/office/drawing/2014/main" xmlns="" id="{7A1C0339-EC0C-9949-BCF0-B4EF5C7FBC51}"/>
              </a:ext>
            </a:extLst>
          </p:cNvPr>
          <p:cNvSpPr txBox="1">
            <a:spLocks noChangeArrowheads="1"/>
          </p:cNvSpPr>
          <p:nvPr userDrawn="1"/>
        </p:nvSpPr>
        <p:spPr bwMode="auto">
          <a:xfrm>
            <a:off x="166936" y="4764219"/>
            <a:ext cx="4301370" cy="118522"/>
          </a:xfrm>
          <a:prstGeom prst="rect">
            <a:avLst/>
          </a:prstGeom>
          <a:noFill/>
          <a:ln w="9525">
            <a:noFill/>
            <a:miter lim="800000"/>
            <a:headEnd/>
            <a:tailEnd/>
          </a:ln>
        </p:spPr>
        <p:txBody>
          <a:bodyPr wrap="square" lIns="20604" tIns="10301" rIns="20604" bIns="10301">
            <a:spAutoFit/>
          </a:bodyPr>
          <a:lstStyle/>
          <a:p>
            <a:pPr defTabSz="207618" eaLnBrk="0" hangingPunct="0">
              <a:spcBef>
                <a:spcPct val="50000"/>
              </a:spcBef>
            </a:pPr>
            <a:r>
              <a:rPr lang="en-US" sz="635" b="1" dirty="0">
                <a:solidFill>
                  <a:schemeClr val="tx1"/>
                </a:solidFill>
                <a:latin typeface="Avenir Heavy"/>
                <a:cs typeface="Avenir Heavy"/>
              </a:rPr>
              <a:t>Disclaimer: </a:t>
            </a:r>
            <a:r>
              <a:rPr lang="en-US" sz="498" dirty="0">
                <a:solidFill>
                  <a:schemeClr val="tx1"/>
                </a:solidFill>
                <a:latin typeface="Avenir Medium"/>
                <a:cs typeface="Avenir Medium"/>
              </a:rPr>
              <a:t>The views expressed on this poster are those of the author and do not necessarily reflect the view of the CTBTO</a:t>
            </a:r>
          </a:p>
        </p:txBody>
      </p:sp>
      <p:sp>
        <p:nvSpPr>
          <p:cNvPr id="19" name="TextBox 18">
            <a:extLst>
              <a:ext uri="{FF2B5EF4-FFF2-40B4-BE49-F238E27FC236}">
                <a16:creationId xmlns:a16="http://schemas.microsoft.com/office/drawing/2014/main" xmlns="" id="{65D7E4A3-F85F-FB48-A99F-8A66173D7825}"/>
              </a:ext>
            </a:extLst>
          </p:cNvPr>
          <p:cNvSpPr txBox="1"/>
          <p:nvPr userDrawn="1"/>
        </p:nvSpPr>
        <p:spPr>
          <a:xfrm>
            <a:off x="115330" y="536156"/>
            <a:ext cx="1238095" cy="261610"/>
          </a:xfrm>
          <a:prstGeom prst="rect">
            <a:avLst/>
          </a:prstGeom>
          <a:noFill/>
        </p:spPr>
        <p:txBody>
          <a:bodyPr wrap="square" rtlCol="0">
            <a:spAutoFit/>
          </a:bodyPr>
          <a:lstStyle/>
          <a:p>
            <a:pPr algn="l"/>
            <a:r>
              <a:rPr lang="en-US" sz="1100" b="0" i="0" baseline="0" dirty="0">
                <a:solidFill>
                  <a:schemeClr val="bg1"/>
                </a:solidFill>
                <a:latin typeface="DIN-Light" pitchFamily="2" charset="0"/>
              </a:rPr>
              <a:t>Poster No.:</a:t>
            </a:r>
            <a:endParaRPr lang="en-US" sz="1100" b="0" i="0" baseline="0" dirty="0">
              <a:solidFill>
                <a:schemeClr val="bg1"/>
              </a:solidFill>
              <a:latin typeface="DIN-Medium" pitchFamily="2" charset="0"/>
            </a:endParaRPr>
          </a:p>
        </p:txBody>
      </p:sp>
      <p:sp>
        <p:nvSpPr>
          <p:cNvPr id="2" name="Rectangle 1">
            <a:extLst>
              <a:ext uri="{FF2B5EF4-FFF2-40B4-BE49-F238E27FC236}">
                <a16:creationId xmlns:a16="http://schemas.microsoft.com/office/drawing/2014/main" xmlns="" id="{413AE80C-FF21-D348-805F-71CCC8E6029F}"/>
              </a:ext>
            </a:extLst>
          </p:cNvPr>
          <p:cNvSpPr/>
          <p:nvPr userDrawn="1"/>
        </p:nvSpPr>
        <p:spPr>
          <a:xfrm>
            <a:off x="78895" y="4895381"/>
            <a:ext cx="3674008" cy="261482"/>
          </a:xfrm>
          <a:prstGeom prst="rect">
            <a:avLst/>
          </a:prstGeom>
        </p:spPr>
        <p:txBody>
          <a:bodyPr wrap="square">
            <a:spAutoFit/>
          </a:bodyPr>
          <a:lstStyle/>
          <a:p>
            <a:r>
              <a:rPr lang="en-US" sz="1099" b="0" i="0" baseline="0" dirty="0">
                <a:solidFill>
                  <a:schemeClr val="bg1"/>
                </a:solidFill>
                <a:latin typeface="DIN-Light" pitchFamily="2" charset="0"/>
              </a:rPr>
              <a:t>PUTTING AN END TO NUCLEAR EXPLOSIONS </a:t>
            </a:r>
            <a:endParaRPr lang="aa-ET" sz="1099" dirty="0"/>
          </a:p>
        </p:txBody>
      </p:sp>
      <p:sp>
        <p:nvSpPr>
          <p:cNvPr id="3" name="Rectangle 2">
            <a:extLst>
              <a:ext uri="{FF2B5EF4-FFF2-40B4-BE49-F238E27FC236}">
                <a16:creationId xmlns:a16="http://schemas.microsoft.com/office/drawing/2014/main" xmlns="" id="{49639673-EC0F-DD42-ACA8-0433E815E767}"/>
              </a:ext>
            </a:extLst>
          </p:cNvPr>
          <p:cNvSpPr/>
          <p:nvPr userDrawn="1"/>
        </p:nvSpPr>
        <p:spPr>
          <a:xfrm>
            <a:off x="947352" y="564599"/>
            <a:ext cx="683094" cy="2047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sz="147" dirty="0"/>
          </a:p>
        </p:txBody>
      </p:sp>
      <p:pic>
        <p:nvPicPr>
          <p:cNvPr id="11" name="Picture 10">
            <a:extLst>
              <a:ext uri="{FF2B5EF4-FFF2-40B4-BE49-F238E27FC236}">
                <a16:creationId xmlns:a16="http://schemas.microsoft.com/office/drawing/2014/main" xmlns="" id="{E4A24655-8128-A046-A777-D08AC067DEF3}"/>
              </a:ext>
            </a:extLst>
          </p:cNvPr>
          <p:cNvPicPr>
            <a:picLocks noChangeAspect="1"/>
          </p:cNvPicPr>
          <p:nvPr userDrawn="1"/>
        </p:nvPicPr>
        <p:blipFill>
          <a:blip r:embed="rId5"/>
          <a:stretch>
            <a:fillRect/>
          </a:stretch>
        </p:blipFill>
        <p:spPr>
          <a:xfrm>
            <a:off x="221640" y="141123"/>
            <a:ext cx="1408805" cy="356642"/>
          </a:xfrm>
          <a:prstGeom prst="rect">
            <a:avLst/>
          </a:prstGeom>
        </p:spPr>
      </p:pic>
      <p:pic>
        <p:nvPicPr>
          <p:cNvPr id="13" name="Picture 12">
            <a:extLst>
              <a:ext uri="{FF2B5EF4-FFF2-40B4-BE49-F238E27FC236}">
                <a16:creationId xmlns:a16="http://schemas.microsoft.com/office/drawing/2014/main" xmlns="" id="{12CFC8EC-9B23-3E48-AB9F-A161B5282AC0}"/>
              </a:ext>
            </a:extLst>
          </p:cNvPr>
          <p:cNvPicPr>
            <a:picLocks noChangeAspect="1"/>
          </p:cNvPicPr>
          <p:nvPr userDrawn="1"/>
        </p:nvPicPr>
        <p:blipFill>
          <a:blip r:embed="rId6"/>
          <a:stretch>
            <a:fillRect/>
          </a:stretch>
        </p:blipFill>
        <p:spPr>
          <a:xfrm>
            <a:off x="7274666" y="215729"/>
            <a:ext cx="1687983" cy="447417"/>
          </a:xfrm>
          <a:prstGeom prst="rect">
            <a:avLst/>
          </a:prstGeom>
        </p:spPr>
      </p:pic>
    </p:spTree>
    <p:extLst>
      <p:ext uri="{BB962C8B-B14F-4D97-AF65-F5344CB8AC3E}">
        <p14:creationId xmlns:p14="http://schemas.microsoft.com/office/powerpoint/2010/main" val="4166935954"/>
      </p:ext>
    </p:extLst>
  </p:cSld>
  <p:clrMap bg1="lt1" tx1="dk1" bg2="lt2" tx2="dk2" accent1="accent1" accent2="accent2" accent3="accent3" accent4="accent4" accent5="accent5" accent6="accent6" hlink="hlink" folHlink="folHlink"/>
  <p:sldLayoutIdLst>
    <p:sldLayoutId id="2147483673" r:id="rId1"/>
  </p:sldLayoutIdLst>
  <p:txStyles>
    <p:titleStyle>
      <a:lvl1pPr algn="l" defTabSz="1008111" rtl="0" eaLnBrk="1" latinLnBrk="0" hangingPunct="1">
        <a:lnSpc>
          <a:spcPct val="90000"/>
        </a:lnSpc>
        <a:spcBef>
          <a:spcPct val="0"/>
        </a:spcBef>
        <a:buNone/>
        <a:defRPr sz="4850" kern="1200">
          <a:solidFill>
            <a:schemeClr val="tx1"/>
          </a:solidFill>
          <a:latin typeface="+mj-lt"/>
          <a:ea typeface="+mj-ea"/>
          <a:cs typeface="+mj-cs"/>
        </a:defRPr>
      </a:lvl1pPr>
    </p:titleStyle>
    <p:bodyStyle>
      <a:lvl1pPr marL="252027" indent="-252027" algn="l" defTabSz="1008111" rtl="0" eaLnBrk="1" latinLnBrk="0" hangingPunct="1">
        <a:lnSpc>
          <a:spcPct val="90000"/>
        </a:lnSpc>
        <a:spcBef>
          <a:spcPts val="1102"/>
        </a:spcBef>
        <a:buFont typeface="Arial" panose="020B0604020202020204" pitchFamily="34" charset="0"/>
        <a:buChar char="•"/>
        <a:defRPr sz="3087" kern="1200">
          <a:solidFill>
            <a:schemeClr val="tx1"/>
          </a:solidFill>
          <a:latin typeface="+mn-lt"/>
          <a:ea typeface="+mn-ea"/>
          <a:cs typeface="+mn-cs"/>
        </a:defRPr>
      </a:lvl1pPr>
      <a:lvl2pPr marL="756085" indent="-252027" algn="l" defTabSz="1008111"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60139" indent="-252027" algn="l" defTabSz="1008111"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4195"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8249"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2305"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6361"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80417"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4474"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8111" rtl="0" eaLnBrk="1" latinLnBrk="0" hangingPunct="1">
        <a:defRPr sz="1984" kern="1200">
          <a:solidFill>
            <a:schemeClr val="tx1"/>
          </a:solidFill>
          <a:latin typeface="+mn-lt"/>
          <a:ea typeface="+mn-ea"/>
          <a:cs typeface="+mn-cs"/>
        </a:defRPr>
      </a:lvl1pPr>
      <a:lvl2pPr marL="504056" algn="l" defTabSz="1008111" rtl="0" eaLnBrk="1" latinLnBrk="0" hangingPunct="1">
        <a:defRPr sz="1984" kern="1200">
          <a:solidFill>
            <a:schemeClr val="tx1"/>
          </a:solidFill>
          <a:latin typeface="+mn-lt"/>
          <a:ea typeface="+mn-ea"/>
          <a:cs typeface="+mn-cs"/>
        </a:defRPr>
      </a:lvl2pPr>
      <a:lvl3pPr marL="1008111" algn="l" defTabSz="1008111" rtl="0" eaLnBrk="1" latinLnBrk="0" hangingPunct="1">
        <a:defRPr sz="1984" kern="1200">
          <a:solidFill>
            <a:schemeClr val="tx1"/>
          </a:solidFill>
          <a:latin typeface="+mn-lt"/>
          <a:ea typeface="+mn-ea"/>
          <a:cs typeface="+mn-cs"/>
        </a:defRPr>
      </a:lvl3pPr>
      <a:lvl4pPr marL="1512167" algn="l" defTabSz="1008111" rtl="0" eaLnBrk="1" latinLnBrk="0" hangingPunct="1">
        <a:defRPr sz="1984" kern="1200">
          <a:solidFill>
            <a:schemeClr val="tx1"/>
          </a:solidFill>
          <a:latin typeface="+mn-lt"/>
          <a:ea typeface="+mn-ea"/>
          <a:cs typeface="+mn-cs"/>
        </a:defRPr>
      </a:lvl4pPr>
      <a:lvl5pPr marL="2016222" algn="l" defTabSz="1008111" rtl="0" eaLnBrk="1" latinLnBrk="0" hangingPunct="1">
        <a:defRPr sz="1984" kern="1200">
          <a:solidFill>
            <a:schemeClr val="tx1"/>
          </a:solidFill>
          <a:latin typeface="+mn-lt"/>
          <a:ea typeface="+mn-ea"/>
          <a:cs typeface="+mn-cs"/>
        </a:defRPr>
      </a:lvl5pPr>
      <a:lvl6pPr marL="2520280" algn="l" defTabSz="1008111" rtl="0" eaLnBrk="1" latinLnBrk="0" hangingPunct="1">
        <a:defRPr sz="1984" kern="1200">
          <a:solidFill>
            <a:schemeClr val="tx1"/>
          </a:solidFill>
          <a:latin typeface="+mn-lt"/>
          <a:ea typeface="+mn-ea"/>
          <a:cs typeface="+mn-cs"/>
        </a:defRPr>
      </a:lvl6pPr>
      <a:lvl7pPr marL="3024334" algn="l" defTabSz="1008111" rtl="0" eaLnBrk="1" latinLnBrk="0" hangingPunct="1">
        <a:defRPr sz="1984" kern="1200">
          <a:solidFill>
            <a:schemeClr val="tx1"/>
          </a:solidFill>
          <a:latin typeface="+mn-lt"/>
          <a:ea typeface="+mn-ea"/>
          <a:cs typeface="+mn-cs"/>
        </a:defRPr>
      </a:lvl7pPr>
      <a:lvl8pPr marL="3528389" algn="l" defTabSz="1008111" rtl="0" eaLnBrk="1" latinLnBrk="0" hangingPunct="1">
        <a:defRPr sz="1984" kern="1200">
          <a:solidFill>
            <a:schemeClr val="tx1"/>
          </a:solidFill>
          <a:latin typeface="+mn-lt"/>
          <a:ea typeface="+mn-ea"/>
          <a:cs typeface="+mn-cs"/>
        </a:defRPr>
      </a:lvl8pPr>
      <a:lvl9pPr marL="4032443" algn="l" defTabSz="1008111" rtl="0" eaLnBrk="1" latinLnBrk="0" hangingPunct="1">
        <a:defRPr sz="198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jp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7">
            <a:extLst>
              <a:ext uri="{FF2B5EF4-FFF2-40B4-BE49-F238E27FC236}">
                <a16:creationId xmlns:a16="http://schemas.microsoft.com/office/drawing/2014/main" xmlns="" id="{EEF774D5-8E1F-6744-9E49-DB689041ADBF}"/>
              </a:ext>
            </a:extLst>
          </p:cNvPr>
          <p:cNvSpPr>
            <a:spLocks noChangeArrowheads="1"/>
          </p:cNvSpPr>
          <p:nvPr/>
        </p:nvSpPr>
        <p:spPr bwMode="auto">
          <a:xfrm>
            <a:off x="629588" y="1898347"/>
            <a:ext cx="7914806" cy="1173654"/>
          </a:xfrm>
          <a:prstGeom prst="rect">
            <a:avLst/>
          </a:prstGeom>
          <a:noFill/>
          <a:ln w="9525">
            <a:noFill/>
            <a:miter lim="800000"/>
            <a:headEnd/>
            <a:tailEnd/>
          </a:ln>
        </p:spPr>
        <p:txBody>
          <a:bodyPr wrap="square" lIns="18666" tIns="9334" rIns="18666" bIns="9334">
            <a:spAutoFit/>
          </a:bodyPr>
          <a:lstStyle/>
          <a:p>
            <a:pPr algn="ctr" eaLnBrk="0" hangingPunct="0">
              <a:spcBef>
                <a:spcPts val="600"/>
              </a:spcBef>
            </a:pPr>
            <a:r>
              <a:rPr lang="en-US" sz="1800" b="1" dirty="0">
                <a:solidFill>
                  <a:schemeClr val="bg1"/>
                </a:solidFill>
                <a:latin typeface="Arial" panose="020B0604020202020204" pitchFamily="34" charset="0"/>
              </a:rPr>
              <a:t>Resiliency and the OPCW Scientific Advisory Board: Tales of Providing Scientific Advice During a Pandemic</a:t>
            </a:r>
            <a:endParaRPr lang="en-US" sz="2197" b="1" dirty="0">
              <a:solidFill>
                <a:schemeClr val="bg1"/>
              </a:solidFill>
              <a:latin typeface="Arial" panose="020B0604020202020204" pitchFamily="34" charset="0"/>
            </a:endParaRPr>
          </a:p>
          <a:p>
            <a:pPr algn="ctr" eaLnBrk="0" hangingPunct="0">
              <a:lnSpc>
                <a:spcPts val="1586"/>
              </a:lnSpc>
              <a:spcBef>
                <a:spcPts val="600"/>
              </a:spcBef>
            </a:pPr>
            <a:r>
              <a:rPr lang="en-US" sz="1600" dirty="0" smtClean="0">
                <a:solidFill>
                  <a:schemeClr val="bg1"/>
                </a:solidFill>
                <a:latin typeface="Arial" panose="020B0604020202020204" pitchFamily="34" charset="0"/>
                <a:ea typeface="Avenir Book" charset="0"/>
              </a:rPr>
              <a:t>Peter J Hotchkiss, Ph.D.</a:t>
            </a:r>
            <a:endParaRPr lang="en-US" sz="1600" dirty="0">
              <a:solidFill>
                <a:schemeClr val="bg1"/>
              </a:solidFill>
              <a:latin typeface="Avenir Book" charset="0"/>
              <a:ea typeface="Avenir Book" charset="0"/>
              <a:cs typeface="Avenir Book" charset="0"/>
            </a:endParaRPr>
          </a:p>
          <a:p>
            <a:pPr algn="ctr" eaLnBrk="0" hangingPunct="0">
              <a:spcBef>
                <a:spcPts val="91"/>
              </a:spcBef>
            </a:pPr>
            <a:endParaRPr lang="en-US" sz="952" dirty="0">
              <a:solidFill>
                <a:schemeClr val="bg1"/>
              </a:solidFill>
            </a:endParaRPr>
          </a:p>
          <a:p>
            <a:pPr algn="ctr" eaLnBrk="0" hangingPunct="0">
              <a:spcBef>
                <a:spcPts val="91"/>
              </a:spcBef>
            </a:pPr>
            <a:endParaRPr lang="en-US" sz="952" dirty="0">
              <a:solidFill>
                <a:schemeClr val="bg1"/>
              </a:solidFill>
            </a:endParaRPr>
          </a:p>
        </p:txBody>
      </p:sp>
      <p:pic>
        <p:nvPicPr>
          <p:cNvPr id="10" name="Picture 9">
            <a:extLst>
              <a:ext uri="{FF2B5EF4-FFF2-40B4-BE49-F238E27FC236}">
                <a16:creationId xmlns:a16="http://schemas.microsoft.com/office/drawing/2014/main" xmlns="" id="{D279A673-1808-1544-8A21-B775AE6A45B8}"/>
              </a:ext>
            </a:extLst>
          </p:cNvPr>
          <p:cNvPicPr>
            <a:picLocks noChangeAspect="1"/>
          </p:cNvPicPr>
          <p:nvPr/>
        </p:nvPicPr>
        <p:blipFill>
          <a:blip r:embed="rId2"/>
          <a:stretch>
            <a:fillRect/>
          </a:stretch>
        </p:blipFill>
        <p:spPr>
          <a:xfrm>
            <a:off x="225600" y="3867150"/>
            <a:ext cx="571500" cy="863600"/>
          </a:xfrm>
          <a:prstGeom prst="rect">
            <a:avLst/>
          </a:prstGeom>
        </p:spPr>
      </p:pic>
      <p:sp>
        <p:nvSpPr>
          <p:cNvPr id="11" name="TextBox 10">
            <a:extLst>
              <a:ext uri="{FF2B5EF4-FFF2-40B4-BE49-F238E27FC236}">
                <a16:creationId xmlns:a16="http://schemas.microsoft.com/office/drawing/2014/main" xmlns="" id="{0C501917-BF0A-C54B-AB4E-B0C62C356E93}"/>
              </a:ext>
            </a:extLst>
          </p:cNvPr>
          <p:cNvSpPr txBox="1"/>
          <p:nvPr/>
        </p:nvSpPr>
        <p:spPr>
          <a:xfrm>
            <a:off x="3153581" y="2800991"/>
            <a:ext cx="2836838" cy="307905"/>
          </a:xfrm>
          <a:prstGeom prst="rect">
            <a:avLst/>
          </a:prstGeom>
          <a:noFill/>
        </p:spPr>
        <p:txBody>
          <a:bodyPr wrap="square" rtlCol="0">
            <a:spAutoFit/>
          </a:bodyPr>
          <a:lstStyle/>
          <a:p>
            <a:pPr algn="ctr"/>
            <a:r>
              <a:rPr lang="en-US" sz="1401" dirty="0" smtClean="0">
                <a:solidFill>
                  <a:schemeClr val="bg1"/>
                </a:solidFill>
                <a:latin typeface="Arial" panose="020B0604020202020204" pitchFamily="34" charset="0"/>
                <a:cs typeface="Arial" panose="020B0604020202020204" pitchFamily="34" charset="0"/>
              </a:rPr>
              <a:t>P5.1-055</a:t>
            </a:r>
            <a:endParaRPr lang="aa-ET" sz="1401" dirty="0">
              <a:solidFill>
                <a:schemeClr val="bg1"/>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4000" y="3236645"/>
            <a:ext cx="1476000" cy="1476000"/>
          </a:xfrm>
          <a:prstGeom prst="rect">
            <a:avLst/>
          </a:prstGeom>
        </p:spPr>
      </p:pic>
    </p:spTree>
    <p:extLst>
      <p:ext uri="{BB962C8B-B14F-4D97-AF65-F5344CB8AC3E}">
        <p14:creationId xmlns:p14="http://schemas.microsoft.com/office/powerpoint/2010/main" val="40004636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7">
            <a:extLst>
              <a:ext uri="{FF2B5EF4-FFF2-40B4-BE49-F238E27FC236}">
                <a16:creationId xmlns:a16="http://schemas.microsoft.com/office/drawing/2014/main" xmlns="" id="{BC5AAA59-41F3-0D40-B5E2-567F04B6D257}"/>
              </a:ext>
            </a:extLst>
          </p:cNvPr>
          <p:cNvSpPr>
            <a:spLocks noChangeArrowheads="1"/>
          </p:cNvSpPr>
          <p:nvPr/>
        </p:nvSpPr>
        <p:spPr bwMode="auto">
          <a:xfrm>
            <a:off x="1992923" y="163887"/>
            <a:ext cx="4962770" cy="634403"/>
          </a:xfrm>
          <a:prstGeom prst="rect">
            <a:avLst/>
          </a:prstGeom>
          <a:noFill/>
          <a:ln w="9525">
            <a:noFill/>
            <a:miter lim="800000"/>
            <a:headEnd/>
            <a:tailEnd/>
          </a:ln>
        </p:spPr>
        <p:txBody>
          <a:bodyPr wrap="square" lIns="18666" tIns="9334" rIns="18666" bIns="9334">
            <a:spAutoFit/>
          </a:bodyPr>
          <a:lstStyle/>
          <a:p>
            <a:pPr algn="ctr" eaLnBrk="0" hangingPunct="0">
              <a:lnSpc>
                <a:spcPts val="1586"/>
              </a:lnSpc>
            </a:pPr>
            <a:r>
              <a:rPr lang="en-US" sz="1200" b="1" dirty="0">
                <a:solidFill>
                  <a:schemeClr val="bg1"/>
                </a:solidFill>
                <a:latin typeface="Arial" panose="020B0604020202020204" pitchFamily="34" charset="0"/>
              </a:rPr>
              <a:t>Resiliency and the OPCW Scientific Advisory Board: Tales of Providing Scientific Advice During a Pandemic</a:t>
            </a:r>
          </a:p>
          <a:p>
            <a:pPr algn="ctr" eaLnBrk="0" hangingPunct="0">
              <a:lnSpc>
                <a:spcPts val="1586"/>
              </a:lnSpc>
            </a:pPr>
            <a:r>
              <a:rPr lang="en-US" sz="800" dirty="0" smtClean="0">
                <a:solidFill>
                  <a:schemeClr val="bg1"/>
                </a:solidFill>
                <a:latin typeface="Arial" panose="020B0604020202020204" pitchFamily="34" charset="0"/>
                <a:ea typeface="Avenir Book" charset="0"/>
              </a:rPr>
              <a:t>Peter J Hotchkiss, Ph.D.; </a:t>
            </a:r>
            <a:r>
              <a:rPr lang="en-US" sz="800" dirty="0" err="1" smtClean="0">
                <a:solidFill>
                  <a:schemeClr val="bg1"/>
                </a:solidFill>
                <a:latin typeface="Arial" panose="020B0604020202020204" pitchFamily="34" charset="0"/>
                <a:ea typeface="Avenir Book" charset="0"/>
              </a:rPr>
              <a:t>Organisation</a:t>
            </a:r>
            <a:r>
              <a:rPr lang="en-US" sz="800" dirty="0" smtClean="0">
                <a:solidFill>
                  <a:schemeClr val="bg1"/>
                </a:solidFill>
                <a:latin typeface="Arial" panose="020B0604020202020204" pitchFamily="34" charset="0"/>
                <a:ea typeface="Avenir Book" charset="0"/>
              </a:rPr>
              <a:t> for the Prohibition of Chemical Weapons; peter.Hotchkiss@opcw.org</a:t>
            </a:r>
            <a:endParaRPr lang="en-US" sz="800" dirty="0">
              <a:solidFill>
                <a:schemeClr val="bg1"/>
              </a:solidFill>
              <a:latin typeface="Avenir Book" charset="0"/>
              <a:ea typeface="Avenir Book" charset="0"/>
              <a:cs typeface="Avenir Book" charset="0"/>
            </a:endParaRPr>
          </a:p>
        </p:txBody>
      </p:sp>
      <p:sp>
        <p:nvSpPr>
          <p:cNvPr id="3" name="TextBox 2">
            <a:extLst>
              <a:ext uri="{FF2B5EF4-FFF2-40B4-BE49-F238E27FC236}">
                <a16:creationId xmlns:a16="http://schemas.microsoft.com/office/drawing/2014/main" xmlns="" id="{E101EA0A-D819-B84A-9A81-14AAFB37F5BF}"/>
              </a:ext>
            </a:extLst>
          </p:cNvPr>
          <p:cNvSpPr txBox="1"/>
          <p:nvPr/>
        </p:nvSpPr>
        <p:spPr>
          <a:xfrm>
            <a:off x="953477" y="567772"/>
            <a:ext cx="672123" cy="200055"/>
          </a:xfrm>
          <a:prstGeom prst="rect">
            <a:avLst/>
          </a:prstGeom>
          <a:noFill/>
        </p:spPr>
        <p:txBody>
          <a:bodyPr wrap="square" rtlCol="0">
            <a:spAutoFit/>
          </a:bodyPr>
          <a:lstStyle/>
          <a:p>
            <a:pPr algn="ctr"/>
            <a:r>
              <a:rPr lang="en-US" sz="700" dirty="0" smtClean="0">
                <a:latin typeface="Arial" panose="020B0604020202020204" pitchFamily="34" charset="0"/>
                <a:cs typeface="Arial" panose="020B0604020202020204" pitchFamily="34" charset="0"/>
              </a:rPr>
              <a:t>P5.1-055</a:t>
            </a:r>
            <a:endParaRPr lang="aa-ET" sz="700" dirty="0">
              <a:latin typeface="Arial" panose="020B0604020202020204" pitchFamily="34" charset="0"/>
              <a:cs typeface="Arial" panose="020B060402020202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75544224"/>
              </p:ext>
            </p:extLst>
          </p:nvPr>
        </p:nvGraphicFramePr>
        <p:xfrm>
          <a:off x="572497" y="1472461"/>
          <a:ext cx="8350978" cy="3287096"/>
        </p:xfrm>
        <a:graphic>
          <a:graphicData uri="http://schemas.openxmlformats.org/drawingml/2006/table">
            <a:tbl>
              <a:tblPr firstRow="1" bandRow="1">
                <a:tableStyleId>{5C22544A-7EE6-4342-B048-85BDC9FD1C3A}</a:tableStyleId>
              </a:tblPr>
              <a:tblGrid>
                <a:gridCol w="1864573"/>
                <a:gridCol w="2030150"/>
                <a:gridCol w="1886168"/>
                <a:gridCol w="2570087"/>
              </a:tblGrid>
              <a:tr h="643301">
                <a:tc>
                  <a:txBody>
                    <a:bodyPr/>
                    <a:lstStyle/>
                    <a:p>
                      <a:pPr algn="ctr"/>
                      <a:endParaRPr lang="en-US" sz="1800" dirty="0"/>
                    </a:p>
                  </a:txBody>
                  <a:tcPr anchor="ctr"/>
                </a:tc>
                <a:tc>
                  <a:txBody>
                    <a:bodyPr/>
                    <a:lstStyle/>
                    <a:p>
                      <a:pPr algn="ctr"/>
                      <a:r>
                        <a:rPr lang="en-US" sz="1800" dirty="0" smtClean="0"/>
                        <a:t>2015 – 2019</a:t>
                      </a:r>
                    </a:p>
                    <a:p>
                      <a:pPr algn="ctr"/>
                      <a:r>
                        <a:rPr lang="en-US" sz="1800" dirty="0" smtClean="0"/>
                        <a:t>(pre-pandemic)</a:t>
                      </a:r>
                      <a:endParaRPr lang="en-US" sz="1800" dirty="0"/>
                    </a:p>
                  </a:txBody>
                  <a:tcPr anchor="ctr"/>
                </a:tc>
                <a:tc>
                  <a:txBody>
                    <a:bodyPr/>
                    <a:lstStyle/>
                    <a:p>
                      <a:pPr algn="ctr"/>
                      <a:r>
                        <a:rPr lang="en-US" sz="1800" dirty="0" smtClean="0"/>
                        <a:t>2020 – 2021</a:t>
                      </a:r>
                    </a:p>
                    <a:p>
                      <a:pPr algn="ctr"/>
                      <a:r>
                        <a:rPr lang="en-US" sz="1800" dirty="0" smtClean="0"/>
                        <a:t>(pandemic)</a:t>
                      </a:r>
                      <a:endParaRPr lang="en-US" sz="1800" dirty="0"/>
                    </a:p>
                  </a:txBody>
                  <a:tcPr anchor="ctr"/>
                </a:tc>
                <a:tc>
                  <a:txBody>
                    <a:bodyPr/>
                    <a:lstStyle/>
                    <a:p>
                      <a:pPr algn="ctr" defTabSz="540000"/>
                      <a:r>
                        <a:rPr lang="en-US" sz="1800" dirty="0" smtClean="0"/>
                        <a:t>2022 and beyond</a:t>
                      </a:r>
                    </a:p>
                    <a:p>
                      <a:pPr algn="ctr" defTabSz="540000"/>
                      <a:r>
                        <a:rPr lang="en-US" sz="1800" dirty="0" smtClean="0"/>
                        <a:t>(end of / post</a:t>
                      </a:r>
                      <a:r>
                        <a:rPr lang="en-US" sz="1800" baseline="0" dirty="0" smtClean="0"/>
                        <a:t> </a:t>
                      </a:r>
                      <a:r>
                        <a:rPr lang="en-US" sz="1800" dirty="0" smtClean="0"/>
                        <a:t>pandemic)</a:t>
                      </a:r>
                      <a:endParaRPr lang="en-US" sz="1800" dirty="0"/>
                    </a:p>
                  </a:txBody>
                  <a:tcPr anchor="ctr"/>
                </a:tc>
              </a:tr>
              <a:tr h="454545">
                <a:tc>
                  <a:txBody>
                    <a:bodyPr/>
                    <a:lstStyle/>
                    <a:p>
                      <a:pPr algn="l"/>
                      <a:r>
                        <a:rPr lang="en-US" sz="1800" dirty="0" smtClean="0"/>
                        <a:t>Session Modality</a:t>
                      </a:r>
                      <a:endParaRPr lang="en-US" sz="1800" dirty="0"/>
                    </a:p>
                  </a:txBody>
                  <a:tcPr anchor="ctr"/>
                </a:tc>
                <a:tc>
                  <a:txBody>
                    <a:bodyPr/>
                    <a:lstStyle/>
                    <a:p>
                      <a:pPr algn="ctr"/>
                      <a:r>
                        <a:rPr lang="en-US" sz="1800" dirty="0" smtClean="0"/>
                        <a:t>In-Person</a:t>
                      </a:r>
                      <a:endParaRPr lang="en-US" sz="1800" dirty="0"/>
                    </a:p>
                  </a:txBody>
                  <a:tcPr anchor="ctr"/>
                </a:tc>
                <a:tc>
                  <a:txBody>
                    <a:bodyPr/>
                    <a:lstStyle/>
                    <a:p>
                      <a:pPr algn="ctr"/>
                      <a:r>
                        <a:rPr lang="en-US" sz="1800" dirty="0" smtClean="0"/>
                        <a:t>Virtual</a:t>
                      </a:r>
                      <a:endParaRPr lang="en-US" sz="1800" dirty="0"/>
                    </a:p>
                  </a:txBody>
                  <a:tcPr anchor="ctr"/>
                </a:tc>
                <a:tc>
                  <a:txBody>
                    <a:bodyPr/>
                    <a:lstStyle/>
                    <a:p>
                      <a:pPr algn="ctr"/>
                      <a:r>
                        <a:rPr lang="en-US" sz="1800" dirty="0" smtClean="0"/>
                        <a:t>Hybrid</a:t>
                      </a:r>
                      <a:endParaRPr lang="en-US" sz="1800" dirty="0"/>
                    </a:p>
                  </a:txBody>
                  <a:tcPr anchor="ctr"/>
                </a:tc>
              </a:tr>
              <a:tr h="593570">
                <a:tc>
                  <a:txBody>
                    <a:bodyPr/>
                    <a:lstStyle/>
                    <a:p>
                      <a:r>
                        <a:rPr lang="en-US" sz="1800" dirty="0" smtClean="0"/>
                        <a:t>Session Location</a:t>
                      </a:r>
                      <a:endParaRPr lang="en-US" sz="1800" dirty="0"/>
                    </a:p>
                  </a:txBody>
                  <a:tcPr anchor="ctr"/>
                </a:tc>
                <a:tc>
                  <a:txBody>
                    <a:bodyPr/>
                    <a:lstStyle/>
                    <a:p>
                      <a:pPr algn="ctr"/>
                      <a:r>
                        <a:rPr lang="en-US" sz="1800" dirty="0" smtClean="0"/>
                        <a:t>The Hague, Netherlands</a:t>
                      </a:r>
                      <a:endParaRPr lang="en-US" sz="1800" dirty="0"/>
                    </a:p>
                  </a:txBody>
                  <a:tcPr anchor="ctr"/>
                </a:tc>
                <a:tc>
                  <a:txBody>
                    <a:bodyPr/>
                    <a:lstStyle/>
                    <a:p>
                      <a:pPr algn="ctr"/>
                      <a:r>
                        <a:rPr lang="en-US" sz="1800" dirty="0" smtClean="0"/>
                        <a:t>Microsoft Teams</a:t>
                      </a:r>
                      <a:endParaRPr lang="en-US" sz="1800" dirty="0"/>
                    </a:p>
                  </a:txBody>
                  <a:tcPr anchor="ctr"/>
                </a:tc>
                <a:tc>
                  <a:txBody>
                    <a:bodyPr/>
                    <a:lstStyle/>
                    <a:p>
                      <a:pPr algn="ctr"/>
                      <a:r>
                        <a:rPr lang="en-US" sz="1800" smtClean="0"/>
                        <a:t>Netherlands</a:t>
                      </a:r>
                      <a:r>
                        <a:rPr lang="en-US" sz="1800" baseline="0" smtClean="0"/>
                        <a:t> and Microsoft Teams</a:t>
                      </a:r>
                      <a:endParaRPr lang="en-US" sz="1800" dirty="0"/>
                    </a:p>
                  </a:txBody>
                  <a:tcPr anchor="ctr"/>
                </a:tc>
              </a:tr>
              <a:tr h="593570">
                <a:tc>
                  <a:txBody>
                    <a:bodyPr/>
                    <a:lstStyle/>
                    <a:p>
                      <a:pPr algn="l"/>
                      <a:r>
                        <a:rPr lang="en-US" sz="1800" dirty="0" smtClean="0"/>
                        <a:t>Session Frequency</a:t>
                      </a:r>
                      <a:endParaRPr lang="en-US" sz="1800" dirty="0"/>
                    </a:p>
                  </a:txBody>
                  <a:tcPr anchor="ctr"/>
                </a:tc>
                <a:tc>
                  <a:txBody>
                    <a:bodyPr/>
                    <a:lstStyle/>
                    <a:p>
                      <a:pPr algn="ctr"/>
                      <a:r>
                        <a:rPr lang="en-US" sz="1800" dirty="0" smtClean="0"/>
                        <a:t>Once per year (sometimes twice)</a:t>
                      </a:r>
                      <a:endParaRPr lang="en-US" sz="1800" dirty="0"/>
                    </a:p>
                  </a:txBody>
                  <a:tcPr anchor="ctr"/>
                </a:tc>
                <a:tc>
                  <a:txBody>
                    <a:bodyPr/>
                    <a:lstStyle/>
                    <a:p>
                      <a:pPr algn="ctr"/>
                      <a:r>
                        <a:rPr lang="en-US" sz="1800" dirty="0" smtClean="0"/>
                        <a:t>2-3 times per year</a:t>
                      </a:r>
                      <a:endParaRPr lang="en-US" sz="1800" dirty="0"/>
                    </a:p>
                  </a:txBody>
                  <a:tcPr anchor="ctr"/>
                </a:tc>
                <a:tc>
                  <a:txBody>
                    <a:bodyPr/>
                    <a:lstStyle/>
                    <a:p>
                      <a:pPr algn="ctr"/>
                      <a:r>
                        <a:rPr lang="en-US" sz="1800" smtClean="0"/>
                        <a:t>2-3 times per year</a:t>
                      </a:r>
                      <a:endParaRPr lang="en-US" sz="1800" dirty="0"/>
                    </a:p>
                  </a:txBody>
                  <a:tcPr anchor="ctr"/>
                </a:tc>
              </a:tr>
              <a:tr h="454545">
                <a:tc>
                  <a:txBody>
                    <a:bodyPr/>
                    <a:lstStyle/>
                    <a:p>
                      <a:pPr algn="l"/>
                      <a:r>
                        <a:rPr lang="en-US" sz="1800" dirty="0" smtClean="0"/>
                        <a:t>Session Length</a:t>
                      </a:r>
                      <a:endParaRPr lang="en-US" sz="1800" dirty="0"/>
                    </a:p>
                  </a:txBody>
                  <a:tcPr anchor="ctr"/>
                </a:tc>
                <a:tc>
                  <a:txBody>
                    <a:bodyPr/>
                    <a:lstStyle/>
                    <a:p>
                      <a:pPr algn="ctr"/>
                      <a:r>
                        <a:rPr lang="en-US" sz="1800" dirty="0" smtClean="0"/>
                        <a:t>4-5 full days</a:t>
                      </a:r>
                      <a:endParaRPr lang="en-US" sz="1800" dirty="0"/>
                    </a:p>
                  </a:txBody>
                  <a:tcPr anchor="ctr"/>
                </a:tc>
                <a:tc>
                  <a:txBody>
                    <a:bodyPr/>
                    <a:lstStyle/>
                    <a:p>
                      <a:pPr algn="ctr"/>
                      <a:r>
                        <a:rPr lang="en-US" sz="1800" dirty="0" smtClean="0"/>
                        <a:t>2-3 half days</a:t>
                      </a:r>
                      <a:endParaRPr lang="en-US" sz="1800" dirty="0"/>
                    </a:p>
                  </a:txBody>
                  <a:tcPr anchor="ctr"/>
                </a:tc>
                <a:tc>
                  <a:txBody>
                    <a:bodyPr/>
                    <a:lstStyle/>
                    <a:p>
                      <a:pPr algn="ctr"/>
                      <a:r>
                        <a:rPr lang="en-US" sz="1800" smtClean="0"/>
                        <a:t>Variable as needed</a:t>
                      </a:r>
                      <a:endParaRPr lang="en-US" sz="1800" dirty="0"/>
                    </a:p>
                  </a:txBody>
                  <a:tcPr anchor="ctr"/>
                </a:tc>
              </a:tr>
              <a:tr h="454545">
                <a:tc>
                  <a:txBody>
                    <a:bodyPr/>
                    <a:lstStyle/>
                    <a:p>
                      <a:pPr algn="l"/>
                      <a:r>
                        <a:rPr lang="en-US" sz="1800" dirty="0" smtClean="0"/>
                        <a:t>Participation Rate</a:t>
                      </a:r>
                      <a:endParaRPr lang="en-US" sz="1800" dirty="0"/>
                    </a:p>
                  </a:txBody>
                  <a:tcPr anchor="ctr"/>
                </a:tc>
                <a:tc>
                  <a:txBody>
                    <a:bodyPr/>
                    <a:lstStyle/>
                    <a:p>
                      <a:pPr algn="ctr"/>
                      <a:r>
                        <a:rPr lang="en-US" sz="1800" smtClean="0"/>
                        <a:t>88-96%</a:t>
                      </a:r>
                      <a:endParaRPr lang="en-US" sz="1800" dirty="0"/>
                    </a:p>
                  </a:txBody>
                  <a:tcPr anchor="ctr"/>
                </a:tc>
                <a:tc>
                  <a:txBody>
                    <a:bodyPr/>
                    <a:lstStyle/>
                    <a:p>
                      <a:pPr algn="ctr"/>
                      <a:r>
                        <a:rPr lang="en-US" sz="1800" smtClean="0"/>
                        <a:t>&gt;95%</a:t>
                      </a:r>
                      <a:endParaRPr lang="en-US" sz="1800" dirty="0"/>
                    </a:p>
                  </a:txBody>
                  <a:tcPr anchor="ctr"/>
                </a:tc>
                <a:tc>
                  <a:txBody>
                    <a:bodyPr/>
                    <a:lstStyle/>
                    <a:p>
                      <a:pPr algn="ctr"/>
                      <a:r>
                        <a:rPr lang="en-US" sz="1800" dirty="0" smtClean="0"/>
                        <a:t>Unknown</a:t>
                      </a:r>
                      <a:r>
                        <a:rPr lang="en-US" sz="1800" baseline="0" dirty="0" smtClean="0"/>
                        <a:t>, should be high</a:t>
                      </a:r>
                      <a:endParaRPr lang="en-US" sz="1800" dirty="0"/>
                    </a:p>
                  </a:txBody>
                  <a:tcPr anchor="ctr"/>
                </a:tc>
              </a:tr>
            </a:tbl>
          </a:graphicData>
        </a:graphic>
      </p:graphicFrame>
      <p:sp>
        <p:nvSpPr>
          <p:cNvPr id="7" name="TextBox 6"/>
          <p:cNvSpPr txBox="1"/>
          <p:nvPr/>
        </p:nvSpPr>
        <p:spPr>
          <a:xfrm>
            <a:off x="224850" y="1002741"/>
            <a:ext cx="8694300" cy="369332"/>
          </a:xfrm>
          <a:prstGeom prst="rect">
            <a:avLst/>
          </a:prstGeom>
          <a:noFill/>
        </p:spPr>
        <p:txBody>
          <a:bodyPr wrap="square" rtlCol="0">
            <a:spAutoFit/>
          </a:bodyPr>
          <a:lstStyle/>
          <a:p>
            <a:r>
              <a:rPr lang="en-US" sz="1800" dirty="0" smtClean="0"/>
              <a:t>Table showing parameters of SAB Sessions before, during and after the COVID-19 pandemic</a:t>
            </a:r>
            <a:endParaRPr lang="en-US" sz="1800" dirty="0"/>
          </a:p>
        </p:txBody>
      </p:sp>
      <p:sp>
        <p:nvSpPr>
          <p:cNvPr id="6" name="TextBox 5">
            <a:extLst>
              <a:ext uri="{FF2B5EF4-FFF2-40B4-BE49-F238E27FC236}">
                <a16:creationId xmlns:a16="http://schemas.microsoft.com/office/drawing/2014/main" xmlns="" id="{68D29476-7660-1049-BF58-5DE19B373679}"/>
              </a:ext>
            </a:extLst>
          </p:cNvPr>
          <p:cNvSpPr txBox="1"/>
          <p:nvPr/>
        </p:nvSpPr>
        <p:spPr>
          <a:xfrm rot="16200000">
            <a:off x="-1779943" y="2499816"/>
            <a:ext cx="3882477" cy="646331"/>
          </a:xfrm>
          <a:prstGeom prst="rect">
            <a:avLst/>
          </a:prstGeom>
          <a:noFill/>
        </p:spPr>
        <p:txBody>
          <a:bodyPr wrap="square" rtlCol="0">
            <a:spAutoFit/>
          </a:bodyPr>
          <a:lstStyle/>
          <a:p>
            <a:pPr algn="ctr"/>
            <a:r>
              <a:rPr lang="aa-ET" sz="3600" dirty="0">
                <a:solidFill>
                  <a:srgbClr val="DFC5DF"/>
                </a:solidFill>
                <a:latin typeface="Arial" panose="020B0604020202020204" pitchFamily="34" charset="0"/>
                <a:cs typeface="Arial" panose="020B0604020202020204" pitchFamily="34" charset="0"/>
              </a:rPr>
              <a:t>RESULTS</a:t>
            </a:r>
          </a:p>
        </p:txBody>
      </p:sp>
    </p:spTree>
    <p:extLst>
      <p:ext uri="{BB962C8B-B14F-4D97-AF65-F5344CB8AC3E}">
        <p14:creationId xmlns:p14="http://schemas.microsoft.com/office/powerpoint/2010/main" val="16379100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7">
            <a:extLst>
              <a:ext uri="{FF2B5EF4-FFF2-40B4-BE49-F238E27FC236}">
                <a16:creationId xmlns:a16="http://schemas.microsoft.com/office/drawing/2014/main" xmlns="" id="{BC5AAA59-41F3-0D40-B5E2-567F04B6D257}"/>
              </a:ext>
            </a:extLst>
          </p:cNvPr>
          <p:cNvSpPr>
            <a:spLocks noChangeArrowheads="1"/>
          </p:cNvSpPr>
          <p:nvPr/>
        </p:nvSpPr>
        <p:spPr bwMode="auto">
          <a:xfrm>
            <a:off x="1992923" y="163887"/>
            <a:ext cx="4962770" cy="634403"/>
          </a:xfrm>
          <a:prstGeom prst="rect">
            <a:avLst/>
          </a:prstGeom>
          <a:noFill/>
          <a:ln w="9525">
            <a:noFill/>
            <a:miter lim="800000"/>
            <a:headEnd/>
            <a:tailEnd/>
          </a:ln>
        </p:spPr>
        <p:txBody>
          <a:bodyPr wrap="square" lIns="18666" tIns="9334" rIns="18666" bIns="9334">
            <a:spAutoFit/>
          </a:bodyPr>
          <a:lstStyle/>
          <a:p>
            <a:pPr algn="ctr" eaLnBrk="0" hangingPunct="0">
              <a:lnSpc>
                <a:spcPts val="1586"/>
              </a:lnSpc>
            </a:pPr>
            <a:r>
              <a:rPr lang="en-US" sz="1200" b="1" dirty="0">
                <a:solidFill>
                  <a:schemeClr val="bg1"/>
                </a:solidFill>
                <a:latin typeface="Arial" panose="020B0604020202020204" pitchFamily="34" charset="0"/>
              </a:rPr>
              <a:t>Resiliency and the OPCW Scientific Advisory Board: Tales of Providing Scientific Advice During a Pandemic</a:t>
            </a:r>
          </a:p>
          <a:p>
            <a:pPr algn="ctr" eaLnBrk="0" hangingPunct="0">
              <a:lnSpc>
                <a:spcPts val="1586"/>
              </a:lnSpc>
            </a:pPr>
            <a:r>
              <a:rPr lang="en-US" sz="800" dirty="0" smtClean="0">
                <a:solidFill>
                  <a:schemeClr val="bg1"/>
                </a:solidFill>
                <a:latin typeface="Arial" panose="020B0604020202020204" pitchFamily="34" charset="0"/>
                <a:ea typeface="Avenir Book" charset="0"/>
              </a:rPr>
              <a:t>Peter J Hotchkiss, Ph.D.; </a:t>
            </a:r>
            <a:r>
              <a:rPr lang="en-US" sz="800" dirty="0" err="1" smtClean="0">
                <a:solidFill>
                  <a:schemeClr val="bg1"/>
                </a:solidFill>
                <a:latin typeface="Arial" panose="020B0604020202020204" pitchFamily="34" charset="0"/>
                <a:ea typeface="Avenir Book" charset="0"/>
              </a:rPr>
              <a:t>Organisation</a:t>
            </a:r>
            <a:r>
              <a:rPr lang="en-US" sz="800" dirty="0" smtClean="0">
                <a:solidFill>
                  <a:schemeClr val="bg1"/>
                </a:solidFill>
                <a:latin typeface="Arial" panose="020B0604020202020204" pitchFamily="34" charset="0"/>
                <a:ea typeface="Avenir Book" charset="0"/>
              </a:rPr>
              <a:t> for the Prohibition of Chemical Weapons; peter.Hotchkiss@opcw.org</a:t>
            </a:r>
            <a:endParaRPr lang="en-US" sz="800" dirty="0">
              <a:solidFill>
                <a:schemeClr val="bg1"/>
              </a:solidFill>
              <a:latin typeface="Avenir Book" charset="0"/>
              <a:ea typeface="Avenir Book" charset="0"/>
              <a:cs typeface="Avenir Book" charset="0"/>
            </a:endParaRPr>
          </a:p>
        </p:txBody>
      </p:sp>
      <p:sp>
        <p:nvSpPr>
          <p:cNvPr id="3" name="TextBox 2">
            <a:extLst>
              <a:ext uri="{FF2B5EF4-FFF2-40B4-BE49-F238E27FC236}">
                <a16:creationId xmlns:a16="http://schemas.microsoft.com/office/drawing/2014/main" xmlns="" id="{E101EA0A-D819-B84A-9A81-14AAFB37F5BF}"/>
              </a:ext>
            </a:extLst>
          </p:cNvPr>
          <p:cNvSpPr txBox="1"/>
          <p:nvPr/>
        </p:nvSpPr>
        <p:spPr>
          <a:xfrm>
            <a:off x="953477" y="567772"/>
            <a:ext cx="672123" cy="200055"/>
          </a:xfrm>
          <a:prstGeom prst="rect">
            <a:avLst/>
          </a:prstGeom>
          <a:noFill/>
        </p:spPr>
        <p:txBody>
          <a:bodyPr wrap="square" rtlCol="0">
            <a:spAutoFit/>
          </a:bodyPr>
          <a:lstStyle/>
          <a:p>
            <a:pPr algn="ctr"/>
            <a:r>
              <a:rPr lang="en-US" sz="700" dirty="0" smtClean="0">
                <a:latin typeface="Arial" panose="020B0604020202020204" pitchFamily="34" charset="0"/>
                <a:cs typeface="Arial" panose="020B0604020202020204" pitchFamily="34" charset="0"/>
              </a:rPr>
              <a:t>P5.1-055</a:t>
            </a:r>
            <a:endParaRPr lang="aa-ET" sz="700" dirty="0">
              <a:latin typeface="Arial" panose="020B0604020202020204" pitchFamily="34" charset="0"/>
              <a:cs typeface="Arial" panose="020B0604020202020204" pitchFamily="34" charset="0"/>
            </a:endParaRPr>
          </a:p>
        </p:txBody>
      </p:sp>
      <p:sp>
        <p:nvSpPr>
          <p:cNvPr id="4" name="TextBox 3"/>
          <p:cNvSpPr txBox="1"/>
          <p:nvPr/>
        </p:nvSpPr>
        <p:spPr>
          <a:xfrm>
            <a:off x="1394085" y="1094282"/>
            <a:ext cx="6830652" cy="400110"/>
          </a:xfrm>
          <a:prstGeom prst="rect">
            <a:avLst/>
          </a:prstGeom>
          <a:noFill/>
        </p:spPr>
        <p:txBody>
          <a:bodyPr wrap="none" rtlCol="0">
            <a:spAutoFit/>
          </a:bodyPr>
          <a:lstStyle/>
          <a:p>
            <a:r>
              <a:rPr lang="en-US" sz="2000" dirty="0" smtClean="0"/>
              <a:t>There are pros and cons for both in-person and virtual meetings</a:t>
            </a:r>
            <a:endParaRPr lang="en-US" sz="2000" dirty="0"/>
          </a:p>
        </p:txBody>
      </p:sp>
      <p:graphicFrame>
        <p:nvGraphicFramePr>
          <p:cNvPr id="5" name="Table 4"/>
          <p:cNvGraphicFramePr>
            <a:graphicFrameLocks noGrp="1"/>
          </p:cNvGraphicFramePr>
          <p:nvPr>
            <p:extLst>
              <p:ext uri="{D42A27DB-BD31-4B8C-83A1-F6EECF244321}">
                <p14:modId xmlns:p14="http://schemas.microsoft.com/office/powerpoint/2010/main" val="1999595451"/>
              </p:ext>
            </p:extLst>
          </p:nvPr>
        </p:nvGraphicFramePr>
        <p:xfrm>
          <a:off x="412229" y="1626538"/>
          <a:ext cx="8476937" cy="3022600"/>
        </p:xfrm>
        <a:graphic>
          <a:graphicData uri="http://schemas.openxmlformats.org/drawingml/2006/table">
            <a:tbl>
              <a:tblPr firstRow="1" bandRow="1">
                <a:tableStyleId>{5C22544A-7EE6-4342-B048-85BDC9FD1C3A}</a:tableStyleId>
              </a:tblPr>
              <a:tblGrid>
                <a:gridCol w="1188481"/>
                <a:gridCol w="3552213"/>
                <a:gridCol w="3736243"/>
              </a:tblGrid>
              <a:tr h="370840">
                <a:tc>
                  <a:txBody>
                    <a:bodyPr/>
                    <a:lstStyle/>
                    <a:p>
                      <a:endParaRPr lang="en-US" sz="1800" dirty="0"/>
                    </a:p>
                  </a:txBody>
                  <a:tcPr/>
                </a:tc>
                <a:tc>
                  <a:txBody>
                    <a:bodyPr/>
                    <a:lstStyle/>
                    <a:p>
                      <a:pPr algn="ctr"/>
                      <a:r>
                        <a:rPr lang="en-US" sz="1800" dirty="0" smtClean="0"/>
                        <a:t>In-Person</a:t>
                      </a:r>
                      <a:endParaRPr lang="en-US" sz="1800" dirty="0"/>
                    </a:p>
                  </a:txBody>
                  <a:tcPr/>
                </a:tc>
                <a:tc>
                  <a:txBody>
                    <a:bodyPr/>
                    <a:lstStyle/>
                    <a:p>
                      <a:pPr algn="ctr"/>
                      <a:r>
                        <a:rPr lang="en-US" sz="1800" dirty="0" smtClean="0"/>
                        <a:t>Virtual</a:t>
                      </a:r>
                      <a:endParaRPr lang="en-US" sz="1800" dirty="0"/>
                    </a:p>
                  </a:txBody>
                  <a:tcPr/>
                </a:tc>
              </a:tr>
              <a:tr h="370840">
                <a:tc>
                  <a:txBody>
                    <a:bodyPr/>
                    <a:lstStyle/>
                    <a:p>
                      <a:r>
                        <a:rPr lang="en-US" sz="1800" dirty="0" smtClean="0"/>
                        <a:t>Pros</a:t>
                      </a:r>
                      <a:endParaRPr lang="en-US" sz="1800" dirty="0"/>
                    </a:p>
                  </a:txBody>
                  <a:tcPr anchor="ctr"/>
                </a:tc>
                <a:tc>
                  <a:txBody>
                    <a:bodyPr/>
                    <a:lstStyle/>
                    <a:p>
                      <a:pPr marL="285750" indent="-285750">
                        <a:buFont typeface="Arial" panose="020B0604020202020204" pitchFamily="34" charset="0"/>
                        <a:buChar char="•"/>
                      </a:pPr>
                      <a:r>
                        <a:rPr lang="en-US" sz="1800" dirty="0" smtClean="0"/>
                        <a:t>Side meetings and building</a:t>
                      </a:r>
                      <a:r>
                        <a:rPr lang="en-US" sz="1800" baseline="0" dirty="0" smtClean="0"/>
                        <a:t> rapport is easier</a:t>
                      </a:r>
                    </a:p>
                    <a:p>
                      <a:pPr marL="285750" indent="-285750">
                        <a:buFont typeface="Arial" panose="020B0604020202020204" pitchFamily="34" charset="0"/>
                        <a:buChar char="•"/>
                      </a:pPr>
                      <a:r>
                        <a:rPr lang="en-US" sz="1800" baseline="0" dirty="0" smtClean="0"/>
                        <a:t>Smoother flow to meeting</a:t>
                      </a:r>
                    </a:p>
                    <a:p>
                      <a:pPr marL="285750" indent="-285750">
                        <a:buFont typeface="Arial" panose="020B0604020202020204" pitchFamily="34" charset="0"/>
                        <a:buChar char="•"/>
                      </a:pPr>
                      <a:r>
                        <a:rPr lang="en-US" sz="1800" dirty="0" smtClean="0"/>
                        <a:t>Able to cover more material</a:t>
                      </a:r>
                      <a:endParaRPr lang="en-US" sz="1800" dirty="0"/>
                    </a:p>
                  </a:txBody>
                  <a:tcPr/>
                </a:tc>
                <a:tc>
                  <a:txBody>
                    <a:bodyPr/>
                    <a:lstStyle/>
                    <a:p>
                      <a:pPr marL="285750" indent="-285750">
                        <a:buFont typeface="Arial" panose="020B0604020202020204" pitchFamily="34" charset="0"/>
                        <a:buChar char="•"/>
                      </a:pPr>
                      <a:r>
                        <a:rPr lang="en-US" sz="1800" dirty="0" smtClean="0"/>
                        <a:t>Easier to find</a:t>
                      </a:r>
                      <a:r>
                        <a:rPr lang="en-US" sz="1800" baseline="0" dirty="0" smtClean="0"/>
                        <a:t> and accommodate external speakers</a:t>
                      </a:r>
                    </a:p>
                    <a:p>
                      <a:pPr marL="285750" indent="-285750">
                        <a:buFont typeface="Arial" panose="020B0604020202020204" pitchFamily="34" charset="0"/>
                        <a:buChar char="•"/>
                      </a:pPr>
                      <a:r>
                        <a:rPr lang="en-US" sz="1800" baseline="0" dirty="0" smtClean="0"/>
                        <a:t>Negligible costs</a:t>
                      </a:r>
                    </a:p>
                    <a:p>
                      <a:pPr marL="285750" indent="-285750">
                        <a:buFont typeface="Arial" panose="020B0604020202020204" pitchFamily="34" charset="0"/>
                        <a:buChar char="•"/>
                      </a:pPr>
                      <a:r>
                        <a:rPr lang="en-US" sz="1800" baseline="0" dirty="0" smtClean="0"/>
                        <a:t>Shorter meetings</a:t>
                      </a:r>
                      <a:endParaRPr lang="en-US" sz="1800" dirty="0"/>
                    </a:p>
                  </a:txBody>
                  <a:tcPr/>
                </a:tc>
              </a:tr>
              <a:tr h="370840">
                <a:tc>
                  <a:txBody>
                    <a:bodyPr/>
                    <a:lstStyle/>
                    <a:p>
                      <a:r>
                        <a:rPr lang="en-US" sz="1800" dirty="0" smtClean="0"/>
                        <a:t>Cons</a:t>
                      </a:r>
                      <a:endParaRPr lang="en-US" sz="1800" dirty="0"/>
                    </a:p>
                  </a:txBody>
                  <a:tcPr anchor="ctr"/>
                </a:tc>
                <a:tc>
                  <a:txBody>
                    <a:bodyPr/>
                    <a:lstStyle/>
                    <a:p>
                      <a:pPr marL="285750" indent="-285750">
                        <a:buFont typeface="Arial" panose="020B0604020202020204" pitchFamily="34" charset="0"/>
                        <a:buChar char="•"/>
                      </a:pPr>
                      <a:r>
                        <a:rPr lang="en-US" sz="1800" dirty="0" smtClean="0"/>
                        <a:t>Expensive (travel and per</a:t>
                      </a:r>
                      <a:r>
                        <a:rPr lang="en-US" sz="1800" baseline="0" dirty="0" smtClean="0"/>
                        <a:t> diem)</a:t>
                      </a:r>
                    </a:p>
                    <a:p>
                      <a:pPr marL="285750" indent="-285750">
                        <a:buFont typeface="Arial" panose="020B0604020202020204" pitchFamily="34" charset="0"/>
                        <a:buChar char="•"/>
                      </a:pPr>
                      <a:r>
                        <a:rPr lang="en-US" sz="1800" baseline="0" dirty="0" smtClean="0"/>
                        <a:t>Time-consuming for attendees</a:t>
                      </a:r>
                    </a:p>
                    <a:p>
                      <a:pPr marL="285750" indent="-285750">
                        <a:buFont typeface="Arial" panose="020B0604020202020204" pitchFamily="34" charset="0"/>
                        <a:buChar char="•"/>
                      </a:pPr>
                      <a:r>
                        <a:rPr lang="en-US" sz="1800" baseline="0" dirty="0" smtClean="0"/>
                        <a:t>External speakers limited to those with time/inclination</a:t>
                      </a:r>
                      <a:endParaRPr lang="en-US" sz="1800" dirty="0"/>
                    </a:p>
                  </a:txBody>
                  <a:tcPr/>
                </a:tc>
                <a:tc>
                  <a:txBody>
                    <a:bodyPr/>
                    <a:lstStyle/>
                    <a:p>
                      <a:pPr marL="285750" indent="-285750">
                        <a:buFont typeface="Arial" panose="020B0604020202020204" pitchFamily="34" charset="0"/>
                        <a:buChar char="•"/>
                      </a:pPr>
                      <a:r>
                        <a:rPr lang="en-US" sz="1800" dirty="0" smtClean="0"/>
                        <a:t>Needing to accommodate for time zones</a:t>
                      </a:r>
                    </a:p>
                    <a:p>
                      <a:pPr marL="285750" indent="-285750">
                        <a:buFont typeface="Arial" panose="020B0604020202020204" pitchFamily="34" charset="0"/>
                        <a:buChar char="•"/>
                      </a:pPr>
                      <a:r>
                        <a:rPr lang="en-US" sz="1800" dirty="0" smtClean="0"/>
                        <a:t>No</a:t>
                      </a:r>
                      <a:r>
                        <a:rPr lang="en-US" sz="1800" baseline="0" dirty="0" smtClean="0"/>
                        <a:t> ‘unstructured’ rapport building</a:t>
                      </a:r>
                    </a:p>
                    <a:p>
                      <a:pPr marL="285750" indent="-285750">
                        <a:buFont typeface="Arial" panose="020B0604020202020204" pitchFamily="34" charset="0"/>
                        <a:buChar char="•"/>
                      </a:pPr>
                      <a:r>
                        <a:rPr lang="en-US" sz="1800" baseline="0" dirty="0" smtClean="0"/>
                        <a:t>Simultaneous language interpretation is harder</a:t>
                      </a:r>
                      <a:endParaRPr lang="en-US" sz="1800" dirty="0"/>
                    </a:p>
                  </a:txBody>
                  <a:tcPr/>
                </a:tc>
              </a:tr>
            </a:tbl>
          </a:graphicData>
        </a:graphic>
      </p:graphicFrame>
      <p:sp>
        <p:nvSpPr>
          <p:cNvPr id="6" name="TextBox 5">
            <a:extLst>
              <a:ext uri="{FF2B5EF4-FFF2-40B4-BE49-F238E27FC236}">
                <a16:creationId xmlns:a16="http://schemas.microsoft.com/office/drawing/2014/main" xmlns="" id="{68D29476-7660-1049-BF58-5DE19B373679}"/>
              </a:ext>
            </a:extLst>
          </p:cNvPr>
          <p:cNvSpPr txBox="1"/>
          <p:nvPr/>
        </p:nvSpPr>
        <p:spPr>
          <a:xfrm rot="16200000">
            <a:off x="-1779943" y="2499816"/>
            <a:ext cx="3882477" cy="646331"/>
          </a:xfrm>
          <a:prstGeom prst="rect">
            <a:avLst/>
          </a:prstGeom>
          <a:noFill/>
        </p:spPr>
        <p:txBody>
          <a:bodyPr wrap="square" rtlCol="0">
            <a:spAutoFit/>
          </a:bodyPr>
          <a:lstStyle/>
          <a:p>
            <a:pPr algn="ctr"/>
            <a:r>
              <a:rPr lang="aa-ET" sz="3600" dirty="0">
                <a:solidFill>
                  <a:srgbClr val="DFC5DF"/>
                </a:solidFill>
                <a:latin typeface="Arial" panose="020B0604020202020204" pitchFamily="34" charset="0"/>
                <a:cs typeface="Arial" panose="020B0604020202020204" pitchFamily="34" charset="0"/>
              </a:rPr>
              <a:t>RESULTS</a:t>
            </a:r>
          </a:p>
        </p:txBody>
      </p:sp>
    </p:spTree>
    <p:extLst>
      <p:ext uri="{BB962C8B-B14F-4D97-AF65-F5344CB8AC3E}">
        <p14:creationId xmlns:p14="http://schemas.microsoft.com/office/powerpoint/2010/main" val="366057436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DFE6FE18-9E0E-3E4A-9C8F-6BF097735A61}"/>
              </a:ext>
            </a:extLst>
          </p:cNvPr>
          <p:cNvSpPr txBox="1"/>
          <p:nvPr/>
        </p:nvSpPr>
        <p:spPr>
          <a:xfrm>
            <a:off x="953477" y="567772"/>
            <a:ext cx="672123" cy="200055"/>
          </a:xfrm>
          <a:prstGeom prst="rect">
            <a:avLst/>
          </a:prstGeom>
          <a:noFill/>
        </p:spPr>
        <p:txBody>
          <a:bodyPr wrap="square" rtlCol="0">
            <a:spAutoFit/>
          </a:bodyPr>
          <a:lstStyle/>
          <a:p>
            <a:pPr algn="ctr"/>
            <a:r>
              <a:rPr lang="en-US" sz="700" dirty="0" smtClean="0">
                <a:latin typeface="Arial" panose="020B0604020202020204" pitchFamily="34" charset="0"/>
                <a:cs typeface="Arial" panose="020B0604020202020204" pitchFamily="34" charset="0"/>
              </a:rPr>
              <a:t>P5.1-055</a:t>
            </a:r>
            <a:endParaRPr lang="aa-ET" sz="7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xmlns="" id="{68D29476-7660-1049-BF58-5DE19B373679}"/>
              </a:ext>
            </a:extLst>
          </p:cNvPr>
          <p:cNvSpPr txBox="1"/>
          <p:nvPr/>
        </p:nvSpPr>
        <p:spPr>
          <a:xfrm rot="16200000">
            <a:off x="-1779943" y="2499816"/>
            <a:ext cx="3882477" cy="646331"/>
          </a:xfrm>
          <a:prstGeom prst="rect">
            <a:avLst/>
          </a:prstGeom>
          <a:noFill/>
        </p:spPr>
        <p:txBody>
          <a:bodyPr wrap="square" rtlCol="0">
            <a:spAutoFit/>
          </a:bodyPr>
          <a:lstStyle/>
          <a:p>
            <a:pPr algn="ctr"/>
            <a:r>
              <a:rPr lang="aa-ET" sz="3600" dirty="0">
                <a:solidFill>
                  <a:srgbClr val="DFC5DF"/>
                </a:solidFill>
                <a:latin typeface="Arial" panose="020B0604020202020204" pitchFamily="34" charset="0"/>
                <a:cs typeface="Arial" panose="020B0604020202020204" pitchFamily="34" charset="0"/>
              </a:rPr>
              <a:t>RESULTS</a:t>
            </a:r>
          </a:p>
        </p:txBody>
      </p:sp>
      <p:sp>
        <p:nvSpPr>
          <p:cNvPr id="7" name="Rectangle 17">
            <a:extLst>
              <a:ext uri="{FF2B5EF4-FFF2-40B4-BE49-F238E27FC236}">
                <a16:creationId xmlns:a16="http://schemas.microsoft.com/office/drawing/2014/main" xmlns="" id="{BC5AAA59-41F3-0D40-B5E2-567F04B6D257}"/>
              </a:ext>
            </a:extLst>
          </p:cNvPr>
          <p:cNvSpPr>
            <a:spLocks noChangeArrowheads="1"/>
          </p:cNvSpPr>
          <p:nvPr/>
        </p:nvSpPr>
        <p:spPr bwMode="auto">
          <a:xfrm>
            <a:off x="1992923" y="163887"/>
            <a:ext cx="4962770" cy="634403"/>
          </a:xfrm>
          <a:prstGeom prst="rect">
            <a:avLst/>
          </a:prstGeom>
          <a:noFill/>
          <a:ln w="9525">
            <a:noFill/>
            <a:miter lim="800000"/>
            <a:headEnd/>
            <a:tailEnd/>
          </a:ln>
        </p:spPr>
        <p:txBody>
          <a:bodyPr wrap="square" lIns="18666" tIns="9334" rIns="18666" bIns="9334">
            <a:spAutoFit/>
          </a:bodyPr>
          <a:lstStyle/>
          <a:p>
            <a:pPr algn="ctr" eaLnBrk="0" hangingPunct="0">
              <a:lnSpc>
                <a:spcPts val="1586"/>
              </a:lnSpc>
            </a:pPr>
            <a:r>
              <a:rPr lang="en-US" sz="1200" b="1" dirty="0">
                <a:solidFill>
                  <a:schemeClr val="bg1"/>
                </a:solidFill>
                <a:latin typeface="Arial" panose="020B0604020202020204" pitchFamily="34" charset="0"/>
              </a:rPr>
              <a:t>Resiliency and the OPCW Scientific Advisory Board: Tales of Providing Scientific Advice During a Pandemic</a:t>
            </a:r>
          </a:p>
          <a:p>
            <a:pPr algn="ctr" eaLnBrk="0" hangingPunct="0">
              <a:lnSpc>
                <a:spcPts val="1586"/>
              </a:lnSpc>
            </a:pPr>
            <a:r>
              <a:rPr lang="en-US" sz="800" dirty="0" smtClean="0">
                <a:solidFill>
                  <a:schemeClr val="bg1"/>
                </a:solidFill>
                <a:latin typeface="Arial" panose="020B0604020202020204" pitchFamily="34" charset="0"/>
                <a:ea typeface="Avenir Book" charset="0"/>
              </a:rPr>
              <a:t>Peter J Hotchkiss, Ph.D.; </a:t>
            </a:r>
            <a:r>
              <a:rPr lang="en-US" sz="800" dirty="0" err="1" smtClean="0">
                <a:solidFill>
                  <a:schemeClr val="bg1"/>
                </a:solidFill>
                <a:latin typeface="Arial" panose="020B0604020202020204" pitchFamily="34" charset="0"/>
                <a:ea typeface="Avenir Book" charset="0"/>
              </a:rPr>
              <a:t>Organisation</a:t>
            </a:r>
            <a:r>
              <a:rPr lang="en-US" sz="800" dirty="0" smtClean="0">
                <a:solidFill>
                  <a:schemeClr val="bg1"/>
                </a:solidFill>
                <a:latin typeface="Arial" panose="020B0604020202020204" pitchFamily="34" charset="0"/>
                <a:ea typeface="Avenir Book" charset="0"/>
              </a:rPr>
              <a:t> for the Prohibition of Chemical Weapons; peter.Hotchkiss@opcw.org</a:t>
            </a:r>
            <a:endParaRPr lang="en-US" sz="800" dirty="0">
              <a:solidFill>
                <a:schemeClr val="bg1"/>
              </a:solidFill>
              <a:latin typeface="Avenir Book" charset="0"/>
              <a:ea typeface="Avenir Book" charset="0"/>
              <a:cs typeface="Avenir Book" charset="0"/>
            </a:endParaRPr>
          </a:p>
        </p:txBody>
      </p:sp>
      <p:sp>
        <p:nvSpPr>
          <p:cNvPr id="2" name="TextBox 1"/>
          <p:cNvSpPr txBox="1"/>
          <p:nvPr/>
        </p:nvSpPr>
        <p:spPr>
          <a:xfrm>
            <a:off x="842478" y="1221698"/>
            <a:ext cx="7739391" cy="3293209"/>
          </a:xfrm>
          <a:prstGeom prst="rect">
            <a:avLst/>
          </a:prstGeom>
          <a:noFill/>
        </p:spPr>
        <p:txBody>
          <a:bodyPr wrap="square" rtlCol="0">
            <a:spAutoFit/>
          </a:bodyPr>
          <a:lstStyle/>
          <a:p>
            <a:pPr>
              <a:spcBef>
                <a:spcPts val="1200"/>
              </a:spcBef>
            </a:pPr>
            <a:r>
              <a:rPr lang="en-US" sz="2400" dirty="0" smtClean="0"/>
              <a:t>Other changes the SAB has made include:</a:t>
            </a:r>
            <a:endParaRPr lang="en-US" sz="2400" dirty="0" smtClean="0"/>
          </a:p>
          <a:p>
            <a:pPr marL="342900" indent="-342900">
              <a:spcBef>
                <a:spcPts val="1200"/>
              </a:spcBef>
              <a:buFont typeface="Arial" panose="020B0604020202020204" pitchFamily="34" charset="0"/>
              <a:buChar char="•"/>
            </a:pPr>
            <a:r>
              <a:rPr lang="en-US" sz="2000" dirty="0" smtClean="0"/>
              <a:t>Recording SAB sessions so that members who have internet difficulties can view the recordings later</a:t>
            </a:r>
            <a:endParaRPr lang="en-US" sz="2000" dirty="0" smtClean="0"/>
          </a:p>
          <a:p>
            <a:pPr marL="342900" indent="-342900">
              <a:spcBef>
                <a:spcPts val="1200"/>
              </a:spcBef>
              <a:buFont typeface="Arial" panose="020B0604020202020204" pitchFamily="34" charset="0"/>
              <a:buChar char="•"/>
            </a:pPr>
            <a:r>
              <a:rPr lang="en-US" sz="2000" dirty="0" smtClean="0"/>
              <a:t>Setting up and utilizing a </a:t>
            </a:r>
            <a:r>
              <a:rPr lang="en-US" sz="2000" dirty="0" err="1" smtClean="0"/>
              <a:t>Sharepoint</a:t>
            </a:r>
            <a:r>
              <a:rPr lang="en-US" sz="2000" dirty="0" smtClean="0"/>
              <a:t> site</a:t>
            </a:r>
            <a:endParaRPr lang="en-US" sz="2000" dirty="0" smtClean="0"/>
          </a:p>
          <a:p>
            <a:pPr marL="701761" lvl="4" indent="-342900">
              <a:spcBef>
                <a:spcPts val="1200"/>
              </a:spcBef>
              <a:buFont typeface="Arial" panose="020B0604020202020204" pitchFamily="34" charset="0"/>
              <a:buChar char="•"/>
            </a:pPr>
            <a:r>
              <a:rPr lang="en-US" sz="1800" dirty="0" smtClean="0"/>
              <a:t>Invite-only, password protected</a:t>
            </a:r>
            <a:endParaRPr lang="en-US" sz="1800" dirty="0" smtClean="0"/>
          </a:p>
          <a:p>
            <a:pPr marL="701761" lvl="4" indent="-342900">
              <a:spcBef>
                <a:spcPts val="1200"/>
              </a:spcBef>
              <a:buFont typeface="Arial" panose="020B0604020202020204" pitchFamily="34" charset="0"/>
              <a:buChar char="•"/>
            </a:pPr>
            <a:r>
              <a:rPr lang="en-US" sz="1800" dirty="0" smtClean="0"/>
              <a:t>Allows for the sharing and storing of documents, presentations, publications, session recordings, etc. to facilitate the work of the SAB</a:t>
            </a:r>
            <a:endParaRPr lang="en-US" sz="1800" dirty="0" smtClean="0"/>
          </a:p>
          <a:p>
            <a:pPr marL="342900" indent="-342900">
              <a:spcBef>
                <a:spcPts val="1200"/>
              </a:spcBef>
              <a:buFont typeface="Arial" panose="020B0604020202020204" pitchFamily="34" charset="0"/>
              <a:buChar char="•"/>
            </a:pPr>
            <a:endParaRPr lang="en-US" sz="2000" dirty="0"/>
          </a:p>
        </p:txBody>
      </p:sp>
    </p:spTree>
    <p:extLst>
      <p:ext uri="{BB962C8B-B14F-4D97-AF65-F5344CB8AC3E}">
        <p14:creationId xmlns:p14="http://schemas.microsoft.com/office/powerpoint/2010/main" val="4388139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40925867-9103-6844-803C-F06ADDBAB5B5}"/>
              </a:ext>
            </a:extLst>
          </p:cNvPr>
          <p:cNvSpPr txBox="1"/>
          <p:nvPr/>
        </p:nvSpPr>
        <p:spPr>
          <a:xfrm>
            <a:off x="953477" y="567772"/>
            <a:ext cx="672123" cy="200055"/>
          </a:xfrm>
          <a:prstGeom prst="rect">
            <a:avLst/>
          </a:prstGeom>
          <a:noFill/>
        </p:spPr>
        <p:txBody>
          <a:bodyPr wrap="square" rtlCol="0">
            <a:spAutoFit/>
          </a:bodyPr>
          <a:lstStyle/>
          <a:p>
            <a:pPr algn="ctr"/>
            <a:r>
              <a:rPr lang="en-US" sz="700" dirty="0" smtClean="0">
                <a:latin typeface="Arial" panose="020B0604020202020204" pitchFamily="34" charset="0"/>
                <a:cs typeface="Arial" panose="020B0604020202020204" pitchFamily="34" charset="0"/>
              </a:rPr>
              <a:t>P5.1-055</a:t>
            </a:r>
            <a:endParaRPr lang="aa-ET" sz="7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xmlns="" id="{A224C6D9-8EEE-364D-BA25-2B01E2110CC1}"/>
              </a:ext>
            </a:extLst>
          </p:cNvPr>
          <p:cNvSpPr txBox="1"/>
          <p:nvPr/>
        </p:nvSpPr>
        <p:spPr>
          <a:xfrm rot="16200000">
            <a:off x="-1775302" y="2499817"/>
            <a:ext cx="3882477" cy="646331"/>
          </a:xfrm>
          <a:prstGeom prst="rect">
            <a:avLst/>
          </a:prstGeom>
          <a:noFill/>
        </p:spPr>
        <p:txBody>
          <a:bodyPr wrap="square" rtlCol="0">
            <a:spAutoFit/>
          </a:bodyPr>
          <a:lstStyle/>
          <a:p>
            <a:pPr algn="ctr"/>
            <a:r>
              <a:rPr lang="aa-ET" sz="3600" dirty="0">
                <a:solidFill>
                  <a:srgbClr val="DFC5DF"/>
                </a:solidFill>
                <a:latin typeface="Arial" panose="020B0604020202020204" pitchFamily="34" charset="0"/>
                <a:cs typeface="Arial" panose="020B0604020202020204" pitchFamily="34" charset="0"/>
              </a:rPr>
              <a:t>CONCLUSIONS</a:t>
            </a:r>
          </a:p>
        </p:txBody>
      </p:sp>
      <p:sp>
        <p:nvSpPr>
          <p:cNvPr id="6" name="Rectangle 17">
            <a:extLst>
              <a:ext uri="{FF2B5EF4-FFF2-40B4-BE49-F238E27FC236}">
                <a16:creationId xmlns:a16="http://schemas.microsoft.com/office/drawing/2014/main" xmlns="" id="{BC5AAA59-41F3-0D40-B5E2-567F04B6D257}"/>
              </a:ext>
            </a:extLst>
          </p:cNvPr>
          <p:cNvSpPr>
            <a:spLocks noChangeArrowheads="1"/>
          </p:cNvSpPr>
          <p:nvPr/>
        </p:nvSpPr>
        <p:spPr bwMode="auto">
          <a:xfrm>
            <a:off x="1992923" y="163887"/>
            <a:ext cx="4962770" cy="634403"/>
          </a:xfrm>
          <a:prstGeom prst="rect">
            <a:avLst/>
          </a:prstGeom>
          <a:noFill/>
          <a:ln w="9525">
            <a:noFill/>
            <a:miter lim="800000"/>
            <a:headEnd/>
            <a:tailEnd/>
          </a:ln>
        </p:spPr>
        <p:txBody>
          <a:bodyPr wrap="square" lIns="18666" tIns="9334" rIns="18666" bIns="9334">
            <a:spAutoFit/>
          </a:bodyPr>
          <a:lstStyle/>
          <a:p>
            <a:pPr algn="ctr" eaLnBrk="0" hangingPunct="0">
              <a:lnSpc>
                <a:spcPts val="1586"/>
              </a:lnSpc>
            </a:pPr>
            <a:r>
              <a:rPr lang="en-US" sz="1200" b="1" dirty="0">
                <a:solidFill>
                  <a:schemeClr val="bg1"/>
                </a:solidFill>
                <a:latin typeface="Arial" panose="020B0604020202020204" pitchFamily="34" charset="0"/>
              </a:rPr>
              <a:t>Resiliency and the OPCW Scientific Advisory Board: Tales of Providing Scientific Advice During a Pandemic</a:t>
            </a:r>
          </a:p>
          <a:p>
            <a:pPr algn="ctr" eaLnBrk="0" hangingPunct="0">
              <a:lnSpc>
                <a:spcPts val="1586"/>
              </a:lnSpc>
            </a:pPr>
            <a:r>
              <a:rPr lang="en-US" sz="800" dirty="0" smtClean="0">
                <a:solidFill>
                  <a:schemeClr val="bg1"/>
                </a:solidFill>
                <a:latin typeface="Arial" panose="020B0604020202020204" pitchFamily="34" charset="0"/>
                <a:ea typeface="Avenir Book" charset="0"/>
              </a:rPr>
              <a:t>Peter J Hotchkiss, Ph.D.; </a:t>
            </a:r>
            <a:r>
              <a:rPr lang="en-US" sz="800" dirty="0" err="1" smtClean="0">
                <a:solidFill>
                  <a:schemeClr val="bg1"/>
                </a:solidFill>
                <a:latin typeface="Arial" panose="020B0604020202020204" pitchFamily="34" charset="0"/>
                <a:ea typeface="Avenir Book" charset="0"/>
              </a:rPr>
              <a:t>Organisation</a:t>
            </a:r>
            <a:r>
              <a:rPr lang="en-US" sz="800" dirty="0" smtClean="0">
                <a:solidFill>
                  <a:schemeClr val="bg1"/>
                </a:solidFill>
                <a:latin typeface="Arial" panose="020B0604020202020204" pitchFamily="34" charset="0"/>
                <a:ea typeface="Avenir Book" charset="0"/>
              </a:rPr>
              <a:t> for the Prohibition of Chemical Weapons; peter.Hotchkiss@opcw.org</a:t>
            </a:r>
            <a:endParaRPr lang="en-US" sz="800" dirty="0">
              <a:solidFill>
                <a:schemeClr val="bg1"/>
              </a:solidFill>
              <a:latin typeface="Avenir Book" charset="0"/>
              <a:ea typeface="Avenir Book" charset="0"/>
              <a:cs typeface="Avenir Book" charset="0"/>
            </a:endParaRPr>
          </a:p>
        </p:txBody>
      </p:sp>
      <p:sp>
        <p:nvSpPr>
          <p:cNvPr id="5" name="TextBox 4"/>
          <p:cNvSpPr txBox="1"/>
          <p:nvPr/>
        </p:nvSpPr>
        <p:spPr>
          <a:xfrm>
            <a:off x="842478" y="1221698"/>
            <a:ext cx="7739391" cy="3770263"/>
          </a:xfrm>
          <a:prstGeom prst="rect">
            <a:avLst/>
          </a:prstGeom>
          <a:noFill/>
        </p:spPr>
        <p:txBody>
          <a:bodyPr wrap="square" rtlCol="0">
            <a:spAutoFit/>
          </a:bodyPr>
          <a:lstStyle/>
          <a:p>
            <a:pPr marL="342900" indent="-342900">
              <a:spcBef>
                <a:spcPts val="600"/>
              </a:spcBef>
              <a:buFont typeface="Arial" panose="020B0604020202020204" pitchFamily="34" charset="0"/>
              <a:buChar char="•"/>
            </a:pPr>
            <a:r>
              <a:rPr lang="en-US" sz="2000" dirty="0" smtClean="0"/>
              <a:t>The OPCW Scientific Advisory Board is tasked with providing scientific advice to the Director-General and the Technical Secretariat</a:t>
            </a:r>
          </a:p>
          <a:p>
            <a:pPr marL="342900" indent="-342900">
              <a:spcBef>
                <a:spcPts val="600"/>
              </a:spcBef>
              <a:buFont typeface="Arial" panose="020B0604020202020204" pitchFamily="34" charset="0"/>
              <a:buChar char="•"/>
            </a:pPr>
            <a:r>
              <a:rPr lang="en-US" sz="2000" dirty="0" smtClean="0"/>
              <a:t>While the COVID-19 pandemic has forced the SAB to work remotely and virtually, the SAB sessions have been successful</a:t>
            </a:r>
          </a:p>
          <a:p>
            <a:pPr marL="701761" lvl="4" indent="-342900">
              <a:spcBef>
                <a:spcPts val="600"/>
              </a:spcBef>
              <a:buFont typeface="Arial" panose="020B0604020202020204" pitchFamily="34" charset="0"/>
              <a:buChar char="•"/>
            </a:pPr>
            <a:r>
              <a:rPr lang="en-US" sz="1800" dirty="0" smtClean="0"/>
              <a:t>Attendance is high</a:t>
            </a:r>
          </a:p>
          <a:p>
            <a:pPr marL="701761" lvl="4" indent="-342900">
              <a:spcBef>
                <a:spcPts val="600"/>
              </a:spcBef>
              <a:buFont typeface="Arial" panose="020B0604020202020204" pitchFamily="34" charset="0"/>
              <a:buChar char="•"/>
            </a:pPr>
            <a:r>
              <a:rPr lang="en-US" sz="1800" dirty="0" smtClean="0"/>
              <a:t>External speakers have still presented</a:t>
            </a:r>
          </a:p>
          <a:p>
            <a:pPr marL="701761" lvl="4" indent="-342900">
              <a:spcBef>
                <a:spcPts val="600"/>
              </a:spcBef>
              <a:buFont typeface="Arial" panose="020B0604020202020204" pitchFamily="34" charset="0"/>
              <a:buChar char="•"/>
            </a:pPr>
            <a:r>
              <a:rPr lang="en-US" sz="1800" dirty="0" smtClean="0"/>
              <a:t>The business of the SAB has continued productively</a:t>
            </a:r>
          </a:p>
          <a:p>
            <a:pPr marL="342900" indent="-342900">
              <a:spcBef>
                <a:spcPts val="600"/>
              </a:spcBef>
              <a:buFont typeface="Arial" panose="020B0604020202020204" pitchFamily="34" charset="0"/>
              <a:buChar char="•"/>
            </a:pPr>
            <a:r>
              <a:rPr lang="en-US" sz="2000" dirty="0" smtClean="0"/>
              <a:t>This experience will allow the SAB to move forward in a more hybrid meeting model, allowing it to conduct its work and to be flexible and resilient for whatever challenges lay ahead</a:t>
            </a:r>
          </a:p>
          <a:p>
            <a:pPr marL="342900" indent="-342900">
              <a:buFont typeface="Arial" panose="020B0604020202020204" pitchFamily="34" charset="0"/>
              <a:buChar char="•"/>
            </a:pPr>
            <a:endParaRPr lang="en-US" sz="2000" dirty="0"/>
          </a:p>
        </p:txBody>
      </p:sp>
    </p:spTree>
    <p:extLst>
      <p:ext uri="{BB962C8B-B14F-4D97-AF65-F5344CB8AC3E}">
        <p14:creationId xmlns:p14="http://schemas.microsoft.com/office/powerpoint/2010/main" val="34105922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38902C2E-D846-7548-87D5-46DC03C317C9}"/>
              </a:ext>
            </a:extLst>
          </p:cNvPr>
          <p:cNvSpPr txBox="1"/>
          <p:nvPr/>
        </p:nvSpPr>
        <p:spPr>
          <a:xfrm>
            <a:off x="953477" y="567772"/>
            <a:ext cx="672123" cy="200055"/>
          </a:xfrm>
          <a:prstGeom prst="rect">
            <a:avLst/>
          </a:prstGeom>
          <a:noFill/>
        </p:spPr>
        <p:txBody>
          <a:bodyPr wrap="square" rtlCol="0">
            <a:spAutoFit/>
          </a:bodyPr>
          <a:lstStyle/>
          <a:p>
            <a:pPr algn="ctr"/>
            <a:r>
              <a:rPr lang="en-US" sz="700" dirty="0" smtClean="0">
                <a:latin typeface="Arial" panose="020B0604020202020204" pitchFamily="34" charset="0"/>
                <a:cs typeface="Arial" panose="020B0604020202020204" pitchFamily="34" charset="0"/>
              </a:rPr>
              <a:t>P5.1-055</a:t>
            </a:r>
            <a:endParaRPr lang="aa-ET" sz="7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xmlns="" id="{165BE312-C0B6-2140-AF9C-95F023216E73}"/>
              </a:ext>
            </a:extLst>
          </p:cNvPr>
          <p:cNvSpPr txBox="1"/>
          <p:nvPr/>
        </p:nvSpPr>
        <p:spPr>
          <a:xfrm rot="16200000">
            <a:off x="-1779943" y="2499816"/>
            <a:ext cx="3882477" cy="646331"/>
          </a:xfrm>
          <a:prstGeom prst="rect">
            <a:avLst/>
          </a:prstGeom>
          <a:noFill/>
        </p:spPr>
        <p:txBody>
          <a:bodyPr wrap="square" rtlCol="0">
            <a:spAutoFit/>
          </a:bodyPr>
          <a:lstStyle/>
          <a:p>
            <a:pPr algn="ctr"/>
            <a:r>
              <a:rPr lang="aa-ET" sz="3600" dirty="0">
                <a:solidFill>
                  <a:srgbClr val="DFC5DF"/>
                </a:solidFill>
                <a:latin typeface="Arial" panose="020B0604020202020204" pitchFamily="34" charset="0"/>
                <a:cs typeface="Arial" panose="020B0604020202020204" pitchFamily="34" charset="0"/>
              </a:rPr>
              <a:t>ABSTRACT</a:t>
            </a:r>
          </a:p>
        </p:txBody>
      </p:sp>
      <p:sp>
        <p:nvSpPr>
          <p:cNvPr id="6" name="Rectangle 17">
            <a:extLst>
              <a:ext uri="{FF2B5EF4-FFF2-40B4-BE49-F238E27FC236}">
                <a16:creationId xmlns:a16="http://schemas.microsoft.com/office/drawing/2014/main" xmlns="" id="{BC5AAA59-41F3-0D40-B5E2-567F04B6D257}"/>
              </a:ext>
            </a:extLst>
          </p:cNvPr>
          <p:cNvSpPr>
            <a:spLocks noChangeArrowheads="1"/>
          </p:cNvSpPr>
          <p:nvPr/>
        </p:nvSpPr>
        <p:spPr bwMode="auto">
          <a:xfrm>
            <a:off x="1992923" y="163887"/>
            <a:ext cx="4962770" cy="634403"/>
          </a:xfrm>
          <a:prstGeom prst="rect">
            <a:avLst/>
          </a:prstGeom>
          <a:noFill/>
          <a:ln w="9525">
            <a:noFill/>
            <a:miter lim="800000"/>
            <a:headEnd/>
            <a:tailEnd/>
          </a:ln>
        </p:spPr>
        <p:txBody>
          <a:bodyPr wrap="square" lIns="18666" tIns="9334" rIns="18666" bIns="9334">
            <a:spAutoFit/>
          </a:bodyPr>
          <a:lstStyle/>
          <a:p>
            <a:pPr algn="ctr" eaLnBrk="0" hangingPunct="0">
              <a:lnSpc>
                <a:spcPts val="1586"/>
              </a:lnSpc>
            </a:pPr>
            <a:r>
              <a:rPr lang="en-US" sz="1200" b="1" dirty="0">
                <a:solidFill>
                  <a:schemeClr val="bg1"/>
                </a:solidFill>
                <a:latin typeface="Arial" panose="020B0604020202020204" pitchFamily="34" charset="0"/>
              </a:rPr>
              <a:t>Resiliency and the OPCW Scientific Advisory Board: Tales of Providing Scientific Advice During a Pandemic</a:t>
            </a:r>
          </a:p>
          <a:p>
            <a:pPr algn="ctr" eaLnBrk="0" hangingPunct="0">
              <a:lnSpc>
                <a:spcPts val="1586"/>
              </a:lnSpc>
            </a:pPr>
            <a:r>
              <a:rPr lang="en-US" sz="800" dirty="0" smtClean="0">
                <a:solidFill>
                  <a:schemeClr val="bg1"/>
                </a:solidFill>
                <a:latin typeface="Arial" panose="020B0604020202020204" pitchFamily="34" charset="0"/>
                <a:ea typeface="Avenir Book" charset="0"/>
              </a:rPr>
              <a:t>Peter J Hotchkiss, Ph.D.; </a:t>
            </a:r>
            <a:r>
              <a:rPr lang="en-US" sz="800" dirty="0" err="1" smtClean="0">
                <a:solidFill>
                  <a:schemeClr val="bg1"/>
                </a:solidFill>
                <a:latin typeface="Arial" panose="020B0604020202020204" pitchFamily="34" charset="0"/>
                <a:ea typeface="Avenir Book" charset="0"/>
              </a:rPr>
              <a:t>Organisation</a:t>
            </a:r>
            <a:r>
              <a:rPr lang="en-US" sz="800" dirty="0" smtClean="0">
                <a:solidFill>
                  <a:schemeClr val="bg1"/>
                </a:solidFill>
                <a:latin typeface="Arial" panose="020B0604020202020204" pitchFamily="34" charset="0"/>
                <a:ea typeface="Avenir Book" charset="0"/>
              </a:rPr>
              <a:t> for the Prohibition of Chemical Weapons; peter.Hotchkiss@opcw.org</a:t>
            </a:r>
            <a:endParaRPr lang="en-US" sz="800" dirty="0">
              <a:solidFill>
                <a:schemeClr val="bg1"/>
              </a:solidFill>
              <a:latin typeface="Avenir Book" charset="0"/>
              <a:ea typeface="Avenir Book" charset="0"/>
              <a:cs typeface="Avenir Book" charset="0"/>
            </a:endParaRPr>
          </a:p>
        </p:txBody>
      </p:sp>
      <p:sp>
        <p:nvSpPr>
          <p:cNvPr id="2" name="Rectangle 1"/>
          <p:cNvSpPr/>
          <p:nvPr/>
        </p:nvSpPr>
        <p:spPr>
          <a:xfrm>
            <a:off x="791212" y="985458"/>
            <a:ext cx="8086457" cy="3785652"/>
          </a:xfrm>
          <a:prstGeom prst="rect">
            <a:avLst/>
          </a:prstGeom>
        </p:spPr>
        <p:txBody>
          <a:bodyPr wrap="square">
            <a:spAutoFit/>
          </a:bodyPr>
          <a:lstStyle/>
          <a:p>
            <a:r>
              <a:rPr lang="en-US" sz="1600" dirty="0"/>
              <a:t>Decision makers serving in policymaking organs of international arms control, disarmament and non-proliferation instruments often consider and review information with significant scientific underpinning. Engagement with scientific communities helps to ensure that an </a:t>
            </a:r>
            <a:r>
              <a:rPr lang="en-US" sz="1600" dirty="0" err="1"/>
              <a:t>organisation</a:t>
            </a:r>
            <a:r>
              <a:rPr lang="en-US" sz="1600" dirty="0"/>
              <a:t> remains abreast of developments in science and technology, and can continue to adapt to emerging challenges and develop capabilities that enhance operational effectiveness. The </a:t>
            </a:r>
            <a:r>
              <a:rPr lang="en-US" sz="1600" dirty="0" err="1"/>
              <a:t>Organisation</a:t>
            </a:r>
            <a:r>
              <a:rPr lang="en-US" sz="1600" dirty="0"/>
              <a:t> for the Prohibition of Chemical Weapons utilizes its Scientific Advisory Board (SAB) to monitor science and technology </a:t>
            </a:r>
            <a:r>
              <a:rPr lang="en-US" sz="1600" dirty="0" smtClean="0"/>
              <a:t>developments </a:t>
            </a:r>
            <a:r>
              <a:rPr lang="en-US" sz="1600" dirty="0"/>
              <a:t>of importance to the Chemical Weapons </a:t>
            </a:r>
            <a:r>
              <a:rPr lang="en-US" sz="1600" dirty="0" smtClean="0"/>
              <a:t>Convention and </a:t>
            </a:r>
            <a:r>
              <a:rPr lang="en-US" sz="1600" dirty="0"/>
              <a:t>States </a:t>
            </a:r>
            <a:r>
              <a:rPr lang="en-US" sz="1600" dirty="0" smtClean="0"/>
              <a:t>Parties. </a:t>
            </a:r>
            <a:r>
              <a:rPr lang="en-US" sz="1600" dirty="0"/>
              <a:t>The SAB has recently, as everyone else, had to adapt to a challenging and changing working environment – one where travel is restricted and communication taxed. We will discuss the SAB’s important role in providing scientific advice to the </a:t>
            </a:r>
            <a:r>
              <a:rPr lang="en-US" sz="1600" dirty="0" smtClean="0"/>
              <a:t>Director-General and </a:t>
            </a:r>
            <a:r>
              <a:rPr lang="en-US" sz="1600" dirty="0"/>
              <a:t>States Parties </a:t>
            </a:r>
            <a:r>
              <a:rPr lang="en-US" sz="1600" dirty="0" smtClean="0"/>
              <a:t>and </a:t>
            </a:r>
            <a:r>
              <a:rPr lang="en-US" sz="1600" dirty="0"/>
              <a:t>how the SAB has continued its work during the recent Covid-19 pandemic. Necessary adaptations, success stories and lessons learned to providing scientific advice during uncertain times will be shared. The current challenge has given us an opportunity to test our fortitude and build resiliency into our processes, guaranteeing the SAB’s efforts and effectiveness moving forward.</a:t>
            </a:r>
          </a:p>
        </p:txBody>
      </p:sp>
    </p:spTree>
    <p:extLst>
      <p:ext uri="{BB962C8B-B14F-4D97-AF65-F5344CB8AC3E}">
        <p14:creationId xmlns:p14="http://schemas.microsoft.com/office/powerpoint/2010/main" val="12075113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7">
            <a:extLst>
              <a:ext uri="{FF2B5EF4-FFF2-40B4-BE49-F238E27FC236}">
                <a16:creationId xmlns:a16="http://schemas.microsoft.com/office/drawing/2014/main" xmlns="" id="{BC5AAA59-41F3-0D40-B5E2-567F04B6D257}"/>
              </a:ext>
            </a:extLst>
          </p:cNvPr>
          <p:cNvSpPr>
            <a:spLocks noChangeArrowheads="1"/>
          </p:cNvSpPr>
          <p:nvPr/>
        </p:nvSpPr>
        <p:spPr bwMode="auto">
          <a:xfrm>
            <a:off x="1992923" y="163887"/>
            <a:ext cx="4962770" cy="634403"/>
          </a:xfrm>
          <a:prstGeom prst="rect">
            <a:avLst/>
          </a:prstGeom>
          <a:noFill/>
          <a:ln w="9525">
            <a:noFill/>
            <a:miter lim="800000"/>
            <a:headEnd/>
            <a:tailEnd/>
          </a:ln>
        </p:spPr>
        <p:txBody>
          <a:bodyPr wrap="square" lIns="18666" tIns="9334" rIns="18666" bIns="9334">
            <a:spAutoFit/>
          </a:bodyPr>
          <a:lstStyle/>
          <a:p>
            <a:pPr algn="ctr" eaLnBrk="0" hangingPunct="0">
              <a:lnSpc>
                <a:spcPts val="1586"/>
              </a:lnSpc>
            </a:pPr>
            <a:r>
              <a:rPr lang="en-US" sz="1200" b="1" dirty="0">
                <a:solidFill>
                  <a:schemeClr val="bg1"/>
                </a:solidFill>
                <a:latin typeface="Arial" panose="020B0604020202020204" pitchFamily="34" charset="0"/>
              </a:rPr>
              <a:t>Resiliency and the OPCW Scientific Advisory Board: Tales of Providing Scientific Advice During a Pandemic</a:t>
            </a:r>
          </a:p>
          <a:p>
            <a:pPr algn="ctr" eaLnBrk="0" hangingPunct="0">
              <a:lnSpc>
                <a:spcPts val="1586"/>
              </a:lnSpc>
            </a:pPr>
            <a:r>
              <a:rPr lang="en-US" sz="800" dirty="0" smtClean="0">
                <a:solidFill>
                  <a:schemeClr val="bg1"/>
                </a:solidFill>
                <a:latin typeface="Arial" panose="020B0604020202020204" pitchFamily="34" charset="0"/>
                <a:ea typeface="Avenir Book" charset="0"/>
              </a:rPr>
              <a:t>Peter J Hotchkiss, Ph.D.; </a:t>
            </a:r>
            <a:r>
              <a:rPr lang="en-US" sz="800" dirty="0" err="1" smtClean="0">
                <a:solidFill>
                  <a:schemeClr val="bg1"/>
                </a:solidFill>
                <a:latin typeface="Arial" panose="020B0604020202020204" pitchFamily="34" charset="0"/>
                <a:ea typeface="Avenir Book" charset="0"/>
              </a:rPr>
              <a:t>Organisation</a:t>
            </a:r>
            <a:r>
              <a:rPr lang="en-US" sz="800" dirty="0" smtClean="0">
                <a:solidFill>
                  <a:schemeClr val="bg1"/>
                </a:solidFill>
                <a:latin typeface="Arial" panose="020B0604020202020204" pitchFamily="34" charset="0"/>
                <a:ea typeface="Avenir Book" charset="0"/>
              </a:rPr>
              <a:t> for the Prohibition of Chemical Weapons; peter.Hotchkiss@opcw.org</a:t>
            </a:r>
            <a:endParaRPr lang="en-US" sz="800" dirty="0">
              <a:solidFill>
                <a:schemeClr val="bg1"/>
              </a:solidFill>
              <a:latin typeface="Avenir Book" charset="0"/>
              <a:ea typeface="Avenir Book" charset="0"/>
              <a:cs typeface="Avenir Book" charset="0"/>
            </a:endParaRPr>
          </a:p>
        </p:txBody>
      </p:sp>
      <p:sp>
        <p:nvSpPr>
          <p:cNvPr id="3" name="TextBox 2">
            <a:extLst>
              <a:ext uri="{FF2B5EF4-FFF2-40B4-BE49-F238E27FC236}">
                <a16:creationId xmlns:a16="http://schemas.microsoft.com/office/drawing/2014/main" xmlns="" id="{E101EA0A-D819-B84A-9A81-14AAFB37F5BF}"/>
              </a:ext>
            </a:extLst>
          </p:cNvPr>
          <p:cNvSpPr txBox="1"/>
          <p:nvPr/>
        </p:nvSpPr>
        <p:spPr>
          <a:xfrm>
            <a:off x="953477" y="567772"/>
            <a:ext cx="672123" cy="200055"/>
          </a:xfrm>
          <a:prstGeom prst="rect">
            <a:avLst/>
          </a:prstGeom>
          <a:noFill/>
        </p:spPr>
        <p:txBody>
          <a:bodyPr wrap="square" rtlCol="0">
            <a:spAutoFit/>
          </a:bodyPr>
          <a:lstStyle/>
          <a:p>
            <a:pPr algn="ctr"/>
            <a:r>
              <a:rPr lang="en-US" sz="700" dirty="0" smtClean="0">
                <a:latin typeface="Arial" panose="020B0604020202020204" pitchFamily="34" charset="0"/>
                <a:cs typeface="Arial" panose="020B0604020202020204" pitchFamily="34" charset="0"/>
              </a:rPr>
              <a:t>P5.1-055</a:t>
            </a:r>
            <a:endParaRPr lang="aa-ET" sz="700" dirty="0">
              <a:latin typeface="Arial" panose="020B0604020202020204" pitchFamily="34" charset="0"/>
              <a:cs typeface="Arial" panose="020B0604020202020204" pitchFamily="34" charset="0"/>
            </a:endParaRPr>
          </a:p>
        </p:txBody>
      </p:sp>
      <p:sp>
        <p:nvSpPr>
          <p:cNvPr id="4" name="Content Placeholder 2">
            <a:extLst>
              <a:ext uri="{FF2B5EF4-FFF2-40B4-BE49-F238E27FC236}">
                <a16:creationId xmlns:a16="http://schemas.microsoft.com/office/drawing/2014/main" xmlns="" id="{59561EBB-949A-4895-8DC6-3B0DC3D5E9A0}"/>
              </a:ext>
            </a:extLst>
          </p:cNvPr>
          <p:cNvSpPr txBox="1">
            <a:spLocks/>
          </p:cNvSpPr>
          <p:nvPr/>
        </p:nvSpPr>
        <p:spPr>
          <a:xfrm>
            <a:off x="950640" y="1599678"/>
            <a:ext cx="5840777" cy="3392779"/>
          </a:xfrm>
          <a:prstGeom prst="rect">
            <a:avLst/>
          </a:prstGeom>
        </p:spPr>
        <p:txBody>
          <a:bodyPr/>
          <a:lstStyle>
            <a:lvl1pPr marL="252027" indent="-252027" algn="l" defTabSz="1008111" rtl="0" eaLnBrk="1" latinLnBrk="0" hangingPunct="1">
              <a:lnSpc>
                <a:spcPct val="90000"/>
              </a:lnSpc>
              <a:spcBef>
                <a:spcPts val="1102"/>
              </a:spcBef>
              <a:buFont typeface="Arial" panose="020B0604020202020204" pitchFamily="34" charset="0"/>
              <a:buChar char="•"/>
              <a:defRPr sz="3087" kern="1200">
                <a:solidFill>
                  <a:schemeClr val="tx1"/>
                </a:solidFill>
                <a:latin typeface="+mn-lt"/>
                <a:ea typeface="+mn-ea"/>
                <a:cs typeface="+mn-cs"/>
              </a:defRPr>
            </a:lvl1pPr>
            <a:lvl2pPr marL="756085" indent="-252027" algn="l" defTabSz="1008111"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60139" indent="-252027" algn="l" defTabSz="1008111"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4195"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8249"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2305"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6361"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80417"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4474"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r>
              <a:rPr lang="en-GB" altLang="en-US" sz="2000" dirty="0" smtClean="0"/>
              <a:t>Implemented by OPCW</a:t>
            </a:r>
          </a:p>
          <a:p>
            <a:r>
              <a:rPr lang="en-GB" altLang="en-US" sz="2000" dirty="0" smtClean="0"/>
              <a:t>Which consists of </a:t>
            </a:r>
          </a:p>
          <a:p>
            <a:pPr lvl="1"/>
            <a:r>
              <a:rPr lang="en-GB" altLang="en-US" sz="1800" dirty="0" smtClean="0"/>
              <a:t>Conference of the States Parties</a:t>
            </a:r>
          </a:p>
          <a:p>
            <a:pPr lvl="1"/>
            <a:r>
              <a:rPr lang="en-GB" altLang="en-US" sz="1800" dirty="0" smtClean="0"/>
              <a:t>Executive Council</a:t>
            </a:r>
          </a:p>
          <a:p>
            <a:pPr lvl="1"/>
            <a:r>
              <a:rPr lang="en-GB" altLang="en-US" sz="1800" dirty="0" smtClean="0"/>
              <a:t>Technical Secretariat</a:t>
            </a:r>
          </a:p>
          <a:p>
            <a:r>
              <a:rPr lang="en-US" altLang="en-US" sz="2000" dirty="0" smtClean="0"/>
              <a:t>The Convention aims to eliminate an entire category of weapons of mass destruction by prohibiting the development, production, acquisition, stockpiling, retention, transfer or use of chemical weapons by States Parties. </a:t>
            </a:r>
          </a:p>
          <a:p>
            <a:endParaRPr lang="en-GB" altLang="en-US" sz="2000" dirty="0" smtClean="0"/>
          </a:p>
          <a:p>
            <a:endParaRPr lang="en-GB" altLang="en-US" sz="2000" dirty="0"/>
          </a:p>
        </p:txBody>
      </p:sp>
      <p:pic>
        <p:nvPicPr>
          <p:cNvPr id="5" name="Picture 2" descr="Afbeeldingsresultaat voor CWC chem">
            <a:extLst>
              <a:ext uri="{FF2B5EF4-FFF2-40B4-BE49-F238E27FC236}">
                <a16:creationId xmlns:a16="http://schemas.microsoft.com/office/drawing/2014/main" xmlns="" id="{368FF26B-8C7B-4EA2-AADB-C6A269DB10F7}"/>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6636064" y="1306678"/>
            <a:ext cx="2322258" cy="3325415"/>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3">
            <a:extLst>
              <a:ext uri="{FF2B5EF4-FFF2-40B4-BE49-F238E27FC236}">
                <a16:creationId xmlns:a16="http://schemas.microsoft.com/office/drawing/2014/main" xmlns="" id="{86999112-DA02-49FA-93B1-151282C59243}"/>
              </a:ext>
            </a:extLst>
          </p:cNvPr>
          <p:cNvSpPr txBox="1">
            <a:spLocks/>
          </p:cNvSpPr>
          <p:nvPr/>
        </p:nvSpPr>
        <p:spPr>
          <a:xfrm>
            <a:off x="950640" y="967931"/>
            <a:ext cx="8147248" cy="857250"/>
          </a:xfrm>
          <a:prstGeom prst="rect">
            <a:avLst/>
          </a:prstGeom>
        </p:spPr>
        <p:txBody>
          <a:bodyPr>
            <a:normAutofit/>
          </a:bodyPr>
          <a:lstStyle>
            <a:lvl1pPr algn="l" defTabSz="1008111" rtl="0" eaLnBrk="1" latinLnBrk="0" hangingPunct="1">
              <a:lnSpc>
                <a:spcPct val="90000"/>
              </a:lnSpc>
              <a:spcBef>
                <a:spcPct val="0"/>
              </a:spcBef>
              <a:buNone/>
              <a:defRPr sz="4850" kern="1200">
                <a:solidFill>
                  <a:schemeClr val="tx1"/>
                </a:solidFill>
                <a:latin typeface="+mj-lt"/>
                <a:ea typeface="+mj-ea"/>
                <a:cs typeface="+mj-cs"/>
              </a:defRPr>
            </a:lvl1pPr>
          </a:lstStyle>
          <a:p>
            <a:r>
              <a:rPr lang="en-US" sz="2800" b="1" dirty="0" smtClean="0"/>
              <a:t>Chemical Weapons Convention (CWC)</a:t>
            </a:r>
            <a:endParaRPr lang="en-US" sz="2800" b="1" dirty="0"/>
          </a:p>
        </p:txBody>
      </p:sp>
      <p:sp>
        <p:nvSpPr>
          <p:cNvPr id="7" name="TextBox 6">
            <a:extLst>
              <a:ext uri="{FF2B5EF4-FFF2-40B4-BE49-F238E27FC236}">
                <a16:creationId xmlns:a16="http://schemas.microsoft.com/office/drawing/2014/main" xmlns="" id="{BCF4EC51-B9A3-6947-90CF-E5A0044512BC}"/>
              </a:ext>
            </a:extLst>
          </p:cNvPr>
          <p:cNvSpPr txBox="1"/>
          <p:nvPr/>
        </p:nvSpPr>
        <p:spPr>
          <a:xfrm rot="16200000">
            <a:off x="-1779943" y="2499817"/>
            <a:ext cx="3882477" cy="646331"/>
          </a:xfrm>
          <a:prstGeom prst="rect">
            <a:avLst/>
          </a:prstGeom>
          <a:noFill/>
        </p:spPr>
        <p:txBody>
          <a:bodyPr wrap="square" rtlCol="0">
            <a:spAutoFit/>
          </a:bodyPr>
          <a:lstStyle/>
          <a:p>
            <a:pPr algn="ctr"/>
            <a:r>
              <a:rPr lang="aa-ET" sz="3600" dirty="0">
                <a:solidFill>
                  <a:srgbClr val="DFC5DF"/>
                </a:solidFill>
                <a:latin typeface="Arial" panose="020B0604020202020204" pitchFamily="34" charset="0"/>
                <a:cs typeface="Arial" panose="020B0604020202020204" pitchFamily="34" charset="0"/>
              </a:rPr>
              <a:t>INTRODUCTION</a:t>
            </a:r>
          </a:p>
        </p:txBody>
      </p:sp>
    </p:spTree>
    <p:extLst>
      <p:ext uri="{BB962C8B-B14F-4D97-AF65-F5344CB8AC3E}">
        <p14:creationId xmlns:p14="http://schemas.microsoft.com/office/powerpoint/2010/main" val="179634187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7">
            <a:extLst>
              <a:ext uri="{FF2B5EF4-FFF2-40B4-BE49-F238E27FC236}">
                <a16:creationId xmlns:a16="http://schemas.microsoft.com/office/drawing/2014/main" xmlns="" id="{BC5AAA59-41F3-0D40-B5E2-567F04B6D257}"/>
              </a:ext>
            </a:extLst>
          </p:cNvPr>
          <p:cNvSpPr>
            <a:spLocks noChangeArrowheads="1"/>
          </p:cNvSpPr>
          <p:nvPr/>
        </p:nvSpPr>
        <p:spPr bwMode="auto">
          <a:xfrm>
            <a:off x="1992923" y="163887"/>
            <a:ext cx="4962770" cy="634403"/>
          </a:xfrm>
          <a:prstGeom prst="rect">
            <a:avLst/>
          </a:prstGeom>
          <a:noFill/>
          <a:ln w="9525">
            <a:noFill/>
            <a:miter lim="800000"/>
            <a:headEnd/>
            <a:tailEnd/>
          </a:ln>
        </p:spPr>
        <p:txBody>
          <a:bodyPr wrap="square" lIns="18666" tIns="9334" rIns="18666" bIns="9334">
            <a:spAutoFit/>
          </a:bodyPr>
          <a:lstStyle/>
          <a:p>
            <a:pPr algn="ctr" eaLnBrk="0" hangingPunct="0">
              <a:lnSpc>
                <a:spcPts val="1586"/>
              </a:lnSpc>
            </a:pPr>
            <a:r>
              <a:rPr lang="en-US" sz="1200" b="1" dirty="0">
                <a:solidFill>
                  <a:schemeClr val="bg1"/>
                </a:solidFill>
                <a:latin typeface="Arial" panose="020B0604020202020204" pitchFamily="34" charset="0"/>
              </a:rPr>
              <a:t>Resiliency and the OPCW Scientific Advisory Board: Tales of Providing Scientific Advice During a Pandemic</a:t>
            </a:r>
          </a:p>
          <a:p>
            <a:pPr algn="ctr" eaLnBrk="0" hangingPunct="0">
              <a:lnSpc>
                <a:spcPts val="1586"/>
              </a:lnSpc>
            </a:pPr>
            <a:r>
              <a:rPr lang="en-US" sz="800" dirty="0" smtClean="0">
                <a:solidFill>
                  <a:schemeClr val="bg1"/>
                </a:solidFill>
                <a:latin typeface="Arial" panose="020B0604020202020204" pitchFamily="34" charset="0"/>
                <a:ea typeface="Avenir Book" charset="0"/>
              </a:rPr>
              <a:t>Peter J Hotchkiss, Ph.D.; </a:t>
            </a:r>
            <a:r>
              <a:rPr lang="en-US" sz="800" dirty="0" err="1" smtClean="0">
                <a:solidFill>
                  <a:schemeClr val="bg1"/>
                </a:solidFill>
                <a:latin typeface="Arial" panose="020B0604020202020204" pitchFamily="34" charset="0"/>
                <a:ea typeface="Avenir Book" charset="0"/>
              </a:rPr>
              <a:t>Organisation</a:t>
            </a:r>
            <a:r>
              <a:rPr lang="en-US" sz="800" dirty="0" smtClean="0">
                <a:solidFill>
                  <a:schemeClr val="bg1"/>
                </a:solidFill>
                <a:latin typeface="Arial" panose="020B0604020202020204" pitchFamily="34" charset="0"/>
                <a:ea typeface="Avenir Book" charset="0"/>
              </a:rPr>
              <a:t> for the Prohibition of Chemical Weapons; peter.Hotchkiss@opcw.org</a:t>
            </a:r>
            <a:endParaRPr lang="en-US" sz="800" dirty="0">
              <a:solidFill>
                <a:schemeClr val="bg1"/>
              </a:solidFill>
              <a:latin typeface="Avenir Book" charset="0"/>
              <a:ea typeface="Avenir Book" charset="0"/>
              <a:cs typeface="Avenir Book" charset="0"/>
            </a:endParaRPr>
          </a:p>
        </p:txBody>
      </p:sp>
      <p:sp>
        <p:nvSpPr>
          <p:cNvPr id="3" name="Subtitle 1"/>
          <p:cNvSpPr txBox="1">
            <a:spLocks/>
          </p:cNvSpPr>
          <p:nvPr/>
        </p:nvSpPr>
        <p:spPr>
          <a:xfrm>
            <a:off x="390623" y="1374740"/>
            <a:ext cx="6418562" cy="2484276"/>
          </a:xfrm>
          <a:prstGeom prst="rect">
            <a:avLst/>
          </a:prstGeom>
        </p:spPr>
        <p:txBody>
          <a:bodyPr rtlCol="0">
            <a:noAutofit/>
          </a:bodyPr>
          <a:lstStyle>
            <a:lvl1pPr marL="252027" indent="-252027" algn="l" defTabSz="1008111" rtl="0" eaLnBrk="1" latinLnBrk="0" hangingPunct="1">
              <a:lnSpc>
                <a:spcPct val="90000"/>
              </a:lnSpc>
              <a:spcBef>
                <a:spcPts val="1102"/>
              </a:spcBef>
              <a:buFont typeface="Arial" panose="020B0604020202020204" pitchFamily="34" charset="0"/>
              <a:buChar char="•"/>
              <a:defRPr sz="3087" kern="1200">
                <a:solidFill>
                  <a:schemeClr val="tx1"/>
                </a:solidFill>
                <a:latin typeface="+mn-lt"/>
                <a:ea typeface="+mn-ea"/>
                <a:cs typeface="+mn-cs"/>
              </a:defRPr>
            </a:lvl1pPr>
            <a:lvl2pPr marL="756085" indent="-252027" algn="l" defTabSz="1008111"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60139" indent="-252027" algn="l" defTabSz="1008111"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4195"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8249"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2305"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6361"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80417"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4474"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marL="0" indent="0" algn="just">
              <a:buClr>
                <a:srgbClr val="0070C0"/>
              </a:buClr>
              <a:buNone/>
              <a:defRPr/>
            </a:pPr>
            <a:r>
              <a:rPr lang="en-GB" sz="1600" dirty="0" smtClean="0"/>
              <a:t>The Conference of States Parties Shall:</a:t>
            </a:r>
          </a:p>
          <a:p>
            <a:pPr marL="308610" lvl="1" indent="0" algn="just">
              <a:buClr>
                <a:srgbClr val="0070C0"/>
              </a:buClr>
              <a:buFont typeface="Arial" panose="020B0604020202020204" pitchFamily="34" charset="0"/>
              <a:buNone/>
              <a:defRPr/>
            </a:pPr>
            <a:endParaRPr lang="en-GB" sz="1000" dirty="0" smtClean="0"/>
          </a:p>
          <a:p>
            <a:pPr marL="504058" lvl="1" indent="0" algn="just">
              <a:buClr>
                <a:srgbClr val="0070C0"/>
              </a:buClr>
              <a:buNone/>
              <a:defRPr/>
            </a:pPr>
            <a:r>
              <a:rPr lang="en-GB" sz="2000" dirty="0" smtClean="0"/>
              <a:t>“Review scientific and technological developments that could affect the operation of this Convention</a:t>
            </a:r>
            <a:r>
              <a:rPr lang="en-GB" sz="2000" dirty="0" smtClean="0">
                <a:effectLst>
                  <a:outerShdw blurRad="38100" dist="38100" dir="2700000" algn="tl">
                    <a:srgbClr val="C0C0C0"/>
                  </a:outerShdw>
                </a:effectLst>
              </a:rPr>
              <a:t> </a:t>
            </a:r>
            <a:r>
              <a:rPr lang="en-GB" sz="2000" dirty="0" smtClean="0"/>
              <a:t>and, in this context, direct the Director General to establish a </a:t>
            </a:r>
            <a:r>
              <a:rPr lang="en-GB" sz="2000" b="1" dirty="0" smtClean="0"/>
              <a:t>Scientific Advisory Board</a:t>
            </a:r>
            <a:r>
              <a:rPr lang="en-GB" sz="2000" dirty="0" smtClean="0"/>
              <a:t> to enable him, in the performance of his functions, to render specialized advice in areas of science and technology relevant to this Convention, to the Conference, the Executive Council or States Parties.”</a:t>
            </a:r>
          </a:p>
          <a:p>
            <a:pPr lvl="1" algn="just">
              <a:buClr>
                <a:srgbClr val="0070C0"/>
              </a:buClr>
              <a:defRPr/>
            </a:pPr>
            <a:endParaRPr lang="en-GB" sz="1000" i="1" dirty="0" smtClean="0"/>
          </a:p>
          <a:p>
            <a:pPr marL="504058" lvl="1" indent="0" algn="just">
              <a:buClr>
                <a:srgbClr val="0070C0"/>
              </a:buClr>
              <a:buNone/>
              <a:defRPr/>
            </a:pPr>
            <a:r>
              <a:rPr lang="en-US" sz="1400" i="1" dirty="0" smtClean="0"/>
              <a:t>CWC Article VIII, </a:t>
            </a:r>
            <a:r>
              <a:rPr lang="en-US" sz="1600" i="1" dirty="0" smtClean="0"/>
              <a:t>Section</a:t>
            </a:r>
            <a:r>
              <a:rPr lang="en-US" sz="1400" i="1" dirty="0" smtClean="0"/>
              <a:t> B, paragraph 21(h)</a:t>
            </a:r>
            <a:endParaRPr lang="en-US" sz="2800" i="1" dirty="0" smtClean="0"/>
          </a:p>
          <a:p>
            <a:pPr>
              <a:defRPr/>
            </a:pPr>
            <a:endParaRPr lang="en-GB" sz="1200" dirty="0"/>
          </a:p>
        </p:txBody>
      </p:sp>
      <p:sp>
        <p:nvSpPr>
          <p:cNvPr id="4" name="Rectangle 3"/>
          <p:cNvSpPr/>
          <p:nvPr/>
        </p:nvSpPr>
        <p:spPr>
          <a:xfrm>
            <a:off x="6955693" y="1046651"/>
            <a:ext cx="2015542" cy="3717570"/>
          </a:xfrm>
          <a:prstGeom prst="rect">
            <a:avLst/>
          </a:prstGeom>
          <a:blipFill dpi="0" rotWithShape="1">
            <a:blip r:embed="rId2" cstate="screen">
              <a:alphaModFix amt="75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65" dirty="0"/>
          </a:p>
        </p:txBody>
      </p:sp>
      <p:sp>
        <p:nvSpPr>
          <p:cNvPr id="5" name="TextBox 4">
            <a:extLst>
              <a:ext uri="{FF2B5EF4-FFF2-40B4-BE49-F238E27FC236}">
                <a16:creationId xmlns:a16="http://schemas.microsoft.com/office/drawing/2014/main" xmlns="" id="{BCF4EC51-B9A3-6947-90CF-E5A0044512BC}"/>
              </a:ext>
            </a:extLst>
          </p:cNvPr>
          <p:cNvSpPr txBox="1"/>
          <p:nvPr/>
        </p:nvSpPr>
        <p:spPr>
          <a:xfrm rot="16200000">
            <a:off x="-1779943" y="2499817"/>
            <a:ext cx="3882477" cy="646331"/>
          </a:xfrm>
          <a:prstGeom prst="rect">
            <a:avLst/>
          </a:prstGeom>
          <a:noFill/>
        </p:spPr>
        <p:txBody>
          <a:bodyPr wrap="square" rtlCol="0">
            <a:spAutoFit/>
          </a:bodyPr>
          <a:lstStyle/>
          <a:p>
            <a:pPr algn="ctr"/>
            <a:r>
              <a:rPr lang="aa-ET" sz="3600" dirty="0">
                <a:solidFill>
                  <a:srgbClr val="DFC5DF"/>
                </a:solidFill>
                <a:latin typeface="Arial" panose="020B0604020202020204" pitchFamily="34" charset="0"/>
                <a:cs typeface="Arial" panose="020B0604020202020204" pitchFamily="34" charset="0"/>
              </a:rPr>
              <a:t>INTRODUCTION</a:t>
            </a:r>
          </a:p>
        </p:txBody>
      </p:sp>
      <p:sp>
        <p:nvSpPr>
          <p:cNvPr id="6" name="TextBox 5">
            <a:extLst>
              <a:ext uri="{FF2B5EF4-FFF2-40B4-BE49-F238E27FC236}">
                <a16:creationId xmlns:a16="http://schemas.microsoft.com/office/drawing/2014/main" xmlns="" id="{E101EA0A-D819-B84A-9A81-14AAFB37F5BF}"/>
              </a:ext>
            </a:extLst>
          </p:cNvPr>
          <p:cNvSpPr txBox="1"/>
          <p:nvPr/>
        </p:nvSpPr>
        <p:spPr>
          <a:xfrm>
            <a:off x="953477" y="567772"/>
            <a:ext cx="672123" cy="200055"/>
          </a:xfrm>
          <a:prstGeom prst="rect">
            <a:avLst/>
          </a:prstGeom>
          <a:noFill/>
        </p:spPr>
        <p:txBody>
          <a:bodyPr wrap="square" rtlCol="0">
            <a:spAutoFit/>
          </a:bodyPr>
          <a:lstStyle/>
          <a:p>
            <a:pPr algn="ctr"/>
            <a:r>
              <a:rPr lang="en-US" sz="700" dirty="0" smtClean="0">
                <a:latin typeface="Arial" panose="020B0604020202020204" pitchFamily="34" charset="0"/>
                <a:cs typeface="Arial" panose="020B0604020202020204" pitchFamily="34" charset="0"/>
              </a:rPr>
              <a:t>P5.1-055</a:t>
            </a:r>
            <a:endParaRPr lang="aa-ET" sz="7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317274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7">
            <a:extLst>
              <a:ext uri="{FF2B5EF4-FFF2-40B4-BE49-F238E27FC236}">
                <a16:creationId xmlns:a16="http://schemas.microsoft.com/office/drawing/2014/main" xmlns="" id="{BC5AAA59-41F3-0D40-B5E2-567F04B6D257}"/>
              </a:ext>
            </a:extLst>
          </p:cNvPr>
          <p:cNvSpPr>
            <a:spLocks noChangeArrowheads="1"/>
          </p:cNvSpPr>
          <p:nvPr/>
        </p:nvSpPr>
        <p:spPr bwMode="auto">
          <a:xfrm>
            <a:off x="1992923" y="163887"/>
            <a:ext cx="4962770" cy="634403"/>
          </a:xfrm>
          <a:prstGeom prst="rect">
            <a:avLst/>
          </a:prstGeom>
          <a:noFill/>
          <a:ln w="9525">
            <a:noFill/>
            <a:miter lim="800000"/>
            <a:headEnd/>
            <a:tailEnd/>
          </a:ln>
        </p:spPr>
        <p:txBody>
          <a:bodyPr wrap="square" lIns="18666" tIns="9334" rIns="18666" bIns="9334">
            <a:spAutoFit/>
          </a:bodyPr>
          <a:lstStyle/>
          <a:p>
            <a:pPr algn="ctr" eaLnBrk="0" hangingPunct="0">
              <a:lnSpc>
                <a:spcPts val="1586"/>
              </a:lnSpc>
            </a:pPr>
            <a:r>
              <a:rPr lang="en-US" sz="1200" b="1" dirty="0">
                <a:solidFill>
                  <a:schemeClr val="bg1"/>
                </a:solidFill>
                <a:latin typeface="Arial" panose="020B0604020202020204" pitchFamily="34" charset="0"/>
              </a:rPr>
              <a:t>Resiliency and the OPCW Scientific Advisory Board: Tales of Providing Scientific Advice During a Pandemic</a:t>
            </a:r>
          </a:p>
          <a:p>
            <a:pPr algn="ctr" eaLnBrk="0" hangingPunct="0">
              <a:lnSpc>
                <a:spcPts val="1586"/>
              </a:lnSpc>
            </a:pPr>
            <a:r>
              <a:rPr lang="en-US" sz="800" dirty="0" smtClean="0">
                <a:solidFill>
                  <a:schemeClr val="bg1"/>
                </a:solidFill>
                <a:latin typeface="Arial" panose="020B0604020202020204" pitchFamily="34" charset="0"/>
                <a:ea typeface="Avenir Book" charset="0"/>
              </a:rPr>
              <a:t>Peter J Hotchkiss, Ph.D.; </a:t>
            </a:r>
            <a:r>
              <a:rPr lang="en-US" sz="800" dirty="0" err="1" smtClean="0">
                <a:solidFill>
                  <a:schemeClr val="bg1"/>
                </a:solidFill>
                <a:latin typeface="Arial" panose="020B0604020202020204" pitchFamily="34" charset="0"/>
                <a:ea typeface="Avenir Book" charset="0"/>
              </a:rPr>
              <a:t>Organisation</a:t>
            </a:r>
            <a:r>
              <a:rPr lang="en-US" sz="800" dirty="0" smtClean="0">
                <a:solidFill>
                  <a:schemeClr val="bg1"/>
                </a:solidFill>
                <a:latin typeface="Arial" panose="020B0604020202020204" pitchFamily="34" charset="0"/>
                <a:ea typeface="Avenir Book" charset="0"/>
              </a:rPr>
              <a:t> for the Prohibition of Chemical Weapons; peter.Hotchkiss@opcw.org</a:t>
            </a:r>
            <a:endParaRPr lang="en-US" sz="800" dirty="0">
              <a:solidFill>
                <a:schemeClr val="bg1"/>
              </a:solidFill>
              <a:latin typeface="Avenir Book" charset="0"/>
              <a:ea typeface="Avenir Book" charset="0"/>
              <a:cs typeface="Avenir Book" charset="0"/>
            </a:endParaRPr>
          </a:p>
        </p:txBody>
      </p:sp>
      <p:sp>
        <p:nvSpPr>
          <p:cNvPr id="3" name="TextBox 2">
            <a:extLst>
              <a:ext uri="{FF2B5EF4-FFF2-40B4-BE49-F238E27FC236}">
                <a16:creationId xmlns:a16="http://schemas.microsoft.com/office/drawing/2014/main" xmlns="" id="{E101EA0A-D819-B84A-9A81-14AAFB37F5BF}"/>
              </a:ext>
            </a:extLst>
          </p:cNvPr>
          <p:cNvSpPr txBox="1"/>
          <p:nvPr/>
        </p:nvSpPr>
        <p:spPr>
          <a:xfrm>
            <a:off x="953477" y="567772"/>
            <a:ext cx="672123" cy="200055"/>
          </a:xfrm>
          <a:prstGeom prst="rect">
            <a:avLst/>
          </a:prstGeom>
          <a:noFill/>
        </p:spPr>
        <p:txBody>
          <a:bodyPr wrap="square" rtlCol="0">
            <a:spAutoFit/>
          </a:bodyPr>
          <a:lstStyle/>
          <a:p>
            <a:pPr algn="ctr"/>
            <a:r>
              <a:rPr lang="en-US" sz="700" dirty="0" smtClean="0">
                <a:latin typeface="Arial" panose="020B0604020202020204" pitchFamily="34" charset="0"/>
                <a:cs typeface="Arial" panose="020B0604020202020204" pitchFamily="34" charset="0"/>
              </a:rPr>
              <a:t>P5.1-055</a:t>
            </a:r>
            <a:endParaRPr lang="aa-ET" sz="7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80371" y="767827"/>
            <a:ext cx="4232853" cy="4232853"/>
          </a:xfrm>
          <a:prstGeom prst="rect">
            <a:avLst/>
          </a:prstGeom>
        </p:spPr>
      </p:pic>
      <p:sp>
        <p:nvSpPr>
          <p:cNvPr id="6" name="Title 3"/>
          <p:cNvSpPr txBox="1">
            <a:spLocks/>
          </p:cNvSpPr>
          <p:nvPr/>
        </p:nvSpPr>
        <p:spPr>
          <a:xfrm>
            <a:off x="-17757" y="985415"/>
            <a:ext cx="5731801" cy="521870"/>
          </a:xfrm>
          <a:prstGeom prst="rect">
            <a:avLst/>
          </a:prstGeom>
        </p:spPr>
        <p:txBody>
          <a:bodyPr vert="horz" lIns="68580" tIns="34290" rIns="68580" bIns="34290" rtlCol="0" anchor="ctr">
            <a:noAutofit/>
          </a:bodyPr>
          <a:lstStyle>
            <a:lvl1pPr algn="l" defTabSz="914400" rtl="0" eaLnBrk="1" latinLnBrk="0" hangingPunct="1">
              <a:spcBef>
                <a:spcPct val="0"/>
              </a:spcBef>
              <a:buNone/>
              <a:defRPr sz="4000" kern="1200" cap="none" spc="-100" baseline="0">
                <a:ln>
                  <a:noFill/>
                </a:ln>
                <a:solidFill>
                  <a:schemeClr val="tx2"/>
                </a:solidFill>
                <a:effectLst/>
                <a:latin typeface="+mj-lt"/>
                <a:ea typeface="+mj-ea"/>
                <a:cs typeface="+mj-cs"/>
              </a:defRPr>
            </a:lvl1pPr>
          </a:lstStyle>
          <a:p>
            <a:pPr algn="ctr">
              <a:defRPr/>
            </a:pPr>
            <a:r>
              <a:rPr lang="en-GB" sz="2400" dirty="0">
                <a:solidFill>
                  <a:schemeClr val="tx1"/>
                </a:solidFill>
              </a:rPr>
              <a:t>The </a:t>
            </a:r>
            <a:r>
              <a:rPr lang="en-GB" sz="2400" dirty="0" smtClean="0">
                <a:solidFill>
                  <a:schemeClr val="tx1"/>
                </a:solidFill>
              </a:rPr>
              <a:t>Scientific Advisory Board (SAB) </a:t>
            </a:r>
            <a:r>
              <a:rPr lang="en-GB" sz="2400" dirty="0">
                <a:solidFill>
                  <a:schemeClr val="tx1"/>
                </a:solidFill>
              </a:rPr>
              <a:t>Undertakes a Continual Review of Science and Technology</a:t>
            </a:r>
          </a:p>
        </p:txBody>
      </p:sp>
      <p:sp>
        <p:nvSpPr>
          <p:cNvPr id="7" name="TextBox 6">
            <a:extLst>
              <a:ext uri="{FF2B5EF4-FFF2-40B4-BE49-F238E27FC236}">
                <a16:creationId xmlns:a16="http://schemas.microsoft.com/office/drawing/2014/main" xmlns="" id="{B44A9686-9B15-6A49-B731-8C1372F7BCED}"/>
              </a:ext>
            </a:extLst>
          </p:cNvPr>
          <p:cNvSpPr txBox="1"/>
          <p:nvPr/>
        </p:nvSpPr>
        <p:spPr>
          <a:xfrm rot="16200000">
            <a:off x="-1779940" y="2499816"/>
            <a:ext cx="3882477" cy="646331"/>
          </a:xfrm>
          <a:prstGeom prst="rect">
            <a:avLst/>
          </a:prstGeom>
          <a:noFill/>
        </p:spPr>
        <p:txBody>
          <a:bodyPr wrap="square" rtlCol="0">
            <a:spAutoFit/>
          </a:bodyPr>
          <a:lstStyle/>
          <a:p>
            <a:pPr algn="ctr"/>
            <a:r>
              <a:rPr lang="aa-ET" sz="3600" dirty="0">
                <a:solidFill>
                  <a:srgbClr val="DFC5DF"/>
                </a:solidFill>
                <a:latin typeface="Arial" panose="020B0604020202020204" pitchFamily="34" charset="0"/>
                <a:cs typeface="Arial" panose="020B0604020202020204" pitchFamily="34" charset="0"/>
              </a:rPr>
              <a:t>METHODS</a:t>
            </a:r>
          </a:p>
        </p:txBody>
      </p:sp>
      <p:pic>
        <p:nvPicPr>
          <p:cNvPr id="8" name="Picture 7"/>
          <p:cNvPicPr>
            <a:picLocks noChangeAspect="1"/>
          </p:cNvPicPr>
          <p:nvPr/>
        </p:nvPicPr>
        <p:blipFill>
          <a:blip r:embed="rId3"/>
          <a:stretch>
            <a:fillRect/>
          </a:stretch>
        </p:blipFill>
        <p:spPr>
          <a:xfrm>
            <a:off x="1625600" y="1694410"/>
            <a:ext cx="2187068" cy="3069810"/>
          </a:xfrm>
          <a:prstGeom prst="rect">
            <a:avLst/>
          </a:prstGeom>
        </p:spPr>
      </p:pic>
    </p:spTree>
    <p:extLst>
      <p:ext uri="{BB962C8B-B14F-4D97-AF65-F5344CB8AC3E}">
        <p14:creationId xmlns:p14="http://schemas.microsoft.com/office/powerpoint/2010/main" val="41637297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clrChange>
              <a:clrFrom>
                <a:srgbClr val="000000"/>
              </a:clrFrom>
              <a:clrTo>
                <a:srgbClr val="000000">
                  <a:alpha val="0"/>
                </a:srgbClr>
              </a:clrTo>
            </a:clrChange>
            <a:extLst>
              <a:ext uri="{28A0092B-C50C-407E-A947-70E740481C1C}">
                <a14:useLocalDpi xmlns:a14="http://schemas.microsoft.com/office/drawing/2010/main"/>
              </a:ext>
            </a:extLst>
          </a:blip>
          <a:srcRect l="4359" t="3853" r="4745" b="4444"/>
          <a:stretch/>
        </p:blipFill>
        <p:spPr>
          <a:xfrm>
            <a:off x="999657" y="2845516"/>
            <a:ext cx="1800000" cy="1800000"/>
          </a:xfrm>
          <a:prstGeom prst="rect">
            <a:avLst/>
          </a:prstGeom>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75238" y="2779855"/>
            <a:ext cx="1872000" cy="1984589"/>
          </a:xfrm>
          <a:prstGeom prst="rect">
            <a:avLst/>
          </a:prstGeom>
        </p:spPr>
      </p:pic>
      <p:pic>
        <p:nvPicPr>
          <p:cNvPr id="9" name="Picture 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731734" y="2770973"/>
            <a:ext cx="1692554" cy="1944000"/>
          </a:xfrm>
          <a:prstGeom prst="rect">
            <a:avLst/>
          </a:prstGeom>
        </p:spPr>
      </p:pic>
      <p:sp>
        <p:nvSpPr>
          <p:cNvPr id="14" name="Rectangle 13"/>
          <p:cNvSpPr/>
          <p:nvPr/>
        </p:nvSpPr>
        <p:spPr>
          <a:xfrm>
            <a:off x="3385177" y="1332044"/>
            <a:ext cx="2545104" cy="1569660"/>
          </a:xfrm>
          <a:prstGeom prst="rect">
            <a:avLst/>
          </a:prstGeom>
        </p:spPr>
        <p:txBody>
          <a:bodyPr wrap="square">
            <a:spAutoFit/>
          </a:bodyPr>
          <a:lstStyle/>
          <a:p>
            <a:pPr algn="ctr"/>
            <a:r>
              <a:rPr lang="en-US" sz="1600" b="1" dirty="0">
                <a:solidFill>
                  <a:srgbClr val="000000"/>
                </a:solidFill>
              </a:rPr>
              <a:t>Converging technologies</a:t>
            </a:r>
            <a:endParaRPr lang="en-US" sz="1600" dirty="0">
              <a:solidFill>
                <a:srgbClr val="000000"/>
              </a:solidFill>
            </a:endParaRPr>
          </a:p>
          <a:p>
            <a:pPr algn="ctr"/>
            <a:r>
              <a:rPr lang="en-US" sz="1600" dirty="0">
                <a:solidFill>
                  <a:srgbClr val="000000"/>
                </a:solidFill>
              </a:rPr>
              <a:t>These develop from the convergence of different systems evolving towards a similar </a:t>
            </a:r>
            <a:r>
              <a:rPr lang="en-US" sz="1600" dirty="0" smtClean="0">
                <a:solidFill>
                  <a:srgbClr val="000000"/>
                </a:solidFill>
              </a:rPr>
              <a:t>goal</a:t>
            </a:r>
          </a:p>
          <a:p>
            <a:pPr algn="ctr"/>
            <a:r>
              <a:rPr lang="en-US" sz="1600" i="1" dirty="0" smtClean="0">
                <a:solidFill>
                  <a:srgbClr val="000000"/>
                </a:solidFill>
              </a:rPr>
              <a:t>e.g., </a:t>
            </a:r>
            <a:r>
              <a:rPr lang="en-US" sz="1600" i="1" dirty="0" err="1" smtClean="0">
                <a:solidFill>
                  <a:srgbClr val="000000"/>
                </a:solidFill>
              </a:rPr>
              <a:t>Chem</a:t>
            </a:r>
            <a:r>
              <a:rPr lang="en-US" sz="1600" i="1" dirty="0" smtClean="0">
                <a:solidFill>
                  <a:srgbClr val="000000"/>
                </a:solidFill>
              </a:rPr>
              <a:t>/Bio Convergence</a:t>
            </a:r>
            <a:endParaRPr lang="en-US" sz="1600" i="1" dirty="0"/>
          </a:p>
        </p:txBody>
      </p:sp>
      <p:sp>
        <p:nvSpPr>
          <p:cNvPr id="15" name="Rectangle 14"/>
          <p:cNvSpPr/>
          <p:nvPr/>
        </p:nvSpPr>
        <p:spPr>
          <a:xfrm>
            <a:off x="6177331" y="1332044"/>
            <a:ext cx="2862318" cy="1569660"/>
          </a:xfrm>
          <a:prstGeom prst="rect">
            <a:avLst/>
          </a:prstGeom>
        </p:spPr>
        <p:txBody>
          <a:bodyPr wrap="square">
            <a:spAutoFit/>
          </a:bodyPr>
          <a:lstStyle/>
          <a:p>
            <a:pPr algn="ctr"/>
            <a:r>
              <a:rPr lang="en-US" sz="1600" b="1" dirty="0">
                <a:solidFill>
                  <a:srgbClr val="000000"/>
                </a:solidFill>
              </a:rPr>
              <a:t>Disruptive technologies</a:t>
            </a:r>
            <a:endParaRPr lang="en-US" sz="1600" dirty="0">
              <a:solidFill>
                <a:srgbClr val="000000"/>
              </a:solidFill>
            </a:endParaRPr>
          </a:p>
          <a:p>
            <a:pPr algn="ctr"/>
            <a:r>
              <a:rPr lang="en-US" sz="1600" dirty="0">
                <a:solidFill>
                  <a:srgbClr val="000000"/>
                </a:solidFill>
              </a:rPr>
              <a:t>Innovations that help create new markets and go on to disrupt an existing market, often displacing an earlier </a:t>
            </a:r>
            <a:r>
              <a:rPr lang="en-US" sz="1600" dirty="0" smtClean="0">
                <a:solidFill>
                  <a:srgbClr val="000000"/>
                </a:solidFill>
              </a:rPr>
              <a:t>technology</a:t>
            </a:r>
          </a:p>
          <a:p>
            <a:pPr algn="ctr"/>
            <a:r>
              <a:rPr lang="en-US" sz="1600" i="1" dirty="0" smtClean="0">
                <a:solidFill>
                  <a:srgbClr val="000000"/>
                </a:solidFill>
              </a:rPr>
              <a:t>e.g., Additive Manufacturing</a:t>
            </a:r>
            <a:endParaRPr lang="en-US" sz="1600" i="1" dirty="0"/>
          </a:p>
        </p:txBody>
      </p:sp>
      <p:sp>
        <p:nvSpPr>
          <p:cNvPr id="16" name="Rectangle 15"/>
          <p:cNvSpPr/>
          <p:nvPr/>
        </p:nvSpPr>
        <p:spPr>
          <a:xfrm>
            <a:off x="587246" y="1332043"/>
            <a:ext cx="2626475" cy="1815882"/>
          </a:xfrm>
          <a:prstGeom prst="rect">
            <a:avLst/>
          </a:prstGeom>
        </p:spPr>
        <p:txBody>
          <a:bodyPr wrap="square">
            <a:spAutoFit/>
          </a:bodyPr>
          <a:lstStyle/>
          <a:p>
            <a:pPr algn="ctr"/>
            <a:r>
              <a:rPr lang="en-US" sz="1600" b="1" dirty="0">
                <a:solidFill>
                  <a:srgbClr val="000000"/>
                </a:solidFill>
              </a:rPr>
              <a:t>Emerging technologies</a:t>
            </a:r>
            <a:endParaRPr lang="en-US" sz="1600" dirty="0">
              <a:solidFill>
                <a:srgbClr val="000000"/>
              </a:solidFill>
            </a:endParaRPr>
          </a:p>
          <a:p>
            <a:pPr algn="ctr"/>
            <a:r>
              <a:rPr lang="en-US" sz="1600" dirty="0">
                <a:solidFill>
                  <a:srgbClr val="000000"/>
                </a:solidFill>
              </a:rPr>
              <a:t>Technical innovations that breach new territory in a particular </a:t>
            </a:r>
            <a:r>
              <a:rPr lang="en-US" sz="1600" dirty="0" smtClean="0">
                <a:solidFill>
                  <a:srgbClr val="000000"/>
                </a:solidFill>
              </a:rPr>
              <a:t>field</a:t>
            </a:r>
          </a:p>
          <a:p>
            <a:pPr algn="ctr"/>
            <a:r>
              <a:rPr lang="en-US" sz="1600" i="1" dirty="0" smtClean="0">
                <a:solidFill>
                  <a:srgbClr val="000000"/>
                </a:solidFill>
              </a:rPr>
              <a:t>e.g</a:t>
            </a:r>
            <a:r>
              <a:rPr lang="en-US" sz="1600" i="1" dirty="0">
                <a:solidFill>
                  <a:srgbClr val="000000"/>
                </a:solidFill>
              </a:rPr>
              <a:t>., Artificial Intelligence led Molecular Design</a:t>
            </a:r>
          </a:p>
          <a:p>
            <a:pPr algn="ctr"/>
            <a:endParaRPr lang="en-US" sz="1600" dirty="0"/>
          </a:p>
        </p:txBody>
      </p:sp>
      <p:sp>
        <p:nvSpPr>
          <p:cNvPr id="17" name="TextBox 16"/>
          <p:cNvSpPr txBox="1"/>
          <p:nvPr/>
        </p:nvSpPr>
        <p:spPr>
          <a:xfrm>
            <a:off x="1300791" y="896381"/>
            <a:ext cx="6832768" cy="400110"/>
          </a:xfrm>
          <a:prstGeom prst="rect">
            <a:avLst/>
          </a:prstGeom>
          <a:noFill/>
        </p:spPr>
        <p:txBody>
          <a:bodyPr wrap="none" rtlCol="0">
            <a:spAutoFit/>
          </a:bodyPr>
          <a:lstStyle/>
          <a:p>
            <a:r>
              <a:rPr lang="en-US" sz="2000" b="1" dirty="0" smtClean="0"/>
              <a:t>The SAB pays special attention to certain types of technologies</a:t>
            </a:r>
            <a:endParaRPr lang="en-US" sz="2000" b="1" dirty="0"/>
          </a:p>
        </p:txBody>
      </p:sp>
      <p:sp>
        <p:nvSpPr>
          <p:cNvPr id="18" name="Rectangle 17">
            <a:extLst>
              <a:ext uri="{FF2B5EF4-FFF2-40B4-BE49-F238E27FC236}">
                <a16:creationId xmlns:a16="http://schemas.microsoft.com/office/drawing/2014/main" xmlns="" id="{BC5AAA59-41F3-0D40-B5E2-567F04B6D257}"/>
              </a:ext>
            </a:extLst>
          </p:cNvPr>
          <p:cNvSpPr>
            <a:spLocks noChangeArrowheads="1"/>
          </p:cNvSpPr>
          <p:nvPr/>
        </p:nvSpPr>
        <p:spPr bwMode="auto">
          <a:xfrm>
            <a:off x="1992923" y="163887"/>
            <a:ext cx="4962770" cy="634403"/>
          </a:xfrm>
          <a:prstGeom prst="rect">
            <a:avLst/>
          </a:prstGeom>
          <a:noFill/>
          <a:ln w="9525">
            <a:noFill/>
            <a:miter lim="800000"/>
            <a:headEnd/>
            <a:tailEnd/>
          </a:ln>
        </p:spPr>
        <p:txBody>
          <a:bodyPr wrap="square" lIns="18666" tIns="9334" rIns="18666" bIns="9334">
            <a:spAutoFit/>
          </a:bodyPr>
          <a:lstStyle/>
          <a:p>
            <a:pPr algn="ctr" eaLnBrk="0" hangingPunct="0">
              <a:lnSpc>
                <a:spcPts val="1586"/>
              </a:lnSpc>
            </a:pPr>
            <a:r>
              <a:rPr lang="en-US" sz="1200" b="1" dirty="0">
                <a:solidFill>
                  <a:schemeClr val="bg1"/>
                </a:solidFill>
                <a:latin typeface="Arial" panose="020B0604020202020204" pitchFamily="34" charset="0"/>
              </a:rPr>
              <a:t>Resiliency and the OPCW Scientific Advisory Board: Tales of Providing Scientific Advice During a Pandemic</a:t>
            </a:r>
          </a:p>
          <a:p>
            <a:pPr algn="ctr" eaLnBrk="0" hangingPunct="0">
              <a:lnSpc>
                <a:spcPts val="1586"/>
              </a:lnSpc>
            </a:pPr>
            <a:r>
              <a:rPr lang="en-US" sz="800" dirty="0" smtClean="0">
                <a:solidFill>
                  <a:schemeClr val="bg1"/>
                </a:solidFill>
                <a:latin typeface="Arial" panose="020B0604020202020204" pitchFamily="34" charset="0"/>
                <a:ea typeface="Avenir Book" charset="0"/>
              </a:rPr>
              <a:t>Peter J Hotchkiss, Ph.D.; </a:t>
            </a:r>
            <a:r>
              <a:rPr lang="en-US" sz="800" dirty="0" err="1" smtClean="0">
                <a:solidFill>
                  <a:schemeClr val="bg1"/>
                </a:solidFill>
                <a:latin typeface="Arial" panose="020B0604020202020204" pitchFamily="34" charset="0"/>
                <a:ea typeface="Avenir Book" charset="0"/>
              </a:rPr>
              <a:t>Organisation</a:t>
            </a:r>
            <a:r>
              <a:rPr lang="en-US" sz="800" dirty="0" smtClean="0">
                <a:solidFill>
                  <a:schemeClr val="bg1"/>
                </a:solidFill>
                <a:latin typeface="Arial" panose="020B0604020202020204" pitchFamily="34" charset="0"/>
                <a:ea typeface="Avenir Book" charset="0"/>
              </a:rPr>
              <a:t> for the Prohibition of Chemical Weapons; peter.Hotchkiss@opcw.org</a:t>
            </a:r>
            <a:endParaRPr lang="en-US" sz="800" dirty="0">
              <a:solidFill>
                <a:schemeClr val="bg1"/>
              </a:solidFill>
              <a:latin typeface="Avenir Book" charset="0"/>
              <a:ea typeface="Avenir Book" charset="0"/>
              <a:cs typeface="Avenir Book" charset="0"/>
            </a:endParaRPr>
          </a:p>
        </p:txBody>
      </p:sp>
      <p:sp>
        <p:nvSpPr>
          <p:cNvPr id="19" name="TextBox 18">
            <a:extLst>
              <a:ext uri="{FF2B5EF4-FFF2-40B4-BE49-F238E27FC236}">
                <a16:creationId xmlns:a16="http://schemas.microsoft.com/office/drawing/2014/main" xmlns="" id="{B44A9686-9B15-6A49-B731-8C1372F7BCED}"/>
              </a:ext>
            </a:extLst>
          </p:cNvPr>
          <p:cNvSpPr txBox="1"/>
          <p:nvPr/>
        </p:nvSpPr>
        <p:spPr>
          <a:xfrm rot="16200000">
            <a:off x="-1779940" y="2499816"/>
            <a:ext cx="3882477" cy="646331"/>
          </a:xfrm>
          <a:prstGeom prst="rect">
            <a:avLst/>
          </a:prstGeom>
          <a:noFill/>
        </p:spPr>
        <p:txBody>
          <a:bodyPr wrap="square" rtlCol="0">
            <a:spAutoFit/>
          </a:bodyPr>
          <a:lstStyle/>
          <a:p>
            <a:pPr algn="ctr"/>
            <a:r>
              <a:rPr lang="aa-ET" sz="3600" dirty="0">
                <a:solidFill>
                  <a:srgbClr val="DFC5DF"/>
                </a:solidFill>
                <a:latin typeface="Arial" panose="020B0604020202020204" pitchFamily="34" charset="0"/>
                <a:cs typeface="Arial" panose="020B0604020202020204" pitchFamily="34" charset="0"/>
              </a:rPr>
              <a:t>METHODS</a:t>
            </a:r>
          </a:p>
        </p:txBody>
      </p:sp>
      <p:sp>
        <p:nvSpPr>
          <p:cNvPr id="11" name="TextBox 10">
            <a:extLst>
              <a:ext uri="{FF2B5EF4-FFF2-40B4-BE49-F238E27FC236}">
                <a16:creationId xmlns:a16="http://schemas.microsoft.com/office/drawing/2014/main" xmlns="" id="{E101EA0A-D819-B84A-9A81-14AAFB37F5BF}"/>
              </a:ext>
            </a:extLst>
          </p:cNvPr>
          <p:cNvSpPr txBox="1"/>
          <p:nvPr/>
        </p:nvSpPr>
        <p:spPr>
          <a:xfrm>
            <a:off x="953477" y="567772"/>
            <a:ext cx="672123" cy="200055"/>
          </a:xfrm>
          <a:prstGeom prst="rect">
            <a:avLst/>
          </a:prstGeom>
          <a:noFill/>
        </p:spPr>
        <p:txBody>
          <a:bodyPr wrap="square" rtlCol="0">
            <a:spAutoFit/>
          </a:bodyPr>
          <a:lstStyle/>
          <a:p>
            <a:pPr algn="ctr"/>
            <a:r>
              <a:rPr lang="en-US" sz="700" dirty="0" smtClean="0">
                <a:latin typeface="Arial" panose="020B0604020202020204" pitchFamily="34" charset="0"/>
                <a:cs typeface="Arial" panose="020B0604020202020204" pitchFamily="34" charset="0"/>
              </a:rPr>
              <a:t>P5.1-055</a:t>
            </a:r>
            <a:endParaRPr lang="aa-ET" sz="7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042940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7">
            <a:extLst>
              <a:ext uri="{FF2B5EF4-FFF2-40B4-BE49-F238E27FC236}">
                <a16:creationId xmlns:a16="http://schemas.microsoft.com/office/drawing/2014/main" xmlns="" id="{BC5AAA59-41F3-0D40-B5E2-567F04B6D257}"/>
              </a:ext>
            </a:extLst>
          </p:cNvPr>
          <p:cNvSpPr>
            <a:spLocks noChangeArrowheads="1"/>
          </p:cNvSpPr>
          <p:nvPr/>
        </p:nvSpPr>
        <p:spPr bwMode="auto">
          <a:xfrm>
            <a:off x="1992923" y="163887"/>
            <a:ext cx="4962770" cy="634403"/>
          </a:xfrm>
          <a:prstGeom prst="rect">
            <a:avLst/>
          </a:prstGeom>
          <a:noFill/>
          <a:ln w="9525">
            <a:noFill/>
            <a:miter lim="800000"/>
            <a:headEnd/>
            <a:tailEnd/>
          </a:ln>
        </p:spPr>
        <p:txBody>
          <a:bodyPr wrap="square" lIns="18666" tIns="9334" rIns="18666" bIns="9334">
            <a:spAutoFit/>
          </a:bodyPr>
          <a:lstStyle/>
          <a:p>
            <a:pPr algn="ctr" eaLnBrk="0" hangingPunct="0">
              <a:lnSpc>
                <a:spcPts val="1586"/>
              </a:lnSpc>
            </a:pPr>
            <a:r>
              <a:rPr lang="en-US" sz="1200" b="1" dirty="0">
                <a:solidFill>
                  <a:schemeClr val="bg1"/>
                </a:solidFill>
                <a:latin typeface="Arial" panose="020B0604020202020204" pitchFamily="34" charset="0"/>
              </a:rPr>
              <a:t>Resiliency and the OPCW Scientific Advisory Board: Tales of Providing Scientific Advice During a Pandemic</a:t>
            </a:r>
          </a:p>
          <a:p>
            <a:pPr algn="ctr" eaLnBrk="0" hangingPunct="0">
              <a:lnSpc>
                <a:spcPts val="1586"/>
              </a:lnSpc>
            </a:pPr>
            <a:r>
              <a:rPr lang="en-US" sz="800" dirty="0" smtClean="0">
                <a:solidFill>
                  <a:schemeClr val="bg1"/>
                </a:solidFill>
                <a:latin typeface="Arial" panose="020B0604020202020204" pitchFamily="34" charset="0"/>
                <a:ea typeface="Avenir Book" charset="0"/>
              </a:rPr>
              <a:t>Peter J Hotchkiss, Ph.D.; </a:t>
            </a:r>
            <a:r>
              <a:rPr lang="en-US" sz="800" dirty="0" err="1" smtClean="0">
                <a:solidFill>
                  <a:schemeClr val="bg1"/>
                </a:solidFill>
                <a:latin typeface="Arial" panose="020B0604020202020204" pitchFamily="34" charset="0"/>
                <a:ea typeface="Avenir Book" charset="0"/>
              </a:rPr>
              <a:t>Organisation</a:t>
            </a:r>
            <a:r>
              <a:rPr lang="en-US" sz="800" dirty="0" smtClean="0">
                <a:solidFill>
                  <a:schemeClr val="bg1"/>
                </a:solidFill>
                <a:latin typeface="Arial" panose="020B0604020202020204" pitchFamily="34" charset="0"/>
                <a:ea typeface="Avenir Book" charset="0"/>
              </a:rPr>
              <a:t> for the Prohibition of Chemical Weapons; peter.Hotchkiss@opcw.org</a:t>
            </a:r>
            <a:endParaRPr lang="en-US" sz="800" dirty="0">
              <a:solidFill>
                <a:schemeClr val="bg1"/>
              </a:solidFill>
              <a:latin typeface="Avenir Book" charset="0"/>
              <a:ea typeface="Avenir Book" charset="0"/>
              <a:cs typeface="Avenir Book" charset="0"/>
            </a:endParaRPr>
          </a:p>
        </p:txBody>
      </p:sp>
      <p:sp>
        <p:nvSpPr>
          <p:cNvPr id="3" name="TextBox 2">
            <a:extLst>
              <a:ext uri="{FF2B5EF4-FFF2-40B4-BE49-F238E27FC236}">
                <a16:creationId xmlns:a16="http://schemas.microsoft.com/office/drawing/2014/main" xmlns="" id="{E101EA0A-D819-B84A-9A81-14AAFB37F5BF}"/>
              </a:ext>
            </a:extLst>
          </p:cNvPr>
          <p:cNvSpPr txBox="1"/>
          <p:nvPr/>
        </p:nvSpPr>
        <p:spPr>
          <a:xfrm>
            <a:off x="953477" y="567772"/>
            <a:ext cx="672123" cy="200055"/>
          </a:xfrm>
          <a:prstGeom prst="rect">
            <a:avLst/>
          </a:prstGeom>
          <a:noFill/>
        </p:spPr>
        <p:txBody>
          <a:bodyPr wrap="square" rtlCol="0">
            <a:spAutoFit/>
          </a:bodyPr>
          <a:lstStyle/>
          <a:p>
            <a:pPr algn="ctr"/>
            <a:r>
              <a:rPr lang="en-US" sz="700" dirty="0" smtClean="0">
                <a:latin typeface="Arial" panose="020B0604020202020204" pitchFamily="34" charset="0"/>
                <a:cs typeface="Arial" panose="020B0604020202020204" pitchFamily="34" charset="0"/>
              </a:rPr>
              <a:t>P5.1-055</a:t>
            </a:r>
            <a:endParaRPr lang="aa-ET" sz="700" dirty="0">
              <a:latin typeface="Arial" panose="020B0604020202020204" pitchFamily="34" charset="0"/>
              <a:cs typeface="Arial" panose="020B0604020202020204" pitchFamily="34" charset="0"/>
            </a:endParaRPr>
          </a:p>
        </p:txBody>
      </p:sp>
      <p:sp>
        <p:nvSpPr>
          <p:cNvPr id="4" name="TextBox 3"/>
          <p:cNvSpPr txBox="1"/>
          <p:nvPr/>
        </p:nvSpPr>
        <p:spPr>
          <a:xfrm>
            <a:off x="3778489" y="4384324"/>
            <a:ext cx="1737592" cy="369332"/>
          </a:xfrm>
          <a:prstGeom prst="rect">
            <a:avLst/>
          </a:prstGeom>
          <a:noFill/>
        </p:spPr>
        <p:txBody>
          <a:bodyPr wrap="none" rtlCol="0">
            <a:spAutoFit/>
          </a:bodyPr>
          <a:lstStyle/>
          <a:p>
            <a:r>
              <a:rPr lang="en-US" sz="1800" dirty="0"/>
              <a:t>Director General</a:t>
            </a:r>
          </a:p>
        </p:txBody>
      </p:sp>
      <p:sp>
        <p:nvSpPr>
          <p:cNvPr id="5" name="TextBox 4"/>
          <p:cNvSpPr txBox="1"/>
          <p:nvPr/>
        </p:nvSpPr>
        <p:spPr>
          <a:xfrm>
            <a:off x="7739722" y="1335957"/>
            <a:ext cx="918860" cy="646331"/>
          </a:xfrm>
          <a:prstGeom prst="rect">
            <a:avLst/>
          </a:prstGeom>
          <a:noFill/>
        </p:spPr>
        <p:txBody>
          <a:bodyPr wrap="square" rtlCol="0">
            <a:spAutoFit/>
          </a:bodyPr>
          <a:lstStyle/>
          <a:p>
            <a:pPr algn="ctr"/>
            <a:r>
              <a:rPr lang="en-US" sz="1800" dirty="0"/>
              <a:t>General Public</a:t>
            </a:r>
          </a:p>
        </p:txBody>
      </p:sp>
      <p:grpSp>
        <p:nvGrpSpPr>
          <p:cNvPr id="6" name="Group 5"/>
          <p:cNvGrpSpPr/>
          <p:nvPr/>
        </p:nvGrpSpPr>
        <p:grpSpPr>
          <a:xfrm>
            <a:off x="3465622" y="1156149"/>
            <a:ext cx="2241707" cy="1808706"/>
            <a:chOff x="3900533" y="1693547"/>
            <a:chExt cx="2988943" cy="2411607"/>
          </a:xfrm>
        </p:grpSpPr>
        <p:sp>
          <p:nvSpPr>
            <p:cNvPr id="7" name="Isosceles Triangle 6"/>
            <p:cNvSpPr/>
            <p:nvPr/>
          </p:nvSpPr>
          <p:spPr>
            <a:xfrm>
              <a:off x="3900533" y="1693547"/>
              <a:ext cx="2988943" cy="2320575"/>
            </a:xfrm>
            <a:prstGeom prst="triangle">
              <a:avLst/>
            </a:prstGeom>
            <a:solidFill>
              <a:schemeClr val="tx2">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5" dirty="0"/>
            </a:p>
          </p:txBody>
        </p:sp>
        <p:sp>
          <p:nvSpPr>
            <p:cNvPr id="8" name="TextBox 7"/>
            <p:cNvSpPr txBox="1"/>
            <p:nvPr/>
          </p:nvSpPr>
          <p:spPr>
            <a:xfrm>
              <a:off x="4213170" y="3325454"/>
              <a:ext cx="2449660" cy="779700"/>
            </a:xfrm>
            <a:prstGeom prst="rect">
              <a:avLst/>
            </a:prstGeom>
            <a:noFill/>
          </p:spPr>
          <p:txBody>
            <a:bodyPr wrap="square" rtlCol="0">
              <a:spAutoFit/>
            </a:bodyPr>
            <a:lstStyle/>
            <a:p>
              <a:pPr algn="ctr"/>
              <a:r>
                <a:rPr lang="en-US" sz="1600" dirty="0"/>
                <a:t>Scientific Advisory Board</a:t>
              </a:r>
            </a:p>
          </p:txBody>
        </p:sp>
        <p:pic>
          <p:nvPicPr>
            <p:cNvPr id="9" name="Picture 8"/>
            <p:cNvPicPr>
              <a:picLocks noChangeAspect="1"/>
            </p:cNvPicPr>
            <p:nvPr/>
          </p:nvPicPr>
          <p:blipFill rotWithShape="1">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4997864" y="2163372"/>
              <a:ext cx="732716" cy="1214338"/>
            </a:xfrm>
            <a:prstGeom prst="rect">
              <a:avLst/>
            </a:prstGeom>
          </p:spPr>
        </p:pic>
      </p:grpSp>
      <p:pic>
        <p:nvPicPr>
          <p:cNvPr id="10" name="Picture 9"/>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83893" y="1001249"/>
            <a:ext cx="1872128" cy="1267286"/>
          </a:xfrm>
          <a:prstGeom prst="rect">
            <a:avLst/>
          </a:prstGeom>
        </p:spPr>
      </p:pic>
      <p:pic>
        <p:nvPicPr>
          <p:cNvPr id="11" name="Picture 10"/>
          <p:cNvPicPr>
            <a:picLocks noChangeAspect="1"/>
          </p:cNvPicPr>
          <p:nvPr/>
        </p:nvPicPr>
        <p:blipFill>
          <a:blip r:embed="rId4" cstate="screen">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6191007" y="1125185"/>
            <a:ext cx="1524467" cy="1143350"/>
          </a:xfrm>
          <a:prstGeom prst="rect">
            <a:avLst/>
          </a:prstGeom>
        </p:spPr>
      </p:pic>
      <p:sp>
        <p:nvSpPr>
          <p:cNvPr id="12" name="TextBox 11"/>
          <p:cNvSpPr txBox="1"/>
          <p:nvPr/>
        </p:nvSpPr>
        <p:spPr>
          <a:xfrm>
            <a:off x="398294" y="1274632"/>
            <a:ext cx="971987" cy="646331"/>
          </a:xfrm>
          <a:prstGeom prst="rect">
            <a:avLst/>
          </a:prstGeom>
          <a:noFill/>
        </p:spPr>
        <p:txBody>
          <a:bodyPr wrap="square" rtlCol="0">
            <a:spAutoFit/>
          </a:bodyPr>
          <a:lstStyle/>
          <a:p>
            <a:pPr algn="ctr"/>
            <a:r>
              <a:rPr lang="en-US" sz="1800" dirty="0"/>
              <a:t>States Parties</a:t>
            </a:r>
          </a:p>
        </p:txBody>
      </p:sp>
      <p:pic>
        <p:nvPicPr>
          <p:cNvPr id="13" name="Picture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154497" y="3475414"/>
            <a:ext cx="985576" cy="985576"/>
          </a:xfrm>
          <a:prstGeom prst="rect">
            <a:avLst/>
          </a:prstGeom>
        </p:spPr>
      </p:pic>
      <p:sp>
        <p:nvSpPr>
          <p:cNvPr id="14" name="Up Arrow 13"/>
          <p:cNvSpPr/>
          <p:nvPr/>
        </p:nvSpPr>
        <p:spPr>
          <a:xfrm>
            <a:off x="4259279" y="2982724"/>
            <a:ext cx="202513" cy="486719"/>
          </a:xfrm>
          <a:prstGeom prst="up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5" dirty="0"/>
          </a:p>
        </p:txBody>
      </p:sp>
      <p:sp>
        <p:nvSpPr>
          <p:cNvPr id="16" name="TextBox 15"/>
          <p:cNvSpPr txBox="1"/>
          <p:nvPr/>
        </p:nvSpPr>
        <p:spPr>
          <a:xfrm>
            <a:off x="3340223" y="951467"/>
            <a:ext cx="1026114" cy="646331"/>
          </a:xfrm>
          <a:prstGeom prst="rect">
            <a:avLst/>
          </a:prstGeom>
          <a:noFill/>
        </p:spPr>
        <p:txBody>
          <a:bodyPr wrap="square" rtlCol="0">
            <a:spAutoFit/>
          </a:bodyPr>
          <a:lstStyle/>
          <a:p>
            <a:r>
              <a:rPr lang="en-US" sz="1200" dirty="0"/>
              <a:t>Review Conference Report</a:t>
            </a:r>
          </a:p>
        </p:txBody>
      </p:sp>
      <p:sp>
        <p:nvSpPr>
          <p:cNvPr id="17" name="Up Arrow 16"/>
          <p:cNvSpPr/>
          <p:nvPr/>
        </p:nvSpPr>
        <p:spPr>
          <a:xfrm rot="18266618">
            <a:off x="2864604" y="1939537"/>
            <a:ext cx="175946" cy="1882308"/>
          </a:xfrm>
          <a:prstGeom prst="up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5" dirty="0"/>
          </a:p>
        </p:txBody>
      </p:sp>
      <p:sp>
        <p:nvSpPr>
          <p:cNvPr id="18" name="Up Arrow 17"/>
          <p:cNvSpPr/>
          <p:nvPr/>
        </p:nvSpPr>
        <p:spPr>
          <a:xfrm rot="3285264">
            <a:off x="6015801" y="1972019"/>
            <a:ext cx="180569" cy="1785421"/>
          </a:xfrm>
          <a:prstGeom prst="up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5" dirty="0"/>
          </a:p>
        </p:txBody>
      </p:sp>
      <p:sp>
        <p:nvSpPr>
          <p:cNvPr id="19" name="TextBox 18"/>
          <p:cNvSpPr txBox="1"/>
          <p:nvPr/>
        </p:nvSpPr>
        <p:spPr>
          <a:xfrm>
            <a:off x="3340223" y="1659123"/>
            <a:ext cx="772544" cy="461665"/>
          </a:xfrm>
          <a:prstGeom prst="rect">
            <a:avLst/>
          </a:prstGeom>
          <a:noFill/>
        </p:spPr>
        <p:txBody>
          <a:bodyPr wrap="square" rtlCol="0">
            <a:spAutoFit/>
          </a:bodyPr>
          <a:lstStyle/>
          <a:p>
            <a:r>
              <a:rPr lang="en-US" sz="1200" dirty="0"/>
              <a:t>CSP Briefings</a:t>
            </a:r>
          </a:p>
        </p:txBody>
      </p:sp>
      <p:sp>
        <p:nvSpPr>
          <p:cNvPr id="20" name="Up Arrow 19"/>
          <p:cNvSpPr/>
          <p:nvPr/>
        </p:nvSpPr>
        <p:spPr>
          <a:xfrm flipV="1">
            <a:off x="4776491" y="2982724"/>
            <a:ext cx="202513" cy="486719"/>
          </a:xfrm>
          <a:prstGeom prst="up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5" dirty="0"/>
          </a:p>
        </p:txBody>
      </p:sp>
      <p:sp>
        <p:nvSpPr>
          <p:cNvPr id="21" name="Up Arrow 20"/>
          <p:cNvSpPr/>
          <p:nvPr/>
        </p:nvSpPr>
        <p:spPr>
          <a:xfrm rot="5400000" flipV="1">
            <a:off x="3681727" y="1247813"/>
            <a:ext cx="89536" cy="757645"/>
          </a:xfrm>
          <a:prstGeom prst="up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5" dirty="0"/>
          </a:p>
        </p:txBody>
      </p:sp>
      <p:sp>
        <p:nvSpPr>
          <p:cNvPr id="22" name="TextBox 21">
            <a:extLst>
              <a:ext uri="{FF2B5EF4-FFF2-40B4-BE49-F238E27FC236}">
                <a16:creationId xmlns:a16="http://schemas.microsoft.com/office/drawing/2014/main" xmlns="" id="{B44A9686-9B15-6A49-B731-8C1372F7BCED}"/>
              </a:ext>
            </a:extLst>
          </p:cNvPr>
          <p:cNvSpPr txBox="1"/>
          <p:nvPr/>
        </p:nvSpPr>
        <p:spPr>
          <a:xfrm rot="16200000">
            <a:off x="-1779940" y="2499816"/>
            <a:ext cx="3882477" cy="646331"/>
          </a:xfrm>
          <a:prstGeom prst="rect">
            <a:avLst/>
          </a:prstGeom>
          <a:noFill/>
        </p:spPr>
        <p:txBody>
          <a:bodyPr wrap="square" rtlCol="0">
            <a:spAutoFit/>
          </a:bodyPr>
          <a:lstStyle/>
          <a:p>
            <a:pPr algn="ctr"/>
            <a:r>
              <a:rPr lang="aa-ET" sz="3600" dirty="0">
                <a:solidFill>
                  <a:srgbClr val="DFC5DF"/>
                </a:solidFill>
                <a:latin typeface="Arial" panose="020B0604020202020204" pitchFamily="34" charset="0"/>
                <a:cs typeface="Arial" panose="020B0604020202020204" pitchFamily="34" charset="0"/>
              </a:rPr>
              <a:t>METHODS</a:t>
            </a:r>
          </a:p>
        </p:txBody>
      </p:sp>
    </p:spTree>
    <p:extLst>
      <p:ext uri="{BB962C8B-B14F-4D97-AF65-F5344CB8AC3E}">
        <p14:creationId xmlns:p14="http://schemas.microsoft.com/office/powerpoint/2010/main" val="257746935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7">
            <a:extLst>
              <a:ext uri="{FF2B5EF4-FFF2-40B4-BE49-F238E27FC236}">
                <a16:creationId xmlns:a16="http://schemas.microsoft.com/office/drawing/2014/main" xmlns="" id="{BC5AAA59-41F3-0D40-B5E2-567F04B6D257}"/>
              </a:ext>
            </a:extLst>
          </p:cNvPr>
          <p:cNvSpPr>
            <a:spLocks noChangeArrowheads="1"/>
          </p:cNvSpPr>
          <p:nvPr/>
        </p:nvSpPr>
        <p:spPr bwMode="auto">
          <a:xfrm>
            <a:off x="1992923" y="163887"/>
            <a:ext cx="4962770" cy="634403"/>
          </a:xfrm>
          <a:prstGeom prst="rect">
            <a:avLst/>
          </a:prstGeom>
          <a:noFill/>
          <a:ln w="9525">
            <a:noFill/>
            <a:miter lim="800000"/>
            <a:headEnd/>
            <a:tailEnd/>
          </a:ln>
        </p:spPr>
        <p:txBody>
          <a:bodyPr wrap="square" lIns="18666" tIns="9334" rIns="18666" bIns="9334">
            <a:spAutoFit/>
          </a:bodyPr>
          <a:lstStyle/>
          <a:p>
            <a:pPr algn="ctr" eaLnBrk="0" hangingPunct="0">
              <a:lnSpc>
                <a:spcPts val="1586"/>
              </a:lnSpc>
            </a:pPr>
            <a:r>
              <a:rPr lang="en-US" sz="1200" b="1" dirty="0">
                <a:solidFill>
                  <a:schemeClr val="bg1"/>
                </a:solidFill>
                <a:latin typeface="Arial" panose="020B0604020202020204" pitchFamily="34" charset="0"/>
              </a:rPr>
              <a:t>Resiliency and the OPCW Scientific Advisory Board: Tales of Providing Scientific Advice During a Pandemic</a:t>
            </a:r>
          </a:p>
          <a:p>
            <a:pPr algn="ctr" eaLnBrk="0" hangingPunct="0">
              <a:lnSpc>
                <a:spcPts val="1586"/>
              </a:lnSpc>
            </a:pPr>
            <a:r>
              <a:rPr lang="en-US" sz="800" dirty="0" smtClean="0">
                <a:solidFill>
                  <a:schemeClr val="bg1"/>
                </a:solidFill>
                <a:latin typeface="Arial" panose="020B0604020202020204" pitchFamily="34" charset="0"/>
                <a:ea typeface="Avenir Book" charset="0"/>
              </a:rPr>
              <a:t>Peter J Hotchkiss, Ph.D.; </a:t>
            </a:r>
            <a:r>
              <a:rPr lang="en-US" sz="800" dirty="0" err="1" smtClean="0">
                <a:solidFill>
                  <a:schemeClr val="bg1"/>
                </a:solidFill>
                <a:latin typeface="Arial" panose="020B0604020202020204" pitchFamily="34" charset="0"/>
                <a:ea typeface="Avenir Book" charset="0"/>
              </a:rPr>
              <a:t>Organisation</a:t>
            </a:r>
            <a:r>
              <a:rPr lang="en-US" sz="800" dirty="0" smtClean="0">
                <a:solidFill>
                  <a:schemeClr val="bg1"/>
                </a:solidFill>
                <a:latin typeface="Arial" panose="020B0604020202020204" pitchFamily="34" charset="0"/>
                <a:ea typeface="Avenir Book" charset="0"/>
              </a:rPr>
              <a:t> for the Prohibition of Chemical Weapons; peter.Hotchkiss@opcw.org</a:t>
            </a:r>
            <a:endParaRPr lang="en-US" sz="800" dirty="0">
              <a:solidFill>
                <a:schemeClr val="bg1"/>
              </a:solidFill>
              <a:latin typeface="Avenir Book" charset="0"/>
              <a:ea typeface="Avenir Book" charset="0"/>
              <a:cs typeface="Avenir Book" charset="0"/>
            </a:endParaRPr>
          </a:p>
        </p:txBody>
      </p:sp>
      <p:sp>
        <p:nvSpPr>
          <p:cNvPr id="3" name="TextBox 2">
            <a:extLst>
              <a:ext uri="{FF2B5EF4-FFF2-40B4-BE49-F238E27FC236}">
                <a16:creationId xmlns:a16="http://schemas.microsoft.com/office/drawing/2014/main" xmlns="" id="{E101EA0A-D819-B84A-9A81-14AAFB37F5BF}"/>
              </a:ext>
            </a:extLst>
          </p:cNvPr>
          <p:cNvSpPr txBox="1"/>
          <p:nvPr/>
        </p:nvSpPr>
        <p:spPr>
          <a:xfrm>
            <a:off x="953477" y="567772"/>
            <a:ext cx="672123" cy="200055"/>
          </a:xfrm>
          <a:prstGeom prst="rect">
            <a:avLst/>
          </a:prstGeom>
          <a:noFill/>
        </p:spPr>
        <p:txBody>
          <a:bodyPr wrap="square" rtlCol="0">
            <a:spAutoFit/>
          </a:bodyPr>
          <a:lstStyle/>
          <a:p>
            <a:pPr algn="ctr"/>
            <a:r>
              <a:rPr lang="en-US" sz="700" dirty="0" smtClean="0">
                <a:latin typeface="Arial" panose="020B0604020202020204" pitchFamily="34" charset="0"/>
                <a:cs typeface="Arial" panose="020B0604020202020204" pitchFamily="34" charset="0"/>
              </a:rPr>
              <a:t>P5.1-055</a:t>
            </a:r>
            <a:endParaRPr lang="aa-ET" sz="700" dirty="0">
              <a:latin typeface="Arial" panose="020B0604020202020204" pitchFamily="34" charset="0"/>
              <a:cs typeface="Arial" panose="020B0604020202020204" pitchFamily="34" charset="0"/>
            </a:endParaRPr>
          </a:p>
        </p:txBody>
      </p:sp>
      <p:sp>
        <p:nvSpPr>
          <p:cNvPr id="4" name="Title 1"/>
          <p:cNvSpPr txBox="1">
            <a:spLocks/>
          </p:cNvSpPr>
          <p:nvPr/>
        </p:nvSpPr>
        <p:spPr>
          <a:xfrm>
            <a:off x="581489" y="1122969"/>
            <a:ext cx="3952782" cy="857250"/>
          </a:xfrm>
          <a:prstGeom prst="rect">
            <a:avLst/>
          </a:prstGeom>
        </p:spPr>
        <p:txBody>
          <a:bodyPr>
            <a:noAutofit/>
          </a:bodyPr>
          <a:lstStyle>
            <a:lvl1pPr algn="l" defTabSz="1008111" rtl="0" eaLnBrk="1" latinLnBrk="0" hangingPunct="1">
              <a:lnSpc>
                <a:spcPct val="90000"/>
              </a:lnSpc>
              <a:spcBef>
                <a:spcPct val="0"/>
              </a:spcBef>
              <a:buNone/>
              <a:defRPr sz="4850" kern="1200">
                <a:solidFill>
                  <a:schemeClr val="tx1"/>
                </a:solidFill>
                <a:latin typeface="+mj-lt"/>
                <a:ea typeface="+mj-ea"/>
                <a:cs typeface="+mj-cs"/>
              </a:defRPr>
            </a:lvl1pPr>
          </a:lstStyle>
          <a:p>
            <a:r>
              <a:rPr lang="en-US" sz="2400" b="1" dirty="0" smtClean="0"/>
              <a:t>The Importance of Communication</a:t>
            </a:r>
            <a:endParaRPr lang="en-US" sz="2400" b="1" dirty="0"/>
          </a:p>
        </p:txBody>
      </p:sp>
      <p:sp>
        <p:nvSpPr>
          <p:cNvPr id="5" name="Content Placeholder 2"/>
          <p:cNvSpPr txBox="1">
            <a:spLocks/>
          </p:cNvSpPr>
          <p:nvPr/>
        </p:nvSpPr>
        <p:spPr>
          <a:xfrm>
            <a:off x="527483" y="2074078"/>
            <a:ext cx="4060794" cy="2595752"/>
          </a:xfrm>
          <a:prstGeom prst="rect">
            <a:avLst/>
          </a:prstGeom>
        </p:spPr>
        <p:txBody>
          <a:bodyPr/>
          <a:lstStyle>
            <a:lvl1pPr marL="252027" indent="-252027" algn="l" defTabSz="1008111" rtl="0" eaLnBrk="1" latinLnBrk="0" hangingPunct="1">
              <a:lnSpc>
                <a:spcPct val="90000"/>
              </a:lnSpc>
              <a:spcBef>
                <a:spcPts val="1102"/>
              </a:spcBef>
              <a:buFont typeface="Arial" panose="020B0604020202020204" pitchFamily="34" charset="0"/>
              <a:buChar char="•"/>
              <a:defRPr sz="3087" kern="1200">
                <a:solidFill>
                  <a:schemeClr val="tx1"/>
                </a:solidFill>
                <a:latin typeface="+mn-lt"/>
                <a:ea typeface="+mn-ea"/>
                <a:cs typeface="+mn-cs"/>
              </a:defRPr>
            </a:lvl1pPr>
            <a:lvl2pPr marL="756085" indent="-252027" algn="l" defTabSz="1008111"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60139" indent="-252027" algn="l" defTabSz="1008111"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4195"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8249"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2305"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6361"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80417"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4474"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marL="85725" indent="0">
              <a:buFont typeface="Arial" panose="020B0604020202020204" pitchFamily="34" charset="0"/>
              <a:buNone/>
            </a:pPr>
            <a:r>
              <a:rPr lang="en-US" sz="2000" dirty="0" smtClean="0"/>
              <a:t>The SAB endeavors to ensure that the important science and technology relevant to the CWC and States Parties can be properly communicated and understood by policymakers</a:t>
            </a:r>
          </a:p>
          <a:p>
            <a:pPr marL="85725" indent="0">
              <a:buFont typeface="Arial" panose="020B0604020202020204" pitchFamily="34" charset="0"/>
              <a:buNone/>
            </a:pPr>
            <a:endParaRPr lang="en-US" sz="2000" dirty="0"/>
          </a:p>
        </p:txBody>
      </p:sp>
      <p:pic>
        <p:nvPicPr>
          <p:cNvPr id="6" name="Picture 5"/>
          <p:cNvPicPr>
            <a:picLocks noChangeAspect="1"/>
          </p:cNvPicPr>
          <p:nvPr/>
        </p:nvPicPr>
        <p:blipFill>
          <a:blip r:embed="rId2"/>
          <a:stretch>
            <a:fillRect/>
          </a:stretch>
        </p:blipFill>
        <p:spPr>
          <a:xfrm>
            <a:off x="5134405" y="882000"/>
            <a:ext cx="4009596" cy="4009596"/>
          </a:xfrm>
          <a:prstGeom prst="rect">
            <a:avLst/>
          </a:prstGeom>
        </p:spPr>
      </p:pic>
      <p:sp>
        <p:nvSpPr>
          <p:cNvPr id="7" name="TextBox 6">
            <a:extLst>
              <a:ext uri="{FF2B5EF4-FFF2-40B4-BE49-F238E27FC236}">
                <a16:creationId xmlns:a16="http://schemas.microsoft.com/office/drawing/2014/main" xmlns="" id="{B44A9686-9B15-6A49-B731-8C1372F7BCED}"/>
              </a:ext>
            </a:extLst>
          </p:cNvPr>
          <p:cNvSpPr txBox="1"/>
          <p:nvPr/>
        </p:nvSpPr>
        <p:spPr>
          <a:xfrm rot="16200000">
            <a:off x="-1779940" y="2499816"/>
            <a:ext cx="3882477" cy="646331"/>
          </a:xfrm>
          <a:prstGeom prst="rect">
            <a:avLst/>
          </a:prstGeom>
          <a:noFill/>
        </p:spPr>
        <p:txBody>
          <a:bodyPr wrap="square" rtlCol="0">
            <a:spAutoFit/>
          </a:bodyPr>
          <a:lstStyle/>
          <a:p>
            <a:pPr algn="ctr"/>
            <a:r>
              <a:rPr lang="aa-ET" sz="3600" dirty="0">
                <a:solidFill>
                  <a:srgbClr val="DFC5DF"/>
                </a:solidFill>
                <a:latin typeface="Arial" panose="020B0604020202020204" pitchFamily="34" charset="0"/>
                <a:cs typeface="Arial" panose="020B0604020202020204" pitchFamily="34" charset="0"/>
              </a:rPr>
              <a:t>METHODS</a:t>
            </a:r>
          </a:p>
        </p:txBody>
      </p:sp>
    </p:spTree>
    <p:extLst>
      <p:ext uri="{BB962C8B-B14F-4D97-AF65-F5344CB8AC3E}">
        <p14:creationId xmlns:p14="http://schemas.microsoft.com/office/powerpoint/2010/main" val="220817712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DFE6FE18-9E0E-3E4A-9C8F-6BF097735A61}"/>
              </a:ext>
            </a:extLst>
          </p:cNvPr>
          <p:cNvSpPr txBox="1"/>
          <p:nvPr/>
        </p:nvSpPr>
        <p:spPr>
          <a:xfrm>
            <a:off x="953477" y="567772"/>
            <a:ext cx="672123" cy="200055"/>
          </a:xfrm>
          <a:prstGeom prst="rect">
            <a:avLst/>
          </a:prstGeom>
          <a:noFill/>
        </p:spPr>
        <p:txBody>
          <a:bodyPr wrap="square" rtlCol="0">
            <a:spAutoFit/>
          </a:bodyPr>
          <a:lstStyle/>
          <a:p>
            <a:pPr algn="ctr"/>
            <a:r>
              <a:rPr lang="en-US" sz="700" dirty="0" smtClean="0">
                <a:latin typeface="Arial" panose="020B0604020202020204" pitchFamily="34" charset="0"/>
                <a:cs typeface="Arial" panose="020B0604020202020204" pitchFamily="34" charset="0"/>
              </a:rPr>
              <a:t>P5.1-055</a:t>
            </a:r>
            <a:endParaRPr lang="aa-ET" sz="7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xmlns="" id="{68D29476-7660-1049-BF58-5DE19B373679}"/>
              </a:ext>
            </a:extLst>
          </p:cNvPr>
          <p:cNvSpPr txBox="1"/>
          <p:nvPr/>
        </p:nvSpPr>
        <p:spPr>
          <a:xfrm rot="16200000">
            <a:off x="-1779943" y="2499816"/>
            <a:ext cx="3882477" cy="646331"/>
          </a:xfrm>
          <a:prstGeom prst="rect">
            <a:avLst/>
          </a:prstGeom>
          <a:noFill/>
        </p:spPr>
        <p:txBody>
          <a:bodyPr wrap="square" rtlCol="0">
            <a:spAutoFit/>
          </a:bodyPr>
          <a:lstStyle/>
          <a:p>
            <a:pPr algn="ctr"/>
            <a:r>
              <a:rPr lang="aa-ET" sz="3600" dirty="0">
                <a:solidFill>
                  <a:srgbClr val="DFC5DF"/>
                </a:solidFill>
                <a:latin typeface="Arial" panose="020B0604020202020204" pitchFamily="34" charset="0"/>
                <a:cs typeface="Arial" panose="020B0604020202020204" pitchFamily="34" charset="0"/>
              </a:rPr>
              <a:t>RESULTS</a:t>
            </a:r>
          </a:p>
        </p:txBody>
      </p:sp>
      <p:sp>
        <p:nvSpPr>
          <p:cNvPr id="7" name="Rectangle 17">
            <a:extLst>
              <a:ext uri="{FF2B5EF4-FFF2-40B4-BE49-F238E27FC236}">
                <a16:creationId xmlns:a16="http://schemas.microsoft.com/office/drawing/2014/main" xmlns="" id="{BC5AAA59-41F3-0D40-B5E2-567F04B6D257}"/>
              </a:ext>
            </a:extLst>
          </p:cNvPr>
          <p:cNvSpPr>
            <a:spLocks noChangeArrowheads="1"/>
          </p:cNvSpPr>
          <p:nvPr/>
        </p:nvSpPr>
        <p:spPr bwMode="auto">
          <a:xfrm>
            <a:off x="1992923" y="163887"/>
            <a:ext cx="4962770" cy="634403"/>
          </a:xfrm>
          <a:prstGeom prst="rect">
            <a:avLst/>
          </a:prstGeom>
          <a:noFill/>
          <a:ln w="9525">
            <a:noFill/>
            <a:miter lim="800000"/>
            <a:headEnd/>
            <a:tailEnd/>
          </a:ln>
        </p:spPr>
        <p:txBody>
          <a:bodyPr wrap="square" lIns="18666" tIns="9334" rIns="18666" bIns="9334">
            <a:spAutoFit/>
          </a:bodyPr>
          <a:lstStyle/>
          <a:p>
            <a:pPr algn="ctr" eaLnBrk="0" hangingPunct="0">
              <a:lnSpc>
                <a:spcPts val="1586"/>
              </a:lnSpc>
            </a:pPr>
            <a:r>
              <a:rPr lang="en-US" sz="1200" b="1" dirty="0">
                <a:solidFill>
                  <a:schemeClr val="bg1"/>
                </a:solidFill>
                <a:latin typeface="Arial" panose="020B0604020202020204" pitchFamily="34" charset="0"/>
              </a:rPr>
              <a:t>Resiliency and the OPCW Scientific Advisory Board: Tales of Providing Scientific Advice During a Pandemic</a:t>
            </a:r>
          </a:p>
          <a:p>
            <a:pPr algn="ctr" eaLnBrk="0" hangingPunct="0">
              <a:lnSpc>
                <a:spcPts val="1586"/>
              </a:lnSpc>
            </a:pPr>
            <a:r>
              <a:rPr lang="en-US" sz="800" dirty="0" smtClean="0">
                <a:solidFill>
                  <a:schemeClr val="bg1"/>
                </a:solidFill>
                <a:latin typeface="Arial" panose="020B0604020202020204" pitchFamily="34" charset="0"/>
                <a:ea typeface="Avenir Book" charset="0"/>
              </a:rPr>
              <a:t>Peter J Hotchkiss, Ph.D.; </a:t>
            </a:r>
            <a:r>
              <a:rPr lang="en-US" sz="800" dirty="0" err="1" smtClean="0">
                <a:solidFill>
                  <a:schemeClr val="bg1"/>
                </a:solidFill>
                <a:latin typeface="Arial" panose="020B0604020202020204" pitchFamily="34" charset="0"/>
                <a:ea typeface="Avenir Book" charset="0"/>
              </a:rPr>
              <a:t>Organisation</a:t>
            </a:r>
            <a:r>
              <a:rPr lang="en-US" sz="800" dirty="0" smtClean="0">
                <a:solidFill>
                  <a:schemeClr val="bg1"/>
                </a:solidFill>
                <a:latin typeface="Arial" panose="020B0604020202020204" pitchFamily="34" charset="0"/>
                <a:ea typeface="Avenir Book" charset="0"/>
              </a:rPr>
              <a:t> for the Prohibition of Chemical Weapons; peter.Hotchkiss@opcw.org</a:t>
            </a:r>
            <a:endParaRPr lang="en-US" sz="800" dirty="0">
              <a:solidFill>
                <a:schemeClr val="bg1"/>
              </a:solidFill>
              <a:latin typeface="Avenir Book" charset="0"/>
              <a:ea typeface="Avenir Book" charset="0"/>
              <a:cs typeface="Avenir Book" charset="0"/>
            </a:endParaRPr>
          </a:p>
        </p:txBody>
      </p:sp>
      <p:sp>
        <p:nvSpPr>
          <p:cNvPr id="2" name="TextBox 1"/>
          <p:cNvSpPr txBox="1"/>
          <p:nvPr/>
        </p:nvSpPr>
        <p:spPr>
          <a:xfrm>
            <a:off x="842478" y="1221698"/>
            <a:ext cx="7739391" cy="3662541"/>
          </a:xfrm>
          <a:prstGeom prst="rect">
            <a:avLst/>
          </a:prstGeom>
          <a:noFill/>
        </p:spPr>
        <p:txBody>
          <a:bodyPr wrap="square" rtlCol="0">
            <a:spAutoFit/>
          </a:bodyPr>
          <a:lstStyle/>
          <a:p>
            <a:pPr marL="342900" indent="-342900">
              <a:buFont typeface="Arial" panose="020B0604020202020204" pitchFamily="34" charset="0"/>
              <a:buChar char="•"/>
            </a:pPr>
            <a:r>
              <a:rPr lang="en-US" sz="2000" dirty="0" smtClean="0"/>
              <a:t>As everywhere, the SAB had to reinvent how it worked during the restrictions of the pandemic</a:t>
            </a:r>
          </a:p>
          <a:p>
            <a:pPr marL="342900" indent="-342900">
              <a:buFont typeface="Arial" panose="020B0604020202020204" pitchFamily="34" charset="0"/>
              <a:buChar char="•"/>
            </a:pPr>
            <a:r>
              <a:rPr lang="en-US" sz="2000" dirty="0" smtClean="0"/>
              <a:t>Despite the unknowns, SAB members embraced the challenge and previously-planned in-person meetings were changed to virtual formats</a:t>
            </a:r>
          </a:p>
          <a:p>
            <a:pPr marL="342900" indent="-342900">
              <a:buFont typeface="Arial" panose="020B0604020202020204" pitchFamily="34" charset="0"/>
              <a:buChar char="•"/>
            </a:pPr>
            <a:r>
              <a:rPr lang="en-US" sz="2000" dirty="0" smtClean="0"/>
              <a:t>The SAB does have some unique attributes making virtual meetings more challenging</a:t>
            </a:r>
          </a:p>
          <a:p>
            <a:pPr marL="701761" lvl="4" indent="-342900">
              <a:buFont typeface="Arial" panose="020B0604020202020204" pitchFamily="34" charset="0"/>
              <a:buChar char="•"/>
            </a:pPr>
            <a:r>
              <a:rPr lang="en-US" sz="1800" dirty="0" smtClean="0"/>
              <a:t>SAB members hail from 25 different countries, currently representing 9 different time-zones across 13 hours</a:t>
            </a:r>
          </a:p>
          <a:p>
            <a:pPr marL="701761" lvl="4" indent="-342900">
              <a:buFont typeface="Arial" panose="020B0604020202020204" pitchFamily="34" charset="0"/>
              <a:buChar char="•"/>
            </a:pPr>
            <a:r>
              <a:rPr lang="en-US" sz="1800" dirty="0" smtClean="0"/>
              <a:t>All SAB Sessions are held with simultaneous interpretation into the 6 official languages of the OPCW</a:t>
            </a:r>
          </a:p>
          <a:p>
            <a:pPr marL="342900" indent="-342900">
              <a:buFont typeface="Arial" panose="020B0604020202020204" pitchFamily="34" charset="0"/>
              <a:buChar char="•"/>
            </a:pPr>
            <a:endParaRPr lang="en-US" sz="2000" dirty="0"/>
          </a:p>
        </p:txBody>
      </p:sp>
    </p:spTree>
    <p:extLst>
      <p:ext uri="{BB962C8B-B14F-4D97-AF65-F5344CB8AC3E}">
        <p14:creationId xmlns:p14="http://schemas.microsoft.com/office/powerpoint/2010/main" val="3996349163"/>
      </p:ext>
    </p:extLst>
  </p:cSld>
  <p:clrMapOvr>
    <a:masterClrMapping/>
  </p:clrMapOvr>
  <p:timing>
    <p:tnLst>
      <p:par>
        <p:cTn id="1" dur="indefinite" restart="never" nodeType="tmRoot"/>
      </p:par>
    </p:tnLst>
  </p:timing>
</p:sld>
</file>

<file path=ppt/theme/theme1.xml><?xml version="1.0" encoding="utf-8"?>
<a:theme xmlns:a="http://schemas.openxmlformats.org/drawingml/2006/main" name="Title Slid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407BE2F-22BD-F24E-9160-BD83EB8FA80C}" vid="{C31ECE4E-E000-6741-AD44-91B3D16F5C52}"/>
    </a:ext>
  </a:extLst>
</a:theme>
</file>

<file path=ppt/theme/theme2.xml><?xml version="1.0" encoding="utf-8"?>
<a:theme xmlns:a="http://schemas.openxmlformats.org/drawingml/2006/main" name="Inner Slid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407BE2F-22BD-F24E-9160-BD83EB8FA80C}" vid="{C31ECE4E-E000-6741-AD44-91B3D16F5C52}"/>
    </a:ext>
  </a:extLst>
</a:theme>
</file>

<file path=ppt/theme/theme3.xml><?xml version="1.0" encoding="utf-8"?>
<a:theme xmlns:a="http://schemas.openxmlformats.org/drawingml/2006/main" name="abstract">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407BE2F-22BD-F24E-9160-BD83EB8FA80C}" vid="{C31ECE4E-E000-6741-AD44-91B3D16F5C52}"/>
    </a:ext>
  </a:extLst>
</a:theme>
</file>

<file path=ppt/theme/theme4.xml><?xml version="1.0" encoding="utf-8"?>
<a:theme xmlns:a="http://schemas.openxmlformats.org/drawingml/2006/main" name="INTRODUCTIO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407BE2F-22BD-F24E-9160-BD83EB8FA80C}" vid="{C31ECE4E-E000-6741-AD44-91B3D16F5C52}"/>
    </a:ext>
  </a:extLst>
</a:theme>
</file>

<file path=ppt/theme/theme5.xml><?xml version="1.0" encoding="utf-8"?>
<a:theme xmlns:a="http://schemas.openxmlformats.org/drawingml/2006/main" name="METHODS">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407BE2F-22BD-F24E-9160-BD83EB8FA80C}" vid="{C31ECE4E-E000-6741-AD44-91B3D16F5C52}"/>
    </a:ext>
  </a:extLst>
</a:theme>
</file>

<file path=ppt/theme/theme6.xml><?xml version="1.0" encoding="utf-8"?>
<a:theme xmlns:a="http://schemas.openxmlformats.org/drawingml/2006/main" name="RESULTS">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407BE2F-22BD-F24E-9160-BD83EB8FA80C}" vid="{C31ECE4E-E000-6741-AD44-91B3D16F5C52}"/>
    </a:ext>
  </a:extLst>
</a:theme>
</file>

<file path=ppt/theme/theme7.xml><?xml version="1.0" encoding="utf-8"?>
<a:theme xmlns:a="http://schemas.openxmlformats.org/drawingml/2006/main" name="CONCLUSIONS">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407BE2F-22BD-F24E-9160-BD83EB8FA80C}" vid="{C31ECE4E-E000-6741-AD44-91B3D16F5C52}"/>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452</TotalTime>
  <Words>1284</Words>
  <Application>Microsoft Office PowerPoint</Application>
  <PresentationFormat>On-screen Show (16:9)</PresentationFormat>
  <Paragraphs>143</Paragraphs>
  <Slides>13</Slides>
  <Notes>0</Notes>
  <HiddenSlides>0</HiddenSlides>
  <MMClips>0</MMClips>
  <ScaleCrop>false</ScaleCrop>
  <HeadingPairs>
    <vt:vector size="6" baseType="variant">
      <vt:variant>
        <vt:lpstr>Fonts Used</vt:lpstr>
      </vt:variant>
      <vt:variant>
        <vt:i4>8</vt:i4>
      </vt:variant>
      <vt:variant>
        <vt:lpstr>Theme</vt:lpstr>
      </vt:variant>
      <vt:variant>
        <vt:i4>7</vt:i4>
      </vt:variant>
      <vt:variant>
        <vt:lpstr>Slide Titles</vt:lpstr>
      </vt:variant>
      <vt:variant>
        <vt:i4>13</vt:i4>
      </vt:variant>
    </vt:vector>
  </HeadingPairs>
  <TitlesOfParts>
    <vt:vector size="28" baseType="lpstr">
      <vt:lpstr>Arial</vt:lpstr>
      <vt:lpstr>Avenir Book</vt:lpstr>
      <vt:lpstr>Avenir Heavy</vt:lpstr>
      <vt:lpstr>Avenir Medium</vt:lpstr>
      <vt:lpstr>Calibri</vt:lpstr>
      <vt:lpstr>Calibri Light</vt:lpstr>
      <vt:lpstr>DIN-Light</vt:lpstr>
      <vt:lpstr>DIN-Medium</vt:lpstr>
      <vt:lpstr>Title Slide</vt:lpstr>
      <vt:lpstr>Inner Slide</vt:lpstr>
      <vt:lpstr>abstract</vt:lpstr>
      <vt:lpstr>INTRODUCTION</vt:lpstr>
      <vt:lpstr>METHODS</vt:lpstr>
      <vt:lpstr>RESULTS</vt:lpstr>
      <vt:lpstr>CONCLUSIONS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Peter Hotchkiss</cp:lastModifiedBy>
  <cp:revision>60</cp:revision>
  <cp:lastPrinted>2019-03-26T13:54:24Z</cp:lastPrinted>
  <dcterms:created xsi:type="dcterms:W3CDTF">2019-04-24T06:32:04Z</dcterms:created>
  <dcterms:modified xsi:type="dcterms:W3CDTF">2021-06-15T09:56:26Z</dcterms:modified>
</cp:coreProperties>
</file>