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20"/>
  </p:notesMasterIdLst>
  <p:sldIdLst>
    <p:sldId id="256" r:id="rId8"/>
    <p:sldId id="258" r:id="rId9"/>
    <p:sldId id="260" r:id="rId10"/>
    <p:sldId id="264" r:id="rId11"/>
    <p:sldId id="261" r:id="rId12"/>
    <p:sldId id="265" r:id="rId13"/>
    <p:sldId id="262" r:id="rId14"/>
    <p:sldId id="266" r:id="rId15"/>
    <p:sldId id="267" r:id="rId16"/>
    <p:sldId id="269" r:id="rId17"/>
    <p:sldId id="270" r:id="rId18"/>
    <p:sldId id="263" r:id="rId19"/>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33"/>
    <p:restoredTop sz="94623"/>
  </p:normalViewPr>
  <p:slideViewPr>
    <p:cSldViewPr snapToGrid="0" snapToObjects="1">
      <p:cViewPr varScale="1">
        <p:scale>
          <a:sx n="91" d="100"/>
          <a:sy n="91" d="100"/>
        </p:scale>
        <p:origin x="114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773903" y="1898347"/>
            <a:ext cx="10691813" cy="1024895"/>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a:solidFill>
                  <a:schemeClr val="bg1"/>
                </a:solidFill>
                <a:latin typeface="Arial" panose="020B0604020202020204" pitchFamily="34" charset="0"/>
              </a:rPr>
              <a:t>SEISMICITY AND SEISMIC HAZARD ASSESSMENT IN WEST AFRICA </a:t>
            </a:r>
          </a:p>
          <a:p>
            <a:pPr algn="ctr" eaLnBrk="0" hangingPunct="0">
              <a:lnSpc>
                <a:spcPts val="1586"/>
              </a:lnSpc>
            </a:pPr>
            <a:endParaRPr lang="en-US" sz="2197" b="1" dirty="0">
              <a:solidFill>
                <a:schemeClr val="bg1"/>
              </a:solidFill>
              <a:latin typeface="Arial" panose="020B0604020202020204" pitchFamily="34" charset="0"/>
            </a:endParaRPr>
          </a:p>
          <a:p>
            <a:pPr algn="ctr" eaLnBrk="0" hangingPunct="0">
              <a:lnSpc>
                <a:spcPts val="1586"/>
              </a:lnSpc>
            </a:pPr>
            <a:r>
              <a:rPr lang="en-US" sz="1600" dirty="0">
                <a:solidFill>
                  <a:schemeClr val="bg1"/>
                </a:solidFill>
                <a:latin typeface="Arial" panose="020B0604020202020204" pitchFamily="34" charset="0"/>
                <a:ea typeface="Avenir Book" charset="0"/>
              </a:rPr>
              <a:t>¹Kadiri A. U. and ²Kijko A.</a:t>
            </a:r>
            <a:r>
              <a:rPr lang="en-US" sz="1600" dirty="0">
                <a:solidFill>
                  <a:schemeClr val="bg1"/>
                </a:solidFill>
                <a:latin typeface="Avenir Book" charset="0"/>
                <a:ea typeface="Avenir Book" charset="0"/>
                <a:cs typeface="Avenir Book" charset="0"/>
              </a:rPr>
              <a:t> </a:t>
            </a: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sp>
        <p:nvSpPr>
          <p:cNvPr id="5" name="TextBox 4">
            <a:extLst>
              <a:ext uri="{FF2B5EF4-FFF2-40B4-BE49-F238E27FC236}">
                <a16:creationId xmlns:a16="http://schemas.microsoft.com/office/drawing/2014/main" id="{9044B02F-EACB-954E-B8D8-4DA1E922AB24}"/>
              </a:ext>
            </a:extLst>
          </p:cNvPr>
          <p:cNvSpPr txBox="1"/>
          <p:nvPr/>
        </p:nvSpPr>
        <p:spPr>
          <a:xfrm>
            <a:off x="3041257" y="4008192"/>
            <a:ext cx="3569750" cy="938719"/>
          </a:xfrm>
          <a:prstGeom prst="rect">
            <a:avLst/>
          </a:prstGeom>
          <a:no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¹Centre for Geodesy and Geodynamics, PMB 11, Toro, Bauchi State, Nigeria</a:t>
            </a:r>
          </a:p>
          <a:p>
            <a:pPr algn="ctr"/>
            <a:r>
              <a:rPr lang="en-US" sz="1100" dirty="0">
                <a:solidFill>
                  <a:schemeClr val="bg1"/>
                </a:solidFill>
                <a:latin typeface="Arial" panose="020B0604020202020204" pitchFamily="34" charset="0"/>
                <a:cs typeface="Arial" panose="020B0604020202020204" pitchFamily="34" charset="0"/>
              </a:rPr>
              <a:t> ²Natural Hazard Centre, University of Pretoria, Pretoria, Republic of South Africa</a:t>
            </a:r>
          </a:p>
          <a:p>
            <a:pPr algn="ctr"/>
            <a:endParaRPr lang="en-AT" sz="11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2800991"/>
            <a:ext cx="2836838" cy="307905"/>
          </a:xfrm>
          <a:prstGeom prst="rect">
            <a:avLst/>
          </a:prstGeom>
          <a:noFill/>
        </p:spPr>
        <p:txBody>
          <a:bodyPr wrap="square" rtlCol="0">
            <a:spAutoFit/>
          </a:bodyPr>
          <a:lstStyle/>
          <a:p>
            <a:pPr algn="ctr"/>
            <a:r>
              <a:rPr lang="en-US" sz="1401" dirty="0">
                <a:solidFill>
                  <a:schemeClr val="bg1"/>
                </a:solidFill>
                <a:latin typeface="Arial" panose="020B0604020202020204" pitchFamily="34" charset="0"/>
                <a:cs typeface="Arial" panose="020B0604020202020204" pitchFamily="34" charset="0"/>
              </a:rPr>
              <a:t>T5.2-033</a:t>
            </a:r>
            <a:endParaRPr lang="en-AT" sz="1401"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7198F819-B0B8-4342-B604-5F54D7AC262D}"/>
              </a:ext>
            </a:extLst>
          </p:cNvPr>
          <p:cNvPicPr>
            <a:picLocks noChangeAspect="1"/>
          </p:cNvPicPr>
          <p:nvPr/>
        </p:nvPicPr>
        <p:blipFill>
          <a:blip r:embed="rId3"/>
          <a:stretch>
            <a:fillRect/>
          </a:stretch>
        </p:blipFill>
        <p:spPr>
          <a:xfrm>
            <a:off x="4481678" y="3404636"/>
            <a:ext cx="688908" cy="603556"/>
          </a:xfrm>
          <a:prstGeom prst="rect">
            <a:avLst/>
          </a:prstGeom>
        </p:spPr>
      </p:pic>
    </p:spTree>
    <p:extLst>
      <p:ext uri="{BB962C8B-B14F-4D97-AF65-F5344CB8AC3E}">
        <p14:creationId xmlns:p14="http://schemas.microsoft.com/office/powerpoint/2010/main" val="400046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P5.2-033</a:t>
            </a:r>
            <a:endParaRPr lang="en-AT" sz="700" dirty="0">
              <a:latin typeface="Arial" panose="020B0604020202020204" pitchFamily="34" charset="0"/>
              <a:cs typeface="Arial" panose="020B0604020202020204" pitchFamily="34" charset="0"/>
            </a:endParaRPr>
          </a:p>
          <a:p>
            <a:pPr algn="ct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992923" y="163887"/>
            <a:ext cx="4962770" cy="6064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800">
                <a:solidFill>
                  <a:schemeClr val="bg1"/>
                </a:solidFill>
                <a:latin typeface="Arial" panose="020B0604020202020204" pitchFamily="34" charset="0"/>
                <a:ea typeface="Avenir Book" charset="0"/>
              </a:rPr>
              <a:t>SEISMICITY AND SEISMIC HAZARD ASSESSMENT IN WEST AFRICA</a:t>
            </a:r>
          </a:p>
          <a:p>
            <a:pPr algn="ctr" eaLnBrk="0" hangingPunct="0">
              <a:lnSpc>
                <a:spcPts val="1586"/>
              </a:lnSpc>
            </a:pPr>
            <a:r>
              <a:rPr lang="en-US" sz="800">
                <a:solidFill>
                  <a:schemeClr val="bg1"/>
                </a:solidFill>
                <a:latin typeface="Arial" panose="020B0604020202020204" pitchFamily="34" charset="0"/>
                <a:ea typeface="Avenir Book" charset="0"/>
              </a:rPr>
              <a:t>Geodesy and Geodynamics, PMB 11, Toro, Bauchi State, Nigeria. Email: umakad@yahoo.com, </a:t>
            </a:r>
          </a:p>
          <a:p>
            <a:pPr algn="ctr" eaLnBrk="0" hangingPunct="0">
              <a:lnSpc>
                <a:spcPts val="1586"/>
              </a:lnSpc>
            </a:pPr>
            <a:r>
              <a:rPr lang="en-US" sz="800">
                <a:solidFill>
                  <a:schemeClr val="bg1"/>
                </a:solidFill>
                <a:latin typeface="Arial" panose="020B0604020202020204" pitchFamily="34" charset="0"/>
                <a:ea typeface="Avenir Book" charset="0"/>
              </a:rPr>
              <a:t>                                ¹Mobile: +2348037122784</a:t>
            </a:r>
            <a:endParaRPr lang="en-US" sz="800" dirty="0">
              <a:solidFill>
                <a:schemeClr val="bg1"/>
              </a:solidFill>
              <a:latin typeface="Arial" panose="020B0604020202020204" pitchFamily="34" charset="0"/>
              <a:ea typeface="Avenir Book" charset="0"/>
            </a:endParaRPr>
          </a:p>
        </p:txBody>
      </p:sp>
      <p:pic>
        <p:nvPicPr>
          <p:cNvPr id="8" name="Picture 7">
            <a:extLst>
              <a:ext uri="{FF2B5EF4-FFF2-40B4-BE49-F238E27FC236}">
                <a16:creationId xmlns:a16="http://schemas.microsoft.com/office/drawing/2014/main" id="{F4E31FEC-778B-4D08-BD09-586D85740511}"/>
              </a:ext>
            </a:extLst>
          </p:cNvPr>
          <p:cNvPicPr/>
          <p:nvPr/>
        </p:nvPicPr>
        <p:blipFill rotWithShape="1">
          <a:blip r:embed="rId2">
            <a:extLst>
              <a:ext uri="{28A0092B-C50C-407E-A947-70E740481C1C}">
                <a14:useLocalDpi xmlns:a14="http://schemas.microsoft.com/office/drawing/2010/main" val="0"/>
              </a:ext>
            </a:extLst>
          </a:blip>
          <a:srcRect l="6536" t="7472" r="6950" b="4689"/>
          <a:stretch/>
        </p:blipFill>
        <p:spPr bwMode="auto">
          <a:xfrm>
            <a:off x="484463" y="897747"/>
            <a:ext cx="4013966" cy="3306391"/>
          </a:xfrm>
          <a:prstGeom prst="rect">
            <a:avLst/>
          </a:prstGeom>
          <a:noFill/>
          <a:ln>
            <a:noFill/>
          </a:ln>
        </p:spPr>
      </p:pic>
      <p:pic>
        <p:nvPicPr>
          <p:cNvPr id="9" name="Picture 8">
            <a:extLst>
              <a:ext uri="{FF2B5EF4-FFF2-40B4-BE49-F238E27FC236}">
                <a16:creationId xmlns:a16="http://schemas.microsoft.com/office/drawing/2014/main" id="{22C0A85C-D9FE-4B03-81E5-B9E94864C543}"/>
              </a:ext>
            </a:extLst>
          </p:cNvPr>
          <p:cNvPicPr/>
          <p:nvPr/>
        </p:nvPicPr>
        <p:blipFill rotWithShape="1">
          <a:blip r:embed="rId3">
            <a:extLst>
              <a:ext uri="{28A0092B-C50C-407E-A947-70E740481C1C}">
                <a14:useLocalDpi xmlns:a14="http://schemas.microsoft.com/office/drawing/2010/main" val="0"/>
              </a:ext>
            </a:extLst>
          </a:blip>
          <a:srcRect l="6043" t="8822" r="7070" b="2396"/>
          <a:stretch/>
        </p:blipFill>
        <p:spPr bwMode="auto">
          <a:xfrm>
            <a:off x="4761185" y="908257"/>
            <a:ext cx="4330263" cy="3295881"/>
          </a:xfrm>
          <a:prstGeom prst="rect">
            <a:avLst/>
          </a:prstGeom>
          <a:noFill/>
          <a:ln>
            <a:noFill/>
          </a:ln>
        </p:spPr>
      </p:pic>
      <p:sp>
        <p:nvSpPr>
          <p:cNvPr id="10" name="TextBox 9">
            <a:extLst>
              <a:ext uri="{FF2B5EF4-FFF2-40B4-BE49-F238E27FC236}">
                <a16:creationId xmlns:a16="http://schemas.microsoft.com/office/drawing/2014/main" id="{6D6ED657-8F5B-4EFE-84A5-46DBC6D8BF80}"/>
              </a:ext>
            </a:extLst>
          </p:cNvPr>
          <p:cNvSpPr txBox="1"/>
          <p:nvPr/>
        </p:nvSpPr>
        <p:spPr>
          <a:xfrm>
            <a:off x="571501" y="4201182"/>
            <a:ext cx="8519947" cy="573042"/>
          </a:xfrm>
          <a:prstGeom prst="rect">
            <a:avLst/>
          </a:prstGeom>
          <a:noFill/>
        </p:spPr>
        <p:txBody>
          <a:bodyPr wrap="square">
            <a:spAutoFit/>
          </a:bodyPr>
          <a:lstStyle/>
          <a:p>
            <a:pPr marL="0" marR="0" algn="just">
              <a:lnSpc>
                <a:spcPct val="150000"/>
              </a:lnSpc>
              <a:spcBef>
                <a:spcPts val="1200"/>
              </a:spcBef>
              <a:spcAft>
                <a:spcPts val="800"/>
              </a:spcAft>
            </a:pPr>
            <a:r>
              <a:rPr lang="en-ZA" sz="1100" b="1" dirty="0">
                <a:effectLst/>
                <a:latin typeface="Times New Roman" panose="02020603050405020304" pitchFamily="18" charset="0"/>
                <a:ea typeface="Times New Roman" panose="02020603050405020304" pitchFamily="18" charset="0"/>
                <a:cs typeface="Times New Roman" panose="02020603050405020304" pitchFamily="18" charset="0"/>
              </a:rPr>
              <a:t>Figure 1</a:t>
            </a:r>
            <a:r>
              <a:rPr lang="en-ZA" sz="1100" dirty="0">
                <a:effectLst/>
                <a:latin typeface="Times New Roman" panose="02020603050405020304" pitchFamily="18" charset="0"/>
                <a:ea typeface="Times New Roman" panose="02020603050405020304" pitchFamily="18" charset="0"/>
                <a:cs typeface="Times New Roman" panose="02020603050405020304" pitchFamily="18" charset="0"/>
              </a:rPr>
              <a:t>. Expected PGA (</a:t>
            </a:r>
            <a:r>
              <a:rPr lang="en-ZA" sz="1100" i="1" dirty="0">
                <a:effectLst/>
                <a:latin typeface="Times New Roman" panose="02020603050405020304" pitchFamily="18" charset="0"/>
                <a:ea typeface="Times New Roman" panose="02020603050405020304" pitchFamily="18" charset="0"/>
                <a:cs typeface="Times New Roman" panose="02020603050405020304" pitchFamily="18" charset="0"/>
              </a:rPr>
              <a:t>g</a:t>
            </a:r>
            <a:r>
              <a:rPr lang="en-ZA" sz="1100" dirty="0">
                <a:effectLst/>
                <a:latin typeface="Times New Roman" panose="02020603050405020304" pitchFamily="18" charset="0"/>
                <a:ea typeface="Times New Roman" panose="02020603050405020304" pitchFamily="18" charset="0"/>
                <a:cs typeface="Times New Roman" panose="02020603050405020304" pitchFamily="18" charset="0"/>
              </a:rPr>
              <a:t>) for 10% probability of exceedance at least once in 50 yr for the study area of West Africa under the assumption that (a) the observed seismicity is characteristic for stable continental areas, and (b) seismicity is shallow and crustal.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5122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P5.2-033</a:t>
            </a:r>
            <a:endParaRPr lang="en-AT" sz="700" dirty="0">
              <a:latin typeface="Arial" panose="020B0604020202020204" pitchFamily="34" charset="0"/>
              <a:cs typeface="Arial" panose="020B0604020202020204" pitchFamily="34" charset="0"/>
            </a:endParaRPr>
          </a:p>
          <a:p>
            <a:pPr algn="ct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992923" y="163887"/>
            <a:ext cx="4962770" cy="6064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800">
                <a:solidFill>
                  <a:schemeClr val="bg1"/>
                </a:solidFill>
                <a:latin typeface="Arial" panose="020B0604020202020204" pitchFamily="34" charset="0"/>
                <a:ea typeface="Avenir Book" charset="0"/>
              </a:rPr>
              <a:t>SEISMICITY AND SEISMIC HAZARD ASSESSMENT IN WEST AFRICA</a:t>
            </a:r>
          </a:p>
          <a:p>
            <a:pPr algn="ctr" eaLnBrk="0" hangingPunct="0">
              <a:lnSpc>
                <a:spcPts val="1586"/>
              </a:lnSpc>
            </a:pPr>
            <a:r>
              <a:rPr lang="en-US" sz="800">
                <a:solidFill>
                  <a:schemeClr val="bg1"/>
                </a:solidFill>
                <a:latin typeface="Arial" panose="020B0604020202020204" pitchFamily="34" charset="0"/>
                <a:ea typeface="Avenir Book" charset="0"/>
              </a:rPr>
              <a:t>Geodesy and Geodynamics, PMB 11, Toro, Bauchi State, Nigeria. Email: umakad@yahoo.com, </a:t>
            </a:r>
          </a:p>
          <a:p>
            <a:pPr algn="ctr" eaLnBrk="0" hangingPunct="0">
              <a:lnSpc>
                <a:spcPts val="1586"/>
              </a:lnSpc>
            </a:pPr>
            <a:r>
              <a:rPr lang="en-US" sz="800">
                <a:solidFill>
                  <a:schemeClr val="bg1"/>
                </a:solidFill>
                <a:latin typeface="Arial" panose="020B0604020202020204" pitchFamily="34" charset="0"/>
                <a:ea typeface="Avenir Book" charset="0"/>
              </a:rPr>
              <a:t>                                ¹Mobile: +2348037122784</a:t>
            </a:r>
            <a:endParaRPr lang="en-US" sz="800" dirty="0">
              <a:solidFill>
                <a:schemeClr val="bg1"/>
              </a:solidFill>
              <a:latin typeface="Arial" panose="020B0604020202020204" pitchFamily="34" charset="0"/>
              <a:ea typeface="Avenir Book" charset="0"/>
            </a:endParaRPr>
          </a:p>
        </p:txBody>
      </p:sp>
      <p:sp>
        <p:nvSpPr>
          <p:cNvPr id="11" name="TextBox 10">
            <a:extLst>
              <a:ext uri="{FF2B5EF4-FFF2-40B4-BE49-F238E27FC236}">
                <a16:creationId xmlns:a16="http://schemas.microsoft.com/office/drawing/2014/main" id="{53A96413-3485-4C7B-8798-136896F9646E}"/>
              </a:ext>
            </a:extLst>
          </p:cNvPr>
          <p:cNvSpPr txBox="1"/>
          <p:nvPr/>
        </p:nvSpPr>
        <p:spPr>
          <a:xfrm>
            <a:off x="484462" y="1010672"/>
            <a:ext cx="8533414" cy="573042"/>
          </a:xfrm>
          <a:prstGeom prst="rect">
            <a:avLst/>
          </a:prstGeom>
          <a:noFill/>
        </p:spPr>
        <p:txBody>
          <a:bodyPr wrap="square">
            <a:spAutoFit/>
          </a:bodyPr>
          <a:lstStyle/>
          <a:p>
            <a:pPr marL="0" marR="0" algn="just">
              <a:lnSpc>
                <a:spcPct val="150000"/>
              </a:lnSpc>
              <a:spcBef>
                <a:spcPts val="1200"/>
              </a:spcBef>
              <a:spcAft>
                <a:spcPts val="800"/>
              </a:spcAft>
            </a:pPr>
            <a:r>
              <a:rPr lang="en-ZA" sz="1100" b="1" dirty="0">
                <a:effectLst/>
                <a:latin typeface="Times New Roman" panose="02020603050405020304" pitchFamily="18" charset="0"/>
                <a:ea typeface="Calibri" panose="020F0502020204030204" pitchFamily="34" charset="0"/>
                <a:cs typeface="Times New Roman" panose="02020603050405020304" pitchFamily="18" charset="0"/>
              </a:rPr>
              <a:t>Table 8</a:t>
            </a: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 Estimated maximum values of the horizontal component of </a:t>
            </a:r>
            <a:r>
              <a:rPr lang="en-ZA" sz="1100" dirty="0">
                <a:effectLst/>
                <a:latin typeface="Times New Roman" panose="02020603050405020304" pitchFamily="18" charset="0"/>
                <a:ea typeface="Times New Roman" panose="02020603050405020304" pitchFamily="18" charset="0"/>
                <a:cs typeface="Times New Roman" panose="02020603050405020304" pitchFamily="18" charset="0"/>
              </a:rPr>
              <a:t>PGA (10% probability of exceedance at least once in 50 yr), for five investigated seismic zones </a:t>
            </a: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(SS = shallow crustal seismicity; SCC = stable continental crust)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A8E19625-5047-4022-9ED5-0104EFC68E18}"/>
              </a:ext>
            </a:extLst>
          </p:cNvPr>
          <p:cNvGraphicFramePr>
            <a:graphicFrameLocks noGrp="1"/>
          </p:cNvGraphicFramePr>
          <p:nvPr>
            <p:extLst>
              <p:ext uri="{D42A27DB-BD31-4B8C-83A1-F6EECF244321}">
                <p14:modId xmlns:p14="http://schemas.microsoft.com/office/powerpoint/2010/main" val="376114762"/>
              </p:ext>
            </p:extLst>
          </p:nvPr>
        </p:nvGraphicFramePr>
        <p:xfrm>
          <a:off x="721979" y="1665987"/>
          <a:ext cx="7013632" cy="1320759"/>
        </p:xfrm>
        <a:graphic>
          <a:graphicData uri="http://schemas.openxmlformats.org/drawingml/2006/table">
            <a:tbl>
              <a:tblPr firstRow="1" firstCol="1" bandRow="1"/>
              <a:tblGrid>
                <a:gridCol w="1168420">
                  <a:extLst>
                    <a:ext uri="{9D8B030D-6E8A-4147-A177-3AD203B41FA5}">
                      <a16:colId xmlns:a16="http://schemas.microsoft.com/office/drawing/2014/main" val="4098109023"/>
                    </a:ext>
                  </a:extLst>
                </a:gridCol>
                <a:gridCol w="1168420">
                  <a:extLst>
                    <a:ext uri="{9D8B030D-6E8A-4147-A177-3AD203B41FA5}">
                      <a16:colId xmlns:a16="http://schemas.microsoft.com/office/drawing/2014/main" val="1432024569"/>
                    </a:ext>
                  </a:extLst>
                </a:gridCol>
                <a:gridCol w="1169198">
                  <a:extLst>
                    <a:ext uri="{9D8B030D-6E8A-4147-A177-3AD203B41FA5}">
                      <a16:colId xmlns:a16="http://schemas.microsoft.com/office/drawing/2014/main" val="4002624901"/>
                    </a:ext>
                  </a:extLst>
                </a:gridCol>
                <a:gridCol w="1169198">
                  <a:extLst>
                    <a:ext uri="{9D8B030D-6E8A-4147-A177-3AD203B41FA5}">
                      <a16:colId xmlns:a16="http://schemas.microsoft.com/office/drawing/2014/main" val="215827839"/>
                    </a:ext>
                  </a:extLst>
                </a:gridCol>
                <a:gridCol w="1169198">
                  <a:extLst>
                    <a:ext uri="{9D8B030D-6E8A-4147-A177-3AD203B41FA5}">
                      <a16:colId xmlns:a16="http://schemas.microsoft.com/office/drawing/2014/main" val="2693576071"/>
                    </a:ext>
                  </a:extLst>
                </a:gridCol>
                <a:gridCol w="1169198">
                  <a:extLst>
                    <a:ext uri="{9D8B030D-6E8A-4147-A177-3AD203B41FA5}">
                      <a16:colId xmlns:a16="http://schemas.microsoft.com/office/drawing/2014/main" val="2688076398"/>
                    </a:ext>
                  </a:extLst>
                </a:gridCol>
              </a:tblGrid>
              <a:tr h="440253">
                <a:tc>
                  <a:txBody>
                    <a:bodyPr/>
                    <a:lstStyle/>
                    <a:p>
                      <a:pPr marL="0" marR="0" algn="ctr">
                        <a:lnSpc>
                          <a:spcPct val="150000"/>
                        </a:lnSpc>
                        <a:spcBef>
                          <a:spcPts val="0"/>
                        </a:spcBef>
                        <a:spcAft>
                          <a:spcPts val="0"/>
                        </a:spcAft>
                      </a:pPr>
                      <a:r>
                        <a:rPr lang="en-ZA" sz="1000" b="1">
                          <a:effectLst/>
                          <a:latin typeface="Times New Roman" panose="02020603050405020304" pitchFamily="18" charset="0"/>
                          <a:ea typeface="Calibri" panose="020F0502020204030204" pitchFamily="34" charset="0"/>
                          <a:cs typeface="Times New Roman" panose="02020603050405020304" pitchFamily="18" charset="0"/>
                        </a:rPr>
                        <a:t>GMMs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000" b="1">
                          <a:effectLst/>
                          <a:latin typeface="Times New Roman" panose="02020603050405020304" pitchFamily="18" charset="0"/>
                          <a:ea typeface="Calibri" panose="020F0502020204030204" pitchFamily="34" charset="0"/>
                          <a:cs typeface="Times New Roman" panose="02020603050405020304" pitchFamily="18" charset="0"/>
                        </a:rPr>
                        <a:t>Zone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000" b="1">
                          <a:effectLst/>
                          <a:latin typeface="Times New Roman" panose="02020603050405020304" pitchFamily="18" charset="0"/>
                          <a:ea typeface="Calibri" panose="020F0502020204030204" pitchFamily="34" charset="0"/>
                          <a:cs typeface="Times New Roman" panose="02020603050405020304" pitchFamily="18" charset="0"/>
                        </a:rPr>
                        <a:t>Zone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000" b="1">
                          <a:effectLst/>
                          <a:latin typeface="Times New Roman" panose="02020603050405020304" pitchFamily="18" charset="0"/>
                          <a:ea typeface="Calibri" panose="020F0502020204030204" pitchFamily="34" charset="0"/>
                          <a:cs typeface="Times New Roman" panose="02020603050405020304" pitchFamily="18" charset="0"/>
                        </a:rPr>
                        <a:t>Zone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000" b="1">
                          <a:effectLst/>
                          <a:latin typeface="Times New Roman" panose="02020603050405020304" pitchFamily="18" charset="0"/>
                          <a:ea typeface="Calibri" panose="020F0502020204030204" pitchFamily="34" charset="0"/>
                          <a:cs typeface="Times New Roman" panose="02020603050405020304" pitchFamily="18" charset="0"/>
                        </a:rPr>
                        <a:t>Zone #4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000" b="1">
                          <a:effectLst/>
                          <a:latin typeface="Times New Roman" panose="02020603050405020304" pitchFamily="18" charset="0"/>
                          <a:ea typeface="Calibri" panose="020F0502020204030204" pitchFamily="34" charset="0"/>
                          <a:cs typeface="Times New Roman" panose="02020603050405020304" pitchFamily="18" charset="0"/>
                        </a:rPr>
                        <a:t>Zone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120515"/>
                  </a:ext>
                </a:extLst>
              </a:tr>
              <a:tr h="440253">
                <a:tc>
                  <a:txBody>
                    <a:bodyPr/>
                    <a:lstStyle/>
                    <a:p>
                      <a:pPr marL="0" marR="0" algn="ctr">
                        <a:lnSpc>
                          <a:spcPct val="150000"/>
                        </a:lnSpc>
                        <a:spcBef>
                          <a:spcPts val="0"/>
                        </a:spcBef>
                        <a:spcAft>
                          <a:spcPts val="0"/>
                        </a:spcAft>
                      </a:pPr>
                      <a:r>
                        <a:rPr lang="en-ZA" sz="1000">
                          <a:effectLst/>
                          <a:latin typeface="Times New Roman" panose="02020603050405020304" pitchFamily="18" charset="0"/>
                          <a:ea typeface="Calibri" panose="020F0502020204030204" pitchFamily="34" charset="0"/>
                          <a:cs typeface="Times New Roman" panose="02020603050405020304" pitchFamily="18" charset="0"/>
                        </a:rPr>
                        <a:t>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000">
                          <a:effectLst/>
                          <a:latin typeface="Times New Roman" panose="02020603050405020304" pitchFamily="18" charset="0"/>
                          <a:ea typeface="Calibri" panose="020F0502020204030204" pitchFamily="34" charset="0"/>
                          <a:cs typeface="Times New Roman" panose="02020603050405020304" pitchFamily="18" charset="0"/>
                        </a:rPr>
                        <a:t>0.016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000">
                          <a:effectLst/>
                          <a:latin typeface="Times New Roman" panose="02020603050405020304" pitchFamily="18" charset="0"/>
                          <a:ea typeface="Calibri" panose="020F0502020204030204" pitchFamily="34" charset="0"/>
                          <a:cs typeface="Times New Roman" panose="02020603050405020304" pitchFamily="18"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000">
                          <a:effectLst/>
                          <a:latin typeface="Times New Roman" panose="02020603050405020304" pitchFamily="18" charset="0"/>
                          <a:ea typeface="Calibri" panose="020F0502020204030204" pitchFamily="34" charset="0"/>
                          <a:cs typeface="Times New Roman" panose="02020603050405020304" pitchFamily="18" charset="0"/>
                        </a:rPr>
                        <a:t>0.008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000">
                          <a:effectLst/>
                          <a:latin typeface="Times New Roman" panose="02020603050405020304" pitchFamily="18" charset="0"/>
                          <a:ea typeface="Calibri" panose="020F0502020204030204" pitchFamily="34" charset="0"/>
                          <a:cs typeface="Times New Roman" panose="02020603050405020304" pitchFamily="18" charset="0"/>
                        </a:rPr>
                        <a:t>0.006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000">
                          <a:effectLst/>
                          <a:latin typeface="Times New Roman" panose="02020603050405020304" pitchFamily="18" charset="0"/>
                          <a:ea typeface="Calibri" panose="020F0502020204030204" pitchFamily="34" charset="0"/>
                          <a:cs typeface="Times New Roman" panose="02020603050405020304" pitchFamily="18" charset="0"/>
                        </a:rPr>
                        <a:t>0.018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1208271"/>
                  </a:ext>
                </a:extLst>
              </a:tr>
              <a:tr h="440253">
                <a:tc>
                  <a:txBody>
                    <a:bodyPr/>
                    <a:lstStyle/>
                    <a:p>
                      <a:pPr marL="0" marR="0" algn="ctr">
                        <a:lnSpc>
                          <a:spcPct val="150000"/>
                        </a:lnSpc>
                        <a:spcBef>
                          <a:spcPts val="0"/>
                        </a:spcBef>
                        <a:spcAft>
                          <a:spcPts val="0"/>
                        </a:spcAft>
                      </a:pPr>
                      <a:r>
                        <a:rPr lang="en-ZA" sz="1000" dirty="0">
                          <a:effectLst/>
                          <a:latin typeface="Times New Roman" panose="02020603050405020304" pitchFamily="18" charset="0"/>
                          <a:ea typeface="Calibri" panose="020F0502020204030204" pitchFamily="34" charset="0"/>
                          <a:cs typeface="Times New Roman" panose="02020603050405020304" pitchFamily="18" charset="0"/>
                        </a:rPr>
                        <a:t>SCC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000">
                          <a:effectLst/>
                          <a:latin typeface="Times New Roman" panose="02020603050405020304" pitchFamily="18" charset="0"/>
                          <a:ea typeface="Calibri" panose="020F0502020204030204" pitchFamily="34" charset="0"/>
                          <a:cs typeface="Times New Roman" panose="02020603050405020304" pitchFamily="18" charset="0"/>
                        </a:rPr>
                        <a:t>0.024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000">
                          <a:effectLst/>
                          <a:latin typeface="Times New Roman" panose="02020603050405020304" pitchFamily="18" charset="0"/>
                          <a:ea typeface="Calibri" panose="020F0502020204030204" pitchFamily="34" charset="0"/>
                          <a:cs typeface="Times New Roman" panose="02020603050405020304" pitchFamily="18" charset="0"/>
                        </a:rPr>
                        <a:t>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000" dirty="0">
                          <a:effectLst/>
                          <a:latin typeface="Times New Roman" panose="02020603050405020304" pitchFamily="18" charset="0"/>
                          <a:ea typeface="Calibri" panose="020F0502020204030204" pitchFamily="34" charset="0"/>
                          <a:cs typeface="Times New Roman" panose="02020603050405020304" pitchFamily="18" charset="0"/>
                        </a:rPr>
                        <a:t>0.012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000">
                          <a:effectLst/>
                          <a:latin typeface="Times New Roman" panose="02020603050405020304" pitchFamily="18" charset="0"/>
                          <a:ea typeface="Calibri" panose="020F0502020204030204" pitchFamily="34" charset="0"/>
                          <a:cs typeface="Times New Roman" panose="02020603050405020304" pitchFamily="18" charset="0"/>
                        </a:rPr>
                        <a:t>0.009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000" dirty="0">
                          <a:effectLst/>
                          <a:latin typeface="Times New Roman" panose="02020603050405020304" pitchFamily="18" charset="0"/>
                          <a:ea typeface="Calibri" panose="020F0502020204030204" pitchFamily="34" charset="0"/>
                          <a:cs typeface="Times New Roman" panose="02020603050405020304" pitchFamily="18" charset="0"/>
                        </a:rPr>
                        <a:t>0.027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663737"/>
                  </a:ext>
                </a:extLst>
              </a:tr>
            </a:tbl>
          </a:graphicData>
        </a:graphic>
      </p:graphicFrame>
      <p:sp>
        <p:nvSpPr>
          <p:cNvPr id="13" name="TextBox 12">
            <a:extLst>
              <a:ext uri="{FF2B5EF4-FFF2-40B4-BE49-F238E27FC236}">
                <a16:creationId xmlns:a16="http://schemas.microsoft.com/office/drawing/2014/main" id="{9E10287D-939B-4BE5-9D59-D24D07ADDC8B}"/>
              </a:ext>
            </a:extLst>
          </p:cNvPr>
          <p:cNvSpPr txBox="1"/>
          <p:nvPr/>
        </p:nvSpPr>
        <p:spPr>
          <a:xfrm>
            <a:off x="400380" y="2993655"/>
            <a:ext cx="8533414" cy="1899494"/>
          </a:xfrm>
          <a:prstGeom prst="rect">
            <a:avLst/>
          </a:prstGeom>
          <a:noFill/>
        </p:spPr>
        <p:txBody>
          <a:bodyPr wrap="square">
            <a:spAutoFit/>
          </a:bodyPr>
          <a:lstStyle/>
          <a:p>
            <a:pPr marL="285750" marR="0" indent="-285750" algn="just">
              <a:lnSpc>
                <a:spcPct val="150000"/>
              </a:lnSpc>
              <a:spcBef>
                <a:spcPts val="0"/>
              </a:spcBef>
              <a:spcAft>
                <a:spcPts val="0"/>
              </a:spcAft>
              <a:buFont typeface="Wingdings" panose="05000000000000000000" pitchFamily="2" charset="2"/>
              <a:buChar char="q"/>
            </a:pPr>
            <a:r>
              <a:rPr lang="en-ZA" sz="1600" dirty="0">
                <a:effectLst/>
                <a:latin typeface="Times New Roman" panose="02020603050405020304" pitchFamily="18" charset="0"/>
                <a:ea typeface="Calibri" panose="020F0502020204030204" pitchFamily="34" charset="0"/>
                <a:cs typeface="Times New Roman" panose="02020603050405020304" pitchFamily="18" charset="0"/>
              </a:rPr>
              <a:t>In our study and those of other authors, the differences in the assessment of seismic hazard for WA could be ascribed to several factors: application of different seismic event catalogues and applied GMMs. </a:t>
            </a:r>
          </a:p>
          <a:p>
            <a:pPr marL="285750" marR="0" indent="-285750" algn="just">
              <a:lnSpc>
                <a:spcPct val="150000"/>
              </a:lnSpc>
              <a:spcBef>
                <a:spcPts val="0"/>
              </a:spcBef>
              <a:spcAft>
                <a:spcPts val="0"/>
              </a:spcAft>
              <a:buFont typeface="Wingdings" panose="05000000000000000000" pitchFamily="2" charset="2"/>
              <a:buChar char="q"/>
            </a:pPr>
            <a:r>
              <a:rPr lang="en-ZA" sz="1600" dirty="0">
                <a:effectLst/>
                <a:latin typeface="Times New Roman" panose="02020603050405020304" pitchFamily="18" charset="0"/>
                <a:ea typeface="Calibri" panose="020F0502020204030204" pitchFamily="34" charset="0"/>
                <a:cs typeface="Times New Roman" panose="02020603050405020304" pitchFamily="18" charset="0"/>
              </a:rPr>
              <a:t>However, as more data, the regional GMMs, and seismotectonic information on the area become available, the knowledge on seismic hazard should improve.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0360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P5.2-033</a:t>
            </a:r>
            <a:endParaRPr lang="en-AT" sz="700" dirty="0">
              <a:latin typeface="Arial" panose="020B0604020202020204" pitchFamily="34" charset="0"/>
              <a:cs typeface="Arial" panose="020B0604020202020204" pitchFamily="34" charset="0"/>
            </a:endParaRPr>
          </a:p>
          <a:p>
            <a:pPr algn="ct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5"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992923" y="163887"/>
            <a:ext cx="4962770" cy="6064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800">
                <a:solidFill>
                  <a:schemeClr val="bg1"/>
                </a:solidFill>
                <a:latin typeface="Arial" panose="020B0604020202020204" pitchFamily="34" charset="0"/>
                <a:ea typeface="Avenir Book" charset="0"/>
              </a:rPr>
              <a:t>SEISMICITY AND SEISMIC HAZARD ASSESSMENT IN WEST AFRICA</a:t>
            </a:r>
          </a:p>
          <a:p>
            <a:pPr algn="ctr" eaLnBrk="0" hangingPunct="0">
              <a:lnSpc>
                <a:spcPts val="1586"/>
              </a:lnSpc>
            </a:pPr>
            <a:r>
              <a:rPr lang="en-US" sz="800">
                <a:solidFill>
                  <a:schemeClr val="bg1"/>
                </a:solidFill>
                <a:latin typeface="Arial" panose="020B0604020202020204" pitchFamily="34" charset="0"/>
                <a:ea typeface="Avenir Book" charset="0"/>
              </a:rPr>
              <a:t>Geodesy and Geodynamics, PMB 11, Toro, Bauchi State, Nigeria. Email: umakad@yahoo.com, </a:t>
            </a:r>
          </a:p>
          <a:p>
            <a:pPr algn="ctr" eaLnBrk="0" hangingPunct="0">
              <a:lnSpc>
                <a:spcPts val="1586"/>
              </a:lnSpc>
            </a:pPr>
            <a:r>
              <a:rPr lang="en-US" sz="800">
                <a:solidFill>
                  <a:schemeClr val="bg1"/>
                </a:solidFill>
                <a:latin typeface="Arial" panose="020B0604020202020204" pitchFamily="34" charset="0"/>
                <a:ea typeface="Avenir Book" charset="0"/>
              </a:rPr>
              <a:t>                                ¹Mobile: +2348037122784</a:t>
            </a:r>
            <a:endParaRPr lang="en-US" sz="800" dirty="0">
              <a:solidFill>
                <a:schemeClr val="bg1"/>
              </a:solidFill>
              <a:latin typeface="Arial" panose="020B0604020202020204" pitchFamily="34" charset="0"/>
              <a:ea typeface="Avenir Book" charset="0"/>
            </a:endParaRPr>
          </a:p>
        </p:txBody>
      </p:sp>
      <p:sp>
        <p:nvSpPr>
          <p:cNvPr id="8" name="TextBox 7">
            <a:extLst>
              <a:ext uri="{FF2B5EF4-FFF2-40B4-BE49-F238E27FC236}">
                <a16:creationId xmlns:a16="http://schemas.microsoft.com/office/drawing/2014/main" id="{D0A0ED7D-2EAD-4468-B3B1-3DE68CFC0216}"/>
              </a:ext>
            </a:extLst>
          </p:cNvPr>
          <p:cNvSpPr txBox="1"/>
          <p:nvPr/>
        </p:nvSpPr>
        <p:spPr>
          <a:xfrm>
            <a:off x="320566" y="1073425"/>
            <a:ext cx="8654897" cy="923330"/>
          </a:xfrm>
          <a:prstGeom prst="rect">
            <a:avLst/>
          </a:prstGeom>
          <a:noFill/>
        </p:spPr>
        <p:txBody>
          <a:bodyPr wrap="square">
            <a:spAutoFit/>
          </a:bodyPr>
          <a:lstStyle/>
          <a:p>
            <a:pPr marL="285750" indent="-285750">
              <a:buFont typeface="Wingdings" panose="05000000000000000000" pitchFamily="2" charset="2"/>
              <a:buChar char="q"/>
            </a:pPr>
            <a:r>
              <a:rPr lang="en-ZA" sz="1800" dirty="0">
                <a:effectLst/>
                <a:latin typeface="Times New Roman" panose="02020603050405020304" pitchFamily="18" charset="0"/>
                <a:ea typeface="Calibri" panose="020F0502020204030204" pitchFamily="34" charset="0"/>
              </a:rPr>
              <a:t>Our study addressed the lack of consensus on the type of seismicity experienced by the WA region. We showed tha</a:t>
            </a:r>
            <a:r>
              <a:rPr lang="en-ZA" sz="1800" dirty="0">
                <a:latin typeface="Times New Roman" panose="02020603050405020304" pitchFamily="18" charset="0"/>
                <a:ea typeface="Calibri" panose="020F0502020204030204" pitchFamily="34" charset="0"/>
              </a:rPr>
              <a:t>t </a:t>
            </a:r>
            <a:r>
              <a:rPr lang="en-US" sz="1800" dirty="0">
                <a:effectLst/>
                <a:latin typeface="Times New Roman" panose="02020603050405020304" pitchFamily="18" charset="0"/>
                <a:ea typeface="Calibri" panose="020F0502020204030204" pitchFamily="34" charset="0"/>
              </a:rPr>
              <a:t>WA is classified as stable continental Crust, with predicted PGA (with 10% probability within 50 years) range 0.005–0.03 g. </a:t>
            </a:r>
            <a:endParaRPr lang="en-US" sz="1800" dirty="0"/>
          </a:p>
        </p:txBody>
      </p:sp>
      <p:sp>
        <p:nvSpPr>
          <p:cNvPr id="12" name="TextBox 11">
            <a:extLst>
              <a:ext uri="{FF2B5EF4-FFF2-40B4-BE49-F238E27FC236}">
                <a16:creationId xmlns:a16="http://schemas.microsoft.com/office/drawing/2014/main" id="{67AE268E-80CD-4CF8-8D64-DCBA0654E58A}"/>
              </a:ext>
            </a:extLst>
          </p:cNvPr>
          <p:cNvSpPr txBox="1"/>
          <p:nvPr/>
        </p:nvSpPr>
        <p:spPr>
          <a:xfrm>
            <a:off x="357352" y="2036445"/>
            <a:ext cx="8749862" cy="646331"/>
          </a:xfrm>
          <a:prstGeom prst="rect">
            <a:avLst/>
          </a:prstGeom>
          <a:noFill/>
        </p:spPr>
        <p:txBody>
          <a:bodyPr wrap="square">
            <a:spAutoFit/>
          </a:bodyPr>
          <a:lstStyle/>
          <a:p>
            <a:pPr marL="285750" indent="-285750">
              <a:buFont typeface="Wingdings" panose="05000000000000000000" pitchFamily="2" charset="2"/>
              <a:buChar char="q"/>
            </a:pPr>
            <a:r>
              <a:rPr lang="en-ZA" sz="1800" dirty="0">
                <a:latin typeface="Times New Roman" panose="02020603050405020304" pitchFamily="18" charset="0"/>
                <a:ea typeface="Calibri" panose="020F0502020204030204" pitchFamily="34" charset="0"/>
              </a:rPr>
              <a:t>E</a:t>
            </a:r>
            <a:r>
              <a:rPr lang="en-ZA" sz="1800" dirty="0">
                <a:effectLst/>
                <a:latin typeface="Times New Roman" panose="02020603050405020304" pitchFamily="18" charset="0"/>
                <a:ea typeface="Calibri" panose="020F0502020204030204" pitchFamily="34" charset="0"/>
              </a:rPr>
              <a:t>stimated </a:t>
            </a:r>
            <a:r>
              <a:rPr lang="en-ZA" sz="1800" i="1" dirty="0">
                <a:effectLst/>
                <a:latin typeface="Times New Roman" panose="02020603050405020304" pitchFamily="18" charset="0"/>
                <a:ea typeface="Calibri" panose="020F0502020204030204" pitchFamily="34" charset="0"/>
              </a:rPr>
              <a:t>b</a:t>
            </a:r>
            <a:r>
              <a:rPr lang="en-ZA" sz="1800" dirty="0">
                <a:effectLst/>
                <a:latin typeface="Times New Roman" panose="02020603050405020304" pitchFamily="18" charset="0"/>
                <a:ea typeface="Calibri" panose="020F0502020204030204" pitchFamily="34" charset="0"/>
              </a:rPr>
              <a:t>-value for the five zones ranged from 0.84 to 1.0. The range of activity rates </a:t>
            </a:r>
            <a:r>
              <a:rPr lang="en-ZA" sz="1800" i="1" dirty="0">
                <a:effectLst/>
                <a:latin typeface="Times New Roman" panose="02020603050405020304" pitchFamily="18" charset="0"/>
                <a:ea typeface="Calibri" panose="020F0502020204030204" pitchFamily="34" charset="0"/>
              </a:rPr>
              <a:t>λ</a:t>
            </a:r>
            <a:r>
              <a:rPr lang="en-ZA" sz="1800" dirty="0">
                <a:effectLst/>
                <a:latin typeface="Times New Roman" panose="02020603050405020304" pitchFamily="18" charset="0"/>
                <a:ea typeface="Calibri" panose="020F0502020204030204" pitchFamily="34" charset="0"/>
              </a:rPr>
              <a:t> and zone-characteristic, maximum possible earthquake magnitudes is significant.</a:t>
            </a:r>
            <a:endParaRPr lang="en-US" sz="1800" dirty="0"/>
          </a:p>
        </p:txBody>
      </p:sp>
      <p:sp>
        <p:nvSpPr>
          <p:cNvPr id="14" name="TextBox 13">
            <a:extLst>
              <a:ext uri="{FF2B5EF4-FFF2-40B4-BE49-F238E27FC236}">
                <a16:creationId xmlns:a16="http://schemas.microsoft.com/office/drawing/2014/main" id="{E845DBA3-A6EA-41F3-8CA1-7D63FDC645D8}"/>
              </a:ext>
            </a:extLst>
          </p:cNvPr>
          <p:cNvSpPr txBox="1"/>
          <p:nvPr/>
        </p:nvSpPr>
        <p:spPr>
          <a:xfrm>
            <a:off x="320565" y="2796975"/>
            <a:ext cx="8654897" cy="923330"/>
          </a:xfrm>
          <a:prstGeom prst="rect">
            <a:avLst/>
          </a:prstGeom>
          <a:noFill/>
        </p:spPr>
        <p:txBody>
          <a:bodyPr wrap="square">
            <a:spAutoFit/>
          </a:bodyPr>
          <a:lstStyle/>
          <a:p>
            <a:pPr marL="285750" indent="-285750">
              <a:buFont typeface="Wingdings" panose="05000000000000000000" pitchFamily="2" charset="2"/>
              <a:buChar char="q"/>
            </a:pPr>
            <a:r>
              <a:rPr lang="en-ZA" sz="1800" dirty="0">
                <a:effectLst/>
                <a:latin typeface="Times New Roman" panose="02020603050405020304" pitchFamily="18" charset="0"/>
                <a:ea typeface="Calibri" panose="020F0502020204030204" pitchFamily="34" charset="0"/>
              </a:rPr>
              <a:t>Comprehensive seismic hazard studies have never been conducted in most countries of WA. The present study is the first based on a comprehensive and updated seismic event catalogue for the entire WA region and provides the latest seismic hazard maps. </a:t>
            </a:r>
            <a:endParaRPr lang="en-US" sz="1800" dirty="0"/>
          </a:p>
        </p:txBody>
      </p:sp>
      <p:sp>
        <p:nvSpPr>
          <p:cNvPr id="16" name="TextBox 15">
            <a:extLst>
              <a:ext uri="{FF2B5EF4-FFF2-40B4-BE49-F238E27FC236}">
                <a16:creationId xmlns:a16="http://schemas.microsoft.com/office/drawing/2014/main" id="{6DCC72A4-8757-4081-825D-552A71E6E684}"/>
              </a:ext>
            </a:extLst>
          </p:cNvPr>
          <p:cNvSpPr txBox="1"/>
          <p:nvPr/>
        </p:nvSpPr>
        <p:spPr>
          <a:xfrm>
            <a:off x="320567" y="3726692"/>
            <a:ext cx="8654896" cy="923330"/>
          </a:xfrm>
          <a:prstGeom prst="rect">
            <a:avLst/>
          </a:prstGeom>
          <a:noFill/>
        </p:spPr>
        <p:txBody>
          <a:bodyPr wrap="square">
            <a:spAutoFit/>
          </a:bodyPr>
          <a:lstStyle/>
          <a:p>
            <a:pPr marL="285750" marR="0" indent="-285750" algn="just">
              <a:spcBef>
                <a:spcPts val="0"/>
              </a:spcBef>
              <a:spcAft>
                <a:spcPts val="800"/>
              </a:spcAft>
              <a:buFont typeface="Wingdings" panose="05000000000000000000" pitchFamily="2" charset="2"/>
              <a:buChar char="q"/>
            </a:pP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Results from this study are expected to serve as baseline data for holistic planning and development, and as a precursor for the development of building codes by the respective countries in West Africa.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059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P5.2-033</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ABSTRACT</a:t>
            </a:r>
          </a:p>
        </p:txBody>
      </p:sp>
      <p:sp>
        <p:nvSpPr>
          <p:cNvPr id="5" name="Rectangle 17">
            <a:extLst>
              <a:ext uri="{FF2B5EF4-FFF2-40B4-BE49-F238E27FC236}">
                <a16:creationId xmlns:a16="http://schemas.microsoft.com/office/drawing/2014/main" id="{4039C0CC-243D-CE46-B51C-D0D8D7417568}"/>
              </a:ext>
            </a:extLst>
          </p:cNvPr>
          <p:cNvSpPr>
            <a:spLocks noChangeArrowheads="1"/>
          </p:cNvSpPr>
          <p:nvPr/>
        </p:nvSpPr>
        <p:spPr bwMode="auto">
          <a:xfrm>
            <a:off x="1992923" y="163887"/>
            <a:ext cx="4962770" cy="814004"/>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dirty="0">
                <a:solidFill>
                  <a:schemeClr val="bg1"/>
                </a:solidFill>
                <a:latin typeface="Arial" panose="020B0604020202020204" pitchFamily="34" charset="0"/>
                <a:ea typeface="Avenir Book" charset="0"/>
              </a:rPr>
              <a:t>SEISMICITY AND SEISMIC HAZARD ASSESSMENT IN WEST AFRICA</a:t>
            </a:r>
          </a:p>
          <a:p>
            <a:pPr algn="ctr" eaLnBrk="0" hangingPunct="0">
              <a:lnSpc>
                <a:spcPts val="1586"/>
              </a:lnSpc>
            </a:pPr>
            <a:r>
              <a:rPr lang="en-US" sz="800" dirty="0">
                <a:solidFill>
                  <a:schemeClr val="bg1"/>
                </a:solidFill>
                <a:latin typeface="Arial" panose="020B0604020202020204" pitchFamily="34" charset="0"/>
                <a:ea typeface="Avenir Book" charset="0"/>
              </a:rPr>
              <a:t>Geodesy and Geodynamics, PMB 11, Toro, Bauchi State, Nigeria. Email: umakad@yahoo.com, </a:t>
            </a:r>
          </a:p>
          <a:p>
            <a:pPr algn="ctr" eaLnBrk="0" hangingPunct="0">
              <a:lnSpc>
                <a:spcPts val="1586"/>
              </a:lnSpc>
            </a:pPr>
            <a:r>
              <a:rPr lang="en-US" sz="800" dirty="0">
                <a:solidFill>
                  <a:schemeClr val="bg1"/>
                </a:solidFill>
                <a:latin typeface="Arial" panose="020B0604020202020204" pitchFamily="34" charset="0"/>
                <a:ea typeface="Avenir Book" charset="0"/>
              </a:rPr>
              <a:t>                                ¹Mobile: +2348037122784</a:t>
            </a:r>
          </a:p>
          <a:p>
            <a:pPr algn="ctr" eaLnBrk="0" hangingPunct="0">
              <a:lnSpc>
                <a:spcPts val="1586"/>
              </a:lnSpc>
            </a:pPr>
            <a:r>
              <a:rPr lang="en-US" sz="800" dirty="0">
                <a:solidFill>
                  <a:schemeClr val="bg1"/>
                </a:solidFill>
                <a:latin typeface="Arial" panose="020B0604020202020204" pitchFamily="34" charset="0"/>
                <a:ea typeface="Avenir Book" charset="0"/>
              </a:rPr>
              <a:t>]</a:t>
            </a:r>
            <a:endParaRPr lang="en-US" sz="800" dirty="0">
              <a:solidFill>
                <a:schemeClr val="bg1"/>
              </a:solidFill>
              <a:latin typeface="Avenir Book" charset="0"/>
              <a:ea typeface="Avenir Book" charset="0"/>
              <a:cs typeface="Avenir Book" charset="0"/>
            </a:endParaRPr>
          </a:p>
        </p:txBody>
      </p:sp>
      <p:sp>
        <p:nvSpPr>
          <p:cNvPr id="6" name="TextBox 5">
            <a:extLst>
              <a:ext uri="{FF2B5EF4-FFF2-40B4-BE49-F238E27FC236}">
                <a16:creationId xmlns:a16="http://schemas.microsoft.com/office/drawing/2014/main" id="{391582D6-8994-49CA-82FF-410230E29410}"/>
              </a:ext>
            </a:extLst>
          </p:cNvPr>
          <p:cNvSpPr txBox="1"/>
          <p:nvPr/>
        </p:nvSpPr>
        <p:spPr>
          <a:xfrm>
            <a:off x="262759" y="902765"/>
            <a:ext cx="8807669" cy="3873946"/>
          </a:xfrm>
          <a:prstGeom prst="rect">
            <a:avLst/>
          </a:prstGeom>
          <a:noFill/>
        </p:spPr>
        <p:txBody>
          <a:bodyPr wrap="square">
            <a:spAutoFit/>
          </a:bodyPr>
          <a:lstStyle/>
          <a:p>
            <a:pPr marL="0" marR="0" algn="just">
              <a:lnSpc>
                <a:spcPct val="150000"/>
              </a:lnSpc>
              <a:spcBef>
                <a:spcPts val="0"/>
              </a:spcBef>
              <a:spcAft>
                <a:spcPts val="0"/>
              </a:spcAft>
            </a:pP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No in-depth seismic hazard study for West Africa (WA) has ever been conducted, as the regional earthquake catalogues are incomplete. Such lack of comprehensive seismic hazard study for the region has negatively affected the planning and development of critical infrastructure and disaster risk management. Therefore, this study aims to bridge the knowledge gap by applying modern techniques to updating the existing catalogues and assessing the seismic hazards for the region. We updated the current earthquake catalogue for WA using information from the International Seismological Centre, published information, and data from seismic stations in the region. The seismotectonic setting of WA is considered stable continental crust despite several recorded earthquakes occurring in the region, the largest being the 22 June 1939 earthquake of magnitude M6.8 with epicentre in Ghana. However, WA has also been classified as a region of shallow crustal seismicity. Therefore, we investigated both these research schools of thought and compared their results. For each scenario, three different ground-motion models (GMMs) were applied and combined to produce each hazard map using logic tree formalism with equal weights. The region was divided into five seismic source zones for computation of the earthquake recurrence parameters, with the same parameters computed for the entire WA region. The computed Gutenberg–Richter </a:t>
            </a:r>
            <a:r>
              <a:rPr lang="en-ZA" sz="1100" i="1" dirty="0">
                <a:effectLst/>
                <a:latin typeface="Times New Roman" panose="02020603050405020304" pitchFamily="18" charset="0"/>
                <a:ea typeface="Calibri" panose="020F0502020204030204" pitchFamily="34" charset="0"/>
                <a:cs typeface="Times New Roman" panose="02020603050405020304" pitchFamily="18" charset="0"/>
              </a:rPr>
              <a:t>b</a:t>
            </a: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-value, activity rates λ, and regional maximum possible magnitudes </a:t>
            </a:r>
            <a:r>
              <a:rPr lang="en-ZA" sz="1100" i="1" dirty="0" err="1">
                <a:effectLst/>
                <a:latin typeface="Times New Roman" panose="02020603050405020304" pitchFamily="18" charset="0"/>
                <a:ea typeface="Calibri" panose="020F0502020204030204" pitchFamily="34" charset="0"/>
                <a:cs typeface="Times New Roman" panose="02020603050405020304" pitchFamily="18" charset="0"/>
              </a:rPr>
              <a:t>m</a:t>
            </a:r>
            <a:r>
              <a:rPr lang="en-ZA" sz="1100" baseline="-25000" dirty="0" err="1">
                <a:effectLst/>
                <a:latin typeface="Times New Roman" panose="02020603050405020304" pitchFamily="18" charset="0"/>
                <a:ea typeface="Calibri" panose="020F0502020204030204" pitchFamily="34" charset="0"/>
                <a:cs typeface="Times New Roman" panose="02020603050405020304" pitchFamily="18" charset="0"/>
              </a:rPr>
              <a:t>max</a:t>
            </a: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 for the five zones ranged from 0.84 to 1.0, 0.3–2.1, and 5.2–7.0, respectively. The calculated </a:t>
            </a:r>
            <a:r>
              <a:rPr lang="en-ZA" sz="1100" i="1" dirty="0">
                <a:effectLst/>
                <a:latin typeface="Times New Roman" panose="02020603050405020304" pitchFamily="18" charset="0"/>
                <a:ea typeface="Calibri" panose="020F0502020204030204" pitchFamily="34" charset="0"/>
                <a:cs typeface="Times New Roman" panose="02020603050405020304" pitchFamily="18" charset="0"/>
              </a:rPr>
              <a:t>b</a:t>
            </a: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-value, </a:t>
            </a:r>
            <a:r>
              <a:rPr lang="en-ZA" sz="1100" i="1" dirty="0">
                <a:effectLst/>
                <a:latin typeface="Times New Roman" panose="02020603050405020304" pitchFamily="18" charset="0"/>
                <a:ea typeface="Calibri" panose="020F0502020204030204" pitchFamily="34" charset="0"/>
                <a:cs typeface="Times New Roman" panose="02020603050405020304" pitchFamily="18" charset="0"/>
              </a:rPr>
              <a:t>λ</a:t>
            </a: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 and</a:t>
            </a:r>
            <a:r>
              <a:rPr lang="en-ZA" sz="11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ZA" sz="1100" i="1" dirty="0" err="1">
                <a:effectLst/>
                <a:latin typeface="Times New Roman" panose="02020603050405020304" pitchFamily="18" charset="0"/>
                <a:ea typeface="Calibri" panose="020F0502020204030204" pitchFamily="34" charset="0"/>
                <a:cs typeface="Times New Roman" panose="02020603050405020304" pitchFamily="18" charset="0"/>
              </a:rPr>
              <a:t>m</a:t>
            </a:r>
            <a:r>
              <a:rPr lang="en-ZA" sz="1100" baseline="-25000" dirty="0" err="1">
                <a:effectLst/>
                <a:latin typeface="Times New Roman" panose="02020603050405020304" pitchFamily="18" charset="0"/>
                <a:ea typeface="Calibri" panose="020F0502020204030204" pitchFamily="34" charset="0"/>
                <a:cs typeface="Times New Roman" panose="02020603050405020304" pitchFamily="18" charset="0"/>
              </a:rPr>
              <a:t>max</a:t>
            </a: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 for the entire region were 0.77, 4.1, and 7.2, respectively. The estimated </a:t>
            </a:r>
            <a:r>
              <a:rPr lang="en-ZA" sz="1100" i="1" dirty="0">
                <a:effectLst/>
                <a:latin typeface="Times New Roman" panose="02020603050405020304" pitchFamily="18" charset="0"/>
                <a:ea typeface="Calibri" panose="020F0502020204030204" pitchFamily="34" charset="0"/>
                <a:cs typeface="Times New Roman" panose="02020603050405020304" pitchFamily="18" charset="0"/>
              </a:rPr>
              <a:t>b</a:t>
            </a: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-value of 0.77 falls within the generally accepted range for tectonic seismicity. The seismic hazard predicted by GMMs for stable continental areas was higher than that predicted for shallow crustal seismicity in the investigated region. Therefore, our results confirmed that WA is characterised by stable continental crust. The highest hazard levels were observed in parts of Ghana, Togo, Guinea-Bissau, Guinea, and the Cameroon Volcanic Line region (CVL), ranging between 0.02 </a:t>
            </a:r>
            <a:r>
              <a:rPr lang="en-ZA" sz="1100" i="1" dirty="0">
                <a:effectLst/>
                <a:latin typeface="Times New Roman" panose="02020603050405020304" pitchFamily="18" charset="0"/>
                <a:ea typeface="Calibri" panose="020F0502020204030204" pitchFamily="34" charset="0"/>
                <a:cs typeface="Times New Roman" panose="02020603050405020304" pitchFamily="18" charset="0"/>
              </a:rPr>
              <a:t>g</a:t>
            </a: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 and 0.03 </a:t>
            </a:r>
            <a:r>
              <a:rPr lang="en-ZA" sz="1100" i="1" dirty="0">
                <a:effectLst/>
                <a:latin typeface="Times New Roman" panose="02020603050405020304" pitchFamily="18" charset="0"/>
                <a:ea typeface="Calibri" panose="020F0502020204030204" pitchFamily="34" charset="0"/>
                <a:cs typeface="Times New Roman" panose="02020603050405020304" pitchFamily="18" charset="0"/>
              </a:rPr>
              <a:t>g</a:t>
            </a: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751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P5.2-033</a:t>
            </a:r>
            <a:endParaRPr lang="en-AT" sz="700" dirty="0">
              <a:latin typeface="Arial" panose="020B0604020202020204" pitchFamily="34" charset="0"/>
              <a:cs typeface="Arial" panose="020B0604020202020204" pitchFamily="34" charset="0"/>
            </a:endParaRPr>
          </a:p>
          <a:p>
            <a:pPr algn="ct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1992923" y="163887"/>
            <a:ext cx="4962770" cy="814004"/>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800" dirty="0">
                <a:solidFill>
                  <a:schemeClr val="bg1"/>
                </a:solidFill>
                <a:latin typeface="Arial" panose="020B0604020202020204" pitchFamily="34" charset="0"/>
                <a:ea typeface="Avenir Book" charset="0"/>
              </a:rPr>
              <a:t>SEISMICITY AND SEISMIC HAZARD ASSESSMENT IN WEST AFRICA</a:t>
            </a:r>
          </a:p>
          <a:p>
            <a:pPr algn="ctr" eaLnBrk="0" hangingPunct="0">
              <a:lnSpc>
                <a:spcPts val="1586"/>
              </a:lnSpc>
            </a:pPr>
            <a:r>
              <a:rPr lang="en-US" sz="800" dirty="0">
                <a:solidFill>
                  <a:schemeClr val="bg1"/>
                </a:solidFill>
                <a:latin typeface="Arial" panose="020B0604020202020204" pitchFamily="34" charset="0"/>
                <a:ea typeface="Avenir Book" charset="0"/>
              </a:rPr>
              <a:t>Geodesy and Geodynamics, PMB 11, Toro, Bauchi State, Nigeria. Email: umakad@yahoo.com, </a:t>
            </a:r>
          </a:p>
          <a:p>
            <a:pPr algn="ctr" eaLnBrk="0" hangingPunct="0">
              <a:lnSpc>
                <a:spcPts val="1586"/>
              </a:lnSpc>
            </a:pPr>
            <a:r>
              <a:rPr lang="en-US" sz="800" dirty="0">
                <a:solidFill>
                  <a:schemeClr val="bg1"/>
                </a:solidFill>
                <a:latin typeface="Arial" panose="020B0604020202020204" pitchFamily="34" charset="0"/>
                <a:ea typeface="Avenir Book" charset="0"/>
              </a:rPr>
              <a:t>                                ¹Mobile: +2348037122784</a:t>
            </a: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sp>
        <p:nvSpPr>
          <p:cNvPr id="6" name="TextBox 5">
            <a:extLst>
              <a:ext uri="{FF2B5EF4-FFF2-40B4-BE49-F238E27FC236}">
                <a16:creationId xmlns:a16="http://schemas.microsoft.com/office/drawing/2014/main" id="{A1E89DE6-BD80-496B-82EE-A3C2DD3AA6FB}"/>
              </a:ext>
            </a:extLst>
          </p:cNvPr>
          <p:cNvSpPr txBox="1"/>
          <p:nvPr/>
        </p:nvSpPr>
        <p:spPr>
          <a:xfrm>
            <a:off x="484461" y="982626"/>
            <a:ext cx="8312697" cy="4247317"/>
          </a:xfrm>
          <a:prstGeom prst="rect">
            <a:avLst/>
          </a:prstGeom>
          <a:noFill/>
        </p:spPr>
        <p:txBody>
          <a:bodyPr wrap="square">
            <a:spAutoFit/>
          </a:bodyPr>
          <a:lstStyle/>
          <a:p>
            <a:pPr marL="285750" indent="-285750">
              <a:buFont typeface="Wingdings" panose="05000000000000000000" pitchFamily="2" charset="2"/>
              <a:buChar char="q"/>
            </a:pPr>
            <a:r>
              <a:rPr lang="en-ZA" sz="1800" dirty="0">
                <a:latin typeface="Times New Roman" panose="02020603050405020304" pitchFamily="18" charset="0"/>
                <a:ea typeface="Calibri" panose="020F0502020204030204" pitchFamily="34" charset="0"/>
              </a:rPr>
              <a:t>No </a:t>
            </a:r>
            <a:r>
              <a:rPr lang="en-ZA" sz="1800" dirty="0">
                <a:effectLst/>
                <a:latin typeface="Times New Roman" panose="02020603050405020304" pitchFamily="18" charset="0"/>
                <a:ea typeface="Calibri" panose="020F0502020204030204" pitchFamily="34" charset="0"/>
              </a:rPr>
              <a:t>record of a </a:t>
            </a:r>
            <a:r>
              <a:rPr kumimoji="0" lang="en-ZA"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large-scale probabilistic seismic hazard analysis (PSHA) projects in </a:t>
            </a:r>
            <a:r>
              <a:rPr lang="en-ZA" sz="1800" dirty="0">
                <a:effectLst/>
                <a:latin typeface="Times New Roman" panose="02020603050405020304" pitchFamily="18" charset="0"/>
                <a:ea typeface="Calibri" panose="020F0502020204030204" pitchFamily="34" charset="0"/>
              </a:rPr>
              <a:t>WA due to dearth of data</a:t>
            </a:r>
          </a:p>
          <a:p>
            <a:endParaRPr lang="en-ZA" sz="1800" dirty="0">
              <a:latin typeface="Times New Roman" panose="02020603050405020304" pitchFamily="18" charset="0"/>
            </a:endParaRPr>
          </a:p>
          <a:p>
            <a:pPr marL="285750" indent="-285750">
              <a:buFont typeface="Wingdings" panose="05000000000000000000" pitchFamily="2" charset="2"/>
              <a:buChar char="q"/>
            </a:pPr>
            <a:r>
              <a:rPr lang="en-ZA"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a:t>
            </a:r>
            <a:r>
              <a:rPr kumimoji="0" lang="en-ZA"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eismotectonic</a:t>
            </a:r>
            <a:r>
              <a:rPr kumimoji="0" lang="en-ZA"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setting of WA is considered stable continental crust (SCC) despite several recorded earthquakes occurring in the region</a:t>
            </a:r>
            <a:r>
              <a:rPr lang="en-ZA"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kumimoji="0" lang="en-ZA"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other school of thoughts classified WA as a region of shallow crustal seismicity (SCS).</a:t>
            </a:r>
          </a:p>
          <a:p>
            <a:endParaRPr lang="en-ZA" sz="1800" dirty="0">
              <a:solidFill>
                <a:prstClr val="black"/>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ZA" sz="1800" dirty="0">
                <a:effectLst/>
                <a:latin typeface="Times New Roman" panose="02020603050405020304" pitchFamily="18" charset="0"/>
                <a:ea typeface="Times New Roman" panose="02020603050405020304" pitchFamily="18" charset="0"/>
              </a:rPr>
              <a:t>So, past seismic hazard studies focused primarily on other parts of Africa, excluding WA. E.g. </a:t>
            </a:r>
            <a:r>
              <a:rPr lang="en-ZA" sz="1800" dirty="0" err="1">
                <a:effectLst/>
                <a:latin typeface="Times New Roman" panose="02020603050405020304" pitchFamily="18" charset="0"/>
                <a:ea typeface="Times New Roman" panose="02020603050405020304" pitchFamily="18" charset="0"/>
              </a:rPr>
              <a:t>Shudofsky</a:t>
            </a:r>
            <a:r>
              <a:rPr lang="en-ZA" sz="1800" dirty="0">
                <a:effectLst/>
                <a:latin typeface="Times New Roman" panose="02020603050405020304" pitchFamily="18" charset="0"/>
                <a:ea typeface="Times New Roman" panose="02020603050405020304" pitchFamily="18" charset="0"/>
              </a:rPr>
              <a:t> (1985); </a:t>
            </a:r>
            <a:r>
              <a:rPr lang="en-ZA" sz="1800" dirty="0" err="1">
                <a:effectLst/>
                <a:latin typeface="Times New Roman" panose="02020603050405020304" pitchFamily="18" charset="0"/>
                <a:ea typeface="Times New Roman" panose="02020603050405020304" pitchFamily="18" charset="0"/>
              </a:rPr>
              <a:t>Midzi</a:t>
            </a:r>
            <a:r>
              <a:rPr lang="en-ZA" sz="1800" dirty="0">
                <a:effectLst/>
                <a:latin typeface="Times New Roman" panose="02020603050405020304" pitchFamily="18" charset="0"/>
                <a:ea typeface="Times New Roman" panose="02020603050405020304" pitchFamily="18" charset="0"/>
              </a:rPr>
              <a:t> </a:t>
            </a:r>
            <a:r>
              <a:rPr lang="en-ZA" sz="1800" i="1" dirty="0">
                <a:effectLst/>
                <a:latin typeface="Times New Roman" panose="02020603050405020304" pitchFamily="18" charset="0"/>
                <a:ea typeface="Times New Roman" panose="02020603050405020304" pitchFamily="18" charset="0"/>
              </a:rPr>
              <a:t>et al.</a:t>
            </a:r>
            <a:r>
              <a:rPr lang="en-ZA" sz="1800" dirty="0">
                <a:effectLst/>
                <a:latin typeface="Times New Roman" panose="02020603050405020304" pitchFamily="18" charset="0"/>
                <a:ea typeface="Times New Roman" panose="02020603050405020304" pitchFamily="18" charset="0"/>
              </a:rPr>
              <a:t> (1999); Poggi </a:t>
            </a:r>
            <a:r>
              <a:rPr lang="en-ZA" sz="1800" i="1" dirty="0">
                <a:effectLst/>
                <a:latin typeface="Times New Roman" panose="02020603050405020304" pitchFamily="18" charset="0"/>
                <a:ea typeface="Times New Roman" panose="02020603050405020304" pitchFamily="18" charset="0"/>
              </a:rPr>
              <a:t>et al</a:t>
            </a:r>
            <a:r>
              <a:rPr lang="en-ZA" sz="1800" dirty="0">
                <a:effectLst/>
                <a:latin typeface="Times New Roman" panose="02020603050405020304" pitchFamily="18" charset="0"/>
                <a:ea typeface="Times New Roman" panose="02020603050405020304" pitchFamily="18" charset="0"/>
              </a:rPr>
              <a:t>. (2017); </a:t>
            </a:r>
            <a:r>
              <a:rPr lang="en-ZA" sz="1800" dirty="0" err="1">
                <a:effectLst/>
                <a:latin typeface="Times New Roman" panose="02020603050405020304" pitchFamily="18" charset="0"/>
                <a:ea typeface="Times New Roman" panose="02020603050405020304" pitchFamily="18" charset="0"/>
              </a:rPr>
              <a:t>Hartnady</a:t>
            </a:r>
            <a:r>
              <a:rPr lang="en-ZA" sz="1800" dirty="0">
                <a:effectLst/>
                <a:latin typeface="Times New Roman" panose="02020603050405020304" pitchFamily="18" charset="0"/>
                <a:ea typeface="Times New Roman" panose="02020603050405020304" pitchFamily="18" charset="0"/>
              </a:rPr>
              <a:t> (2002) and </a:t>
            </a:r>
            <a:r>
              <a:rPr lang="en-ZA" sz="1800" dirty="0">
                <a:effectLst/>
                <a:latin typeface="Times New Roman" panose="02020603050405020304" pitchFamily="18" charset="0"/>
                <a:ea typeface="Calibri" panose="020F0502020204030204" pitchFamily="34" charset="0"/>
              </a:rPr>
              <a:t>Mohamed</a:t>
            </a:r>
            <a:r>
              <a:rPr lang="en-ZA" sz="1800" dirty="0">
                <a:effectLst/>
                <a:latin typeface="Times New Roman" panose="02020603050405020304" pitchFamily="18" charset="0"/>
                <a:ea typeface="Times New Roman" panose="02020603050405020304" pitchFamily="18" charset="0"/>
              </a:rPr>
              <a:t> </a:t>
            </a:r>
            <a:r>
              <a:rPr lang="en-ZA" sz="1800" i="1" dirty="0">
                <a:effectLst/>
                <a:latin typeface="Times New Roman" panose="02020603050405020304" pitchFamily="18" charset="0"/>
                <a:ea typeface="Times New Roman" panose="02020603050405020304" pitchFamily="18" charset="0"/>
              </a:rPr>
              <a:t>et al</a:t>
            </a:r>
            <a:r>
              <a:rPr lang="en-ZA" sz="1800" dirty="0">
                <a:effectLst/>
                <a:latin typeface="Times New Roman" panose="02020603050405020304" pitchFamily="18" charset="0"/>
                <a:ea typeface="Times New Roman" panose="02020603050405020304" pitchFamily="18" charset="0"/>
              </a:rPr>
              <a:t>. (2012) etc.</a:t>
            </a:r>
          </a:p>
          <a:p>
            <a:endParaRPr lang="en-ZA" sz="1800" dirty="0">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q"/>
            </a:pPr>
            <a:r>
              <a:rPr lang="en-ZA" sz="1800" dirty="0">
                <a:effectLst/>
                <a:latin typeface="Times New Roman" panose="02020603050405020304" pitchFamily="18" charset="0"/>
                <a:ea typeface="Calibri" panose="020F0502020204030204" pitchFamily="34" charset="0"/>
              </a:rPr>
              <a:t>Most PSHA in WA concentrated only on the southern part of Ghana (</a:t>
            </a:r>
            <a:r>
              <a:rPr lang="en-ZA" sz="1800" dirty="0" err="1">
                <a:effectLst/>
                <a:latin typeface="Times New Roman" panose="02020603050405020304" pitchFamily="18" charset="0"/>
                <a:ea typeface="Calibri" panose="020F0502020204030204" pitchFamily="34" charset="0"/>
              </a:rPr>
              <a:t>Kumapley</a:t>
            </a:r>
            <a:r>
              <a:rPr lang="en-ZA" sz="1800" dirty="0">
                <a:effectLst/>
                <a:latin typeface="Times New Roman" panose="02020603050405020304" pitchFamily="18" charset="0"/>
                <a:ea typeface="Calibri" panose="020F0502020204030204" pitchFamily="34" charset="0"/>
              </a:rPr>
              <a:t>, 1996; </a:t>
            </a:r>
            <a:r>
              <a:rPr lang="en-ZA" sz="1800" dirty="0">
                <a:solidFill>
                  <a:srgbClr val="000000"/>
                </a:solidFill>
                <a:effectLst/>
                <a:latin typeface="Times New Roman" panose="02020603050405020304" pitchFamily="18" charset="0"/>
                <a:ea typeface="Times New Roman" panose="02020603050405020304" pitchFamily="18" charset="0"/>
              </a:rPr>
              <a:t>Anon</a:t>
            </a:r>
            <a:r>
              <a:rPr lang="en-ZA" sz="1800" dirty="0">
                <a:effectLst/>
                <a:latin typeface="Times New Roman" panose="02020603050405020304" pitchFamily="18" charset="0"/>
                <a:ea typeface="Calibri" panose="020F0502020204030204" pitchFamily="34" charset="0"/>
              </a:rPr>
              <a:t>, 1988; </a:t>
            </a:r>
            <a:r>
              <a:rPr lang="en-ZA" sz="1800" dirty="0" err="1">
                <a:effectLst/>
                <a:latin typeface="Times New Roman" panose="02020603050405020304" pitchFamily="18" charset="0"/>
                <a:ea typeface="Calibri" panose="020F0502020204030204" pitchFamily="34" charset="0"/>
              </a:rPr>
              <a:t>Amponsah</a:t>
            </a:r>
            <a:r>
              <a:rPr lang="en-ZA" sz="1800" dirty="0">
                <a:effectLst/>
                <a:latin typeface="Times New Roman" panose="02020603050405020304" pitchFamily="18" charset="0"/>
                <a:ea typeface="Calibri" panose="020F0502020204030204" pitchFamily="34" charset="0"/>
              </a:rPr>
              <a:t> </a:t>
            </a:r>
            <a:r>
              <a:rPr lang="en-ZA" sz="1800" i="1" dirty="0">
                <a:effectLst/>
                <a:latin typeface="Times New Roman" panose="02020603050405020304" pitchFamily="18" charset="0"/>
                <a:ea typeface="Calibri" panose="020F0502020204030204" pitchFamily="34" charset="0"/>
              </a:rPr>
              <a:t>et al.,</a:t>
            </a:r>
            <a:r>
              <a:rPr lang="en-ZA" sz="1800" dirty="0">
                <a:effectLst/>
                <a:latin typeface="Times New Roman" panose="02020603050405020304" pitchFamily="18" charset="0"/>
                <a:ea typeface="Calibri" panose="020F0502020204030204" pitchFamily="34" charset="0"/>
              </a:rPr>
              <a:t> 2009; </a:t>
            </a:r>
            <a:r>
              <a:rPr lang="en-ZA" sz="1800" dirty="0" err="1">
                <a:effectLst/>
                <a:latin typeface="Times New Roman" panose="02020603050405020304" pitchFamily="18" charset="0"/>
                <a:ea typeface="Calibri" panose="020F0502020204030204" pitchFamily="34" charset="0"/>
              </a:rPr>
              <a:t>Ahulu</a:t>
            </a:r>
            <a:r>
              <a:rPr lang="en-ZA" sz="1800" dirty="0">
                <a:effectLst/>
                <a:latin typeface="Times New Roman" panose="02020603050405020304" pitchFamily="18" charset="0"/>
                <a:ea typeface="Calibri" panose="020F0502020204030204" pitchFamily="34" charset="0"/>
              </a:rPr>
              <a:t> </a:t>
            </a:r>
            <a:r>
              <a:rPr lang="en-ZA" sz="1800" i="1" dirty="0">
                <a:effectLst/>
                <a:latin typeface="Times New Roman" panose="02020603050405020304" pitchFamily="18" charset="0"/>
                <a:ea typeface="Calibri" panose="020F0502020204030204" pitchFamily="34" charset="0"/>
              </a:rPr>
              <a:t>et al</a:t>
            </a:r>
            <a:r>
              <a:rPr lang="en-ZA" sz="1800" dirty="0">
                <a:effectLst/>
                <a:latin typeface="Times New Roman" panose="02020603050405020304" pitchFamily="18" charset="0"/>
                <a:ea typeface="Calibri" panose="020F0502020204030204" pitchFamily="34" charset="0"/>
              </a:rPr>
              <a:t>., 2018; Osei </a:t>
            </a:r>
            <a:r>
              <a:rPr lang="en-ZA" sz="1800" i="1" dirty="0">
                <a:effectLst/>
                <a:latin typeface="Times New Roman" panose="02020603050405020304" pitchFamily="18" charset="0"/>
                <a:ea typeface="Calibri" panose="020F0502020204030204" pitchFamily="34" charset="0"/>
              </a:rPr>
              <a:t>et al.,</a:t>
            </a:r>
            <a:r>
              <a:rPr lang="en-ZA" sz="1800" dirty="0">
                <a:effectLst/>
                <a:latin typeface="Times New Roman" panose="02020603050405020304" pitchFamily="18" charset="0"/>
                <a:ea typeface="Calibri" panose="020F0502020204030204" pitchFamily="34" charset="0"/>
              </a:rPr>
              <a:t> 2018)</a:t>
            </a:r>
            <a:endParaRPr lang="en-ZA" sz="1800" dirty="0">
              <a:effectLst/>
              <a:latin typeface="Times New Roman" panose="02020603050405020304" pitchFamily="18" charset="0"/>
              <a:ea typeface="Times New Roman" panose="02020603050405020304" pitchFamily="18" charset="0"/>
            </a:endParaRPr>
          </a:p>
          <a:p>
            <a:endParaRPr lang="en-ZA" sz="1800" dirty="0">
              <a:latin typeface="Times New Roman" panose="02020603050405020304" pitchFamily="18" charset="0"/>
            </a:endParaRPr>
          </a:p>
          <a:p>
            <a:endParaRPr lang="en-US" sz="1800" dirty="0"/>
          </a:p>
        </p:txBody>
      </p:sp>
    </p:spTree>
    <p:extLst>
      <p:ext uri="{BB962C8B-B14F-4D97-AF65-F5344CB8AC3E}">
        <p14:creationId xmlns:p14="http://schemas.microsoft.com/office/powerpoint/2010/main" val="196883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P5.2-033</a:t>
            </a:r>
            <a:endParaRPr lang="en-AT" sz="700" dirty="0">
              <a:latin typeface="Arial" panose="020B0604020202020204" pitchFamily="34" charset="0"/>
              <a:cs typeface="Arial" panose="020B0604020202020204" pitchFamily="34" charset="0"/>
            </a:endParaRPr>
          </a:p>
          <a:p>
            <a:pPr algn="ct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1992923" y="163887"/>
            <a:ext cx="4962770" cy="814004"/>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800" dirty="0">
                <a:solidFill>
                  <a:schemeClr val="bg1"/>
                </a:solidFill>
                <a:latin typeface="Arial" panose="020B0604020202020204" pitchFamily="34" charset="0"/>
                <a:ea typeface="Avenir Book" charset="0"/>
              </a:rPr>
              <a:t>SEISMICITY AND SEISMIC HAZARD ASSESSMENT IN WEST AFRICA</a:t>
            </a:r>
          </a:p>
          <a:p>
            <a:pPr algn="ctr" eaLnBrk="0" hangingPunct="0">
              <a:lnSpc>
                <a:spcPts val="1586"/>
              </a:lnSpc>
            </a:pPr>
            <a:r>
              <a:rPr lang="en-US" sz="800" dirty="0">
                <a:solidFill>
                  <a:schemeClr val="bg1"/>
                </a:solidFill>
                <a:latin typeface="Arial" panose="020B0604020202020204" pitchFamily="34" charset="0"/>
                <a:ea typeface="Avenir Book" charset="0"/>
              </a:rPr>
              <a:t>Geodesy and Geodynamics, PMB 11, Toro, Bauchi State, Nigeria. Email: umakad@yahoo.com, </a:t>
            </a:r>
          </a:p>
          <a:p>
            <a:pPr algn="ctr" eaLnBrk="0" hangingPunct="0">
              <a:lnSpc>
                <a:spcPts val="1586"/>
              </a:lnSpc>
            </a:pPr>
            <a:r>
              <a:rPr lang="en-US" sz="800" dirty="0">
                <a:solidFill>
                  <a:schemeClr val="bg1"/>
                </a:solidFill>
                <a:latin typeface="Arial" panose="020B0604020202020204" pitchFamily="34" charset="0"/>
                <a:ea typeface="Avenir Book" charset="0"/>
              </a:rPr>
              <a:t>                                ¹Mobile: +2348037122784</a:t>
            </a: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sp>
        <p:nvSpPr>
          <p:cNvPr id="7" name="TextBox 6">
            <a:extLst>
              <a:ext uri="{FF2B5EF4-FFF2-40B4-BE49-F238E27FC236}">
                <a16:creationId xmlns:a16="http://schemas.microsoft.com/office/drawing/2014/main" id="{138C9AAF-CF0A-4E0D-B377-1C1DDA9C76FA}"/>
              </a:ext>
            </a:extLst>
          </p:cNvPr>
          <p:cNvSpPr txBox="1"/>
          <p:nvPr/>
        </p:nvSpPr>
        <p:spPr>
          <a:xfrm>
            <a:off x="365234" y="1061564"/>
            <a:ext cx="8663151" cy="3693319"/>
          </a:xfrm>
          <a:prstGeom prst="rect">
            <a:avLst/>
          </a:prstGeom>
          <a:noFill/>
        </p:spPr>
        <p:txBody>
          <a:bodyPr wrap="square">
            <a:spAutoFit/>
          </a:bodyPr>
          <a:lstStyle/>
          <a:p>
            <a:pPr marL="285750" indent="-285750">
              <a:buFont typeface="Wingdings" panose="05000000000000000000" pitchFamily="2" charset="2"/>
              <a:buChar char="q"/>
            </a:pPr>
            <a:r>
              <a:rPr lang="en-ZA" sz="1800" dirty="0">
                <a:latin typeface="Times New Roman" panose="02020603050405020304" pitchFamily="18" charset="0"/>
                <a:ea typeface="Calibri" panose="020F0502020204030204" pitchFamily="34" charset="0"/>
              </a:rPr>
              <a:t>R</a:t>
            </a:r>
            <a:r>
              <a:rPr lang="en-ZA" sz="1800" dirty="0">
                <a:effectLst/>
                <a:latin typeface="Times New Roman" panose="02020603050405020304" pitchFamily="18" charset="0"/>
                <a:ea typeface="Calibri" panose="020F0502020204030204" pitchFamily="34" charset="0"/>
              </a:rPr>
              <a:t>ecently, on Nigeria (Afegbua </a:t>
            </a:r>
            <a:r>
              <a:rPr lang="en-ZA" sz="1800" i="1" dirty="0">
                <a:effectLst/>
                <a:latin typeface="Times New Roman" panose="02020603050405020304" pitchFamily="18" charset="0"/>
                <a:ea typeface="Calibri" panose="020F0502020204030204" pitchFamily="34" charset="0"/>
              </a:rPr>
              <a:t>et al.</a:t>
            </a:r>
            <a:r>
              <a:rPr lang="en-ZA" sz="1800" dirty="0">
                <a:effectLst/>
                <a:latin typeface="Times New Roman" panose="02020603050405020304" pitchFamily="18" charset="0"/>
                <a:ea typeface="Calibri" panose="020F0502020204030204" pitchFamily="34" charset="0"/>
              </a:rPr>
              <a:t>, 2019) and other countries such as Cameroun (Orci1 </a:t>
            </a:r>
            <a:r>
              <a:rPr lang="en-ZA" sz="1800" i="1" dirty="0">
                <a:effectLst/>
                <a:latin typeface="Times New Roman" panose="02020603050405020304" pitchFamily="18" charset="0"/>
                <a:ea typeface="Calibri" panose="020F0502020204030204" pitchFamily="34" charset="0"/>
              </a:rPr>
              <a:t>et al</a:t>
            </a:r>
            <a:r>
              <a:rPr lang="en-ZA" sz="1800" dirty="0">
                <a:effectLst/>
                <a:latin typeface="Times New Roman" panose="02020603050405020304" pitchFamily="18" charset="0"/>
                <a:ea typeface="Calibri" panose="020F0502020204030204" pitchFamily="34" charset="0"/>
              </a:rPr>
              <a:t>., 2016).</a:t>
            </a:r>
          </a:p>
          <a:p>
            <a:endParaRPr lang="en-ZA" sz="1800" dirty="0">
              <a:latin typeface="Times New Roman" panose="02020603050405020304" pitchFamily="18" charset="0"/>
            </a:endParaRPr>
          </a:p>
          <a:p>
            <a:pPr marL="285750" indent="-285750">
              <a:buFont typeface="Wingdings" panose="05000000000000000000" pitchFamily="2" charset="2"/>
              <a:buChar char="q"/>
            </a:pPr>
            <a:r>
              <a:rPr lang="en-ZA" sz="1800" dirty="0">
                <a:effectLst/>
                <a:latin typeface="Times New Roman" panose="02020603050405020304" pitchFamily="18" charset="0"/>
                <a:ea typeface="Calibri" panose="020F0502020204030204" pitchFamily="34" charset="0"/>
              </a:rPr>
              <a:t>Establishing hazard maps for an area is fundamental to mitigating the potential destructive effects on lives and infrastructure posed by seismic risk.</a:t>
            </a:r>
          </a:p>
          <a:p>
            <a:endParaRPr lang="en-ZA" sz="1800" dirty="0">
              <a:latin typeface="Times New Roman" panose="02020603050405020304" pitchFamily="18" charset="0"/>
            </a:endParaRPr>
          </a:p>
          <a:p>
            <a:pPr marL="285750" indent="-285750">
              <a:buFont typeface="Wingdings" panose="05000000000000000000" pitchFamily="2" charset="2"/>
              <a:buChar char="q"/>
            </a:pPr>
            <a:r>
              <a:rPr lang="en-ZA" sz="1800" dirty="0">
                <a:latin typeface="Times New Roman" panose="02020603050405020304" pitchFamily="18" charset="0"/>
                <a:ea typeface="Times New Roman" panose="02020603050405020304" pitchFamily="18" charset="0"/>
              </a:rPr>
              <a:t>We </a:t>
            </a:r>
            <a:r>
              <a:rPr lang="en-ZA" sz="1800" dirty="0">
                <a:effectLst/>
                <a:latin typeface="Times New Roman" panose="02020603050405020304" pitchFamily="18" charset="0"/>
                <a:ea typeface="Times New Roman" panose="02020603050405020304" pitchFamily="18" charset="0"/>
              </a:rPr>
              <a:t>aimed to update the earthquake catalogue and compute the earthquake hazard parameters for WA to assist in holistic planning for the region.</a:t>
            </a:r>
          </a:p>
          <a:p>
            <a:endParaRPr lang="en-ZA" sz="1800" dirty="0">
              <a:latin typeface="Times New Roman" panose="02020603050405020304" pitchFamily="18" charset="0"/>
            </a:endParaRPr>
          </a:p>
          <a:p>
            <a:pPr marL="285750" indent="-285750">
              <a:buFont typeface="Wingdings" panose="05000000000000000000" pitchFamily="2" charset="2"/>
              <a:buChar char="q"/>
            </a:pPr>
            <a:r>
              <a:rPr lang="en-ZA" sz="1800" dirty="0">
                <a:effectLst/>
                <a:latin typeface="Times New Roman" panose="02020603050405020304" pitchFamily="18" charset="0"/>
                <a:ea typeface="Times New Roman" panose="02020603050405020304" pitchFamily="18" charset="0"/>
              </a:rPr>
              <a:t>Further, we applied the updated for WA to assess the seismic hazard for (1) stable continental areas and (2) areas characterised by shallow crustal seismicity.</a:t>
            </a:r>
          </a:p>
          <a:p>
            <a:endParaRPr lang="en-ZA" sz="1800" dirty="0">
              <a:latin typeface="Times New Roman" panose="02020603050405020304" pitchFamily="18" charset="0"/>
            </a:endParaRPr>
          </a:p>
          <a:p>
            <a:pPr marL="285750" indent="-285750">
              <a:buFont typeface="Wingdings" panose="05000000000000000000" pitchFamily="2" charset="2"/>
              <a:buChar char="q"/>
            </a:pPr>
            <a:r>
              <a:rPr lang="en-ZA" sz="1800" dirty="0">
                <a:latin typeface="Times New Roman" panose="02020603050405020304" pitchFamily="18" charset="0"/>
              </a:rPr>
              <a:t>We therefore compared our results. We computed PGAs for whole WA for the first time</a:t>
            </a:r>
            <a:endParaRPr lang="en-US" sz="1800" dirty="0"/>
          </a:p>
        </p:txBody>
      </p:sp>
    </p:spTree>
    <p:extLst>
      <p:ext uri="{BB962C8B-B14F-4D97-AF65-F5344CB8AC3E}">
        <p14:creationId xmlns:p14="http://schemas.microsoft.com/office/powerpoint/2010/main" val="3226213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P5.2-033</a:t>
            </a:r>
            <a:endParaRPr lang="en-AT" sz="700" dirty="0">
              <a:latin typeface="Arial" panose="020B0604020202020204" pitchFamily="34" charset="0"/>
              <a:cs typeface="Arial" panose="020B0604020202020204" pitchFamily="34" charset="0"/>
            </a:endParaRPr>
          </a:p>
          <a:p>
            <a:pPr algn="ct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6064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800">
                <a:solidFill>
                  <a:schemeClr val="bg1"/>
                </a:solidFill>
                <a:latin typeface="Arial" panose="020B0604020202020204" pitchFamily="34" charset="0"/>
                <a:ea typeface="Avenir Book" charset="0"/>
              </a:rPr>
              <a:t>SEISMICITY AND SEISMIC HAZARD ASSESSMENT IN WEST AFRICA</a:t>
            </a:r>
          </a:p>
          <a:p>
            <a:pPr algn="ctr" eaLnBrk="0" hangingPunct="0">
              <a:lnSpc>
                <a:spcPts val="1586"/>
              </a:lnSpc>
            </a:pPr>
            <a:r>
              <a:rPr lang="en-US" sz="800">
                <a:solidFill>
                  <a:schemeClr val="bg1"/>
                </a:solidFill>
                <a:latin typeface="Arial" panose="020B0604020202020204" pitchFamily="34" charset="0"/>
                <a:ea typeface="Avenir Book" charset="0"/>
              </a:rPr>
              <a:t>Geodesy and Geodynamics, PMB 11, Toro, Bauchi State, Nigeria. Email: umakad@yahoo.com, </a:t>
            </a:r>
          </a:p>
          <a:p>
            <a:pPr algn="ctr" eaLnBrk="0" hangingPunct="0">
              <a:lnSpc>
                <a:spcPts val="1586"/>
              </a:lnSpc>
            </a:pPr>
            <a:r>
              <a:rPr lang="en-US" sz="800">
                <a:solidFill>
                  <a:schemeClr val="bg1"/>
                </a:solidFill>
                <a:latin typeface="Arial" panose="020B0604020202020204" pitchFamily="34" charset="0"/>
                <a:ea typeface="Avenir Book" charset="0"/>
              </a:rPr>
              <a:t>                                ¹Mobile: +2348037122784</a:t>
            </a:r>
            <a:endParaRPr lang="en-US" sz="800" dirty="0">
              <a:solidFill>
                <a:schemeClr val="bg1"/>
              </a:solidFill>
              <a:latin typeface="Arial" panose="020B0604020202020204" pitchFamily="34" charset="0"/>
              <a:ea typeface="Avenir Book" charset="0"/>
            </a:endParaRPr>
          </a:p>
        </p:txBody>
      </p:sp>
      <p:sp>
        <p:nvSpPr>
          <p:cNvPr id="7" name="TextBox 6">
            <a:extLst>
              <a:ext uri="{FF2B5EF4-FFF2-40B4-BE49-F238E27FC236}">
                <a16:creationId xmlns:a16="http://schemas.microsoft.com/office/drawing/2014/main" id="{5F26E113-47A0-4D21-AD5E-0406C5EBA4FE}"/>
              </a:ext>
            </a:extLst>
          </p:cNvPr>
          <p:cNvSpPr txBox="1"/>
          <p:nvPr/>
        </p:nvSpPr>
        <p:spPr>
          <a:xfrm>
            <a:off x="365234" y="868749"/>
            <a:ext cx="8705194" cy="3831818"/>
          </a:xfrm>
          <a:prstGeom prst="rect">
            <a:avLst/>
          </a:prstGeom>
          <a:noFill/>
        </p:spPr>
        <p:txBody>
          <a:bodyPr wrap="square">
            <a:spAutoFit/>
          </a:bodyPr>
          <a:lstStyle/>
          <a:p>
            <a:pPr marL="0" marR="0" algn="just">
              <a:lnSpc>
                <a:spcPct val="150000"/>
              </a:lnSpc>
              <a:spcBef>
                <a:spcPts val="0"/>
              </a:spcBef>
              <a:spcAft>
                <a:spcPts val="0"/>
              </a:spcAft>
            </a:pPr>
            <a:r>
              <a:rPr lang="en-ZA" sz="1800" b="1" dirty="0">
                <a:effectLst/>
                <a:latin typeface="Times New Roman" panose="02020603050405020304" pitchFamily="18" charset="0"/>
                <a:ea typeface="Calibri" panose="020F0502020204030204" pitchFamily="34" charset="0"/>
                <a:cs typeface="Times New Roman" panose="02020603050405020304" pitchFamily="18" charset="0"/>
              </a:rPr>
              <a:t>Data Sources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q"/>
            </a:pPr>
            <a:r>
              <a:rPr lang="en-ZA" sz="1800" dirty="0">
                <a:effectLst/>
                <a:latin typeface="Times New Roman" panose="02020603050405020304" pitchFamily="18" charset="0"/>
                <a:ea typeface="Times New Roman" panose="02020603050405020304" pitchFamily="18" charset="0"/>
                <a:cs typeface="Times New Roman" panose="02020603050405020304" pitchFamily="18" charset="0"/>
              </a:rPr>
              <a:t>Local seismic stations, ISC, a monograph by </a:t>
            </a:r>
            <a:r>
              <a:rPr lang="en-ZA" sz="1800" dirty="0" err="1">
                <a:effectLst/>
                <a:latin typeface="Times New Roman" panose="02020603050405020304" pitchFamily="18" charset="0"/>
                <a:ea typeface="Times New Roman" panose="02020603050405020304" pitchFamily="18" charset="0"/>
                <a:cs typeface="Times New Roman" panose="02020603050405020304" pitchFamily="18" charset="0"/>
              </a:rPr>
              <a:t>Ambraseys</a:t>
            </a:r>
            <a:r>
              <a:rPr lang="en-ZA" sz="1800" dirty="0">
                <a:effectLst/>
                <a:latin typeface="Times New Roman" panose="02020603050405020304" pitchFamily="18" charset="0"/>
                <a:ea typeface="Times New Roman" panose="02020603050405020304" pitchFamily="18" charset="0"/>
                <a:cs typeface="Times New Roman" panose="02020603050405020304" pitchFamily="18" charset="0"/>
              </a:rPr>
              <a:t> and Adams (1986), information from newspapers, and others. </a:t>
            </a:r>
          </a:p>
          <a:p>
            <a:endParaRPr lang="en-ZA" sz="1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ZA" sz="1800" dirty="0">
                <a:latin typeface="Times New Roman" panose="02020603050405020304" pitchFamily="18" charset="0"/>
                <a:ea typeface="Times New Roman" panose="02020603050405020304" pitchFamily="18" charset="0"/>
              </a:rPr>
              <a:t>M</a:t>
            </a:r>
            <a:r>
              <a:rPr lang="en-ZA" sz="1800" dirty="0">
                <a:effectLst/>
                <a:latin typeface="Times New Roman" panose="02020603050405020304" pitchFamily="18" charset="0"/>
                <a:ea typeface="Times New Roman" panose="02020603050405020304" pitchFamily="18" charset="0"/>
              </a:rPr>
              <a:t>agnitudes were homogenised Mw as a result of merging of catalogues from different agencies; using procedures described by </a:t>
            </a:r>
            <a:r>
              <a:rPr lang="en-ZA" sz="1800" dirty="0" err="1">
                <a:effectLst/>
                <a:latin typeface="Times New Roman" panose="02020603050405020304" pitchFamily="18" charset="0"/>
                <a:ea typeface="Times New Roman" panose="02020603050405020304" pitchFamily="18" charset="0"/>
              </a:rPr>
              <a:t>Scordilis</a:t>
            </a:r>
            <a:r>
              <a:rPr lang="en-ZA" sz="1800" dirty="0">
                <a:latin typeface="Times New Roman" panose="02020603050405020304" pitchFamily="18" charset="0"/>
                <a:ea typeface="Times New Roman" panose="02020603050405020304" pitchFamily="18" charset="0"/>
              </a:rPr>
              <a:t>, </a:t>
            </a:r>
            <a:r>
              <a:rPr lang="en-ZA" sz="1800" dirty="0">
                <a:effectLst/>
                <a:latin typeface="Times New Roman" panose="02020603050405020304" pitchFamily="18" charset="0"/>
                <a:ea typeface="Times New Roman" panose="02020603050405020304" pitchFamily="18" charset="0"/>
              </a:rPr>
              <a:t>2006; Kadiri, 2016; Marshall, 1970). </a:t>
            </a:r>
          </a:p>
          <a:p>
            <a:endParaRPr lang="en-ZA" sz="1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ZA" sz="1800" dirty="0">
                <a:effectLst/>
                <a:latin typeface="Times New Roman" panose="02020603050405020304" pitchFamily="18" charset="0"/>
                <a:ea typeface="Times New Roman" panose="02020603050405020304" pitchFamily="18" charset="0"/>
              </a:rPr>
              <a:t>Initial catalogue (1615-2016) with </a:t>
            </a:r>
            <a:r>
              <a:rPr lang="en-ZA" sz="1800" dirty="0">
                <a:effectLst/>
                <a:latin typeface="Times New Roman" panose="02020603050405020304" pitchFamily="18" charset="0"/>
                <a:ea typeface="Calibri" panose="020F0502020204030204" pitchFamily="34" charset="0"/>
              </a:rPr>
              <a:t>2, 019 events was </a:t>
            </a:r>
            <a:r>
              <a:rPr lang="en-ZA" sz="1800" dirty="0" err="1">
                <a:effectLst/>
                <a:latin typeface="Times New Roman" panose="02020603050405020304" pitchFamily="18" charset="0"/>
                <a:ea typeface="Calibri" panose="020F0502020204030204" pitchFamily="34" charset="0"/>
              </a:rPr>
              <a:t>desclustered</a:t>
            </a:r>
            <a:r>
              <a:rPr lang="en-ZA" sz="1800" dirty="0">
                <a:effectLst/>
                <a:latin typeface="Times New Roman" panose="02020603050405020304" pitchFamily="18" charset="0"/>
                <a:ea typeface="Calibri" panose="020F0502020204030204" pitchFamily="34" charset="0"/>
              </a:rPr>
              <a:t> using the</a:t>
            </a:r>
            <a:r>
              <a:rPr lang="en-ZA" sz="1800" dirty="0">
                <a:effectLst/>
                <a:latin typeface="Times New Roman" panose="02020603050405020304" pitchFamily="18" charset="0"/>
                <a:ea typeface="Times New Roman" panose="02020603050405020304" pitchFamily="18" charset="0"/>
              </a:rPr>
              <a:t> procedure by Bender and Perkins (1987) </a:t>
            </a:r>
            <a:r>
              <a:rPr lang="en-ZA" sz="1800" dirty="0">
                <a:effectLst/>
                <a:latin typeface="Times New Roman" panose="02020603050405020304" pitchFamily="18" charset="0"/>
                <a:ea typeface="Calibri" panose="020F0502020204030204" pitchFamily="34" charset="0"/>
              </a:rPr>
              <a:t>to </a:t>
            </a:r>
            <a:r>
              <a:rPr lang="en-ZA" sz="1800" dirty="0">
                <a:effectLst/>
                <a:latin typeface="Times New Roman" panose="02020603050405020304" pitchFamily="18" charset="0"/>
                <a:ea typeface="Times New Roman" panose="02020603050405020304" pitchFamily="18" charset="0"/>
              </a:rPr>
              <a:t>remove foreshocks, aftershocks, and earthquake swarms; to </a:t>
            </a:r>
            <a:r>
              <a:rPr lang="en-ZA" sz="1800" dirty="0">
                <a:effectLst/>
                <a:latin typeface="Times New Roman" panose="02020603050405020304" pitchFamily="18" charset="0"/>
                <a:ea typeface="Calibri" panose="020F0502020204030204" pitchFamily="34" charset="0"/>
              </a:rPr>
              <a:t>obtained a homogenous catalogue comprising 216 events. </a:t>
            </a:r>
            <a:endParaRPr lang="en-ZA" sz="1800" dirty="0">
              <a:latin typeface="Times New Roman" panose="02020603050405020304" pitchFamily="18" charset="0"/>
              <a:ea typeface="Calibri" panose="020F0502020204030204" pitchFamily="34" charset="0"/>
            </a:endParaRPr>
          </a:p>
          <a:p>
            <a:endParaRPr lang="en-ZA" sz="1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ZA" sz="1800" dirty="0">
                <a:effectLst/>
                <a:latin typeface="Times New Roman" panose="02020603050405020304" pitchFamily="18" charset="0"/>
                <a:ea typeface="Calibri" panose="020F0502020204030204" pitchFamily="34" charset="0"/>
              </a:rPr>
              <a:t>Catalogue completeness was established with a unique technique developed by the authors, and implemented using MATLAB computer code (MathWorks, Inc., USA).</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3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P5.2-033</a:t>
            </a:r>
            <a:endParaRPr lang="en-AT" sz="700" dirty="0">
              <a:latin typeface="Arial" panose="020B0604020202020204" pitchFamily="34" charset="0"/>
              <a:cs typeface="Arial" panose="020B0604020202020204" pitchFamily="34" charset="0"/>
            </a:endParaRPr>
          </a:p>
          <a:p>
            <a:pPr algn="ct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6064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800">
                <a:solidFill>
                  <a:schemeClr val="bg1"/>
                </a:solidFill>
                <a:latin typeface="Arial" panose="020B0604020202020204" pitchFamily="34" charset="0"/>
                <a:ea typeface="Avenir Book" charset="0"/>
              </a:rPr>
              <a:t>SEISMICITY AND SEISMIC HAZARD ASSESSMENT IN WEST AFRICA</a:t>
            </a:r>
          </a:p>
          <a:p>
            <a:pPr algn="ctr" eaLnBrk="0" hangingPunct="0">
              <a:lnSpc>
                <a:spcPts val="1586"/>
              </a:lnSpc>
            </a:pPr>
            <a:r>
              <a:rPr lang="en-US" sz="800">
                <a:solidFill>
                  <a:schemeClr val="bg1"/>
                </a:solidFill>
                <a:latin typeface="Arial" panose="020B0604020202020204" pitchFamily="34" charset="0"/>
                <a:ea typeface="Avenir Book" charset="0"/>
              </a:rPr>
              <a:t>Geodesy and Geodynamics, PMB 11, Toro, Bauchi State, Nigeria. Email: umakad@yahoo.com, </a:t>
            </a:r>
          </a:p>
          <a:p>
            <a:pPr algn="ctr" eaLnBrk="0" hangingPunct="0">
              <a:lnSpc>
                <a:spcPts val="1586"/>
              </a:lnSpc>
            </a:pPr>
            <a:r>
              <a:rPr lang="en-US" sz="800">
                <a:solidFill>
                  <a:schemeClr val="bg1"/>
                </a:solidFill>
                <a:latin typeface="Arial" panose="020B0604020202020204" pitchFamily="34" charset="0"/>
                <a:ea typeface="Avenir Book" charset="0"/>
              </a:rPr>
              <a:t>                                ¹Mobile: +2348037122784</a:t>
            </a:r>
            <a:endParaRPr lang="en-US" sz="800" dirty="0">
              <a:solidFill>
                <a:schemeClr val="bg1"/>
              </a:solidFill>
              <a:latin typeface="Arial" panose="020B0604020202020204" pitchFamily="34" charset="0"/>
              <a:ea typeface="Avenir Book" charset="0"/>
            </a:endParaRPr>
          </a:p>
        </p:txBody>
      </p:sp>
      <p:sp>
        <p:nvSpPr>
          <p:cNvPr id="8" name="TextBox 7">
            <a:extLst>
              <a:ext uri="{FF2B5EF4-FFF2-40B4-BE49-F238E27FC236}">
                <a16:creationId xmlns:a16="http://schemas.microsoft.com/office/drawing/2014/main" id="{24AE9FD0-5615-4830-B76C-50826CBF382E}"/>
              </a:ext>
            </a:extLst>
          </p:cNvPr>
          <p:cNvSpPr txBox="1"/>
          <p:nvPr/>
        </p:nvSpPr>
        <p:spPr>
          <a:xfrm>
            <a:off x="347830" y="1024260"/>
            <a:ext cx="8585963" cy="4524315"/>
          </a:xfrm>
          <a:prstGeom prst="rect">
            <a:avLst/>
          </a:prstGeom>
          <a:noFill/>
        </p:spPr>
        <p:txBody>
          <a:bodyPr wrap="square">
            <a:spAutoFit/>
          </a:bodyPr>
          <a:lstStyle/>
          <a:p>
            <a:pPr marL="285750" indent="-285750">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We applied the maximum likelihood estimate method as implemented in </a:t>
            </a:r>
            <a:r>
              <a:rPr lang="en-US" sz="1800" dirty="0" err="1">
                <a:latin typeface="Times New Roman" panose="02020603050405020304" pitchFamily="18" charset="0"/>
                <a:cs typeface="Times New Roman" panose="02020603050405020304" pitchFamily="18" charset="0"/>
              </a:rPr>
              <a:t>Kijko</a:t>
            </a:r>
            <a:r>
              <a:rPr lang="en-US" sz="1800" dirty="0">
                <a:latin typeface="Times New Roman" panose="02020603050405020304" pitchFamily="18" charset="0"/>
                <a:cs typeface="Times New Roman" panose="02020603050405020304" pitchFamily="18" charset="0"/>
              </a:rPr>
              <a:t> et al. (2016) to assess the essential seismic hazard parameters (activity rate, λ, the Gutenberg–Richter b-value, and the regional maximum possible magnitude </a:t>
            </a:r>
            <a:r>
              <a:rPr lang="en-US" sz="1800" dirty="0" err="1">
                <a:latin typeface="Times New Roman" panose="02020603050405020304" pitchFamily="18" charset="0"/>
                <a:cs typeface="Times New Roman" panose="02020603050405020304" pitchFamily="18" charset="0"/>
              </a:rPr>
              <a:t>mmax</a:t>
            </a:r>
            <a:r>
              <a:rPr lang="en-US" sz="1800" dirty="0">
                <a:latin typeface="Times New Roman" panose="02020603050405020304" pitchFamily="18" charset="0"/>
                <a:cs typeface="Times New Roman" panose="02020603050405020304" pitchFamily="18" charset="0"/>
              </a:rPr>
              <a:t>).</a:t>
            </a:r>
          </a:p>
          <a:p>
            <a:endParaRPr lang="en-US" sz="1800" dirty="0"/>
          </a:p>
          <a:p>
            <a:pPr marL="285750" indent="-285750">
              <a:buFont typeface="Wingdings" panose="05000000000000000000" pitchFamily="2" charset="2"/>
              <a:buChar char="q"/>
            </a:pPr>
            <a:r>
              <a:rPr lang="en-ZA" sz="1800" dirty="0">
                <a:effectLst/>
                <a:latin typeface="Times New Roman" panose="02020603050405020304" pitchFamily="18" charset="0"/>
                <a:ea typeface="Calibri" panose="020F0502020204030204" pitchFamily="34" charset="0"/>
              </a:rPr>
              <a:t>We identified five seismic source zones based on the available seismic records and the seismotectonics of WA; each zone with different Level of Completeness (LoC)</a:t>
            </a:r>
          </a:p>
          <a:p>
            <a:endParaRPr lang="en-ZA" sz="1800" dirty="0">
              <a:latin typeface="Times New Roman" panose="02020603050405020304" pitchFamily="18" charset="0"/>
            </a:endParaRPr>
          </a:p>
          <a:p>
            <a:pPr marL="285750" indent="-285750">
              <a:buFont typeface="Wingdings" panose="05000000000000000000" pitchFamily="2" charset="2"/>
              <a:buChar char="q"/>
            </a:pPr>
            <a:r>
              <a:rPr lang="en-ZA" sz="1800" dirty="0">
                <a:latin typeface="Times New Roman" panose="02020603050405020304" pitchFamily="18" charset="0"/>
                <a:ea typeface="Calibri" panose="020F0502020204030204" pitchFamily="34" charset="0"/>
              </a:rPr>
              <a:t>We also performed PSHA for the entire WA, using three sub-catalogues (Historical and two Complete parts)</a:t>
            </a:r>
          </a:p>
          <a:p>
            <a:endParaRPr lang="en-ZA" sz="1800" dirty="0">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q"/>
            </a:pPr>
            <a:r>
              <a:rPr lang="en-US" sz="1800" dirty="0">
                <a:latin typeface="Times New Roman" panose="02020603050405020304" pitchFamily="18" charset="0"/>
              </a:rPr>
              <a:t>For each of  the seismotectonic setting of WA (SCC or SCS), we applied three different ground-motion models (GMMs) and combined to produce each hazard map using logic tree formalism with equal weights, and compared the results.</a:t>
            </a:r>
          </a:p>
          <a:p>
            <a:endParaRPr lang="en-ZA" sz="1800" dirty="0">
              <a:latin typeface="Times New Roman" panose="02020603050405020304" pitchFamily="18" charset="0"/>
            </a:endParaRPr>
          </a:p>
          <a:p>
            <a:endParaRPr lang="en-US" sz="1800" dirty="0"/>
          </a:p>
          <a:p>
            <a:endParaRPr lang="en-US" sz="1800" dirty="0"/>
          </a:p>
        </p:txBody>
      </p:sp>
    </p:spTree>
    <p:extLst>
      <p:ext uri="{BB962C8B-B14F-4D97-AF65-F5344CB8AC3E}">
        <p14:creationId xmlns:p14="http://schemas.microsoft.com/office/powerpoint/2010/main" val="3962348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P5.2-033</a:t>
            </a:r>
            <a:endParaRPr lang="en-AT" sz="700" dirty="0">
              <a:latin typeface="Arial" panose="020B0604020202020204" pitchFamily="34" charset="0"/>
              <a:cs typeface="Arial" panose="020B0604020202020204" pitchFamily="34" charset="0"/>
            </a:endParaRPr>
          </a:p>
          <a:p>
            <a:pPr algn="ct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992923" y="163887"/>
            <a:ext cx="4962770" cy="6064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800">
                <a:solidFill>
                  <a:schemeClr val="bg1"/>
                </a:solidFill>
                <a:latin typeface="Arial" panose="020B0604020202020204" pitchFamily="34" charset="0"/>
                <a:ea typeface="Avenir Book" charset="0"/>
              </a:rPr>
              <a:t>SEISMICITY AND SEISMIC HAZARD ASSESSMENT IN WEST AFRICA</a:t>
            </a:r>
          </a:p>
          <a:p>
            <a:pPr algn="ctr" eaLnBrk="0" hangingPunct="0">
              <a:lnSpc>
                <a:spcPts val="1586"/>
              </a:lnSpc>
            </a:pPr>
            <a:r>
              <a:rPr lang="en-US" sz="800">
                <a:solidFill>
                  <a:schemeClr val="bg1"/>
                </a:solidFill>
                <a:latin typeface="Arial" panose="020B0604020202020204" pitchFamily="34" charset="0"/>
                <a:ea typeface="Avenir Book" charset="0"/>
              </a:rPr>
              <a:t>Geodesy and Geodynamics, PMB 11, Toro, Bauchi State, Nigeria. Email: umakad@yahoo.com, </a:t>
            </a:r>
          </a:p>
          <a:p>
            <a:pPr algn="ctr" eaLnBrk="0" hangingPunct="0">
              <a:lnSpc>
                <a:spcPts val="1586"/>
              </a:lnSpc>
            </a:pPr>
            <a:r>
              <a:rPr lang="en-US" sz="800">
                <a:solidFill>
                  <a:schemeClr val="bg1"/>
                </a:solidFill>
                <a:latin typeface="Arial" panose="020B0604020202020204" pitchFamily="34" charset="0"/>
                <a:ea typeface="Avenir Book" charset="0"/>
              </a:rPr>
              <a:t>                                ¹Mobile: +2348037122784</a:t>
            </a:r>
            <a:endParaRPr lang="en-US" sz="800" dirty="0">
              <a:solidFill>
                <a:schemeClr val="bg1"/>
              </a:solidFill>
              <a:latin typeface="Arial" panose="020B0604020202020204" pitchFamily="34" charset="0"/>
              <a:ea typeface="Avenir Book" charset="0"/>
            </a:endParaRPr>
          </a:p>
        </p:txBody>
      </p:sp>
      <p:sp>
        <p:nvSpPr>
          <p:cNvPr id="7" name="TextBox 6">
            <a:extLst>
              <a:ext uri="{FF2B5EF4-FFF2-40B4-BE49-F238E27FC236}">
                <a16:creationId xmlns:a16="http://schemas.microsoft.com/office/drawing/2014/main" id="{2F98D460-6A31-466D-89C6-917A685B6150}"/>
              </a:ext>
            </a:extLst>
          </p:cNvPr>
          <p:cNvSpPr txBox="1"/>
          <p:nvPr/>
        </p:nvSpPr>
        <p:spPr>
          <a:xfrm>
            <a:off x="234867" y="1040543"/>
            <a:ext cx="8909133" cy="1200329"/>
          </a:xfrm>
          <a:prstGeom prst="rect">
            <a:avLst/>
          </a:prstGeom>
          <a:noFill/>
        </p:spPr>
        <p:txBody>
          <a:bodyPr wrap="square">
            <a:spAutoFit/>
          </a:bodyPr>
          <a:lstStyle/>
          <a:p>
            <a:pPr marL="285750" indent="-285750">
              <a:buFont typeface="Wingdings" panose="05000000000000000000" pitchFamily="2" charset="2"/>
              <a:buChar char="q"/>
            </a:pPr>
            <a:r>
              <a:rPr lang="en-ZA" sz="1800" dirty="0">
                <a:effectLst/>
                <a:latin typeface="Times New Roman" panose="02020603050405020304" pitchFamily="18" charset="0"/>
                <a:ea typeface="Calibri" panose="020F0502020204030204" pitchFamily="34" charset="0"/>
              </a:rPr>
              <a:t>Our area of investigation in WA is large, and the completeness of the available earthquake catalogue is highly inhomogeneous. </a:t>
            </a:r>
          </a:p>
          <a:p>
            <a:endParaRPr lang="en-ZA" sz="1800" dirty="0">
              <a:latin typeface="Times New Roman" panose="02020603050405020304" pitchFamily="18" charset="0"/>
            </a:endParaRPr>
          </a:p>
          <a:p>
            <a:endParaRPr lang="en-US" sz="1800" dirty="0"/>
          </a:p>
        </p:txBody>
      </p:sp>
      <p:graphicFrame>
        <p:nvGraphicFramePr>
          <p:cNvPr id="4" name="Table 3">
            <a:extLst>
              <a:ext uri="{FF2B5EF4-FFF2-40B4-BE49-F238E27FC236}">
                <a16:creationId xmlns:a16="http://schemas.microsoft.com/office/drawing/2014/main" id="{C63DCE31-2FF7-4274-82A3-89E65995B9A2}"/>
              </a:ext>
            </a:extLst>
          </p:cNvPr>
          <p:cNvGraphicFramePr>
            <a:graphicFrameLocks noGrp="1"/>
          </p:cNvGraphicFramePr>
          <p:nvPr>
            <p:extLst>
              <p:ext uri="{D42A27DB-BD31-4B8C-83A1-F6EECF244321}">
                <p14:modId xmlns:p14="http://schemas.microsoft.com/office/powerpoint/2010/main" val="233349084"/>
              </p:ext>
            </p:extLst>
          </p:nvPr>
        </p:nvGraphicFramePr>
        <p:xfrm>
          <a:off x="1289538" y="2029501"/>
          <a:ext cx="6297367" cy="2573289"/>
        </p:xfrm>
        <a:graphic>
          <a:graphicData uri="http://schemas.openxmlformats.org/drawingml/2006/table">
            <a:tbl>
              <a:tblPr firstRow="1" firstCol="1" bandRow="1">
                <a:tableStyleId>{5C22544A-7EE6-4342-B048-85BDC9FD1C3A}</a:tableStyleId>
              </a:tblPr>
              <a:tblGrid>
                <a:gridCol w="659761">
                  <a:extLst>
                    <a:ext uri="{9D8B030D-6E8A-4147-A177-3AD203B41FA5}">
                      <a16:colId xmlns:a16="http://schemas.microsoft.com/office/drawing/2014/main" val="234013292"/>
                    </a:ext>
                  </a:extLst>
                </a:gridCol>
                <a:gridCol w="1105061">
                  <a:extLst>
                    <a:ext uri="{9D8B030D-6E8A-4147-A177-3AD203B41FA5}">
                      <a16:colId xmlns:a16="http://schemas.microsoft.com/office/drawing/2014/main" val="2684165313"/>
                    </a:ext>
                  </a:extLst>
                </a:gridCol>
                <a:gridCol w="1437282">
                  <a:extLst>
                    <a:ext uri="{9D8B030D-6E8A-4147-A177-3AD203B41FA5}">
                      <a16:colId xmlns:a16="http://schemas.microsoft.com/office/drawing/2014/main" val="4018892776"/>
                    </a:ext>
                  </a:extLst>
                </a:gridCol>
                <a:gridCol w="1766322">
                  <a:extLst>
                    <a:ext uri="{9D8B030D-6E8A-4147-A177-3AD203B41FA5}">
                      <a16:colId xmlns:a16="http://schemas.microsoft.com/office/drawing/2014/main" val="585096626"/>
                    </a:ext>
                  </a:extLst>
                </a:gridCol>
                <a:gridCol w="1328941">
                  <a:extLst>
                    <a:ext uri="{9D8B030D-6E8A-4147-A177-3AD203B41FA5}">
                      <a16:colId xmlns:a16="http://schemas.microsoft.com/office/drawing/2014/main" val="4122198700"/>
                    </a:ext>
                  </a:extLst>
                </a:gridCol>
              </a:tblGrid>
              <a:tr h="1069074">
                <a:tc>
                  <a:txBody>
                    <a:bodyPr/>
                    <a:lstStyle/>
                    <a:p>
                      <a:pPr marL="0" marR="0" algn="ctr">
                        <a:lnSpc>
                          <a:spcPct val="150000"/>
                        </a:lnSpc>
                        <a:spcBef>
                          <a:spcPts val="0"/>
                        </a:spcBef>
                        <a:spcAft>
                          <a:spcPts val="0"/>
                        </a:spcAft>
                      </a:pPr>
                      <a:r>
                        <a:rPr lang="en-ZA"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400" dirty="0">
                          <a:effectLst/>
                          <a:latin typeface="Times New Roman" panose="02020603050405020304" pitchFamily="18" charset="0"/>
                          <a:cs typeface="Times New Roman" panose="02020603050405020304" pitchFamily="18" charset="0"/>
                        </a:rPr>
                        <a:t>Zone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400" dirty="0">
                          <a:effectLst/>
                          <a:latin typeface="Times New Roman" panose="02020603050405020304" pitchFamily="18" charset="0"/>
                          <a:cs typeface="Times New Roman" panose="02020603050405020304" pitchFamily="18" charset="0"/>
                        </a:rPr>
                        <a:t>Maximum observed magnitude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400" dirty="0">
                          <a:effectLst/>
                          <a:latin typeface="Times New Roman" panose="02020603050405020304" pitchFamily="18" charset="0"/>
                          <a:cs typeface="Times New Roman" panose="02020603050405020304" pitchFamily="18" charset="0"/>
                        </a:rPr>
                        <a:t>b-value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400" dirty="0">
                          <a:effectLst/>
                          <a:latin typeface="Times New Roman" panose="02020603050405020304" pitchFamily="18" charset="0"/>
                          <a:cs typeface="Times New Roman" panose="02020603050405020304" pitchFamily="18" charset="0"/>
                        </a:rPr>
                        <a:t>Activity rate λ</a:t>
                      </a:r>
                      <a:endParaRPr lang="en-US" sz="1400" dirty="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400" dirty="0">
                          <a:effectLst/>
                          <a:latin typeface="Times New Roman" panose="02020603050405020304" pitchFamily="18" charset="0"/>
                          <a:cs typeface="Times New Roman" panose="02020603050405020304" pitchFamily="18" charset="0"/>
                        </a:rPr>
                        <a:t>(for magnitude MW=4.0)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400">
                          <a:effectLst/>
                          <a:latin typeface="Times New Roman" panose="02020603050405020304" pitchFamily="18" charset="0"/>
                          <a:cs typeface="Times New Roman" panose="02020603050405020304" pitchFamily="18" charset="0"/>
                        </a:rPr>
                        <a:t>m</a:t>
                      </a:r>
                      <a:r>
                        <a:rPr lang="en-ZA" sz="1400" baseline="-25000">
                          <a:effectLst/>
                          <a:latin typeface="Times New Roman" panose="02020603050405020304" pitchFamily="18" charset="0"/>
                          <a:cs typeface="Times New Roman" panose="02020603050405020304" pitchFamily="18" charset="0"/>
                        </a:rPr>
                        <a:t>max</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1479986"/>
                  </a:ext>
                </a:extLst>
              </a:tr>
              <a:tr h="300843">
                <a:tc>
                  <a:txBody>
                    <a:bodyPr/>
                    <a:lstStyle/>
                    <a:p>
                      <a:pPr marL="0" marR="0" algn="ctr">
                        <a:lnSpc>
                          <a:spcPct val="150000"/>
                        </a:lnSpc>
                        <a:spcBef>
                          <a:spcPts val="0"/>
                        </a:spcBef>
                        <a:spcAft>
                          <a:spcPts val="0"/>
                        </a:spcAft>
                      </a:pPr>
                      <a:r>
                        <a:rPr lang="en-ZA" sz="1400">
                          <a:effectLst/>
                          <a:latin typeface="Times New Roman" panose="02020603050405020304" pitchFamily="18" charset="0"/>
                          <a:cs typeface="Times New Roman" panose="02020603050405020304" pitchFamily="18" charset="0"/>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400">
                          <a:effectLst/>
                          <a:latin typeface="Times New Roman" panose="02020603050405020304" pitchFamily="18" charset="0"/>
                          <a:cs typeface="Times New Roman" panose="02020603050405020304" pitchFamily="18" charset="0"/>
                        </a:rPr>
                        <a:t>6.1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400">
                          <a:effectLst/>
                          <a:latin typeface="Times New Roman" panose="02020603050405020304" pitchFamily="18" charset="0"/>
                          <a:cs typeface="Times New Roman" panose="02020603050405020304" pitchFamily="18" charset="0"/>
                        </a:rPr>
                        <a:t>0.84±0.16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400" dirty="0">
                          <a:effectLst/>
                          <a:latin typeface="Times New Roman" panose="02020603050405020304" pitchFamily="18" charset="0"/>
                          <a:cs typeface="Times New Roman" panose="02020603050405020304" pitchFamily="18" charset="0"/>
                        </a:rPr>
                        <a:t>1.91±1.14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400">
                          <a:effectLst/>
                          <a:latin typeface="Times New Roman" panose="02020603050405020304" pitchFamily="18" charset="0"/>
                          <a:cs typeface="Times New Roman" panose="02020603050405020304" pitchFamily="18" charset="0"/>
                        </a:rPr>
                        <a:t>6.23±0.28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7412973"/>
                  </a:ext>
                </a:extLst>
              </a:tr>
              <a:tr h="300843">
                <a:tc>
                  <a:txBody>
                    <a:bodyPr/>
                    <a:lstStyle/>
                    <a:p>
                      <a:pPr marL="0" marR="0" algn="ctr">
                        <a:lnSpc>
                          <a:spcPct val="150000"/>
                        </a:lnSpc>
                        <a:spcBef>
                          <a:spcPts val="0"/>
                        </a:spcBef>
                        <a:spcAft>
                          <a:spcPts val="0"/>
                        </a:spcAft>
                      </a:pPr>
                      <a:r>
                        <a:rPr lang="en-ZA" sz="1400">
                          <a:effectLst/>
                          <a:latin typeface="Times New Roman" panose="02020603050405020304" pitchFamily="18" charset="0"/>
                          <a:cs typeface="Times New Roman" panose="02020603050405020304" pitchFamily="18" charset="0"/>
                        </a:rPr>
                        <a:t>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400">
                          <a:effectLst/>
                          <a:latin typeface="Times New Roman" panose="02020603050405020304" pitchFamily="18" charset="0"/>
                          <a:cs typeface="Times New Roman" panose="02020603050405020304" pitchFamily="18" charset="0"/>
                        </a:rPr>
                        <a:t>6.8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400">
                          <a:effectLst/>
                          <a:latin typeface="Times New Roman" panose="02020603050405020304" pitchFamily="18" charset="0"/>
                          <a:cs typeface="Times New Roman" panose="02020603050405020304" pitchFamily="18" charset="0"/>
                        </a:rPr>
                        <a:t>0.86±0.12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400" dirty="0">
                          <a:effectLst/>
                          <a:latin typeface="Times New Roman" panose="02020603050405020304" pitchFamily="18" charset="0"/>
                          <a:cs typeface="Times New Roman" panose="02020603050405020304" pitchFamily="18" charset="0"/>
                        </a:rPr>
                        <a:t>0.15±0.03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400">
                          <a:effectLst/>
                          <a:latin typeface="Times New Roman" panose="02020603050405020304" pitchFamily="18" charset="0"/>
                          <a:cs typeface="Times New Roman" panose="02020603050405020304" pitchFamily="18" charset="0"/>
                        </a:rPr>
                        <a:t>6.98±0.31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7746417"/>
                  </a:ext>
                </a:extLst>
              </a:tr>
              <a:tr h="300843">
                <a:tc>
                  <a:txBody>
                    <a:bodyPr/>
                    <a:lstStyle/>
                    <a:p>
                      <a:pPr marL="0" marR="0" algn="ctr">
                        <a:lnSpc>
                          <a:spcPct val="150000"/>
                        </a:lnSpc>
                        <a:spcBef>
                          <a:spcPts val="0"/>
                        </a:spcBef>
                        <a:spcAft>
                          <a:spcPts val="0"/>
                        </a:spcAft>
                      </a:pPr>
                      <a:r>
                        <a:rPr lang="en-ZA" sz="1400">
                          <a:effectLst/>
                          <a:latin typeface="Times New Roman" panose="02020603050405020304" pitchFamily="18" charset="0"/>
                          <a:cs typeface="Times New Roman" panose="02020603050405020304" pitchFamily="18" charset="0"/>
                        </a:rPr>
                        <a:t>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400">
                          <a:effectLst/>
                          <a:latin typeface="Times New Roman" panose="02020603050405020304" pitchFamily="18" charset="0"/>
                          <a:cs typeface="Times New Roman" panose="02020603050405020304" pitchFamily="18" charset="0"/>
                        </a:rPr>
                        <a:t>5.3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400">
                          <a:effectLst/>
                          <a:latin typeface="Times New Roman" panose="02020603050405020304" pitchFamily="18" charset="0"/>
                          <a:cs typeface="Times New Roman" panose="02020603050405020304" pitchFamily="18" charset="0"/>
                        </a:rPr>
                        <a:t>1.00±0.23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400" dirty="0">
                          <a:effectLst/>
                          <a:latin typeface="Times New Roman" panose="02020603050405020304" pitchFamily="18" charset="0"/>
                          <a:cs typeface="Times New Roman" panose="02020603050405020304" pitchFamily="18" charset="0"/>
                        </a:rPr>
                        <a:t>0.33±0.14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400" dirty="0">
                          <a:effectLst/>
                          <a:latin typeface="Times New Roman" panose="02020603050405020304" pitchFamily="18" charset="0"/>
                          <a:cs typeface="Times New Roman" panose="02020603050405020304" pitchFamily="18" charset="0"/>
                        </a:rPr>
                        <a:t>5.74±0.52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5105769"/>
                  </a:ext>
                </a:extLst>
              </a:tr>
              <a:tr h="300843">
                <a:tc>
                  <a:txBody>
                    <a:bodyPr/>
                    <a:lstStyle/>
                    <a:p>
                      <a:pPr marL="0" marR="0" algn="ctr">
                        <a:lnSpc>
                          <a:spcPct val="150000"/>
                        </a:lnSpc>
                        <a:spcBef>
                          <a:spcPts val="0"/>
                        </a:spcBef>
                        <a:spcAft>
                          <a:spcPts val="0"/>
                        </a:spcAft>
                      </a:pPr>
                      <a:r>
                        <a:rPr lang="en-ZA" sz="1400">
                          <a:effectLst/>
                          <a:latin typeface="Times New Roman" panose="02020603050405020304" pitchFamily="18" charset="0"/>
                          <a:cs typeface="Times New Roman" panose="02020603050405020304" pitchFamily="18" charset="0"/>
                        </a:rPr>
                        <a:t>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400">
                          <a:effectLst/>
                          <a:latin typeface="Times New Roman" panose="02020603050405020304" pitchFamily="18" charset="0"/>
                          <a:cs typeface="Times New Roman" panose="02020603050405020304" pitchFamily="18" charset="0"/>
                        </a:rPr>
                        <a:t>4.9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400">
                          <a:effectLst/>
                          <a:latin typeface="Times New Roman" panose="02020603050405020304" pitchFamily="18" charset="0"/>
                          <a:cs typeface="Times New Roman" panose="02020603050405020304" pitchFamily="18" charset="0"/>
                        </a:rPr>
                        <a:t>0.90±0.24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400">
                          <a:effectLst/>
                          <a:latin typeface="Times New Roman" panose="02020603050405020304" pitchFamily="18" charset="0"/>
                          <a:cs typeface="Times New Roman" panose="02020603050405020304" pitchFamily="18" charset="0"/>
                        </a:rPr>
                        <a:t>0.30±0.14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400" dirty="0">
                          <a:effectLst/>
                          <a:latin typeface="Times New Roman" panose="02020603050405020304" pitchFamily="18" charset="0"/>
                          <a:cs typeface="Times New Roman" panose="02020603050405020304" pitchFamily="18" charset="0"/>
                        </a:rPr>
                        <a:t>5.18±0.31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1828853"/>
                  </a:ext>
                </a:extLst>
              </a:tr>
              <a:tr h="300843">
                <a:tc>
                  <a:txBody>
                    <a:bodyPr/>
                    <a:lstStyle/>
                    <a:p>
                      <a:pPr marL="0" marR="0" algn="ctr">
                        <a:lnSpc>
                          <a:spcPct val="150000"/>
                        </a:lnSpc>
                        <a:spcBef>
                          <a:spcPts val="0"/>
                        </a:spcBef>
                        <a:spcAft>
                          <a:spcPts val="0"/>
                        </a:spcAft>
                      </a:pPr>
                      <a:r>
                        <a:rPr lang="en-ZA" sz="1400">
                          <a:effectLst/>
                          <a:latin typeface="Times New Roman" panose="02020603050405020304" pitchFamily="18" charset="0"/>
                          <a:cs typeface="Times New Roman" panose="02020603050405020304" pitchFamily="18" charset="0"/>
                        </a:rPr>
                        <a:t>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400">
                          <a:effectLst/>
                          <a:latin typeface="Times New Roman" panose="02020603050405020304" pitchFamily="18" charset="0"/>
                          <a:cs typeface="Times New Roman" panose="02020603050405020304" pitchFamily="18" charset="0"/>
                        </a:rPr>
                        <a:t>5.9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400">
                          <a:effectLst/>
                          <a:latin typeface="Times New Roman" panose="02020603050405020304" pitchFamily="18" charset="0"/>
                          <a:cs typeface="Times New Roman" panose="02020603050405020304" pitchFamily="18" charset="0"/>
                        </a:rPr>
                        <a:t>0.95±0.10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400">
                          <a:effectLst/>
                          <a:latin typeface="Times New Roman" panose="02020603050405020304" pitchFamily="18" charset="0"/>
                          <a:cs typeface="Times New Roman" panose="02020603050405020304" pitchFamily="18" charset="0"/>
                        </a:rPr>
                        <a:t>0.03±0.01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400" dirty="0">
                          <a:effectLst/>
                          <a:latin typeface="Times New Roman" panose="02020603050405020304" pitchFamily="18" charset="0"/>
                          <a:cs typeface="Times New Roman" panose="02020603050405020304" pitchFamily="18" charset="0"/>
                        </a:rPr>
                        <a:t>7.0 (assumed)</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1322306"/>
                  </a:ext>
                </a:extLst>
              </a:tr>
            </a:tbl>
          </a:graphicData>
        </a:graphic>
      </p:graphicFrame>
      <p:sp>
        <p:nvSpPr>
          <p:cNvPr id="8" name="Rectangle 1">
            <a:extLst>
              <a:ext uri="{FF2B5EF4-FFF2-40B4-BE49-F238E27FC236}">
                <a16:creationId xmlns:a16="http://schemas.microsoft.com/office/drawing/2014/main" id="{44F1A18E-1819-4B4C-BAE4-F6BDA42675F4}"/>
              </a:ext>
            </a:extLst>
          </p:cNvPr>
          <p:cNvSpPr>
            <a:spLocks noChangeArrowheads="1"/>
          </p:cNvSpPr>
          <p:nvPr/>
        </p:nvSpPr>
        <p:spPr bwMode="auto">
          <a:xfrm>
            <a:off x="1196510" y="1760197"/>
            <a:ext cx="33754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ZA" altLang="zh-CN"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1 </a:t>
            </a:r>
            <a:r>
              <a:rPr kumimoji="0" lang="en-ZA" altLang="zh-CN"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Estimated recurrence parameters per zone</a:t>
            </a:r>
            <a:endParaRPr kumimoji="0" lang="en-ZA" altLang="zh-CN"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6349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P5.2-033</a:t>
            </a:r>
            <a:endParaRPr lang="en-AT" sz="700" dirty="0">
              <a:latin typeface="Arial" panose="020B0604020202020204" pitchFamily="34" charset="0"/>
              <a:cs typeface="Arial" panose="020B0604020202020204" pitchFamily="34" charset="0"/>
            </a:endParaRPr>
          </a:p>
          <a:p>
            <a:pPr algn="ct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992923" y="163887"/>
            <a:ext cx="4962770" cy="6064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800">
                <a:solidFill>
                  <a:schemeClr val="bg1"/>
                </a:solidFill>
                <a:latin typeface="Arial" panose="020B0604020202020204" pitchFamily="34" charset="0"/>
                <a:ea typeface="Avenir Book" charset="0"/>
              </a:rPr>
              <a:t>SEISMICITY AND SEISMIC HAZARD ASSESSMENT IN WEST AFRICA</a:t>
            </a:r>
          </a:p>
          <a:p>
            <a:pPr algn="ctr" eaLnBrk="0" hangingPunct="0">
              <a:lnSpc>
                <a:spcPts val="1586"/>
              </a:lnSpc>
            </a:pPr>
            <a:r>
              <a:rPr lang="en-US" sz="800">
                <a:solidFill>
                  <a:schemeClr val="bg1"/>
                </a:solidFill>
                <a:latin typeface="Arial" panose="020B0604020202020204" pitchFamily="34" charset="0"/>
                <a:ea typeface="Avenir Book" charset="0"/>
              </a:rPr>
              <a:t>Geodesy and Geodynamics, PMB 11, Toro, Bauchi State, Nigeria. Email: umakad@yahoo.com, </a:t>
            </a:r>
          </a:p>
          <a:p>
            <a:pPr algn="ctr" eaLnBrk="0" hangingPunct="0">
              <a:lnSpc>
                <a:spcPts val="1586"/>
              </a:lnSpc>
            </a:pPr>
            <a:r>
              <a:rPr lang="en-US" sz="800">
                <a:solidFill>
                  <a:schemeClr val="bg1"/>
                </a:solidFill>
                <a:latin typeface="Arial" panose="020B0604020202020204" pitchFamily="34" charset="0"/>
                <a:ea typeface="Avenir Book" charset="0"/>
              </a:rPr>
              <a:t>                                ¹Mobile: +2348037122784</a:t>
            </a:r>
            <a:endParaRPr lang="en-US" sz="800" dirty="0">
              <a:solidFill>
                <a:schemeClr val="bg1"/>
              </a:solidFill>
              <a:latin typeface="Arial" panose="020B0604020202020204" pitchFamily="34" charset="0"/>
              <a:ea typeface="Avenir Book" charset="0"/>
            </a:endParaRPr>
          </a:p>
        </p:txBody>
      </p:sp>
      <p:sp>
        <p:nvSpPr>
          <p:cNvPr id="9" name="TextBox 8">
            <a:extLst>
              <a:ext uri="{FF2B5EF4-FFF2-40B4-BE49-F238E27FC236}">
                <a16:creationId xmlns:a16="http://schemas.microsoft.com/office/drawing/2014/main" id="{0B8B8A83-3122-4286-BF26-2D8E5794215C}"/>
              </a:ext>
            </a:extLst>
          </p:cNvPr>
          <p:cNvSpPr txBox="1"/>
          <p:nvPr/>
        </p:nvSpPr>
        <p:spPr>
          <a:xfrm>
            <a:off x="231228" y="914623"/>
            <a:ext cx="8681543" cy="664028"/>
          </a:xfrm>
          <a:prstGeom prst="rect">
            <a:avLst/>
          </a:prstGeom>
          <a:noFill/>
        </p:spPr>
        <p:txBody>
          <a:bodyPr wrap="square">
            <a:spAutoFit/>
          </a:bodyPr>
          <a:lstStyle/>
          <a:p>
            <a:pPr marL="0" marR="0" algn="ctr">
              <a:lnSpc>
                <a:spcPct val="115000"/>
              </a:lnSpc>
              <a:spcBef>
                <a:spcPts val="0"/>
              </a:spcBef>
              <a:spcAft>
                <a:spcPts val="800"/>
              </a:spcAft>
            </a:pPr>
            <a:r>
              <a:rPr lang="en-ZA" sz="1100" b="1" dirty="0">
                <a:effectLst/>
                <a:latin typeface="Times New Roman" panose="02020603050405020304" pitchFamily="18" charset="0"/>
                <a:ea typeface="Calibri" panose="020F0502020204030204" pitchFamily="34" charset="0"/>
                <a:cs typeface="Times New Roman" panose="02020603050405020304" pitchFamily="18" charset="0"/>
              </a:rPr>
              <a:t>Table 2</a:t>
            </a: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 Mean annual activity rates, return periods, and the probability of exceedances for selected magnitudes in 1, 50, 100, 250, and 1 000 yr in the five source zones. MW =3.5 as threshold magnitude, and MW 5.3, 5.8, and 6.0 were used in the analysis depending on the zone. Zone #3 and Zone #4 truncated at MW 5.8 and MW 5.3, respectively. For space consideration, only magnitudes 4.0 and 6.0 are shown.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B317C7FB-411E-4DFB-BB83-62431F33F8CB}"/>
              </a:ext>
            </a:extLst>
          </p:cNvPr>
          <p:cNvGraphicFramePr>
            <a:graphicFrameLocks noGrp="1"/>
          </p:cNvGraphicFramePr>
          <p:nvPr>
            <p:extLst>
              <p:ext uri="{D42A27DB-BD31-4B8C-83A1-F6EECF244321}">
                <p14:modId xmlns:p14="http://schemas.microsoft.com/office/powerpoint/2010/main" val="1383617796"/>
              </p:ext>
            </p:extLst>
          </p:nvPr>
        </p:nvGraphicFramePr>
        <p:xfrm>
          <a:off x="357849" y="1578651"/>
          <a:ext cx="8681542" cy="3253674"/>
        </p:xfrm>
        <a:graphic>
          <a:graphicData uri="http://schemas.openxmlformats.org/drawingml/2006/table">
            <a:tbl>
              <a:tblPr firstRow="1" firstCol="1" bandRow="1"/>
              <a:tblGrid>
                <a:gridCol w="1114094">
                  <a:extLst>
                    <a:ext uri="{9D8B030D-6E8A-4147-A177-3AD203B41FA5}">
                      <a16:colId xmlns:a16="http://schemas.microsoft.com/office/drawing/2014/main" val="2659088362"/>
                    </a:ext>
                  </a:extLst>
                </a:gridCol>
                <a:gridCol w="2328106">
                  <a:extLst>
                    <a:ext uri="{9D8B030D-6E8A-4147-A177-3AD203B41FA5}">
                      <a16:colId xmlns:a16="http://schemas.microsoft.com/office/drawing/2014/main" val="2519633570"/>
                    </a:ext>
                  </a:extLst>
                </a:gridCol>
                <a:gridCol w="968410">
                  <a:extLst>
                    <a:ext uri="{9D8B030D-6E8A-4147-A177-3AD203B41FA5}">
                      <a16:colId xmlns:a16="http://schemas.microsoft.com/office/drawing/2014/main" val="3662521087"/>
                    </a:ext>
                  </a:extLst>
                </a:gridCol>
                <a:gridCol w="1070061">
                  <a:extLst>
                    <a:ext uri="{9D8B030D-6E8A-4147-A177-3AD203B41FA5}">
                      <a16:colId xmlns:a16="http://schemas.microsoft.com/office/drawing/2014/main" val="2986795444"/>
                    </a:ext>
                  </a:extLst>
                </a:gridCol>
                <a:gridCol w="1070061">
                  <a:extLst>
                    <a:ext uri="{9D8B030D-6E8A-4147-A177-3AD203B41FA5}">
                      <a16:colId xmlns:a16="http://schemas.microsoft.com/office/drawing/2014/main" val="129232693"/>
                    </a:ext>
                  </a:extLst>
                </a:gridCol>
                <a:gridCol w="1066182">
                  <a:extLst>
                    <a:ext uri="{9D8B030D-6E8A-4147-A177-3AD203B41FA5}">
                      <a16:colId xmlns:a16="http://schemas.microsoft.com/office/drawing/2014/main" val="3236653801"/>
                    </a:ext>
                  </a:extLst>
                </a:gridCol>
                <a:gridCol w="1064628">
                  <a:extLst>
                    <a:ext uri="{9D8B030D-6E8A-4147-A177-3AD203B41FA5}">
                      <a16:colId xmlns:a16="http://schemas.microsoft.com/office/drawing/2014/main" val="2502240124"/>
                    </a:ext>
                  </a:extLst>
                </a:gridCol>
              </a:tblGrid>
              <a:tr h="353314">
                <a:tc>
                  <a:txBody>
                    <a:bodyPr/>
                    <a:lstStyle/>
                    <a:p>
                      <a:pPr marL="0" marR="0" algn="ctr">
                        <a:lnSpc>
                          <a:spcPct val="115000"/>
                        </a:lnSpc>
                        <a:spcBef>
                          <a:spcPts val="0"/>
                        </a:spcBef>
                        <a:spcAft>
                          <a:spcPts val="0"/>
                        </a:spcAft>
                      </a:pPr>
                      <a:r>
                        <a:rPr lang="en-ZA" sz="1100" b="1" dirty="0">
                          <a:effectLst/>
                          <a:latin typeface="Times New Roman" panose="02020603050405020304" pitchFamily="18" charset="0"/>
                          <a:ea typeface="Calibri" panose="020F0502020204030204" pitchFamily="34" charset="0"/>
                          <a:cs typeface="Times New Roman" panose="02020603050405020304" pitchFamily="18" charset="0"/>
                        </a:rPr>
                        <a:t>Magnitude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b="1" dirty="0">
                          <a:effectLst/>
                          <a:latin typeface="Times New Roman" panose="02020603050405020304" pitchFamily="18" charset="0"/>
                          <a:ea typeface="Calibri" panose="020F0502020204030204" pitchFamily="34" charset="0"/>
                          <a:cs typeface="Times New Roman" panose="02020603050405020304" pitchFamily="18" charset="0"/>
                        </a:rPr>
                        <a:t>Earthquake recurrence parameters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b="1">
                          <a:effectLst/>
                          <a:latin typeface="Times New Roman" panose="02020603050405020304" pitchFamily="18" charset="0"/>
                          <a:ea typeface="Calibri" panose="020F0502020204030204" pitchFamily="34" charset="0"/>
                          <a:cs typeface="Times New Roman" panose="02020603050405020304" pitchFamily="18" charset="0"/>
                        </a:rPr>
                        <a:t>Zone #1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b="1">
                          <a:effectLst/>
                          <a:latin typeface="Times New Roman" panose="02020603050405020304" pitchFamily="18" charset="0"/>
                          <a:ea typeface="Calibri" panose="020F0502020204030204" pitchFamily="34" charset="0"/>
                          <a:cs typeface="Times New Roman" panose="02020603050405020304" pitchFamily="18" charset="0"/>
                        </a:rPr>
                        <a:t>Zone #2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b="1">
                          <a:effectLst/>
                          <a:latin typeface="Times New Roman" panose="02020603050405020304" pitchFamily="18" charset="0"/>
                          <a:ea typeface="Calibri" panose="020F0502020204030204" pitchFamily="34" charset="0"/>
                          <a:cs typeface="Times New Roman" panose="02020603050405020304" pitchFamily="18" charset="0"/>
                        </a:rPr>
                        <a:t>Zone #3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b="1">
                          <a:effectLst/>
                          <a:latin typeface="Times New Roman" panose="02020603050405020304" pitchFamily="18" charset="0"/>
                          <a:ea typeface="Calibri" panose="020F0502020204030204" pitchFamily="34" charset="0"/>
                          <a:cs typeface="Times New Roman" panose="02020603050405020304" pitchFamily="18" charset="0"/>
                        </a:rPr>
                        <a:t>Zone #4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b="1">
                          <a:effectLst/>
                          <a:latin typeface="Times New Roman" panose="02020603050405020304" pitchFamily="18" charset="0"/>
                          <a:ea typeface="Calibri" panose="020F0502020204030204" pitchFamily="34" charset="0"/>
                          <a:cs typeface="Times New Roman" panose="02020603050405020304" pitchFamily="18" charset="0"/>
                        </a:rPr>
                        <a:t>Zone #5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022813"/>
                  </a:ext>
                </a:extLst>
              </a:tr>
              <a:tr h="193729">
                <a:tc rowSpan="2">
                  <a:txBody>
                    <a:bodyPr/>
                    <a:lstStyle/>
                    <a:p>
                      <a:pPr marL="0" marR="0" algn="ctr">
                        <a:lnSpc>
                          <a:spcPct val="115000"/>
                        </a:lnSpc>
                        <a:spcBef>
                          <a:spcPts val="0"/>
                        </a:spcBef>
                        <a:spcAft>
                          <a:spcPts val="0"/>
                        </a:spcAft>
                      </a:pPr>
                      <a:r>
                        <a:rPr lang="en-ZA"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4.0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Activity rate (λ)</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0.3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0.5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0.3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0.3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0.4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807691"/>
                  </a:ext>
                </a:extLst>
              </a:tr>
              <a:tr h="157889">
                <a:tc vMerge="1">
                  <a:txBody>
                    <a:bodyPr/>
                    <a:lstStyle/>
                    <a:p>
                      <a:endParaRPr lang="en-US"/>
                    </a:p>
                  </a:txBody>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Return period (years)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0.5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3.3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26</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713241"/>
                  </a:ext>
                </a:extLst>
              </a:tr>
              <a:tr h="254754">
                <a:tc rowSpan="2">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6.0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Activity rate (λ)</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0.02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0.02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0.0007</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0.005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0.0009</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0680839"/>
                  </a:ext>
                </a:extLst>
              </a:tr>
              <a:tr h="115269">
                <a:tc vMerge="1">
                  <a:txBody>
                    <a:bodyPr/>
                    <a:lstStyle/>
                    <a:p>
                      <a:endParaRPr lang="en-US"/>
                    </a:p>
                  </a:txBody>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Return period (years)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42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48</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1410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185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1030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93198"/>
                  </a:ext>
                </a:extLst>
              </a:tr>
              <a:tr h="170966">
                <a:tc rowSpan="4">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4.0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Probability of exceedance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84% in 1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32% in 1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2.8% in 1 yr</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26.1% in 1yr</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3.8% in 1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613759"/>
                  </a:ext>
                </a:extLst>
              </a:tr>
              <a:tr h="207145">
                <a:tc vMerge="1">
                  <a:txBody>
                    <a:bodyPr/>
                    <a:lstStyle/>
                    <a:p>
                      <a:endParaRPr lang="en-US"/>
                    </a:p>
                  </a:txBody>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Probability of exceedance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100% in 10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100% in 50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99% in 50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99% in 50yrs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84% in 50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3749612"/>
                  </a:ext>
                </a:extLst>
              </a:tr>
              <a:tr h="264102">
                <a:tc vMerge="1">
                  <a:txBody>
                    <a:bodyPr/>
                    <a:lstStyle/>
                    <a:p>
                      <a:endParaRPr lang="en-US"/>
                    </a:p>
                  </a:txBody>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Probability of exceedance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100% in 25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100% in 100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100% in 100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100% in 100yrs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97% in 100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656551"/>
                  </a:ext>
                </a:extLst>
              </a:tr>
              <a:tr h="264102">
                <a:tc vMerge="1">
                  <a:txBody>
                    <a:bodyPr/>
                    <a:lstStyle/>
                    <a:p>
                      <a:endParaRPr lang="en-US"/>
                    </a:p>
                  </a:txBody>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Probability of exceedance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100% in 50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100% in 1 000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100% in 250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100% in 250yrs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99.9% in 250 yr</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844378"/>
                  </a:ext>
                </a:extLst>
              </a:tr>
              <a:tr h="157405">
                <a:tc rowSpan="4">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6.0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Probability of exceedance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2% in 1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2% in 1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0.071% in 1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0.54% in 1yr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0.097% in 1 yr</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5175607"/>
                  </a:ext>
                </a:extLst>
              </a:tr>
              <a:tr h="169997">
                <a:tc vMerge="1">
                  <a:txBody>
                    <a:bodyPr/>
                    <a:lstStyle/>
                    <a:p>
                      <a:endParaRPr lang="en-US"/>
                    </a:p>
                  </a:txBody>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Probability of exceedance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21% in 10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63% in 50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3.5% in 50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23.6% in 50yrs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4.7% in 50 yr</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552137"/>
                  </a:ext>
                </a:extLst>
              </a:tr>
              <a:tr h="264102">
                <a:tc vMerge="1">
                  <a:txBody>
                    <a:bodyPr/>
                    <a:lstStyle/>
                    <a:p>
                      <a:endParaRPr lang="en-US"/>
                    </a:p>
                  </a:txBody>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Probability of exceedance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45% in 25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86% in 100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6.9% in 100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41.2% in 100yrs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9.2% in 100 yr</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080267"/>
                  </a:ext>
                </a:extLst>
              </a:tr>
              <a:tr h="264102">
                <a:tc vMerge="1">
                  <a:txBody>
                    <a:bodyPr/>
                    <a:lstStyle/>
                    <a:p>
                      <a:endParaRPr lang="en-US"/>
                    </a:p>
                  </a:txBody>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Probability of exceedance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69% in 50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99% in 1 000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16.2% in 250 yr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74% in 250yrs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21.4% in 250 yr</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151" marR="60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418885"/>
                  </a:ext>
                </a:extLst>
              </a:tr>
            </a:tbl>
          </a:graphicData>
        </a:graphic>
      </p:graphicFrame>
    </p:spTree>
    <p:extLst>
      <p:ext uri="{BB962C8B-B14F-4D97-AF65-F5344CB8AC3E}">
        <p14:creationId xmlns:p14="http://schemas.microsoft.com/office/powerpoint/2010/main" val="112846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P5.2-033</a:t>
            </a:r>
            <a:endParaRPr lang="en-AT" sz="700" dirty="0">
              <a:latin typeface="Arial" panose="020B0604020202020204" pitchFamily="34" charset="0"/>
              <a:cs typeface="Arial" panose="020B0604020202020204" pitchFamily="34" charset="0"/>
            </a:endParaRPr>
          </a:p>
          <a:p>
            <a:pPr algn="ct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992923" y="163887"/>
            <a:ext cx="4962770" cy="6064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800">
                <a:solidFill>
                  <a:schemeClr val="bg1"/>
                </a:solidFill>
                <a:latin typeface="Arial" panose="020B0604020202020204" pitchFamily="34" charset="0"/>
                <a:ea typeface="Avenir Book" charset="0"/>
              </a:rPr>
              <a:t>SEISMICITY AND SEISMIC HAZARD ASSESSMENT IN WEST AFRICA</a:t>
            </a:r>
          </a:p>
          <a:p>
            <a:pPr algn="ctr" eaLnBrk="0" hangingPunct="0">
              <a:lnSpc>
                <a:spcPts val="1586"/>
              </a:lnSpc>
            </a:pPr>
            <a:r>
              <a:rPr lang="en-US" sz="800">
                <a:solidFill>
                  <a:schemeClr val="bg1"/>
                </a:solidFill>
                <a:latin typeface="Arial" panose="020B0604020202020204" pitchFamily="34" charset="0"/>
                <a:ea typeface="Avenir Book" charset="0"/>
              </a:rPr>
              <a:t>Geodesy and Geodynamics, PMB 11, Toro, Bauchi State, Nigeria. Email: umakad@yahoo.com, </a:t>
            </a:r>
          </a:p>
          <a:p>
            <a:pPr algn="ctr" eaLnBrk="0" hangingPunct="0">
              <a:lnSpc>
                <a:spcPts val="1586"/>
              </a:lnSpc>
            </a:pPr>
            <a:r>
              <a:rPr lang="en-US" sz="800">
                <a:solidFill>
                  <a:schemeClr val="bg1"/>
                </a:solidFill>
                <a:latin typeface="Arial" panose="020B0604020202020204" pitchFamily="34" charset="0"/>
                <a:ea typeface="Avenir Book" charset="0"/>
              </a:rPr>
              <a:t>                                ¹Mobile: +2348037122784</a:t>
            </a:r>
            <a:endParaRPr lang="en-US" sz="800" dirty="0">
              <a:solidFill>
                <a:schemeClr val="bg1"/>
              </a:solidFill>
              <a:latin typeface="Arial" panose="020B0604020202020204" pitchFamily="34" charset="0"/>
              <a:ea typeface="Avenir Book" charset="0"/>
            </a:endParaRPr>
          </a:p>
        </p:txBody>
      </p:sp>
      <p:sp>
        <p:nvSpPr>
          <p:cNvPr id="12" name="TextBox 11">
            <a:extLst>
              <a:ext uri="{FF2B5EF4-FFF2-40B4-BE49-F238E27FC236}">
                <a16:creationId xmlns:a16="http://schemas.microsoft.com/office/drawing/2014/main" id="{033A7E2A-4FB3-4F81-9690-FFDBBB12E4F2}"/>
              </a:ext>
            </a:extLst>
          </p:cNvPr>
          <p:cNvSpPr txBox="1"/>
          <p:nvPr/>
        </p:nvSpPr>
        <p:spPr>
          <a:xfrm>
            <a:off x="484462" y="881743"/>
            <a:ext cx="8585966" cy="573042"/>
          </a:xfrm>
          <a:prstGeom prst="rect">
            <a:avLst/>
          </a:prstGeom>
          <a:noFill/>
        </p:spPr>
        <p:txBody>
          <a:bodyPr wrap="square">
            <a:spAutoFit/>
          </a:bodyPr>
          <a:lstStyle/>
          <a:p>
            <a:pPr marL="0" marR="0">
              <a:lnSpc>
                <a:spcPct val="150000"/>
              </a:lnSpc>
              <a:spcBef>
                <a:spcPts val="0"/>
              </a:spcBef>
              <a:spcAft>
                <a:spcPts val="800"/>
              </a:spcAft>
            </a:pPr>
            <a:r>
              <a:rPr lang="en-ZA" sz="1100" b="1" dirty="0">
                <a:effectLst/>
                <a:latin typeface="Times New Roman" panose="02020603050405020304" pitchFamily="18" charset="0"/>
                <a:ea typeface="Calibri" panose="020F0502020204030204" pitchFamily="34" charset="0"/>
                <a:cs typeface="Times New Roman" panose="02020603050405020304" pitchFamily="18" charset="0"/>
              </a:rPr>
              <a:t>Table 3.</a:t>
            </a: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 Estimated mean activity rate </a:t>
            </a:r>
            <a:r>
              <a:rPr lang="en-ZA" sz="1100" i="1" dirty="0">
                <a:effectLst/>
                <a:latin typeface="Times New Roman" panose="02020603050405020304" pitchFamily="18" charset="0"/>
                <a:ea typeface="Calibri" panose="020F0502020204030204" pitchFamily="34" charset="0"/>
                <a:cs typeface="Times New Roman" panose="02020603050405020304" pitchFamily="18" charset="0"/>
              </a:rPr>
              <a:t>λ</a:t>
            </a: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 return periods, and the probability of exceedance of selected values of earthquake magnitudes occurring in West Africa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ABBF1C42-B8CA-47BC-AF97-D0718EF7B715}"/>
              </a:ext>
            </a:extLst>
          </p:cNvPr>
          <p:cNvGraphicFramePr>
            <a:graphicFrameLocks noGrp="1"/>
          </p:cNvGraphicFramePr>
          <p:nvPr>
            <p:extLst>
              <p:ext uri="{D42A27DB-BD31-4B8C-83A1-F6EECF244321}">
                <p14:modId xmlns:p14="http://schemas.microsoft.com/office/powerpoint/2010/main" val="1294855816"/>
              </p:ext>
            </p:extLst>
          </p:nvPr>
        </p:nvGraphicFramePr>
        <p:xfrm>
          <a:off x="981236" y="1465295"/>
          <a:ext cx="7181528" cy="3279225"/>
        </p:xfrm>
        <a:graphic>
          <a:graphicData uri="http://schemas.openxmlformats.org/drawingml/2006/table">
            <a:tbl>
              <a:tblPr firstRow="1" firstCol="1" bandRow="1"/>
              <a:tblGrid>
                <a:gridCol w="1051697">
                  <a:extLst>
                    <a:ext uri="{9D8B030D-6E8A-4147-A177-3AD203B41FA5}">
                      <a16:colId xmlns:a16="http://schemas.microsoft.com/office/drawing/2014/main" val="3890337741"/>
                    </a:ext>
                  </a:extLst>
                </a:gridCol>
                <a:gridCol w="1052440">
                  <a:extLst>
                    <a:ext uri="{9D8B030D-6E8A-4147-A177-3AD203B41FA5}">
                      <a16:colId xmlns:a16="http://schemas.microsoft.com/office/drawing/2014/main" val="3167203290"/>
                    </a:ext>
                  </a:extLst>
                </a:gridCol>
                <a:gridCol w="947047">
                  <a:extLst>
                    <a:ext uri="{9D8B030D-6E8A-4147-A177-3AD203B41FA5}">
                      <a16:colId xmlns:a16="http://schemas.microsoft.com/office/drawing/2014/main" val="3858602075"/>
                    </a:ext>
                  </a:extLst>
                </a:gridCol>
                <a:gridCol w="1052440">
                  <a:extLst>
                    <a:ext uri="{9D8B030D-6E8A-4147-A177-3AD203B41FA5}">
                      <a16:colId xmlns:a16="http://schemas.microsoft.com/office/drawing/2014/main" val="1262155691"/>
                    </a:ext>
                  </a:extLst>
                </a:gridCol>
                <a:gridCol w="1052440">
                  <a:extLst>
                    <a:ext uri="{9D8B030D-6E8A-4147-A177-3AD203B41FA5}">
                      <a16:colId xmlns:a16="http://schemas.microsoft.com/office/drawing/2014/main" val="1753774984"/>
                    </a:ext>
                  </a:extLst>
                </a:gridCol>
                <a:gridCol w="1051697">
                  <a:extLst>
                    <a:ext uri="{9D8B030D-6E8A-4147-A177-3AD203B41FA5}">
                      <a16:colId xmlns:a16="http://schemas.microsoft.com/office/drawing/2014/main" val="1064573762"/>
                    </a:ext>
                  </a:extLst>
                </a:gridCol>
                <a:gridCol w="973767">
                  <a:extLst>
                    <a:ext uri="{9D8B030D-6E8A-4147-A177-3AD203B41FA5}">
                      <a16:colId xmlns:a16="http://schemas.microsoft.com/office/drawing/2014/main" val="3115189449"/>
                    </a:ext>
                  </a:extLst>
                </a:gridCol>
              </a:tblGrid>
              <a:tr h="363206">
                <a:tc rowSpan="2">
                  <a:txBody>
                    <a:bodyPr/>
                    <a:lstStyle/>
                    <a:p>
                      <a:pPr marL="0" marR="0" algn="ctr">
                        <a:lnSpc>
                          <a:spcPct val="150000"/>
                        </a:lnSpc>
                        <a:spcBef>
                          <a:spcPts val="0"/>
                        </a:spcBef>
                        <a:spcAft>
                          <a:spcPts val="0"/>
                        </a:spcAft>
                      </a:pPr>
                      <a:r>
                        <a:rPr lang="en-ZA" sz="1100" b="1">
                          <a:effectLst/>
                          <a:latin typeface="Times New Roman" panose="02020603050405020304" pitchFamily="18" charset="0"/>
                          <a:ea typeface="Calibri" panose="020F0502020204030204" pitchFamily="34" charset="0"/>
                          <a:cs typeface="Times New Roman" panose="02020603050405020304" pitchFamily="18" charset="0"/>
                        </a:rPr>
                        <a:t>Magnitude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50000"/>
                        </a:lnSpc>
                        <a:spcBef>
                          <a:spcPts val="0"/>
                        </a:spcBef>
                        <a:spcAft>
                          <a:spcPts val="0"/>
                        </a:spcAft>
                      </a:pPr>
                      <a:r>
                        <a:rPr lang="en-ZA" sz="1100" b="1">
                          <a:effectLst/>
                          <a:latin typeface="Times New Roman" panose="02020603050405020304" pitchFamily="18" charset="0"/>
                          <a:ea typeface="Calibri" panose="020F0502020204030204" pitchFamily="34" charset="0"/>
                          <a:cs typeface="Times New Roman" panose="02020603050405020304" pitchFamily="18" charset="0"/>
                        </a:rPr>
                        <a:t>Activity rate (λ)</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50000"/>
                        </a:lnSpc>
                        <a:spcBef>
                          <a:spcPts val="0"/>
                        </a:spcBef>
                        <a:spcAft>
                          <a:spcPts val="0"/>
                        </a:spcAft>
                      </a:pPr>
                      <a:r>
                        <a:rPr lang="en-ZA" sz="1100" b="1">
                          <a:effectLst/>
                          <a:latin typeface="Times New Roman" panose="02020603050405020304" pitchFamily="18" charset="0"/>
                          <a:ea typeface="Calibri" panose="020F0502020204030204" pitchFamily="34" charset="0"/>
                          <a:cs typeface="Times New Roman" panose="02020603050405020304" pitchFamily="18" charset="0"/>
                        </a:rPr>
                        <a:t>Return period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50000"/>
                        </a:lnSpc>
                        <a:spcBef>
                          <a:spcPts val="0"/>
                        </a:spcBef>
                        <a:spcAft>
                          <a:spcPts val="0"/>
                        </a:spcAft>
                      </a:pPr>
                      <a:r>
                        <a:rPr lang="en-ZA" sz="1100" b="1">
                          <a:effectLst/>
                          <a:latin typeface="Times New Roman" panose="02020603050405020304" pitchFamily="18" charset="0"/>
                          <a:ea typeface="Calibri" panose="020F0502020204030204" pitchFamily="34" charset="0"/>
                          <a:cs typeface="Times New Roman" panose="02020603050405020304" pitchFamily="18" charset="0"/>
                        </a:rPr>
                        <a:t>Probability of exceedance in </a:t>
                      </a:r>
                      <a:r>
                        <a:rPr lang="en-ZA" sz="1100" b="1" i="1">
                          <a:effectLst/>
                          <a:latin typeface="Times New Roman" panose="02020603050405020304" pitchFamily="18" charset="0"/>
                          <a:ea typeface="Calibri" panose="020F0502020204030204" pitchFamily="34" charset="0"/>
                          <a:cs typeface="Times New Roman" panose="02020603050405020304" pitchFamily="18" charset="0"/>
                        </a:rPr>
                        <a:t>t </a:t>
                      </a:r>
                      <a:r>
                        <a:rPr lang="en-ZA" sz="1100" b="1">
                          <a:effectLst/>
                          <a:latin typeface="Times New Roman" panose="02020603050405020304" pitchFamily="18" charset="0"/>
                          <a:ea typeface="Calibri" panose="020F0502020204030204" pitchFamily="34" charset="0"/>
                          <a:cs typeface="Times New Roman" panose="02020603050405020304" pitchFamily="18" charset="0"/>
                        </a:rPr>
                        <a:t>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83629328"/>
                  </a:ext>
                </a:extLst>
              </a:tr>
              <a:tr h="40664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n-ZA" sz="1100" b="1">
                          <a:effectLst/>
                          <a:latin typeface="Times New Roman" panose="02020603050405020304" pitchFamily="18" charset="0"/>
                          <a:ea typeface="Calibri" panose="020F0502020204030204" pitchFamily="34" charset="0"/>
                          <a:cs typeface="Times New Roman" panose="02020603050405020304" pitchFamily="18" charset="0"/>
                        </a:rPr>
                        <a:t>1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b="1">
                          <a:effectLst/>
                          <a:latin typeface="Times New Roman" panose="02020603050405020304" pitchFamily="18" charset="0"/>
                          <a:ea typeface="Calibri" panose="020F0502020204030204" pitchFamily="34" charset="0"/>
                          <a:cs typeface="Times New Roman" panose="02020603050405020304" pitchFamily="18" charset="0"/>
                        </a:rPr>
                        <a:t>50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b="1">
                          <a:effectLst/>
                          <a:latin typeface="Times New Roman" panose="02020603050405020304" pitchFamily="18" charset="0"/>
                          <a:ea typeface="Calibri" panose="020F0502020204030204" pitchFamily="34" charset="0"/>
                          <a:cs typeface="Times New Roman" panose="02020603050405020304" pitchFamily="18" charset="0"/>
                        </a:rPr>
                        <a:t>100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b="1">
                          <a:effectLst/>
                          <a:latin typeface="Times New Roman" panose="02020603050405020304" pitchFamily="18" charset="0"/>
                          <a:ea typeface="Calibri" panose="020F0502020204030204" pitchFamily="34" charset="0"/>
                          <a:cs typeface="Times New Roman" panose="02020603050405020304" pitchFamily="18" charset="0"/>
                        </a:rPr>
                        <a:t>1 000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845103"/>
                  </a:ext>
                </a:extLst>
              </a:tr>
              <a:tr h="330141">
                <a:tc>
                  <a:txBody>
                    <a:bodyPr/>
                    <a:lstStyle/>
                    <a:p>
                      <a:pPr marL="0" marR="0" algn="ctr">
                        <a:lnSpc>
                          <a:spcPct val="150000"/>
                        </a:lnSpc>
                        <a:spcBef>
                          <a:spcPts val="0"/>
                        </a:spcBef>
                        <a:spcAft>
                          <a:spcPts val="0"/>
                        </a:spcAft>
                      </a:pPr>
                      <a:r>
                        <a:rPr lang="en-ZA" sz="1000">
                          <a:effectLst/>
                          <a:latin typeface="Times New Roman" panose="02020603050405020304" pitchFamily="18" charset="0"/>
                          <a:ea typeface="Calibri" panose="020F0502020204030204" pitchFamily="34" charset="0"/>
                          <a:cs typeface="Times New Roman" panose="02020603050405020304" pitchFamily="18" charset="0"/>
                        </a:rPr>
                        <a:t>3.50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000">
                          <a:effectLst/>
                          <a:latin typeface="Times New Roman" panose="02020603050405020304" pitchFamily="18" charset="0"/>
                          <a:ea typeface="Calibri" panose="020F0502020204030204" pitchFamily="34" charset="0"/>
                          <a:cs typeface="Times New Roman" panose="02020603050405020304" pitchFamily="18" charset="0"/>
                        </a:rPr>
                        <a:t>4.05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000">
                          <a:effectLst/>
                          <a:latin typeface="Times New Roman" panose="02020603050405020304" pitchFamily="18" charset="0"/>
                          <a:ea typeface="Calibri" panose="020F0502020204030204" pitchFamily="34" charset="0"/>
                          <a:cs typeface="Times New Roman" panose="02020603050405020304" pitchFamily="18" charset="0"/>
                        </a:rPr>
                        <a:t>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000">
                          <a:effectLst/>
                          <a:latin typeface="Times New Roman" panose="02020603050405020304" pitchFamily="18" charset="0"/>
                          <a:ea typeface="Calibri" panose="020F0502020204030204" pitchFamily="34" charset="0"/>
                          <a:cs typeface="Times New Roman" panose="02020603050405020304" pitchFamily="18" charset="0"/>
                        </a:rPr>
                        <a:t>97.29%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000">
                          <a:effectLst/>
                          <a:latin typeface="Times New Roman" panose="02020603050405020304" pitchFamily="18" charset="0"/>
                          <a:ea typeface="Calibri" panose="020F0502020204030204" pitchFamily="34" charset="0"/>
                          <a:cs typeface="Times New Roman" panose="02020603050405020304" pitchFamily="18" charset="0"/>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000">
                          <a:effectLst/>
                          <a:latin typeface="Times New Roman" panose="02020603050405020304" pitchFamily="18" charset="0"/>
                          <a:ea typeface="Calibri" panose="020F0502020204030204" pitchFamily="34" charset="0"/>
                          <a:cs typeface="Times New Roman" panose="02020603050405020304" pitchFamily="18" charset="0"/>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000">
                          <a:effectLst/>
                          <a:latin typeface="Times New Roman" panose="02020603050405020304" pitchFamily="18" charset="0"/>
                          <a:ea typeface="Calibri" panose="020F0502020204030204" pitchFamily="34" charset="0"/>
                          <a:cs typeface="Times New Roman" panose="02020603050405020304" pitchFamily="18" charset="0"/>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256434"/>
                  </a:ext>
                </a:extLst>
              </a:tr>
              <a:tr h="363206">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0.32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3.12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27.18%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0323836"/>
                  </a:ext>
                </a:extLst>
              </a:tr>
              <a:tr h="363206">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0.06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17.90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5.41%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92.33%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99.16%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1281445"/>
                  </a:ext>
                </a:extLst>
              </a:tr>
              <a:tr h="363206">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6.50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62.60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1.59%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54.16%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78.21%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7959667"/>
                  </a:ext>
                </a:extLst>
              </a:tr>
              <a:tr h="363206">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6.60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91.50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1.09%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41.56%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65.24%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99.98%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6380331"/>
                  </a:ext>
                </a:extLst>
              </a:tr>
              <a:tr h="363206">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6.80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0.003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370.00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0.27%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12.59%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23.50%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91.76%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01009"/>
                  </a:ext>
                </a:extLst>
              </a:tr>
              <a:tr h="363206">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6.90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0.002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392.00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08.59%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18.50%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dirty="0">
                          <a:effectLst/>
                          <a:latin typeface="Times New Roman" panose="02020603050405020304" pitchFamily="18" charset="0"/>
                          <a:ea typeface="Calibri" panose="020F0502020204030204" pitchFamily="34" charset="0"/>
                          <a:cs typeface="Times New Roman" panose="02020603050405020304" pitchFamily="18" charset="0"/>
                        </a:rPr>
                        <a:t>91.12%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1148758"/>
                  </a:ext>
                </a:extLst>
              </a:tr>
            </a:tbl>
          </a:graphicData>
        </a:graphic>
      </p:graphicFrame>
    </p:spTree>
    <p:extLst>
      <p:ext uri="{BB962C8B-B14F-4D97-AF65-F5344CB8AC3E}">
        <p14:creationId xmlns:p14="http://schemas.microsoft.com/office/powerpoint/2010/main" val="2212465326"/>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836</TotalTime>
  <Words>2267</Words>
  <Application>Microsoft Office PowerPoint</Application>
  <PresentationFormat>On-screen Show (16:9)</PresentationFormat>
  <Paragraphs>307</Paragraphs>
  <Slides>12</Slides>
  <Notes>0</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12</vt:i4>
      </vt:variant>
    </vt:vector>
  </HeadingPairs>
  <TitlesOfParts>
    <vt:vector size="28" baseType="lpstr">
      <vt:lpstr>Arial</vt:lpstr>
      <vt:lpstr>Avenir Book</vt:lpstr>
      <vt:lpstr>Avenir Heavy</vt:lpstr>
      <vt:lpstr>Avenir Medium</vt:lpstr>
      <vt:lpstr>Calibri</vt:lpstr>
      <vt:lpstr>DIN-Light</vt:lpstr>
      <vt:lpstr>DIN-Medium</vt:lpstr>
      <vt:lpstr>Times New Roman</vt:lpstr>
      <vt:lpstr>Wingdings</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Afegbua</cp:lastModifiedBy>
  <cp:revision>72</cp:revision>
  <cp:lastPrinted>2019-03-26T13:54:24Z</cp:lastPrinted>
  <dcterms:created xsi:type="dcterms:W3CDTF">2019-04-24T06:32:04Z</dcterms:created>
  <dcterms:modified xsi:type="dcterms:W3CDTF">2021-06-11T10:06:03Z</dcterms:modified>
</cp:coreProperties>
</file>