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6" r:id="rId2"/>
    <p:sldId id="267" r:id="rId3"/>
    <p:sldId id="394" r:id="rId4"/>
    <p:sldId id="345" r:id="rId5"/>
    <p:sldId id="396" r:id="rId6"/>
    <p:sldId id="436" r:id="rId7"/>
    <p:sldId id="449" r:id="rId8"/>
    <p:sldId id="452" r:id="rId9"/>
    <p:sldId id="440" r:id="rId10"/>
    <p:sldId id="454" r:id="rId11"/>
    <p:sldId id="448" r:id="rId12"/>
    <p:sldId id="451" r:id="rId13"/>
    <p:sldId id="453" r:id="rId14"/>
    <p:sldId id="432" r:id="rId15"/>
    <p:sldId id="433" r:id="rId16"/>
    <p:sldId id="441" r:id="rId17"/>
    <p:sldId id="442" r:id="rId18"/>
    <p:sldId id="450" r:id="rId19"/>
    <p:sldId id="443" r:id="rId20"/>
    <p:sldId id="455" r:id="rId21"/>
    <p:sldId id="434" r:id="rId22"/>
    <p:sldId id="435" r:id="rId23"/>
    <p:sldId id="446" r:id="rId24"/>
    <p:sldId id="447" r:id="rId25"/>
    <p:sldId id="40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nas Goswami" initials="MG" lastIdx="1" clrIdx="0">
    <p:extLst>
      <p:ext uri="{19B8F6BF-5375-455C-9EA6-DF929625EA0E}">
        <p15:presenceInfo xmlns:p15="http://schemas.microsoft.com/office/powerpoint/2012/main" userId="f6a4524ccb2b9b2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393" autoAdjust="0"/>
  </p:normalViewPr>
  <p:slideViewPr>
    <p:cSldViewPr>
      <p:cViewPr>
        <p:scale>
          <a:sx n="66" d="100"/>
          <a:sy n="66" d="100"/>
        </p:scale>
        <p:origin x="153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117FFD-D914-4EC9-84D1-E961BF26EF4B}" type="datetimeFigureOut">
              <a:rPr lang="en-US" smtClean="0"/>
              <a:pPr/>
              <a:t>6/18/2021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09A35F-DA90-4382-97EA-961F08D4E08F}" type="slidenum">
              <a:rPr lang="en-US" smtClean="0"/>
              <a:pPr/>
              <a:t>‹#›</a:t>
            </a:fld>
            <a:endParaRPr lang="en-US"/>
          </a:p>
        </p:txBody>
      </p:sp>
    </p:spTree>
    <p:extLst>
      <p:ext uri="{BB962C8B-B14F-4D97-AF65-F5344CB8AC3E}">
        <p14:creationId xmlns:p14="http://schemas.microsoft.com/office/powerpoint/2010/main" val="1137641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09A35F-DA90-4382-97EA-961F08D4E08F}" type="slidenum">
              <a:rPr lang="en-US" smtClean="0"/>
              <a:pPr/>
              <a:t>1</a:t>
            </a:fld>
            <a:endParaRPr lang="en-US"/>
          </a:p>
        </p:txBody>
      </p:sp>
    </p:spTree>
    <p:extLst>
      <p:ext uri="{BB962C8B-B14F-4D97-AF65-F5344CB8AC3E}">
        <p14:creationId xmlns:p14="http://schemas.microsoft.com/office/powerpoint/2010/main" val="1084997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D09A35F-DA90-4382-97EA-961F08D4E08F}" type="slidenum">
              <a:rPr lang="en-US" smtClean="0"/>
              <a:pPr/>
              <a:t>2</a:t>
            </a:fld>
            <a:endParaRPr lang="en-US"/>
          </a:p>
        </p:txBody>
      </p:sp>
    </p:spTree>
    <p:extLst>
      <p:ext uri="{BB962C8B-B14F-4D97-AF65-F5344CB8AC3E}">
        <p14:creationId xmlns:p14="http://schemas.microsoft.com/office/powerpoint/2010/main" val="454845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0D09A35F-DA90-4382-97EA-961F08D4E08F}" type="slidenum">
              <a:rPr lang="en-US" smtClean="0"/>
              <a:pPr/>
              <a:t>3</a:t>
            </a:fld>
            <a:endParaRPr lang="en-US"/>
          </a:p>
        </p:txBody>
      </p:sp>
    </p:spTree>
    <p:extLst>
      <p:ext uri="{BB962C8B-B14F-4D97-AF65-F5344CB8AC3E}">
        <p14:creationId xmlns:p14="http://schemas.microsoft.com/office/powerpoint/2010/main" val="476767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b="1" dirty="0"/>
          </a:p>
        </p:txBody>
      </p:sp>
      <p:sp>
        <p:nvSpPr>
          <p:cNvPr id="4" name="Slide Number Placeholder 3"/>
          <p:cNvSpPr>
            <a:spLocks noGrp="1"/>
          </p:cNvSpPr>
          <p:nvPr>
            <p:ph type="sldNum" sz="quarter" idx="5"/>
          </p:nvPr>
        </p:nvSpPr>
        <p:spPr/>
        <p:txBody>
          <a:bodyPr/>
          <a:lstStyle/>
          <a:p>
            <a:fld id="{0D09A35F-DA90-4382-97EA-961F08D4E08F}" type="slidenum">
              <a:rPr lang="en-US" smtClean="0"/>
              <a:pPr/>
              <a:t>4</a:t>
            </a:fld>
            <a:endParaRPr lang="en-US"/>
          </a:p>
        </p:txBody>
      </p:sp>
    </p:spTree>
    <p:extLst>
      <p:ext uri="{BB962C8B-B14F-4D97-AF65-F5344CB8AC3E}">
        <p14:creationId xmlns:p14="http://schemas.microsoft.com/office/powerpoint/2010/main" val="1883133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D09A35F-DA90-4382-97EA-961F08D4E08F}" type="slidenum">
              <a:rPr lang="en-US" smtClean="0"/>
              <a:pPr/>
              <a:t>21</a:t>
            </a:fld>
            <a:endParaRPr lang="en-US"/>
          </a:p>
        </p:txBody>
      </p:sp>
    </p:spTree>
    <p:extLst>
      <p:ext uri="{BB962C8B-B14F-4D97-AF65-F5344CB8AC3E}">
        <p14:creationId xmlns:p14="http://schemas.microsoft.com/office/powerpoint/2010/main" val="2624176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D09A35F-DA90-4382-97EA-961F08D4E08F}" type="slidenum">
              <a:rPr lang="en-US" smtClean="0"/>
              <a:pPr/>
              <a:t>25</a:t>
            </a:fld>
            <a:endParaRPr lang="en-US"/>
          </a:p>
        </p:txBody>
      </p:sp>
    </p:spTree>
    <p:extLst>
      <p:ext uri="{BB962C8B-B14F-4D97-AF65-F5344CB8AC3E}">
        <p14:creationId xmlns:p14="http://schemas.microsoft.com/office/powerpoint/2010/main" val="1570699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BAFC405-C909-4929-94B2-72E5965484AD}" type="datetimeFigureOut">
              <a:rPr lang="en-US" smtClean="0"/>
              <a:pPr/>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16554-4501-418B-B549-1F00E343AF9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AFC405-C909-4929-94B2-72E5965484AD}" type="datetimeFigureOut">
              <a:rPr lang="en-US" smtClean="0"/>
              <a:pPr/>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16554-4501-418B-B549-1F00E343AF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AFC405-C909-4929-94B2-72E5965484AD}" type="datetimeFigureOut">
              <a:rPr lang="en-US" smtClean="0"/>
              <a:pPr/>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16554-4501-418B-B549-1F00E343AF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AFC405-C909-4929-94B2-72E5965484AD}" type="datetimeFigureOut">
              <a:rPr lang="en-US" smtClean="0"/>
              <a:pPr/>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16554-4501-418B-B549-1F00E343AF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AFC405-C909-4929-94B2-72E5965484AD}" type="datetimeFigureOut">
              <a:rPr lang="en-US" smtClean="0"/>
              <a:pPr/>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16554-4501-418B-B549-1F00E343AF9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AFC405-C909-4929-94B2-72E5965484AD}" type="datetimeFigureOut">
              <a:rPr lang="en-US" smtClean="0"/>
              <a:pPr/>
              <a:t>6/18/2021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16554-4501-418B-B549-1F00E343AF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BAFC405-C909-4929-94B2-72E5965484AD}" type="datetimeFigureOut">
              <a:rPr lang="en-US" smtClean="0"/>
              <a:pPr/>
              <a:t>6/18/2021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716554-4501-418B-B549-1F00E343AF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AFC405-C909-4929-94B2-72E5965484AD}" type="datetimeFigureOut">
              <a:rPr lang="en-US" smtClean="0"/>
              <a:pPr/>
              <a:t>6/18/2021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716554-4501-418B-B549-1F00E343AF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AFC405-C909-4929-94B2-72E5965484AD}" type="datetimeFigureOut">
              <a:rPr lang="en-US" smtClean="0"/>
              <a:pPr/>
              <a:t>6/18/2021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716554-4501-418B-B549-1F00E343AF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AFC405-C909-4929-94B2-72E5965484AD}" type="datetimeFigureOut">
              <a:rPr lang="en-US" smtClean="0"/>
              <a:pPr/>
              <a:t>6/18/2021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16554-4501-418B-B549-1F00E343AF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AFC405-C909-4929-94B2-72E5965484AD}" type="datetimeFigureOut">
              <a:rPr lang="en-US" smtClean="0"/>
              <a:pPr/>
              <a:t>6/18/2021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16554-4501-418B-B549-1F00E343AF9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AFC405-C909-4929-94B2-72E5965484AD}" type="datetimeFigureOut">
              <a:rPr lang="en-US" smtClean="0"/>
              <a:pPr/>
              <a:t>6/18/2021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16554-4501-418B-B549-1F00E343AF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vcsunriseuniversity@rediffmail.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frtr.gov/matrix2/section4/4-40.html" TargetMode="External"/><Relationship Id="rId3" Type="http://schemas.openxmlformats.org/officeDocument/2006/relationships/hyperlink" Target="https://frtr.gov/matrix2/section4/4-35.html" TargetMode="External"/><Relationship Id="rId7" Type="http://schemas.openxmlformats.org/officeDocument/2006/relationships/hyperlink" Target="https://frtr.gov/matrix2/section4/4-39.html" TargetMode="External"/><Relationship Id="rId2" Type="http://schemas.openxmlformats.org/officeDocument/2006/relationships/hyperlink" Target="https://frtr.gov/matrix2/section4/4-34.html" TargetMode="External"/><Relationship Id="rId1" Type="http://schemas.openxmlformats.org/officeDocument/2006/relationships/slideLayout" Target="../slideLayouts/slideLayout2.xml"/><Relationship Id="rId6" Type="http://schemas.openxmlformats.org/officeDocument/2006/relationships/hyperlink" Target="https://frtr.gov/matrix2/section4/4-38.html" TargetMode="External"/><Relationship Id="rId5" Type="http://schemas.openxmlformats.org/officeDocument/2006/relationships/hyperlink" Target="https://frtr.gov/matrix2/section4/4-37.html" TargetMode="External"/><Relationship Id="rId4" Type="http://schemas.openxmlformats.org/officeDocument/2006/relationships/hyperlink" Target="https://frtr.gov/matrix2/section4/4-36.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frtr.gov/matrix2/section2/2_9.html" TargetMode="External"/><Relationship Id="rId3" Type="http://schemas.openxmlformats.org/officeDocument/2006/relationships/hyperlink" Target="https://frtr.gov/matrix2/section2/2_4.html" TargetMode="External"/><Relationship Id="rId7" Type="http://schemas.openxmlformats.org/officeDocument/2006/relationships/hyperlink" Target="https://frtr.gov/matrix2/section2/2_8.html" TargetMode="External"/><Relationship Id="rId2" Type="http://schemas.openxmlformats.org/officeDocument/2006/relationships/hyperlink" Target="https://frtr.gov/matrix2/section2/2_3.html" TargetMode="External"/><Relationship Id="rId1" Type="http://schemas.openxmlformats.org/officeDocument/2006/relationships/slideLayout" Target="../slideLayouts/slideLayout2.xml"/><Relationship Id="rId6" Type="http://schemas.openxmlformats.org/officeDocument/2006/relationships/hyperlink" Target="https://frtr.gov/matrix2/section2/2_7.html" TargetMode="External"/><Relationship Id="rId5" Type="http://schemas.openxmlformats.org/officeDocument/2006/relationships/hyperlink" Target="https://frtr.gov/matrix2/section2/2_6.html" TargetMode="External"/><Relationship Id="rId4" Type="http://schemas.openxmlformats.org/officeDocument/2006/relationships/hyperlink" Target="https://frtr.gov/matrix2/section2/2_5.html" TargetMode="External"/><Relationship Id="rId9" Type="http://schemas.openxmlformats.org/officeDocument/2006/relationships/hyperlink" Target="https://frtr.gov/matrix2/section2/2_10.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a:xfrm>
            <a:off x="3429000" y="2057400"/>
            <a:ext cx="5715000" cy="4953000"/>
          </a:xfrm>
          <a:prstGeom prst="rect">
            <a:avLst/>
          </a:prstGeom>
        </p:spPr>
        <p:style>
          <a:lnRef idx="1">
            <a:schemeClr val="dk1"/>
          </a:lnRef>
          <a:fillRef idx="3">
            <a:schemeClr val="dk1"/>
          </a:fillRef>
          <a:effectRef idx="2">
            <a:schemeClr val="dk1"/>
          </a:effectRef>
          <a:fontRef idx="minor">
            <a:schemeClr val="lt1"/>
          </a:fontRef>
        </p:style>
        <p:txBody>
          <a:bodyPr>
            <a:noAutofit/>
          </a:bodyPr>
          <a:lstStyle/>
          <a:p>
            <a:r>
              <a:rPr kumimoji="0" lang="en-US" sz="2800" b="1" i="1" u="none" strike="noStrike" kern="1200" cap="none" spc="0" normalizeH="0" baseline="0" noProof="0" dirty="0">
                <a:ln w="18415" cmpd="sng">
                  <a:solidFill>
                    <a:srgbClr val="FFFFFF"/>
                  </a:solidFill>
                  <a:prstDash val="solid"/>
                </a:ln>
                <a:solidFill>
                  <a:srgbClr val="FFC000"/>
                </a:solidFill>
                <a:effectLst>
                  <a:glow rad="101600">
                    <a:schemeClr val="accent6">
                      <a:satMod val="175000"/>
                      <a:alpha val="40000"/>
                    </a:schemeClr>
                  </a:glow>
                  <a:outerShdw blurRad="38100" dist="38100" dir="2700000" algn="tl">
                    <a:srgbClr val="000000">
                      <a:alpha val="43137"/>
                    </a:srgbClr>
                  </a:outerShdw>
                </a:effectLst>
                <a:uLnTx/>
                <a:uFillTx/>
                <a:latin typeface="Times New Roman" pitchFamily="18" charset="0"/>
                <a:ea typeface="+mn-ea"/>
                <a:cs typeface="Times New Roman" pitchFamily="18" charset="0"/>
              </a:rPr>
              <a:t>Prof.(Dr.)VIRENDRA</a:t>
            </a:r>
            <a:r>
              <a:rPr lang="en-US" sz="2800" b="1" i="1" dirty="0">
                <a:ln w="18415" cmpd="sng">
                  <a:solidFill>
                    <a:srgbClr val="FFFFFF"/>
                  </a:solidFill>
                  <a:prstDash val="solid"/>
                </a:ln>
                <a:solidFill>
                  <a:srgbClr val="FFC000"/>
                </a:solidFill>
                <a:effectLst>
                  <a:glow rad="101600">
                    <a:schemeClr val="accent6">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  </a:t>
            </a:r>
            <a:r>
              <a:rPr kumimoji="0" lang="en-US" sz="2800" b="1" i="1" u="none" strike="noStrike" kern="1200" cap="none" spc="0" normalizeH="0" baseline="0" noProof="0" dirty="0">
                <a:ln w="18415" cmpd="sng">
                  <a:solidFill>
                    <a:srgbClr val="FFFFFF"/>
                  </a:solidFill>
                  <a:prstDash val="solid"/>
                </a:ln>
                <a:solidFill>
                  <a:srgbClr val="FFC000"/>
                </a:solidFill>
                <a:effectLst>
                  <a:glow rad="101600">
                    <a:schemeClr val="accent6">
                      <a:satMod val="175000"/>
                      <a:alpha val="40000"/>
                    </a:schemeClr>
                  </a:glow>
                  <a:outerShdw blurRad="38100" dist="38100" dir="2700000" algn="tl">
                    <a:srgbClr val="000000">
                      <a:alpha val="43137"/>
                    </a:srgbClr>
                  </a:outerShdw>
                </a:effectLst>
                <a:uLnTx/>
                <a:uFillTx/>
                <a:latin typeface="Times New Roman" pitchFamily="18" charset="0"/>
                <a:ea typeface="+mn-ea"/>
                <a:cs typeface="Times New Roman" pitchFamily="18" charset="0"/>
              </a:rPr>
              <a:t>GOSWAMI</a:t>
            </a:r>
            <a:r>
              <a:rPr kumimoji="0" lang="en-US" sz="2800" b="1" i="1" u="none" strike="noStrike" kern="1200" cap="none" spc="0" normalizeH="0" baseline="0" noProof="0" dirty="0">
                <a:ln w="18415" cmpd="sng">
                  <a:solidFill>
                    <a:srgbClr val="FFFFFF"/>
                  </a:solidFill>
                  <a:prstDash val="solid"/>
                </a:ln>
                <a:solidFill>
                  <a:srgbClr val="FFFFFF"/>
                </a:solidFill>
                <a:effectLst>
                  <a:glow rad="101600">
                    <a:schemeClr val="accent6">
                      <a:satMod val="175000"/>
                      <a:alpha val="40000"/>
                    </a:schemeClr>
                  </a:glow>
                  <a:outerShdw blurRad="38100" dist="38100" dir="2700000" algn="tl">
                    <a:srgbClr val="000000">
                      <a:alpha val="43137"/>
                    </a:srgbClr>
                  </a:outerShdw>
                </a:effectLst>
                <a:uLnTx/>
                <a:uFillTx/>
                <a:latin typeface="Times New Roman" pitchFamily="18" charset="0"/>
                <a:ea typeface="+mn-ea"/>
                <a:cs typeface="Times New Roman" pitchFamily="18" charset="0"/>
              </a:rPr>
              <a:t> </a:t>
            </a:r>
            <a:br>
              <a:rPr kumimoji="0" lang="en-US" sz="2800" b="0" i="1" u="none" strike="noStrike" kern="1200" cap="none" spc="0" normalizeH="0" baseline="0" noProof="0" dirty="0">
                <a:ln w="18415" cmpd="sng">
                  <a:solidFill>
                    <a:srgbClr val="FFFFFF"/>
                  </a:solidFill>
                  <a:prstDash val="solid"/>
                </a:ln>
                <a:solidFill>
                  <a:srgbClr val="FFFFFF"/>
                </a:solidFill>
                <a:effectLst>
                  <a:glow rad="101600">
                    <a:schemeClr val="accent6">
                      <a:satMod val="175000"/>
                      <a:alpha val="40000"/>
                    </a:schemeClr>
                  </a:glow>
                  <a:outerShdw blurRad="63500" dir="3600000" algn="tl" rotWithShape="0">
                    <a:srgbClr val="000000">
                      <a:alpha val="70000"/>
                    </a:srgbClr>
                  </a:outerShdw>
                </a:effectLst>
                <a:uLnTx/>
                <a:uFillTx/>
                <a:latin typeface="Times New Roman" pitchFamily="18" charset="0"/>
                <a:ea typeface="+mn-ea"/>
                <a:cs typeface="Times New Roman" pitchFamily="18" charset="0"/>
              </a:rPr>
            </a:br>
            <a:br>
              <a:rPr kumimoji="0" lang="en-US" sz="1800" b="0" i="1" u="none" strike="noStrike" kern="1200" cap="none" spc="0" normalizeH="0" baseline="0" noProof="0" dirty="0">
                <a:ln w="18415" cmpd="sng">
                  <a:solidFill>
                    <a:srgbClr val="FFFFFF"/>
                  </a:solidFill>
                  <a:prstDash val="solid"/>
                </a:ln>
                <a:solidFill>
                  <a:srgbClr val="FFFFFF"/>
                </a:solidFill>
                <a:effectLst>
                  <a:glow rad="101600">
                    <a:schemeClr val="accent6">
                      <a:satMod val="175000"/>
                      <a:alpha val="40000"/>
                    </a:schemeClr>
                  </a:glow>
                  <a:outerShdw blurRad="63500" dir="3600000" algn="tl" rotWithShape="0">
                    <a:srgbClr val="000000">
                      <a:alpha val="70000"/>
                    </a:srgbClr>
                  </a:outerShdw>
                </a:effectLst>
                <a:uLnTx/>
                <a:uFillTx/>
                <a:latin typeface="Times New Roman" pitchFamily="18" charset="0"/>
                <a:ea typeface="+mn-ea"/>
                <a:cs typeface="Times New Roman" pitchFamily="18" charset="0"/>
              </a:rPr>
            </a:br>
            <a:r>
              <a:rPr lang="en-US" sz="2400" b="1" i="1" dirty="0">
                <a:solidFill>
                  <a:srgbClr val="FF0000"/>
                </a:solidFill>
              </a:rPr>
              <a:t>Ph .D.(IIT),M.S.(USA), M. Sc; PDF (USA),LL.B</a:t>
            </a:r>
            <a:endParaRPr lang="en-US" sz="2400" b="1" dirty="0">
              <a:solidFill>
                <a:srgbClr val="FF0000"/>
              </a:solidFill>
            </a:endParaRPr>
          </a:p>
          <a:p>
            <a:r>
              <a:rPr lang="en-US" sz="2400" b="1" i="1" u="sng" dirty="0"/>
              <a:t>‘</a:t>
            </a:r>
            <a:r>
              <a:rPr lang="en-US" sz="2400" b="1" i="1" u="sng" dirty="0">
                <a:effectLst>
                  <a:outerShdw blurRad="38100" dist="38100" dir="2700000" algn="tl">
                    <a:srgbClr val="000000">
                      <a:alpha val="43137"/>
                    </a:srgbClr>
                  </a:outerShdw>
                </a:effectLst>
              </a:rPr>
              <a:t>Visiting Scientist’:</a:t>
            </a:r>
            <a:r>
              <a:rPr lang="en-US" sz="2000" b="1" i="1" dirty="0">
                <a:effectLst>
                  <a:outerShdw blurRad="38100" dist="38100" dir="2700000" algn="tl">
                    <a:srgbClr val="000000">
                      <a:alpha val="43137"/>
                    </a:srgbClr>
                  </a:outerShdw>
                </a:effectLst>
              </a:rPr>
              <a:t> </a:t>
            </a:r>
            <a:r>
              <a:rPr lang="en-US" b="1" i="1" dirty="0">
                <a:effectLst>
                  <a:outerShdw blurRad="38100" dist="38100" dir="2700000" algn="tl">
                    <a:srgbClr val="000000">
                      <a:alpha val="43137"/>
                    </a:srgbClr>
                  </a:outerShdw>
                </a:effectLst>
              </a:rPr>
              <a:t>UNIDO,ICTP,ITALY, WMO ,NCAR(USA)</a:t>
            </a:r>
            <a:r>
              <a:rPr lang="en-US" b="1" dirty="0">
                <a:effectLst>
                  <a:outerShdw blurRad="38100" dist="38100" dir="2700000" algn="tl">
                    <a:srgbClr val="000000">
                      <a:alpha val="43137"/>
                    </a:srgbClr>
                  </a:outerShdw>
                </a:effectLst>
              </a:rPr>
              <a:t>,</a:t>
            </a:r>
            <a:r>
              <a:rPr lang="en-US" sz="2000" b="1" i="1" dirty="0">
                <a:effectLst>
                  <a:outerShdw blurRad="38100" dist="38100" dir="2700000" algn="tl">
                    <a:srgbClr val="000000">
                      <a:alpha val="43137"/>
                    </a:srgbClr>
                  </a:outerShdw>
                </a:effectLst>
              </a:rPr>
              <a:t>NOAA (NASA),UNV,ICAO &amp; AIU .</a:t>
            </a:r>
            <a:endParaRPr lang="en-US" sz="2000" b="1" dirty="0">
              <a:effectLst>
                <a:outerShdw blurRad="38100" dist="38100" dir="2700000" algn="tl">
                  <a:srgbClr val="000000">
                    <a:alpha val="43137"/>
                  </a:srgbClr>
                </a:outerShdw>
              </a:effectLst>
            </a:endParaRPr>
          </a:p>
          <a:p>
            <a:pPr marR="0" lvl="0" algn="l" defTabSz="914400" rtl="0" eaLnBrk="1" fontAlgn="auto" latinLnBrk="0" hangingPunct="1">
              <a:lnSpc>
                <a:spcPct val="100000"/>
              </a:lnSpc>
              <a:spcBef>
                <a:spcPct val="20000"/>
              </a:spcBef>
              <a:spcAft>
                <a:spcPts val="0"/>
              </a:spcAft>
              <a:buClrTx/>
              <a:buSzTx/>
              <a:tabLst/>
              <a:defRPr/>
            </a:pPr>
            <a:r>
              <a:rPr kumimoji="0" lang="en-US" sz="2200" b="1" i="1" u="none" strike="noStrike" kern="1200" cap="none" spc="0" normalizeH="0" baseline="0" noProof="0" dirty="0">
                <a:ln w="10541" cmpd="sng">
                  <a:solidFill>
                    <a:schemeClr val="accent1">
                      <a:shade val="88000"/>
                      <a:satMod val="110000"/>
                    </a:schemeClr>
                  </a:solidFill>
                  <a:prstDash val="solid"/>
                </a:ln>
                <a:solidFill>
                  <a:srgbClr val="FFFF00"/>
                </a:solidFill>
                <a:uLnTx/>
                <a:uFillTx/>
                <a:latin typeface="+mn-lt"/>
                <a:ea typeface="+mn-ea"/>
                <a:cs typeface="+mn-cs"/>
              </a:rPr>
              <a:t>Former </a:t>
            </a:r>
            <a:r>
              <a:rPr kumimoji="0" lang="en-US" sz="2200" b="1" i="1" u="none" strike="noStrike" kern="1200" cap="none" spc="50" normalizeH="0" baseline="0" noProof="0" dirty="0">
                <a:ln w="13500">
                  <a:solidFill>
                    <a:schemeClr val="accent1">
                      <a:shade val="2500"/>
                      <a:alpha val="6500"/>
                    </a:schemeClr>
                  </a:solidFill>
                  <a:prstDash val="solid"/>
                </a:ln>
                <a:solidFill>
                  <a:srgbClr val="FFFF00"/>
                </a:solidFill>
                <a:uLnTx/>
                <a:uFillTx/>
                <a:latin typeface="+mn-lt"/>
                <a:ea typeface="+mn-ea"/>
                <a:cs typeface="+mn-cs"/>
              </a:rPr>
              <a:t>Vice Chancellor (President) </a:t>
            </a:r>
            <a:r>
              <a:rPr lang="en-US" sz="2200" b="1" i="1" spc="50" dirty="0">
                <a:ln w="13500">
                  <a:solidFill>
                    <a:schemeClr val="accent1">
                      <a:shade val="2500"/>
                      <a:alpha val="6500"/>
                    </a:schemeClr>
                  </a:solidFill>
                  <a:prstDash val="solid"/>
                </a:ln>
                <a:solidFill>
                  <a:srgbClr val="FFFF00"/>
                </a:solidFill>
              </a:rPr>
              <a:t>: </a:t>
            </a:r>
            <a:r>
              <a:rPr kumimoji="0" lang="en-US" sz="2200" b="1" i="1" u="none" strike="noStrike" kern="1200" cap="none" spc="50" normalizeH="0" baseline="0" noProof="0" dirty="0">
                <a:ln w="13500">
                  <a:solidFill>
                    <a:schemeClr val="accent1">
                      <a:shade val="2500"/>
                      <a:alpha val="6500"/>
                    </a:schemeClr>
                  </a:solidFill>
                  <a:prstDash val="solid"/>
                </a:ln>
                <a:solidFill>
                  <a:srgbClr val="FFFF00"/>
                </a:solidFill>
                <a:uLnTx/>
                <a:uFillTx/>
                <a:latin typeface="+mn-lt"/>
                <a:ea typeface="+mn-ea"/>
                <a:cs typeface="+mn-cs"/>
              </a:rPr>
              <a:t>Sangam University &amp; Sunrise University, India.</a:t>
            </a:r>
          </a:p>
          <a:p>
            <a:r>
              <a:rPr lang="en-US" sz="2400" b="1" i="1" dirty="0">
                <a:effectLst>
                  <a:outerShdw blurRad="38100" dist="38100" dir="2700000" algn="tl">
                    <a:srgbClr val="000000">
                      <a:alpha val="43137"/>
                    </a:srgbClr>
                  </a:outerShdw>
                </a:effectLst>
              </a:rPr>
              <a:t>Prof. Emeritus &amp; Member</a:t>
            </a:r>
            <a:r>
              <a:rPr lang="en-US" sz="2000" b="1" i="1" dirty="0"/>
              <a:t> </a:t>
            </a:r>
            <a:r>
              <a:rPr lang="en-US" sz="2000" b="1" i="1" dirty="0">
                <a:effectLst>
                  <a:outerShdw blurRad="38100" dist="38100" dir="2700000" algn="tl">
                    <a:srgbClr val="000000">
                      <a:alpha val="43137"/>
                    </a:srgbClr>
                  </a:outerShdw>
                </a:effectLst>
              </a:rPr>
              <a:t>: AGU, R. Met. S, SCB,AMS &amp; IMS . </a:t>
            </a:r>
            <a:r>
              <a:rPr lang="en-US" sz="2400" b="1" i="1" u="sng" dirty="0">
                <a:solidFill>
                  <a:srgbClr val="FFC000"/>
                </a:solidFill>
                <a:effectLst>
                  <a:outerShdw blurRad="38100" dist="38100" dir="2700000" algn="tl">
                    <a:srgbClr val="000000">
                      <a:alpha val="43137"/>
                    </a:srgbClr>
                  </a:outerShdw>
                </a:effectLst>
              </a:rPr>
              <a:t>Reviewer</a:t>
            </a:r>
            <a:r>
              <a:rPr lang="en-US" sz="2000" b="1" i="1" dirty="0">
                <a:solidFill>
                  <a:srgbClr val="FFC000"/>
                </a:solidFill>
                <a:effectLst>
                  <a:outerShdw blurRad="38100" dist="38100" dir="2700000" algn="tl">
                    <a:srgbClr val="000000">
                      <a:alpha val="43137"/>
                    </a:srgbClr>
                  </a:outerShdw>
                </a:effectLst>
              </a:rPr>
              <a:t> : </a:t>
            </a:r>
            <a:r>
              <a:rPr lang="en-US" sz="2000" b="1" i="1" dirty="0">
                <a:solidFill>
                  <a:srgbClr val="FFC000"/>
                </a:solidFill>
                <a:effectLst>
                  <a:outerShdw blurRad="38100" dist="38100" dir="2700000" algn="tl">
                    <a:srgbClr val="000000">
                      <a:alpha val="43137"/>
                    </a:srgbClr>
                  </a:outerShdw>
                </a:effectLst>
                <a:ea typeface="Times New Roman" panose="02020603050405020304" pitchFamily="18" charset="0"/>
              </a:rPr>
              <a:t>R Met SAL, IPCC-AR6-WMO2020, </a:t>
            </a:r>
            <a:r>
              <a:rPr lang="en-IN" sz="1600" b="1" i="1" dirty="0">
                <a:solidFill>
                  <a:srgbClr val="FFC000"/>
                </a:solidFill>
                <a:effectLst>
                  <a:outerShdw blurRad="38100" dist="38100" dir="2700000" algn="tl">
                    <a:srgbClr val="000000">
                      <a:alpha val="43137"/>
                    </a:srgbClr>
                  </a:outerShdw>
                </a:effectLst>
                <a:latin typeface="Verdana" panose="020B0604030504040204" pitchFamily="34" charset="0"/>
                <a:ea typeface="Times New Roman" panose="02020603050405020304" pitchFamily="18" charset="0"/>
                <a:cs typeface="Times New Roman" panose="02020603050405020304" pitchFamily="18" charset="0"/>
              </a:rPr>
              <a:t>(APN),03/20</a:t>
            </a:r>
            <a:r>
              <a:rPr lang="en-IN" b="1" i="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a:t>
            </a:r>
            <a:r>
              <a:rPr lang="en-US" sz="2200" b="1" i="1" dirty="0">
                <a:effectLst>
                  <a:outerShdw blurRad="38100" dist="38100" dir="2700000" algn="tl">
                    <a:srgbClr val="000000">
                      <a:alpha val="43137"/>
                    </a:srgbClr>
                  </a:outerShdw>
                </a:effectLst>
              </a:rPr>
              <a:t>Wing Commander(Retd</a:t>
            </a:r>
            <a:endParaRPr lang="en-US" sz="2000" dirty="0"/>
          </a:p>
          <a:p>
            <a:r>
              <a:rPr lang="en-US" sz="2000" b="1" i="1" dirty="0">
                <a:solidFill>
                  <a:srgbClr val="92D050"/>
                </a:solidFill>
                <a:effectLst>
                  <a:outerShdw blurRad="38100" dist="38100" dir="2700000" algn="tl">
                    <a:srgbClr val="000000">
                      <a:alpha val="43137"/>
                    </a:srgbClr>
                  </a:outerShdw>
                </a:effectLst>
              </a:rPr>
              <a:t>Founder</a:t>
            </a:r>
            <a:r>
              <a:rPr lang="en-US" sz="2000" b="1" i="1" dirty="0">
                <a:effectLst>
                  <a:outerShdw blurRad="38100" dist="38100" dir="2700000" algn="tl">
                    <a:srgbClr val="000000">
                      <a:alpha val="43137"/>
                    </a:srgbClr>
                  </a:outerShdw>
                </a:effectLst>
              </a:rPr>
              <a:t> </a:t>
            </a:r>
            <a:r>
              <a:rPr lang="en-US" sz="2000" b="1" i="1" dirty="0">
                <a:solidFill>
                  <a:srgbClr val="92D050"/>
                </a:solidFill>
                <a:effectLst>
                  <a:outerShdw blurRad="38100" dist="38100" dir="2700000" algn="tl">
                    <a:srgbClr val="000000">
                      <a:alpha val="43137"/>
                    </a:srgbClr>
                  </a:outerShdw>
                </a:effectLst>
              </a:rPr>
              <a:t>President ‘Environment and Peace Foundation(EPF)’</a:t>
            </a:r>
            <a:r>
              <a:rPr lang="en-US" sz="2000" b="1" i="1" dirty="0">
                <a:effectLst>
                  <a:outerShdw blurRad="38100" dist="38100" dir="2700000" algn="tl">
                    <a:srgbClr val="000000">
                      <a:alpha val="43137"/>
                    </a:srgbClr>
                  </a:outerShdw>
                </a:effectLst>
              </a:rPr>
              <a:t>. Advocate: Supreme Court of India</a:t>
            </a:r>
            <a:r>
              <a:rPr lang="en-US" sz="1600" b="1" i="1" dirty="0"/>
              <a:t>.</a:t>
            </a:r>
            <a:endParaRPr lang="en-US" sz="1600" dirty="0"/>
          </a:p>
          <a:p>
            <a:pPr marR="0" lvl="0" algn="l" defTabSz="914400" rtl="0" eaLnBrk="1" fontAlgn="auto" latinLnBrk="0" hangingPunct="1">
              <a:lnSpc>
                <a:spcPct val="100000"/>
              </a:lnSpc>
              <a:spcBef>
                <a:spcPct val="20000"/>
              </a:spcBef>
              <a:spcAft>
                <a:spcPts val="0"/>
              </a:spcAft>
              <a:buClrTx/>
              <a:buSzTx/>
              <a:tabLst/>
              <a:defRPr/>
            </a:pPr>
            <a:r>
              <a:rPr kumimoji="0" lang="en-US" sz="2000" b="1" i="1" u="sng" strike="noStrike" kern="1200" cap="none" spc="50" normalizeH="0" baseline="0" noProof="0" dirty="0">
                <a:ln w="13500">
                  <a:solidFill>
                    <a:schemeClr val="accent1">
                      <a:shade val="2500"/>
                      <a:alpha val="6500"/>
                    </a:schemeClr>
                  </a:solidFill>
                  <a:prstDash val="solid"/>
                </a:ln>
                <a:solidFill>
                  <a:srgbClr val="00B0F0"/>
                </a:solidFill>
                <a:uLnTx/>
                <a:uFillTx/>
                <a:latin typeface="Times New Roman" pitchFamily="18" charset="0"/>
                <a:ea typeface="+mn-ea"/>
                <a:cs typeface="+mn-cs"/>
              </a:rPr>
              <a:t>&lt;vk_goswami1</a:t>
            </a:r>
            <a:r>
              <a:rPr kumimoji="0" lang="en-US" sz="2000" b="1" i="1" u="sng" strike="noStrike" kern="1200" cap="none" spc="50" normalizeH="0" baseline="0" noProof="0" dirty="0">
                <a:ln w="13500">
                  <a:solidFill>
                    <a:schemeClr val="accent1">
                      <a:shade val="2500"/>
                      <a:alpha val="6500"/>
                    </a:schemeClr>
                  </a:solidFill>
                  <a:prstDash val="solid"/>
                </a:ln>
                <a:solidFill>
                  <a:srgbClr val="00B0F0"/>
                </a:solidFill>
                <a:uLnTx/>
                <a:uFillTx/>
                <a:latin typeface="Times New Roman" pitchFamily="18" charset="0"/>
                <a:ea typeface="+mn-ea"/>
                <a:cs typeface="Times New Roman" pitchFamily="18" charset="0"/>
                <a:hlinkClick r:id="rId3">
                  <a:extLst>
                    <a:ext uri="{A12FA001-AC4F-418D-AE19-62706E023703}">
                      <ahyp:hlinkClr xmlns:ahyp="http://schemas.microsoft.com/office/drawing/2018/hyperlinkcolor" val="tx"/>
                    </a:ext>
                  </a:extLst>
                </a:hlinkClick>
              </a:rPr>
              <a:t>@rediffmail.com</a:t>
            </a:r>
            <a:r>
              <a:rPr kumimoji="0" lang="en-US" sz="2000" b="1" i="1" u="sng" strike="noStrike" kern="1200" cap="none" spc="50" normalizeH="0" baseline="0" noProof="0" dirty="0">
                <a:ln w="13500">
                  <a:solidFill>
                    <a:schemeClr val="accent1">
                      <a:shade val="2500"/>
                      <a:alpha val="6500"/>
                    </a:schemeClr>
                  </a:solidFill>
                  <a:prstDash val="solid"/>
                </a:ln>
                <a:solidFill>
                  <a:srgbClr val="00B0F0"/>
                </a:solidFill>
                <a:uLnTx/>
                <a:uFillTx/>
                <a:latin typeface="Times New Roman" pitchFamily="18" charset="0"/>
                <a:ea typeface="+mn-ea"/>
                <a:cs typeface="Times New Roman" pitchFamily="18" charset="0"/>
              </a:rPr>
              <a:t>&gt;</a:t>
            </a:r>
            <a:r>
              <a:rPr kumimoji="0" lang="en-US" sz="2000" b="1" i="1" u="none" strike="noStrike" kern="1200" cap="none" spc="50" normalizeH="0" baseline="0" noProof="0" dirty="0">
                <a:ln w="13500">
                  <a:solidFill>
                    <a:schemeClr val="accent1">
                      <a:shade val="2500"/>
                      <a:alpha val="6500"/>
                    </a:schemeClr>
                  </a:solidFill>
                  <a:prstDash val="solid"/>
                </a:ln>
                <a:solidFill>
                  <a:srgbClr val="00B0F0">
                    <a:alpha val="95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+91-9818731911</a:t>
            </a:r>
            <a:r>
              <a:rPr kumimoji="0" lang="en-US" sz="2000" b="1" i="1" u="none" strike="noStrike" kern="1200" cap="none" spc="50" normalizeH="0" baseline="0" noProof="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uLnTx/>
                <a:uFillTx/>
                <a:latin typeface="Times New Roman" pitchFamily="18" charset="0"/>
                <a:ea typeface="+mn-ea"/>
                <a:cs typeface="Times New Roman" pitchFamily="18" charset="0"/>
              </a:rPr>
              <a:t>  </a:t>
            </a:r>
            <a:r>
              <a:rPr kumimoji="0" lang="en-US" sz="1600" b="1" i="1" u="none" strike="noStrike" kern="1200" cap="none" spc="50" normalizeH="0" baseline="0" noProof="0" dirty="0">
                <a:ln w="13500">
                  <a:solidFill>
                    <a:schemeClr val="accent1">
                      <a:shade val="2500"/>
                      <a:alpha val="6500"/>
                    </a:schemeClr>
                  </a:solidFill>
                  <a:prstDash val="solid"/>
                </a:ln>
                <a:solidFill>
                  <a:srgbClr val="FF0000">
                    <a:alpha val="95000"/>
                  </a:srgbClr>
                </a:solidFill>
                <a:effectLst>
                  <a:innerShdw blurRad="50900" dist="38500" dir="13500000">
                    <a:srgbClr val="000000">
                      <a:alpha val="60000"/>
                    </a:srgbClr>
                  </a:innerShdw>
                </a:effectLst>
                <a:uLnTx/>
                <a:uFillTx/>
                <a:latin typeface="Times New Roman" pitchFamily="18" charset="0"/>
                <a:ea typeface="+mn-ea"/>
                <a:cs typeface="Times New Roman" pitchFamily="18" charset="0"/>
              </a:rPr>
              <a:t>(</a:t>
            </a:r>
            <a:r>
              <a:rPr kumimoji="0" lang="en-US" sz="1600" b="1" i="1" u="none" strike="noStrike" kern="1200" cap="none" spc="50" normalizeH="0" baseline="0" noProof="0" dirty="0">
                <a:ln w="13500">
                  <a:solidFill>
                    <a:schemeClr val="accent1">
                      <a:shade val="2500"/>
                      <a:alpha val="6500"/>
                    </a:schemeClr>
                  </a:solidFill>
                  <a:prstDash val="solid"/>
                </a:ln>
                <a:solidFill>
                  <a:srgbClr val="FF0000">
                    <a:alpha val="95000"/>
                  </a:srgbClr>
                </a:solidFill>
                <a:uLnTx/>
                <a:uFillTx/>
                <a:latin typeface="Times New Roman" pitchFamily="18" charset="0"/>
                <a:ea typeface="+mn-ea"/>
                <a:cs typeface="Times New Roman" pitchFamily="18" charset="0"/>
              </a:rPr>
              <a:t>INVITED-</a:t>
            </a:r>
            <a:r>
              <a:rPr lang="en-US" sz="1600" b="1" i="1" spc="50" dirty="0">
                <a:ln w="13500">
                  <a:solidFill>
                    <a:schemeClr val="accent1">
                      <a:shade val="2500"/>
                      <a:alpha val="6500"/>
                    </a:schemeClr>
                  </a:solidFill>
                  <a:prstDash val="solid"/>
                </a:ln>
                <a:solidFill>
                  <a:srgbClr val="FF0000">
                    <a:alpha val="95000"/>
                  </a:srgbClr>
                </a:solidFill>
                <a:latin typeface="Times New Roman" pitchFamily="18" charset="0"/>
                <a:cs typeface="Times New Roman" pitchFamily="18" charset="0"/>
              </a:rPr>
              <a:t> </a:t>
            </a:r>
            <a:r>
              <a:rPr kumimoji="0" lang="en-US" sz="1600" b="1" i="1" u="none" strike="noStrike" kern="1200" cap="none" spc="50" normalizeH="0" baseline="0" noProof="0" dirty="0">
                <a:ln w="13500">
                  <a:solidFill>
                    <a:schemeClr val="accent1">
                      <a:shade val="2500"/>
                      <a:alpha val="6500"/>
                    </a:schemeClr>
                  </a:solidFill>
                  <a:prstDash val="solid"/>
                </a:ln>
                <a:solidFill>
                  <a:srgbClr val="FF0000">
                    <a:alpha val="95000"/>
                  </a:srgbClr>
                </a:solidFill>
                <a:uLnTx/>
                <a:uFillTx/>
                <a:latin typeface="Times New Roman" pitchFamily="18" charset="0"/>
                <a:ea typeface="+mn-ea"/>
                <a:cs typeface="Times New Roman" pitchFamily="18" charset="0"/>
              </a:rPr>
              <a:t>SPEAKER:CTBT</a:t>
            </a:r>
            <a:r>
              <a:rPr kumimoji="0" lang="en-US" b="1" i="1" u="none" strike="noStrike" kern="1200" cap="none" spc="50" normalizeH="0" baseline="0" noProof="0" dirty="0">
                <a:ln w="13500">
                  <a:solidFill>
                    <a:schemeClr val="accent1">
                      <a:shade val="2500"/>
                      <a:alpha val="6500"/>
                    </a:schemeClr>
                  </a:solidFill>
                  <a:prstDash val="solid"/>
                </a:ln>
                <a:solidFill>
                  <a:srgbClr val="FF0000">
                    <a:alpha val="95000"/>
                  </a:srgbClr>
                </a:solidFill>
                <a:uLnTx/>
                <a:uFillTx/>
                <a:latin typeface="Times New Roman" pitchFamily="18" charset="0"/>
                <a:ea typeface="+mn-ea"/>
                <a:cs typeface="Times New Roman" pitchFamily="18" charset="0"/>
              </a:rPr>
              <a:t>(SnT20),28JUN’21(Virtual)</a:t>
            </a:r>
            <a:br>
              <a:rPr kumimoji="0" lang="en-US" sz="2000" b="1" i="1" u="none" strike="noStrike" kern="1200" cap="none" spc="50" normalizeH="0" baseline="0" noProof="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uLnTx/>
                <a:uFillTx/>
                <a:latin typeface="Times New Roman" pitchFamily="18" charset="0"/>
                <a:ea typeface="+mn-ea"/>
                <a:cs typeface="Times New Roman" pitchFamily="18" charset="0"/>
              </a:rPr>
            </a:br>
            <a:endParaRPr kumimoji="0" lang="en-US" sz="20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Times New Roman" pitchFamily="18" charset="0"/>
              <a:ea typeface="+mn-ea"/>
              <a:cs typeface="Times New Roman" pitchFamily="18" charset="0"/>
            </a:endParaRPr>
          </a:p>
        </p:txBody>
      </p:sp>
      <p:pic>
        <p:nvPicPr>
          <p:cNvPr id="4" name="Picture 3" descr="DG Photo6"/>
          <p:cNvPicPr>
            <a:picLocks noGrp="1"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a:xfrm>
            <a:off x="0" y="2057400"/>
            <a:ext cx="3352800" cy="4800600"/>
          </a:xfrm>
          <a:prstGeom prst="rect">
            <a:avLst/>
          </a:prstGeom>
        </p:spPr>
      </p:pic>
      <p:pic>
        <p:nvPicPr>
          <p:cNvPr id="8" name="Picture 7"/>
          <p:cNvPicPr/>
          <p:nvPr/>
        </p:nvPicPr>
        <p:blipFill>
          <a:blip r:embed="rId5" cstate="print">
            <a:extLst>
              <a:ext uri="{28A0092B-C50C-407E-A947-70E740481C1C}">
                <a14:useLocalDpi xmlns:a14="http://schemas.microsoft.com/office/drawing/2010/main" val="0"/>
              </a:ext>
            </a:extLst>
          </a:blip>
          <a:stretch>
            <a:fillRect/>
          </a:stretch>
        </p:blipFill>
        <p:spPr>
          <a:xfrm>
            <a:off x="152400" y="533400"/>
            <a:ext cx="5727700" cy="1047750"/>
          </a:xfrm>
          <a:prstGeom prst="rect">
            <a:avLst/>
          </a:prstGeom>
        </p:spPr>
      </p:pic>
      <p:pic>
        <p:nvPicPr>
          <p:cNvPr id="10" name="Picture 9"/>
          <p:cNvPicPr/>
          <p:nvPr/>
        </p:nvPicPr>
        <p:blipFill>
          <a:blip r:embed="rId5" cstate="print">
            <a:extLst>
              <a:ext uri="{28A0092B-C50C-407E-A947-70E740481C1C}">
                <a14:useLocalDpi xmlns:a14="http://schemas.microsoft.com/office/drawing/2010/main" val="0"/>
              </a:ext>
            </a:extLst>
          </a:blip>
          <a:stretch>
            <a:fillRect/>
          </a:stretch>
        </p:blipFill>
        <p:spPr>
          <a:xfrm>
            <a:off x="0" y="-152400"/>
            <a:ext cx="9144000" cy="2133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6146D-D43D-4FD3-988A-0FA0A7C58655}"/>
              </a:ext>
            </a:extLst>
          </p:cNvPr>
          <p:cNvSpPr>
            <a:spLocks noGrp="1"/>
          </p:cNvSpPr>
          <p:nvPr>
            <p:ph type="title"/>
          </p:nvPr>
        </p:nvSpPr>
        <p:spPr>
          <a:xfrm>
            <a:off x="0" y="0"/>
            <a:ext cx="9144000" cy="1066800"/>
          </a:xfrm>
        </p:spPr>
        <p:txBody>
          <a:bodyPr>
            <a:normAutofit/>
          </a:bodyPr>
          <a:lstStyle/>
          <a:p>
            <a:r>
              <a:rPr lang="en-IN" sz="28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3.RESEARCH METHODOLOGY &amp; PROCEDURE TO BE FOLLOWED.</a:t>
            </a:r>
            <a:endParaRPr lang="en-IN" sz="2800" dirty="0"/>
          </a:p>
        </p:txBody>
      </p:sp>
      <p:sp>
        <p:nvSpPr>
          <p:cNvPr id="3" name="Content Placeholder 2">
            <a:extLst>
              <a:ext uri="{FF2B5EF4-FFF2-40B4-BE49-F238E27FC236}">
                <a16:creationId xmlns:a16="http://schemas.microsoft.com/office/drawing/2014/main" id="{2A004DE9-0B79-4E72-BA5A-F0B343647BB7}"/>
              </a:ext>
            </a:extLst>
          </p:cNvPr>
          <p:cNvSpPr>
            <a:spLocks noGrp="1"/>
          </p:cNvSpPr>
          <p:nvPr>
            <p:ph idx="1"/>
          </p:nvPr>
        </p:nvSpPr>
        <p:spPr>
          <a:xfrm>
            <a:off x="0" y="1066800"/>
            <a:ext cx="9144000" cy="5791200"/>
          </a:xfrm>
        </p:spPr>
        <p:txBody>
          <a:bodyPr>
            <a:normAutofit fontScale="70000" lnSpcReduction="20000"/>
          </a:bodyPr>
          <a:lstStyle/>
          <a:p>
            <a:pPr marL="0" indent="0">
              <a:buFontTx/>
              <a:buNone/>
              <a:defRPr/>
            </a:pPr>
            <a:r>
              <a:rPr lang="en-IN" sz="3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IN" sz="34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It’s imperative to investigate </a:t>
            </a:r>
            <a:r>
              <a:rPr lang="en-IN" sz="34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sub mesoscale dynamics of Arctic ice sheet stability, ice and bedrock coring, ice sheet modelling, and ice sheet processes viz. physical, chemical, and biological oceanographic for climate modelling study</a:t>
            </a:r>
            <a:r>
              <a:rPr lang="en-IN" sz="34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through the computation of Correlation of Cryosphere Ice Sheet Stability with Sea-level Variability Mechanism ,Sub-Mesoscale Dynamics and Climate variability by developing Ocean Systems Interactions, Risks, Instabilities and Synergies </a:t>
            </a:r>
            <a:r>
              <a:rPr lang="en-IN" sz="29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(OSIRIS)</a:t>
            </a:r>
            <a:r>
              <a:rPr lang="en-IN" sz="34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&amp; Arctic Ocean Climate Numerical Predicting Models </a:t>
            </a:r>
            <a:r>
              <a:rPr lang="en-IN" sz="29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IN" sz="29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AOC-NPM</a:t>
            </a:r>
            <a:r>
              <a:rPr lang="en-IN" sz="29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IN" sz="34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p>
          <a:p>
            <a:pPr marL="0" indent="0">
              <a:buFontTx/>
              <a:buNone/>
              <a:defRPr/>
            </a:pPr>
            <a:r>
              <a:rPr lang="en-IN" sz="34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The kinematic features of the mesoscale convective systems over Arctic- Ocean regions would be correlated with ocean-atmosphere-cryosphere variability on time &amp; Space Scales; at the local, regional and global levels through the extracted Sea Surface Temperature (SSTs) over the grid box , attributing the regional change to natural and anthropogenic radiative forcing agents to bring out the few optimum values of these to develop </a:t>
            </a:r>
            <a:r>
              <a:rPr lang="en-IN" sz="29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(OSIRIS)</a:t>
            </a:r>
            <a:r>
              <a:rPr lang="en-IN" sz="34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&amp; Arctic Ocean Climate Numerical Predicting Models </a:t>
            </a:r>
            <a:r>
              <a:rPr lang="en-IN" sz="29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(AOC-NPM),</a:t>
            </a:r>
            <a:r>
              <a:rPr lang="en-IN" sz="34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by using High Resolution Satellite imageries, data access, assimilation; HPC and cloud computing for real-time analysis. </a:t>
            </a:r>
          </a:p>
          <a:p>
            <a:pPr>
              <a:defRPr/>
            </a:pPr>
            <a:endParaRPr lang="en-IN" sz="2800" dirty="0">
              <a:solidFill>
                <a:srgbClr val="000000"/>
              </a:solidFill>
              <a:latin typeface="Verdana" panose="020B0604030504040204" pitchFamily="34" charset="0"/>
              <a:ea typeface="Calibri" panose="020F0502020204030204" pitchFamily="34" charset="0"/>
              <a:cs typeface="Verdana" panose="020B0604030504040204" pitchFamily="34" charset="0"/>
            </a:endParaRPr>
          </a:p>
          <a:p>
            <a:pPr>
              <a:defRPr/>
            </a:pPr>
            <a:endParaRPr lang="en-IN" dirty="0"/>
          </a:p>
          <a:p>
            <a:endParaRPr lang="en-IN" dirty="0"/>
          </a:p>
        </p:txBody>
      </p:sp>
    </p:spTree>
    <p:extLst>
      <p:ext uri="{BB962C8B-B14F-4D97-AF65-F5344CB8AC3E}">
        <p14:creationId xmlns:p14="http://schemas.microsoft.com/office/powerpoint/2010/main" val="318220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52389-E6F7-46F2-8D7C-F6AE10966FA5}"/>
              </a:ext>
            </a:extLst>
          </p:cNvPr>
          <p:cNvSpPr>
            <a:spLocks noGrp="1"/>
          </p:cNvSpPr>
          <p:nvPr>
            <p:ph type="title"/>
          </p:nvPr>
        </p:nvSpPr>
        <p:spPr>
          <a:xfrm>
            <a:off x="0" y="1"/>
            <a:ext cx="9067800" cy="990599"/>
          </a:xfrm>
        </p:spPr>
        <p:txBody>
          <a:bodyPr>
            <a:normAutofit fontScale="90000"/>
          </a:bodyPr>
          <a:lstStyle/>
          <a:p>
            <a:r>
              <a:rPr lang="en-IN" sz="36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3.</a:t>
            </a:r>
            <a:r>
              <a:rPr lang="en-IN" sz="29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RESEARCH METHODOLOGY &amp; PROCEDURE TO BE FOLLOWED (Continued).</a:t>
            </a:r>
            <a:endParaRPr lang="en-IN" sz="2900" dirty="0"/>
          </a:p>
        </p:txBody>
      </p:sp>
      <p:sp>
        <p:nvSpPr>
          <p:cNvPr id="3" name="Content Placeholder 2">
            <a:extLst>
              <a:ext uri="{FF2B5EF4-FFF2-40B4-BE49-F238E27FC236}">
                <a16:creationId xmlns:a16="http://schemas.microsoft.com/office/drawing/2014/main" id="{D776985A-4931-4D2A-817E-1C23EF986F5E}"/>
              </a:ext>
            </a:extLst>
          </p:cNvPr>
          <p:cNvSpPr>
            <a:spLocks noGrp="1"/>
          </p:cNvSpPr>
          <p:nvPr>
            <p:ph idx="1"/>
          </p:nvPr>
        </p:nvSpPr>
        <p:spPr>
          <a:xfrm>
            <a:off x="0" y="990600"/>
            <a:ext cx="9067800" cy="5867400"/>
          </a:xfrm>
        </p:spPr>
        <p:txBody>
          <a:bodyPr>
            <a:normAutofit fontScale="92500" lnSpcReduction="20000"/>
          </a:bodyPr>
          <a:lstStyle/>
          <a:p>
            <a:pPr marL="0" indent="0">
              <a:buNone/>
            </a:pPr>
            <a:r>
              <a:rPr lang="en-IN" sz="2800" b="1"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t>
            </a:r>
            <a:r>
              <a:rPr lang="en-IN" sz="2900" b="1"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Efforts are to be put into the Co-evolution of climate and marine life in the Arctic-Sea through the Correlation of Ocean-Atmosphere-Cryosphere interactions with Climate Variability and save Mother Earth from Environmental Pollution for the present and future generations.</a:t>
            </a:r>
            <a:endParaRPr lang="en-IN" sz="29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a:lnSpc>
                <a:spcPct val="120000"/>
              </a:lnSpc>
              <a:buNone/>
            </a:pPr>
            <a:r>
              <a:rPr lang="en-US" sz="2900" b="1"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a:t>
            </a:r>
            <a:r>
              <a:rPr lang="en-IN" sz="2900" b="1"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The impacts of multiple stressors on the ocean and the associated risks of abrupt state shifts,</a:t>
            </a:r>
            <a:r>
              <a:rPr lang="en-US" sz="29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rising of sea level, melting of the glaciers, </a:t>
            </a:r>
            <a:r>
              <a:rPr lang="en-US" sz="26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Verdana" panose="020B0604030504040204" pitchFamily="34" charset="0"/>
              </a:rPr>
              <a:t>Arctic </a:t>
            </a:r>
            <a:r>
              <a:rPr lang="en-US" sz="29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Ocean </a:t>
            </a:r>
            <a:r>
              <a:rPr lang="en-US" sz="26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Verdana" panose="020B0604030504040204" pitchFamily="34" charset="0"/>
              </a:rPr>
              <a:t>regional Variability of the Sub-Mesoscale Dynamics </a:t>
            </a:r>
            <a:r>
              <a:rPr lang="en-US" sz="29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vis-à-vis </a:t>
            </a:r>
            <a:r>
              <a:rPr lang="en-US" sz="29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Climate Variability, </a:t>
            </a:r>
            <a:r>
              <a:rPr lang="en-US" sz="29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would be evaluated </a:t>
            </a:r>
            <a:r>
              <a:rPr lang="en-US" sz="29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Verdana" panose="020B0604030504040204" pitchFamily="34" charset="0"/>
              </a:rPr>
              <a:t> </a:t>
            </a:r>
            <a:r>
              <a:rPr lang="en-US" sz="26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Verdana" panose="020B0604030504040204" pitchFamily="34" charset="0"/>
              </a:rPr>
              <a:t>by examining the High-Resolution Satellite Imageries with emphasis on the large scale Kinematic and Thermodynamic behavior of selected </a:t>
            </a:r>
            <a:r>
              <a:rPr lang="en-US" sz="2600" b="1" u="sng"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Verdana" panose="020B0604030504040204" pitchFamily="34" charset="0"/>
              </a:rPr>
              <a:t>mesoscale  convective systems.</a:t>
            </a:r>
            <a:endParaRPr lang="en-IN" sz="26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8767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81A25-BC4E-4B3C-92F1-3435A42ABB57}"/>
              </a:ext>
            </a:extLst>
          </p:cNvPr>
          <p:cNvSpPr>
            <a:spLocks noGrp="1"/>
          </p:cNvSpPr>
          <p:nvPr>
            <p:ph type="title"/>
          </p:nvPr>
        </p:nvSpPr>
        <p:spPr>
          <a:xfrm>
            <a:off x="0" y="0"/>
            <a:ext cx="9067800" cy="990600"/>
          </a:xfrm>
        </p:spPr>
        <p:txBody>
          <a:bodyPr>
            <a:normAutofit fontScale="90000"/>
          </a:bodyPr>
          <a:lstStyle/>
          <a:p>
            <a:r>
              <a:rPr lang="en-IN" sz="32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3.</a:t>
            </a:r>
            <a:r>
              <a:rPr lang="en-IN" sz="28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RESEARCH METHODOLOGY &amp; PROCEDURE TO BE FOLLOWED (</a:t>
            </a:r>
            <a:r>
              <a:rPr lang="en-IN" sz="2800" b="1" u="sng"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Contd</a:t>
            </a:r>
            <a:r>
              <a:rPr lang="en-IN" sz="28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endParaRPr lang="en-IN" sz="2800"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D9FA0F5-9321-4397-B690-AD31C59E6DDE}"/>
              </a:ext>
            </a:extLst>
          </p:cNvPr>
          <p:cNvSpPr>
            <a:spLocks noGrp="1"/>
          </p:cNvSpPr>
          <p:nvPr>
            <p:ph idx="1"/>
          </p:nvPr>
        </p:nvSpPr>
        <p:spPr>
          <a:xfrm>
            <a:off x="76200" y="990600"/>
            <a:ext cx="8991600" cy="5867400"/>
          </a:xfrm>
        </p:spPr>
        <p:txBody>
          <a:bodyPr>
            <a:noAutofit/>
          </a:bodyPr>
          <a:lstStyle/>
          <a:p>
            <a:pPr marL="0" indent="0">
              <a:buNone/>
            </a:pPr>
            <a:r>
              <a:rPr lang="en-IN" sz="25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It’s imperative to analyse Satellite imageries </a:t>
            </a:r>
            <a:r>
              <a:rPr lang="en-IN" sz="2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(IR &amp; VR)</a:t>
            </a:r>
            <a:r>
              <a:rPr lang="en-IN" sz="25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over the Cryosphere (Arctic Ocean), Oceanic regions (Pacific) comprising Transitional areas </a:t>
            </a:r>
            <a:r>
              <a:rPr lang="en-IN" sz="2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(TA</a:t>
            </a:r>
            <a:r>
              <a:rPr lang="en-IN" sz="25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s) &amp; (</a:t>
            </a:r>
            <a:r>
              <a:rPr lang="en-IN" sz="2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WBC</a:t>
            </a:r>
            <a:r>
              <a:rPr lang="en-IN" sz="25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s).                                                                                                  </a:t>
            </a:r>
          </a:p>
          <a:p>
            <a:pPr marL="0" indent="0">
              <a:buNone/>
            </a:pPr>
            <a:r>
              <a:rPr lang="en-US" sz="25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IN" sz="25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The understanding of impacts of multiple stressors on the ocean and the associated risks of abrupt state shifts can be explored through the comprehensive studies of Ocean Systems Interactions, Risks, Instabilities and Synergies </a:t>
            </a:r>
            <a:r>
              <a:rPr lang="en-IN" sz="2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(OSIRIS)</a:t>
            </a:r>
            <a:r>
              <a:rPr lang="en-IN" sz="25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p>
          <a:p>
            <a:pPr marL="0" indent="0">
              <a:buNone/>
            </a:pPr>
            <a:r>
              <a:rPr lang="en-IN" sz="2500" b="1" dirty="0">
                <a:solidFill>
                  <a:srgbClr val="00206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@Three to six hours Sounding (Surface) and Drop-Sounding, would be analysed in time section of temperature anomaly, relative humidity and equivalent potential temperature. </a:t>
            </a:r>
          </a:p>
          <a:p>
            <a:pPr marL="0" indent="0">
              <a:buNone/>
            </a:pPr>
            <a:r>
              <a:rPr lang="en-IN" sz="25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Also , the Time Series plot of 0300 </a:t>
            </a:r>
            <a:r>
              <a:rPr lang="en-IN" sz="20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UTC</a:t>
            </a:r>
            <a:r>
              <a:rPr lang="en-IN" sz="25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Surface Pressure Gradient; between a few selected stations falling at almost the same latitude and longitude, to bring out the few optimum values of these parameters would be used to develop (</a:t>
            </a:r>
            <a:r>
              <a:rPr lang="en-IN" sz="20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AOC-NPM).</a:t>
            </a:r>
          </a:p>
          <a:p>
            <a:pPr marL="0" indent="0">
              <a:buNone/>
            </a:pPr>
            <a:endParaRPr lang="en-IN" sz="2000" b="1" dirty="0">
              <a:solidFill>
                <a:srgbClr val="00206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6750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74D47-CDCD-44D0-8C92-9785DF5AE508}"/>
              </a:ext>
            </a:extLst>
          </p:cNvPr>
          <p:cNvSpPr>
            <a:spLocks noGrp="1"/>
          </p:cNvSpPr>
          <p:nvPr>
            <p:ph type="title"/>
          </p:nvPr>
        </p:nvSpPr>
        <p:spPr>
          <a:xfrm>
            <a:off x="0" y="0"/>
            <a:ext cx="9144000" cy="1066800"/>
          </a:xfrm>
        </p:spPr>
        <p:txBody>
          <a:bodyPr>
            <a:normAutofit/>
          </a:bodyPr>
          <a:lstStyle/>
          <a:p>
            <a:r>
              <a:rPr lang="en-IN" sz="27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3</a:t>
            </a:r>
            <a:r>
              <a:rPr lang="en-IN" sz="2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.RESEARCH METHODOLOGY</a:t>
            </a:r>
            <a:r>
              <a:rPr lang="en-IN" sz="27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IN" sz="2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AOC-NPM)</a:t>
            </a:r>
            <a:r>
              <a:rPr lang="en-IN" sz="27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&amp; (Remediation of Water Pollution).</a:t>
            </a:r>
            <a:endParaRPr lang="en-IN" sz="2700" dirty="0"/>
          </a:p>
        </p:txBody>
      </p:sp>
      <p:sp>
        <p:nvSpPr>
          <p:cNvPr id="3" name="Content Placeholder 2">
            <a:extLst>
              <a:ext uri="{FF2B5EF4-FFF2-40B4-BE49-F238E27FC236}">
                <a16:creationId xmlns:a16="http://schemas.microsoft.com/office/drawing/2014/main" id="{68BC8BD0-43B7-442B-BC46-0584DA92AB69}"/>
              </a:ext>
            </a:extLst>
          </p:cNvPr>
          <p:cNvSpPr>
            <a:spLocks noGrp="1"/>
          </p:cNvSpPr>
          <p:nvPr>
            <p:ph idx="1"/>
          </p:nvPr>
        </p:nvSpPr>
        <p:spPr>
          <a:xfrm>
            <a:off x="0" y="1066800"/>
            <a:ext cx="9144000" cy="5791200"/>
          </a:xfrm>
        </p:spPr>
        <p:txBody>
          <a:bodyPr>
            <a:normAutofit fontScale="25000" lnSpcReduction="20000"/>
          </a:bodyPr>
          <a:lstStyle/>
          <a:p>
            <a:pPr marL="0" indent="0">
              <a:lnSpc>
                <a:spcPct val="120000"/>
              </a:lnSpc>
              <a:buNone/>
            </a:pPr>
            <a:r>
              <a:rPr lang="en-IN" sz="10000" b="1" dirty="0">
                <a:solidFill>
                  <a:srgbClr val="00206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The integration of Satellite and Surface Sounding data would be accomplished through plausible model in which the section strips are treated as space sections. </a:t>
            </a:r>
          </a:p>
          <a:p>
            <a:pPr marL="0" indent="0">
              <a:lnSpc>
                <a:spcPct val="120000"/>
              </a:lnSpc>
              <a:buNone/>
            </a:pPr>
            <a:r>
              <a:rPr lang="en-US" sz="10000" b="1"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 </a:t>
            </a:r>
            <a:r>
              <a:rPr lang="en-US" sz="10000" b="1"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The physicochemical and spectroscopic methods would be used to characterize the in-situ chemical speciation of the inorganic contaminants and develop technologies for </a:t>
            </a:r>
            <a:r>
              <a:rPr lang="en-US" sz="10000" b="1" dirty="0">
                <a:solidFill>
                  <a:srgbClr val="7030A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remediation of Water Pollution by catalytic-oxidants,</a:t>
            </a:r>
            <a:r>
              <a:rPr lang="en-US" sz="10000" b="1"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 and by regeneration of Granular Activated Carbon </a:t>
            </a:r>
            <a:r>
              <a:rPr lang="en-US" sz="8000" b="1"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(GAC)</a:t>
            </a:r>
            <a:r>
              <a:rPr lang="en-US" sz="10000" b="1"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 using High Affinity Toxin Receptors </a:t>
            </a:r>
            <a:r>
              <a:rPr lang="en-US" sz="8000" b="1"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(HART)</a:t>
            </a:r>
            <a:r>
              <a:rPr lang="en-US" sz="10000" b="1"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 </a:t>
            </a:r>
            <a:r>
              <a:rPr lang="en-US" sz="10000" b="1"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to entrap toxins.</a:t>
            </a:r>
            <a:endParaRPr lang="en-IN" sz="10000" dirty="0">
              <a:solidFill>
                <a:srgbClr val="FF0000"/>
              </a:solidFill>
              <a:effectLst>
                <a:outerShdw blurRad="38100" dist="38100" dir="2700000" algn="tl">
                  <a:srgbClr val="000000">
                    <a:alpha val="43137"/>
                  </a:srgbClr>
                </a:outerShdw>
              </a:effectLst>
            </a:endParaRPr>
          </a:p>
          <a:p>
            <a:pPr marL="0" indent="0">
              <a:lnSpc>
                <a:spcPct val="120000"/>
              </a:lnSpc>
              <a:buNone/>
            </a:pPr>
            <a:r>
              <a:rPr lang="en-US" sz="10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US" sz="10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The process of Initialization, Computation, Parameterization, within the (1 x 1) deg. grid-box by the computer algorithm, would be employed in order to develop the </a:t>
            </a:r>
            <a:r>
              <a:rPr lang="en-US" sz="8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(AOC-NPM</a:t>
            </a:r>
            <a:r>
              <a:rPr lang="en-US" sz="10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10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by using Satellite data fitted with Lightning sensors &amp; CubeSats carrying high-frequency passive microwave sensors.</a:t>
            </a:r>
          </a:p>
          <a:p>
            <a:endParaRPr lang="en-IN" dirty="0"/>
          </a:p>
        </p:txBody>
      </p:sp>
    </p:spTree>
    <p:extLst>
      <p:ext uri="{BB962C8B-B14F-4D97-AF65-F5344CB8AC3E}">
        <p14:creationId xmlns:p14="http://schemas.microsoft.com/office/powerpoint/2010/main" val="3121771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DF03-88F4-47D6-BF91-0E768E97D24A}"/>
              </a:ext>
            </a:extLst>
          </p:cNvPr>
          <p:cNvSpPr>
            <a:spLocks noGrp="1"/>
          </p:cNvSpPr>
          <p:nvPr>
            <p:ph type="title"/>
          </p:nvPr>
        </p:nvSpPr>
        <p:spPr>
          <a:xfrm>
            <a:off x="0" y="1"/>
            <a:ext cx="9067800" cy="1066799"/>
          </a:xfrm>
        </p:spPr>
        <p:txBody>
          <a:bodyPr>
            <a:normAutofit fontScale="90000"/>
          </a:bodyPr>
          <a:lstStyle/>
          <a:p>
            <a:r>
              <a:rPr lang="en-IN" sz="28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3.</a:t>
            </a:r>
            <a:r>
              <a:rPr lang="en-IN" sz="2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RESEARCH METHODOLOGY (</a:t>
            </a:r>
            <a:r>
              <a:rPr lang="en-IN" sz="32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Procedural Steps for Development of Operational</a:t>
            </a:r>
            <a:r>
              <a:rPr lang="en-IN"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en-IN" sz="27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(AOC-NPM)</a:t>
            </a:r>
            <a:r>
              <a:rPr lang="en-IN" sz="2400" b="1" u="sng" dirty="0">
                <a:solidFill>
                  <a:srgbClr val="002060"/>
                </a:solidFill>
                <a:effectLst/>
                <a:latin typeface="Times New Roman" panose="02020603050405020304" pitchFamily="18" charset="0"/>
                <a:ea typeface="Times New Roman" panose="02020603050405020304" pitchFamily="18" charset="0"/>
              </a:rPr>
              <a:t>’</a:t>
            </a:r>
            <a:endParaRPr lang="en-IN" sz="2400" dirty="0"/>
          </a:p>
        </p:txBody>
      </p:sp>
      <p:sp>
        <p:nvSpPr>
          <p:cNvPr id="3" name="Content Placeholder 2">
            <a:extLst>
              <a:ext uri="{FF2B5EF4-FFF2-40B4-BE49-F238E27FC236}">
                <a16:creationId xmlns:a16="http://schemas.microsoft.com/office/drawing/2014/main" id="{FACD550A-0C3F-418C-83B8-F7A7A2ABE9E8}"/>
              </a:ext>
            </a:extLst>
          </p:cNvPr>
          <p:cNvSpPr>
            <a:spLocks noGrp="1"/>
          </p:cNvSpPr>
          <p:nvPr>
            <p:ph idx="1"/>
          </p:nvPr>
        </p:nvSpPr>
        <p:spPr>
          <a:xfrm>
            <a:off x="-1" y="1143000"/>
            <a:ext cx="9103058" cy="5715000"/>
          </a:xfrm>
        </p:spPr>
        <p:txBody>
          <a:bodyPr>
            <a:normAutofit fontScale="25000" lnSpcReduction="20000"/>
          </a:bodyPr>
          <a:lstStyle/>
          <a:p>
            <a:pPr marL="0" indent="0">
              <a:lnSpc>
                <a:spcPct val="150000"/>
              </a:lnSpc>
              <a:buNone/>
            </a:pPr>
            <a:r>
              <a:rPr lang="en-US" sz="96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IN" sz="10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Procedural steps for development of Operational</a:t>
            </a:r>
            <a:r>
              <a:rPr lang="en-IN" sz="96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en-IN" sz="80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(AOC-NPM)</a:t>
            </a:r>
            <a:r>
              <a:rPr lang="en-IN" sz="96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r>
              <a:rPr lang="en-IN" sz="9600" b="1" u="sng" dirty="0">
                <a:solidFill>
                  <a:srgbClr val="002060"/>
                </a:solidFill>
                <a:effectLst/>
                <a:latin typeface="Times New Roman" panose="02020603050405020304" pitchFamily="18" charset="0"/>
                <a:ea typeface="Times New Roman" panose="02020603050405020304" pitchFamily="18" charset="0"/>
              </a:rPr>
              <a:t> </a:t>
            </a:r>
            <a:endParaRPr lang="en-IN" sz="9600" dirty="0">
              <a:effectLst/>
              <a:latin typeface="Times New Roman" panose="02020603050405020304" pitchFamily="18" charset="0"/>
              <a:ea typeface="Calibri" panose="020F0502020204030204" pitchFamily="34" charset="0"/>
            </a:endParaRPr>
          </a:p>
          <a:p>
            <a:pPr marL="0" indent="0">
              <a:buNone/>
            </a:pPr>
            <a:r>
              <a:rPr lang="en-IN" sz="9600" b="1" dirty="0">
                <a:solidFill>
                  <a:srgbClr val="002060"/>
                </a:solidFill>
                <a:effectLst/>
                <a:latin typeface="Times New Roman" panose="02020603050405020304" pitchFamily="18" charset="0"/>
                <a:ea typeface="Times New Roman" panose="02020603050405020304" pitchFamily="18" charset="0"/>
              </a:rPr>
              <a:t>*Improvements to vortex initialization and data assimilation</a:t>
            </a:r>
            <a:endParaRPr lang="en-IN" sz="9600" dirty="0">
              <a:effectLst/>
              <a:latin typeface="Times New Roman" panose="02020603050405020304" pitchFamily="18" charset="0"/>
              <a:ea typeface="Calibri" panose="020F0502020204030204" pitchFamily="34" charset="0"/>
            </a:endParaRPr>
          </a:p>
          <a:p>
            <a:pPr marL="0" indent="0">
              <a:buNone/>
            </a:pPr>
            <a:r>
              <a:rPr lang="en-IN" sz="9600" b="1" dirty="0">
                <a:solidFill>
                  <a:srgbClr val="002060"/>
                </a:solidFill>
                <a:effectLst/>
                <a:latin typeface="Times New Roman" panose="02020603050405020304" pitchFamily="18" charset="0"/>
                <a:ea typeface="Times New Roman" panose="02020603050405020304" pitchFamily="18" charset="0"/>
              </a:rPr>
              <a:t>* Improvements to Cryosphere-Ocean-Atmospheric </a:t>
            </a:r>
            <a:r>
              <a:rPr lang="en-IN" sz="9600" b="1" dirty="0">
                <a:solidFill>
                  <a:srgbClr val="002060"/>
                </a:solidFill>
                <a:latin typeface="Times New Roman" panose="02020603050405020304" pitchFamily="18" charset="0"/>
                <a:ea typeface="Times New Roman" panose="02020603050405020304" pitchFamily="18" charset="0"/>
              </a:rPr>
              <a:t>P</a:t>
            </a:r>
            <a:r>
              <a:rPr lang="en-IN" sz="9600" b="1" dirty="0">
                <a:solidFill>
                  <a:srgbClr val="002060"/>
                </a:solidFill>
                <a:effectLst/>
                <a:latin typeface="Times New Roman" panose="02020603050405020304" pitchFamily="18" charset="0"/>
                <a:ea typeface="Times New Roman" panose="02020603050405020304" pitchFamily="18" charset="0"/>
              </a:rPr>
              <a:t>hysics</a:t>
            </a:r>
            <a:endParaRPr lang="en-IN" sz="9600" dirty="0">
              <a:effectLst/>
              <a:latin typeface="Times New Roman" panose="02020603050405020304" pitchFamily="18" charset="0"/>
              <a:ea typeface="Calibri" panose="020F0502020204030204" pitchFamily="34" charset="0"/>
            </a:endParaRPr>
          </a:p>
          <a:p>
            <a:pPr marL="0" indent="0">
              <a:buNone/>
            </a:pPr>
            <a:r>
              <a:rPr lang="en-IN" sz="9600" b="1" dirty="0">
                <a:solidFill>
                  <a:srgbClr val="002060"/>
                </a:solidFill>
                <a:effectLst/>
                <a:latin typeface="Times New Roman" panose="02020603050405020304" pitchFamily="18" charset="0"/>
                <a:ea typeface="Times New Roman" panose="02020603050405020304" pitchFamily="18" charset="0"/>
              </a:rPr>
              <a:t>*Increase/change vertical resolution, nested domain sizes.</a:t>
            </a:r>
            <a:endParaRPr lang="en-IN" sz="9600" dirty="0">
              <a:effectLst/>
              <a:latin typeface="Times New Roman" panose="02020603050405020304" pitchFamily="18" charset="0"/>
              <a:ea typeface="Calibri" panose="020F0502020204030204" pitchFamily="34" charset="0"/>
            </a:endParaRPr>
          </a:p>
          <a:p>
            <a:pPr marL="0" indent="0">
              <a:buNone/>
            </a:pPr>
            <a:r>
              <a:rPr lang="en-IN" sz="9600" b="1" dirty="0">
                <a:solidFill>
                  <a:srgbClr val="002060"/>
                </a:solidFill>
                <a:effectLst/>
                <a:latin typeface="Times New Roman" panose="02020603050405020304" pitchFamily="18" charset="0"/>
                <a:ea typeface="Times New Roman" panose="02020603050405020304" pitchFamily="18" charset="0"/>
              </a:rPr>
              <a:t>*Replace  </a:t>
            </a:r>
            <a:r>
              <a:rPr lang="en-IN" sz="8000" b="1" dirty="0">
                <a:solidFill>
                  <a:srgbClr val="002060"/>
                </a:solidFill>
                <a:effectLst/>
                <a:latin typeface="Times New Roman" panose="02020603050405020304" pitchFamily="18" charset="0"/>
                <a:ea typeface="Times New Roman" panose="02020603050405020304" pitchFamily="18" charset="0"/>
              </a:rPr>
              <a:t>(AOCPM) </a:t>
            </a:r>
            <a:r>
              <a:rPr lang="en-IN" sz="9600" b="1" dirty="0">
                <a:solidFill>
                  <a:srgbClr val="002060"/>
                </a:solidFill>
                <a:effectLst/>
                <a:latin typeface="Times New Roman" panose="02020603050405020304" pitchFamily="18" charset="0"/>
                <a:ea typeface="Times New Roman" panose="02020603050405020304" pitchFamily="18" charset="0"/>
              </a:rPr>
              <a:t>with</a:t>
            </a:r>
            <a:r>
              <a:rPr lang="en-IN" sz="8000" b="1" dirty="0">
                <a:solidFill>
                  <a:srgbClr val="002060"/>
                </a:solidFill>
                <a:effectLst/>
                <a:latin typeface="Times New Roman" panose="02020603050405020304" pitchFamily="18" charset="0"/>
                <a:ea typeface="Times New Roman" panose="02020603050405020304" pitchFamily="18" charset="0"/>
              </a:rPr>
              <a:t> (AOC-NPM)</a:t>
            </a:r>
            <a:r>
              <a:rPr lang="en-IN" sz="9600" b="1" dirty="0">
                <a:solidFill>
                  <a:srgbClr val="002060"/>
                </a:solidFill>
                <a:effectLst/>
                <a:latin typeface="Times New Roman" panose="02020603050405020304" pitchFamily="18" charset="0"/>
                <a:ea typeface="Times New Roman" panose="02020603050405020304" pitchFamily="18" charset="0"/>
              </a:rPr>
              <a:t> System.</a:t>
            </a:r>
            <a:endParaRPr lang="en-IN" sz="9600" dirty="0">
              <a:effectLst/>
              <a:latin typeface="Times New Roman" panose="02020603050405020304" pitchFamily="18" charset="0"/>
              <a:ea typeface="Calibri" panose="020F0502020204030204" pitchFamily="34" charset="0"/>
            </a:endParaRPr>
          </a:p>
          <a:p>
            <a:pPr marL="0" indent="0">
              <a:buNone/>
            </a:pPr>
            <a:r>
              <a:rPr lang="en-IN" sz="9600" b="1" dirty="0">
                <a:solidFill>
                  <a:srgbClr val="002060"/>
                </a:solidFill>
                <a:effectLst/>
                <a:latin typeface="Times New Roman" panose="02020603050405020304" pitchFamily="18" charset="0"/>
                <a:ea typeface="Times New Roman" panose="02020603050405020304" pitchFamily="18" charset="0"/>
              </a:rPr>
              <a:t>*Three-way Atmosphere-Ocean-Wave coupling</a:t>
            </a:r>
            <a:endParaRPr lang="en-IN" sz="9600" dirty="0">
              <a:effectLst/>
              <a:latin typeface="Times New Roman" panose="02020603050405020304" pitchFamily="18" charset="0"/>
              <a:ea typeface="Calibri" panose="020F0502020204030204" pitchFamily="34" charset="0"/>
            </a:endParaRPr>
          </a:p>
          <a:p>
            <a:pPr marL="0" indent="0">
              <a:buNone/>
            </a:pPr>
            <a:r>
              <a:rPr lang="en-IN" sz="9600" b="1" dirty="0">
                <a:solidFill>
                  <a:srgbClr val="002060"/>
                </a:solidFill>
                <a:effectLst/>
                <a:latin typeface="Times New Roman" panose="02020603050405020304" pitchFamily="18" charset="0"/>
                <a:ea typeface="Times New Roman" panose="02020603050405020304" pitchFamily="18" charset="0"/>
              </a:rPr>
              <a:t>*Basin-scale configurations</a:t>
            </a:r>
            <a:endParaRPr lang="en-IN" sz="9600" dirty="0">
              <a:effectLst/>
              <a:latin typeface="Times New Roman" panose="02020603050405020304" pitchFamily="18" charset="0"/>
              <a:ea typeface="Calibri" panose="020F0502020204030204" pitchFamily="34" charset="0"/>
            </a:endParaRPr>
          </a:p>
          <a:p>
            <a:pPr marL="0" indent="0">
              <a:lnSpc>
                <a:spcPct val="120000"/>
              </a:lnSpc>
              <a:buNone/>
            </a:pPr>
            <a:r>
              <a:rPr lang="en-US" sz="9600" b="1" i="1" u="none" strike="noStrike" dirty="0">
                <a:solidFill>
                  <a:srgbClr val="002060"/>
                </a:solidFill>
                <a:effectLst/>
                <a:latin typeface="Times New Roman" panose="02020603050405020304" pitchFamily="18" charset="0"/>
                <a:ea typeface="Calibri" panose="020F0502020204030204" pitchFamily="34" charset="0"/>
              </a:rPr>
              <a:t> @ </a:t>
            </a:r>
            <a:r>
              <a:rPr lang="en-US" sz="96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Next, to  attribute the regional change to natural and anthropogenic  radiative  forcing agents, the few optimum values of the </a:t>
            </a:r>
            <a:r>
              <a:rPr lang="en-IN" sz="9600" b="1" dirty="0">
                <a:solidFill>
                  <a:srgbClr val="7030A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kinematic features of the </a:t>
            </a:r>
            <a:r>
              <a:rPr lang="en-IN" sz="8800" b="1" dirty="0">
                <a:solidFill>
                  <a:srgbClr val="7030A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Verdana" panose="020B0604030504040204" pitchFamily="34" charset="0"/>
              </a:rPr>
              <a:t>mesoscale convective systems over Arctic</a:t>
            </a:r>
            <a:r>
              <a:rPr lang="en-IN" sz="9600" b="1" dirty="0">
                <a:solidFill>
                  <a:srgbClr val="7030A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Verdana" panose="020B0604030504040204" pitchFamily="34" charset="0"/>
              </a:rPr>
              <a:t>- </a:t>
            </a:r>
            <a:r>
              <a:rPr lang="en-IN" sz="9600" b="1" dirty="0">
                <a:solidFill>
                  <a:srgbClr val="7030A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Ocean  would </a:t>
            </a:r>
            <a:r>
              <a:rPr lang="en-IN" sz="9600" b="1" dirty="0">
                <a:solidFill>
                  <a:srgbClr val="7030A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Verdana" panose="020B0604030504040204" pitchFamily="34" charset="0"/>
              </a:rPr>
              <a:t>be </a:t>
            </a:r>
            <a:r>
              <a:rPr lang="en-IN" sz="9600" b="1" dirty="0">
                <a:solidFill>
                  <a:srgbClr val="7030A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correlated with ocean-atmosphere-cryosphere  Climate variability </a:t>
            </a:r>
            <a:r>
              <a:rPr lang="en-IN" sz="96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on time, and  space scales; at the local, regional, and global levels through the extracted </a:t>
            </a:r>
            <a:r>
              <a:rPr lang="en-IN" sz="9600" b="1" dirty="0">
                <a:solidFill>
                  <a:srgbClr val="7030A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Sea Surface Temperature </a:t>
            </a:r>
            <a:r>
              <a:rPr lang="en-IN" sz="8000" b="1" dirty="0">
                <a:solidFill>
                  <a:srgbClr val="7030A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(SST</a:t>
            </a:r>
            <a:r>
              <a:rPr lang="en-IN" sz="9600" b="1" dirty="0">
                <a:solidFill>
                  <a:srgbClr val="7030A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s) </a:t>
            </a:r>
            <a:r>
              <a:rPr lang="en-IN" sz="96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over the grid box, in the specified domain .                                                                                  </a:t>
            </a:r>
            <a:endParaRPr lang="en-US" sz="96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a:lnSpc>
                <a:spcPct val="150000"/>
              </a:lnSpc>
              <a:buNone/>
            </a:pPr>
            <a:endParaRPr lang="en-US" sz="64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94533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F12D-CD2B-49B1-9210-074C47FE3F1A}"/>
              </a:ext>
            </a:extLst>
          </p:cNvPr>
          <p:cNvSpPr>
            <a:spLocks noGrp="1"/>
          </p:cNvSpPr>
          <p:nvPr>
            <p:ph type="title"/>
          </p:nvPr>
        </p:nvSpPr>
        <p:spPr>
          <a:xfrm>
            <a:off x="0" y="0"/>
            <a:ext cx="8915400" cy="838200"/>
          </a:xfrm>
        </p:spPr>
        <p:txBody>
          <a:bodyPr>
            <a:normAutofit fontScale="90000"/>
          </a:bodyPr>
          <a:lstStyle/>
          <a:p>
            <a:br>
              <a:rPr lang="en-US" sz="2400" b="1"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br>
            <a:r>
              <a:rPr lang="en-US" sz="3100" b="1"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4.</a:t>
            </a:r>
            <a:r>
              <a:rPr lang="en-US" sz="31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General Methodology:</a:t>
            </a:r>
            <a:r>
              <a:rPr lang="en-US" sz="27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31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Water Treatment Processes </a:t>
            </a:r>
            <a:r>
              <a:rPr lang="en-US" sz="3100"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t>
            </a:r>
            <a:r>
              <a:rPr lang="en-US" sz="3100" b="1" u="sng" dirty="0" err="1">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Oxydation</a:t>
            </a:r>
            <a:r>
              <a:rPr lang="en-US" sz="31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Processes)</a:t>
            </a:r>
            <a:br>
              <a:rPr lang="en-IN" sz="2700" dirty="0"/>
            </a:br>
            <a:endParaRPr lang="en-IN" sz="2700"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4BEAF5F8-D3A2-45D5-B80C-31E3AC70E06A}"/>
              </a:ext>
            </a:extLst>
          </p:cNvPr>
          <p:cNvSpPr>
            <a:spLocks noGrp="1"/>
          </p:cNvSpPr>
          <p:nvPr>
            <p:ph idx="1"/>
          </p:nvPr>
        </p:nvSpPr>
        <p:spPr>
          <a:xfrm>
            <a:off x="0" y="914400"/>
            <a:ext cx="9067800" cy="5943600"/>
          </a:xfrm>
        </p:spPr>
        <p:txBody>
          <a:bodyPr>
            <a:noAutofit/>
          </a:bodyPr>
          <a:lstStyle/>
          <a:p>
            <a:pPr marL="0" indent="0">
              <a:buNone/>
            </a:pP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@Next, the  </a:t>
            </a: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Oxidation process</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would be employed  in subsurface systems and in above ground water treatment systems involving chemical oxidation regeneration of </a:t>
            </a: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Granular Activated  Carbon (GAC) &amp; to treat Groundwater contaminants </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by making use of  the chemical oxidant s viz. hydrogen peroxide, persulfate, permanganate &amp; ozone  causing  chemical destruction of  toxic organic chemicals. </a:t>
            </a:r>
            <a:endParaRPr lang="en-IN"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a:buNone/>
            </a:pP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@To  </a:t>
            </a: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entrap Chemical toxicants </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(lead, mercury, hydrofluoric acid, chlorine gas, and methyl alcohol),   the High Affinity Toxin Receptors </a:t>
            </a:r>
            <a:r>
              <a:rPr lang="en-US" sz="23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(HART)</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would be developed.</a:t>
            </a:r>
            <a:endParaRPr lang="en-IN"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a:buNone/>
            </a:pP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@Also, </a:t>
            </a: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physicochemical and spectroscopic methods</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are to be employed  to characterize the in-situ chemical speciation of the inorganic contaminants and </a:t>
            </a: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Catalytic Oxidants </a:t>
            </a:r>
            <a:r>
              <a:rPr lang="en-US" sz="23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US" sz="2300" b="1" dirty="0">
                <a:solidFill>
                  <a:srgbClr val="002060"/>
                </a:solidFill>
                <a:effectLst/>
                <a:latin typeface="Verdana" panose="020B0604030504040204" pitchFamily="34" charset="0"/>
                <a:ea typeface="Calibri" panose="020F0502020204030204" pitchFamily="34" charset="0"/>
                <a:cs typeface="Times New Roman" panose="02020603050405020304" pitchFamily="18" charset="0"/>
              </a:rPr>
              <a:t>hydrogen peroxide, persulfate, permanganate &amp; ozone)</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to control </a:t>
            </a:r>
            <a:r>
              <a:rPr lang="en-US" sz="2300" b="1" u="sng"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Water&amp;Environmental</a:t>
            </a: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pollution as well as to investigate process fundamentals and assess contaminant transformation through Chemical Reaction Kinetics.</a:t>
            </a:r>
            <a:r>
              <a:rPr lang="en-US" sz="23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endParaRPr lang="en-IN"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a:buNone/>
            </a:pPr>
            <a:r>
              <a:rPr lang="en-US" sz="2000" b="1" u="none" strike="noStrike"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endParaRPr lang="en-IN" sz="2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endParaRPr lang="en-IN" sz="20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96803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2290-A81F-4EF2-BE8C-BC8D3909FE65}"/>
              </a:ext>
            </a:extLst>
          </p:cNvPr>
          <p:cNvSpPr>
            <a:spLocks noGrp="1"/>
          </p:cNvSpPr>
          <p:nvPr>
            <p:ph type="title"/>
          </p:nvPr>
        </p:nvSpPr>
        <p:spPr>
          <a:xfrm>
            <a:off x="0" y="0"/>
            <a:ext cx="9067800" cy="1066800"/>
          </a:xfrm>
        </p:spPr>
        <p:txBody>
          <a:bodyPr>
            <a:normAutofit/>
          </a:bodyPr>
          <a:lstStyle/>
          <a:p>
            <a:r>
              <a:rPr lang="en-US" sz="2800"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4.</a:t>
            </a:r>
            <a:r>
              <a:rPr lang="en-US" sz="28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General </a:t>
            </a:r>
            <a:r>
              <a:rPr lang="en-US" sz="2800" b="1" u="sng" dirty="0" err="1">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Methodology:</a:t>
            </a:r>
            <a:r>
              <a:rPr lang="en-US" sz="3000" b="1" u="sng"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Water</a:t>
            </a:r>
            <a:r>
              <a:rPr lang="en-US" sz="30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Treatment Process</a:t>
            </a:r>
            <a:r>
              <a:rPr lang="en-US" sz="2800"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endParaRPr lang="en-IN" sz="2400" u="sng"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710BFDB-FDC8-4DD8-A264-744E54FB11BE}"/>
              </a:ext>
            </a:extLst>
          </p:cNvPr>
          <p:cNvSpPr>
            <a:spLocks noGrp="1"/>
          </p:cNvSpPr>
          <p:nvPr>
            <p:ph idx="1"/>
          </p:nvPr>
        </p:nvSpPr>
        <p:spPr>
          <a:xfrm>
            <a:off x="0" y="1066800"/>
            <a:ext cx="9144000" cy="5715000"/>
          </a:xfrm>
        </p:spPr>
        <p:txBody>
          <a:bodyPr>
            <a:normAutofit fontScale="25000" lnSpcReduction="20000"/>
          </a:bodyPr>
          <a:lstStyle/>
          <a:p>
            <a:pPr marL="0" indent="0">
              <a:lnSpc>
                <a:spcPct val="150000"/>
              </a:lnSpc>
              <a:buNone/>
            </a:pPr>
            <a:r>
              <a:rPr lang="en-US" sz="9600" b="1" u="sng"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100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Remediation of Water Treatment Process (WTP):</a:t>
            </a:r>
            <a:r>
              <a:rPr lang="en-US" sz="10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104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by making use of</a:t>
            </a:r>
            <a:r>
              <a:rPr lang="en-US" sz="104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10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catalytic  chemical oxidants:</a:t>
            </a:r>
            <a:r>
              <a:rPr lang="en-US" sz="100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p>
          <a:p>
            <a:pPr marL="0" indent="0">
              <a:lnSpc>
                <a:spcPct val="150000"/>
              </a:lnSpc>
              <a:buNone/>
            </a:pPr>
            <a:r>
              <a:rPr lang="en-US" sz="10000" b="1" u="sng"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I</a:t>
            </a:r>
            <a:r>
              <a:rPr lang="en-US" sz="100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t has been observed that</a:t>
            </a:r>
            <a:r>
              <a:rPr lang="en-US" sz="100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10000" b="1" u="sng"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matching the oxidant and in situ delivery system to the contaminants of concern (COCs) and the site</a:t>
            </a:r>
            <a:r>
              <a:rPr lang="en-US" sz="100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conditions is the key to successful implementation and achieving best results in </a:t>
            </a:r>
            <a:r>
              <a:rPr lang="en-US" sz="10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Water Treatment Process</a:t>
            </a:r>
            <a:r>
              <a:rPr lang="en-US" sz="100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100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 I</a:t>
            </a:r>
            <a:r>
              <a:rPr lang="en-US" sz="100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n situ treatments  the  ground water is treated without being brought to the surface. These processes are  slower but  economical. The general methods and procedures to be followed for </a:t>
            </a:r>
            <a:r>
              <a:rPr lang="en-US" sz="10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remediation of</a:t>
            </a:r>
            <a:r>
              <a:rPr lang="en-US" sz="100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100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Water treatment processes.</a:t>
            </a:r>
          </a:p>
        </p:txBody>
      </p:sp>
    </p:spTree>
    <p:extLst>
      <p:ext uri="{BB962C8B-B14F-4D97-AF65-F5344CB8AC3E}">
        <p14:creationId xmlns:p14="http://schemas.microsoft.com/office/powerpoint/2010/main" val="958536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45F40-D532-4C1C-AC5C-1A7D30AE40F0}"/>
              </a:ext>
            </a:extLst>
          </p:cNvPr>
          <p:cNvSpPr>
            <a:spLocks noGrp="1"/>
          </p:cNvSpPr>
          <p:nvPr>
            <p:ph type="title"/>
          </p:nvPr>
        </p:nvSpPr>
        <p:spPr>
          <a:xfrm>
            <a:off x="0" y="0"/>
            <a:ext cx="9144000" cy="1219200"/>
          </a:xfrm>
        </p:spPr>
        <p:txBody>
          <a:bodyPr>
            <a:normAutofit/>
          </a:bodyPr>
          <a:lstStyle/>
          <a:p>
            <a:r>
              <a:rPr lang="en-US" sz="3200" b="1"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4.</a:t>
            </a:r>
            <a:r>
              <a:rPr lang="en-US" sz="32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General Methodology: Water Treatment Processes</a:t>
            </a:r>
            <a:r>
              <a:rPr lang="en-US" sz="28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a:t>
            </a:r>
            <a:r>
              <a:rPr lang="en-US" sz="24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(PRT &amp; CRT)</a:t>
            </a:r>
            <a:r>
              <a:rPr lang="en-US" sz="28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t>
            </a:r>
            <a:endParaRPr lang="en-IN" sz="2800"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19A8A115-6A1B-4CD3-A039-6E65292C06E4}"/>
              </a:ext>
            </a:extLst>
          </p:cNvPr>
          <p:cNvSpPr>
            <a:spLocks noGrp="1"/>
          </p:cNvSpPr>
          <p:nvPr>
            <p:ph idx="1"/>
          </p:nvPr>
        </p:nvSpPr>
        <p:spPr>
          <a:xfrm>
            <a:off x="0" y="1219200"/>
            <a:ext cx="9144000" cy="5638800"/>
          </a:xfrm>
        </p:spPr>
        <p:txBody>
          <a:bodyPr>
            <a:normAutofit fontScale="25000" lnSpcReduction="20000"/>
          </a:bodyPr>
          <a:lstStyle/>
          <a:p>
            <a:pPr marL="0" indent="0">
              <a:lnSpc>
                <a:spcPct val="120000"/>
              </a:lnSpc>
              <a:buNone/>
            </a:pPr>
            <a:r>
              <a:rPr lang="en-US" sz="96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100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Physical/Chemical Remediation Water Treatment Technologies.</a:t>
            </a:r>
            <a:r>
              <a:rPr lang="en-US" sz="80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(PRT </a:t>
            </a:r>
            <a:r>
              <a:rPr lang="en-US" sz="100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a:t>
            </a:r>
            <a:r>
              <a:rPr lang="en-US" sz="100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The Physical Remediation Technology</a:t>
            </a:r>
            <a:r>
              <a:rPr lang="en-US" sz="80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(PRT)</a:t>
            </a:r>
            <a:r>
              <a:rPr lang="en-US" sz="100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involves  the  use of physical properties of the contaminants  and  separation of contamination.</a:t>
            </a:r>
            <a:endParaRPr lang="en-IN" sz="10000" dirty="0">
              <a:solidFill>
                <a:srgbClr val="002060"/>
              </a:solidFill>
              <a:effectLst>
                <a:outerShdw blurRad="38100" dist="38100" dir="2700000" algn="tl">
                  <a:srgbClr val="000000">
                    <a:alpha val="43137"/>
                  </a:srgbClr>
                </a:outerShdw>
              </a:effectLst>
            </a:endParaRPr>
          </a:p>
          <a:p>
            <a:pPr marL="0" indent="0">
              <a:lnSpc>
                <a:spcPct val="120000"/>
              </a:lnSpc>
              <a:buNone/>
            </a:pPr>
            <a:r>
              <a:rPr lang="en-US" sz="100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In </a:t>
            </a:r>
            <a:r>
              <a:rPr lang="en-US" sz="100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Chemical Remediation Technology (</a:t>
            </a:r>
            <a:r>
              <a:rPr lang="en-US" sz="80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CRT</a:t>
            </a:r>
            <a:r>
              <a:rPr lang="en-US" sz="100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100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the contaminated medium  is  destroyed  by Chemically Convert (</a:t>
            </a:r>
            <a:r>
              <a:rPr lang="en-US" sz="80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CC)</a:t>
            </a:r>
            <a:r>
              <a:rPr lang="en-US" sz="100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.It may use</a:t>
            </a:r>
            <a:r>
              <a:rPr lang="en-US" sz="100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100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Chemical oxidant and Catalytic Oxidants </a:t>
            </a:r>
            <a:r>
              <a:rPr lang="en-US" sz="100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to either separate the contaminants or destroy the contamination. Passive treatment walls separate and destroy the contaminant from in situ ground water. </a:t>
            </a:r>
            <a:r>
              <a:rPr lang="en-US" sz="8000" b="1" dirty="0">
                <a:solidFill>
                  <a:srgbClr val="00B05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PRT</a:t>
            </a:r>
            <a:r>
              <a:rPr lang="en-US" sz="10000" b="1" dirty="0">
                <a:solidFill>
                  <a:srgbClr val="00B05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s are economical than </a:t>
            </a:r>
            <a:r>
              <a:rPr lang="en-US" sz="8000" b="1" dirty="0">
                <a:solidFill>
                  <a:srgbClr val="00B05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CRT</a:t>
            </a:r>
            <a:r>
              <a:rPr lang="en-US" sz="10000" b="1" dirty="0">
                <a:solidFill>
                  <a:srgbClr val="00B05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s.</a:t>
            </a:r>
            <a:r>
              <a:rPr lang="en-US" sz="100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p>
          <a:p>
            <a:pPr marL="0" indent="0">
              <a:lnSpc>
                <a:spcPct val="120000"/>
              </a:lnSpc>
              <a:buNone/>
            </a:pPr>
            <a:r>
              <a:rPr lang="en-US" sz="100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a:t>
            </a:r>
            <a:r>
              <a:rPr lang="en-US" sz="100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In the CRTs  (i.e. Chemical oxidation )</a:t>
            </a:r>
            <a:r>
              <a:rPr lang="en-US" sz="10000"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100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due attention be paid to reaction chemistry and transport processes and management of remediation wastes.</a:t>
            </a:r>
          </a:p>
          <a:p>
            <a:endParaRPr lang="en-IN" dirty="0"/>
          </a:p>
        </p:txBody>
      </p:sp>
    </p:spTree>
    <p:extLst>
      <p:ext uri="{BB962C8B-B14F-4D97-AF65-F5344CB8AC3E}">
        <p14:creationId xmlns:p14="http://schemas.microsoft.com/office/powerpoint/2010/main" val="3526892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B7932-C951-4B17-837A-5719722090C3}"/>
              </a:ext>
            </a:extLst>
          </p:cNvPr>
          <p:cNvSpPr>
            <a:spLocks noGrp="1"/>
          </p:cNvSpPr>
          <p:nvPr>
            <p:ph type="title"/>
          </p:nvPr>
        </p:nvSpPr>
        <p:spPr>
          <a:xfrm>
            <a:off x="0" y="0"/>
            <a:ext cx="9144000" cy="1417638"/>
          </a:xfrm>
        </p:spPr>
        <p:txBody>
          <a:bodyPr>
            <a:normAutofit/>
          </a:bodyPr>
          <a:lstStyle/>
          <a:p>
            <a:r>
              <a:rPr lang="en-US" b="1"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4</a:t>
            </a:r>
            <a:r>
              <a:rPr lang="en-US" sz="3100" b="1"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t>
            </a:r>
            <a:r>
              <a:rPr lang="en-US" sz="31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General Methodology: Water Treatment Processes </a:t>
            </a:r>
            <a:r>
              <a:rPr lang="en-US" sz="26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(PRT &amp; CRT</a:t>
            </a:r>
            <a:r>
              <a:rPr lang="en-US" sz="28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t>
            </a:r>
            <a:endParaRPr lang="en-IN" sz="2800" dirty="0"/>
          </a:p>
        </p:txBody>
      </p:sp>
      <p:sp>
        <p:nvSpPr>
          <p:cNvPr id="3" name="Content Placeholder 2">
            <a:extLst>
              <a:ext uri="{FF2B5EF4-FFF2-40B4-BE49-F238E27FC236}">
                <a16:creationId xmlns:a16="http://schemas.microsoft.com/office/drawing/2014/main" id="{5DD4EF01-23E7-4FA0-BEFB-B4E064E8CF04}"/>
              </a:ext>
            </a:extLst>
          </p:cNvPr>
          <p:cNvSpPr>
            <a:spLocks noGrp="1"/>
          </p:cNvSpPr>
          <p:nvPr>
            <p:ph idx="1"/>
          </p:nvPr>
        </p:nvSpPr>
        <p:spPr>
          <a:xfrm>
            <a:off x="0" y="1600200"/>
            <a:ext cx="9144000" cy="5257800"/>
          </a:xfrm>
        </p:spPr>
        <p:txBody>
          <a:bodyPr>
            <a:normAutofit/>
          </a:bodyPr>
          <a:lstStyle/>
          <a:p>
            <a:pPr marL="0" indent="0">
              <a:lnSpc>
                <a:spcPct val="110000"/>
              </a:lnSpc>
              <a:buNone/>
            </a:pPr>
            <a:r>
              <a:rPr lang="en-US" sz="24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This investigation intends to employ the following well tested  </a:t>
            </a:r>
            <a:r>
              <a:rPr lang="en-US" sz="20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PRT</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s &amp; </a:t>
            </a:r>
            <a:r>
              <a:rPr lang="en-US" sz="20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CRT</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s  </a:t>
            </a:r>
            <a:r>
              <a:rPr lang="en-US" sz="24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as regards  ground water, surface water, and leachate:</a:t>
            </a:r>
            <a:endParaRPr lang="en-IN" sz="2400" dirty="0">
              <a:solidFill>
                <a:srgbClr val="0070C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a:lnSpc>
                <a:spcPct val="110000"/>
              </a:lnSpc>
              <a:buNone/>
            </a:pPr>
            <a:r>
              <a:rPr lang="en-US" sz="2400" b="1" dirty="0">
                <a:solidFill>
                  <a:srgbClr val="0070C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a:t>
            </a:r>
            <a:r>
              <a:rPr lang="en-US" sz="2400" b="1" dirty="0">
                <a:solidFill>
                  <a:srgbClr val="0000FF"/>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 air sparging</a:t>
            </a:r>
            <a:r>
              <a:rPr lang="en-US" sz="24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2400" b="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&amp; </a:t>
            </a:r>
            <a:r>
              <a:rPr lang="en-US" sz="2400" b="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bio slurping</a:t>
            </a:r>
            <a:r>
              <a:rPr lang="en-US" sz="2400" b="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a:t>
            </a:r>
          </a:p>
          <a:p>
            <a:pPr marL="0" indent="0">
              <a:lnSpc>
                <a:spcPct val="110000"/>
              </a:lnSpc>
              <a:buNone/>
            </a:pPr>
            <a:r>
              <a:rPr lang="en-US" sz="24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24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directional wells</a:t>
            </a:r>
            <a:r>
              <a:rPr lang="en-US" sz="24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&amp; </a:t>
            </a:r>
            <a:r>
              <a:rPr lang="en-US" sz="24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dual phase extraction</a:t>
            </a:r>
            <a:r>
              <a:rPr lang="en-US" sz="24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a:t>
            </a:r>
          </a:p>
          <a:p>
            <a:pPr marL="0" indent="0">
              <a:lnSpc>
                <a:spcPct val="110000"/>
              </a:lnSpc>
              <a:buNone/>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hlinkClick r:id="rId6">
                  <a:extLst>
                    <a:ext uri="{A12FA001-AC4F-418D-AE19-62706E023703}">
                      <ahyp:hlinkClr xmlns:ahyp="http://schemas.microsoft.com/office/drawing/2018/hyperlinkcolor" val="tx"/>
                    </a:ext>
                  </a:extLst>
                </a:hlinkClick>
              </a:rPr>
              <a:t>thermal treatment</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&amp; </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hlinkClick r:id="rId7">
                  <a:extLst>
                    <a:ext uri="{A12FA001-AC4F-418D-AE19-62706E023703}">
                      <ahyp:hlinkClr xmlns:ahyp="http://schemas.microsoft.com/office/drawing/2018/hyperlinkcolor" val="tx"/>
                    </a:ext>
                  </a:extLst>
                </a:hlinkClick>
              </a:rPr>
              <a:t>hydrofracturing</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a:t>
            </a:r>
            <a:endParaRPr lang="en-IN" sz="24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a:lnSpc>
                <a:spcPct val="110000"/>
              </a:lnSpc>
              <a:buNone/>
            </a:pPr>
            <a:r>
              <a:rPr lang="en-US" sz="24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24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24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hlinkClick r:id="rId8">
                  <a:extLst>
                    <a:ext uri="{A12FA001-AC4F-418D-AE19-62706E023703}">
                      <ahyp:hlinkClr xmlns:ahyp="http://schemas.microsoft.com/office/drawing/2018/hyperlinkcolor" val="tx"/>
                    </a:ext>
                  </a:extLst>
                </a:hlinkClick>
              </a:rPr>
              <a:t>in-well air stripping</a:t>
            </a:r>
            <a:r>
              <a:rPr lang="en-US" sz="24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&amp; </a:t>
            </a:r>
            <a:r>
              <a:rPr lang="en-US" sz="2400" b="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passive/reactive treatment walls.</a:t>
            </a:r>
          </a:p>
          <a:p>
            <a:pPr marL="0" indent="0">
              <a:lnSpc>
                <a:spcPct val="120000"/>
              </a:lnSpc>
              <a:buNone/>
            </a:pPr>
            <a:r>
              <a:rPr lang="en-US" sz="3200" b="1" i="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a:t>
            </a:r>
            <a:r>
              <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T</a:t>
            </a:r>
            <a:r>
              <a:rPr lang="en-US" sz="24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he rate and extent of degradation of a target</a:t>
            </a:r>
            <a:r>
              <a:rPr lang="en-US" sz="20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COC</a:t>
            </a:r>
            <a:r>
              <a:rPr lang="en-US" sz="24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are dictated by  </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the properties of the chemical itself and its susceptibility to oxidative degradation.</a:t>
            </a:r>
          </a:p>
          <a:p>
            <a:pPr marL="0" indent="0">
              <a:lnSpc>
                <a:spcPct val="120000"/>
              </a:lnSpc>
              <a:buNone/>
            </a:pPr>
            <a:endParaRPr lang="en-IN" sz="3100" b="1" dirty="0">
              <a:solidFill>
                <a:srgbClr val="7030A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endParaRPr lang="en-IN" dirty="0"/>
          </a:p>
          <a:p>
            <a:endParaRPr lang="en-IN" dirty="0"/>
          </a:p>
        </p:txBody>
      </p:sp>
    </p:spTree>
    <p:extLst>
      <p:ext uri="{BB962C8B-B14F-4D97-AF65-F5344CB8AC3E}">
        <p14:creationId xmlns:p14="http://schemas.microsoft.com/office/powerpoint/2010/main" val="3727733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53EDA-4D7B-4D2B-8976-4873D14E282F}"/>
              </a:ext>
            </a:extLst>
          </p:cNvPr>
          <p:cNvSpPr>
            <a:spLocks noGrp="1"/>
          </p:cNvSpPr>
          <p:nvPr>
            <p:ph type="title"/>
          </p:nvPr>
        </p:nvSpPr>
        <p:spPr>
          <a:xfrm>
            <a:off x="0" y="0"/>
            <a:ext cx="8991600" cy="1318452"/>
          </a:xfrm>
        </p:spPr>
        <p:txBody>
          <a:bodyPr>
            <a:normAutofit/>
          </a:bodyPr>
          <a:lstStyle/>
          <a:p>
            <a:r>
              <a:rPr lang="en-US" sz="3100"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4</a:t>
            </a:r>
            <a:r>
              <a:rPr lang="en-US" sz="2400"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t>
            </a:r>
            <a:r>
              <a:rPr lang="en-US" sz="28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General Methodology: Water Treatment Processes.(</a:t>
            </a:r>
            <a:r>
              <a:rPr lang="en-US" sz="26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Matrix Conditions</a:t>
            </a:r>
            <a:r>
              <a:rPr lang="en-US" sz="26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a:t>
            </a:r>
            <a:r>
              <a:rPr lang="en-US" sz="24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&amp;</a:t>
            </a:r>
            <a:r>
              <a:rPr lang="en-US" sz="27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(Ozone Oxidation)</a:t>
            </a:r>
            <a:endParaRPr lang="en-IN" sz="2700"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3D0FCC5-D453-4B94-B8A4-4D7C8B695C90}"/>
              </a:ext>
            </a:extLst>
          </p:cNvPr>
          <p:cNvSpPr>
            <a:spLocks noGrp="1"/>
          </p:cNvSpPr>
          <p:nvPr>
            <p:ph idx="1"/>
          </p:nvPr>
        </p:nvSpPr>
        <p:spPr>
          <a:xfrm>
            <a:off x="0" y="1318452"/>
            <a:ext cx="9144000" cy="5539548"/>
          </a:xfrm>
        </p:spPr>
        <p:txBody>
          <a:bodyPr>
            <a:normAutofit fontScale="25000" lnSpcReduction="20000"/>
          </a:bodyPr>
          <a:lstStyle/>
          <a:p>
            <a:pPr marL="0" indent="0">
              <a:lnSpc>
                <a:spcPct val="120000"/>
              </a:lnSpc>
              <a:buNone/>
            </a:pPr>
            <a:r>
              <a:rPr lang="en-US" sz="9200" b="1" u="sng"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Matrix conditions </a:t>
            </a:r>
            <a:r>
              <a:rPr lang="en-US" sz="92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e.g., pH, temperature, the concentration of oxidant, and the concentration of other oxidant-consuming substances ( e. g. organic matter, reduced  minerals, carbonate and other free radical scavengers.)</a:t>
            </a:r>
          </a:p>
          <a:p>
            <a:pPr marL="0" indent="0">
              <a:lnSpc>
                <a:spcPct val="120000"/>
              </a:lnSpc>
              <a:buNone/>
            </a:pPr>
            <a:r>
              <a:rPr lang="en-US" sz="92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In these processes; Oxidant delivery systems often employ vertical or horizontal injection wells and sparge points with forced advection to rapidly move the oxidant into the subsurface.</a:t>
            </a:r>
            <a:r>
              <a:rPr lang="en-US" sz="9200" b="1" u="sng"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p>
          <a:p>
            <a:pPr marL="0" indent="0">
              <a:lnSpc>
                <a:spcPct val="120000"/>
              </a:lnSpc>
              <a:buNone/>
            </a:pPr>
            <a:r>
              <a:rPr lang="en-US" sz="92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@Ozone Oxidation: Ozone gas</a:t>
            </a:r>
            <a:r>
              <a:rPr lang="en-US" sz="92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oxidizes contaminants directly or through the formation of hydroxyl radicals e.g. </a:t>
            </a:r>
            <a:r>
              <a:rPr lang="en-US" sz="9200" b="1" dirty="0" err="1">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peroxide.These</a:t>
            </a:r>
            <a:r>
              <a:rPr lang="en-US" sz="92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reactions are most effective in systems with acidic </a:t>
            </a:r>
            <a:r>
              <a:rPr lang="en-US" sz="9200" b="1" dirty="0" err="1">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pH.</a:t>
            </a:r>
            <a:r>
              <a:rPr lang="en-US" sz="92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Ozone oxidation reaction proceeds with extremely fast, pseudo first order kinetics. Due to ozone’s high reactivity and instability, O</a:t>
            </a:r>
            <a:r>
              <a:rPr lang="en-US" sz="9200" b="1" baseline="-25000"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3</a:t>
            </a:r>
            <a:r>
              <a:rPr lang="en-US" sz="92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is produced onsite, and it requires closely spaced delivery points (e.g., air sparging wells).</a:t>
            </a:r>
            <a:r>
              <a:rPr lang="en-US" sz="92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endParaRPr lang="en-IN" sz="9200" dirty="0">
              <a:solidFill>
                <a:srgbClr val="FF0000"/>
              </a:solidFill>
            </a:endParaRPr>
          </a:p>
          <a:p>
            <a:pPr marL="0" indent="0">
              <a:lnSpc>
                <a:spcPct val="120000"/>
              </a:lnSpc>
              <a:buNone/>
            </a:pPr>
            <a:endParaRPr lang="en-IN" sz="8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8502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br>
              <a:rPr lang="en-US" dirty="0"/>
            </a:br>
            <a:r>
              <a:rPr lang="en-US" b="1" i="1" dirty="0"/>
              <a:t> </a:t>
            </a:r>
            <a:br>
              <a:rPr lang="en-US" dirty="0"/>
            </a:br>
            <a:r>
              <a:rPr lang="en-US" i="1" dirty="0"/>
              <a:t> </a:t>
            </a:r>
            <a:br>
              <a:rPr lang="en-US" dirty="0"/>
            </a:br>
            <a:r>
              <a:rPr lang="en-US" i="1" dirty="0"/>
              <a:t> </a:t>
            </a:r>
            <a:endParaRPr lang="en-US" dirty="0"/>
          </a:p>
        </p:txBody>
      </p:sp>
      <p:sp>
        <p:nvSpPr>
          <p:cNvPr id="3" name="Content Placeholder 2"/>
          <p:cNvSpPr>
            <a:spLocks noGrp="1"/>
          </p:cNvSpPr>
          <p:nvPr>
            <p:ph idx="1"/>
          </p:nvPr>
        </p:nvSpPr>
        <p:spPr>
          <a:xfrm>
            <a:off x="76200" y="1600200"/>
            <a:ext cx="8991600" cy="5257795"/>
          </a:xfrm>
        </p:spPr>
        <p:txBody>
          <a:bodyPr>
            <a:noAutofit/>
          </a:bodyPr>
          <a:lstStyle/>
          <a:p>
            <a:pPr marL="0" indent="0">
              <a:spcAft>
                <a:spcPts val="800"/>
              </a:spcAft>
              <a:buNone/>
            </a:pPr>
            <a:r>
              <a:rPr lang="en-US" sz="36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a:t>
            </a:r>
            <a:r>
              <a:rPr lang="en-IN" sz="3600" b="1" dirty="0">
                <a:solidFill>
                  <a:srgbClr val="FF0000"/>
                </a:solidFill>
                <a:effectLst>
                  <a:outerShdw blurRad="38100" dist="38100" dir="2700000" algn="tl">
                    <a:srgbClr val="000000">
                      <a:alpha val="43137"/>
                    </a:srgbClr>
                  </a:outerShdw>
                </a:effectLst>
                <a:latin typeface="Roboto Light" panose="02000000000000000000" pitchFamily="2" charset="0"/>
                <a:ea typeface="Times New Roman" panose="02020603050405020304" pitchFamily="18" charset="0"/>
                <a:cs typeface="Arial" panose="020B0604020202020204" pitchFamily="34" charset="0"/>
              </a:rPr>
              <a:t>High Resolution Satellite Study of Multiple Stressors in Arctic Marine Systems &amp; Correlation of Ocean-Atmosphere –Cryosphere Interactions with Climate Variability To Develop Arctic Ocean Climate -Numerical Predicting Models </a:t>
            </a:r>
            <a:r>
              <a:rPr lang="en-IN" b="1" dirty="0">
                <a:solidFill>
                  <a:srgbClr val="FF0000"/>
                </a:solidFill>
                <a:effectLst>
                  <a:outerShdw blurRad="38100" dist="38100" dir="2700000" algn="tl">
                    <a:srgbClr val="000000">
                      <a:alpha val="43137"/>
                    </a:srgbClr>
                  </a:outerShdw>
                </a:effectLst>
                <a:latin typeface="Roboto Light" panose="02000000000000000000" pitchFamily="2" charset="0"/>
                <a:ea typeface="Times New Roman" panose="02020603050405020304" pitchFamily="18" charset="0"/>
                <a:cs typeface="Arial" panose="020B0604020202020204" pitchFamily="34" charset="0"/>
              </a:rPr>
              <a:t>(AOC-NPM)” . </a:t>
            </a:r>
          </a:p>
          <a:p>
            <a:pPr marL="0" indent="0">
              <a:buNone/>
            </a:pPr>
            <a:endParaRPr lang="en-IN" sz="1800" b="1" dirty="0">
              <a:solidFill>
                <a:srgbClr val="002060"/>
              </a:solidFill>
              <a:latin typeface="Times New Roman" panose="02020603050405020304" pitchFamily="18" charset="0"/>
              <a:ea typeface="Calibri" panose="020F0502020204030204" pitchFamily="34" charset="0"/>
            </a:endParaRPr>
          </a:p>
          <a:p>
            <a:pPr marL="0" indent="0">
              <a:buNone/>
            </a:pPr>
            <a:r>
              <a:rPr lang="en-IN" sz="28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&lt;</a:t>
            </a:r>
            <a:r>
              <a:rPr lang="en-IN" sz="20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INVITED PRESENTER:ID</a:t>
            </a:r>
            <a:r>
              <a:rPr lang="en-IN" sz="24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#45 at</a:t>
            </a:r>
            <a:r>
              <a:rPr lang="en-IN" sz="20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CTBT</a:t>
            </a:r>
            <a:r>
              <a:rPr lang="en-IN" sz="24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(SnT20), </a:t>
            </a:r>
            <a:r>
              <a:rPr lang="en-IN" sz="20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INDICO, SCIENCE &amp;TECHNOLOGY CONFERENCE </a:t>
            </a:r>
            <a:r>
              <a:rPr lang="en-IN" sz="28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(Virtual)</a:t>
            </a:r>
            <a:r>
              <a:rPr lang="en-IN" sz="24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,28 </a:t>
            </a:r>
            <a:r>
              <a:rPr lang="en-IN" sz="20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JUN’</a:t>
            </a:r>
            <a:r>
              <a:rPr lang="en-IN" sz="24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21.</a:t>
            </a:r>
            <a:r>
              <a:rPr lang="en-IN" sz="28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&gt;</a:t>
            </a:r>
          </a:p>
          <a:p>
            <a:pPr marL="0" indent="0">
              <a:lnSpc>
                <a:spcPct val="200000"/>
              </a:lnSpc>
              <a:buNone/>
            </a:pPr>
            <a:endParaRPr lang="en-US" sz="2000" b="1" u="sng" dirty="0">
              <a:solidFill>
                <a:srgbClr val="FF0000"/>
              </a:solidFill>
              <a:effectLst>
                <a:outerShdw blurRad="38100" dist="38100" dir="2700000" algn="tl">
                  <a:srgbClr val="000000">
                    <a:alpha val="43137"/>
                  </a:srgbClr>
                </a:outerShdw>
              </a:effectLst>
            </a:endParaRPr>
          </a:p>
        </p:txBody>
      </p:sp>
      <p:graphicFrame>
        <p:nvGraphicFramePr>
          <p:cNvPr id="7" name="Table 6"/>
          <p:cNvGraphicFramePr>
            <a:graphicFrameLocks noGrp="1"/>
          </p:cNvGraphicFramePr>
          <p:nvPr/>
        </p:nvGraphicFramePr>
        <p:xfrm>
          <a:off x="457200" y="378548"/>
          <a:ext cx="8229600" cy="1143000"/>
        </p:xfrm>
        <a:graphic>
          <a:graphicData uri="http://schemas.openxmlformats.org/drawingml/2006/table">
            <a:tbl>
              <a:tblPr/>
              <a:tblGrid>
                <a:gridCol w="8229600">
                  <a:extLst>
                    <a:ext uri="{9D8B030D-6E8A-4147-A177-3AD203B41FA5}">
                      <a16:colId xmlns:a16="http://schemas.microsoft.com/office/drawing/2014/main" val="20000"/>
                    </a:ext>
                  </a:extLst>
                </a:gridCol>
              </a:tblGrid>
              <a:tr h="1143000">
                <a:tc>
                  <a:txBody>
                    <a:bodyPr/>
                    <a:lstStyle/>
                    <a:p>
                      <a:endParaRPr lang="en-US" dirty="0">
                        <a:solidFill>
                          <a:srgbClr val="002060"/>
                        </a:solidFill>
                        <a:effectLst/>
                      </a:endParaRPr>
                    </a:p>
                  </a:txBody>
                  <a:tcPr marL="0" marR="0" marT="0" marB="0" anchor="ctr">
                    <a:lnL>
                      <a:noFill/>
                    </a:lnL>
                    <a:lnR>
                      <a:noFill/>
                    </a:lnR>
                    <a:lnT>
                      <a:noFill/>
                    </a:lnT>
                    <a:lnB>
                      <a:noFill/>
                    </a:lnB>
                    <a:solidFill>
                      <a:srgbClr val="F3F3F3"/>
                    </a:solidFill>
                  </a:tcPr>
                </a:tc>
                <a:extLst>
                  <a:ext uri="{0D108BD9-81ED-4DB2-BD59-A6C34878D82A}">
                    <a16:rowId xmlns:a16="http://schemas.microsoft.com/office/drawing/2014/main" val="10000"/>
                  </a:ext>
                </a:extLst>
              </a:tr>
            </a:tbl>
          </a:graphicData>
        </a:graphic>
      </p:graphicFrame>
      <p:sp>
        <p:nvSpPr>
          <p:cNvPr id="8" name="Rectangle 2"/>
          <p:cNvSpPr>
            <a:spLocks noChangeArrowheads="1"/>
          </p:cNvSpPr>
          <p:nvPr/>
        </p:nvSpPr>
        <p:spPr bwMode="auto">
          <a:xfrm>
            <a:off x="457200" y="3451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charset="0"/>
              </a:rPr>
            </a:br>
            <a:endParaRPr kumimoji="0" lang="en-US" altLang="en-US" sz="1800" b="0" i="0" u="none" strike="noStrike" cap="none" normalizeH="0" baseline="0">
              <a:ln>
                <a:noFill/>
              </a:ln>
              <a:solidFill>
                <a:schemeClr val="tx1"/>
              </a:solidFill>
              <a:effectLst/>
              <a:latin typeface="Arial" charset="0"/>
            </a:endParaRPr>
          </a:p>
        </p:txBody>
      </p:sp>
      <p:pic>
        <p:nvPicPr>
          <p:cNvPr id="9" name="Picture 8" descr="CURRENT%20&amp;%20URGENT/EPF(Env&amp;PeaceFoundation)FOLDER/EPF_Logo_image-14..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7050" y="274638"/>
            <a:ext cx="5549900" cy="1246910"/>
          </a:xfrm>
          <a:prstGeom prst="rect">
            <a:avLst/>
          </a:prstGeom>
          <a:noFill/>
          <a:ln>
            <a:noFill/>
          </a:ln>
        </p:spPr>
      </p:pic>
    </p:spTree>
    <p:extLst>
      <p:ext uri="{BB962C8B-B14F-4D97-AF65-F5344CB8AC3E}">
        <p14:creationId xmlns:p14="http://schemas.microsoft.com/office/powerpoint/2010/main" val="4114426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36457-0A1A-44C2-B27B-73C223257110}"/>
              </a:ext>
            </a:extLst>
          </p:cNvPr>
          <p:cNvSpPr>
            <a:spLocks noGrp="1"/>
          </p:cNvSpPr>
          <p:nvPr>
            <p:ph type="title"/>
          </p:nvPr>
        </p:nvSpPr>
        <p:spPr>
          <a:xfrm>
            <a:off x="0" y="0"/>
            <a:ext cx="9144000" cy="1417638"/>
          </a:xfrm>
        </p:spPr>
        <p:txBody>
          <a:bodyPr>
            <a:noAutofit/>
          </a:bodyPr>
          <a:lstStyle/>
          <a:p>
            <a:br>
              <a:rPr lang="en-US" sz="2800"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br>
            <a:r>
              <a:rPr lang="en-US" sz="2800" b="1"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4.</a:t>
            </a:r>
            <a:r>
              <a:rPr lang="en-US" sz="28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General Methodology: Water Treatment Processes </a:t>
            </a:r>
            <a:r>
              <a:rPr lang="en-US" sz="2800"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t>
            </a:r>
            <a:r>
              <a:rPr lang="en-US" sz="28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Ozone Oxidation) </a:t>
            </a:r>
            <a:r>
              <a:rPr lang="en-US" sz="24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Continued.</a:t>
            </a:r>
            <a:br>
              <a:rPr lang="en-IN" sz="2800" dirty="0"/>
            </a:br>
            <a:endParaRPr lang="en-IN" sz="2800" dirty="0"/>
          </a:p>
        </p:txBody>
      </p:sp>
      <p:sp>
        <p:nvSpPr>
          <p:cNvPr id="3" name="Content Placeholder 2">
            <a:extLst>
              <a:ext uri="{FF2B5EF4-FFF2-40B4-BE49-F238E27FC236}">
                <a16:creationId xmlns:a16="http://schemas.microsoft.com/office/drawing/2014/main" id="{BE934251-CAD7-474F-BD35-0BED9DD224D0}"/>
              </a:ext>
            </a:extLst>
          </p:cNvPr>
          <p:cNvSpPr>
            <a:spLocks noGrp="1"/>
          </p:cNvSpPr>
          <p:nvPr>
            <p:ph idx="1"/>
          </p:nvPr>
        </p:nvSpPr>
        <p:spPr>
          <a:xfrm>
            <a:off x="0" y="1417638"/>
            <a:ext cx="9144000" cy="5440362"/>
          </a:xfrm>
        </p:spPr>
        <p:txBody>
          <a:bodyPr>
            <a:normAutofit/>
          </a:bodyPr>
          <a:lstStyle/>
          <a:p>
            <a:pPr marL="0" indent="0">
              <a:buNone/>
            </a:pPr>
            <a:r>
              <a:rPr lang="en-US" sz="2600" b="1" u="sng"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Composition of the ozone can lead to</a:t>
            </a:r>
            <a:r>
              <a:rPr lang="en-US" sz="26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beneficial oxygenation and bio stimulation.</a:t>
            </a:r>
          </a:p>
          <a:p>
            <a:pPr marL="0" indent="0">
              <a:buNone/>
            </a:pPr>
            <a:r>
              <a:rPr lang="en-US" sz="26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Peroxide Oxidation</a:t>
            </a:r>
            <a:r>
              <a:rPr lang="en-US" sz="2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i</a:t>
            </a:r>
            <a:r>
              <a:rPr lang="en-US" sz="26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.e. Fenton’s Reagent oxidation</a:t>
            </a:r>
            <a:r>
              <a:rPr lang="en-US" sz="2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:Oxidation using liquid hydrogen peroxide (H</a:t>
            </a:r>
            <a:r>
              <a:rPr lang="en-US" sz="2600" b="1" baseline="-25000"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2</a:t>
            </a:r>
            <a:r>
              <a:rPr lang="en-US" sz="2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O</a:t>
            </a:r>
            <a:r>
              <a:rPr lang="en-US" sz="2600" b="1" baseline="-25000"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2</a:t>
            </a:r>
            <a:r>
              <a:rPr lang="en-US" sz="2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in the presence of native or supplemental ferrous iron (Fe</a:t>
            </a:r>
            <a:r>
              <a:rPr lang="en-US" sz="2600" b="1" baseline="30000"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+2</a:t>
            </a:r>
            <a:r>
              <a:rPr lang="en-US" sz="2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produces Fenton’s Reagent which yields free hydroxyl radicals (OH</a:t>
            </a:r>
            <a:r>
              <a:rPr lang="en-US" sz="2600" b="1" baseline="30000"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a:t>
            </a:r>
            <a:r>
              <a:rPr lang="en-US" sz="2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p>
          <a:p>
            <a:pPr marL="0" indent="0">
              <a:buNone/>
            </a:pPr>
            <a:r>
              <a:rPr lang="en-US" sz="2600" b="1"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@These strong, nonspecific oxidants can rapidly degrade a variety of organic compounds. Fenton’s Reagent oxidation is most effective under very acidic pH (e.g., pH 2 to 4) and becomes ineffective under moderate to strongly alkaline conditions. The reactions are extremely rapid and follow second-order kinetics. </a:t>
            </a:r>
            <a:endParaRPr lang="en-IN" sz="2600" dirty="0">
              <a:solidFill>
                <a:srgbClr val="002060"/>
              </a:solidFill>
              <a:effectLst>
                <a:outerShdw blurRad="38100" dist="38100" dir="2700000" algn="tl">
                  <a:srgbClr val="000000">
                    <a:alpha val="43137"/>
                  </a:srgbClr>
                </a:outerShdw>
              </a:effectLst>
            </a:endParaRPr>
          </a:p>
          <a:p>
            <a:endParaRPr lang="en-IN" sz="2400" dirty="0"/>
          </a:p>
        </p:txBody>
      </p:sp>
    </p:spTree>
    <p:extLst>
      <p:ext uri="{BB962C8B-B14F-4D97-AF65-F5344CB8AC3E}">
        <p14:creationId xmlns:p14="http://schemas.microsoft.com/office/powerpoint/2010/main" val="313109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72299-AE3C-4072-A111-548FE926878F}"/>
              </a:ext>
            </a:extLst>
          </p:cNvPr>
          <p:cNvSpPr>
            <a:spLocks noGrp="1"/>
          </p:cNvSpPr>
          <p:nvPr>
            <p:ph type="title"/>
          </p:nvPr>
        </p:nvSpPr>
        <p:spPr>
          <a:xfrm>
            <a:off x="0" y="1"/>
            <a:ext cx="9144000" cy="1066800"/>
          </a:xfrm>
        </p:spPr>
        <p:txBody>
          <a:bodyPr>
            <a:noAutofit/>
          </a:bodyPr>
          <a:lstStyle/>
          <a:p>
            <a:br>
              <a:rPr lang="en-US" sz="2800" b="1"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br>
            <a:r>
              <a:rPr lang="en-US" sz="2800" b="1"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4.</a:t>
            </a:r>
            <a:r>
              <a:rPr lang="en-US" sz="28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General Methodology: Water Treatment Processes (</a:t>
            </a:r>
            <a:r>
              <a:rPr lang="en-US" sz="28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a:t>
            </a:r>
            <a:r>
              <a:rPr lang="en-US" sz="28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  Save Underwater  Marine lif</a:t>
            </a: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e).</a:t>
            </a:r>
            <a:br>
              <a:rPr lang="en-US" sz="28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br>
            <a:endParaRPr lang="en-IN" sz="2800" dirty="0"/>
          </a:p>
        </p:txBody>
      </p:sp>
      <p:sp>
        <p:nvSpPr>
          <p:cNvPr id="3" name="Content Placeholder 2">
            <a:extLst>
              <a:ext uri="{FF2B5EF4-FFF2-40B4-BE49-F238E27FC236}">
                <a16:creationId xmlns:a16="http://schemas.microsoft.com/office/drawing/2014/main" id="{63A7838C-8366-4DAB-97E2-0E8CDC9D2E85}"/>
              </a:ext>
            </a:extLst>
          </p:cNvPr>
          <p:cNvSpPr>
            <a:spLocks noGrp="1"/>
          </p:cNvSpPr>
          <p:nvPr>
            <p:ph idx="1"/>
          </p:nvPr>
        </p:nvSpPr>
        <p:spPr>
          <a:xfrm>
            <a:off x="0" y="1066802"/>
            <a:ext cx="9144000" cy="5791198"/>
          </a:xfrm>
        </p:spPr>
        <p:txBody>
          <a:bodyPr>
            <a:normAutofit fontScale="25000" lnSpcReduction="20000"/>
          </a:bodyPr>
          <a:lstStyle/>
          <a:p>
            <a:pPr marL="0" indent="0">
              <a:buNone/>
            </a:pPr>
            <a:r>
              <a:rPr lang="en-US" sz="92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a:t>
            </a:r>
            <a:r>
              <a:rPr lang="en-US" sz="9200" b="1" u="sng"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Dr.VK Goswami </a:t>
            </a:r>
            <a:r>
              <a:rPr lang="en-US" sz="92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et.al. found  that catalytic oxides of first row transition metal oxides e.g. Cobalt oxide should optimize the process of subsurface remediation and above-ground water treatment systems depending on a variety of site-specific conditions e.g. reaction rate kinetics.</a:t>
            </a:r>
          </a:p>
          <a:p>
            <a:pPr marL="0" indent="0">
              <a:buNone/>
            </a:pPr>
            <a:r>
              <a:rPr lang="en-US" sz="9200" b="1" dirty="0">
                <a:solidFill>
                  <a:srgbClr val="000000"/>
                </a:solidFill>
                <a:latin typeface="Verdana" panose="020B0604030504040204" pitchFamily="34" charset="0"/>
                <a:ea typeface="Calibri" panose="020F0502020204030204" pitchFamily="34" charset="0"/>
              </a:rPr>
              <a:t>@ </a:t>
            </a:r>
            <a:r>
              <a:rPr lang="en-US" sz="9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Hence , the efforts are focused to  discuss </a:t>
            </a:r>
            <a:r>
              <a:rPr lang="en-US" sz="92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strategies to  save underwater  marine lif</a:t>
            </a:r>
            <a:r>
              <a:rPr lang="en-US" sz="9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e</a:t>
            </a:r>
            <a:r>
              <a:rPr lang="en-US" sz="9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and environment by controlling Water &amp;  Environmental pollution resulting due to </a:t>
            </a:r>
            <a:r>
              <a:rPr lang="en-US" sz="92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toxins</a:t>
            </a:r>
            <a:r>
              <a:rPr lang="en-US" sz="9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92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chemical, biological, physical and radiation)</a:t>
            </a:r>
            <a:r>
              <a:rPr lang="en-US" sz="9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92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toxic gases(</a:t>
            </a:r>
            <a:r>
              <a:rPr lang="en-US" sz="80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GHG,CO</a:t>
            </a:r>
            <a:r>
              <a:rPr lang="en-US" sz="9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US" sz="9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by Catalytic oxides of first row transition metal oxides and employing </a:t>
            </a:r>
            <a:r>
              <a:rPr lang="en-US" sz="92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Times New Roman" panose="02020603050405020304" pitchFamily="18" charset="0"/>
              </a:rPr>
              <a:t>High Affinity  Toxin Receptors </a:t>
            </a:r>
            <a:r>
              <a:rPr lang="en-US" sz="80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Times New Roman" panose="02020603050405020304" pitchFamily="18" charset="0"/>
              </a:rPr>
              <a:t>(HART)</a:t>
            </a:r>
            <a:r>
              <a:rPr lang="en-US" sz="92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Times New Roman" panose="02020603050405020304" pitchFamily="18" charset="0"/>
              </a:rPr>
              <a:t>for depolluting water</a:t>
            </a:r>
            <a:r>
              <a:rPr lang="en-US" sz="9200" b="1" dirty="0">
                <a:solidFill>
                  <a:srgbClr val="FF000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&amp; </a:t>
            </a:r>
            <a:r>
              <a:rPr lang="en-US" sz="92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detoxifying </a:t>
            </a:r>
            <a:r>
              <a:rPr lang="en-US" sz="8000" b="1" u="sng"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GHG</a:t>
            </a:r>
            <a:r>
              <a:rPr lang="en-US" sz="80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 (CH4, CO2,N2O,CFC </a:t>
            </a:r>
            <a:r>
              <a:rPr lang="en-US" sz="92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a:t>
            </a:r>
            <a:r>
              <a:rPr lang="en-US" sz="9200" b="1" dirty="0">
                <a:solidFill>
                  <a:srgbClr val="FF000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 e.g. converting</a:t>
            </a:r>
            <a:r>
              <a:rPr lang="en-US" sz="8000" b="1" dirty="0">
                <a:solidFill>
                  <a:srgbClr val="FF000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 </a:t>
            </a:r>
            <a:r>
              <a:rPr lang="en-US" sz="8000" b="1" u="sng"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CH4</a:t>
            </a:r>
            <a:r>
              <a:rPr lang="en-US" sz="9200" b="1" u="sng"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 to ethanol </a:t>
            </a:r>
            <a:r>
              <a:rPr lang="en-US" sz="9200" b="1" dirty="0">
                <a:solidFill>
                  <a:srgbClr val="FF000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by catalytic processes and developing  hybrid fuels like bio-ethanol and </a:t>
            </a:r>
            <a:r>
              <a:rPr lang="en-US" sz="9200" b="1" u="sng" dirty="0">
                <a:solidFill>
                  <a:srgbClr val="FF000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bio-diesel and go for electricity from biomass as well as </a:t>
            </a:r>
            <a:r>
              <a:rPr lang="en-US" sz="9200" b="1" i="1" dirty="0">
                <a:solidFill>
                  <a:srgbClr val="000000"/>
                </a:solidFill>
                <a:effectLst/>
                <a:latin typeface="Arial" panose="020B0604020202020204" pitchFamily="34" charset="0"/>
                <a:ea typeface="Calibri" panose="020F0502020204030204" pitchFamily="34" charset="0"/>
              </a:rPr>
              <a:t> </a:t>
            </a:r>
            <a:r>
              <a:rPr lang="en-US" sz="9200" b="1" u="sng" dirty="0">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to subsequent bioremediation.</a:t>
            </a:r>
            <a:endParaRPr lang="en-US" sz="9200" b="1" u="sng"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endParaRPr>
          </a:p>
          <a:p>
            <a:pPr marL="0" indent="0">
              <a:buNone/>
            </a:pPr>
            <a:r>
              <a:rPr lang="en-US" sz="92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 </a:t>
            </a:r>
            <a:r>
              <a:rPr lang="en-US" sz="92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Next, to evaluate correlation of  chemical oxidants with chemical species associated with soil and aquifer materials, and with target and non-target contaminants during water treatment processes.</a:t>
            </a:r>
            <a:endParaRPr lang="en-IN" sz="92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a:buNone/>
            </a:pPr>
            <a:endParaRPr lang="en-IN" sz="5100" dirty="0">
              <a:effectLst/>
              <a:latin typeface="Times New Roman" panose="02020603050405020304" pitchFamily="18" charset="0"/>
              <a:ea typeface="Calibri" panose="020F0502020204030204" pitchFamily="34" charset="0"/>
            </a:endParaRPr>
          </a:p>
          <a:p>
            <a:endParaRPr lang="en-IN" dirty="0"/>
          </a:p>
        </p:txBody>
      </p:sp>
    </p:spTree>
    <p:extLst>
      <p:ext uri="{BB962C8B-B14F-4D97-AF65-F5344CB8AC3E}">
        <p14:creationId xmlns:p14="http://schemas.microsoft.com/office/powerpoint/2010/main" val="1599370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3187E-E310-46CB-9D6A-57240F30C74C}"/>
              </a:ext>
            </a:extLst>
          </p:cNvPr>
          <p:cNvSpPr>
            <a:spLocks noGrp="1"/>
          </p:cNvSpPr>
          <p:nvPr>
            <p:ph type="title"/>
          </p:nvPr>
        </p:nvSpPr>
        <p:spPr>
          <a:xfrm>
            <a:off x="0" y="0"/>
            <a:ext cx="9067800" cy="1066800"/>
          </a:xfrm>
        </p:spPr>
        <p:txBody>
          <a:bodyPr>
            <a:noAutofit/>
          </a:bodyPr>
          <a:lstStyle/>
          <a:p>
            <a:r>
              <a:rPr lang="en-US" sz="2800" b="1"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4.</a:t>
            </a:r>
            <a:r>
              <a:rPr lang="en-US" sz="28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General Methodology:</a:t>
            </a:r>
            <a:r>
              <a:rPr lang="en-US" sz="2800" b="1" u="sng" dirty="0">
                <a:solidFill>
                  <a:srgbClr val="FF0000"/>
                </a:solidFill>
                <a:effectLst>
                  <a:outerShdw blurRad="38100" dist="38100" dir="2700000" algn="tl">
                    <a:srgbClr val="000000">
                      <a:alpha val="43137"/>
                    </a:srgbClr>
                  </a:outerShdw>
                </a:effectLst>
                <a:latin typeface="Verdana" panose="020B0604030504040204" pitchFamily="34" charset="0"/>
                <a:ea typeface="Times New Roman" panose="02020603050405020304" pitchFamily="18" charset="0"/>
              </a:rPr>
              <a:t>(</a:t>
            </a:r>
            <a:r>
              <a:rPr lang="en-US" sz="28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US" sz="2800" b="1" dirty="0">
                <a:solidFill>
                  <a:srgbClr val="FF000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Correlational  Predictive Model of Chemical Reaction Kinetics</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(MCRK)</a:t>
            </a:r>
            <a:r>
              <a:rPr lang="en-US" sz="2400" b="1" dirty="0">
                <a:solidFill>
                  <a:srgbClr val="000000"/>
                </a:solidFill>
                <a:effectLst/>
                <a:latin typeface="Times" panose="02020603050405020304" pitchFamily="18" charset="0"/>
                <a:ea typeface="Calibri" panose="020F0502020204030204" pitchFamily="34" charset="0"/>
              </a:rPr>
              <a:t>’</a:t>
            </a:r>
            <a:endParaRPr lang="en-IN" sz="2400" dirty="0"/>
          </a:p>
        </p:txBody>
      </p:sp>
      <p:sp>
        <p:nvSpPr>
          <p:cNvPr id="3" name="Content Placeholder 2">
            <a:extLst>
              <a:ext uri="{FF2B5EF4-FFF2-40B4-BE49-F238E27FC236}">
                <a16:creationId xmlns:a16="http://schemas.microsoft.com/office/drawing/2014/main" id="{3047061B-7AC7-4A19-83B1-8CCB37812536}"/>
              </a:ext>
            </a:extLst>
          </p:cNvPr>
          <p:cNvSpPr>
            <a:spLocks noGrp="1"/>
          </p:cNvSpPr>
          <p:nvPr>
            <p:ph idx="1"/>
          </p:nvPr>
        </p:nvSpPr>
        <p:spPr>
          <a:xfrm>
            <a:off x="0" y="990600"/>
            <a:ext cx="9067800" cy="5867400"/>
          </a:xfrm>
        </p:spPr>
        <p:txBody>
          <a:bodyPr>
            <a:normAutofit fontScale="25000" lnSpcReduction="20000"/>
          </a:bodyPr>
          <a:lstStyle/>
          <a:p>
            <a:pPr marL="0" indent="0">
              <a:lnSpc>
                <a:spcPct val="120000"/>
              </a:lnSpc>
              <a:buNone/>
            </a:pPr>
            <a:r>
              <a:rPr lang="en-US" sz="9200" b="1" dirty="0">
                <a:solidFill>
                  <a:srgbClr val="00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@Next, to  evaluate </a:t>
            </a:r>
            <a:r>
              <a:rPr lang="en-US" sz="92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correlation of  chemical oxidants with chemical species associated with soil and aquifer materials, </a:t>
            </a:r>
            <a:r>
              <a:rPr lang="en-US" sz="92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and with target and non-target contaminants during water treatment processes.</a:t>
            </a:r>
          </a:p>
          <a:p>
            <a:pPr marL="0" indent="0">
              <a:lnSpc>
                <a:spcPct val="120000"/>
              </a:lnSpc>
              <a:buNone/>
            </a:pPr>
            <a:r>
              <a:rPr lang="en-US" sz="92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to </a:t>
            </a:r>
            <a:r>
              <a:rPr lang="en-US" sz="92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cs typeface="Arial" panose="020B0604020202020204" pitchFamily="34" charset="0"/>
              </a:rPr>
              <a:t>develop  physicochemical and spectroscopic methods to characterize the</a:t>
            </a:r>
            <a:r>
              <a:rPr lang="en-US" sz="92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rPr>
              <a:t> </a:t>
            </a:r>
            <a:r>
              <a:rPr lang="en-US" sz="92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cs typeface="Arial" panose="020B0604020202020204" pitchFamily="34" charset="0"/>
              </a:rPr>
              <a:t>in-situ</a:t>
            </a:r>
            <a:r>
              <a:rPr lang="en-US" sz="92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rPr>
              <a:t> </a:t>
            </a:r>
            <a:r>
              <a:rPr lang="en-US" sz="92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cs typeface="Arial" panose="020B0604020202020204" pitchFamily="34" charset="0"/>
              </a:rPr>
              <a:t>chemical speciation of the inorganic contaminants,</a:t>
            </a:r>
            <a:r>
              <a:rPr lang="en-US" sz="92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 to entrap water contaminants,</a:t>
            </a:r>
            <a:r>
              <a:rPr lang="en-US" sz="92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Times New Roman" panose="02020603050405020304" pitchFamily="18" charset="0"/>
              </a:rPr>
              <a:t> </a:t>
            </a:r>
            <a:r>
              <a:rPr lang="en-US" sz="92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toxins, and develop</a:t>
            </a:r>
            <a:r>
              <a:rPr lang="en-US" sz="9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88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Catalyst – Absorption – Beds, ‘carbon sinks’, Cobalt Oxide Catalyst Converters for limiting Green House Gases (</a:t>
            </a:r>
            <a:r>
              <a:rPr lang="en-US" sz="88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CO</a:t>
            </a:r>
            <a:r>
              <a:rPr lang="en-US" sz="8800" b="1" baseline="-25000"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2</a:t>
            </a:r>
            <a:r>
              <a:rPr lang="en-US" sz="88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CH</a:t>
            </a:r>
            <a:r>
              <a:rPr lang="en-US" sz="8800" b="1" baseline="-25000"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4</a:t>
            </a:r>
            <a:r>
              <a:rPr lang="en-US" sz="88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CO, H</a:t>
            </a:r>
            <a:r>
              <a:rPr lang="en-US" sz="8800" b="1" baseline="-25000"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2</a:t>
            </a:r>
            <a:r>
              <a:rPr lang="en-US" sz="88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N</a:t>
            </a:r>
            <a:r>
              <a:rPr lang="en-US" sz="8800" b="1" baseline="-25000"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2</a:t>
            </a:r>
            <a:r>
              <a:rPr lang="en-US" sz="88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O, SF</a:t>
            </a:r>
            <a:r>
              <a:rPr lang="en-US" sz="8800" b="1" baseline="-25000"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6</a:t>
            </a:r>
            <a:r>
              <a:rPr lang="en-US" sz="88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14CO</a:t>
            </a:r>
            <a:r>
              <a:rPr lang="en-US" sz="8800" b="1" baseline="-25000"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2</a:t>
            </a:r>
            <a:r>
              <a:rPr lang="en-US" sz="88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a:t>
            </a:r>
            <a:r>
              <a:rPr lang="en-US" sz="88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and inhibit the generation and widespread release of toxic chemical substances  in waterbodies</a:t>
            </a:r>
            <a:r>
              <a:rPr lang="en-US" sz="88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and optimize the remediation of water treatment process by </a:t>
            </a:r>
            <a:r>
              <a:rPr lang="en-US" sz="88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Arial" panose="020B0604020202020204" pitchFamily="34" charset="0"/>
              </a:rPr>
              <a:t>chemical oxidation &amp; regeneration of </a:t>
            </a:r>
            <a:r>
              <a:rPr lang="en-US" sz="88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Times New Roman" panose="02020603050405020304" pitchFamily="18" charset="0"/>
              </a:rPr>
              <a:t>granular activated carbon</a:t>
            </a:r>
            <a:r>
              <a:rPr lang="en-US" sz="88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Arial" panose="020B0604020202020204" pitchFamily="34" charset="0"/>
              </a:rPr>
              <a:t> (GAC) to save</a:t>
            </a:r>
            <a:r>
              <a:rPr lang="en-US" sz="88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Arial" panose="020B0604020202020204" pitchFamily="34" charset="0"/>
              </a:rPr>
              <a:t> marine life .</a:t>
            </a:r>
          </a:p>
          <a:p>
            <a:pPr marL="0" indent="0">
              <a:lnSpc>
                <a:spcPct val="120000"/>
              </a:lnSpc>
              <a:buNone/>
            </a:pPr>
            <a:r>
              <a:rPr lang="en-US" sz="92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a:t>
            </a:r>
            <a:r>
              <a:rPr lang="en-US" sz="80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Finally, </a:t>
            </a:r>
            <a:r>
              <a:rPr lang="en-US" sz="80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develop  Correlational  Predictive Model of Chemical Reaction Kinetics(MCRK)</a:t>
            </a:r>
            <a:r>
              <a:rPr lang="en-US" sz="80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in order to investigate process fundamentals &amp; assess contaminant transformation.</a:t>
            </a:r>
            <a:endParaRPr lang="en-IN" sz="8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r>
              <a:rPr lang="en-US" sz="80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a:t>
            </a:r>
            <a:endParaRPr lang="en-IN" sz="80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endParaRPr lang="en-IN" dirty="0"/>
          </a:p>
        </p:txBody>
      </p:sp>
    </p:spTree>
    <p:extLst>
      <p:ext uri="{BB962C8B-B14F-4D97-AF65-F5344CB8AC3E}">
        <p14:creationId xmlns:p14="http://schemas.microsoft.com/office/powerpoint/2010/main" val="2878854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AC975-C5B8-46BC-B297-70586A3CA5B9}"/>
              </a:ext>
            </a:extLst>
          </p:cNvPr>
          <p:cNvSpPr>
            <a:spLocks noGrp="1"/>
          </p:cNvSpPr>
          <p:nvPr>
            <p:ph type="title"/>
          </p:nvPr>
        </p:nvSpPr>
        <p:spPr>
          <a:xfrm>
            <a:off x="0" y="76200"/>
            <a:ext cx="9144000" cy="914400"/>
          </a:xfrm>
        </p:spPr>
        <p:txBody>
          <a:bodyPr>
            <a:normAutofit/>
          </a:bodyPr>
          <a:lstStyle/>
          <a:p>
            <a:r>
              <a:rPr lang="en-US" sz="28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5.Remediation of Environmental Pollution</a:t>
            </a:r>
            <a:r>
              <a:rPr lang="en-US" sz="24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(REP)</a:t>
            </a:r>
            <a:endParaRPr lang="en-IN" sz="2400"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634265D-A456-4C62-98FA-EB99760E9B56}"/>
              </a:ext>
            </a:extLst>
          </p:cNvPr>
          <p:cNvSpPr>
            <a:spLocks noGrp="1"/>
          </p:cNvSpPr>
          <p:nvPr>
            <p:ph idx="1"/>
          </p:nvPr>
        </p:nvSpPr>
        <p:spPr>
          <a:xfrm>
            <a:off x="0" y="990600"/>
            <a:ext cx="9144000" cy="5867400"/>
          </a:xfrm>
        </p:spPr>
        <p:txBody>
          <a:bodyPr>
            <a:noAutofit/>
          </a:bodyPr>
          <a:lstStyle/>
          <a:p>
            <a:pPr marL="0" indent="0">
              <a:buNone/>
            </a:pP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@Goswami V.K et</a:t>
            </a:r>
            <a:r>
              <a:rPr lang="en-US" sz="23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al have shown that </a:t>
            </a:r>
            <a:r>
              <a:rPr lang="en-US" sz="23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th</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e few  oxides of first  row of transition metals viz. Cobalt Oxides : </a:t>
            </a:r>
            <a:r>
              <a:rPr lang="en-US" sz="2300" b="1" dirty="0" err="1">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CoO</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 Co0</a:t>
            </a:r>
            <a:r>
              <a:rPr lang="en-US" sz="2300" b="1" baseline="-250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I</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Co0</a:t>
            </a:r>
            <a:r>
              <a:rPr lang="en-US" sz="2300" b="1" baseline="-250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II</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2300" b="1" dirty="0" err="1">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CoO</a:t>
            </a:r>
            <a:r>
              <a:rPr lang="en-US" sz="2300" b="1" baseline="-25000" dirty="0" err="1">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I,II</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CO</a:t>
            </a:r>
            <a:r>
              <a:rPr lang="en-US" sz="2300" b="1" baseline="-250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2</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a:t>
            </a:r>
            <a:r>
              <a:rPr lang="en-US" sz="2300" b="1" baseline="-250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3</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CO</a:t>
            </a:r>
            <a:r>
              <a:rPr lang="en-US" sz="2300" b="1" baseline="-250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3</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a:t>
            </a:r>
            <a:r>
              <a:rPr lang="en-US" sz="2300" b="1" baseline="-250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4 </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with </a:t>
            </a:r>
            <a:r>
              <a:rPr lang="en-US" sz="23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high values of Magnetic Susceptibility, high Surface area ,highest activation energy &amp;  high Catalytic activity exhibits dramatic heating and cooling when a magnetic field is applied and removed, at  normal conditions by providing highly efficient cooling at room temperatures,  and does  not loose efficiency when the cooling cycle is repeated time after time</a:t>
            </a:r>
            <a:r>
              <a:rPr lang="en-US" sz="23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p>
          <a:p>
            <a:pPr marL="0" indent="0">
              <a:buNone/>
            </a:pPr>
            <a:r>
              <a:rPr lang="en-US" sz="23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Mitigation of emission of </a:t>
            </a:r>
            <a:r>
              <a:rPr lang="en-GB"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CO</a:t>
            </a:r>
            <a:r>
              <a:rPr lang="en-GB" sz="2300" b="1" u="sng" baseline="-25000"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2</a:t>
            </a:r>
            <a:r>
              <a:rPr lang="en-GB" sz="2300" b="1" baseline="-250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(a)Plantation:</a:t>
            </a:r>
            <a:r>
              <a:rPr lang="en-US" sz="23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plants are the best absorbent of CO</a:t>
            </a:r>
            <a:r>
              <a:rPr lang="en-US" sz="2300" b="1" baseline="-250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2</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Each tree planted in the humid tropics absorbs 50 pounds (22 kg) of carbon dioxide every year.</a:t>
            </a:r>
            <a:r>
              <a:rPr lang="en-US" sz="23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p>
          <a:p>
            <a:pPr marL="0" indent="0">
              <a:buNone/>
            </a:pPr>
            <a:r>
              <a:rPr lang="en-US" sz="23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(b) </a:t>
            </a: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Control Anthropogenic Activities </a:t>
            </a:r>
            <a:r>
              <a:rPr lang="en-US" sz="23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(c)</a:t>
            </a:r>
            <a:r>
              <a:rPr lang="en-US" sz="23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GHG(Methane) To Ethanol By Catalytic Processes.(d)  Non-Conventional Energy.</a:t>
            </a:r>
            <a:r>
              <a:rPr lang="en-US" sz="23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Nuclear, Electric, Wind, Water, &amp; Solar energy ).</a:t>
            </a:r>
            <a:r>
              <a:rPr lang="en-GB"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Expand </a:t>
            </a:r>
            <a:r>
              <a:rPr lang="en-GB" sz="23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renewable and clean energy technologies </a:t>
            </a:r>
            <a:r>
              <a:rPr lang="en-US" sz="23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viz. Power Generation from Biomass ,</a:t>
            </a:r>
            <a:r>
              <a:rPr lang="en-US" sz="23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reducing the use of Ozone Depleting Substances ,and Carbon Emissions .</a:t>
            </a:r>
            <a:r>
              <a:rPr lang="en-US" sz="2300" b="1" i="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endParaRPr lang="en-IN" sz="23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98137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C6872-7847-462E-B9AC-4924776F7A84}"/>
              </a:ext>
            </a:extLst>
          </p:cNvPr>
          <p:cNvSpPr>
            <a:spLocks noGrp="1"/>
          </p:cNvSpPr>
          <p:nvPr>
            <p:ph type="title"/>
          </p:nvPr>
        </p:nvSpPr>
        <p:spPr>
          <a:xfrm>
            <a:off x="0" y="0"/>
            <a:ext cx="9144000" cy="762000"/>
          </a:xfrm>
        </p:spPr>
        <p:txBody>
          <a:bodyPr>
            <a:normAutofit/>
          </a:bodyPr>
          <a:lstStyle/>
          <a:p>
            <a:r>
              <a:rPr lang="en-US" sz="24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5.Remediation of Environmental Pollution (REP)</a:t>
            </a:r>
            <a:endParaRPr lang="en-IN" sz="2400" dirty="0"/>
          </a:p>
        </p:txBody>
      </p:sp>
      <p:sp>
        <p:nvSpPr>
          <p:cNvPr id="3" name="Content Placeholder 2">
            <a:extLst>
              <a:ext uri="{FF2B5EF4-FFF2-40B4-BE49-F238E27FC236}">
                <a16:creationId xmlns:a16="http://schemas.microsoft.com/office/drawing/2014/main" id="{370C13D2-8F94-403D-A128-C29150E5E7BB}"/>
              </a:ext>
            </a:extLst>
          </p:cNvPr>
          <p:cNvSpPr>
            <a:spLocks noGrp="1"/>
          </p:cNvSpPr>
          <p:nvPr>
            <p:ph idx="1"/>
          </p:nvPr>
        </p:nvSpPr>
        <p:spPr>
          <a:xfrm>
            <a:off x="0" y="762000"/>
            <a:ext cx="9144000" cy="6096000"/>
          </a:xfrm>
        </p:spPr>
        <p:txBody>
          <a:bodyPr>
            <a:noAutofit/>
          </a:bodyPr>
          <a:lstStyle/>
          <a:p>
            <a:pPr marL="0" indent="0">
              <a:buNone/>
            </a:pPr>
            <a:r>
              <a:rPr lang="en-US" sz="22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US" sz="22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Mitigation of emission of </a:t>
            </a:r>
            <a:r>
              <a:rPr lang="en-GB" sz="22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CO</a:t>
            </a:r>
            <a:r>
              <a:rPr lang="en-GB" sz="2800" b="1" u="sng" baseline="-25000"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2</a:t>
            </a:r>
            <a:r>
              <a:rPr lang="en-GB" sz="2800" b="1" baseline="-250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endParaRPr lang="en-GB" sz="2800" b="1" baseline="-25000"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a:buNone/>
            </a:pPr>
            <a:r>
              <a:rPr lang="en-US" sz="2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By</a:t>
            </a:r>
            <a:r>
              <a:rPr lang="en-US" sz="22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pollution control devices</a:t>
            </a:r>
            <a:r>
              <a:rPr lang="en-US" sz="22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2200" b="1" u="sng" dirty="0" err="1">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e.g</a:t>
            </a:r>
            <a:r>
              <a:rPr lang="en-US" sz="2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Absorption – beds(</a:t>
            </a:r>
            <a:r>
              <a:rPr lang="en-US" sz="2200" b="1" dirty="0" err="1">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CoO</a:t>
            </a:r>
            <a:r>
              <a:rPr lang="en-US" sz="2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22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carbon sinks’ ,</a:t>
            </a:r>
            <a:r>
              <a:rPr lang="en-US" sz="2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2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HART</a:t>
            </a:r>
            <a:r>
              <a:rPr lang="en-US" sz="2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Catalyst Converters, etc., for limiting Green House Gases</a:t>
            </a:r>
            <a:r>
              <a:rPr lang="en-US" sz="2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US" sz="2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Catalyst-beds .</a:t>
            </a:r>
          </a:p>
          <a:p>
            <a:pPr marL="0" indent="0">
              <a:buNone/>
            </a:pPr>
            <a:r>
              <a:rPr lang="en-US" sz="2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20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LUNAR COOLING</a:t>
            </a:r>
            <a:r>
              <a:rPr lang="en-US" sz="2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22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I’m of the view that  Lunar Energy can be harnessed and  used for Cooling  and production of Lunar Ac and refrigeration as well. Lunar Cooling can be generated by either harnessing the Lunar energy through Lunar Panels alike Solar panels or  developing the Lunar Concentrator</a:t>
            </a:r>
            <a:r>
              <a:rPr lang="en-US" sz="2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by using a parabolic trough like machine, perhaps complete with methanol and activated Carbon attached on the top. In all probability this  proposed  system  of Lunar Concentrator   comprising </a:t>
            </a:r>
            <a:r>
              <a:rPr lang="en-US" sz="22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methanol and activated Carbon should  minimize Green House effect, thereby increasing the Cooling  process. </a:t>
            </a:r>
            <a:r>
              <a:rPr lang="en-US" sz="2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US" sz="2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remediation of water contamination treatment &amp;detoxification of  toxins</a:t>
            </a:r>
            <a:r>
              <a:rPr lang="en-US" sz="24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may be used to </a:t>
            </a:r>
            <a:r>
              <a:rPr lang="en-US" sz="2400"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a:t>
            </a:r>
            <a:r>
              <a:rPr lang="en-US" sz="24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 develop  Correlational  Predictive </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Model of Chemical Reaction Kinetics</a:t>
            </a:r>
            <a:r>
              <a:rPr lang="en-US" sz="2000" b="1" dirty="0">
                <a:solidFill>
                  <a:srgbClr val="FF000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(MCRK</a:t>
            </a:r>
            <a:r>
              <a:rPr lang="en-US" sz="2400" b="1" dirty="0">
                <a:solidFill>
                  <a:srgbClr val="FF000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rPr>
              <a:t>)</a:t>
            </a:r>
            <a:r>
              <a:rPr lang="en-US" sz="2400"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a:t>
            </a:r>
            <a:r>
              <a:rPr lang="en-US" sz="23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in order to investigate process fundamentals &amp; assess contaminant transformation</a:t>
            </a:r>
            <a:r>
              <a:rPr lang="en-US" sz="24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a:t>
            </a:r>
            <a:endParaRPr lang="en-IN" sz="2400" dirty="0"/>
          </a:p>
          <a:p>
            <a:pPr marL="0" indent="0">
              <a:buNone/>
            </a:pPr>
            <a:endParaRPr lang="en-US" sz="2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a:buNone/>
            </a:pPr>
            <a:r>
              <a:rPr lang="en-US" sz="2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US" sz="2200" b="1" dirty="0">
                <a:solidFill>
                  <a:srgbClr val="00206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rPr>
              <a:t> </a:t>
            </a:r>
            <a:r>
              <a:rPr lang="en-US" sz="22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Control Global Warming , </a:t>
            </a:r>
            <a:endParaRPr lang="en-IN" sz="2000" dirty="0"/>
          </a:p>
        </p:txBody>
      </p:sp>
    </p:spTree>
    <p:extLst>
      <p:ext uri="{BB962C8B-B14F-4D97-AF65-F5344CB8AC3E}">
        <p14:creationId xmlns:p14="http://schemas.microsoft.com/office/powerpoint/2010/main" val="832509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r>
              <a:rPr lang="en-US" sz="2800" b="1" dirty="0">
                <a:solidFill>
                  <a:srgbClr val="FF0000"/>
                </a:solidFill>
                <a:effectLst>
                  <a:outerShdw blurRad="38100" dist="38100" dir="2700000" algn="tl">
                    <a:srgbClr val="000000">
                      <a:alpha val="43137"/>
                    </a:srgbClr>
                  </a:outerShdw>
                </a:effectLst>
              </a:rPr>
              <a:t>6.SCOPE</a:t>
            </a:r>
            <a:r>
              <a:rPr lang="en-US" sz="2400" dirty="0">
                <a:solidFill>
                  <a:srgbClr val="FF0000"/>
                </a:solidFill>
              </a:rPr>
              <a:t>:(</a:t>
            </a:r>
            <a:r>
              <a:rPr lang="en-US" sz="2800" b="1" dirty="0">
                <a:solidFill>
                  <a:srgbClr val="FF0000"/>
                </a:solidFill>
                <a:effectLst>
                  <a:outerShdw blurRad="38100" dist="38100" dir="2700000" algn="tl">
                    <a:srgbClr val="000000">
                      <a:alpha val="43137"/>
                    </a:srgbClr>
                  </a:outerShdw>
                </a:effectLst>
              </a:rPr>
              <a:t>Water Car &amp; Water Harnessing From Fog &amp; Humid Atmosphere (</a:t>
            </a:r>
            <a:r>
              <a:rPr lang="en-US" sz="2400" b="1" dirty="0">
                <a:solidFill>
                  <a:srgbClr val="FF0000"/>
                </a:solidFill>
                <a:effectLst>
                  <a:outerShdw blurRad="38100" dist="38100" dir="2700000" algn="tl">
                    <a:srgbClr val="000000">
                      <a:alpha val="43137"/>
                    </a:srgbClr>
                  </a:outerShdw>
                </a:effectLst>
              </a:rPr>
              <a:t>Feb’2020)</a:t>
            </a:r>
          </a:p>
        </p:txBody>
      </p:sp>
      <p:sp>
        <p:nvSpPr>
          <p:cNvPr id="3" name="Content Placeholder 2"/>
          <p:cNvSpPr>
            <a:spLocks noGrp="1"/>
          </p:cNvSpPr>
          <p:nvPr>
            <p:ph idx="1"/>
          </p:nvPr>
        </p:nvSpPr>
        <p:spPr>
          <a:xfrm>
            <a:off x="0" y="1219200"/>
            <a:ext cx="9144000" cy="5638800"/>
          </a:xfrm>
        </p:spPr>
        <p:txBody>
          <a:bodyPr>
            <a:normAutofit fontScale="25000" lnSpcReduction="20000"/>
          </a:bodyPr>
          <a:lstStyle/>
          <a:p>
            <a:pPr marL="0" indent="0">
              <a:buNone/>
            </a:pPr>
            <a:r>
              <a:rPr lang="en-US" sz="10400" b="1" dirty="0">
                <a:effectLst>
                  <a:outerShdw blurRad="38100" dist="38100" dir="2700000" algn="tl">
                    <a:srgbClr val="000000">
                      <a:alpha val="43137"/>
                    </a:srgbClr>
                  </a:outerShdw>
                </a:effectLst>
              </a:rPr>
              <a:t>@ Lately, A </a:t>
            </a:r>
            <a:r>
              <a:rPr lang="en-US" sz="10400" b="1" dirty="0">
                <a:solidFill>
                  <a:srgbClr val="00B050"/>
                </a:solidFill>
                <a:effectLst>
                  <a:outerShdw blurRad="38100" dist="38100" dir="2700000" algn="tl">
                    <a:srgbClr val="000000">
                      <a:alpha val="43137"/>
                    </a:srgbClr>
                  </a:outerShdw>
                </a:effectLst>
              </a:rPr>
              <a:t>Car has been run on Water energy </a:t>
            </a:r>
            <a:r>
              <a:rPr lang="en-US" sz="10400" b="1" dirty="0">
                <a:effectLst>
                  <a:outerShdw blurRad="38100" dist="38100" dir="2700000" algn="tl">
                    <a:srgbClr val="000000">
                      <a:alpha val="43137"/>
                    </a:srgbClr>
                  </a:outerShdw>
                </a:effectLst>
              </a:rPr>
              <a:t>in Gujrat, India.</a:t>
            </a:r>
          </a:p>
          <a:p>
            <a:pPr marL="0" indent="0">
              <a:buNone/>
            </a:pPr>
            <a:r>
              <a:rPr lang="en-US" sz="10400" b="1" dirty="0">
                <a:effectLst>
                  <a:outerShdw blurRad="38100" dist="38100" dir="2700000" algn="tl">
                    <a:srgbClr val="000000">
                      <a:alpha val="43137"/>
                    </a:srgbClr>
                  </a:outerShdw>
                </a:effectLst>
              </a:rPr>
              <a:t>@ By using specially designed Mesh-Curtains, the fog particles i.e. </a:t>
            </a:r>
            <a:r>
              <a:rPr lang="en-US" sz="10400" b="1" dirty="0">
                <a:solidFill>
                  <a:srgbClr val="0070C0"/>
                </a:solidFill>
                <a:effectLst>
                  <a:outerShdw blurRad="38100" dist="38100" dir="2700000" algn="tl">
                    <a:srgbClr val="000000">
                      <a:alpha val="43137"/>
                    </a:srgbClr>
                  </a:outerShdw>
                </a:effectLst>
              </a:rPr>
              <a:t>Low clouds are entrapped, and water </a:t>
            </a:r>
            <a:r>
              <a:rPr lang="en-US" sz="10400" b="1" dirty="0">
                <a:effectLst>
                  <a:outerShdw blurRad="38100" dist="38100" dir="2700000" algn="tl">
                    <a:srgbClr val="000000">
                      <a:alpha val="43137"/>
                    </a:srgbClr>
                  </a:outerShdw>
                </a:effectLst>
              </a:rPr>
              <a:t>is produced.</a:t>
            </a:r>
          </a:p>
          <a:p>
            <a:pPr marL="0" indent="0">
              <a:buNone/>
            </a:pPr>
            <a:r>
              <a:rPr lang="en-US" sz="10400" b="1" dirty="0">
                <a:effectLst>
                  <a:outerShdw blurRad="38100" dist="38100" dir="2700000" algn="tl">
                    <a:srgbClr val="000000">
                      <a:alpha val="43137"/>
                    </a:srgbClr>
                  </a:outerShdw>
                </a:effectLst>
              </a:rPr>
              <a:t>@ Also, by  condensation of </a:t>
            </a:r>
            <a:r>
              <a:rPr lang="en-US" sz="10400" b="1" dirty="0">
                <a:solidFill>
                  <a:srgbClr val="00B050"/>
                </a:solidFill>
                <a:effectLst>
                  <a:outerShdw blurRad="38100" dist="38100" dir="2700000" algn="tl">
                    <a:srgbClr val="000000">
                      <a:alpha val="43137"/>
                    </a:srgbClr>
                  </a:outerShdw>
                </a:effectLst>
              </a:rPr>
              <a:t>water available in the humid atmosphere the water</a:t>
            </a:r>
            <a:r>
              <a:rPr lang="en-US" sz="10400" b="1" dirty="0">
                <a:effectLst>
                  <a:outerShdw blurRad="38100" dist="38100" dir="2700000" algn="tl">
                    <a:srgbClr val="000000">
                      <a:alpha val="43137"/>
                    </a:srgbClr>
                  </a:outerShdw>
                </a:effectLst>
              </a:rPr>
              <a:t> has been produced by Indian Innovators. </a:t>
            </a:r>
            <a:r>
              <a:rPr lang="en-US" sz="10400" b="1" u="sng" dirty="0">
                <a:solidFill>
                  <a:srgbClr val="00B050"/>
                </a:solidFill>
                <a:effectLst>
                  <a:outerShdw blurRad="38100" dist="38100" dir="2700000" algn="tl">
                    <a:srgbClr val="000000">
                      <a:alpha val="43137"/>
                    </a:srgbClr>
                  </a:outerShdw>
                </a:effectLst>
              </a:rPr>
              <a:t>Water ATM’s</a:t>
            </a:r>
            <a:r>
              <a:rPr lang="en-US" sz="10400" b="1" dirty="0">
                <a:effectLst>
                  <a:outerShdw blurRad="38100" dist="38100" dir="2700000" algn="tl">
                    <a:srgbClr val="000000">
                      <a:alpha val="43137"/>
                    </a:srgbClr>
                  </a:outerShdw>
                </a:effectLst>
              </a:rPr>
              <a:t> machines may be designed in future.</a:t>
            </a:r>
          </a:p>
          <a:p>
            <a:pPr marL="0" indent="0">
              <a:buNone/>
            </a:pPr>
            <a:r>
              <a:rPr lang="en-US" sz="10400" b="1" u="sng" dirty="0">
                <a:solidFill>
                  <a:srgbClr val="00B050"/>
                </a:solidFill>
                <a:effectLst>
                  <a:outerShdw blurRad="38100" dist="38100" dir="2700000" algn="tl">
                    <a:srgbClr val="000000">
                      <a:alpha val="43137"/>
                    </a:srgbClr>
                  </a:outerShdw>
                </a:effectLst>
              </a:rPr>
              <a:t>@ Tree plantation Drone </a:t>
            </a:r>
            <a:r>
              <a:rPr lang="en-US" sz="10400" b="1" dirty="0">
                <a:effectLst>
                  <a:outerShdw blurRad="38100" dist="38100" dir="2700000" algn="tl">
                    <a:srgbClr val="000000">
                      <a:alpha val="43137"/>
                    </a:srgbClr>
                  </a:outerShdw>
                </a:effectLst>
              </a:rPr>
              <a:t>developed by </a:t>
            </a:r>
            <a:r>
              <a:rPr lang="en-US" sz="10400" b="1" dirty="0" err="1">
                <a:effectLst>
                  <a:outerShdw blurRad="38100" dist="38100" dir="2700000" algn="tl">
                    <a:srgbClr val="000000">
                      <a:alpha val="43137"/>
                    </a:srgbClr>
                  </a:outerShdw>
                </a:effectLst>
              </a:rPr>
              <a:t>BioCarbon</a:t>
            </a:r>
            <a:r>
              <a:rPr lang="en-US" sz="10400" b="1" dirty="0">
                <a:effectLst>
                  <a:outerShdw blurRad="38100" dist="38100" dir="2700000" algn="tl">
                    <a:srgbClr val="000000">
                      <a:alpha val="43137"/>
                    </a:srgbClr>
                  </a:outerShdw>
                </a:effectLst>
              </a:rPr>
              <a:t> </a:t>
            </a:r>
            <a:r>
              <a:rPr lang="en-US" sz="10400" b="1" dirty="0" err="1">
                <a:effectLst>
                  <a:outerShdw blurRad="38100" dist="38100" dir="2700000" algn="tl">
                    <a:srgbClr val="000000">
                      <a:alpha val="43137"/>
                    </a:srgbClr>
                  </a:outerShdw>
                </a:effectLst>
              </a:rPr>
              <a:t>Engg,Australia</a:t>
            </a:r>
            <a:r>
              <a:rPr lang="en-US" sz="10400" b="1" dirty="0">
                <a:effectLst>
                  <a:outerShdw blurRad="38100" dist="38100" dir="2700000" algn="tl">
                    <a:srgbClr val="000000">
                      <a:alpha val="43137"/>
                    </a:srgbClr>
                  </a:outerShdw>
                </a:effectLst>
              </a:rPr>
              <a:t>.</a:t>
            </a:r>
          </a:p>
          <a:p>
            <a:pPr marL="0" indent="0">
              <a:buNone/>
            </a:pPr>
            <a:r>
              <a:rPr lang="en-IN" sz="10400" b="1" dirty="0">
                <a:solidFill>
                  <a:srgbClr val="FF0000"/>
                </a:solidFill>
                <a:effectLst>
                  <a:outerShdw blurRad="38100" dist="38100" dir="2700000" algn="tl">
                    <a:srgbClr val="000000">
                      <a:alpha val="43137"/>
                    </a:srgbClr>
                  </a:outerShdw>
                </a:effectLst>
                <a:latin typeface="Source Sans Pro" panose="020B0503030403020204" pitchFamily="34" charset="0"/>
                <a:ea typeface="Times New Roman" panose="02020603050405020304" pitchFamily="18" charset="0"/>
                <a:cs typeface="Times New Roman" panose="02020603050405020304" pitchFamily="18" charset="0"/>
              </a:rPr>
              <a:t>@ (InJul’20), </a:t>
            </a:r>
            <a:r>
              <a:rPr lang="en-IN" sz="10400" b="1" u="sng" dirty="0">
                <a:solidFill>
                  <a:srgbClr val="FF0000"/>
                </a:solidFill>
                <a:effectLst>
                  <a:outerShdw blurRad="38100" dist="38100" dir="2700000" algn="tl">
                    <a:srgbClr val="000000">
                      <a:alpha val="43137"/>
                    </a:srgbClr>
                  </a:outerShdw>
                </a:effectLst>
                <a:latin typeface="Source Sans Pro" panose="020B0503030403020204" pitchFamily="34" charset="0"/>
                <a:ea typeface="Times New Roman" panose="02020603050405020304" pitchFamily="18" charset="0"/>
                <a:cs typeface="Times New Roman" panose="02020603050405020304" pitchFamily="18" charset="0"/>
              </a:rPr>
              <a:t>Zero Mass Wate</a:t>
            </a:r>
            <a:r>
              <a:rPr lang="en-IN" sz="10400" b="1" dirty="0">
                <a:solidFill>
                  <a:srgbClr val="FF0000"/>
                </a:solidFill>
                <a:effectLst>
                  <a:outerShdw blurRad="38100" dist="38100" dir="2700000" algn="tl">
                    <a:srgbClr val="000000">
                      <a:alpha val="43137"/>
                    </a:srgbClr>
                  </a:outerShdw>
                </a:effectLst>
                <a:latin typeface="Source Sans Pro" panose="020B0503030403020204" pitchFamily="34" charset="0"/>
                <a:ea typeface="Times New Roman" panose="02020603050405020304" pitchFamily="18" charset="0"/>
                <a:cs typeface="Times New Roman" panose="02020603050405020304" pitchFamily="18" charset="0"/>
              </a:rPr>
              <a:t>r:   US firm uses technology to harvest drinking water out of thin air, using a combination of materials science, solar power, and predictive data.</a:t>
            </a:r>
            <a:endParaRPr lang="en-IN" sz="104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0400" b="1" dirty="0">
                <a:solidFill>
                  <a:srgbClr val="002060"/>
                </a:solidFill>
                <a:effectLst>
                  <a:outerShdw blurRad="38100" dist="38100" dir="2700000" algn="tl">
                    <a:srgbClr val="000000">
                      <a:alpha val="43137"/>
                    </a:srgbClr>
                  </a:outerShdw>
                </a:effectLst>
                <a:latin typeface="Source Sans Pro" panose="020B0503030403020204" pitchFamily="34" charset="0"/>
                <a:ea typeface="Times New Roman" panose="02020603050405020304" pitchFamily="18" charset="0"/>
                <a:cs typeface="Times New Roman" panose="02020603050405020304" pitchFamily="18" charset="0"/>
              </a:rPr>
              <a:t>@ In  Dubai , UAE Arabian Desert, A US-based ‘Zero Mass Water’,  firm harvests drinking water out of thin air, using a combination of materials science, solar power, and predictive data , instead of the traditional method of drilling wells into the ground or purifying seawater. </a:t>
            </a:r>
          </a:p>
          <a:p>
            <a:r>
              <a:rPr lang="en-IN" sz="11200" b="1" dirty="0">
                <a:solidFill>
                  <a:srgbClr val="FF0000"/>
                </a:solidFill>
                <a:effectLst>
                  <a:outerShdw blurRad="38100" dist="38100" dir="2700000" algn="tl">
                    <a:srgbClr val="000000">
                      <a:alpha val="43137"/>
                    </a:srgbClr>
                  </a:outerShdw>
                </a:effectLst>
                <a:latin typeface="Source Sans Pro" panose="020B0503030403020204" pitchFamily="34" charset="0"/>
                <a:ea typeface="Times New Roman" panose="02020603050405020304" pitchFamily="18" charset="0"/>
                <a:cs typeface="Times New Roman" panose="02020603050405020304" pitchFamily="18" charset="0"/>
              </a:rPr>
              <a:t>THANKS &amp; STAY BLESSED</a:t>
            </a:r>
          </a:p>
          <a:p>
            <a:endParaRPr lang="en-IN" sz="5100" b="1" dirty="0">
              <a:solidFill>
                <a:srgbClr val="FF0000"/>
              </a:solidFill>
              <a:effectLst>
                <a:outerShdw blurRad="38100" dist="38100" dir="2700000" algn="tl">
                  <a:srgbClr val="000000">
                    <a:alpha val="43137"/>
                  </a:srgbClr>
                </a:outerShdw>
              </a:effectLst>
              <a:latin typeface="Source Sans Pro" panose="020B0503030403020204" pitchFamily="34" charset="0"/>
              <a:ea typeface="Times New Roman" panose="02020603050405020304" pitchFamily="18" charset="0"/>
              <a:cs typeface="Times New Roman" panose="02020603050405020304" pitchFamily="18" charset="0"/>
            </a:endParaRPr>
          </a:p>
          <a:p>
            <a:endParaRPr lang="en-IN" sz="5100" b="1" dirty="0">
              <a:solidFill>
                <a:srgbClr val="FF0000"/>
              </a:solidFill>
              <a:effectLst>
                <a:outerShdw blurRad="38100" dist="38100" dir="2700000" algn="tl">
                  <a:srgbClr val="000000">
                    <a:alpha val="43137"/>
                  </a:srgbClr>
                </a:outerShdw>
              </a:effectLst>
              <a:latin typeface="Source Sans Pro" panose="020B0503030403020204" pitchFamily="34" charset="0"/>
              <a:ea typeface="Times New Roman" panose="02020603050405020304" pitchFamily="18" charset="0"/>
              <a:cs typeface="Times New Roman" panose="02020603050405020304" pitchFamily="18" charset="0"/>
            </a:endParaRPr>
          </a:p>
          <a:p>
            <a:endParaRPr lang="en-IN" sz="5100" b="1" dirty="0">
              <a:solidFill>
                <a:srgbClr val="FF0000"/>
              </a:solidFill>
              <a:effectLst>
                <a:outerShdw blurRad="38100" dist="38100" dir="2700000" algn="tl">
                  <a:srgbClr val="000000">
                    <a:alpha val="43137"/>
                  </a:srgbClr>
                </a:outerShdw>
              </a:effectLst>
              <a:latin typeface="Source Sans Pro" panose="020B0503030403020204" pitchFamily="34" charset="0"/>
              <a:ea typeface="Times New Roman" panose="02020603050405020304" pitchFamily="18" charset="0"/>
              <a:cs typeface="Times New Roman" panose="02020603050405020304" pitchFamily="18" charset="0"/>
            </a:endParaRPr>
          </a:p>
          <a:p>
            <a:endParaRPr lang="en-IN" sz="5100" b="1" dirty="0">
              <a:solidFill>
                <a:srgbClr val="FF0000"/>
              </a:solidFill>
              <a:effectLst>
                <a:outerShdw blurRad="38100" dist="38100" dir="2700000" algn="tl">
                  <a:srgbClr val="000000">
                    <a:alpha val="43137"/>
                  </a:srgbClr>
                </a:outerShdw>
              </a:effectLst>
              <a:latin typeface="Source Sans Pro" panose="020B0503030403020204" pitchFamily="34" charset="0"/>
              <a:ea typeface="Times New Roman" panose="02020603050405020304" pitchFamily="18" charset="0"/>
              <a:cs typeface="Times New Roman" panose="02020603050405020304" pitchFamily="18" charset="0"/>
            </a:endParaRPr>
          </a:p>
          <a:p>
            <a:endParaRPr lang="en-IN" sz="5100" b="1" dirty="0">
              <a:solidFill>
                <a:srgbClr val="FF0000"/>
              </a:solidFill>
              <a:effectLst>
                <a:outerShdw blurRad="38100" dist="38100" dir="2700000" algn="tl">
                  <a:srgbClr val="000000">
                    <a:alpha val="43137"/>
                  </a:srgbClr>
                </a:outerShdw>
              </a:effectLst>
              <a:latin typeface="Source Sans Pro" panose="020B0503030403020204" pitchFamily="34" charset="0"/>
              <a:ea typeface="Times New Roman" panose="02020603050405020304" pitchFamily="18" charset="0"/>
              <a:cs typeface="Times New Roman" panose="02020603050405020304" pitchFamily="18" charset="0"/>
            </a:endParaRPr>
          </a:p>
          <a:p>
            <a:pPr marL="0" indent="0">
              <a:buNone/>
            </a:pPr>
            <a:endParaRPr lang="en-IN" sz="5100" b="1" dirty="0">
              <a:solidFill>
                <a:srgbClr val="FF0000"/>
              </a:solidFill>
              <a:effectLst>
                <a:outerShdw blurRad="38100" dist="38100" dir="2700000" algn="tl">
                  <a:srgbClr val="000000">
                    <a:alpha val="43137"/>
                  </a:srgbClr>
                </a:outerShdw>
              </a:effectLst>
              <a:latin typeface="Source Sans Pro" panose="020B0503030403020204" pitchFamily="34" charset="0"/>
              <a:ea typeface="Times New Roman" panose="02020603050405020304" pitchFamily="18"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2450029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2800" b="1" i="1" u="sng" dirty="0"/>
            </a:br>
            <a:endParaRPr lang="en-US" sz="2800" dirty="0"/>
          </a:p>
        </p:txBody>
      </p:sp>
      <p:sp>
        <p:nvSpPr>
          <p:cNvPr id="3" name="Content Placeholder 2"/>
          <p:cNvSpPr>
            <a:spLocks noGrp="1"/>
          </p:cNvSpPr>
          <p:nvPr>
            <p:ph idx="1"/>
          </p:nvPr>
        </p:nvSpPr>
        <p:spPr/>
        <p:txBody>
          <a:bodyPr>
            <a:normAutofit fontScale="25000" lnSpcReduction="20000"/>
          </a:bodyPr>
          <a:lstStyle/>
          <a:p>
            <a:pPr>
              <a:lnSpc>
                <a:spcPct val="150000"/>
              </a:lnSpc>
            </a:pPr>
            <a:r>
              <a:rPr lang="en-US" sz="51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Cooper Black" pitchFamily="18" charset="0"/>
              </a:rPr>
              <a:t>“</a:t>
            </a:r>
            <a:r>
              <a:rPr lang="en-US" sz="14400" i="1"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Cooper Black" pitchFamily="18" charset="0"/>
              </a:rPr>
              <a:t>Only the Person having firm conviction &amp; Iron volition can attain strength &amp; Energy.</a:t>
            </a:r>
            <a:br>
              <a:rPr lang="en-US" sz="14400" i="1"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Cooper Black" pitchFamily="18" charset="0"/>
              </a:rPr>
            </a:br>
            <a:r>
              <a:rPr lang="en-US" sz="14400" i="1"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Cooper Black" pitchFamily="18" charset="0"/>
              </a:rPr>
              <a:t>At no stage of karma does he ever hesitate.”</a:t>
            </a:r>
          </a:p>
          <a:p>
            <a:pPr>
              <a:lnSpc>
                <a:spcPct val="150000"/>
              </a:lnSpc>
            </a:pPr>
            <a:r>
              <a:rPr lang="en-US" sz="14400" i="1"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Cooper Black" pitchFamily="18" charset="0"/>
              </a:rPr>
              <a:t> </a:t>
            </a:r>
            <a:r>
              <a:rPr lang="en-US" sz="144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Cooper Black" pitchFamily="18" charset="0"/>
              </a:rPr>
              <a:t>                                         </a:t>
            </a:r>
            <a:r>
              <a:rPr lang="en-US" sz="14400" b="1" i="1"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Cooper Black" pitchFamily="18" charset="0"/>
              </a:rPr>
              <a:t>…</a:t>
            </a:r>
            <a:r>
              <a:rPr lang="en-US" sz="9600" b="1" i="1" dirty="0" err="1">
                <a:ln w="18415" cmpd="sng">
                  <a:solidFill>
                    <a:srgbClr val="FFFFFF"/>
                  </a:solidFill>
                  <a:prstDash val="solid"/>
                </a:ln>
                <a:solidFill>
                  <a:srgbClr val="002060"/>
                </a:solidFill>
                <a:effectLst>
                  <a:outerShdw blurRad="63500" dir="3600000" algn="tl" rotWithShape="0">
                    <a:srgbClr val="000000">
                      <a:alpha val="70000"/>
                    </a:srgbClr>
                  </a:outerShdw>
                </a:effectLst>
                <a:latin typeface="Cooper Black" pitchFamily="18" charset="0"/>
              </a:rPr>
              <a:t>RigVeda</a:t>
            </a:r>
            <a:r>
              <a:rPr lang="en-US" sz="96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Cooper Black" pitchFamily="18" charset="0"/>
              </a:rPr>
              <a:t> </a:t>
            </a:r>
            <a:br>
              <a:rPr lang="en-US" sz="144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Cooper Black" pitchFamily="18" charset="0"/>
              </a:rPr>
            </a:br>
            <a:br>
              <a:rPr lang="en-US" sz="144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Cooper Black" pitchFamily="18" charset="0"/>
              </a:rPr>
            </a:br>
            <a:endParaRPr lang="en-US" sz="4200" dirty="0"/>
          </a:p>
        </p:txBody>
      </p:sp>
      <p:pic>
        <p:nvPicPr>
          <p:cNvPr id="5" name="Picture 4" descr="CURRENT%20&amp;%20URGENT/EPF(Env&amp;PeaceFoundation)FOLDER/EPF_Logo_image-14..jpg">
            <a:extLst>
              <a:ext uri="{FF2B5EF4-FFF2-40B4-BE49-F238E27FC236}">
                <a16:creationId xmlns:a16="http://schemas.microsoft.com/office/drawing/2014/main" id="{E8B56240-655B-41F3-8782-005DFC927C4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7050" y="274638"/>
            <a:ext cx="5549900" cy="124691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sz="3600" b="1" u="sng" dirty="0">
                <a:solidFill>
                  <a:srgbClr val="FF0000"/>
                </a:solidFill>
                <a:effectLst>
                  <a:outerShdw blurRad="38100" dist="38100" dir="2700000" algn="tl">
                    <a:srgbClr val="000000">
                      <a:alpha val="43137"/>
                    </a:srgbClr>
                  </a:outerShdw>
                </a:effectLst>
              </a:rPr>
              <a:t>1.INTRODUCTION: CLIMATE CHANGE</a:t>
            </a:r>
            <a:br>
              <a:rPr lang="en-US" sz="3600" b="1" u="sng" dirty="0">
                <a:solidFill>
                  <a:srgbClr val="FF0000"/>
                </a:solidFill>
                <a:effectLst>
                  <a:outerShdw blurRad="38100" dist="38100" dir="2700000" algn="tl">
                    <a:srgbClr val="000000">
                      <a:alpha val="43137"/>
                    </a:srgbClr>
                  </a:outerShdw>
                </a:effectLst>
              </a:rPr>
            </a:br>
            <a:r>
              <a:rPr lang="en-US" sz="2800" b="1" dirty="0">
                <a:solidFill>
                  <a:srgbClr val="FF0000"/>
                </a:solidFill>
                <a:effectLst>
                  <a:outerShdw blurRad="38100" dist="38100" dir="2700000" algn="tl">
                    <a:srgbClr val="000000">
                      <a:alpha val="43137"/>
                    </a:srgbClr>
                  </a:outerShdw>
                </a:effectLst>
              </a:rPr>
              <a:t>(</a:t>
            </a:r>
            <a:r>
              <a:rPr lang="en-US" sz="3100" b="1" i="1" dirty="0">
                <a:solidFill>
                  <a:srgbClr val="FF0000"/>
                </a:solidFill>
                <a:effectLst>
                  <a:outerShdw blurRad="38100" dist="38100" dir="2700000" algn="tl">
                    <a:srgbClr val="000000">
                      <a:alpha val="43137"/>
                    </a:srgbClr>
                  </a:outerShdw>
                </a:effectLst>
              </a:rPr>
              <a:t>UN Report-2019 &amp; Geneva-based Global Humanitarian Forum </a:t>
            </a:r>
            <a:r>
              <a:rPr lang="en-US" sz="2700" b="1" i="1" dirty="0">
                <a:solidFill>
                  <a:srgbClr val="FF0000"/>
                </a:solidFill>
                <a:effectLst>
                  <a:outerShdw blurRad="38100" dist="38100" dir="2700000" algn="tl">
                    <a:srgbClr val="000000">
                      <a:alpha val="43137"/>
                    </a:srgbClr>
                  </a:outerShdw>
                </a:effectLst>
              </a:rPr>
              <a:t>(GHF)</a:t>
            </a:r>
            <a:r>
              <a:rPr lang="en-US" sz="3100" b="1" i="1" dirty="0">
                <a:solidFill>
                  <a:srgbClr val="FF0000"/>
                </a:solidFill>
                <a:effectLst>
                  <a:outerShdw blurRad="38100" dist="38100" dir="2700000" algn="tl">
                    <a:srgbClr val="000000">
                      <a:alpha val="43137"/>
                    </a:srgbClr>
                  </a:outerShdw>
                </a:effectLst>
              </a:rPr>
              <a:t>-May’09)</a:t>
            </a:r>
          </a:p>
        </p:txBody>
      </p:sp>
      <p:sp>
        <p:nvSpPr>
          <p:cNvPr id="3" name="Content Placeholder 2"/>
          <p:cNvSpPr>
            <a:spLocks noGrp="1"/>
          </p:cNvSpPr>
          <p:nvPr>
            <p:ph idx="1"/>
          </p:nvPr>
        </p:nvSpPr>
        <p:spPr>
          <a:xfrm>
            <a:off x="0" y="1407941"/>
            <a:ext cx="9144000" cy="5450059"/>
          </a:xfrm>
        </p:spPr>
        <p:txBody>
          <a:bodyPr>
            <a:normAutofit fontScale="25000" lnSpcReduction="20000"/>
          </a:bodyPr>
          <a:lstStyle/>
          <a:p>
            <a:pPr marL="0" indent="0">
              <a:lnSpc>
                <a:spcPct val="120000"/>
              </a:lnSpc>
              <a:buNone/>
            </a:pPr>
            <a:r>
              <a:rPr lang="en-US" sz="8000" b="1" dirty="0">
                <a:solidFill>
                  <a:srgbClr val="FF0000"/>
                </a:solidFill>
                <a:effectLst>
                  <a:outerShdw blurRad="38100" dist="38100" dir="2700000" algn="tl">
                    <a:srgbClr val="000000">
                      <a:alpha val="43137"/>
                    </a:srgbClr>
                  </a:outerShdw>
                </a:effectLst>
              </a:rPr>
              <a:t>@ </a:t>
            </a:r>
            <a:r>
              <a:rPr lang="en-US" sz="9600" b="1" dirty="0">
                <a:solidFill>
                  <a:srgbClr val="002060"/>
                </a:solidFill>
                <a:effectLst>
                  <a:outerShdw blurRad="38100" dist="38100" dir="2700000" algn="tl">
                    <a:srgbClr val="000000">
                      <a:alpha val="43137"/>
                    </a:srgbClr>
                  </a:outerShdw>
                </a:effectLst>
              </a:rPr>
              <a:t>(GHF), </a:t>
            </a:r>
            <a:r>
              <a:rPr lang="en-US" sz="10000" b="1" dirty="0">
                <a:solidFill>
                  <a:srgbClr val="002060"/>
                </a:solidFill>
                <a:effectLst>
                  <a:outerShdw blurRad="38100" dist="38100" dir="2700000" algn="tl">
                    <a:srgbClr val="000000">
                      <a:alpha val="43137"/>
                    </a:srgbClr>
                  </a:outerShdw>
                </a:effectLst>
              </a:rPr>
              <a:t>estimates that climate change seriously affects 325 million people every year, and be more than double in 20 years. </a:t>
            </a:r>
            <a:r>
              <a:rPr lang="en-US" sz="10000" b="1" dirty="0">
                <a:solidFill>
                  <a:srgbClr val="FF0000"/>
                </a:solidFill>
                <a:effectLst>
                  <a:outerShdw blurRad="38100" dist="38100" dir="2700000" algn="tl">
                    <a:srgbClr val="000000">
                      <a:alpha val="43137"/>
                    </a:srgbClr>
                  </a:outerShdw>
                </a:effectLst>
              </a:rPr>
              <a:t>Economics losses due to</a:t>
            </a:r>
            <a:r>
              <a:rPr lang="en-US" sz="9600" b="1" dirty="0">
                <a:solidFill>
                  <a:srgbClr val="FF0000"/>
                </a:solidFill>
                <a:effectLst>
                  <a:outerShdw blurRad="38100" dist="38100" dir="2700000" algn="tl">
                    <a:srgbClr val="000000">
                      <a:alpha val="43137"/>
                    </a:srgbClr>
                  </a:outerShdw>
                </a:effectLst>
              </a:rPr>
              <a:t> GW</a:t>
            </a:r>
            <a:r>
              <a:rPr lang="en-US" sz="9600" b="1" dirty="0">
                <a:solidFill>
                  <a:srgbClr val="002060"/>
                </a:solidFill>
                <a:effectLst>
                  <a:outerShdw blurRad="38100" dist="38100" dir="2700000" algn="tl">
                    <a:srgbClr val="000000">
                      <a:alpha val="43137"/>
                    </a:srgbClr>
                  </a:outerShdw>
                </a:effectLst>
              </a:rPr>
              <a:t> </a:t>
            </a:r>
            <a:r>
              <a:rPr lang="en-US" sz="10000" b="1" dirty="0">
                <a:solidFill>
                  <a:srgbClr val="002060"/>
                </a:solidFill>
                <a:effectLst>
                  <a:outerShdw blurRad="38100" dist="38100" dir="2700000" algn="tl">
                    <a:srgbClr val="000000">
                      <a:alpha val="43137"/>
                    </a:srgbClr>
                  </a:outerShdw>
                </a:effectLst>
              </a:rPr>
              <a:t>vis-à-vis</a:t>
            </a:r>
            <a:r>
              <a:rPr lang="en-US" sz="9600" b="1" dirty="0">
                <a:solidFill>
                  <a:srgbClr val="002060"/>
                </a:solidFill>
                <a:effectLst>
                  <a:outerShdw blurRad="38100" dist="38100" dir="2700000" algn="tl">
                    <a:srgbClr val="000000">
                      <a:alpha val="43137"/>
                    </a:srgbClr>
                  </a:outerShdw>
                </a:effectLst>
              </a:rPr>
              <a:t> Climate Change</a:t>
            </a:r>
            <a:r>
              <a:rPr lang="en-US" sz="10000" b="1" dirty="0">
                <a:solidFill>
                  <a:srgbClr val="002060"/>
                </a:solidFill>
                <a:effectLst>
                  <a:outerShdw blurRad="38100" dist="38100" dir="2700000" algn="tl">
                    <a:srgbClr val="000000">
                      <a:alpha val="43137"/>
                    </a:srgbClr>
                  </a:outerShdw>
                </a:effectLst>
              </a:rPr>
              <a:t> amount to over</a:t>
            </a:r>
            <a:r>
              <a:rPr lang="en-US" sz="9600" b="1" dirty="0">
                <a:solidFill>
                  <a:srgbClr val="002060"/>
                </a:solidFill>
                <a:effectLst>
                  <a:outerShdw blurRad="38100" dist="38100" dir="2700000" algn="tl">
                    <a:srgbClr val="000000">
                      <a:alpha val="43137"/>
                    </a:srgbClr>
                  </a:outerShdw>
                </a:effectLst>
              </a:rPr>
              <a:t> $125 </a:t>
            </a:r>
            <a:r>
              <a:rPr lang="en-US" sz="10000" b="1" dirty="0">
                <a:solidFill>
                  <a:srgbClr val="002060"/>
                </a:solidFill>
                <a:effectLst>
                  <a:outerShdw blurRad="38100" dist="38100" dir="2700000" algn="tl">
                    <a:srgbClr val="000000">
                      <a:alpha val="43137"/>
                    </a:srgbClr>
                  </a:outerShdw>
                </a:effectLst>
              </a:rPr>
              <a:t>billion annually</a:t>
            </a:r>
            <a:r>
              <a:rPr lang="en-US" sz="9600" b="1" dirty="0">
                <a:solidFill>
                  <a:srgbClr val="002060"/>
                </a:solidFill>
                <a:effectLst>
                  <a:outerShdw blurRad="38100" dist="38100" dir="2700000" algn="tl">
                    <a:srgbClr val="000000">
                      <a:alpha val="43137"/>
                    </a:srgbClr>
                  </a:outerShdw>
                </a:effectLst>
              </a:rPr>
              <a:t> &amp; to be $340 </a:t>
            </a:r>
            <a:r>
              <a:rPr lang="en-US" sz="10000" b="1" dirty="0">
                <a:solidFill>
                  <a:srgbClr val="002060"/>
                </a:solidFill>
                <a:effectLst>
                  <a:outerShdw blurRad="38100" dist="38100" dir="2700000" algn="tl">
                    <a:srgbClr val="000000">
                      <a:alpha val="43137"/>
                    </a:srgbClr>
                  </a:outerShdw>
                </a:effectLst>
              </a:rPr>
              <a:t>for 8.6 billion people, by</a:t>
            </a:r>
            <a:r>
              <a:rPr lang="en-US" sz="9600" b="1" dirty="0">
                <a:solidFill>
                  <a:srgbClr val="002060"/>
                </a:solidFill>
                <a:effectLst>
                  <a:outerShdw blurRad="38100" dist="38100" dir="2700000" algn="tl">
                    <a:srgbClr val="000000">
                      <a:alpha val="43137"/>
                    </a:srgbClr>
                  </a:outerShdw>
                </a:effectLst>
              </a:rPr>
              <a:t> 2030.</a:t>
            </a:r>
          </a:p>
          <a:p>
            <a:pPr marL="0" indent="0">
              <a:lnSpc>
                <a:spcPct val="120000"/>
              </a:lnSpc>
              <a:buNone/>
            </a:pPr>
            <a:r>
              <a:rPr lang="en-US" sz="9600" b="1" dirty="0">
                <a:solidFill>
                  <a:srgbClr val="002060"/>
                </a:solidFill>
                <a:effectLst>
                  <a:outerShdw blurRad="38100" dist="38100" dir="2700000" algn="tl">
                    <a:srgbClr val="000000">
                      <a:alpha val="43137"/>
                    </a:srgbClr>
                  </a:outerShdw>
                </a:effectLst>
              </a:rPr>
              <a:t>@ </a:t>
            </a:r>
            <a:r>
              <a:rPr lang="en-GB" sz="10000" b="1" dirty="0">
                <a:solidFill>
                  <a:srgbClr val="FF0000"/>
                </a:solidFill>
                <a:effectLst>
                  <a:outerShdw blurRad="38100" dist="38100" dir="2700000" algn="tl">
                    <a:srgbClr val="000000">
                      <a:alpha val="43137"/>
                    </a:srgbClr>
                  </a:outerShdw>
                </a:effectLst>
              </a:rPr>
              <a:t>Climate change is altering our environment affecting agriculture, water availability, and sea-levels. It’s increasing the intensity of natural disasters, rate of species extinction&amp; diseases.</a:t>
            </a:r>
          </a:p>
          <a:p>
            <a:pPr marL="0" indent="0">
              <a:lnSpc>
                <a:spcPct val="120000"/>
              </a:lnSpc>
              <a:buNone/>
            </a:pPr>
            <a:r>
              <a:rPr lang="en-GB" sz="9600" b="1" dirty="0">
                <a:solidFill>
                  <a:srgbClr val="002060"/>
                </a:solidFill>
                <a:effectLst>
                  <a:outerShdw blurRad="38100" dist="38100" dir="2700000" algn="tl">
                    <a:srgbClr val="000000">
                      <a:alpha val="43137"/>
                    </a:srgbClr>
                  </a:outerShdw>
                </a:effectLst>
              </a:rPr>
              <a:t>@</a:t>
            </a:r>
            <a:r>
              <a:rPr lang="en-US" sz="11200" b="1" dirty="0">
                <a:solidFill>
                  <a:srgbClr val="002060"/>
                </a:solidFill>
                <a:effectLst>
                  <a:outerShdw blurRad="38100" dist="38100" dir="2700000" algn="tl">
                    <a:srgbClr val="000000">
                      <a:alpha val="43137"/>
                    </a:srgbClr>
                  </a:outerShdw>
                </a:effectLst>
              </a:rPr>
              <a:t>The average decade temp. of the globe has augmented more than 1</a:t>
            </a:r>
            <a:r>
              <a:rPr lang="en-US" sz="11200" b="1" baseline="30000" dirty="0">
                <a:solidFill>
                  <a:srgbClr val="002060"/>
                </a:solidFill>
                <a:effectLst>
                  <a:outerShdw blurRad="38100" dist="38100" dir="2700000" algn="tl">
                    <a:srgbClr val="000000">
                      <a:alpha val="43137"/>
                    </a:srgbClr>
                  </a:outerShdw>
                </a:effectLst>
              </a:rPr>
              <a:t>0</a:t>
            </a:r>
            <a:r>
              <a:rPr lang="en-US" sz="11200" b="1" dirty="0">
                <a:solidFill>
                  <a:srgbClr val="002060"/>
                </a:solidFill>
                <a:effectLst>
                  <a:outerShdw blurRad="38100" dist="38100" dir="2700000" algn="tl">
                    <a:srgbClr val="000000">
                      <a:alpha val="43137"/>
                    </a:srgbClr>
                  </a:outerShdw>
                </a:effectLst>
              </a:rPr>
              <a:t> F since 1900.This increase in earth’s average temperature is called Global Warming</a:t>
            </a:r>
            <a:r>
              <a:rPr lang="en-US" sz="11200" b="1" dirty="0">
                <a:solidFill>
                  <a:srgbClr val="FF0000"/>
                </a:solidFill>
                <a:effectLst>
                  <a:outerShdw blurRad="38100" dist="38100" dir="2700000" algn="tl">
                    <a:srgbClr val="000000">
                      <a:alpha val="43137"/>
                    </a:srgbClr>
                  </a:outerShdw>
                </a:effectLst>
              </a:rPr>
              <a:t>.</a:t>
            </a:r>
          </a:p>
          <a:p>
            <a:pPr marL="0" indent="0">
              <a:lnSpc>
                <a:spcPct val="120000"/>
              </a:lnSpc>
              <a:buNone/>
            </a:pPr>
            <a:r>
              <a:rPr lang="en-US" sz="9600" b="1" dirty="0">
                <a:solidFill>
                  <a:srgbClr val="FF0000"/>
                </a:solidFill>
                <a:effectLst>
                  <a:outerShdw blurRad="38100" dist="38100" dir="2700000" algn="tl">
                    <a:srgbClr val="000000">
                      <a:alpha val="43137"/>
                    </a:srgbClr>
                  </a:outerShdw>
                </a:effectLst>
                <a:latin typeface="Trebuchet MS" panose="020B0603020202020204" pitchFamily="34" charset="0"/>
                <a:ea typeface="Times New Roman" panose="02020603050405020304" pitchFamily="18" charset="0"/>
              </a:rPr>
              <a:t>@ Lacking big curbs in </a:t>
            </a:r>
            <a:r>
              <a:rPr lang="en-US" sz="8000" b="1" dirty="0">
                <a:solidFill>
                  <a:srgbClr val="FF0000"/>
                </a:solidFill>
                <a:effectLst>
                  <a:outerShdw blurRad="38100" dist="38100" dir="2700000" algn="tl">
                    <a:srgbClr val="000000">
                      <a:alpha val="43137"/>
                    </a:srgbClr>
                  </a:outerShdw>
                </a:effectLst>
                <a:latin typeface="Trebuchet MS" panose="020B0603020202020204" pitchFamily="34" charset="0"/>
                <a:ea typeface="Times New Roman" panose="02020603050405020304" pitchFamily="18" charset="0"/>
              </a:rPr>
              <a:t>GHG</a:t>
            </a:r>
            <a:r>
              <a:rPr lang="en-US" sz="9600" b="1" dirty="0">
                <a:solidFill>
                  <a:srgbClr val="FF0000"/>
                </a:solidFill>
                <a:effectLst>
                  <a:outerShdw blurRad="38100" dist="38100" dir="2700000" algn="tl">
                    <a:srgbClr val="000000">
                      <a:alpha val="43137"/>
                    </a:srgbClr>
                  </a:outerShdw>
                </a:effectLst>
                <a:latin typeface="Trebuchet MS" panose="020B0603020202020204" pitchFamily="34" charset="0"/>
                <a:ea typeface="Times New Roman" panose="02020603050405020304" pitchFamily="18" charset="0"/>
              </a:rPr>
              <a:t> discharges, the 21st century temperatures will rise 3 to 8 degrees, climate patterns piercingly shift, ice sheets contract and Seas rise.</a:t>
            </a:r>
            <a:endParaRPr lang="en-IN" sz="96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63833440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991600" cy="838200"/>
          </a:xfrm>
        </p:spPr>
        <p:txBody>
          <a:bodyPr>
            <a:normAutofit fontScale="90000"/>
          </a:bodyPr>
          <a:lstStyle/>
          <a:p>
            <a:r>
              <a:rPr lang="en-US" sz="4000" b="1" u="sng" baseline="-25000" dirty="0">
                <a:solidFill>
                  <a:srgbClr val="FF0000"/>
                </a:solidFill>
                <a:effectLst>
                  <a:outerShdw blurRad="38100" dist="38100" dir="2700000" algn="tl">
                    <a:srgbClr val="000000">
                      <a:alpha val="43137"/>
                    </a:srgbClr>
                  </a:outerShdw>
                </a:effectLst>
              </a:rPr>
              <a:t>1. INTRODUCTION: </a:t>
            </a:r>
            <a:r>
              <a:rPr lang="en-US" sz="3600" b="1" u="sng" baseline="-25000" dirty="0">
                <a:solidFill>
                  <a:srgbClr val="FF0000"/>
                </a:solidFill>
                <a:effectLst>
                  <a:outerShdw blurRad="38100" dist="38100" dir="2700000" algn="tl">
                    <a:srgbClr val="000000">
                      <a:alpha val="43137"/>
                    </a:srgbClr>
                  </a:outerShdw>
                </a:effectLst>
              </a:rPr>
              <a:t>EFFECTS OF CLIMATE CHANGE (GLOBAL WARMING)</a:t>
            </a:r>
            <a:br>
              <a:rPr lang="en-US" sz="4000" dirty="0">
                <a:solidFill>
                  <a:srgbClr val="FF0000"/>
                </a:solidFill>
              </a:rPr>
            </a:br>
            <a:endParaRPr lang="en-US" sz="4000" dirty="0">
              <a:solidFill>
                <a:srgbClr val="FF0000"/>
              </a:solidFill>
            </a:endParaRPr>
          </a:p>
        </p:txBody>
      </p:sp>
      <p:sp>
        <p:nvSpPr>
          <p:cNvPr id="3" name="Content Placeholder 2"/>
          <p:cNvSpPr>
            <a:spLocks noGrp="1"/>
          </p:cNvSpPr>
          <p:nvPr>
            <p:ph idx="1"/>
          </p:nvPr>
        </p:nvSpPr>
        <p:spPr>
          <a:xfrm>
            <a:off x="0" y="838200"/>
            <a:ext cx="9144000" cy="6019800"/>
          </a:xfrm>
        </p:spPr>
        <p:txBody>
          <a:bodyPr>
            <a:normAutofit lnSpcReduction="10000"/>
          </a:bodyPr>
          <a:lstStyle/>
          <a:p>
            <a:pPr marL="0" indent="0">
              <a:buNone/>
            </a:pPr>
            <a:r>
              <a:rPr lang="en-US" sz="4300" b="1" u="sng" baseline="-25000" dirty="0">
                <a:solidFill>
                  <a:srgbClr val="FF0000"/>
                </a:solidFill>
                <a:effectLst>
                  <a:outerShdw blurRad="38100" dist="38100" dir="2700000" algn="tl">
                    <a:srgbClr val="000000">
                      <a:alpha val="43137"/>
                    </a:srgbClr>
                  </a:outerShdw>
                </a:effectLst>
              </a:rPr>
              <a:t>@Univ. of Washington </a:t>
            </a:r>
            <a:r>
              <a:rPr lang="en-US" sz="4300" b="1" baseline="-25000" dirty="0">
                <a:solidFill>
                  <a:srgbClr val="FF0000"/>
                </a:solidFill>
                <a:effectLst>
                  <a:outerShdw blurRad="38100" dist="38100" dir="2700000" algn="tl">
                    <a:srgbClr val="000000">
                      <a:alpha val="43137"/>
                    </a:srgbClr>
                  </a:outerShdw>
                </a:effectLst>
              </a:rPr>
              <a:t>Report</a:t>
            </a:r>
            <a:r>
              <a:rPr lang="en-US" sz="4000" b="1" baseline="-25000" dirty="0">
                <a:solidFill>
                  <a:srgbClr val="FF0000"/>
                </a:solidFill>
                <a:effectLst>
                  <a:outerShdw blurRad="38100" dist="38100" dir="2700000" algn="tl">
                    <a:srgbClr val="000000">
                      <a:alpha val="43137"/>
                    </a:srgbClr>
                  </a:outerShdw>
                </a:effectLst>
              </a:rPr>
              <a:t> </a:t>
            </a:r>
            <a:r>
              <a:rPr lang="en-US" sz="4000" b="1" baseline="-25000" dirty="0">
                <a:solidFill>
                  <a:srgbClr val="002060"/>
                </a:solidFill>
                <a:effectLst>
                  <a:outerShdw blurRad="38100" dist="38100" dir="2700000" algn="tl">
                    <a:srgbClr val="000000">
                      <a:alpha val="43137"/>
                    </a:srgbClr>
                  </a:outerShdw>
                </a:effectLst>
              </a:rPr>
              <a:t>(</a:t>
            </a:r>
            <a:r>
              <a:rPr lang="en-US" sz="4000" b="1" u="sng" baseline="-25000" dirty="0">
                <a:solidFill>
                  <a:srgbClr val="002060"/>
                </a:solidFill>
                <a:effectLst>
                  <a:outerShdw blurRad="38100" dist="38100" dir="2700000" algn="tl">
                    <a:srgbClr val="000000">
                      <a:alpha val="43137"/>
                    </a:srgbClr>
                  </a:outerShdw>
                </a:effectLst>
              </a:rPr>
              <a:t>Aug’17): </a:t>
            </a:r>
            <a:r>
              <a:rPr lang="en-US" sz="4300" b="1" baseline="-25000" dirty="0">
                <a:solidFill>
                  <a:srgbClr val="002060"/>
                </a:solidFill>
                <a:effectLst>
                  <a:outerShdw blurRad="38100" dist="38100" dir="2700000" algn="tl">
                    <a:srgbClr val="000000">
                      <a:alpha val="43137"/>
                    </a:srgbClr>
                  </a:outerShdw>
                </a:effectLst>
              </a:rPr>
              <a:t>envisage that the World will reach  tipping point (2deg.C temp.) &amp; 4.9 deg. </a:t>
            </a:r>
            <a:r>
              <a:rPr lang="en-US" sz="3900" b="1" baseline="-25000" dirty="0">
                <a:solidFill>
                  <a:srgbClr val="002060"/>
                </a:solidFill>
                <a:effectLst>
                  <a:outerShdw blurRad="38100" dist="38100" dir="2700000" algn="tl">
                    <a:srgbClr val="000000">
                      <a:alpha val="43137"/>
                    </a:srgbClr>
                  </a:outerShdw>
                </a:effectLst>
              </a:rPr>
              <a:t>C</a:t>
            </a:r>
            <a:r>
              <a:rPr lang="en-US" sz="4300" b="1" baseline="-25000" dirty="0">
                <a:solidFill>
                  <a:srgbClr val="002060"/>
                </a:solidFill>
                <a:effectLst>
                  <a:outerShdw blurRad="38100" dist="38100" dir="2700000" algn="tl">
                    <a:srgbClr val="000000">
                      <a:alpha val="43137"/>
                    </a:srgbClr>
                  </a:outerShdw>
                </a:effectLst>
              </a:rPr>
              <a:t> by the end of century resulting unstoppable destructive </a:t>
            </a:r>
            <a:r>
              <a:rPr lang="en-US" sz="4300" b="1" u="sng" baseline="-25000" dirty="0">
                <a:solidFill>
                  <a:srgbClr val="FF0000"/>
                </a:solidFill>
                <a:effectLst>
                  <a:outerShdw blurRad="38100" dist="38100" dir="2700000" algn="tl">
                    <a:srgbClr val="000000">
                      <a:alpha val="43137"/>
                    </a:srgbClr>
                  </a:outerShdw>
                </a:effectLst>
              </a:rPr>
              <a:t>Climate Change.</a:t>
            </a:r>
            <a:r>
              <a:rPr lang="en-US" sz="4000" b="1" u="sng" baseline="-25000" dirty="0">
                <a:solidFill>
                  <a:srgbClr val="FF0000"/>
                </a:solidFill>
                <a:effectLst>
                  <a:outerShdw blurRad="38100" dist="38100" dir="2700000" algn="tl">
                    <a:srgbClr val="000000">
                      <a:alpha val="43137"/>
                    </a:srgbClr>
                  </a:outerShdw>
                </a:effectLst>
              </a:rPr>
              <a:t> </a:t>
            </a:r>
          </a:p>
          <a:p>
            <a:pPr marL="0" indent="0">
              <a:buNone/>
            </a:pPr>
            <a:r>
              <a:rPr lang="en-US" sz="4300" b="1" u="sng" baseline="-25000" dirty="0">
                <a:solidFill>
                  <a:srgbClr val="FF0000"/>
                </a:solidFill>
                <a:effectLst>
                  <a:outerShdw blurRad="38100" dist="38100" dir="2700000" algn="tl">
                    <a:srgbClr val="000000">
                      <a:alpha val="43137"/>
                    </a:srgbClr>
                  </a:outerShdw>
                </a:effectLst>
              </a:rPr>
              <a:t>@ The effects of Climate Change are:                                                          </a:t>
            </a:r>
            <a:r>
              <a:rPr lang="en-US" sz="4300" b="1" baseline="-25000" dirty="0">
                <a:solidFill>
                  <a:srgbClr val="002060"/>
                </a:solidFill>
                <a:effectLst>
                  <a:outerShdw blurRad="38100" dist="38100" dir="2700000" algn="tl">
                    <a:srgbClr val="000000">
                      <a:alpha val="43137"/>
                    </a:srgbClr>
                  </a:outerShdw>
                </a:effectLst>
              </a:rPr>
              <a:t>*</a:t>
            </a:r>
            <a:r>
              <a:rPr lang="en-US" sz="4000" b="1" baseline="-25000" dirty="0">
                <a:solidFill>
                  <a:srgbClr val="002060"/>
                </a:solidFill>
                <a:effectLst>
                  <a:outerShdw blurRad="38100" dist="38100" dir="2700000" algn="tl">
                    <a:srgbClr val="000000">
                      <a:alpha val="43137"/>
                    </a:srgbClr>
                  </a:outerShdw>
                </a:effectLst>
              </a:rPr>
              <a:t>Melting Ice and Rising Sea Level,                                                                    *Changes in Rainy Patterns  &amp; Agriculture.</a:t>
            </a:r>
            <a:endParaRPr lang="en-US" sz="4000" b="1" dirty="0">
              <a:solidFill>
                <a:srgbClr val="002060"/>
              </a:solidFill>
              <a:effectLst>
                <a:outerShdw blurRad="38100" dist="38100" dir="2700000" algn="tl">
                  <a:srgbClr val="000000">
                    <a:alpha val="43137"/>
                  </a:srgbClr>
                </a:outerShdw>
              </a:effectLst>
            </a:endParaRPr>
          </a:p>
          <a:p>
            <a:pPr marL="0" indent="0">
              <a:buNone/>
            </a:pPr>
            <a:r>
              <a:rPr lang="en-US" sz="3000" b="1" dirty="0">
                <a:solidFill>
                  <a:srgbClr val="FF0000"/>
                </a:solidFill>
                <a:effectLst>
                  <a:outerShdw blurRad="38100" dist="38100" dir="2700000" algn="tl">
                    <a:srgbClr val="000000">
                      <a:alpha val="43137"/>
                    </a:srgbClr>
                  </a:outerShdw>
                </a:effectLst>
              </a:rPr>
              <a:t>@</a:t>
            </a:r>
            <a:r>
              <a:rPr lang="en-US" sz="3000" b="1" u="sng" dirty="0">
                <a:solidFill>
                  <a:srgbClr val="FF0000"/>
                </a:solidFill>
                <a:effectLst>
                  <a:outerShdw blurRad="38100" dist="38100" dir="2700000" algn="tl">
                    <a:srgbClr val="000000">
                      <a:alpha val="43137"/>
                    </a:srgbClr>
                  </a:outerShdw>
                </a:effectLst>
              </a:rPr>
              <a:t>Increased concentration of CO</a:t>
            </a:r>
            <a:r>
              <a:rPr lang="en-US" sz="3000" b="1" u="sng" baseline="-25000" dirty="0">
                <a:solidFill>
                  <a:srgbClr val="FF0000"/>
                </a:solidFill>
                <a:effectLst>
                  <a:outerShdw blurRad="38100" dist="38100" dir="2700000" algn="tl">
                    <a:srgbClr val="000000">
                      <a:alpha val="43137"/>
                    </a:srgbClr>
                  </a:outerShdw>
                </a:effectLst>
              </a:rPr>
              <a:t>2</a:t>
            </a:r>
            <a:r>
              <a:rPr lang="en-US" sz="3000" b="1" u="sng" dirty="0">
                <a:solidFill>
                  <a:srgbClr val="FF0000"/>
                </a:solidFill>
                <a:effectLst>
                  <a:outerShdw blurRad="38100" dist="38100" dir="2700000" algn="tl">
                    <a:srgbClr val="000000">
                      <a:alpha val="43137"/>
                    </a:srgbClr>
                  </a:outerShdw>
                </a:effectLst>
              </a:rPr>
              <a:t> is due to</a:t>
            </a:r>
            <a:r>
              <a:rPr lang="en-US" sz="3000" b="1" dirty="0">
                <a:solidFill>
                  <a:srgbClr val="FF0000"/>
                </a:solidFill>
                <a:effectLst>
                  <a:outerShdw blurRad="38100" dist="38100" dir="2700000" algn="tl">
                    <a:srgbClr val="000000">
                      <a:alpha val="43137"/>
                    </a:srgbClr>
                  </a:outerShdw>
                </a:effectLst>
              </a:rPr>
              <a:t>:</a:t>
            </a:r>
          </a:p>
          <a:p>
            <a:r>
              <a:rPr lang="en-US" sz="2600" b="1" dirty="0">
                <a:solidFill>
                  <a:srgbClr val="002060"/>
                </a:solidFill>
                <a:effectLst>
                  <a:outerShdw blurRad="38100" dist="38100" dir="2700000" algn="tl">
                    <a:srgbClr val="000000">
                      <a:alpha val="43137"/>
                    </a:srgbClr>
                  </a:outerShdw>
                </a:effectLst>
              </a:rPr>
              <a:t>Burning fossil fuels in cars, industry and homes</a:t>
            </a:r>
          </a:p>
          <a:p>
            <a:r>
              <a:rPr lang="en-US" sz="2600" b="1" dirty="0">
                <a:solidFill>
                  <a:srgbClr val="002060"/>
                </a:solidFill>
                <a:effectLst>
                  <a:outerShdw blurRad="38100" dist="38100" dir="2700000" algn="tl">
                    <a:srgbClr val="000000">
                      <a:alpha val="43137"/>
                    </a:srgbClr>
                  </a:outerShdw>
                </a:effectLst>
              </a:rPr>
              <a:t>Deforestation &amp; Burning of forests</a:t>
            </a:r>
          </a:p>
          <a:p>
            <a:r>
              <a:rPr lang="en-US" sz="2600" b="1" dirty="0">
                <a:solidFill>
                  <a:srgbClr val="002060"/>
                </a:solidFill>
                <a:effectLst>
                  <a:outerShdw blurRad="38100" dist="38100" dir="2700000" algn="tl">
                    <a:srgbClr val="000000">
                      <a:alpha val="43137"/>
                    </a:srgbClr>
                  </a:outerShdw>
                </a:effectLst>
              </a:rPr>
              <a:t>Deforestation, land degradation, water and air pollution add to GHG emissions.  The anthropogenic greenhouse gases are hydrofluorocarbons (</a:t>
            </a:r>
            <a:r>
              <a:rPr lang="en-US" sz="2400" b="1" dirty="0">
                <a:solidFill>
                  <a:srgbClr val="002060"/>
                </a:solidFill>
                <a:effectLst>
                  <a:outerShdw blurRad="38100" dist="38100" dir="2700000" algn="tl">
                    <a:srgbClr val="000000">
                      <a:alpha val="43137"/>
                    </a:srgbClr>
                  </a:outerShdw>
                </a:effectLst>
              </a:rPr>
              <a:t>HFC)</a:t>
            </a:r>
            <a:r>
              <a:rPr lang="en-US" sz="2600" b="1" dirty="0">
                <a:solidFill>
                  <a:srgbClr val="002060"/>
                </a:solidFill>
                <a:effectLst>
                  <a:outerShdw blurRad="38100" dist="38100" dir="2700000" algn="tl">
                    <a:srgbClr val="000000">
                      <a:alpha val="43137"/>
                    </a:srgbClr>
                  </a:outerShdw>
                </a:effectLst>
              </a:rPr>
              <a:t>, perfluorocarbons (PFC) and Chlorofluorocarbons </a:t>
            </a:r>
            <a:r>
              <a:rPr lang="en-US" sz="2400" b="1" dirty="0">
                <a:solidFill>
                  <a:srgbClr val="002060"/>
                </a:solidFill>
                <a:effectLst>
                  <a:outerShdw blurRad="38100" dist="38100" dir="2700000" algn="tl">
                    <a:srgbClr val="000000">
                      <a:alpha val="43137"/>
                    </a:srgbClr>
                  </a:outerShdw>
                </a:effectLst>
              </a:rPr>
              <a:t>(CFC)</a:t>
            </a:r>
            <a:r>
              <a:rPr lang="en-US" sz="2600" b="1" dirty="0">
                <a:solidFill>
                  <a:srgbClr val="002060"/>
                </a:solidFill>
                <a:effectLst>
                  <a:outerShdw blurRad="38100" dist="38100" dir="2700000" algn="tl">
                    <a:srgbClr val="000000">
                      <a:alpha val="43137"/>
                    </a:srgbClr>
                  </a:outerShdw>
                </a:effectLst>
              </a:rPr>
              <a:t>. </a:t>
            </a:r>
          </a:p>
          <a:p>
            <a:endParaRPr lang="en-US" sz="2400" dirty="0"/>
          </a:p>
        </p:txBody>
      </p:sp>
    </p:spTree>
    <p:extLst>
      <p:ext uri="{BB962C8B-B14F-4D97-AF65-F5344CB8AC3E}">
        <p14:creationId xmlns:p14="http://schemas.microsoft.com/office/powerpoint/2010/main" val="864935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A5CF-9F14-4DF4-AAF8-99C12C4A3253}"/>
              </a:ext>
            </a:extLst>
          </p:cNvPr>
          <p:cNvSpPr>
            <a:spLocks noGrp="1"/>
          </p:cNvSpPr>
          <p:nvPr>
            <p:ph type="title"/>
          </p:nvPr>
        </p:nvSpPr>
        <p:spPr>
          <a:xfrm>
            <a:off x="0" y="0"/>
            <a:ext cx="9144000" cy="1066800"/>
          </a:xfrm>
        </p:spPr>
        <p:txBody>
          <a:bodyPr>
            <a:normAutofit/>
          </a:bodyPr>
          <a:lstStyle/>
          <a:p>
            <a:r>
              <a:rPr lang="en-US" sz="24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1.INTRODUCTION </a:t>
            </a:r>
            <a:r>
              <a:rPr lang="en-US" sz="2800" b="1" u="sng"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(Chemical Contaminants,</a:t>
            </a:r>
            <a:r>
              <a:rPr lang="en-US" sz="2800" b="1" u="sng"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cs typeface="Times New Roman" panose="02020603050405020304" pitchFamily="18" charset="0"/>
              </a:rPr>
              <a:t> Contaminated </a:t>
            </a:r>
            <a:r>
              <a:rPr lang="en-GB" sz="28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r>
              <a:rPr lang="en-US" sz="2800" b="1" u="sng"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cs typeface="Times New Roman" panose="02020603050405020304" pitchFamily="18" charset="0"/>
              </a:rPr>
              <a:t> Global Warming &amp; Climate Change)</a:t>
            </a:r>
            <a:endParaRPr lang="en-IN" sz="2800" u="sng"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3EA02F1-3449-4392-8EA9-9E7900A55956}"/>
              </a:ext>
            </a:extLst>
          </p:cNvPr>
          <p:cNvSpPr>
            <a:spLocks noGrp="1"/>
          </p:cNvSpPr>
          <p:nvPr>
            <p:ph idx="1"/>
          </p:nvPr>
        </p:nvSpPr>
        <p:spPr>
          <a:xfrm>
            <a:off x="0" y="1066800"/>
            <a:ext cx="9067800" cy="5791200"/>
          </a:xfrm>
        </p:spPr>
        <p:txBody>
          <a:bodyPr>
            <a:normAutofit fontScale="92500" lnSpcReduction="20000"/>
          </a:bodyPr>
          <a:lstStyle/>
          <a:p>
            <a:pPr marL="0" indent="0" fontAlgn="base">
              <a:lnSpc>
                <a:spcPct val="150000"/>
              </a:lnSpc>
              <a:buNone/>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@Types of Chemical Contaminants: Chemical Contaminants can be separated into eight contaminant groups as follows:</a:t>
            </a:r>
            <a:endParaRPr lang="en-IN" sz="2400"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fontAlgn="base">
              <a:lnSpc>
                <a:spcPct val="115000"/>
              </a:lnSpc>
            </a:pPr>
            <a:r>
              <a:rPr lang="en-US" sz="2400" b="1" dirty="0">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a:t>
            </a:r>
            <a:r>
              <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Nonhalogenated volatile organic compounds (VOCs)</a:t>
            </a:r>
            <a:r>
              <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t>
            </a:r>
            <a:endParaRPr lang="en-IN" sz="2400"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342900" lvl="0" indent="-342900">
              <a:lnSpc>
                <a:spcPct val="115000"/>
              </a:lnSpc>
              <a:buFont typeface="Arial" panose="020B0604020202020204" pitchFamily="34" charset="0"/>
              <a:buChar char="•"/>
              <a:tabLst>
                <a:tab pos="457200" algn="l"/>
              </a:tabLst>
            </a:pPr>
            <a:r>
              <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Halogenated volatile organic compounds.</a:t>
            </a:r>
            <a:endParaRPr lang="en-IN" sz="2400"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buFont typeface="Arial" panose="020B0604020202020204" pitchFamily="34" charset="0"/>
              <a:buChar char="•"/>
              <a:tabLst>
                <a:tab pos="457200" algn="l"/>
              </a:tabLst>
            </a:pPr>
            <a:r>
              <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Nonhalogenated </a:t>
            </a:r>
            <a:r>
              <a:rPr lang="en-US" sz="2400" b="1" u="sng" dirty="0" err="1">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semivolatile</a:t>
            </a:r>
            <a:r>
              <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 organic compounds (SVOCs).</a:t>
            </a:r>
            <a:endParaRPr lang="en-IN" sz="2400"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buFont typeface="Arial" panose="020B0604020202020204" pitchFamily="34" charset="0"/>
              <a:buChar char="•"/>
              <a:tabLst>
                <a:tab pos="457200" algn="l"/>
              </a:tabLst>
            </a:pPr>
            <a:r>
              <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Halogenated </a:t>
            </a:r>
            <a:r>
              <a:rPr lang="en-US" sz="2400" b="1" u="sng" dirty="0" err="1">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semivolatile</a:t>
            </a:r>
            <a:r>
              <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 organic compounds</a:t>
            </a:r>
            <a:endParaRPr lang="en-IN" sz="2400" u="sng"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buFont typeface="Arial" panose="020B0604020202020204" pitchFamily="34" charset="0"/>
              <a:buChar char="•"/>
              <a:tabLst>
                <a:tab pos="457200" algn="l"/>
              </a:tabLst>
            </a:pPr>
            <a:r>
              <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Fuels.</a:t>
            </a:r>
            <a:r>
              <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u="sng" dirty="0" err="1">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Inorganics.</a:t>
            </a:r>
            <a:r>
              <a:rPr lang="en-US" sz="2400" b="1" u="sng" dirty="0" err="1">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Radionuclides.</a:t>
            </a:r>
            <a:r>
              <a:rPr lang="en-US" sz="2400" b="1" u="sng" dirty="0" err="1">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Explosives</a:t>
            </a:r>
            <a:r>
              <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a:t>
            </a:r>
            <a:endParaRPr lang="en-US" sz="2400" b="1" u="sng" dirty="0">
              <a:solidFill>
                <a:srgbClr val="00206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lnSpc>
                <a:spcPct val="120000"/>
              </a:lnSpc>
              <a:buNone/>
              <a:tabLst>
                <a:tab pos="457200" algn="l"/>
              </a:tabLst>
            </a:pPr>
            <a:r>
              <a:rPr lang="en-US" sz="2400" b="1" u="sng"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a:t>
            </a:r>
            <a:r>
              <a:rPr lang="en-US" sz="2400" b="1" u="sng"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cs typeface="Times New Roman" panose="02020603050405020304" pitchFamily="18" charset="0"/>
              </a:rPr>
              <a:t>T</a:t>
            </a:r>
            <a:r>
              <a:rPr lang="en-US" sz="2400" b="1"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cs typeface="Times New Roman" panose="02020603050405020304" pitchFamily="18" charset="0"/>
              </a:rPr>
              <a:t>he </a:t>
            </a:r>
            <a:r>
              <a:rPr lang="en-US" sz="2400" b="1" u="sng"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cs typeface="Times New Roman" panose="02020603050405020304" pitchFamily="18" charset="0"/>
              </a:rPr>
              <a:t>contaminated water</a:t>
            </a:r>
            <a:r>
              <a:rPr lang="en-US" sz="2400" b="1"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cs typeface="Times New Roman" panose="02020603050405020304" pitchFamily="18" charset="0"/>
              </a:rPr>
              <a:t> not only give rise to water</a:t>
            </a:r>
            <a:r>
              <a:rPr lang="en-US" sz="2400" b="1" u="sng"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cs typeface="Times New Roman" panose="02020603050405020304" pitchFamily="18" charset="0"/>
              </a:rPr>
              <a:t> born diseases but, also results </a:t>
            </a:r>
            <a:r>
              <a:rPr lang="en-GB" sz="2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Climate change is altering our environment</a:t>
            </a:r>
            <a:r>
              <a:rPr lang="en-GB" sz="24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en-GB" sz="2400" b="1" dirty="0">
                <a:solidFill>
                  <a:srgbClr val="00206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affecting agriculture, water availability, and sea-levels.</a:t>
            </a:r>
            <a:r>
              <a:rPr lang="en-GB" sz="24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It’s increasing the intensity of </a:t>
            </a:r>
            <a:r>
              <a:rPr lang="en-GB" sz="2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natural disasters</a:t>
            </a:r>
            <a:r>
              <a:rPr lang="en-GB" sz="24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like </a:t>
            </a:r>
            <a:r>
              <a:rPr lang="en-GB" sz="2400" b="1" dirty="0">
                <a:solidFill>
                  <a:srgbClr val="00206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Tsunami, Cyclonic Storms ,droughts, floods,</a:t>
            </a:r>
            <a:r>
              <a:rPr lang="en-GB" sz="24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en-GB" sz="2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species extinction </a:t>
            </a:r>
            <a:r>
              <a:rPr lang="en-GB" sz="24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particularly </a:t>
            </a:r>
            <a:r>
              <a:rPr lang="en-GB" sz="2400" b="1" dirty="0">
                <a:solidFill>
                  <a:srgbClr val="00206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marine live &amp; diseases.</a:t>
            </a:r>
            <a:r>
              <a:rPr lang="en-GB" sz="24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The too much water  causes </a:t>
            </a:r>
            <a:r>
              <a:rPr lang="en-US" sz="2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River Banking Erosion while </a:t>
            </a:r>
            <a:r>
              <a:rPr lang="en-US" sz="24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too less water  affects</a:t>
            </a:r>
            <a:r>
              <a:rPr lang="en-US" sz="2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Water Management</a:t>
            </a:r>
            <a:r>
              <a:rPr lang="en-US" sz="24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River Water Channelization &amp; Dams&amp; </a:t>
            </a:r>
            <a:r>
              <a:rPr lang="en-US" sz="24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Rise of Sea level due to Global Warming i.e. Climate Change.</a:t>
            </a:r>
            <a:endParaRPr lang="en-IN" sz="2400" b="1" u="sng" dirty="0">
              <a:solidFill>
                <a:srgbClr val="00206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endParaRPr lang="en-IN" dirty="0">
              <a:solidFill>
                <a:srgbClr val="FF0000"/>
              </a:solidFill>
            </a:endParaRPr>
          </a:p>
        </p:txBody>
      </p:sp>
    </p:spTree>
    <p:extLst>
      <p:ext uri="{BB962C8B-B14F-4D97-AF65-F5344CB8AC3E}">
        <p14:creationId xmlns:p14="http://schemas.microsoft.com/office/powerpoint/2010/main" val="3026002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41413-EF01-4269-B1AF-C92575EF49EF}"/>
              </a:ext>
            </a:extLst>
          </p:cNvPr>
          <p:cNvSpPr>
            <a:spLocks noGrp="1"/>
          </p:cNvSpPr>
          <p:nvPr>
            <p:ph type="title"/>
          </p:nvPr>
        </p:nvSpPr>
        <p:spPr>
          <a:xfrm>
            <a:off x="0" y="0"/>
            <a:ext cx="9144000" cy="1143000"/>
          </a:xfrm>
        </p:spPr>
        <p:txBody>
          <a:bodyPr>
            <a:normAutofit/>
          </a:bodyPr>
          <a:lstStyle/>
          <a:p>
            <a:r>
              <a:rPr lang="en-US" sz="2800" b="1" dirty="0">
                <a:solidFill>
                  <a:srgbClr val="FF0000"/>
                </a:solidFill>
                <a:effectLst>
                  <a:outerShdw blurRad="38100" dist="38100" dir="2700000" algn="tl">
                    <a:srgbClr val="000000">
                      <a:alpha val="43137"/>
                    </a:srgbClr>
                  </a:outerShdw>
                </a:effectLst>
              </a:rPr>
              <a:t>1.INTRODUCTION:</a:t>
            </a:r>
            <a:r>
              <a:rPr lang="en-US" sz="3200" b="1" dirty="0">
                <a:solidFill>
                  <a:srgbClr val="FF0000"/>
                </a:solidFill>
                <a:effectLst>
                  <a:outerShdw blurRad="38100" dist="38100" dir="2700000" algn="tl">
                    <a:srgbClr val="000000">
                      <a:alpha val="43137"/>
                    </a:srgbClr>
                  </a:outerShdw>
                </a:effectLst>
              </a:rPr>
              <a:t> </a:t>
            </a:r>
            <a:r>
              <a:rPr lang="en-US" sz="3200" b="1"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Arctic Ocean Climate- Numerical Prediction Models </a:t>
            </a:r>
            <a:r>
              <a:rPr lang="en-US" sz="2400" b="1" dirty="0">
                <a:solidFill>
                  <a:srgbClr val="FF000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(AOC-NPM)</a:t>
            </a:r>
            <a:endParaRPr lang="en-IN" sz="2400" dirty="0">
              <a:solidFill>
                <a:srgbClr val="FF0000"/>
              </a:solidFill>
            </a:endParaRPr>
          </a:p>
        </p:txBody>
      </p:sp>
      <p:sp>
        <p:nvSpPr>
          <p:cNvPr id="3" name="Content Placeholder 2">
            <a:extLst>
              <a:ext uri="{FF2B5EF4-FFF2-40B4-BE49-F238E27FC236}">
                <a16:creationId xmlns:a16="http://schemas.microsoft.com/office/drawing/2014/main" id="{DC990BE5-946F-468B-AC09-BECCA8E752AB}"/>
              </a:ext>
            </a:extLst>
          </p:cNvPr>
          <p:cNvSpPr>
            <a:spLocks noGrp="1"/>
          </p:cNvSpPr>
          <p:nvPr>
            <p:ph idx="1"/>
          </p:nvPr>
        </p:nvSpPr>
        <p:spPr>
          <a:xfrm>
            <a:off x="0" y="1143001"/>
            <a:ext cx="9144000" cy="5715000"/>
          </a:xfrm>
        </p:spPr>
        <p:txBody>
          <a:bodyPr>
            <a:normAutofit fontScale="92500"/>
          </a:bodyPr>
          <a:lstStyle/>
          <a:p>
            <a:pPr marL="0" indent="0">
              <a:buNone/>
            </a:pPr>
            <a:r>
              <a:rPr lang="en-US" sz="2200" b="1"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 </a:t>
            </a:r>
            <a:r>
              <a:rPr lang="en-US" sz="2700" b="1"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The seminal scientific research is needed to develop  Arctic Ocean Climate- Numerical Prediction Models (</a:t>
            </a:r>
            <a:r>
              <a:rPr lang="en-US" sz="2400" b="1"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AOC-NPM)</a:t>
            </a:r>
            <a:r>
              <a:rPr lang="en-US" sz="2700" b="1"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 to understand the major Atmospheric challenges due to extreme weather events caused due to mesoscale convective systems, Global Carbon Cycle, Ocean Salinity, and Marine Pollution resulting due to the toxin, toxic gases, Global Warming (due to Green House Gases) over the Cryosphere (Arctic),Oceanic and sub-surface Oceanic and Atmospheric regions.</a:t>
            </a:r>
            <a:endParaRPr lang="en-IN" sz="2700" b="1"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a:buNone/>
            </a:pPr>
            <a:r>
              <a:rPr lang="en-US" sz="27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r>
              <a:rPr lang="en-US" sz="26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Th</a:t>
            </a:r>
            <a:r>
              <a:rPr lang="en-US" sz="27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e term “cryosphere” comes from the Greek word, “</a:t>
            </a:r>
            <a:r>
              <a:rPr lang="en-US" sz="2700"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krios</a:t>
            </a:r>
            <a:r>
              <a:rPr lang="en-US" sz="27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which means cold e. g. Arctic, Greenland &amp; Antarctica regions. The Canadian Scientists in 2016 found that the Ocean- Atmosphere- Cryosphere </a:t>
            </a:r>
            <a:r>
              <a:rPr lang="en-US" sz="2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(OAC)</a:t>
            </a:r>
            <a:r>
              <a:rPr lang="en-US" sz="27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interaction is more evident on North pole </a:t>
            </a:r>
            <a:r>
              <a:rPr lang="en-US" sz="2700"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i</a:t>
            </a:r>
            <a:r>
              <a:rPr lang="en-US" sz="27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e. Arctic regions. </a:t>
            </a:r>
          </a:p>
          <a:p>
            <a:pPr marL="0" indent="0">
              <a:buNone/>
            </a:pPr>
            <a:endParaRPr lang="en-US" sz="2400" b="1" dirty="0">
              <a:solidFill>
                <a:srgbClr val="00206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33320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9BCBD-8FF9-4170-ABAB-69003AB3ACC4}"/>
              </a:ext>
            </a:extLst>
          </p:cNvPr>
          <p:cNvSpPr>
            <a:spLocks noGrp="1"/>
          </p:cNvSpPr>
          <p:nvPr>
            <p:ph type="title"/>
          </p:nvPr>
        </p:nvSpPr>
        <p:spPr>
          <a:xfrm>
            <a:off x="35168" y="0"/>
            <a:ext cx="9108831" cy="1572065"/>
          </a:xfrm>
        </p:spPr>
        <p:txBody>
          <a:bodyPr>
            <a:normAutofit/>
          </a:bodyPr>
          <a:lstStyle/>
          <a:p>
            <a:r>
              <a:rPr lang="en-IN" sz="26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2.BACKGROUNG &amp; RELEVANCE TO PREVIOUS WORK</a:t>
            </a:r>
            <a:endParaRPr lang="en-IN" sz="2600" dirty="0"/>
          </a:p>
        </p:txBody>
      </p:sp>
      <p:sp>
        <p:nvSpPr>
          <p:cNvPr id="3" name="Content Placeholder 2">
            <a:extLst>
              <a:ext uri="{FF2B5EF4-FFF2-40B4-BE49-F238E27FC236}">
                <a16:creationId xmlns:a16="http://schemas.microsoft.com/office/drawing/2014/main" id="{0FB72163-CEB5-487F-8BEF-285771B14603}"/>
              </a:ext>
            </a:extLst>
          </p:cNvPr>
          <p:cNvSpPr>
            <a:spLocks noGrp="1"/>
          </p:cNvSpPr>
          <p:nvPr>
            <p:ph idx="1"/>
          </p:nvPr>
        </p:nvSpPr>
        <p:spPr>
          <a:xfrm>
            <a:off x="0" y="1143000"/>
            <a:ext cx="9144000" cy="5707966"/>
          </a:xfrm>
        </p:spPr>
        <p:txBody>
          <a:bodyPr>
            <a:normAutofit fontScale="85000" lnSpcReduction="10000"/>
          </a:bodyPr>
          <a:lstStyle/>
          <a:p>
            <a:pPr marL="0" indent="0">
              <a:buNone/>
            </a:pP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@In Feb’17, Researchers found that the unstoppably melting of the glacier into the ocean mainly because of warmer seawater lapping at its underside.                                                          </a:t>
            </a:r>
            <a:r>
              <a:rPr lang="en-IN" sz="3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IN"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Prof. Peter Clark, </a:t>
            </a:r>
            <a:r>
              <a:rPr lang="en-IN" sz="24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OSU</a:t>
            </a:r>
            <a:r>
              <a:rPr lang="en-IN"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attributed that the Glacier retreat was due to rising levels of Carbon Dioxide and other </a:t>
            </a:r>
            <a:r>
              <a:rPr lang="en-IN" sz="28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GHG</a:t>
            </a:r>
            <a:r>
              <a:rPr lang="en-IN"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as opposed to other types of forces.</a:t>
            </a:r>
            <a:r>
              <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If, this continues then the most of Glaciers would disappear in the next few centuries &amp; the Glaciers loss in future will be contributing to rising sea levels, environmental pollution vis-à-vis Climate Change.</a:t>
            </a:r>
          </a:p>
          <a:p>
            <a:pPr marL="0" indent="0">
              <a:lnSpc>
                <a:spcPct val="110000"/>
              </a:lnSpc>
              <a:buNone/>
            </a:pPr>
            <a:r>
              <a:rPr lang="en-US" sz="3200" b="1" dirty="0">
                <a:solidFill>
                  <a:srgbClr val="002060"/>
                </a:solidFill>
                <a:effectLst/>
                <a:latin typeface="Helvetica" panose="020B0604020202020204" pitchFamily="34" charset="0"/>
                <a:ea typeface="Times New Roman" panose="02020603050405020304" pitchFamily="18" charset="0"/>
              </a:rPr>
              <a:t>@</a:t>
            </a:r>
            <a:r>
              <a:rPr lang="en-US" sz="3000" b="1"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The Ocean Circulations, </a:t>
            </a:r>
            <a:r>
              <a:rPr lang="en-US" sz="3000" b="1" u="sng"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Ocean-Atmospheric-Cryosphere </a:t>
            </a:r>
            <a:r>
              <a:rPr lang="en-US" sz="2600" b="1" u="sng"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(OAC)</a:t>
            </a:r>
            <a:r>
              <a:rPr lang="en-US" sz="3000" b="1" u="sng"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 interactions</a:t>
            </a:r>
            <a:r>
              <a:rPr lang="en-US" sz="3000" b="1" dirty="0">
                <a:solidFill>
                  <a:srgbClr val="002060"/>
                </a:solidFill>
                <a:effectLst>
                  <a:outerShdw blurRad="38100" dist="38100" dir="2700000" algn="tl">
                    <a:srgbClr val="000000">
                      <a:alpha val="43137"/>
                    </a:srgbClr>
                  </a:outerShdw>
                </a:effectLst>
                <a:latin typeface="Helvetica" panose="020B0604020202020204" pitchFamily="34" charset="0"/>
                <a:ea typeface="Times New Roman" panose="02020603050405020304" pitchFamily="18" charset="0"/>
              </a:rPr>
              <a:t>, and the inorganic contaminants get affected by the Ocean Salinity, affecting Changing Water Carbon Cycles, marine biogeochemistry and affecting the marine life.</a:t>
            </a:r>
            <a:endParaRPr lang="en-IN" sz="3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endParaRPr lang="en-IN" sz="32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endParaRPr lang="en-IN" dirty="0"/>
          </a:p>
        </p:txBody>
      </p:sp>
    </p:spTree>
    <p:extLst>
      <p:ext uri="{BB962C8B-B14F-4D97-AF65-F5344CB8AC3E}">
        <p14:creationId xmlns:p14="http://schemas.microsoft.com/office/powerpoint/2010/main" val="2831471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58FE6-ACB2-459E-A0D5-185DB1221272}"/>
              </a:ext>
            </a:extLst>
          </p:cNvPr>
          <p:cNvSpPr>
            <a:spLocks noGrp="1"/>
          </p:cNvSpPr>
          <p:nvPr>
            <p:ph type="title"/>
          </p:nvPr>
        </p:nvSpPr>
        <p:spPr>
          <a:xfrm>
            <a:off x="0" y="0"/>
            <a:ext cx="9067800" cy="609600"/>
          </a:xfrm>
        </p:spPr>
        <p:txBody>
          <a:bodyPr>
            <a:normAutofit/>
          </a:bodyPr>
          <a:lstStyle/>
          <a:p>
            <a:r>
              <a:rPr lang="en-IN" sz="2400" b="1" u="sng"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2.BACKGROUNG &amp; RELEVANCE TO PREVIOUS WORK</a:t>
            </a:r>
            <a:endParaRPr lang="en-IN" sz="24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1665B09-1E7F-45E4-9045-8FE7485D7C41}"/>
              </a:ext>
            </a:extLst>
          </p:cNvPr>
          <p:cNvSpPr>
            <a:spLocks noGrp="1"/>
          </p:cNvSpPr>
          <p:nvPr>
            <p:ph idx="1"/>
          </p:nvPr>
        </p:nvSpPr>
        <p:spPr>
          <a:xfrm>
            <a:off x="0" y="609600"/>
            <a:ext cx="9067800" cy="6248400"/>
          </a:xfrm>
        </p:spPr>
        <p:txBody>
          <a:bodyPr>
            <a:normAutofit fontScale="25000" lnSpcReduction="20000"/>
          </a:bodyPr>
          <a:lstStyle/>
          <a:p>
            <a:pPr marL="0" indent="0" fontAlgn="base">
              <a:lnSpc>
                <a:spcPct val="120000"/>
              </a:lnSpc>
              <a:buNone/>
            </a:pPr>
            <a:r>
              <a:rPr lang="en-IN" sz="92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IN" sz="96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HT’17 reported that</a:t>
            </a:r>
            <a:r>
              <a:rPr lang="en-US" sz="96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cs typeface="Arial" panose="020B0604020202020204" pitchFamily="34" charset="0"/>
              </a:rPr>
              <a:t> the</a:t>
            </a:r>
            <a:r>
              <a:rPr lang="en-US" sz="9600" b="1" u="sng"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cs typeface="Arial" panose="020B0604020202020204" pitchFamily="34" charset="0"/>
              </a:rPr>
              <a:t> particles in the polluted air can travel from lungs into our blood stream resulting the increase of risk of heart attack or strokes since</a:t>
            </a:r>
            <a:r>
              <a:rPr lang="en-US" sz="9600" b="1" dirty="0">
                <a:solidFill>
                  <a:srgbClr val="002060"/>
                </a:solidFill>
                <a:effectLst>
                  <a:outerShdw blurRad="38100" dist="38100" dir="2700000" algn="tl">
                    <a:srgbClr val="000000">
                      <a:alpha val="43137"/>
                    </a:srgbClr>
                  </a:outerShdw>
                </a:effectLst>
                <a:latin typeface="Times" panose="02020603050405020304" pitchFamily="18" charset="0"/>
                <a:ea typeface="Calibri" panose="020F0502020204030204" pitchFamily="34" charset="0"/>
                <a:cs typeface="Arial" panose="020B0604020202020204" pitchFamily="34" charset="0"/>
              </a:rPr>
              <a:t> Nanoparticles in air pollution have been associated with cardiovascular disease leading to premature death. As per the State of Global Air 2017 Report, released in Boston on 14 Feb’17, as many as 2.54 lakhs death occurred in 2015 on account of exposure to ozone and its impact on chronic lung disease. </a:t>
            </a:r>
            <a:endParaRPr lang="en-IN" sz="96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0" indent="0" fontAlgn="base">
              <a:lnSpc>
                <a:spcPct val="120000"/>
              </a:lnSpc>
              <a:buNone/>
            </a:pPr>
            <a:r>
              <a:rPr lang="en-US" sz="92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Arial" panose="020B0604020202020204" pitchFamily="34" charset="0"/>
              </a:rPr>
              <a:t>@In May 17 Canada, Prof. Pierre Berube has developed  a low maintenance </a:t>
            </a:r>
            <a:r>
              <a:rPr lang="en-US" sz="9200" b="1" u="sng"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Arial" panose="020B0604020202020204" pitchFamily="34" charset="0"/>
              </a:rPr>
              <a:t>water filtration system </a:t>
            </a:r>
            <a:r>
              <a:rPr lang="en-US" sz="9200" b="1" dirty="0">
                <a:solidFill>
                  <a:srgbClr val="FF0000"/>
                </a:solidFill>
                <a:effectLst>
                  <a:outerShdw blurRad="38100" dist="38100" dir="2700000" algn="tl">
                    <a:srgbClr val="000000">
                      <a:alpha val="43137"/>
                    </a:srgbClr>
                  </a:outerShdw>
                </a:effectLst>
                <a:latin typeface="Verdana" panose="020B0604030504040204" pitchFamily="34" charset="0"/>
                <a:ea typeface="Calibri" panose="020F0502020204030204" pitchFamily="34" charset="0"/>
                <a:cs typeface="Arial" panose="020B0604020202020204" pitchFamily="34" charset="0"/>
              </a:rPr>
              <a:t>using the technology which  combines microbes and gravity using ultra-filtration membranes, which is very fine screen that removes not just particulate matter but, also large molecules ,e .g. disinfectants or herbicides, pesticides and contaminants from water  e.g. microbial pathogens, viruses and bacteria </a:t>
            </a:r>
            <a:endParaRPr lang="en-IN" sz="9200"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endParaRPr lang="en-IN" dirty="0"/>
          </a:p>
        </p:txBody>
      </p:sp>
    </p:spTree>
    <p:extLst>
      <p:ext uri="{BB962C8B-B14F-4D97-AF65-F5344CB8AC3E}">
        <p14:creationId xmlns:p14="http://schemas.microsoft.com/office/powerpoint/2010/main" val="2506832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4636</TotalTime>
  <Words>3654</Words>
  <Application>Microsoft Office PowerPoint</Application>
  <PresentationFormat>On-screen Show (4:3)</PresentationFormat>
  <Paragraphs>134</Paragraphs>
  <Slides>25</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Arial</vt:lpstr>
      <vt:lpstr>Calibri</vt:lpstr>
      <vt:lpstr>Cooper Black</vt:lpstr>
      <vt:lpstr>Helvetica</vt:lpstr>
      <vt:lpstr>Roboto Light</vt:lpstr>
      <vt:lpstr>Source Sans Pro</vt:lpstr>
      <vt:lpstr>Times</vt:lpstr>
      <vt:lpstr>Times New Roman</vt:lpstr>
      <vt:lpstr>Trebuchet MS</vt:lpstr>
      <vt:lpstr>Verdana</vt:lpstr>
      <vt:lpstr>Office Theme</vt:lpstr>
      <vt:lpstr>PowerPoint Presentation</vt:lpstr>
      <vt:lpstr>       </vt:lpstr>
      <vt:lpstr> </vt:lpstr>
      <vt:lpstr>1.INTRODUCTION: CLIMATE CHANGE (UN Report-2019 &amp; Geneva-based Global Humanitarian Forum (GHF)-May’09)</vt:lpstr>
      <vt:lpstr>1. INTRODUCTION: EFFECTS OF CLIMATE CHANGE (GLOBAL WARMING) </vt:lpstr>
      <vt:lpstr>1.INTRODUCTION (Chemical Contaminants, Contaminated , Global Warming &amp; Climate Change)</vt:lpstr>
      <vt:lpstr>1.INTRODUCTION: Arctic Ocean Climate- Numerical Prediction Models (AOC-NPM)</vt:lpstr>
      <vt:lpstr>2.BACKGROUNG &amp; RELEVANCE TO PREVIOUS WORK</vt:lpstr>
      <vt:lpstr>2.BACKGROUNG &amp; RELEVANCE TO PREVIOUS WORK</vt:lpstr>
      <vt:lpstr>3.RESEARCH METHODOLOGY &amp; PROCEDURE TO BE FOLLOWED.</vt:lpstr>
      <vt:lpstr>3.RESEARCH METHODOLOGY &amp; PROCEDURE TO BE FOLLOWED (Continued).</vt:lpstr>
      <vt:lpstr>3.RESEARCH METHODOLOGY &amp; PROCEDURE TO BE FOLLOWED (Contd).</vt:lpstr>
      <vt:lpstr>3.RESEARCH METHODOLOGY (AOC-NPM) &amp; (Remediation of Water Pollution).</vt:lpstr>
      <vt:lpstr>3.RESEARCH METHODOLOGY (Procedural Steps for Development of Operational (AOC-NPM)’</vt:lpstr>
      <vt:lpstr> 4.General Methodology: Water Treatment Processes (Oxydation Processes) </vt:lpstr>
      <vt:lpstr>4.General Methodology:Water Treatment Process </vt:lpstr>
      <vt:lpstr>4.General Methodology: Water Treatment Processes (PRT &amp; CRT).</vt:lpstr>
      <vt:lpstr>4.General Methodology: Water Treatment Processes (PRT &amp; CRT).</vt:lpstr>
      <vt:lpstr>4.General Methodology: Water Treatment Processes.(Matrix Conditions) &amp; (Ozone Oxidation)</vt:lpstr>
      <vt:lpstr> 4.General Methodology: Water Treatment Processes (Ozone Oxidation) Continued. </vt:lpstr>
      <vt:lpstr> 4.General Methodology: Water Treatment Processes (To  Save Underwater  Marine life). </vt:lpstr>
      <vt:lpstr>4.General Methodology:(‘Correlational  Predictive Model of Chemical Reaction Kinetics(MCRK)’</vt:lpstr>
      <vt:lpstr>5.Remediation of Environmental Pollution (REP)</vt:lpstr>
      <vt:lpstr>5.Remediation of Environmental Pollution (REP)</vt:lpstr>
      <vt:lpstr>6.SCOPE:(Water Car &amp; Water Harnessing From Fog &amp; Humid Atmosphere (Feb’2020)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Manas Goswami</dc:creator>
  <cp:lastModifiedBy>Manas Goswami</cp:lastModifiedBy>
  <cp:revision>540</cp:revision>
  <dcterms:created xsi:type="dcterms:W3CDTF">2020-08-08T02:51:36Z</dcterms:created>
  <dcterms:modified xsi:type="dcterms:W3CDTF">2021-06-18T14:27:27Z</dcterms:modified>
</cp:coreProperties>
</file>