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  <p:sldMasterId id="2147483664" r:id="rId3"/>
    <p:sldMasterId id="2147483666" r:id="rId4"/>
    <p:sldMasterId id="2147483668" r:id="rId5"/>
    <p:sldMasterId id="2147483670" r:id="rId6"/>
    <p:sldMasterId id="2147483672" r:id="rId7"/>
  </p:sldMasterIdLst>
  <p:notesMasterIdLst>
    <p:notesMasterId r:id="rId19"/>
  </p:notesMasterIdLst>
  <p:sldIdLst>
    <p:sldId id="256" r:id="rId8"/>
    <p:sldId id="257" r:id="rId9"/>
    <p:sldId id="258" r:id="rId10"/>
    <p:sldId id="260" r:id="rId11"/>
    <p:sldId id="266" r:id="rId12"/>
    <p:sldId id="267" r:id="rId13"/>
    <p:sldId id="268" r:id="rId14"/>
    <p:sldId id="269" r:id="rId15"/>
    <p:sldId id="270" r:id="rId16"/>
    <p:sldId id="263" r:id="rId17"/>
    <p:sldId id="271" r:id="rId18"/>
  </p:sldIdLst>
  <p:sldSz cx="9144000" cy="5143500" type="screen16x9"/>
  <p:notesSz cx="6858000" cy="9144000"/>
  <p:defaultTextStyle>
    <a:defPPr>
      <a:defRPr lang="en-US"/>
    </a:defPPr>
    <a:lvl1pPr marL="0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1pPr>
    <a:lvl2pPr marL="89714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2pPr>
    <a:lvl3pPr marL="179431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3pPr>
    <a:lvl4pPr marL="269146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4pPr>
    <a:lvl5pPr marL="358861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5pPr>
    <a:lvl6pPr marL="448576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6pPr>
    <a:lvl7pPr marL="538290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7pPr>
    <a:lvl8pPr marL="628007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8pPr>
    <a:lvl9pPr marL="717721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5BB"/>
    <a:srgbClr val="00B3DC"/>
    <a:srgbClr val="DFC5DF"/>
    <a:srgbClr val="E1E1E1"/>
    <a:srgbClr val="00A1BC"/>
    <a:srgbClr val="00B4D2"/>
    <a:srgbClr val="00A0D2"/>
    <a:srgbClr val="00B0DC"/>
    <a:srgbClr val="00B0BE"/>
    <a:srgbClr val="008D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33"/>
    <p:restoredTop sz="94623"/>
  </p:normalViewPr>
  <p:slideViewPr>
    <p:cSldViewPr snapToGrid="0" snapToObjects="1">
      <p:cViewPr varScale="1">
        <p:scale>
          <a:sx n="97" d="100"/>
          <a:sy n="97" d="100"/>
        </p:scale>
        <p:origin x="9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85ACC-7566-4D45-A985-3729A2E65168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4824E-09F4-6D40-98EA-9D82F5F584E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2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1pPr>
    <a:lvl2pPr marL="342632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2pPr>
    <a:lvl3pPr marL="685263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3pPr>
    <a:lvl4pPr marL="1027893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4pPr>
    <a:lvl5pPr marL="1370525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5pPr>
    <a:lvl6pPr marL="1713156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6pPr>
    <a:lvl7pPr marL="2055788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7pPr>
    <a:lvl8pPr marL="2398418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8pPr>
    <a:lvl9pPr marL="2741049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7965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431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1854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9249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8185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715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810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5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5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5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5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5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ight, night sky&#10;&#10;Description automatically generated">
            <a:extLst>
              <a:ext uri="{FF2B5EF4-FFF2-40B4-BE49-F238E27FC236}">
                <a16:creationId xmlns:a16="http://schemas.microsoft.com/office/drawing/2014/main" id="{8EE887FA-C0FC-E342-ABF2-9814A05C2E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40"/>
            <a:ext cx="9144000" cy="51428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E505C7F-A6CF-D248-952C-36F2040C641E}"/>
              </a:ext>
            </a:extLst>
          </p:cNvPr>
          <p:cNvSpPr/>
          <p:nvPr userDrawn="1"/>
        </p:nvSpPr>
        <p:spPr>
          <a:xfrm>
            <a:off x="1" y="4876244"/>
            <a:ext cx="9144000" cy="2563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sz="147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CC5158-FDC6-F940-91AB-3B9665AAF961}"/>
              </a:ext>
            </a:extLst>
          </p:cNvPr>
          <p:cNvSpPr txBox="1"/>
          <p:nvPr userDrawn="1"/>
        </p:nvSpPr>
        <p:spPr>
          <a:xfrm>
            <a:off x="7920635" y="4895301"/>
            <a:ext cx="1075157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BF5C8F-818D-D540-B729-29710F7029AD}"/>
              </a:ext>
            </a:extLst>
          </p:cNvPr>
          <p:cNvSpPr/>
          <p:nvPr userDrawn="1"/>
        </p:nvSpPr>
        <p:spPr>
          <a:xfrm>
            <a:off x="123276" y="4875274"/>
            <a:ext cx="3772372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en-AT" sz="1099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E79601-E553-A349-BA44-52D590EC0A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51778" y="283003"/>
            <a:ext cx="1879332" cy="4981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77CE3A-71B4-EA4B-9350-586F5C95717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4288" y="287283"/>
            <a:ext cx="1967734" cy="49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8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BBD6523-3A1A-DB4B-80D9-683FE6F697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97B76B-3BB9-0C42-9B96-0E4249F9C7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45E263-5EB9-FD4E-9ADB-7610281CDD3D}"/>
              </a:ext>
            </a:extLst>
          </p:cNvPr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21" name="Text Box 174">
            <a:extLst>
              <a:ext uri="{FF2B5EF4-FFF2-40B4-BE49-F238E27FC236}">
                <a16:creationId xmlns:a16="http://schemas.microsoft.com/office/drawing/2014/main" id="{7A1C0339-EC0C-9949-BCF0-B4EF5C7FBC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936" y="4764219"/>
            <a:ext cx="4301370" cy="11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604" tIns="10301" rIns="20604" bIns="10301">
            <a:spAutoFit/>
          </a:bodyPr>
          <a:lstStyle/>
          <a:p>
            <a:pPr defTabSz="207618" eaLnBrk="0" hangingPunct="0">
              <a:spcBef>
                <a:spcPct val="50000"/>
              </a:spcBef>
            </a:pPr>
            <a:r>
              <a:rPr lang="en-US" sz="635" b="1" dirty="0">
                <a:solidFill>
                  <a:schemeClr val="tx1"/>
                </a:solidFill>
                <a:latin typeface="Avenir Heavy"/>
                <a:cs typeface="Avenir Heavy"/>
              </a:rPr>
              <a:t>Disclaimer: </a:t>
            </a:r>
            <a:r>
              <a:rPr lang="en-US" sz="498" dirty="0">
                <a:solidFill>
                  <a:schemeClr val="tx1"/>
                </a:solidFill>
                <a:latin typeface="Avenir Medium"/>
                <a:cs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D7E4A3-F85F-FB48-A99F-8A66173D7825}"/>
              </a:ext>
            </a:extLst>
          </p:cNvPr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Poster No.:</a:t>
            </a:r>
            <a:endParaRPr lang="en-US" sz="1100" b="0" i="0" baseline="0" dirty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3AE80C-FF21-D348-805F-71CCC8E6029F}"/>
              </a:ext>
            </a:extLst>
          </p:cNvPr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en-AT" sz="1099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39673-EC0F-DD42-ACA8-0433E815E767}"/>
              </a:ext>
            </a:extLst>
          </p:cNvPr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sz="147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A24655-8128-A046-A777-D08AC067DE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CFC8EC-9B23-3E48-AB9F-A161B5282AC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4666" y="215729"/>
            <a:ext cx="1687983" cy="4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8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BBD6523-3A1A-DB4B-80D9-683FE6F697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97B76B-3BB9-0C42-9B96-0E4249F9C7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45E263-5EB9-FD4E-9ADB-7610281CDD3D}"/>
              </a:ext>
            </a:extLst>
          </p:cNvPr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21" name="Text Box 174">
            <a:extLst>
              <a:ext uri="{FF2B5EF4-FFF2-40B4-BE49-F238E27FC236}">
                <a16:creationId xmlns:a16="http://schemas.microsoft.com/office/drawing/2014/main" id="{7A1C0339-EC0C-9949-BCF0-B4EF5C7FBC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936" y="4764219"/>
            <a:ext cx="4301370" cy="11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604" tIns="10301" rIns="20604" bIns="10301">
            <a:spAutoFit/>
          </a:bodyPr>
          <a:lstStyle/>
          <a:p>
            <a:pPr defTabSz="207618" eaLnBrk="0" hangingPunct="0">
              <a:spcBef>
                <a:spcPct val="50000"/>
              </a:spcBef>
            </a:pPr>
            <a:r>
              <a:rPr lang="en-US" sz="635" b="1" dirty="0">
                <a:solidFill>
                  <a:schemeClr val="tx1"/>
                </a:solidFill>
                <a:latin typeface="Avenir Heavy"/>
                <a:cs typeface="Avenir Heavy"/>
              </a:rPr>
              <a:t>Disclaimer: </a:t>
            </a:r>
            <a:r>
              <a:rPr lang="en-US" sz="498" dirty="0">
                <a:solidFill>
                  <a:schemeClr val="tx1"/>
                </a:solidFill>
                <a:latin typeface="Avenir Medium"/>
                <a:cs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D7E4A3-F85F-FB48-A99F-8A66173D7825}"/>
              </a:ext>
            </a:extLst>
          </p:cNvPr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Poster No.:</a:t>
            </a:r>
            <a:endParaRPr lang="en-US" sz="1100" b="0" i="0" baseline="0" dirty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3AE80C-FF21-D348-805F-71CCC8E6029F}"/>
              </a:ext>
            </a:extLst>
          </p:cNvPr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en-AT" sz="1099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39673-EC0F-DD42-ACA8-0433E815E767}"/>
              </a:ext>
            </a:extLst>
          </p:cNvPr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sz="147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A24655-8128-A046-A777-D08AC067DE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CFC8EC-9B23-3E48-AB9F-A161B5282AC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4666" y="215729"/>
            <a:ext cx="1687983" cy="4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0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BBD6523-3A1A-DB4B-80D9-683FE6F697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97B76B-3BB9-0C42-9B96-0E4249F9C7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45E263-5EB9-FD4E-9ADB-7610281CDD3D}"/>
              </a:ext>
            </a:extLst>
          </p:cNvPr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21" name="Text Box 174">
            <a:extLst>
              <a:ext uri="{FF2B5EF4-FFF2-40B4-BE49-F238E27FC236}">
                <a16:creationId xmlns:a16="http://schemas.microsoft.com/office/drawing/2014/main" id="{7A1C0339-EC0C-9949-BCF0-B4EF5C7FBC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936" y="4764219"/>
            <a:ext cx="4301370" cy="11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604" tIns="10301" rIns="20604" bIns="10301">
            <a:spAutoFit/>
          </a:bodyPr>
          <a:lstStyle/>
          <a:p>
            <a:pPr defTabSz="207618" eaLnBrk="0" hangingPunct="0">
              <a:spcBef>
                <a:spcPct val="50000"/>
              </a:spcBef>
            </a:pPr>
            <a:r>
              <a:rPr lang="en-US" sz="635" b="1" dirty="0">
                <a:solidFill>
                  <a:schemeClr val="tx1"/>
                </a:solidFill>
                <a:latin typeface="Avenir Heavy"/>
                <a:cs typeface="Avenir Heavy"/>
              </a:rPr>
              <a:t>Disclaimer: </a:t>
            </a:r>
            <a:r>
              <a:rPr lang="en-US" sz="498" dirty="0">
                <a:solidFill>
                  <a:schemeClr val="tx1"/>
                </a:solidFill>
                <a:latin typeface="Avenir Medium"/>
                <a:cs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D7E4A3-F85F-FB48-A99F-8A66173D7825}"/>
              </a:ext>
            </a:extLst>
          </p:cNvPr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Poster No.:</a:t>
            </a:r>
            <a:endParaRPr lang="en-US" sz="1100" b="0" i="0" baseline="0" dirty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3AE80C-FF21-D348-805F-71CCC8E6029F}"/>
              </a:ext>
            </a:extLst>
          </p:cNvPr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en-AT" sz="1099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39673-EC0F-DD42-ACA8-0433E815E767}"/>
              </a:ext>
            </a:extLst>
          </p:cNvPr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sz="147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A24655-8128-A046-A777-D08AC067DE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CFC8EC-9B23-3E48-AB9F-A161B5282AC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4666" y="215729"/>
            <a:ext cx="1687983" cy="4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2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BBD6523-3A1A-DB4B-80D9-683FE6F697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97B76B-3BB9-0C42-9B96-0E4249F9C7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45E263-5EB9-FD4E-9ADB-7610281CDD3D}"/>
              </a:ext>
            </a:extLst>
          </p:cNvPr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21" name="Text Box 174">
            <a:extLst>
              <a:ext uri="{FF2B5EF4-FFF2-40B4-BE49-F238E27FC236}">
                <a16:creationId xmlns:a16="http://schemas.microsoft.com/office/drawing/2014/main" id="{7A1C0339-EC0C-9949-BCF0-B4EF5C7FBC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936" y="4764219"/>
            <a:ext cx="4301370" cy="11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604" tIns="10301" rIns="20604" bIns="10301">
            <a:spAutoFit/>
          </a:bodyPr>
          <a:lstStyle/>
          <a:p>
            <a:pPr defTabSz="207618" eaLnBrk="0" hangingPunct="0">
              <a:spcBef>
                <a:spcPct val="50000"/>
              </a:spcBef>
            </a:pPr>
            <a:r>
              <a:rPr lang="en-US" sz="635" b="1" dirty="0">
                <a:solidFill>
                  <a:schemeClr val="tx1"/>
                </a:solidFill>
                <a:latin typeface="Avenir Heavy"/>
                <a:cs typeface="Avenir Heavy"/>
              </a:rPr>
              <a:t>Disclaimer: </a:t>
            </a:r>
            <a:r>
              <a:rPr lang="en-US" sz="498" dirty="0">
                <a:solidFill>
                  <a:schemeClr val="tx1"/>
                </a:solidFill>
                <a:latin typeface="Avenir Medium"/>
                <a:cs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D7E4A3-F85F-FB48-A99F-8A66173D7825}"/>
              </a:ext>
            </a:extLst>
          </p:cNvPr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Poster No.:</a:t>
            </a:r>
            <a:endParaRPr lang="en-US" sz="1100" b="0" i="0" baseline="0" dirty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3AE80C-FF21-D348-805F-71CCC8E6029F}"/>
              </a:ext>
            </a:extLst>
          </p:cNvPr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en-AT" sz="1099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39673-EC0F-DD42-ACA8-0433E815E767}"/>
              </a:ext>
            </a:extLst>
          </p:cNvPr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sz="147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A24655-8128-A046-A777-D08AC067DE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CFC8EC-9B23-3E48-AB9F-A161B5282AC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4666" y="215729"/>
            <a:ext cx="1687983" cy="4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7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BBD6523-3A1A-DB4B-80D9-683FE6F697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97B76B-3BB9-0C42-9B96-0E4249F9C7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45E263-5EB9-FD4E-9ADB-7610281CDD3D}"/>
              </a:ext>
            </a:extLst>
          </p:cNvPr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21" name="Text Box 174">
            <a:extLst>
              <a:ext uri="{FF2B5EF4-FFF2-40B4-BE49-F238E27FC236}">
                <a16:creationId xmlns:a16="http://schemas.microsoft.com/office/drawing/2014/main" id="{7A1C0339-EC0C-9949-BCF0-B4EF5C7FBC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936" y="4764219"/>
            <a:ext cx="4301370" cy="11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604" tIns="10301" rIns="20604" bIns="10301">
            <a:spAutoFit/>
          </a:bodyPr>
          <a:lstStyle/>
          <a:p>
            <a:pPr defTabSz="207618" eaLnBrk="0" hangingPunct="0">
              <a:spcBef>
                <a:spcPct val="50000"/>
              </a:spcBef>
            </a:pPr>
            <a:r>
              <a:rPr lang="en-US" sz="635" b="1" dirty="0">
                <a:solidFill>
                  <a:schemeClr val="tx1"/>
                </a:solidFill>
                <a:latin typeface="Avenir Heavy"/>
                <a:cs typeface="Avenir Heavy"/>
              </a:rPr>
              <a:t>Disclaimer: </a:t>
            </a:r>
            <a:r>
              <a:rPr lang="en-US" sz="498" dirty="0">
                <a:solidFill>
                  <a:schemeClr val="tx1"/>
                </a:solidFill>
                <a:latin typeface="Avenir Medium"/>
                <a:cs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D7E4A3-F85F-FB48-A99F-8A66173D7825}"/>
              </a:ext>
            </a:extLst>
          </p:cNvPr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Poster No.:</a:t>
            </a:r>
            <a:endParaRPr lang="en-US" sz="1100" b="0" i="0" baseline="0" dirty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3AE80C-FF21-D348-805F-71CCC8E6029F}"/>
              </a:ext>
            </a:extLst>
          </p:cNvPr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en-AT" sz="1099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39673-EC0F-DD42-ACA8-0433E815E767}"/>
              </a:ext>
            </a:extLst>
          </p:cNvPr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sz="147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A24655-8128-A046-A777-D08AC067DE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CFC8EC-9B23-3E48-AB9F-A161B5282AC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4666" y="215729"/>
            <a:ext cx="1687983" cy="4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2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BBD6523-3A1A-DB4B-80D9-683FE6F697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97B76B-3BB9-0C42-9B96-0E4249F9C7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45E263-5EB9-FD4E-9ADB-7610281CDD3D}"/>
              </a:ext>
            </a:extLst>
          </p:cNvPr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 dirty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21" name="Text Box 174">
            <a:extLst>
              <a:ext uri="{FF2B5EF4-FFF2-40B4-BE49-F238E27FC236}">
                <a16:creationId xmlns:a16="http://schemas.microsoft.com/office/drawing/2014/main" id="{7A1C0339-EC0C-9949-BCF0-B4EF5C7FBC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936" y="4764219"/>
            <a:ext cx="4301370" cy="11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604" tIns="10301" rIns="20604" bIns="10301">
            <a:spAutoFit/>
          </a:bodyPr>
          <a:lstStyle/>
          <a:p>
            <a:pPr defTabSz="207618" eaLnBrk="0" hangingPunct="0">
              <a:spcBef>
                <a:spcPct val="50000"/>
              </a:spcBef>
            </a:pPr>
            <a:r>
              <a:rPr lang="en-US" sz="635" b="1" dirty="0">
                <a:solidFill>
                  <a:schemeClr val="tx1"/>
                </a:solidFill>
                <a:latin typeface="Avenir Heavy"/>
                <a:cs typeface="Avenir Heavy"/>
              </a:rPr>
              <a:t>Disclaimer: </a:t>
            </a:r>
            <a:r>
              <a:rPr lang="en-US" sz="498" dirty="0">
                <a:solidFill>
                  <a:schemeClr val="tx1"/>
                </a:solidFill>
                <a:latin typeface="Avenir Medium"/>
                <a:cs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D7E4A3-F85F-FB48-A99F-8A66173D7825}"/>
              </a:ext>
            </a:extLst>
          </p:cNvPr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 dirty="0">
                <a:solidFill>
                  <a:schemeClr val="bg1"/>
                </a:solidFill>
                <a:latin typeface="DIN-Light" pitchFamily="2" charset="0"/>
              </a:rPr>
              <a:t>Poster No.:</a:t>
            </a:r>
            <a:endParaRPr lang="en-US" sz="1100" b="0" i="0" baseline="0" dirty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3AE80C-FF21-D348-805F-71CCC8E6029F}"/>
              </a:ext>
            </a:extLst>
          </p:cNvPr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 dirty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en-AT" sz="1099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39673-EC0F-DD42-ACA8-0433E815E767}"/>
              </a:ext>
            </a:extLst>
          </p:cNvPr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T" sz="147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A24655-8128-A046-A777-D08AC067DE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CFC8EC-9B23-3E48-AB9F-A161B5282AC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4666" y="215729"/>
            <a:ext cx="1687983" cy="4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3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>
            <a:extLst>
              <a:ext uri="{FF2B5EF4-FFF2-40B4-BE49-F238E27FC236}">
                <a16:creationId xmlns:a16="http://schemas.microsoft.com/office/drawing/2014/main" id="{EEF774D5-8E1F-6744-9E49-DB689041A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73903" y="1898347"/>
            <a:ext cx="10691813" cy="130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/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 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National Data Centers (NDC) in the ratification </a:t>
            </a:r>
            <a:endParaRPr lang="en-US" sz="1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/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CTBTO treaty.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lnSpc>
                <a:spcPts val="1586"/>
              </a:lnSpc>
            </a:pPr>
            <a:endParaRPr lang="en-US" sz="2197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586"/>
              </a:lnSpc>
            </a:pPr>
            <a:r>
              <a:rPr lang="en-US" sz="16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Didier </a:t>
            </a:r>
            <a:r>
              <a:rPr lang="en-US" sz="16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Birimwiragi</a:t>
            </a:r>
            <a:r>
              <a:rPr lang="en-US" sz="16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Namogo and </a:t>
            </a:r>
            <a:r>
              <a:rPr lang="en-US" sz="16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Arsène</a:t>
            </a:r>
            <a:r>
              <a:rPr lang="en-US" sz="16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Sadiki</a:t>
            </a:r>
            <a:endParaRPr lang="en-US" sz="16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ctr" eaLnBrk="0" hangingPunct="0">
              <a:spcBef>
                <a:spcPts val="91"/>
              </a:spcBef>
            </a:pPr>
            <a:endParaRPr lang="en-US" sz="952" dirty="0">
              <a:solidFill>
                <a:schemeClr val="bg1"/>
              </a:solidFill>
            </a:endParaRPr>
          </a:p>
          <a:p>
            <a:pPr algn="ctr" eaLnBrk="0" hangingPunct="0">
              <a:spcBef>
                <a:spcPts val="91"/>
              </a:spcBef>
            </a:pPr>
            <a:endParaRPr lang="en-US" sz="952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44B02F-EACB-954E-B8D8-4DA1E922AB24}"/>
              </a:ext>
            </a:extLst>
          </p:cNvPr>
          <p:cNvSpPr txBox="1"/>
          <p:nvPr/>
        </p:nvSpPr>
        <p:spPr>
          <a:xfrm>
            <a:off x="2774977" y="3867150"/>
            <a:ext cx="54349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Seismology, Goma Volcano Observatory, </a:t>
            </a:r>
            <a:r>
              <a:rPr lang="en-US" sz="1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RDCongo</a:t>
            </a:r>
            <a:r>
              <a:rPr lang="en-US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AT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79A673-1808-1544-8A21-B775AE6A4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00" y="3867150"/>
            <a:ext cx="571500" cy="863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C501917-BF0A-C54B-AB4E-B0C62C356E93}"/>
              </a:ext>
            </a:extLst>
          </p:cNvPr>
          <p:cNvSpPr txBox="1"/>
          <p:nvPr/>
        </p:nvSpPr>
        <p:spPr>
          <a:xfrm>
            <a:off x="3153581" y="3323287"/>
            <a:ext cx="2836838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 No. </a:t>
            </a:r>
            <a:r>
              <a:rPr lang="en-US" sz="140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P5.3-617</a:t>
            </a:r>
            <a:endParaRPr lang="en-AT" sz="140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46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925867-9103-6844-803C-F06ADDBAB5B5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P5.3-617</a:t>
            </a:r>
            <a:endParaRPr lang="en-A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24C6D9-8EEE-364D-BA25-2B01E2110CC1}"/>
              </a:ext>
            </a:extLst>
          </p:cNvPr>
          <p:cNvSpPr txBox="1"/>
          <p:nvPr/>
        </p:nvSpPr>
        <p:spPr>
          <a:xfrm rot="16200000">
            <a:off x="-1775302" y="2499817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T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E17A15-6470-46ED-AE40-8A1AD0A9267D}"/>
              </a:ext>
            </a:extLst>
          </p:cNvPr>
          <p:cNvSpPr txBox="1"/>
          <p:nvPr/>
        </p:nvSpPr>
        <p:spPr>
          <a:xfrm>
            <a:off x="489103" y="937255"/>
            <a:ext cx="85172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  <a:p>
            <a:pPr algn="just"/>
            <a:r>
              <a:rPr lang="en-US" sz="1800" dirty="0" smtClean="0"/>
              <a:t>Multiple </a:t>
            </a:r>
            <a:r>
              <a:rPr lang="en-US" sz="1800" dirty="0"/>
              <a:t>exchanges ranging from the signing of the agreement for the establishment of the NDC to the organization of local trainings in the country brutalizing the NDC, are</a:t>
            </a:r>
            <a:r>
              <a:rPr lang="en-US" sz="1800" dirty="0" smtClean="0"/>
              <a:t>:</a:t>
            </a:r>
          </a:p>
          <a:p>
            <a:pPr algn="just"/>
            <a:endParaRPr lang="en-US" sz="1800" dirty="0"/>
          </a:p>
          <a:p>
            <a:pPr marL="285750" indent="-285750" algn="just">
              <a:buFontTx/>
              <a:buChar char="-"/>
            </a:pPr>
            <a:r>
              <a:rPr lang="en-US" sz="1800" dirty="0" smtClean="0"/>
              <a:t>Scientists,</a:t>
            </a:r>
          </a:p>
          <a:p>
            <a:pPr marL="285750" indent="-285750" algn="just">
              <a:buFontTx/>
              <a:buChar char="-"/>
            </a:pPr>
            <a:r>
              <a:rPr lang="en-US" sz="1800" dirty="0"/>
              <a:t>Diplomatic, </a:t>
            </a:r>
          </a:p>
          <a:p>
            <a:pPr marL="285750" indent="-285750" algn="just">
              <a:buFontTx/>
              <a:buChar char="-"/>
            </a:pPr>
            <a:r>
              <a:rPr lang="en-US" sz="1800" dirty="0" smtClean="0"/>
              <a:t>Politics </a:t>
            </a:r>
          </a:p>
          <a:p>
            <a:pPr marL="285750" indent="-285750" algn="just">
              <a:buFontTx/>
              <a:buChar char="-"/>
            </a:pPr>
            <a:r>
              <a:rPr lang="en-US" sz="1800" dirty="0" smtClean="0"/>
              <a:t>Techniques</a:t>
            </a:r>
            <a:r>
              <a:rPr lang="en-US" sz="1800" dirty="0"/>
              <a:t>. </a:t>
            </a:r>
          </a:p>
          <a:p>
            <a:pPr marL="285750" indent="-285750" algn="just">
              <a:buFontTx/>
              <a:buChar char="-"/>
            </a:pPr>
            <a:endParaRPr lang="en-US" sz="1800" dirty="0" smtClean="0"/>
          </a:p>
          <a:p>
            <a:pPr algn="just"/>
            <a:r>
              <a:rPr lang="en-US" sz="1800" dirty="0" smtClean="0"/>
              <a:t>Such </a:t>
            </a:r>
            <a:r>
              <a:rPr lang="en-US" sz="1800" dirty="0"/>
              <a:t>regular exchanges have the </a:t>
            </a:r>
            <a:r>
              <a:rPr lang="en-US" sz="1800" dirty="0" smtClean="0"/>
              <a:t>consequence </a:t>
            </a:r>
            <a:r>
              <a:rPr lang="en-US" sz="1800" dirty="0"/>
              <a:t>of familiarizing and strengthening the relationship between CTBTO and the country's political decision-makers. Such exchanges can therefore lead a country, if it has not yet done so, to ratify the CTBTO Treaty.</a:t>
            </a:r>
            <a:endParaRPr lang="en-GB" sz="1800" dirty="0"/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EEF774D5-8E1F-6744-9E49-DB689041A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600" y="102455"/>
            <a:ext cx="5742040" cy="59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/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National Data Centers (NDC) in the 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ratification</a:t>
            </a:r>
          </a:p>
          <a:p>
            <a:pPr algn="ctr" eaLnBrk="0" hangingPunct="0"/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CTBTO treaty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197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586"/>
              </a:lnSpc>
            </a:pPr>
            <a:r>
              <a:rPr lang="en-US" sz="8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Didier </a:t>
            </a:r>
            <a:r>
              <a:rPr lang="en-US" sz="8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Birimwiragi</a:t>
            </a:r>
            <a:r>
              <a:rPr lang="en-US" sz="8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Namogo and </a:t>
            </a:r>
            <a:r>
              <a:rPr lang="en-US" sz="8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Arsène</a:t>
            </a:r>
            <a:r>
              <a:rPr lang="en-US" sz="8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Sadiki</a:t>
            </a:r>
            <a:r>
              <a:rPr lang="en-US" sz="952" dirty="0" smtClean="0">
                <a:solidFill>
                  <a:schemeClr val="bg1"/>
                </a:solidFill>
              </a:rPr>
              <a:t>, Department of Seismology, Goma Volcano Observatory, </a:t>
            </a:r>
            <a:r>
              <a:rPr lang="en-US" sz="952" dirty="0" err="1" smtClean="0">
                <a:solidFill>
                  <a:schemeClr val="bg1"/>
                </a:solidFill>
              </a:rPr>
              <a:t>DRCongo</a:t>
            </a:r>
            <a:r>
              <a:rPr lang="en-US" sz="952" dirty="0" smtClean="0">
                <a:solidFill>
                  <a:schemeClr val="bg1"/>
                </a:solidFill>
              </a:rPr>
              <a:t>. </a:t>
            </a:r>
            <a:endParaRPr lang="en-US" sz="8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59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925867-9103-6844-803C-F06ADDBAB5B5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P5.3-617</a:t>
            </a:r>
            <a:endParaRPr lang="en-A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E17A15-6470-46ED-AE40-8A1AD0A9267D}"/>
              </a:ext>
            </a:extLst>
          </p:cNvPr>
          <p:cNvSpPr txBox="1"/>
          <p:nvPr/>
        </p:nvSpPr>
        <p:spPr>
          <a:xfrm>
            <a:off x="489103" y="2107294"/>
            <a:ext cx="85172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95BB"/>
                </a:solidFill>
              </a:rPr>
              <a:t>Thank you very much for your attention</a:t>
            </a:r>
            <a:endParaRPr lang="en-GB" sz="6000" b="1" dirty="0">
              <a:solidFill>
                <a:srgbClr val="0095BB"/>
              </a:solidFill>
            </a:endParaRPr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EEF774D5-8E1F-6744-9E49-DB689041A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600" y="102455"/>
            <a:ext cx="5742040" cy="59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/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National Data Centers (NDC) in the 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ratification</a:t>
            </a:r>
          </a:p>
          <a:p>
            <a:pPr algn="ctr" eaLnBrk="0" hangingPunct="0"/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CTBTO treaty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197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586"/>
              </a:lnSpc>
            </a:pPr>
            <a:r>
              <a:rPr lang="en-US" sz="8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Didier </a:t>
            </a:r>
            <a:r>
              <a:rPr lang="en-US" sz="8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Birimwiragi</a:t>
            </a:r>
            <a:r>
              <a:rPr lang="en-US" sz="8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Namogo and </a:t>
            </a:r>
            <a:r>
              <a:rPr lang="en-US" sz="8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Arsène</a:t>
            </a:r>
            <a:r>
              <a:rPr lang="en-US" sz="8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Sadiki</a:t>
            </a:r>
            <a:r>
              <a:rPr lang="en-US" sz="952" dirty="0" smtClean="0">
                <a:solidFill>
                  <a:schemeClr val="bg1"/>
                </a:solidFill>
              </a:rPr>
              <a:t>, Department of Seismology, Goma Volcano Observatory, </a:t>
            </a:r>
            <a:r>
              <a:rPr lang="en-US" sz="952" dirty="0" err="1" smtClean="0">
                <a:solidFill>
                  <a:schemeClr val="bg1"/>
                </a:solidFill>
              </a:rPr>
              <a:t>DRCongo</a:t>
            </a:r>
            <a:r>
              <a:rPr lang="en-US" sz="952" dirty="0" smtClean="0">
                <a:solidFill>
                  <a:schemeClr val="bg1"/>
                </a:solidFill>
              </a:rPr>
              <a:t>. </a:t>
            </a:r>
            <a:endParaRPr lang="en-US" sz="8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159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01EA0A-D819-B84A-9A81-14AAFB37F5BF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P5.3-617</a:t>
            </a:r>
            <a:endParaRPr lang="en-A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EEF774D5-8E1F-6744-9E49-DB689041A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600" y="102455"/>
            <a:ext cx="5742040" cy="59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/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National Data Centers (NDC) in the 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ratification</a:t>
            </a:r>
          </a:p>
          <a:p>
            <a:pPr algn="ctr" eaLnBrk="0" hangingPunct="0"/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CTBTO treaty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197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586"/>
              </a:lnSpc>
            </a:pPr>
            <a:r>
              <a:rPr lang="en-US" sz="8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Didier </a:t>
            </a:r>
            <a:r>
              <a:rPr lang="en-US" sz="8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Birimwiragi</a:t>
            </a:r>
            <a:r>
              <a:rPr lang="en-US" sz="8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Namogo and </a:t>
            </a:r>
            <a:r>
              <a:rPr lang="en-US" sz="8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Arsène</a:t>
            </a:r>
            <a:r>
              <a:rPr lang="en-US" sz="8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Sadiki</a:t>
            </a:r>
            <a:r>
              <a:rPr lang="en-US" sz="952" dirty="0" smtClean="0">
                <a:solidFill>
                  <a:schemeClr val="bg1"/>
                </a:solidFill>
              </a:rPr>
              <a:t>, Department of Seismology, Goma Volcano Observatory, </a:t>
            </a:r>
            <a:r>
              <a:rPr lang="en-US" sz="952" dirty="0" err="1" smtClean="0">
                <a:solidFill>
                  <a:schemeClr val="bg1"/>
                </a:solidFill>
              </a:rPr>
              <a:t>DRCongo</a:t>
            </a:r>
            <a:r>
              <a:rPr lang="en-US" sz="952" dirty="0" smtClean="0">
                <a:solidFill>
                  <a:schemeClr val="bg1"/>
                </a:solidFill>
              </a:rPr>
              <a:t>. </a:t>
            </a:r>
            <a:endParaRPr lang="en-US" sz="8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81" y="1233145"/>
            <a:ext cx="4369500" cy="287268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323" y="1233145"/>
            <a:ext cx="2615382" cy="2778843"/>
          </a:xfrm>
          <a:prstGeom prst="rect">
            <a:avLst/>
          </a:prstGeom>
        </p:spPr>
      </p:pic>
      <p:sp>
        <p:nvSpPr>
          <p:cNvPr id="5" name="Flèche droite 4"/>
          <p:cNvSpPr/>
          <p:nvPr/>
        </p:nvSpPr>
        <p:spPr>
          <a:xfrm rot="10800000">
            <a:off x="4605780" y="2427170"/>
            <a:ext cx="158854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1625600" y="4208890"/>
            <a:ext cx="5781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How can NDCs help for the ratification of the Treaty?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93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902C2E-D846-7548-87D5-46DC03C317C9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P5.3-617</a:t>
            </a:r>
            <a:endParaRPr lang="en-A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5BE312-C0B6-2140-AF9C-95F023216E73}"/>
              </a:ext>
            </a:extLst>
          </p:cNvPr>
          <p:cNvSpPr txBox="1"/>
          <p:nvPr/>
        </p:nvSpPr>
        <p:spPr>
          <a:xfrm rot="16200000">
            <a:off x="-1779943" y="2499816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T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2E9DC5-9692-4678-88E6-5F95FEEBA890}"/>
              </a:ext>
            </a:extLst>
          </p:cNvPr>
          <p:cNvSpPr txBox="1"/>
          <p:nvPr/>
        </p:nvSpPr>
        <p:spPr>
          <a:xfrm>
            <a:off x="484462" y="978568"/>
            <a:ext cx="853171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</a:t>
            </a:r>
            <a:r>
              <a:rPr lang="en-US" sz="1600" dirty="0"/>
              <a:t>National Data Center is an effective tool in getting some countries that have never ratified the treaty to do so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r>
              <a:rPr lang="en-US" sz="1600" dirty="0"/>
              <a:t>Indeed, some countries have signed the </a:t>
            </a:r>
            <a:r>
              <a:rPr lang="en-US" sz="1600" dirty="0" smtClean="0"/>
              <a:t>CTBT </a:t>
            </a:r>
            <a:r>
              <a:rPr lang="en-US" sz="1600" dirty="0"/>
              <a:t>nuclear test ban treaty but are reluctant to ratify it. 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This </a:t>
            </a:r>
            <a:r>
              <a:rPr lang="en-US" sz="1600" dirty="0"/>
              <a:t>can have several causes: </a:t>
            </a:r>
            <a:endParaRPr lang="en-US" sz="1600" dirty="0" smtClean="0"/>
          </a:p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Either </a:t>
            </a:r>
            <a:r>
              <a:rPr lang="en-US" sz="1600" dirty="0"/>
              <a:t>their selfish aspect which can lead them to do not accept a total control by the preparatory commission of CTBTO, </a:t>
            </a:r>
            <a:endParaRPr lang="en-US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or </a:t>
            </a:r>
            <a:r>
              <a:rPr lang="en-US" sz="1600" dirty="0"/>
              <a:t>the diplomatic relations are not very well strengthened between CTBTO and these countries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r>
              <a:rPr lang="en-US" sz="1600" b="1" i="1" dirty="0">
                <a:solidFill>
                  <a:srgbClr val="00B3DC"/>
                </a:solidFill>
              </a:rPr>
              <a:t>We believe that the installation of National Data Centers (NDC) in these countries can be a necessary tool to gradually bring them to the ratification of the treaty</a:t>
            </a:r>
            <a:r>
              <a:rPr lang="en-US" sz="1600" b="1" i="1" dirty="0" smtClean="0">
                <a:solidFill>
                  <a:srgbClr val="00B3DC"/>
                </a:solidFill>
              </a:rPr>
              <a:t>.</a:t>
            </a:r>
          </a:p>
          <a:p>
            <a:endParaRPr lang="en-US" sz="1600" b="1" i="1" dirty="0">
              <a:solidFill>
                <a:srgbClr val="00B3DC"/>
              </a:solidFill>
            </a:endParaRPr>
          </a:p>
          <a:p>
            <a:pPr algn="ctr"/>
            <a:r>
              <a:rPr lang="en-US" sz="1600" b="1" i="1" dirty="0" smtClean="0">
                <a:solidFill>
                  <a:srgbClr val="FF0000"/>
                </a:solidFill>
              </a:rPr>
              <a:t>HOW CAN THIS BE POSSIBLE?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EEF774D5-8E1F-6744-9E49-DB689041A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600" y="102455"/>
            <a:ext cx="5742040" cy="59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/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National Data Centers (NDC) in the 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ratification</a:t>
            </a:r>
          </a:p>
          <a:p>
            <a:pPr algn="ctr" eaLnBrk="0" hangingPunct="0"/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CTBTO treaty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197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586"/>
              </a:lnSpc>
            </a:pPr>
            <a:r>
              <a:rPr lang="en-US" sz="8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Didier </a:t>
            </a:r>
            <a:r>
              <a:rPr lang="en-US" sz="8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Birimwiragi</a:t>
            </a:r>
            <a:r>
              <a:rPr lang="en-US" sz="8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Namogo and </a:t>
            </a:r>
            <a:r>
              <a:rPr lang="en-US" sz="8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Arsène</a:t>
            </a:r>
            <a:r>
              <a:rPr lang="en-US" sz="8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Sadiki</a:t>
            </a:r>
            <a:r>
              <a:rPr lang="en-US" sz="952" dirty="0" smtClean="0">
                <a:solidFill>
                  <a:schemeClr val="bg1"/>
                </a:solidFill>
              </a:rPr>
              <a:t>, Department of Seismology, Goma Volcano Observatory, </a:t>
            </a:r>
            <a:r>
              <a:rPr lang="en-US" sz="952" dirty="0" err="1" smtClean="0">
                <a:solidFill>
                  <a:schemeClr val="bg1"/>
                </a:solidFill>
              </a:rPr>
              <a:t>DRCongo</a:t>
            </a:r>
            <a:r>
              <a:rPr lang="en-US" sz="952" dirty="0" smtClean="0">
                <a:solidFill>
                  <a:schemeClr val="bg1"/>
                </a:solidFill>
              </a:rPr>
              <a:t>. </a:t>
            </a:r>
            <a:endParaRPr lang="en-US" sz="8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51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6E2110-6530-F74F-BC2B-C4AB2093820E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P5.3-617</a:t>
            </a:r>
            <a:endParaRPr lang="en-A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F4EC51-B9A3-6947-90CF-E5A0044512BC}"/>
              </a:ext>
            </a:extLst>
          </p:cNvPr>
          <p:cNvSpPr txBox="1"/>
          <p:nvPr/>
        </p:nvSpPr>
        <p:spPr>
          <a:xfrm rot="16200000">
            <a:off x="-1779943" y="2499817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T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EEF774D5-8E1F-6744-9E49-DB689041A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600" y="102455"/>
            <a:ext cx="5742040" cy="59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/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National Data Centers (NDC) in the 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ratification</a:t>
            </a:r>
          </a:p>
          <a:p>
            <a:pPr algn="ctr" eaLnBrk="0" hangingPunct="0"/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CTBTO treaty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197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586"/>
              </a:lnSpc>
            </a:pPr>
            <a:r>
              <a:rPr lang="en-US" sz="8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Didier </a:t>
            </a:r>
            <a:r>
              <a:rPr lang="en-US" sz="8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Birimwiragi</a:t>
            </a:r>
            <a:r>
              <a:rPr lang="en-US" sz="8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Namogo and </a:t>
            </a:r>
            <a:r>
              <a:rPr lang="en-US" sz="8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Arsène</a:t>
            </a:r>
            <a:r>
              <a:rPr lang="en-US" sz="8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Sadiki</a:t>
            </a:r>
            <a:r>
              <a:rPr lang="en-US" sz="952" dirty="0" smtClean="0">
                <a:solidFill>
                  <a:schemeClr val="bg1"/>
                </a:solidFill>
              </a:rPr>
              <a:t>, Department of Seismology, Goma Volcano Observatory, </a:t>
            </a:r>
            <a:r>
              <a:rPr lang="en-US" sz="952" dirty="0" err="1" smtClean="0">
                <a:solidFill>
                  <a:schemeClr val="bg1"/>
                </a:solidFill>
              </a:rPr>
              <a:t>DRCongo</a:t>
            </a:r>
            <a:r>
              <a:rPr lang="en-US" sz="952" dirty="0" smtClean="0">
                <a:solidFill>
                  <a:schemeClr val="bg1"/>
                </a:solidFill>
              </a:rPr>
              <a:t>. </a:t>
            </a:r>
            <a:endParaRPr lang="en-US" sz="8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538" y="1594593"/>
            <a:ext cx="6597698" cy="25635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1229" y="1033089"/>
            <a:ext cx="80343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Negotiation </a:t>
            </a:r>
            <a:r>
              <a:rPr lang="en-US" sz="2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signatures for the establishment of the NDC in a country</a:t>
            </a:r>
            <a:r>
              <a:rPr lang="en-US" sz="8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2204" y="4183064"/>
            <a:ext cx="629236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i="1" dirty="0">
                <a:solidFill>
                  <a:srgbClr val="0095BB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Contact between CTBTO staff and decision makers in the country.</a:t>
            </a:r>
            <a:endParaRPr lang="en-US" sz="1800" i="1" dirty="0">
              <a:solidFill>
                <a:srgbClr val="0095B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83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6E2110-6530-F74F-BC2B-C4AB2093820E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P5.3-617</a:t>
            </a:r>
            <a:endParaRPr lang="en-A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EEF774D5-8E1F-6744-9E49-DB689041A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600" y="102455"/>
            <a:ext cx="5742040" cy="59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/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National Data Centers (NDC) in the 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ratification</a:t>
            </a:r>
          </a:p>
          <a:p>
            <a:pPr algn="ctr" eaLnBrk="0" hangingPunct="0"/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CTBTO treaty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197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586"/>
              </a:lnSpc>
            </a:pPr>
            <a:r>
              <a:rPr lang="en-US" sz="8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Didier </a:t>
            </a:r>
            <a:r>
              <a:rPr lang="en-US" sz="8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Birimwiragi</a:t>
            </a:r>
            <a:r>
              <a:rPr lang="en-US" sz="8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Namogo and </a:t>
            </a:r>
            <a:r>
              <a:rPr lang="en-US" sz="8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Arsène</a:t>
            </a:r>
            <a:r>
              <a:rPr lang="en-US" sz="8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Sadiki</a:t>
            </a:r>
            <a:r>
              <a:rPr lang="en-US" sz="952" dirty="0" smtClean="0">
                <a:solidFill>
                  <a:schemeClr val="bg1"/>
                </a:solidFill>
              </a:rPr>
              <a:t>, Department of Seismology, Goma Volcano Observatory, </a:t>
            </a:r>
            <a:r>
              <a:rPr lang="en-US" sz="952" dirty="0" err="1" smtClean="0">
                <a:solidFill>
                  <a:schemeClr val="bg1"/>
                </a:solidFill>
              </a:rPr>
              <a:t>DRCongo</a:t>
            </a:r>
            <a:r>
              <a:rPr lang="en-US" sz="952" dirty="0" smtClean="0">
                <a:solidFill>
                  <a:schemeClr val="bg1"/>
                </a:solidFill>
              </a:rPr>
              <a:t>. </a:t>
            </a:r>
            <a:endParaRPr lang="en-US" sz="8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229" y="1033089"/>
            <a:ext cx="53444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Installation of the NDC in the concerned country</a:t>
            </a:r>
            <a:r>
              <a:rPr lang="en-US" sz="8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12204" y="4183064"/>
            <a:ext cx="6529138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i="1" dirty="0" smtClean="0">
                <a:solidFill>
                  <a:srgbClr val="0095BB"/>
                </a:solidFill>
              </a:rPr>
              <a:t>Regular </a:t>
            </a:r>
            <a:r>
              <a:rPr lang="en-US" sz="1800" i="1" dirty="0">
                <a:solidFill>
                  <a:srgbClr val="0095BB"/>
                </a:solidFill>
              </a:rPr>
              <a:t>contact between NDC and PTS staff. </a:t>
            </a:r>
            <a:endParaRPr lang="en-US" sz="1800" i="1" dirty="0">
              <a:solidFill>
                <a:srgbClr val="0095B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537" y="1770466"/>
            <a:ext cx="5848681" cy="2275709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B44A9686-9B15-6A49-B731-8C1372F7BCED}"/>
              </a:ext>
            </a:extLst>
          </p:cNvPr>
          <p:cNvSpPr txBox="1"/>
          <p:nvPr/>
        </p:nvSpPr>
        <p:spPr>
          <a:xfrm rot="16200000">
            <a:off x="-1693175" y="2499816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T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288036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6E2110-6530-F74F-BC2B-C4AB2093820E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P5.3-617</a:t>
            </a:r>
            <a:endParaRPr lang="en-A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EEF774D5-8E1F-6744-9E49-DB689041A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600" y="102455"/>
            <a:ext cx="5742040" cy="59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/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National Data Centers (NDC) in the 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ratification</a:t>
            </a:r>
          </a:p>
          <a:p>
            <a:pPr algn="ctr" eaLnBrk="0" hangingPunct="0"/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CTBTO treaty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197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586"/>
              </a:lnSpc>
            </a:pPr>
            <a:r>
              <a:rPr lang="en-US" sz="8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Didier </a:t>
            </a:r>
            <a:r>
              <a:rPr lang="en-US" sz="8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Birimwiragi</a:t>
            </a:r>
            <a:r>
              <a:rPr lang="en-US" sz="8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Namogo and </a:t>
            </a:r>
            <a:r>
              <a:rPr lang="en-US" sz="8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Arsène</a:t>
            </a:r>
            <a:r>
              <a:rPr lang="en-US" sz="8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Sadiki</a:t>
            </a:r>
            <a:r>
              <a:rPr lang="en-US" sz="952" dirty="0" smtClean="0">
                <a:solidFill>
                  <a:schemeClr val="bg1"/>
                </a:solidFill>
              </a:rPr>
              <a:t>, Department of Seismology, Goma Volcano Observatory, </a:t>
            </a:r>
            <a:r>
              <a:rPr lang="en-US" sz="952" dirty="0" err="1" smtClean="0">
                <a:solidFill>
                  <a:schemeClr val="bg1"/>
                </a:solidFill>
              </a:rPr>
              <a:t>DRCongo</a:t>
            </a:r>
            <a:r>
              <a:rPr lang="en-US" sz="952" dirty="0" smtClean="0">
                <a:solidFill>
                  <a:schemeClr val="bg1"/>
                </a:solidFill>
              </a:rPr>
              <a:t>. </a:t>
            </a:r>
            <a:endParaRPr lang="en-US" sz="8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2204" y="1046949"/>
            <a:ext cx="53444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Installation of the NDC in the concerned country</a:t>
            </a:r>
            <a:r>
              <a:rPr lang="en-US" sz="8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4176" y="4309047"/>
            <a:ext cx="7895822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i="1" dirty="0" smtClean="0">
                <a:solidFill>
                  <a:srgbClr val="0095BB"/>
                </a:solidFill>
              </a:rPr>
              <a:t>Contacts </a:t>
            </a:r>
            <a:r>
              <a:rPr lang="en-US" sz="1800" i="1" dirty="0">
                <a:solidFill>
                  <a:srgbClr val="0095BB"/>
                </a:solidFill>
              </a:rPr>
              <a:t>between the authorities of CTBTO and the decision makers of the country. </a:t>
            </a:r>
            <a:endParaRPr lang="en-US" sz="1800" i="1" dirty="0">
              <a:solidFill>
                <a:srgbClr val="0095B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204" y="1770466"/>
            <a:ext cx="5978265" cy="2395662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B44A9686-9B15-6A49-B731-8C1372F7BCED}"/>
              </a:ext>
            </a:extLst>
          </p:cNvPr>
          <p:cNvSpPr txBox="1"/>
          <p:nvPr/>
        </p:nvSpPr>
        <p:spPr>
          <a:xfrm rot="16200000">
            <a:off x="-1635053" y="2499816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T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1629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6E2110-6530-F74F-BC2B-C4AB2093820E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P5.3-617</a:t>
            </a:r>
            <a:endParaRPr lang="en-A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EEF774D5-8E1F-6744-9E49-DB689041A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600" y="102455"/>
            <a:ext cx="5742040" cy="59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/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National Data Centers (NDC) in the 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ratification</a:t>
            </a:r>
          </a:p>
          <a:p>
            <a:pPr algn="ctr" eaLnBrk="0" hangingPunct="0"/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CTBTO treaty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197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586"/>
              </a:lnSpc>
            </a:pPr>
            <a:r>
              <a:rPr lang="en-US" sz="8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Didier </a:t>
            </a:r>
            <a:r>
              <a:rPr lang="en-US" sz="8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Birimwiragi</a:t>
            </a:r>
            <a:r>
              <a:rPr lang="en-US" sz="8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Namogo and </a:t>
            </a:r>
            <a:r>
              <a:rPr lang="en-US" sz="8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Arsène</a:t>
            </a:r>
            <a:r>
              <a:rPr lang="en-US" sz="8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Sadiki</a:t>
            </a:r>
            <a:r>
              <a:rPr lang="en-US" sz="952" dirty="0" smtClean="0">
                <a:solidFill>
                  <a:schemeClr val="bg1"/>
                </a:solidFill>
              </a:rPr>
              <a:t>, Department of Seismology, Goma Volcano Observatory, </a:t>
            </a:r>
            <a:r>
              <a:rPr lang="en-US" sz="952" dirty="0" err="1" smtClean="0">
                <a:solidFill>
                  <a:schemeClr val="bg1"/>
                </a:solidFill>
              </a:rPr>
              <a:t>DRCongo</a:t>
            </a:r>
            <a:r>
              <a:rPr lang="en-US" sz="952" dirty="0" smtClean="0">
                <a:solidFill>
                  <a:schemeClr val="bg1"/>
                </a:solidFill>
              </a:rPr>
              <a:t>. </a:t>
            </a:r>
            <a:endParaRPr lang="en-US" sz="8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4462" y="1046949"/>
            <a:ext cx="8591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With </a:t>
            </a:r>
            <a:r>
              <a:rPr lang="en-US" sz="2000" b="1" dirty="0">
                <a:solidFill>
                  <a:srgbClr val="7030A0"/>
                </a:solidFill>
              </a:rPr>
              <a:t>the NDC, now a regular relationship </a:t>
            </a:r>
            <a:r>
              <a:rPr lang="en-US" sz="2000" b="1" dirty="0" smtClean="0">
                <a:solidFill>
                  <a:srgbClr val="7030A0"/>
                </a:solidFill>
              </a:rPr>
              <a:t>is established </a:t>
            </a:r>
            <a:r>
              <a:rPr lang="en-US" sz="2000" b="1" dirty="0">
                <a:solidFill>
                  <a:srgbClr val="7030A0"/>
                </a:solidFill>
              </a:rPr>
              <a:t>between </a:t>
            </a:r>
            <a:r>
              <a:rPr lang="en-US" sz="2000" b="1" dirty="0" smtClean="0">
                <a:solidFill>
                  <a:srgbClr val="7030A0"/>
                </a:solidFill>
              </a:rPr>
              <a:t>CTBTO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>
                <a:solidFill>
                  <a:srgbClr val="7030A0"/>
                </a:solidFill>
              </a:rPr>
              <a:t>and the country hosting the </a:t>
            </a:r>
            <a:r>
              <a:rPr lang="en-US" sz="2000" b="1" dirty="0" smtClean="0">
                <a:solidFill>
                  <a:srgbClr val="7030A0"/>
                </a:solidFill>
              </a:rPr>
              <a:t>NDC: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2471" y="2434286"/>
            <a:ext cx="2751126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i="1" dirty="0" smtClean="0">
                <a:solidFill>
                  <a:srgbClr val="0095BB"/>
                </a:solidFill>
              </a:rPr>
              <a:t>(a) Regional trainings</a:t>
            </a:r>
            <a:endParaRPr lang="en-US" sz="1800" i="1" dirty="0">
              <a:solidFill>
                <a:srgbClr val="0095B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994" y="2105962"/>
            <a:ext cx="5914079" cy="2350184"/>
          </a:xfrm>
          <a:prstGeom prst="rect">
            <a:avLst/>
          </a:prstGeom>
        </p:spPr>
      </p:pic>
      <p:sp>
        <p:nvSpPr>
          <p:cNvPr id="11" name="TextBox 4">
            <a:extLst>
              <a:ext uri="{FF2B5EF4-FFF2-40B4-BE49-F238E27FC236}">
                <a16:creationId xmlns:a16="http://schemas.microsoft.com/office/drawing/2014/main" id="{68D29476-7660-1049-BF58-5DE19B373679}"/>
              </a:ext>
            </a:extLst>
          </p:cNvPr>
          <p:cNvSpPr txBox="1"/>
          <p:nvPr/>
        </p:nvSpPr>
        <p:spPr>
          <a:xfrm rot="16200000">
            <a:off x="-1698770" y="2499816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T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025355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6E2110-6530-F74F-BC2B-C4AB2093820E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P5.3-617</a:t>
            </a:r>
            <a:endParaRPr lang="en-A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EEF774D5-8E1F-6744-9E49-DB689041A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600" y="102455"/>
            <a:ext cx="5742040" cy="59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/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National Data Centers (NDC) in the 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ratification</a:t>
            </a:r>
          </a:p>
          <a:p>
            <a:pPr algn="ctr" eaLnBrk="0" hangingPunct="0"/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CTBTO treaty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197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586"/>
              </a:lnSpc>
            </a:pPr>
            <a:r>
              <a:rPr lang="en-US" sz="8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Didier </a:t>
            </a:r>
            <a:r>
              <a:rPr lang="en-US" sz="8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Birimwiragi</a:t>
            </a:r>
            <a:r>
              <a:rPr lang="en-US" sz="8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Namogo and </a:t>
            </a:r>
            <a:r>
              <a:rPr lang="en-US" sz="8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Arsène</a:t>
            </a:r>
            <a:r>
              <a:rPr lang="en-US" sz="8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Sadiki</a:t>
            </a:r>
            <a:r>
              <a:rPr lang="en-US" sz="952" dirty="0" smtClean="0">
                <a:solidFill>
                  <a:schemeClr val="bg1"/>
                </a:solidFill>
              </a:rPr>
              <a:t>, Department of Seismology, Goma Volcano Observatory, </a:t>
            </a:r>
            <a:r>
              <a:rPr lang="en-US" sz="952" dirty="0" err="1" smtClean="0">
                <a:solidFill>
                  <a:schemeClr val="bg1"/>
                </a:solidFill>
              </a:rPr>
              <a:t>DRCongo</a:t>
            </a:r>
            <a:r>
              <a:rPr lang="en-US" sz="952" dirty="0" smtClean="0">
                <a:solidFill>
                  <a:schemeClr val="bg1"/>
                </a:solidFill>
              </a:rPr>
              <a:t>. </a:t>
            </a:r>
            <a:endParaRPr lang="en-US" sz="8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4462" y="1046949"/>
            <a:ext cx="8591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With </a:t>
            </a:r>
            <a:r>
              <a:rPr lang="en-US" sz="2000" b="1" dirty="0">
                <a:solidFill>
                  <a:srgbClr val="7030A0"/>
                </a:solidFill>
              </a:rPr>
              <a:t>the NDC, now a regular relationship </a:t>
            </a:r>
            <a:r>
              <a:rPr lang="en-US" sz="2000" b="1" dirty="0" smtClean="0">
                <a:solidFill>
                  <a:srgbClr val="7030A0"/>
                </a:solidFill>
              </a:rPr>
              <a:t>is established </a:t>
            </a:r>
            <a:r>
              <a:rPr lang="en-US" sz="2000" b="1" dirty="0">
                <a:solidFill>
                  <a:srgbClr val="7030A0"/>
                </a:solidFill>
              </a:rPr>
              <a:t>between </a:t>
            </a:r>
            <a:r>
              <a:rPr lang="en-US" sz="2000" b="1" dirty="0" smtClean="0">
                <a:solidFill>
                  <a:srgbClr val="7030A0"/>
                </a:solidFill>
              </a:rPr>
              <a:t>CTBTO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>
                <a:solidFill>
                  <a:srgbClr val="7030A0"/>
                </a:solidFill>
              </a:rPr>
              <a:t>and the country hosting the NDC. </a:t>
            </a:r>
            <a:r>
              <a:rPr lang="en-US" sz="20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4462" y="2815857"/>
            <a:ext cx="2751126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i="1" dirty="0" smtClean="0">
                <a:solidFill>
                  <a:srgbClr val="0095BB"/>
                </a:solidFill>
              </a:rPr>
              <a:t>(a) Regional trainings</a:t>
            </a:r>
            <a:endParaRPr lang="en-US" sz="1800" i="1" dirty="0">
              <a:solidFill>
                <a:srgbClr val="0095B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761" y="2257546"/>
            <a:ext cx="6048375" cy="1838325"/>
          </a:xfrm>
          <a:prstGeom prst="rect">
            <a:avLst/>
          </a:prstGeom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68D29476-7660-1049-BF58-5DE19B373679}"/>
              </a:ext>
            </a:extLst>
          </p:cNvPr>
          <p:cNvSpPr txBox="1"/>
          <p:nvPr/>
        </p:nvSpPr>
        <p:spPr>
          <a:xfrm rot="16200000">
            <a:off x="-1618073" y="2499816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T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552892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6E2110-6530-F74F-BC2B-C4AB2093820E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P5.3-617</a:t>
            </a:r>
            <a:endParaRPr lang="en-A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EEF774D5-8E1F-6744-9E49-DB689041A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5600" y="102455"/>
            <a:ext cx="5742040" cy="59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/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National Data Centers (NDC) in the 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ratification</a:t>
            </a:r>
          </a:p>
          <a:p>
            <a:pPr algn="ctr" eaLnBrk="0" hangingPunct="0"/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CTBTO treaty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197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586"/>
              </a:lnSpc>
            </a:pPr>
            <a:r>
              <a:rPr lang="en-US" sz="8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Didier </a:t>
            </a:r>
            <a:r>
              <a:rPr lang="en-US" sz="8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Birimwiragi</a:t>
            </a:r>
            <a:r>
              <a:rPr lang="en-US" sz="8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Namogo and </a:t>
            </a:r>
            <a:r>
              <a:rPr lang="en-US" sz="8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Arsène</a:t>
            </a:r>
            <a:r>
              <a:rPr lang="en-US" sz="8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Sadiki</a:t>
            </a:r>
            <a:r>
              <a:rPr lang="en-US" sz="952" dirty="0" smtClean="0">
                <a:solidFill>
                  <a:schemeClr val="bg1"/>
                </a:solidFill>
              </a:rPr>
              <a:t>, Department of Seismology, Goma Volcano Observatory, </a:t>
            </a:r>
            <a:r>
              <a:rPr lang="en-US" sz="952" dirty="0" err="1" smtClean="0">
                <a:solidFill>
                  <a:schemeClr val="bg1"/>
                </a:solidFill>
              </a:rPr>
              <a:t>DRCongo</a:t>
            </a:r>
            <a:r>
              <a:rPr lang="en-US" sz="952" dirty="0" smtClean="0">
                <a:solidFill>
                  <a:schemeClr val="bg1"/>
                </a:solidFill>
              </a:rPr>
              <a:t>. </a:t>
            </a:r>
            <a:endParaRPr lang="en-US" sz="8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4462" y="1046949"/>
            <a:ext cx="8591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000" b="1" dirty="0" smtClean="0">
                <a:solidFill>
                  <a:srgbClr val="7030A0"/>
                </a:solidFill>
              </a:rPr>
              <a:t>With </a:t>
            </a:r>
            <a:r>
              <a:rPr lang="en-US" sz="2000" b="1" dirty="0">
                <a:solidFill>
                  <a:srgbClr val="7030A0"/>
                </a:solidFill>
              </a:rPr>
              <a:t>the NDC, now a regular relationship </a:t>
            </a:r>
            <a:r>
              <a:rPr lang="en-US" sz="2000" b="1" dirty="0" smtClean="0">
                <a:solidFill>
                  <a:srgbClr val="7030A0"/>
                </a:solidFill>
              </a:rPr>
              <a:t>is established </a:t>
            </a:r>
            <a:r>
              <a:rPr lang="en-US" sz="2000" b="1" dirty="0">
                <a:solidFill>
                  <a:srgbClr val="7030A0"/>
                </a:solidFill>
              </a:rPr>
              <a:t>between </a:t>
            </a:r>
            <a:r>
              <a:rPr lang="en-US" sz="2000" b="1" dirty="0" smtClean="0">
                <a:solidFill>
                  <a:srgbClr val="7030A0"/>
                </a:solidFill>
              </a:rPr>
              <a:t>CTBTO</a:t>
            </a:r>
          </a:p>
          <a:p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>
                <a:solidFill>
                  <a:srgbClr val="7030A0"/>
                </a:solidFill>
              </a:rPr>
              <a:t>and the country hosting the NDC. </a:t>
            </a:r>
            <a:r>
              <a:rPr lang="en-US" sz="2000" b="1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348" y="2220201"/>
            <a:ext cx="80223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dirty="0" smtClean="0">
                <a:solidFill>
                  <a:srgbClr val="0095BB"/>
                </a:solidFill>
              </a:rPr>
              <a:t>(b) CTBTO </a:t>
            </a:r>
            <a:r>
              <a:rPr lang="en-US" sz="1800" dirty="0">
                <a:solidFill>
                  <a:srgbClr val="0095BB"/>
                </a:solidFill>
              </a:rPr>
              <a:t>invites the staff of the NDC (diplomatic, scientific and even political delegates) in its various activities such as conferences. </a:t>
            </a:r>
          </a:p>
          <a:p>
            <a:pPr marL="285750" indent="-285750" algn="just">
              <a:buFontTx/>
              <a:buChar char="-"/>
            </a:pPr>
            <a:endParaRPr lang="en-US" sz="1800" dirty="0" smtClean="0">
              <a:solidFill>
                <a:srgbClr val="0095BB"/>
              </a:solidFill>
            </a:endParaRPr>
          </a:p>
          <a:p>
            <a:pPr algn="just"/>
            <a:endParaRPr lang="en-US" sz="1800" dirty="0" smtClean="0">
              <a:solidFill>
                <a:srgbClr val="0095BB"/>
              </a:solidFill>
            </a:endParaRPr>
          </a:p>
          <a:p>
            <a:pPr algn="just"/>
            <a:r>
              <a:rPr lang="en-US" sz="1800" dirty="0" smtClean="0">
                <a:solidFill>
                  <a:srgbClr val="0095BB"/>
                </a:solidFill>
              </a:rPr>
              <a:t>(c) PTS </a:t>
            </a:r>
            <a:r>
              <a:rPr lang="en-US" sz="1800" dirty="0">
                <a:solidFill>
                  <a:srgbClr val="0095BB"/>
                </a:solidFill>
              </a:rPr>
              <a:t>staff are regularly sent to the country to help with technical problems of the NDC and trainings involving</a:t>
            </a:r>
            <a:r>
              <a:rPr lang="en-US" dirty="0">
                <a:solidFill>
                  <a:srgbClr val="0095BB"/>
                </a:solidFill>
              </a:rPr>
              <a:t> </a:t>
            </a:r>
            <a:r>
              <a:rPr lang="en-US" sz="1800" dirty="0">
                <a:solidFill>
                  <a:srgbClr val="0095BB"/>
                </a:solidFill>
              </a:rPr>
              <a:t>the training of NDC staff. 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68D29476-7660-1049-BF58-5DE19B373679}"/>
              </a:ext>
            </a:extLst>
          </p:cNvPr>
          <p:cNvSpPr txBox="1"/>
          <p:nvPr/>
        </p:nvSpPr>
        <p:spPr>
          <a:xfrm rot="16200000">
            <a:off x="-1757596" y="2499816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T" sz="3600" dirty="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472775387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07BE2F-22BD-F24E-9160-BD83EB8FA80C}" vid="{C31ECE4E-E000-6741-AD44-91B3D16F5C52}"/>
    </a:ext>
  </a:extLst>
</a:theme>
</file>

<file path=ppt/theme/theme2.xml><?xml version="1.0" encoding="utf-8"?>
<a:theme xmlns:a="http://schemas.openxmlformats.org/drawingml/2006/main" name="Inner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07BE2F-22BD-F24E-9160-BD83EB8FA80C}" vid="{C31ECE4E-E000-6741-AD44-91B3D16F5C52}"/>
    </a:ext>
  </a:extLst>
</a:theme>
</file>

<file path=ppt/theme/theme3.xml><?xml version="1.0" encoding="utf-8"?>
<a:theme xmlns:a="http://schemas.openxmlformats.org/drawingml/2006/main" name="abstrac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07BE2F-22BD-F24E-9160-BD83EB8FA80C}" vid="{C31ECE4E-E000-6741-AD44-91B3D16F5C52}"/>
    </a:ext>
  </a:extLst>
</a:theme>
</file>

<file path=ppt/theme/theme4.xml><?xml version="1.0" encoding="utf-8"?>
<a:theme xmlns:a="http://schemas.openxmlformats.org/drawingml/2006/main" name="INTRODUCTI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07BE2F-22BD-F24E-9160-BD83EB8FA80C}" vid="{C31ECE4E-E000-6741-AD44-91B3D16F5C52}"/>
    </a:ext>
  </a:extLst>
</a:theme>
</file>

<file path=ppt/theme/theme5.xml><?xml version="1.0" encoding="utf-8"?>
<a:theme xmlns:a="http://schemas.openxmlformats.org/drawingml/2006/main" name="METHOD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07BE2F-22BD-F24E-9160-BD83EB8FA80C}" vid="{C31ECE4E-E000-6741-AD44-91B3D16F5C52}"/>
    </a:ext>
  </a:extLst>
</a:theme>
</file>

<file path=ppt/theme/theme6.xml><?xml version="1.0" encoding="utf-8"?>
<a:theme xmlns:a="http://schemas.openxmlformats.org/drawingml/2006/main" name="RESULT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07BE2F-22BD-F24E-9160-BD83EB8FA80C}" vid="{C31ECE4E-E000-6741-AD44-91B3D16F5C52}"/>
    </a:ext>
  </a:extLst>
</a:theme>
</file>

<file path=ppt/theme/theme7.xml><?xml version="1.0" encoding="utf-8"?>
<a:theme xmlns:a="http://schemas.openxmlformats.org/drawingml/2006/main" name="CONCLUSION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07BE2F-22BD-F24E-9160-BD83EB8FA80C}" vid="{C31ECE4E-E000-6741-AD44-91B3D16F5C52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</TotalTime>
  <Words>816</Words>
  <Application>Microsoft Office PowerPoint</Application>
  <PresentationFormat>Affichage à l'écran (16:9)</PresentationFormat>
  <Paragraphs>95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7</vt:i4>
      </vt:variant>
      <vt:variant>
        <vt:lpstr>Titres des diapositives</vt:lpstr>
      </vt:variant>
      <vt:variant>
        <vt:i4>11</vt:i4>
      </vt:variant>
    </vt:vector>
  </HeadingPairs>
  <TitlesOfParts>
    <vt:vector size="27" baseType="lpstr">
      <vt:lpstr>Arial</vt:lpstr>
      <vt:lpstr>Avenir Book</vt:lpstr>
      <vt:lpstr>Avenir Heavy</vt:lpstr>
      <vt:lpstr>Avenir Medium</vt:lpstr>
      <vt:lpstr>Calibri</vt:lpstr>
      <vt:lpstr>DIN-Light</vt:lpstr>
      <vt:lpstr>DIN-Medium</vt:lpstr>
      <vt:lpstr>Times New Roman</vt:lpstr>
      <vt:lpstr>Wingdings</vt:lpstr>
      <vt:lpstr>Title Slide</vt:lpstr>
      <vt:lpstr>Inner Slide</vt:lpstr>
      <vt:lpstr>abstract</vt:lpstr>
      <vt:lpstr>INTRODUCTION</vt:lpstr>
      <vt:lpstr>METHODS</vt:lpstr>
      <vt:lpstr>RESULTS</vt:lpstr>
      <vt:lpstr>CONCLUSIONS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Windows User</cp:lastModifiedBy>
  <cp:revision>84</cp:revision>
  <cp:lastPrinted>2019-03-26T13:54:24Z</cp:lastPrinted>
  <dcterms:created xsi:type="dcterms:W3CDTF">2019-04-24T06:32:04Z</dcterms:created>
  <dcterms:modified xsi:type="dcterms:W3CDTF">2021-06-28T03:58:44Z</dcterms:modified>
</cp:coreProperties>
</file>