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4" r:id="rId3"/>
    <p:sldMasterId id="2147483666" r:id="rId4"/>
    <p:sldMasterId id="2147483668" r:id="rId5"/>
    <p:sldMasterId id="2147483670" r:id="rId6"/>
    <p:sldMasterId id="2147483672" r:id="rId7"/>
  </p:sldMasterIdLst>
  <p:notesMasterIdLst>
    <p:notesMasterId r:id="rId13"/>
  </p:notesMasterIdLst>
  <p:sldIdLst>
    <p:sldId id="256" r:id="rId8"/>
    <p:sldId id="257" r:id="rId9"/>
    <p:sldId id="258" r:id="rId10"/>
    <p:sldId id="260" r:id="rId11"/>
    <p:sldId id="261" r:id="rId12"/>
  </p:sldIdLst>
  <p:sldSz cx="9144000" cy="5143500" type="screen16x9"/>
  <p:notesSz cx="6858000" cy="9144000"/>
  <p:defaultTex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1437"/>
    <a:srgbClr val="CB8DB9"/>
    <a:srgbClr val="672D61"/>
    <a:srgbClr val="DFC5DF"/>
    <a:srgbClr val="E1E1E1"/>
    <a:srgbClr val="00A1BC"/>
    <a:srgbClr val="00B4D2"/>
    <a:srgbClr val="00A0D2"/>
    <a:srgbClr val="0095BB"/>
    <a:srgbClr val="00B0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733"/>
    <p:restoredTop sz="94623"/>
  </p:normalViewPr>
  <p:slideViewPr>
    <p:cSldViewPr snapToGrid="0" snapToObjects="1">
      <p:cViewPr varScale="1">
        <p:scale>
          <a:sx n="89" d="100"/>
          <a:sy n="89" d="100"/>
        </p:scale>
        <p:origin x="96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viewProps" Target="viewProps.xml"/><Relationship Id="rId10" Type="http://schemas.openxmlformats.org/officeDocument/2006/relationships/slide" Target="slides/slide3.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007B71-CFC1-4382-8BDC-7E8C95DE10B1}" type="doc">
      <dgm:prSet loTypeId="urn:microsoft.com/office/officeart/2005/8/layout/chevron2" loCatId="list" qsTypeId="urn:microsoft.com/office/officeart/2005/8/quickstyle/simple3" qsCatId="simple" csTypeId="urn:microsoft.com/office/officeart/2005/8/colors/accent1_3" csCatId="accent1" phldr="1"/>
      <dgm:spPr/>
      <dgm:t>
        <a:bodyPr/>
        <a:lstStyle/>
        <a:p>
          <a:endParaRPr lang="ru-RU"/>
        </a:p>
      </dgm:t>
    </dgm:pt>
    <dgm:pt modelId="{E9D7D481-30BA-4974-AF8B-907228275723}">
      <dgm:prSet phldrT="[Текст]"/>
      <dgm:spPr>
        <a:solidFill>
          <a:srgbClr val="461437"/>
        </a:solidFill>
      </dgm:spPr>
      <dgm:t>
        <a:bodyPr/>
        <a:lstStyle/>
        <a:p>
          <a:r>
            <a:rPr lang="en-US" b="1" dirty="0">
              <a:solidFill>
                <a:schemeClr val="bg1"/>
              </a:solidFill>
            </a:rPr>
            <a:t>I</a:t>
          </a:r>
          <a:endParaRPr lang="ru-RU" b="1" dirty="0">
            <a:solidFill>
              <a:schemeClr val="bg1"/>
            </a:solidFill>
          </a:endParaRPr>
        </a:p>
      </dgm:t>
    </dgm:pt>
    <dgm:pt modelId="{5BDE99AA-0691-40ED-B886-53534019EDE3}" type="parTrans" cxnId="{2B2FAF79-1A0C-4B6E-935B-6809AEE134D5}">
      <dgm:prSet/>
      <dgm:spPr/>
      <dgm:t>
        <a:bodyPr/>
        <a:lstStyle/>
        <a:p>
          <a:endParaRPr lang="ru-RU"/>
        </a:p>
      </dgm:t>
    </dgm:pt>
    <dgm:pt modelId="{2866E466-DD12-4AD1-A54F-3B2554AC44FB}" type="sibTrans" cxnId="{2B2FAF79-1A0C-4B6E-935B-6809AEE134D5}">
      <dgm:prSet/>
      <dgm:spPr/>
      <dgm:t>
        <a:bodyPr/>
        <a:lstStyle/>
        <a:p>
          <a:endParaRPr lang="ru-RU"/>
        </a:p>
      </dgm:t>
    </dgm:pt>
    <dgm:pt modelId="{AAF602FC-B8A8-435E-AD0B-4D46E69962D4}">
      <dgm:prSet phldrT="[Текст]" custT="1"/>
      <dgm:spPr/>
      <dgm:t>
        <a:bodyPr/>
        <a:lstStyle/>
        <a:p>
          <a:pPr algn="ctr">
            <a:buNone/>
          </a:pPr>
          <a:r>
            <a:rPr lang="en-US" sz="1200" b="1" dirty="0">
              <a:latin typeface="Arial" panose="020B0604020202020204" pitchFamily="34" charset="0"/>
              <a:cs typeface="Arial" panose="020B0604020202020204" pitchFamily="34" charset="0"/>
            </a:rPr>
            <a:t>Pre-orientation online lectures on advanced issues related to the CTBT.</a:t>
          </a:r>
          <a:endParaRPr lang="ru-RU" sz="1200" b="1" dirty="0">
            <a:latin typeface="Arial" panose="020B0604020202020204" pitchFamily="34" charset="0"/>
            <a:cs typeface="Arial" panose="020B0604020202020204" pitchFamily="34" charset="0"/>
          </a:endParaRPr>
        </a:p>
      </dgm:t>
    </dgm:pt>
    <dgm:pt modelId="{0D3DFDF0-EC00-4C07-B92C-B48F424BDF04}" type="parTrans" cxnId="{3CBF9B77-4318-4C2A-ABA1-11A14828D656}">
      <dgm:prSet/>
      <dgm:spPr/>
      <dgm:t>
        <a:bodyPr/>
        <a:lstStyle/>
        <a:p>
          <a:endParaRPr lang="ru-RU"/>
        </a:p>
      </dgm:t>
    </dgm:pt>
    <dgm:pt modelId="{74719ACE-9383-4A8B-9AEC-AFBAE486F2AE}" type="sibTrans" cxnId="{3CBF9B77-4318-4C2A-ABA1-11A14828D656}">
      <dgm:prSet/>
      <dgm:spPr/>
      <dgm:t>
        <a:bodyPr/>
        <a:lstStyle/>
        <a:p>
          <a:endParaRPr lang="ru-RU"/>
        </a:p>
      </dgm:t>
    </dgm:pt>
    <dgm:pt modelId="{A57B9F00-1456-45A3-9C9D-BC5AB36957BA}">
      <dgm:prSet phldrT="[Текст]"/>
      <dgm:spPr>
        <a:solidFill>
          <a:srgbClr val="461437"/>
        </a:solidFill>
      </dgm:spPr>
      <dgm:t>
        <a:bodyPr/>
        <a:lstStyle/>
        <a:p>
          <a:r>
            <a:rPr lang="en-US" b="1" dirty="0">
              <a:solidFill>
                <a:schemeClr val="bg1"/>
              </a:solidFill>
            </a:rPr>
            <a:t>II</a:t>
          </a:r>
          <a:endParaRPr lang="ru-RU" b="1" dirty="0">
            <a:solidFill>
              <a:schemeClr val="bg1"/>
            </a:solidFill>
          </a:endParaRPr>
        </a:p>
      </dgm:t>
    </dgm:pt>
    <dgm:pt modelId="{3E2790E6-5460-48A9-BBD6-971008BB7B6B}" type="parTrans" cxnId="{55FCB863-03E9-4F20-A0B5-76DEB4477BF9}">
      <dgm:prSet/>
      <dgm:spPr/>
      <dgm:t>
        <a:bodyPr/>
        <a:lstStyle/>
        <a:p>
          <a:endParaRPr lang="ru-RU"/>
        </a:p>
      </dgm:t>
    </dgm:pt>
    <dgm:pt modelId="{BC7C0CA3-0429-4B4F-809D-066DADEF3243}" type="sibTrans" cxnId="{55FCB863-03E9-4F20-A0B5-76DEB4477BF9}">
      <dgm:prSet/>
      <dgm:spPr/>
      <dgm:t>
        <a:bodyPr/>
        <a:lstStyle/>
        <a:p>
          <a:endParaRPr lang="ru-RU"/>
        </a:p>
      </dgm:t>
    </dgm:pt>
    <dgm:pt modelId="{40C9A90D-169F-42E0-BAD1-D4E5B4C18890}">
      <dgm:prSet phldrT="[Текст]" custT="1"/>
      <dgm:spPr/>
      <dgm:t>
        <a:bodyPr/>
        <a:lstStyle/>
        <a:p>
          <a:pPr algn="ctr">
            <a:buNone/>
          </a:pPr>
          <a:r>
            <a:rPr lang="en-US" sz="1200" b="1" dirty="0">
              <a:latin typeface="Arial" panose="020B0604020202020204" pitchFamily="34" charset="0"/>
              <a:cs typeface="Arial" panose="020B0604020202020204" pitchFamily="34" charset="0"/>
            </a:rPr>
            <a:t>One-week-long online seminars on the CTBT key challenges, areas of possible research from the GEM members as speakers and future supervisors.</a:t>
          </a:r>
          <a:endParaRPr lang="ru-RU" sz="1200" b="1" dirty="0"/>
        </a:p>
      </dgm:t>
    </dgm:pt>
    <dgm:pt modelId="{0B92985A-78AC-4738-AC61-1576282D3D6A}" type="parTrans" cxnId="{9297AF47-148B-4621-82A4-4559EDA0AE98}">
      <dgm:prSet/>
      <dgm:spPr/>
      <dgm:t>
        <a:bodyPr/>
        <a:lstStyle/>
        <a:p>
          <a:endParaRPr lang="ru-RU"/>
        </a:p>
      </dgm:t>
    </dgm:pt>
    <dgm:pt modelId="{4FCB18DA-CF3C-4BE3-8A4F-8F38506FF5BC}" type="sibTrans" cxnId="{9297AF47-148B-4621-82A4-4559EDA0AE98}">
      <dgm:prSet/>
      <dgm:spPr/>
      <dgm:t>
        <a:bodyPr/>
        <a:lstStyle/>
        <a:p>
          <a:endParaRPr lang="ru-RU"/>
        </a:p>
      </dgm:t>
    </dgm:pt>
    <dgm:pt modelId="{35CB6505-7FF9-4A3A-8C09-6D05EED364C8}">
      <dgm:prSet phldrT="[Текст]"/>
      <dgm:spPr>
        <a:solidFill>
          <a:srgbClr val="461437"/>
        </a:solidFill>
      </dgm:spPr>
      <dgm:t>
        <a:bodyPr/>
        <a:lstStyle/>
        <a:p>
          <a:r>
            <a:rPr lang="en-US" b="1" dirty="0">
              <a:solidFill>
                <a:schemeClr val="bg1"/>
              </a:solidFill>
            </a:rPr>
            <a:t>III</a:t>
          </a:r>
          <a:endParaRPr lang="ru-RU" b="1" dirty="0">
            <a:solidFill>
              <a:schemeClr val="bg1"/>
            </a:solidFill>
          </a:endParaRPr>
        </a:p>
      </dgm:t>
    </dgm:pt>
    <dgm:pt modelId="{AA2D5189-EB95-4B33-938F-4757CFBD1177}" type="parTrans" cxnId="{48410404-62E2-4377-A883-A752573A27E8}">
      <dgm:prSet/>
      <dgm:spPr/>
      <dgm:t>
        <a:bodyPr/>
        <a:lstStyle/>
        <a:p>
          <a:endParaRPr lang="ru-RU"/>
        </a:p>
      </dgm:t>
    </dgm:pt>
    <dgm:pt modelId="{C85D33EF-5F58-44E6-94C1-CC42F1299B3E}" type="sibTrans" cxnId="{48410404-62E2-4377-A883-A752573A27E8}">
      <dgm:prSet/>
      <dgm:spPr/>
      <dgm:t>
        <a:bodyPr/>
        <a:lstStyle/>
        <a:p>
          <a:endParaRPr lang="ru-RU"/>
        </a:p>
      </dgm:t>
    </dgm:pt>
    <dgm:pt modelId="{9B8A88D5-63DE-4F38-9819-8F5C91F6A477}">
      <dgm:prSet phldrT="[Текст]" custT="1"/>
      <dgm:spPr/>
      <dgm:t>
        <a:bodyPr/>
        <a:lstStyle/>
        <a:p>
          <a:pPr algn="ctr">
            <a:buNone/>
          </a:pPr>
          <a:r>
            <a:rPr lang="en-US" sz="1200" b="1" dirty="0">
              <a:latin typeface="Arial" panose="020B0604020202020204" pitchFamily="34" charset="0"/>
              <a:cs typeface="Arial" panose="020B0604020202020204" pitchFamily="34" charset="0"/>
            </a:rPr>
            <a:t>2-3 months research work of the research groups and a GEM supervisor.</a:t>
          </a:r>
          <a:endParaRPr lang="ru-RU" sz="1200" b="1" dirty="0">
            <a:latin typeface="Arial" panose="020B0604020202020204" pitchFamily="34" charset="0"/>
            <a:cs typeface="Arial" panose="020B0604020202020204" pitchFamily="34" charset="0"/>
          </a:endParaRPr>
        </a:p>
      </dgm:t>
    </dgm:pt>
    <dgm:pt modelId="{D8AAE79F-0D61-4966-8BB8-5288CF8BC321}" type="parTrans" cxnId="{F4D54115-3056-41B7-8AFC-F980FFA0A0DB}">
      <dgm:prSet/>
      <dgm:spPr/>
      <dgm:t>
        <a:bodyPr/>
        <a:lstStyle/>
        <a:p>
          <a:endParaRPr lang="ru-RU"/>
        </a:p>
      </dgm:t>
    </dgm:pt>
    <dgm:pt modelId="{1B1CA2E6-5F2E-4BBF-A9DD-0C122303AD21}" type="sibTrans" cxnId="{F4D54115-3056-41B7-8AFC-F980FFA0A0DB}">
      <dgm:prSet/>
      <dgm:spPr/>
      <dgm:t>
        <a:bodyPr/>
        <a:lstStyle/>
        <a:p>
          <a:endParaRPr lang="ru-RU"/>
        </a:p>
      </dgm:t>
    </dgm:pt>
    <dgm:pt modelId="{CC80B504-A5B6-4C5F-AD06-B23FA352BEC6}">
      <dgm:prSet/>
      <dgm:spPr>
        <a:solidFill>
          <a:srgbClr val="461437"/>
        </a:solidFill>
      </dgm:spPr>
      <dgm:t>
        <a:bodyPr/>
        <a:lstStyle/>
        <a:p>
          <a:r>
            <a:rPr lang="en-US" b="1" dirty="0">
              <a:solidFill>
                <a:schemeClr val="bg1"/>
              </a:solidFill>
            </a:rPr>
            <a:t>IV</a:t>
          </a:r>
          <a:endParaRPr lang="ru-RU" b="1" dirty="0">
            <a:solidFill>
              <a:schemeClr val="bg1"/>
            </a:solidFill>
          </a:endParaRPr>
        </a:p>
      </dgm:t>
    </dgm:pt>
    <dgm:pt modelId="{1EA743B2-9A60-4C69-A829-9107317D93E2}" type="parTrans" cxnId="{2226FA82-29A6-4DF4-9113-10C3564179FA}">
      <dgm:prSet/>
      <dgm:spPr/>
      <dgm:t>
        <a:bodyPr/>
        <a:lstStyle/>
        <a:p>
          <a:endParaRPr lang="ru-RU"/>
        </a:p>
      </dgm:t>
    </dgm:pt>
    <dgm:pt modelId="{D5C7E7D9-9029-4C3D-B91B-6E00943AB87F}" type="sibTrans" cxnId="{2226FA82-29A6-4DF4-9113-10C3564179FA}">
      <dgm:prSet/>
      <dgm:spPr/>
      <dgm:t>
        <a:bodyPr/>
        <a:lstStyle/>
        <a:p>
          <a:endParaRPr lang="ru-RU"/>
        </a:p>
      </dgm:t>
    </dgm:pt>
    <dgm:pt modelId="{C087030A-5AFC-4929-8A5F-500C13D502E9}">
      <dgm:prSet custT="1"/>
      <dgm:spPr/>
      <dgm:t>
        <a:bodyPr/>
        <a:lstStyle/>
        <a:p>
          <a:pPr algn="ctr">
            <a:buNone/>
          </a:pPr>
          <a:r>
            <a:rPr lang="en-US" sz="1200" b="1" dirty="0">
              <a:latin typeface="Arial" panose="020B0604020202020204" pitchFamily="34" charset="0"/>
              <a:cs typeface="Arial" panose="020B0604020202020204" pitchFamily="34" charset="0"/>
            </a:rPr>
            <a:t>Publishing of the results. Presentation of the results during the SNT/SDS.</a:t>
          </a:r>
          <a:endParaRPr lang="ru-RU" sz="1200" b="1" dirty="0"/>
        </a:p>
      </dgm:t>
    </dgm:pt>
    <dgm:pt modelId="{7FA6475E-CE06-47EA-B546-04932C43D6D1}" type="parTrans" cxnId="{C36350B1-DA88-4347-A733-6F5A5C349DCA}">
      <dgm:prSet/>
      <dgm:spPr/>
      <dgm:t>
        <a:bodyPr/>
        <a:lstStyle/>
        <a:p>
          <a:endParaRPr lang="ru-RU"/>
        </a:p>
      </dgm:t>
    </dgm:pt>
    <dgm:pt modelId="{81199F6C-A9A0-4F17-A3BC-EEEAA1ABA419}" type="sibTrans" cxnId="{C36350B1-DA88-4347-A733-6F5A5C349DCA}">
      <dgm:prSet/>
      <dgm:spPr/>
      <dgm:t>
        <a:bodyPr/>
        <a:lstStyle/>
        <a:p>
          <a:endParaRPr lang="ru-RU"/>
        </a:p>
      </dgm:t>
    </dgm:pt>
    <dgm:pt modelId="{493FB0EE-C08B-4E35-A2D2-D2825A85C75E}">
      <dgm:prSet phldrT="[Текст]" custT="1"/>
      <dgm:spPr/>
      <dgm:t>
        <a:bodyPr/>
        <a:lstStyle/>
        <a:p>
          <a:pPr algn="ctr">
            <a:buNone/>
          </a:pPr>
          <a:endParaRPr lang="ru-RU" sz="1200" b="1" dirty="0"/>
        </a:p>
      </dgm:t>
    </dgm:pt>
    <dgm:pt modelId="{F388C488-3078-442F-8E88-4611CC23BFBF}" type="parTrans" cxnId="{47AF570C-925E-4C38-85E8-7A037CD76B3E}">
      <dgm:prSet/>
      <dgm:spPr/>
      <dgm:t>
        <a:bodyPr/>
        <a:lstStyle/>
        <a:p>
          <a:endParaRPr lang="ru-RU"/>
        </a:p>
      </dgm:t>
    </dgm:pt>
    <dgm:pt modelId="{72509C8E-D16E-4768-8C5E-248C3519E769}" type="sibTrans" cxnId="{47AF570C-925E-4C38-85E8-7A037CD76B3E}">
      <dgm:prSet/>
      <dgm:spPr/>
      <dgm:t>
        <a:bodyPr/>
        <a:lstStyle/>
        <a:p>
          <a:endParaRPr lang="ru-RU"/>
        </a:p>
      </dgm:t>
    </dgm:pt>
    <dgm:pt modelId="{1D3E8D67-FDC6-4949-ACD0-2E8EFB1B5D92}">
      <dgm:prSet phldrT="[Текст]" custT="1"/>
      <dgm:spPr/>
      <dgm:t>
        <a:bodyPr/>
        <a:lstStyle/>
        <a:p>
          <a:pPr algn="ctr">
            <a:buNone/>
          </a:pPr>
          <a:endParaRPr lang="ru-RU" sz="1200" b="1" dirty="0"/>
        </a:p>
      </dgm:t>
    </dgm:pt>
    <dgm:pt modelId="{BAFE5EAC-48E2-4DE1-9437-E5278BD1225C}" type="parTrans" cxnId="{E0F4243B-CFA0-4445-92EB-533DE74457F3}">
      <dgm:prSet/>
      <dgm:spPr/>
      <dgm:t>
        <a:bodyPr/>
        <a:lstStyle/>
        <a:p>
          <a:endParaRPr lang="ru-RU"/>
        </a:p>
      </dgm:t>
    </dgm:pt>
    <dgm:pt modelId="{DC15B44E-78F5-4AC2-8E85-9BF2A0EC43CC}" type="sibTrans" cxnId="{E0F4243B-CFA0-4445-92EB-533DE74457F3}">
      <dgm:prSet/>
      <dgm:spPr/>
      <dgm:t>
        <a:bodyPr/>
        <a:lstStyle/>
        <a:p>
          <a:endParaRPr lang="ru-RU"/>
        </a:p>
      </dgm:t>
    </dgm:pt>
    <dgm:pt modelId="{015A3EE0-BE4D-44CC-B3F5-2A521A09AD73}" type="pres">
      <dgm:prSet presAssocID="{87007B71-CFC1-4382-8BDC-7E8C95DE10B1}" presName="linearFlow" presStyleCnt="0">
        <dgm:presLayoutVars>
          <dgm:dir/>
          <dgm:animLvl val="lvl"/>
          <dgm:resizeHandles val="exact"/>
        </dgm:presLayoutVars>
      </dgm:prSet>
      <dgm:spPr/>
    </dgm:pt>
    <dgm:pt modelId="{1E576389-A247-4B95-BFD7-32289DED0A0A}" type="pres">
      <dgm:prSet presAssocID="{E9D7D481-30BA-4974-AF8B-907228275723}" presName="composite" presStyleCnt="0"/>
      <dgm:spPr/>
    </dgm:pt>
    <dgm:pt modelId="{979600A4-3F6B-40A0-9A09-3F0744D3A7B9}" type="pres">
      <dgm:prSet presAssocID="{E9D7D481-30BA-4974-AF8B-907228275723}" presName="parentText" presStyleLbl="alignNode1" presStyleIdx="0" presStyleCnt="4">
        <dgm:presLayoutVars>
          <dgm:chMax val="1"/>
          <dgm:bulletEnabled val="1"/>
        </dgm:presLayoutVars>
      </dgm:prSet>
      <dgm:spPr/>
    </dgm:pt>
    <dgm:pt modelId="{DC145E13-4431-4935-9819-411015B62260}" type="pres">
      <dgm:prSet presAssocID="{E9D7D481-30BA-4974-AF8B-907228275723}" presName="descendantText" presStyleLbl="alignAcc1" presStyleIdx="0" presStyleCnt="4" custLinFactNeighborX="0" custLinFactNeighborY="-5131">
        <dgm:presLayoutVars>
          <dgm:bulletEnabled val="1"/>
        </dgm:presLayoutVars>
      </dgm:prSet>
      <dgm:spPr/>
    </dgm:pt>
    <dgm:pt modelId="{6CD0DBF1-6FB2-450A-9E1A-A280F621A999}" type="pres">
      <dgm:prSet presAssocID="{2866E466-DD12-4AD1-A54F-3B2554AC44FB}" presName="sp" presStyleCnt="0"/>
      <dgm:spPr/>
    </dgm:pt>
    <dgm:pt modelId="{D44D2E21-6C0F-4B74-82A2-E35C592557F6}" type="pres">
      <dgm:prSet presAssocID="{A57B9F00-1456-45A3-9C9D-BC5AB36957BA}" presName="composite" presStyleCnt="0"/>
      <dgm:spPr/>
    </dgm:pt>
    <dgm:pt modelId="{92774A0F-1077-44EC-AB44-57E78EA703EE}" type="pres">
      <dgm:prSet presAssocID="{A57B9F00-1456-45A3-9C9D-BC5AB36957BA}" presName="parentText" presStyleLbl="alignNode1" presStyleIdx="1" presStyleCnt="4">
        <dgm:presLayoutVars>
          <dgm:chMax val="1"/>
          <dgm:bulletEnabled val="1"/>
        </dgm:presLayoutVars>
      </dgm:prSet>
      <dgm:spPr/>
    </dgm:pt>
    <dgm:pt modelId="{CE2A8BE2-CF21-4452-B8B8-490E3E4AA3E7}" type="pres">
      <dgm:prSet presAssocID="{A57B9F00-1456-45A3-9C9D-BC5AB36957BA}" presName="descendantText" presStyleLbl="alignAcc1" presStyleIdx="1" presStyleCnt="4">
        <dgm:presLayoutVars>
          <dgm:bulletEnabled val="1"/>
        </dgm:presLayoutVars>
      </dgm:prSet>
      <dgm:spPr/>
    </dgm:pt>
    <dgm:pt modelId="{318BCFAA-E901-4F52-9ECF-48CAAB00DAB6}" type="pres">
      <dgm:prSet presAssocID="{BC7C0CA3-0429-4B4F-809D-066DADEF3243}" presName="sp" presStyleCnt="0"/>
      <dgm:spPr/>
    </dgm:pt>
    <dgm:pt modelId="{AA702834-B4BA-484D-AE61-5A7D5C5A56E0}" type="pres">
      <dgm:prSet presAssocID="{35CB6505-7FF9-4A3A-8C09-6D05EED364C8}" presName="composite" presStyleCnt="0"/>
      <dgm:spPr/>
    </dgm:pt>
    <dgm:pt modelId="{71FF4037-20F9-4E41-A966-13273E00FDD1}" type="pres">
      <dgm:prSet presAssocID="{35CB6505-7FF9-4A3A-8C09-6D05EED364C8}" presName="parentText" presStyleLbl="alignNode1" presStyleIdx="2" presStyleCnt="4">
        <dgm:presLayoutVars>
          <dgm:chMax val="1"/>
          <dgm:bulletEnabled val="1"/>
        </dgm:presLayoutVars>
      </dgm:prSet>
      <dgm:spPr/>
    </dgm:pt>
    <dgm:pt modelId="{C58E5CAF-DD53-4742-A59E-02D48315B8A0}" type="pres">
      <dgm:prSet presAssocID="{35CB6505-7FF9-4A3A-8C09-6D05EED364C8}" presName="descendantText" presStyleLbl="alignAcc1" presStyleIdx="2" presStyleCnt="4">
        <dgm:presLayoutVars>
          <dgm:bulletEnabled val="1"/>
        </dgm:presLayoutVars>
      </dgm:prSet>
      <dgm:spPr/>
    </dgm:pt>
    <dgm:pt modelId="{C800FE01-3B7D-4A66-B3A0-45B6AAD8571C}" type="pres">
      <dgm:prSet presAssocID="{C85D33EF-5F58-44E6-94C1-CC42F1299B3E}" presName="sp" presStyleCnt="0"/>
      <dgm:spPr/>
    </dgm:pt>
    <dgm:pt modelId="{1D96412C-D80E-4412-8ADB-9FA8DDD06F64}" type="pres">
      <dgm:prSet presAssocID="{CC80B504-A5B6-4C5F-AD06-B23FA352BEC6}" presName="composite" presStyleCnt="0"/>
      <dgm:spPr/>
    </dgm:pt>
    <dgm:pt modelId="{EC356596-903D-4E35-8FCB-B29D75586D89}" type="pres">
      <dgm:prSet presAssocID="{CC80B504-A5B6-4C5F-AD06-B23FA352BEC6}" presName="parentText" presStyleLbl="alignNode1" presStyleIdx="3" presStyleCnt="4">
        <dgm:presLayoutVars>
          <dgm:chMax val="1"/>
          <dgm:bulletEnabled val="1"/>
        </dgm:presLayoutVars>
      </dgm:prSet>
      <dgm:spPr/>
    </dgm:pt>
    <dgm:pt modelId="{9306D2FC-27B6-4A24-9F40-3ACD596FBE51}" type="pres">
      <dgm:prSet presAssocID="{CC80B504-A5B6-4C5F-AD06-B23FA352BEC6}" presName="descendantText" presStyleLbl="alignAcc1" presStyleIdx="3" presStyleCnt="4">
        <dgm:presLayoutVars>
          <dgm:bulletEnabled val="1"/>
        </dgm:presLayoutVars>
      </dgm:prSet>
      <dgm:spPr/>
    </dgm:pt>
  </dgm:ptLst>
  <dgm:cxnLst>
    <dgm:cxn modelId="{48410404-62E2-4377-A883-A752573A27E8}" srcId="{87007B71-CFC1-4382-8BDC-7E8C95DE10B1}" destId="{35CB6505-7FF9-4A3A-8C09-6D05EED364C8}" srcOrd="2" destOrd="0" parTransId="{AA2D5189-EB95-4B33-938F-4757CFBD1177}" sibTransId="{C85D33EF-5F58-44E6-94C1-CC42F1299B3E}"/>
    <dgm:cxn modelId="{ABBF9508-DF6D-4880-8EF1-83C587AA2F4F}" type="presOf" srcId="{493FB0EE-C08B-4E35-A2D2-D2825A85C75E}" destId="{CE2A8BE2-CF21-4452-B8B8-490E3E4AA3E7}" srcOrd="0" destOrd="0" presId="urn:microsoft.com/office/officeart/2005/8/layout/chevron2"/>
    <dgm:cxn modelId="{47AF570C-925E-4C38-85E8-7A037CD76B3E}" srcId="{A57B9F00-1456-45A3-9C9D-BC5AB36957BA}" destId="{493FB0EE-C08B-4E35-A2D2-D2825A85C75E}" srcOrd="0" destOrd="0" parTransId="{F388C488-3078-442F-8E88-4611CC23BFBF}" sibTransId="{72509C8E-D16E-4768-8C5E-248C3519E769}"/>
    <dgm:cxn modelId="{F4D54115-3056-41B7-8AFC-F980FFA0A0DB}" srcId="{35CB6505-7FF9-4A3A-8C09-6D05EED364C8}" destId="{9B8A88D5-63DE-4F38-9819-8F5C91F6A477}" srcOrd="0" destOrd="0" parTransId="{D8AAE79F-0D61-4966-8BB8-5288CF8BC321}" sibTransId="{1B1CA2E6-5F2E-4BBF-A9DD-0C122303AD21}"/>
    <dgm:cxn modelId="{FCF0BA28-84CB-45A8-A0C0-8343B27214DF}" type="presOf" srcId="{A57B9F00-1456-45A3-9C9D-BC5AB36957BA}" destId="{92774A0F-1077-44EC-AB44-57E78EA703EE}" srcOrd="0" destOrd="0" presId="urn:microsoft.com/office/officeart/2005/8/layout/chevron2"/>
    <dgm:cxn modelId="{E0F4243B-CFA0-4445-92EB-533DE74457F3}" srcId="{A57B9F00-1456-45A3-9C9D-BC5AB36957BA}" destId="{1D3E8D67-FDC6-4949-ACD0-2E8EFB1B5D92}" srcOrd="2" destOrd="0" parTransId="{BAFE5EAC-48E2-4DE1-9437-E5278BD1225C}" sibTransId="{DC15B44E-78F5-4AC2-8E85-9BF2A0EC43CC}"/>
    <dgm:cxn modelId="{55FCB863-03E9-4F20-A0B5-76DEB4477BF9}" srcId="{87007B71-CFC1-4382-8BDC-7E8C95DE10B1}" destId="{A57B9F00-1456-45A3-9C9D-BC5AB36957BA}" srcOrd="1" destOrd="0" parTransId="{3E2790E6-5460-48A9-BBD6-971008BB7B6B}" sibTransId="{BC7C0CA3-0429-4B4F-809D-066DADEF3243}"/>
    <dgm:cxn modelId="{54C27F64-1622-4578-A5BB-23A98310F7EF}" type="presOf" srcId="{C087030A-5AFC-4929-8A5F-500C13D502E9}" destId="{9306D2FC-27B6-4A24-9F40-3ACD596FBE51}" srcOrd="0" destOrd="0" presId="urn:microsoft.com/office/officeart/2005/8/layout/chevron2"/>
    <dgm:cxn modelId="{9297AF47-148B-4621-82A4-4559EDA0AE98}" srcId="{A57B9F00-1456-45A3-9C9D-BC5AB36957BA}" destId="{40C9A90D-169F-42E0-BAD1-D4E5B4C18890}" srcOrd="1" destOrd="0" parTransId="{0B92985A-78AC-4738-AC61-1576282D3D6A}" sibTransId="{4FCB18DA-CF3C-4BE3-8A4F-8F38506FF5BC}"/>
    <dgm:cxn modelId="{A7D21949-B93C-48DF-8BBE-8A175862964D}" type="presOf" srcId="{E9D7D481-30BA-4974-AF8B-907228275723}" destId="{979600A4-3F6B-40A0-9A09-3F0744D3A7B9}" srcOrd="0" destOrd="0" presId="urn:microsoft.com/office/officeart/2005/8/layout/chevron2"/>
    <dgm:cxn modelId="{127EEF6E-E7B1-40A3-A279-6B25A9CE5548}" type="presOf" srcId="{35CB6505-7FF9-4A3A-8C09-6D05EED364C8}" destId="{71FF4037-20F9-4E41-A966-13273E00FDD1}" srcOrd="0" destOrd="0" presId="urn:microsoft.com/office/officeart/2005/8/layout/chevron2"/>
    <dgm:cxn modelId="{3CBF9B77-4318-4C2A-ABA1-11A14828D656}" srcId="{E9D7D481-30BA-4974-AF8B-907228275723}" destId="{AAF602FC-B8A8-435E-AD0B-4D46E69962D4}" srcOrd="0" destOrd="0" parTransId="{0D3DFDF0-EC00-4C07-B92C-B48F424BDF04}" sibTransId="{74719ACE-9383-4A8B-9AEC-AFBAE486F2AE}"/>
    <dgm:cxn modelId="{2B2FAF79-1A0C-4B6E-935B-6809AEE134D5}" srcId="{87007B71-CFC1-4382-8BDC-7E8C95DE10B1}" destId="{E9D7D481-30BA-4974-AF8B-907228275723}" srcOrd="0" destOrd="0" parTransId="{5BDE99AA-0691-40ED-B886-53534019EDE3}" sibTransId="{2866E466-DD12-4AD1-A54F-3B2554AC44FB}"/>
    <dgm:cxn modelId="{C3B14E7B-9FE2-4C8A-BD29-1A85ED5700A2}" type="presOf" srcId="{1D3E8D67-FDC6-4949-ACD0-2E8EFB1B5D92}" destId="{CE2A8BE2-CF21-4452-B8B8-490E3E4AA3E7}" srcOrd="0" destOrd="2" presId="urn:microsoft.com/office/officeart/2005/8/layout/chevron2"/>
    <dgm:cxn modelId="{2226FA82-29A6-4DF4-9113-10C3564179FA}" srcId="{87007B71-CFC1-4382-8BDC-7E8C95DE10B1}" destId="{CC80B504-A5B6-4C5F-AD06-B23FA352BEC6}" srcOrd="3" destOrd="0" parTransId="{1EA743B2-9A60-4C69-A829-9107317D93E2}" sibTransId="{D5C7E7D9-9029-4C3D-B91B-6E00943AB87F}"/>
    <dgm:cxn modelId="{21B1EA84-713F-4CC9-B340-29249CDB8FF8}" type="presOf" srcId="{40C9A90D-169F-42E0-BAD1-D4E5B4C18890}" destId="{CE2A8BE2-CF21-4452-B8B8-490E3E4AA3E7}" srcOrd="0" destOrd="1" presId="urn:microsoft.com/office/officeart/2005/8/layout/chevron2"/>
    <dgm:cxn modelId="{C36350B1-DA88-4347-A733-6F5A5C349DCA}" srcId="{CC80B504-A5B6-4C5F-AD06-B23FA352BEC6}" destId="{C087030A-5AFC-4929-8A5F-500C13D502E9}" srcOrd="0" destOrd="0" parTransId="{7FA6475E-CE06-47EA-B546-04932C43D6D1}" sibTransId="{81199F6C-A9A0-4F17-A3BC-EEEAA1ABA419}"/>
    <dgm:cxn modelId="{ABECDAC7-40E5-4F4C-A626-268B0B493EDC}" type="presOf" srcId="{87007B71-CFC1-4382-8BDC-7E8C95DE10B1}" destId="{015A3EE0-BE4D-44CC-B3F5-2A521A09AD73}" srcOrd="0" destOrd="0" presId="urn:microsoft.com/office/officeart/2005/8/layout/chevron2"/>
    <dgm:cxn modelId="{80CC0DCD-D726-4E57-BD09-8D8AD5C9BE67}" type="presOf" srcId="{AAF602FC-B8A8-435E-AD0B-4D46E69962D4}" destId="{DC145E13-4431-4935-9819-411015B62260}" srcOrd="0" destOrd="0" presId="urn:microsoft.com/office/officeart/2005/8/layout/chevron2"/>
    <dgm:cxn modelId="{25114DD7-0B71-453D-A449-28DF64CBECD0}" type="presOf" srcId="{9B8A88D5-63DE-4F38-9819-8F5C91F6A477}" destId="{C58E5CAF-DD53-4742-A59E-02D48315B8A0}" srcOrd="0" destOrd="0" presId="urn:microsoft.com/office/officeart/2005/8/layout/chevron2"/>
    <dgm:cxn modelId="{3546D7E1-170A-477B-99FB-46ABF84295A6}" type="presOf" srcId="{CC80B504-A5B6-4C5F-AD06-B23FA352BEC6}" destId="{EC356596-903D-4E35-8FCB-B29D75586D89}" srcOrd="0" destOrd="0" presId="urn:microsoft.com/office/officeart/2005/8/layout/chevron2"/>
    <dgm:cxn modelId="{1768A7DA-8A95-4F51-AA6F-CD69AFC5AFF0}" type="presParOf" srcId="{015A3EE0-BE4D-44CC-B3F5-2A521A09AD73}" destId="{1E576389-A247-4B95-BFD7-32289DED0A0A}" srcOrd="0" destOrd="0" presId="urn:microsoft.com/office/officeart/2005/8/layout/chevron2"/>
    <dgm:cxn modelId="{15662531-EA3D-4A56-ABC3-A9ED613958F4}" type="presParOf" srcId="{1E576389-A247-4B95-BFD7-32289DED0A0A}" destId="{979600A4-3F6B-40A0-9A09-3F0744D3A7B9}" srcOrd="0" destOrd="0" presId="urn:microsoft.com/office/officeart/2005/8/layout/chevron2"/>
    <dgm:cxn modelId="{E7C7A9BB-DE96-4B2C-830D-C302219114C1}" type="presParOf" srcId="{1E576389-A247-4B95-BFD7-32289DED0A0A}" destId="{DC145E13-4431-4935-9819-411015B62260}" srcOrd="1" destOrd="0" presId="urn:microsoft.com/office/officeart/2005/8/layout/chevron2"/>
    <dgm:cxn modelId="{ED3AA746-7690-46B4-ACD8-F38C536BBDF6}" type="presParOf" srcId="{015A3EE0-BE4D-44CC-B3F5-2A521A09AD73}" destId="{6CD0DBF1-6FB2-450A-9E1A-A280F621A999}" srcOrd="1" destOrd="0" presId="urn:microsoft.com/office/officeart/2005/8/layout/chevron2"/>
    <dgm:cxn modelId="{F5B70F55-F78F-48FC-B242-DB7E403ED349}" type="presParOf" srcId="{015A3EE0-BE4D-44CC-B3F5-2A521A09AD73}" destId="{D44D2E21-6C0F-4B74-82A2-E35C592557F6}" srcOrd="2" destOrd="0" presId="urn:microsoft.com/office/officeart/2005/8/layout/chevron2"/>
    <dgm:cxn modelId="{2361ABBB-B3E3-46B7-8CC5-DED251CB3D3A}" type="presParOf" srcId="{D44D2E21-6C0F-4B74-82A2-E35C592557F6}" destId="{92774A0F-1077-44EC-AB44-57E78EA703EE}" srcOrd="0" destOrd="0" presId="urn:microsoft.com/office/officeart/2005/8/layout/chevron2"/>
    <dgm:cxn modelId="{F9252148-33DC-4903-AE38-2B6E0D34545A}" type="presParOf" srcId="{D44D2E21-6C0F-4B74-82A2-E35C592557F6}" destId="{CE2A8BE2-CF21-4452-B8B8-490E3E4AA3E7}" srcOrd="1" destOrd="0" presId="urn:microsoft.com/office/officeart/2005/8/layout/chevron2"/>
    <dgm:cxn modelId="{B8351FD9-5E86-4D6D-AA7B-15DC64012393}" type="presParOf" srcId="{015A3EE0-BE4D-44CC-B3F5-2A521A09AD73}" destId="{318BCFAA-E901-4F52-9ECF-48CAAB00DAB6}" srcOrd="3" destOrd="0" presId="urn:microsoft.com/office/officeart/2005/8/layout/chevron2"/>
    <dgm:cxn modelId="{A3E21B42-0602-4739-AB9B-04E508973FBD}" type="presParOf" srcId="{015A3EE0-BE4D-44CC-B3F5-2A521A09AD73}" destId="{AA702834-B4BA-484D-AE61-5A7D5C5A56E0}" srcOrd="4" destOrd="0" presId="urn:microsoft.com/office/officeart/2005/8/layout/chevron2"/>
    <dgm:cxn modelId="{571C1FBF-0C16-4854-993F-F13EAFF48CD2}" type="presParOf" srcId="{AA702834-B4BA-484D-AE61-5A7D5C5A56E0}" destId="{71FF4037-20F9-4E41-A966-13273E00FDD1}" srcOrd="0" destOrd="0" presId="urn:microsoft.com/office/officeart/2005/8/layout/chevron2"/>
    <dgm:cxn modelId="{EE4B2DD7-8CF1-439B-952B-92A05E965C51}" type="presParOf" srcId="{AA702834-B4BA-484D-AE61-5A7D5C5A56E0}" destId="{C58E5CAF-DD53-4742-A59E-02D48315B8A0}" srcOrd="1" destOrd="0" presId="urn:microsoft.com/office/officeart/2005/8/layout/chevron2"/>
    <dgm:cxn modelId="{D9622E0F-6856-455D-A1C9-9C1DF39D4A17}" type="presParOf" srcId="{015A3EE0-BE4D-44CC-B3F5-2A521A09AD73}" destId="{C800FE01-3B7D-4A66-B3A0-45B6AAD8571C}" srcOrd="5" destOrd="0" presId="urn:microsoft.com/office/officeart/2005/8/layout/chevron2"/>
    <dgm:cxn modelId="{A14749B5-7263-4803-8E0B-2893043985A5}" type="presParOf" srcId="{015A3EE0-BE4D-44CC-B3F5-2A521A09AD73}" destId="{1D96412C-D80E-4412-8ADB-9FA8DDD06F64}" srcOrd="6" destOrd="0" presId="urn:microsoft.com/office/officeart/2005/8/layout/chevron2"/>
    <dgm:cxn modelId="{E4478AF5-2D36-469F-A487-46B5DADDA82D}" type="presParOf" srcId="{1D96412C-D80E-4412-8ADB-9FA8DDD06F64}" destId="{EC356596-903D-4E35-8FCB-B29D75586D89}" srcOrd="0" destOrd="0" presId="urn:microsoft.com/office/officeart/2005/8/layout/chevron2"/>
    <dgm:cxn modelId="{392149CF-66CE-49E2-8D4E-AD9C8CB12C16}" type="presParOf" srcId="{1D96412C-D80E-4412-8ADB-9FA8DDD06F64}" destId="{9306D2FC-27B6-4A24-9F40-3ACD596FBE51}"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9600A4-3F6B-40A0-9A09-3F0744D3A7B9}">
      <dsp:nvSpPr>
        <dsp:cNvPr id="0" name=""/>
        <dsp:cNvSpPr/>
      </dsp:nvSpPr>
      <dsp:spPr>
        <a:xfrm rot="5400000">
          <a:off x="-146123" y="149300"/>
          <a:ext cx="974153" cy="681907"/>
        </a:xfrm>
        <a:prstGeom prst="chevron">
          <a:avLst/>
        </a:prstGeom>
        <a:solidFill>
          <a:srgbClr val="461437"/>
        </a:soli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bg1"/>
              </a:solidFill>
            </a:rPr>
            <a:t>I</a:t>
          </a:r>
          <a:endParaRPr lang="ru-RU" sz="1900" b="1" kern="1200" dirty="0">
            <a:solidFill>
              <a:schemeClr val="bg1"/>
            </a:solidFill>
          </a:endParaRPr>
        </a:p>
      </dsp:txBody>
      <dsp:txXfrm rot="-5400000">
        <a:off x="1" y="344131"/>
        <a:ext cx="681907" cy="292246"/>
      </dsp:txXfrm>
    </dsp:sp>
    <dsp:sp modelId="{DC145E13-4431-4935-9819-411015B62260}">
      <dsp:nvSpPr>
        <dsp:cNvPr id="0" name=""/>
        <dsp:cNvSpPr/>
      </dsp:nvSpPr>
      <dsp:spPr>
        <a:xfrm rot="5400000">
          <a:off x="3258943" y="-2577036"/>
          <a:ext cx="633199" cy="5787272"/>
        </a:xfrm>
        <a:prstGeom prst="round2SameRect">
          <a:avLst/>
        </a:prstGeom>
        <a:solidFill>
          <a:schemeClr val="lt1">
            <a:alpha val="90000"/>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ctr" defTabSz="533400">
            <a:lnSpc>
              <a:spcPct val="90000"/>
            </a:lnSpc>
            <a:spcBef>
              <a:spcPct val="0"/>
            </a:spcBef>
            <a:spcAft>
              <a:spcPct val="15000"/>
            </a:spcAft>
            <a:buNone/>
          </a:pPr>
          <a:r>
            <a:rPr lang="en-US" sz="1200" b="1" kern="1200" dirty="0">
              <a:latin typeface="Arial" panose="020B0604020202020204" pitchFamily="34" charset="0"/>
              <a:cs typeface="Arial" panose="020B0604020202020204" pitchFamily="34" charset="0"/>
            </a:rPr>
            <a:t>Pre-orientation online lectures on advanced issues related to the CTBT.</a:t>
          </a:r>
          <a:endParaRPr lang="ru-RU" sz="1200" b="1" kern="1200" dirty="0">
            <a:latin typeface="Arial" panose="020B0604020202020204" pitchFamily="34" charset="0"/>
            <a:cs typeface="Arial" panose="020B0604020202020204" pitchFamily="34" charset="0"/>
          </a:endParaRPr>
        </a:p>
      </dsp:txBody>
      <dsp:txXfrm rot="-5400000">
        <a:off x="681907" y="30910"/>
        <a:ext cx="5756362" cy="571379"/>
      </dsp:txXfrm>
    </dsp:sp>
    <dsp:sp modelId="{92774A0F-1077-44EC-AB44-57E78EA703EE}">
      <dsp:nvSpPr>
        <dsp:cNvPr id="0" name=""/>
        <dsp:cNvSpPr/>
      </dsp:nvSpPr>
      <dsp:spPr>
        <a:xfrm rot="5400000">
          <a:off x="-146123" y="972157"/>
          <a:ext cx="974153" cy="681907"/>
        </a:xfrm>
        <a:prstGeom prst="chevron">
          <a:avLst/>
        </a:prstGeom>
        <a:solidFill>
          <a:srgbClr val="461437"/>
        </a:solidFill>
        <a:ln w="6350" cap="flat" cmpd="sng" algn="ctr">
          <a:solidFill>
            <a:schemeClr val="accent1">
              <a:shade val="80000"/>
              <a:hueOff val="116428"/>
              <a:satOff val="-2085"/>
              <a:lumOff val="8862"/>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bg1"/>
              </a:solidFill>
            </a:rPr>
            <a:t>II</a:t>
          </a:r>
          <a:endParaRPr lang="ru-RU" sz="1900" b="1" kern="1200" dirty="0">
            <a:solidFill>
              <a:schemeClr val="bg1"/>
            </a:solidFill>
          </a:endParaRPr>
        </a:p>
      </dsp:txBody>
      <dsp:txXfrm rot="-5400000">
        <a:off x="1" y="1166988"/>
        <a:ext cx="681907" cy="292246"/>
      </dsp:txXfrm>
    </dsp:sp>
    <dsp:sp modelId="{CE2A8BE2-CF21-4452-B8B8-490E3E4AA3E7}">
      <dsp:nvSpPr>
        <dsp:cNvPr id="0" name=""/>
        <dsp:cNvSpPr/>
      </dsp:nvSpPr>
      <dsp:spPr>
        <a:xfrm rot="5400000">
          <a:off x="3258943" y="-1751002"/>
          <a:ext cx="633199" cy="5787272"/>
        </a:xfrm>
        <a:prstGeom prst="round2SameRect">
          <a:avLst/>
        </a:prstGeom>
        <a:solidFill>
          <a:schemeClr val="lt1">
            <a:alpha val="90000"/>
            <a:hueOff val="0"/>
            <a:satOff val="0"/>
            <a:lumOff val="0"/>
            <a:alphaOff val="0"/>
          </a:schemeClr>
        </a:solidFill>
        <a:ln w="6350" cap="flat" cmpd="sng" algn="ctr">
          <a:solidFill>
            <a:schemeClr val="accent1">
              <a:shade val="80000"/>
              <a:hueOff val="116428"/>
              <a:satOff val="-2085"/>
              <a:lumOff val="886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ctr" defTabSz="533400">
            <a:lnSpc>
              <a:spcPct val="90000"/>
            </a:lnSpc>
            <a:spcBef>
              <a:spcPct val="0"/>
            </a:spcBef>
            <a:spcAft>
              <a:spcPct val="15000"/>
            </a:spcAft>
            <a:buNone/>
          </a:pPr>
          <a:endParaRPr lang="ru-RU" sz="1200" b="1" kern="1200" dirty="0"/>
        </a:p>
        <a:p>
          <a:pPr marL="114300" lvl="1" indent="-114300" algn="ctr" defTabSz="533400">
            <a:lnSpc>
              <a:spcPct val="90000"/>
            </a:lnSpc>
            <a:spcBef>
              <a:spcPct val="0"/>
            </a:spcBef>
            <a:spcAft>
              <a:spcPct val="15000"/>
            </a:spcAft>
            <a:buNone/>
          </a:pPr>
          <a:r>
            <a:rPr lang="en-US" sz="1200" b="1" kern="1200" dirty="0">
              <a:latin typeface="Arial" panose="020B0604020202020204" pitchFamily="34" charset="0"/>
              <a:cs typeface="Arial" panose="020B0604020202020204" pitchFamily="34" charset="0"/>
            </a:rPr>
            <a:t>One-week-long online seminars on the CTBT key challenges, areas of possible research from the GEM members as speakers and future supervisors.</a:t>
          </a:r>
          <a:endParaRPr lang="ru-RU" sz="1200" b="1" kern="1200" dirty="0"/>
        </a:p>
        <a:p>
          <a:pPr marL="114300" lvl="1" indent="-114300" algn="ctr" defTabSz="533400">
            <a:lnSpc>
              <a:spcPct val="90000"/>
            </a:lnSpc>
            <a:spcBef>
              <a:spcPct val="0"/>
            </a:spcBef>
            <a:spcAft>
              <a:spcPct val="15000"/>
            </a:spcAft>
            <a:buNone/>
          </a:pPr>
          <a:endParaRPr lang="ru-RU" sz="1200" b="1" kern="1200" dirty="0"/>
        </a:p>
      </dsp:txBody>
      <dsp:txXfrm rot="-5400000">
        <a:off x="681907" y="856944"/>
        <a:ext cx="5756362" cy="571379"/>
      </dsp:txXfrm>
    </dsp:sp>
    <dsp:sp modelId="{71FF4037-20F9-4E41-A966-13273E00FDD1}">
      <dsp:nvSpPr>
        <dsp:cNvPr id="0" name=""/>
        <dsp:cNvSpPr/>
      </dsp:nvSpPr>
      <dsp:spPr>
        <a:xfrm rot="5400000">
          <a:off x="-146123" y="1795014"/>
          <a:ext cx="974153" cy="681907"/>
        </a:xfrm>
        <a:prstGeom prst="chevron">
          <a:avLst/>
        </a:prstGeom>
        <a:solidFill>
          <a:srgbClr val="461437"/>
        </a:solidFill>
        <a:ln w="6350" cap="flat" cmpd="sng" algn="ctr">
          <a:solidFill>
            <a:schemeClr val="accent1">
              <a:shade val="80000"/>
              <a:hueOff val="232855"/>
              <a:satOff val="-4171"/>
              <a:lumOff val="17723"/>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bg1"/>
              </a:solidFill>
            </a:rPr>
            <a:t>III</a:t>
          </a:r>
          <a:endParaRPr lang="ru-RU" sz="1900" b="1" kern="1200" dirty="0">
            <a:solidFill>
              <a:schemeClr val="bg1"/>
            </a:solidFill>
          </a:endParaRPr>
        </a:p>
      </dsp:txBody>
      <dsp:txXfrm rot="-5400000">
        <a:off x="1" y="1989845"/>
        <a:ext cx="681907" cy="292246"/>
      </dsp:txXfrm>
    </dsp:sp>
    <dsp:sp modelId="{C58E5CAF-DD53-4742-A59E-02D48315B8A0}">
      <dsp:nvSpPr>
        <dsp:cNvPr id="0" name=""/>
        <dsp:cNvSpPr/>
      </dsp:nvSpPr>
      <dsp:spPr>
        <a:xfrm rot="5400000">
          <a:off x="3258943" y="-928145"/>
          <a:ext cx="633199" cy="5787272"/>
        </a:xfrm>
        <a:prstGeom prst="round2SameRect">
          <a:avLst/>
        </a:prstGeom>
        <a:solidFill>
          <a:schemeClr val="lt1">
            <a:alpha val="90000"/>
            <a:hueOff val="0"/>
            <a:satOff val="0"/>
            <a:lumOff val="0"/>
            <a:alphaOff val="0"/>
          </a:schemeClr>
        </a:solidFill>
        <a:ln w="6350" cap="flat" cmpd="sng" algn="ctr">
          <a:solidFill>
            <a:schemeClr val="accent1">
              <a:shade val="80000"/>
              <a:hueOff val="232855"/>
              <a:satOff val="-4171"/>
              <a:lumOff val="1772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ctr" defTabSz="533400">
            <a:lnSpc>
              <a:spcPct val="90000"/>
            </a:lnSpc>
            <a:spcBef>
              <a:spcPct val="0"/>
            </a:spcBef>
            <a:spcAft>
              <a:spcPct val="15000"/>
            </a:spcAft>
            <a:buNone/>
          </a:pPr>
          <a:r>
            <a:rPr lang="en-US" sz="1200" b="1" kern="1200" dirty="0">
              <a:latin typeface="Arial" panose="020B0604020202020204" pitchFamily="34" charset="0"/>
              <a:cs typeface="Arial" panose="020B0604020202020204" pitchFamily="34" charset="0"/>
            </a:rPr>
            <a:t>2-3 months research work of the research groups and a GEM supervisor.</a:t>
          </a:r>
          <a:endParaRPr lang="ru-RU" sz="1200" b="1" kern="1200" dirty="0">
            <a:latin typeface="Arial" panose="020B0604020202020204" pitchFamily="34" charset="0"/>
            <a:cs typeface="Arial" panose="020B0604020202020204" pitchFamily="34" charset="0"/>
          </a:endParaRPr>
        </a:p>
      </dsp:txBody>
      <dsp:txXfrm rot="-5400000">
        <a:off x="681907" y="1679801"/>
        <a:ext cx="5756362" cy="571379"/>
      </dsp:txXfrm>
    </dsp:sp>
    <dsp:sp modelId="{EC356596-903D-4E35-8FCB-B29D75586D89}">
      <dsp:nvSpPr>
        <dsp:cNvPr id="0" name=""/>
        <dsp:cNvSpPr/>
      </dsp:nvSpPr>
      <dsp:spPr>
        <a:xfrm rot="5400000">
          <a:off x="-146123" y="2617870"/>
          <a:ext cx="974153" cy="681907"/>
        </a:xfrm>
        <a:prstGeom prst="chevron">
          <a:avLst/>
        </a:prstGeom>
        <a:solidFill>
          <a:srgbClr val="461437"/>
        </a:solidFill>
        <a:ln w="6350" cap="flat" cmpd="sng" algn="ctr">
          <a:solidFill>
            <a:schemeClr val="accent1">
              <a:shade val="80000"/>
              <a:hueOff val="349283"/>
              <a:satOff val="-6256"/>
              <a:lumOff val="26585"/>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bg1"/>
              </a:solidFill>
            </a:rPr>
            <a:t>IV</a:t>
          </a:r>
          <a:endParaRPr lang="ru-RU" sz="1900" b="1" kern="1200" dirty="0">
            <a:solidFill>
              <a:schemeClr val="bg1"/>
            </a:solidFill>
          </a:endParaRPr>
        </a:p>
      </dsp:txBody>
      <dsp:txXfrm rot="-5400000">
        <a:off x="1" y="2812701"/>
        <a:ext cx="681907" cy="292246"/>
      </dsp:txXfrm>
    </dsp:sp>
    <dsp:sp modelId="{9306D2FC-27B6-4A24-9F40-3ACD596FBE51}">
      <dsp:nvSpPr>
        <dsp:cNvPr id="0" name=""/>
        <dsp:cNvSpPr/>
      </dsp:nvSpPr>
      <dsp:spPr>
        <a:xfrm rot="5400000">
          <a:off x="3258943" y="-105288"/>
          <a:ext cx="633199" cy="5787272"/>
        </a:xfrm>
        <a:prstGeom prst="round2SameRect">
          <a:avLst/>
        </a:prstGeom>
        <a:solidFill>
          <a:schemeClr val="lt1">
            <a:alpha val="90000"/>
            <a:hueOff val="0"/>
            <a:satOff val="0"/>
            <a:lumOff val="0"/>
            <a:alphaOff val="0"/>
          </a:schemeClr>
        </a:solidFill>
        <a:ln w="6350" cap="flat" cmpd="sng" algn="ctr">
          <a:solidFill>
            <a:schemeClr val="accent1">
              <a:shade val="80000"/>
              <a:hueOff val="349283"/>
              <a:satOff val="-6256"/>
              <a:lumOff val="2658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ctr" defTabSz="533400">
            <a:lnSpc>
              <a:spcPct val="90000"/>
            </a:lnSpc>
            <a:spcBef>
              <a:spcPct val="0"/>
            </a:spcBef>
            <a:spcAft>
              <a:spcPct val="15000"/>
            </a:spcAft>
            <a:buNone/>
          </a:pPr>
          <a:r>
            <a:rPr lang="en-US" sz="1200" b="1" kern="1200" dirty="0">
              <a:latin typeface="Arial" panose="020B0604020202020204" pitchFamily="34" charset="0"/>
              <a:cs typeface="Arial" panose="020B0604020202020204" pitchFamily="34" charset="0"/>
            </a:rPr>
            <a:t>Publishing of the results. Presentation of the results during the SNT/SDS.</a:t>
          </a:r>
          <a:endParaRPr lang="ru-RU" sz="1200" b="1" kern="1200" dirty="0"/>
        </a:p>
      </dsp:txBody>
      <dsp:txXfrm rot="-5400000">
        <a:off x="681907" y="2502658"/>
        <a:ext cx="5756362" cy="57137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B85ACC-7566-4D45-A985-3729A2E65168}" type="datetimeFigureOut">
              <a:rPr lang="en-US" smtClean="0"/>
              <a:t>6/4/2021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D4824E-09F4-6D40-98EA-9D82F5F584E8}" type="slidenum">
              <a:rPr lang="en-US" smtClean="0"/>
              <a:t>‹#›</a:t>
            </a:fld>
            <a:endParaRPr lang="en-US"/>
          </a:p>
        </p:txBody>
      </p:sp>
    </p:spTree>
    <p:extLst>
      <p:ext uri="{BB962C8B-B14F-4D97-AF65-F5344CB8AC3E}">
        <p14:creationId xmlns:p14="http://schemas.microsoft.com/office/powerpoint/2010/main" val="2417529167"/>
      </p:ext>
    </p:extLst>
  </p:cSld>
  <p:clrMap bg1="lt1" tx1="dk1" bg2="lt2" tx2="dk2" accent1="accent1" accent2="accent2" accent3="accent3" accent4="accent4" accent5="accent5" accent6="accent6" hlink="hlink" folHlink="folHlink"/>
  <p:notesStyle>
    <a:lvl1pPr marL="0" algn="l" defTabSz="685263" rtl="0" eaLnBrk="1" latinLnBrk="0" hangingPunct="1">
      <a:defRPr sz="899" kern="1200">
        <a:solidFill>
          <a:schemeClr val="tx1"/>
        </a:solidFill>
        <a:latin typeface="+mn-lt"/>
        <a:ea typeface="+mn-ea"/>
        <a:cs typeface="+mn-cs"/>
      </a:defRPr>
    </a:lvl1pPr>
    <a:lvl2pPr marL="342632" algn="l" defTabSz="685263" rtl="0" eaLnBrk="1" latinLnBrk="0" hangingPunct="1">
      <a:defRPr sz="899" kern="1200">
        <a:solidFill>
          <a:schemeClr val="tx1"/>
        </a:solidFill>
        <a:latin typeface="+mn-lt"/>
        <a:ea typeface="+mn-ea"/>
        <a:cs typeface="+mn-cs"/>
      </a:defRPr>
    </a:lvl2pPr>
    <a:lvl3pPr marL="685263" algn="l" defTabSz="685263" rtl="0" eaLnBrk="1" latinLnBrk="0" hangingPunct="1">
      <a:defRPr sz="899" kern="1200">
        <a:solidFill>
          <a:schemeClr val="tx1"/>
        </a:solidFill>
        <a:latin typeface="+mn-lt"/>
        <a:ea typeface="+mn-ea"/>
        <a:cs typeface="+mn-cs"/>
      </a:defRPr>
    </a:lvl3pPr>
    <a:lvl4pPr marL="1027893" algn="l" defTabSz="685263" rtl="0" eaLnBrk="1" latinLnBrk="0" hangingPunct="1">
      <a:defRPr sz="899" kern="1200">
        <a:solidFill>
          <a:schemeClr val="tx1"/>
        </a:solidFill>
        <a:latin typeface="+mn-lt"/>
        <a:ea typeface="+mn-ea"/>
        <a:cs typeface="+mn-cs"/>
      </a:defRPr>
    </a:lvl4pPr>
    <a:lvl5pPr marL="1370525" algn="l" defTabSz="685263" rtl="0" eaLnBrk="1" latinLnBrk="0" hangingPunct="1">
      <a:defRPr sz="899" kern="1200">
        <a:solidFill>
          <a:schemeClr val="tx1"/>
        </a:solidFill>
        <a:latin typeface="+mn-lt"/>
        <a:ea typeface="+mn-ea"/>
        <a:cs typeface="+mn-cs"/>
      </a:defRPr>
    </a:lvl5pPr>
    <a:lvl6pPr marL="1713156" algn="l" defTabSz="685263" rtl="0" eaLnBrk="1" latinLnBrk="0" hangingPunct="1">
      <a:defRPr sz="899" kern="1200">
        <a:solidFill>
          <a:schemeClr val="tx1"/>
        </a:solidFill>
        <a:latin typeface="+mn-lt"/>
        <a:ea typeface="+mn-ea"/>
        <a:cs typeface="+mn-cs"/>
      </a:defRPr>
    </a:lvl6pPr>
    <a:lvl7pPr marL="2055788" algn="l" defTabSz="685263" rtl="0" eaLnBrk="1" latinLnBrk="0" hangingPunct="1">
      <a:defRPr sz="899" kern="1200">
        <a:solidFill>
          <a:schemeClr val="tx1"/>
        </a:solidFill>
        <a:latin typeface="+mn-lt"/>
        <a:ea typeface="+mn-ea"/>
        <a:cs typeface="+mn-cs"/>
      </a:defRPr>
    </a:lvl7pPr>
    <a:lvl8pPr marL="2398418" algn="l" defTabSz="685263" rtl="0" eaLnBrk="1" latinLnBrk="0" hangingPunct="1">
      <a:defRPr sz="899" kern="1200">
        <a:solidFill>
          <a:schemeClr val="tx1"/>
        </a:solidFill>
        <a:latin typeface="+mn-lt"/>
        <a:ea typeface="+mn-ea"/>
        <a:cs typeface="+mn-cs"/>
      </a:defRPr>
    </a:lvl8pPr>
    <a:lvl9pPr marL="2741049" algn="l" defTabSz="685263" rtl="0" eaLnBrk="1" latinLnBrk="0" hangingPunct="1">
      <a:defRPr sz="89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7965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31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85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249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185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15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1099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light, night sky&#10;&#10;Description automatically generated">
            <a:extLst>
              <a:ext uri="{FF2B5EF4-FFF2-40B4-BE49-F238E27FC236}">
                <a16:creationId xmlns:a16="http://schemas.microsoft.com/office/drawing/2014/main" id="{8EE887FA-C0FC-E342-ABF2-9814A05C2EC5}"/>
              </a:ext>
            </a:extLst>
          </p:cNvPr>
          <p:cNvPicPr>
            <a:picLocks noChangeAspect="1"/>
          </p:cNvPicPr>
          <p:nvPr userDrawn="1"/>
        </p:nvPicPr>
        <p:blipFill>
          <a:blip r:embed="rId3"/>
          <a:stretch>
            <a:fillRect/>
          </a:stretch>
        </p:blipFill>
        <p:spPr>
          <a:xfrm>
            <a:off x="0" y="340"/>
            <a:ext cx="9144000" cy="5142820"/>
          </a:xfrm>
          <a:prstGeom prst="rect">
            <a:avLst/>
          </a:prstGeom>
        </p:spPr>
      </p:pic>
      <p:sp>
        <p:nvSpPr>
          <p:cNvPr id="6" name="Rectangle 5">
            <a:extLst>
              <a:ext uri="{FF2B5EF4-FFF2-40B4-BE49-F238E27FC236}">
                <a16:creationId xmlns:a16="http://schemas.microsoft.com/office/drawing/2014/main" id="{7E505C7F-A6CF-D248-952C-36F2040C641E}"/>
              </a:ext>
            </a:extLst>
          </p:cNvPr>
          <p:cNvSpPr/>
          <p:nvPr userDrawn="1"/>
        </p:nvSpPr>
        <p:spPr>
          <a:xfrm>
            <a:off x="1" y="4876244"/>
            <a:ext cx="9144000" cy="256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sp>
        <p:nvSpPr>
          <p:cNvPr id="15" name="TextBox 14">
            <a:extLst>
              <a:ext uri="{FF2B5EF4-FFF2-40B4-BE49-F238E27FC236}">
                <a16:creationId xmlns:a16="http://schemas.microsoft.com/office/drawing/2014/main" id="{46CC5158-FDC6-F940-91AB-3B9665AAF961}"/>
              </a:ext>
            </a:extLst>
          </p:cNvPr>
          <p:cNvSpPr txBox="1"/>
          <p:nvPr userDrawn="1"/>
        </p:nvSpPr>
        <p:spPr>
          <a:xfrm>
            <a:off x="7920635" y="4895301"/>
            <a:ext cx="1075157"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16" name="Rectangle 15">
            <a:extLst>
              <a:ext uri="{FF2B5EF4-FFF2-40B4-BE49-F238E27FC236}">
                <a16:creationId xmlns:a16="http://schemas.microsoft.com/office/drawing/2014/main" id="{11BF5C8F-818D-D540-B729-29710F7029AD}"/>
              </a:ext>
            </a:extLst>
          </p:cNvPr>
          <p:cNvSpPr/>
          <p:nvPr userDrawn="1"/>
        </p:nvSpPr>
        <p:spPr>
          <a:xfrm>
            <a:off x="123276" y="4875274"/>
            <a:ext cx="3772372"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pic>
        <p:nvPicPr>
          <p:cNvPr id="10" name="Picture 9">
            <a:extLst>
              <a:ext uri="{FF2B5EF4-FFF2-40B4-BE49-F238E27FC236}">
                <a16:creationId xmlns:a16="http://schemas.microsoft.com/office/drawing/2014/main" id="{BFE79601-E553-A349-BA44-52D590EC0A42}"/>
              </a:ext>
            </a:extLst>
          </p:cNvPr>
          <p:cNvPicPr>
            <a:picLocks noChangeAspect="1"/>
          </p:cNvPicPr>
          <p:nvPr userDrawn="1"/>
        </p:nvPicPr>
        <p:blipFill>
          <a:blip r:embed="rId4"/>
          <a:stretch>
            <a:fillRect/>
          </a:stretch>
        </p:blipFill>
        <p:spPr>
          <a:xfrm>
            <a:off x="6751778" y="283003"/>
            <a:ext cx="1879332" cy="498136"/>
          </a:xfrm>
          <a:prstGeom prst="rect">
            <a:avLst/>
          </a:prstGeom>
        </p:spPr>
      </p:pic>
      <p:pic>
        <p:nvPicPr>
          <p:cNvPr id="9" name="Picture 8">
            <a:extLst>
              <a:ext uri="{FF2B5EF4-FFF2-40B4-BE49-F238E27FC236}">
                <a16:creationId xmlns:a16="http://schemas.microsoft.com/office/drawing/2014/main" id="{5277CE3A-71B4-EA4B-9350-586F5C95717C}"/>
              </a:ext>
            </a:extLst>
          </p:cNvPr>
          <p:cNvPicPr>
            <a:picLocks noChangeAspect="1"/>
          </p:cNvPicPr>
          <p:nvPr userDrawn="1"/>
        </p:nvPicPr>
        <p:blipFill>
          <a:blip r:embed="rId5"/>
          <a:stretch>
            <a:fillRect/>
          </a:stretch>
        </p:blipFill>
        <p:spPr>
          <a:xfrm>
            <a:off x="424288" y="287283"/>
            <a:ext cx="1967734" cy="498136"/>
          </a:xfrm>
          <a:prstGeom prst="rect">
            <a:avLst/>
          </a:prstGeom>
        </p:spPr>
      </p:pic>
    </p:spTree>
    <p:extLst>
      <p:ext uri="{BB962C8B-B14F-4D97-AF65-F5344CB8AC3E}">
        <p14:creationId xmlns:p14="http://schemas.microsoft.com/office/powerpoint/2010/main" val="156648766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3937683163"/>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833701185"/>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079223695"/>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71576032"/>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888727649"/>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6693595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hyperlink" Target="mailto:asafr97@gmail.com" TargetMode="External"/><Relationship Id="rId2" Type="http://schemas.openxmlformats.org/officeDocument/2006/relationships/hyperlink" Target="mailto:pirnavskayakd@gmail.com"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hyperlink" Target="mailto:asafr97@gmail.com" TargetMode="External"/><Relationship Id="rId2" Type="http://schemas.openxmlformats.org/officeDocument/2006/relationships/hyperlink" Target="mailto:pirnavskayakd@gmail.com" TargetMode="External"/><Relationship Id="rId1" Type="http://schemas.openxmlformats.org/officeDocument/2006/relationships/slideLayout" Target="../slideLayouts/slideLayout3.xm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mailto:asafr97@gmail.com" TargetMode="External"/><Relationship Id="rId7" Type="http://schemas.openxmlformats.org/officeDocument/2006/relationships/diagramColors" Target="../diagrams/colors1.xml"/><Relationship Id="rId2" Type="http://schemas.openxmlformats.org/officeDocument/2006/relationships/hyperlink" Target="mailto:pirnavskayakd@gmail.com" TargetMode="Externa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hyperlink" Target="mailto:asafr97@gmail.com" TargetMode="External"/><Relationship Id="rId2" Type="http://schemas.openxmlformats.org/officeDocument/2006/relationships/hyperlink" Target="mailto:pirnavskayakd@gmail.com"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id="{EEF774D5-8E1F-6744-9E49-DB689041ADBF}"/>
              </a:ext>
            </a:extLst>
          </p:cNvPr>
          <p:cNvSpPr>
            <a:spLocks noChangeArrowheads="1"/>
          </p:cNvSpPr>
          <p:nvPr/>
        </p:nvSpPr>
        <p:spPr bwMode="auto">
          <a:xfrm>
            <a:off x="-773903" y="1898347"/>
            <a:ext cx="10691813" cy="1558374"/>
          </a:xfrm>
          <a:prstGeom prst="rect">
            <a:avLst/>
          </a:prstGeom>
          <a:noFill/>
          <a:ln w="9525">
            <a:noFill/>
            <a:miter lim="800000"/>
            <a:headEnd/>
            <a:tailEnd/>
          </a:ln>
        </p:spPr>
        <p:txBody>
          <a:bodyPr wrap="square" lIns="18666" tIns="9334" rIns="18666" bIns="9334">
            <a:spAutoFit/>
          </a:bodyPr>
          <a:lstStyle/>
          <a:p>
            <a:pPr algn="ctr" eaLnBrk="0" hangingPunct="0"/>
            <a:r>
              <a:rPr lang="en-US" sz="1800" b="1" dirty="0">
                <a:solidFill>
                  <a:schemeClr val="bg1"/>
                </a:solidFill>
                <a:latin typeface="Arial" panose="020B0604020202020204" pitchFamily="34" charset="0"/>
                <a:cs typeface="Arial" panose="020B0604020202020204" pitchFamily="34" charset="0"/>
              </a:rPr>
              <a:t>CTBTO Youth Academy of Sciences</a:t>
            </a:r>
          </a:p>
          <a:p>
            <a:pPr algn="ctr" eaLnBrk="0" hangingPunct="0"/>
            <a:endParaRPr lang="en-US" sz="1600" dirty="0">
              <a:solidFill>
                <a:schemeClr val="bg1"/>
              </a:solidFill>
              <a:latin typeface="Arial" panose="020B0604020202020204" pitchFamily="34" charset="0"/>
              <a:ea typeface="Avenir Book" charset="0"/>
              <a:cs typeface="Arial" panose="020B0604020202020204" pitchFamily="34" charset="0"/>
            </a:endParaRPr>
          </a:p>
          <a:p>
            <a:pPr algn="ctr" eaLnBrk="0" hangingPunct="0"/>
            <a:r>
              <a:rPr lang="en-US" sz="1600" dirty="0">
                <a:solidFill>
                  <a:schemeClr val="bg1"/>
                </a:solidFill>
                <a:latin typeface="Arial" panose="020B0604020202020204" pitchFamily="34" charset="0"/>
                <a:ea typeface="Avenir Book" charset="0"/>
                <a:cs typeface="Arial" panose="020B0604020202020204" pitchFamily="34" charset="0"/>
              </a:rPr>
              <a:t>Ms. Kseniia Pirnavskaia</a:t>
            </a:r>
          </a:p>
          <a:p>
            <a:pPr algn="ctr" eaLnBrk="0" hangingPunct="0"/>
            <a:r>
              <a:rPr lang="en-US" sz="1600" dirty="0">
                <a:solidFill>
                  <a:schemeClr val="bg1"/>
                </a:solidFill>
                <a:latin typeface="Arial" panose="020B0604020202020204" pitchFamily="34" charset="0"/>
                <a:ea typeface="Avenir Book" charset="0"/>
                <a:cs typeface="Arial" panose="020B0604020202020204" pitchFamily="34" charset="0"/>
              </a:rPr>
              <a:t>Mr. Evgenii Afanasev</a:t>
            </a:r>
          </a:p>
          <a:p>
            <a:pPr algn="ctr" eaLnBrk="0" hangingPunct="0">
              <a:lnSpc>
                <a:spcPts val="1586"/>
              </a:lnSpc>
            </a:pPr>
            <a:endParaRPr lang="en-US" sz="1600" dirty="0">
              <a:solidFill>
                <a:schemeClr val="bg1"/>
              </a:solidFill>
              <a:latin typeface="Arial" panose="020B0604020202020204" pitchFamily="34" charset="0"/>
              <a:ea typeface="Avenir Book" charset="0"/>
              <a:cs typeface="Arial" panose="020B0604020202020204" pitchFamily="34" charset="0"/>
            </a:endParaRPr>
          </a:p>
          <a:p>
            <a:pPr algn="ctr" eaLnBrk="0" hangingPunct="0">
              <a:spcBef>
                <a:spcPts val="91"/>
              </a:spcBef>
            </a:pPr>
            <a:endParaRPr lang="en-US" sz="952" dirty="0">
              <a:solidFill>
                <a:schemeClr val="bg1"/>
              </a:solidFill>
              <a:latin typeface="Arial" panose="020B0604020202020204" pitchFamily="34" charset="0"/>
              <a:cs typeface="Arial" panose="020B0604020202020204" pitchFamily="34" charset="0"/>
            </a:endParaRPr>
          </a:p>
          <a:p>
            <a:pPr algn="ctr" eaLnBrk="0" hangingPunct="0">
              <a:spcBef>
                <a:spcPts val="91"/>
              </a:spcBef>
            </a:pPr>
            <a:endParaRPr lang="en-US" sz="952" dirty="0">
              <a:solidFill>
                <a:schemeClr val="bg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D279A673-1808-1544-8A21-B775AE6A45B8}"/>
              </a:ext>
            </a:extLst>
          </p:cNvPr>
          <p:cNvPicPr>
            <a:picLocks noChangeAspect="1"/>
          </p:cNvPicPr>
          <p:nvPr/>
        </p:nvPicPr>
        <p:blipFill>
          <a:blip r:embed="rId2"/>
          <a:stretch>
            <a:fillRect/>
          </a:stretch>
        </p:blipFill>
        <p:spPr>
          <a:xfrm>
            <a:off x="225600" y="3867150"/>
            <a:ext cx="571500" cy="863600"/>
          </a:xfrm>
          <a:prstGeom prst="rect">
            <a:avLst/>
          </a:prstGeom>
        </p:spPr>
      </p:pic>
      <p:sp>
        <p:nvSpPr>
          <p:cNvPr id="11" name="TextBox 10">
            <a:extLst>
              <a:ext uri="{FF2B5EF4-FFF2-40B4-BE49-F238E27FC236}">
                <a16:creationId xmlns:a16="http://schemas.microsoft.com/office/drawing/2014/main" id="{0C501917-BF0A-C54B-AB4E-B0C62C356E93}"/>
              </a:ext>
            </a:extLst>
          </p:cNvPr>
          <p:cNvSpPr txBox="1"/>
          <p:nvPr/>
        </p:nvSpPr>
        <p:spPr>
          <a:xfrm>
            <a:off x="3153581" y="2800991"/>
            <a:ext cx="2836838" cy="739048"/>
          </a:xfrm>
          <a:prstGeom prst="rect">
            <a:avLst/>
          </a:prstGeom>
          <a:noFill/>
        </p:spPr>
        <p:txBody>
          <a:bodyPr wrap="square" rtlCol="0">
            <a:spAutoFit/>
          </a:bodyPr>
          <a:lstStyle/>
          <a:p>
            <a:pPr algn="ctr"/>
            <a:endParaRPr lang="en-GB" sz="1401" dirty="0">
              <a:solidFill>
                <a:schemeClr val="bg1"/>
              </a:solidFill>
              <a:latin typeface="Arial" panose="020B0604020202020204" pitchFamily="34" charset="0"/>
              <a:cs typeface="Arial" panose="020B0604020202020204" pitchFamily="34" charset="0"/>
            </a:endParaRPr>
          </a:p>
          <a:p>
            <a:pPr algn="ctr"/>
            <a:r>
              <a:rPr lang="en-GB" sz="1401" dirty="0">
                <a:solidFill>
                  <a:schemeClr val="bg1"/>
                </a:solidFill>
                <a:latin typeface="Arial" panose="020B0604020202020204" pitchFamily="34" charset="0"/>
                <a:cs typeface="Arial" panose="020B0604020202020204" pitchFamily="34" charset="0"/>
              </a:rPr>
              <a:t>Poster No. P5.3-578</a:t>
            </a:r>
          </a:p>
          <a:p>
            <a:pPr algn="ctr"/>
            <a:endParaRPr lang="en-AT" sz="1401" dirty="0">
              <a:solidFill>
                <a:schemeClr val="bg1"/>
              </a:solidFill>
              <a:latin typeface="Arial" panose="020B0604020202020204" pitchFamily="34" charset="0"/>
              <a:cs typeface="Arial" panose="020B0604020202020204" pitchFamily="34" charset="0"/>
            </a:endParaRPr>
          </a:p>
        </p:txBody>
      </p:sp>
      <p:pic>
        <p:nvPicPr>
          <p:cNvPr id="1026" name="Picture 2" descr="KAIST — Википедия">
            <a:extLst>
              <a:ext uri="{FF2B5EF4-FFF2-40B4-BE49-F238E27FC236}">
                <a16:creationId xmlns:a16="http://schemas.microsoft.com/office/drawing/2014/main" id="{4B5E0DF7-DDB3-44E9-A70B-51C2CAD5CD09}"/>
              </a:ext>
            </a:extLst>
          </p:cNvPr>
          <p:cNvPicPr>
            <a:picLocks noChangeAspect="1" noChangeArrowheads="1"/>
          </p:cNvPicPr>
          <p:nvPr/>
        </p:nvPicPr>
        <p:blipFill>
          <a:blip r:embed="rId3">
            <a:biLevel thresh="25000"/>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423707" y="3907629"/>
            <a:ext cx="789198" cy="789198"/>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Логотип МГУ / Разное / TopLogos.ru">
            <a:extLst>
              <a:ext uri="{FF2B5EF4-FFF2-40B4-BE49-F238E27FC236}">
                <a16:creationId xmlns:a16="http://schemas.microsoft.com/office/drawing/2014/main" id="{4CF392C4-6409-4A09-BADD-D4BC71F3511C}"/>
              </a:ext>
            </a:extLst>
          </p:cNvPr>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5871828" y="3935110"/>
            <a:ext cx="789199" cy="779099"/>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4D2C20B6-53EF-4503-8DE8-FBE29B288542}"/>
              </a:ext>
            </a:extLst>
          </p:cNvPr>
          <p:cNvSpPr txBox="1"/>
          <p:nvPr/>
        </p:nvSpPr>
        <p:spPr>
          <a:xfrm>
            <a:off x="3153581" y="3942877"/>
            <a:ext cx="2775026" cy="600164"/>
          </a:xfrm>
          <a:prstGeom prst="rect">
            <a:avLst/>
          </a:prstGeom>
          <a:noFill/>
        </p:spPr>
        <p:txBody>
          <a:bodyPr wrap="square" rtlCol="0">
            <a:spAutoFit/>
          </a:bodyPr>
          <a:lstStyle/>
          <a:p>
            <a:pPr algn="ctr"/>
            <a:r>
              <a:rPr lang="en-US" sz="1100" dirty="0">
                <a:solidFill>
                  <a:schemeClr val="bg1"/>
                </a:solidFill>
                <a:latin typeface="Arial" panose="020B0604020202020204" pitchFamily="34" charset="0"/>
                <a:cs typeface="Arial" panose="020B0604020202020204" pitchFamily="34" charset="0"/>
              </a:rPr>
              <a:t>Korea Advanced Institute of Science and Technology</a:t>
            </a:r>
          </a:p>
          <a:p>
            <a:pPr algn="ctr"/>
            <a:r>
              <a:rPr lang="en-US" sz="1100" dirty="0">
                <a:solidFill>
                  <a:schemeClr val="bg1"/>
                </a:solidFill>
                <a:latin typeface="Arial" panose="020B0604020202020204" pitchFamily="34" charset="0"/>
                <a:cs typeface="Arial" panose="020B0604020202020204" pitchFamily="34" charset="0"/>
              </a:rPr>
              <a:t>Moscow State University</a:t>
            </a:r>
            <a:endParaRPr lang="ru-RU" sz="11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0463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897672" y="163887"/>
            <a:ext cx="5265127" cy="608820"/>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rPr>
              <a:t>CTBTO Youth Academy of Sciences</a:t>
            </a:r>
          </a:p>
          <a:p>
            <a:pPr algn="ctr" eaLnBrk="0" hangingPunct="0">
              <a:lnSpc>
                <a:spcPts val="1586"/>
              </a:lnSpc>
            </a:pPr>
            <a:r>
              <a:rPr lang="en-US" sz="800" dirty="0">
                <a:solidFill>
                  <a:schemeClr val="bg1"/>
                </a:solidFill>
                <a:latin typeface="Arial" panose="020B0604020202020204" pitchFamily="34" charset="0"/>
                <a:ea typeface="Avenir Book" charset="0"/>
              </a:rPr>
              <a:t>Kseniia Pirnavskaia, Master’s Student, Korea Advanced Institute of Science and Technology, </a:t>
            </a:r>
            <a:r>
              <a:rPr lang="en-US" sz="800" dirty="0">
                <a:solidFill>
                  <a:schemeClr val="bg1"/>
                </a:solidFill>
                <a:latin typeface="Arial" panose="020B0604020202020204" pitchFamily="34" charset="0"/>
                <a:ea typeface="Avenir Book" charset="0"/>
                <a:hlinkClick r:id="rId2"/>
              </a:rPr>
              <a:t>pirnavskayakd@gmail.com</a:t>
            </a:r>
            <a:r>
              <a:rPr lang="en-US" sz="800" dirty="0">
                <a:solidFill>
                  <a:schemeClr val="bg1"/>
                </a:solidFill>
                <a:latin typeface="Arial" panose="020B0604020202020204" pitchFamily="34" charset="0"/>
                <a:ea typeface="Avenir Book" charset="0"/>
              </a:rPr>
              <a:t> Evgenii Afanasev, Master’s Student, Moscow State University, </a:t>
            </a:r>
            <a:r>
              <a:rPr lang="en-US" sz="800" dirty="0">
                <a:solidFill>
                  <a:schemeClr val="bg1"/>
                </a:solidFill>
                <a:latin typeface="Arial" panose="020B0604020202020204" pitchFamily="34" charset="0"/>
                <a:ea typeface="Avenir Book" charset="0"/>
                <a:hlinkClick r:id="rId3"/>
              </a:rPr>
              <a:t>asafrc97@gmail.com</a:t>
            </a:r>
            <a:r>
              <a:rPr lang="en-US" sz="800" dirty="0">
                <a:solidFill>
                  <a:schemeClr val="bg1"/>
                </a:solidFill>
                <a:latin typeface="Arial" panose="020B0604020202020204" pitchFamily="34" charset="0"/>
                <a:ea typeface="Avenir Book" charset="0"/>
              </a:rPr>
              <a:t> </a:t>
            </a:r>
            <a:endParaRPr lang="en-US" sz="800" dirty="0">
              <a:solidFill>
                <a:schemeClr val="bg1"/>
              </a:solidFill>
              <a:latin typeface="Avenir Book" charset="0"/>
              <a:ea typeface="Avenir Book" charset="0"/>
              <a:cs typeface="Avenir Book" charset="0"/>
            </a:endParaRPr>
          </a:p>
        </p:txBody>
      </p:sp>
      <p:sp>
        <p:nvSpPr>
          <p:cNvPr id="3" name="TextBox 2">
            <a:extLst>
              <a:ext uri="{FF2B5EF4-FFF2-40B4-BE49-F238E27FC236}">
                <a16:creationId xmlns:a16="http://schemas.microsoft.com/office/drawing/2014/main" id="{E101EA0A-D819-B84A-9A81-14AAFB37F5BF}"/>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P5.3-578</a:t>
            </a:r>
            <a:endParaRPr lang="en-AT" sz="700" dirty="0">
              <a:latin typeface="Arial" panose="020B0604020202020204" pitchFamily="34" charset="0"/>
              <a:cs typeface="Arial" panose="020B0604020202020204" pitchFamily="34" charset="0"/>
            </a:endParaRPr>
          </a:p>
        </p:txBody>
      </p:sp>
      <p:sp>
        <p:nvSpPr>
          <p:cNvPr id="4" name="Прямоугольник 3">
            <a:extLst>
              <a:ext uri="{FF2B5EF4-FFF2-40B4-BE49-F238E27FC236}">
                <a16:creationId xmlns:a16="http://schemas.microsoft.com/office/drawing/2014/main" id="{0FB1E276-915B-4BFE-9517-85A4D383191F}"/>
              </a:ext>
            </a:extLst>
          </p:cNvPr>
          <p:cNvSpPr/>
          <p:nvPr/>
        </p:nvSpPr>
        <p:spPr>
          <a:xfrm>
            <a:off x="323541" y="1176382"/>
            <a:ext cx="4248460" cy="4339650"/>
          </a:xfrm>
          <a:prstGeom prst="rect">
            <a:avLst/>
          </a:prstGeom>
        </p:spPr>
        <p:txBody>
          <a:bodyPr wrap="square">
            <a:spAutoFit/>
          </a:bodyPr>
          <a:lstStyle/>
          <a:p>
            <a:r>
              <a:rPr lang="en-US" sz="1200" b="1" dirty="0">
                <a:latin typeface="Arial" panose="020B0604020202020204" pitchFamily="34" charset="0"/>
                <a:cs typeface="Arial" panose="020B0604020202020204" pitchFamily="34" charset="0"/>
              </a:rPr>
              <a:t>What: </a:t>
            </a:r>
            <a:r>
              <a:rPr lang="en-US" sz="1200" dirty="0">
                <a:latin typeface="Arial" panose="020B0604020202020204" pitchFamily="34" charset="0"/>
                <a:cs typeface="Arial" panose="020B0604020202020204" pitchFamily="34" charset="0"/>
              </a:rPr>
              <a:t>research and educational project </a:t>
            </a:r>
          </a:p>
          <a:p>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Who</a:t>
            </a:r>
            <a:r>
              <a:rPr lang="en-US" sz="1200" dirty="0">
                <a:latin typeface="Arial" panose="020B0604020202020204" pitchFamily="34" charset="0"/>
                <a:cs typeface="Arial" panose="020B0604020202020204" pitchFamily="34" charset="0"/>
              </a:rPr>
              <a:t>: existing CYG members to involve them in the research related to the CTBTO/CTBT topics </a:t>
            </a:r>
          </a:p>
          <a:p>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Why</a:t>
            </a:r>
            <a:r>
              <a:rPr lang="en-US" sz="12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to extend scholarship generated by youth about the CTBT</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to place CTBT on the scientific agenda on  relevant platforms,</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encourage youth to continue their research for the sake of the CTBT</a:t>
            </a:r>
          </a:p>
          <a:p>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Where</a:t>
            </a:r>
            <a:r>
              <a:rPr lang="en-US" sz="1200" dirty="0">
                <a:latin typeface="Arial" panose="020B0604020202020204" pitchFamily="34" charset="0"/>
                <a:cs typeface="Arial" panose="020B0604020202020204" pitchFamily="34" charset="0"/>
              </a:rPr>
              <a:t>: online, results may be presented during the </a:t>
            </a:r>
            <a:r>
              <a:rPr lang="en-US" sz="1200" dirty="0" err="1">
                <a:latin typeface="Arial" panose="020B0604020202020204" pitchFamily="34" charset="0"/>
                <a:cs typeface="Arial" panose="020B0604020202020204" pitchFamily="34" charset="0"/>
              </a:rPr>
              <a:t>SnT</a:t>
            </a:r>
            <a:r>
              <a:rPr lang="en-US" sz="1200" dirty="0">
                <a:latin typeface="Arial" panose="020B0604020202020204" pitchFamily="34" charset="0"/>
                <a:cs typeface="Arial" panose="020B0604020202020204" pitchFamily="34" charset="0"/>
              </a:rPr>
              <a:t> or SDS</a:t>
            </a:r>
          </a:p>
          <a:p>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When: </a:t>
            </a:r>
            <a:r>
              <a:rPr lang="en-US" sz="1200" dirty="0">
                <a:latin typeface="Arial" panose="020B0604020202020204" pitchFamily="34" charset="0"/>
                <a:cs typeface="Arial" panose="020B0604020202020204" pitchFamily="34" charset="0"/>
              </a:rPr>
              <a:t>2021-2022</a:t>
            </a:r>
          </a:p>
          <a:p>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How long: </a:t>
            </a:r>
            <a:r>
              <a:rPr lang="en-US" sz="1200" dirty="0">
                <a:latin typeface="Arial" panose="020B0604020202020204" pitchFamily="34" charset="0"/>
                <a:cs typeface="Arial" panose="020B0604020202020204" pitchFamily="34" charset="0"/>
              </a:rPr>
              <a:t>2-3 months</a:t>
            </a: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6" name="Прямоугольник 5">
            <a:extLst>
              <a:ext uri="{FF2B5EF4-FFF2-40B4-BE49-F238E27FC236}">
                <a16:creationId xmlns:a16="http://schemas.microsoft.com/office/drawing/2014/main" id="{456C9F80-5282-4CAD-A9E9-C14EA95E8234}"/>
              </a:ext>
            </a:extLst>
          </p:cNvPr>
          <p:cNvSpPr/>
          <p:nvPr/>
        </p:nvSpPr>
        <p:spPr>
          <a:xfrm>
            <a:off x="-63500" y="792689"/>
            <a:ext cx="9207500" cy="553998"/>
          </a:xfrm>
          <a:prstGeom prst="rect">
            <a:avLst/>
          </a:prstGeom>
        </p:spPr>
        <p:txBody>
          <a:bodyPr wrap="square">
            <a:spAutoFit/>
          </a:bodyPr>
          <a:lstStyle/>
          <a:p>
            <a:pPr lvl="0" algn="ctr"/>
            <a:r>
              <a:rPr lang="en-US" sz="3000" dirty="0">
                <a:solidFill>
                  <a:srgbClr val="DFC5DF"/>
                </a:solidFill>
                <a:latin typeface="Arial" panose="020B0604020202020204" pitchFamily="34" charset="0"/>
                <a:cs typeface="Arial" panose="020B0604020202020204" pitchFamily="34" charset="0"/>
              </a:rPr>
              <a:t>IDEA</a:t>
            </a:r>
            <a:endParaRPr lang="en-AT" sz="3000" dirty="0">
              <a:solidFill>
                <a:srgbClr val="DFC5DF"/>
              </a:solidFill>
              <a:latin typeface="Arial" panose="020B0604020202020204" pitchFamily="34" charset="0"/>
              <a:cs typeface="Arial" panose="020B0604020202020204" pitchFamily="34" charset="0"/>
            </a:endParaRPr>
          </a:p>
        </p:txBody>
      </p:sp>
      <p:pic>
        <p:nvPicPr>
          <p:cNvPr id="7" name="Рисунок 6">
            <a:extLst>
              <a:ext uri="{FF2B5EF4-FFF2-40B4-BE49-F238E27FC236}">
                <a16:creationId xmlns:a16="http://schemas.microsoft.com/office/drawing/2014/main" id="{604B7DD6-E350-484B-9256-4DE614D25613}"/>
              </a:ext>
            </a:extLst>
          </p:cNvPr>
          <p:cNvPicPr>
            <a:picLocks noChangeAspect="1"/>
          </p:cNvPicPr>
          <p:nvPr/>
        </p:nvPicPr>
        <p:blipFill rotWithShape="1">
          <a:blip r:embed="rId4"/>
          <a:srcRect l="3333" t="11038" r="34065" b="18338"/>
          <a:stretch/>
        </p:blipFill>
        <p:spPr>
          <a:xfrm>
            <a:off x="4718050" y="1385290"/>
            <a:ext cx="3189416" cy="2023939"/>
          </a:xfrm>
          <a:prstGeom prst="rect">
            <a:avLst/>
          </a:prstGeom>
          <a:ln>
            <a:solidFill>
              <a:schemeClr val="tx1"/>
            </a:solidFill>
          </a:ln>
        </p:spPr>
      </p:pic>
      <p:pic>
        <p:nvPicPr>
          <p:cNvPr id="8" name="Рисунок 7">
            <a:extLst>
              <a:ext uri="{FF2B5EF4-FFF2-40B4-BE49-F238E27FC236}">
                <a16:creationId xmlns:a16="http://schemas.microsoft.com/office/drawing/2014/main" id="{7CBADE9C-D9DD-4255-A90D-D4579B5AB018}"/>
              </a:ext>
            </a:extLst>
          </p:cNvPr>
          <p:cNvPicPr>
            <a:picLocks noChangeAspect="1"/>
          </p:cNvPicPr>
          <p:nvPr/>
        </p:nvPicPr>
        <p:blipFill rotWithShape="1">
          <a:blip r:embed="rId5"/>
          <a:srcRect l="3577" t="11038" r="33902" b="19494"/>
          <a:stretch/>
        </p:blipFill>
        <p:spPr>
          <a:xfrm>
            <a:off x="5394815" y="2519014"/>
            <a:ext cx="3425645" cy="2141035"/>
          </a:xfrm>
          <a:prstGeom prst="rect">
            <a:avLst/>
          </a:prstGeom>
          <a:ln>
            <a:solidFill>
              <a:schemeClr val="tx1"/>
            </a:solidFill>
          </a:ln>
        </p:spPr>
      </p:pic>
      <p:cxnSp>
        <p:nvCxnSpPr>
          <p:cNvPr id="13" name="Прямая со стрелкой 12">
            <a:extLst>
              <a:ext uri="{FF2B5EF4-FFF2-40B4-BE49-F238E27FC236}">
                <a16:creationId xmlns:a16="http://schemas.microsoft.com/office/drawing/2014/main" id="{75A2475F-F8E2-4C45-88EB-6EA40FC46D30}"/>
              </a:ext>
            </a:extLst>
          </p:cNvPr>
          <p:cNvCxnSpPr>
            <a:cxnSpLocks/>
          </p:cNvCxnSpPr>
          <p:nvPr/>
        </p:nvCxnSpPr>
        <p:spPr>
          <a:xfrm flipH="1" flipV="1">
            <a:off x="5820494" y="1734820"/>
            <a:ext cx="558716" cy="12192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a:extLst>
              <a:ext uri="{FF2B5EF4-FFF2-40B4-BE49-F238E27FC236}">
                <a16:creationId xmlns:a16="http://schemas.microsoft.com/office/drawing/2014/main" id="{FEA44AEC-58B8-494A-94A5-7DEE8B88A1F0}"/>
              </a:ext>
            </a:extLst>
          </p:cNvPr>
          <p:cNvCxnSpPr>
            <a:cxnSpLocks/>
          </p:cNvCxnSpPr>
          <p:nvPr/>
        </p:nvCxnSpPr>
        <p:spPr>
          <a:xfrm flipH="1" flipV="1">
            <a:off x="6498121" y="2917735"/>
            <a:ext cx="558716" cy="12192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a:extLst>
              <a:ext uri="{FF2B5EF4-FFF2-40B4-BE49-F238E27FC236}">
                <a16:creationId xmlns:a16="http://schemas.microsoft.com/office/drawing/2014/main" id="{6B777F26-D9A3-4F12-95EA-42C68D70BC0B}"/>
              </a:ext>
            </a:extLst>
          </p:cNvPr>
          <p:cNvCxnSpPr>
            <a:cxnSpLocks/>
          </p:cNvCxnSpPr>
          <p:nvPr/>
        </p:nvCxnSpPr>
        <p:spPr>
          <a:xfrm flipH="1">
            <a:off x="5053840" y="1726262"/>
            <a:ext cx="91916" cy="22727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a:extLst>
              <a:ext uri="{FF2B5EF4-FFF2-40B4-BE49-F238E27FC236}">
                <a16:creationId xmlns:a16="http://schemas.microsoft.com/office/drawing/2014/main" id="{F3C183C3-A227-47F0-AB3A-C13DE17B8853}"/>
              </a:ext>
            </a:extLst>
          </p:cNvPr>
          <p:cNvCxnSpPr>
            <a:cxnSpLocks/>
          </p:cNvCxnSpPr>
          <p:nvPr/>
        </p:nvCxnSpPr>
        <p:spPr>
          <a:xfrm flipH="1">
            <a:off x="5728578" y="2917735"/>
            <a:ext cx="91916" cy="22727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9932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902C2E-D846-7548-87D5-46DC03C317C9}"/>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P5.3-578</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65BE312-C0B6-2140-AF9C-95F023216E73}"/>
              </a:ext>
            </a:extLst>
          </p:cNvPr>
          <p:cNvSpPr txBox="1"/>
          <p:nvPr/>
        </p:nvSpPr>
        <p:spPr>
          <a:xfrm>
            <a:off x="1" y="815582"/>
            <a:ext cx="9144000" cy="553998"/>
          </a:xfrm>
          <a:prstGeom prst="rect">
            <a:avLst/>
          </a:prstGeom>
          <a:noFill/>
        </p:spPr>
        <p:txBody>
          <a:bodyPr wrap="square" rtlCol="0">
            <a:spAutoFit/>
          </a:bodyPr>
          <a:lstStyle/>
          <a:p>
            <a:pPr algn="ctr"/>
            <a:r>
              <a:rPr lang="en-US" sz="3000" dirty="0">
                <a:solidFill>
                  <a:srgbClr val="DFC5DF"/>
                </a:solidFill>
                <a:latin typeface="Arial" panose="020B0604020202020204" pitchFamily="34" charset="0"/>
                <a:cs typeface="Arial" panose="020B0604020202020204" pitchFamily="34" charset="0"/>
              </a:rPr>
              <a:t>FORMAT</a:t>
            </a:r>
            <a:endParaRPr lang="en-AT" sz="3000" dirty="0">
              <a:solidFill>
                <a:srgbClr val="DFC5DF"/>
              </a:solidFill>
              <a:latin typeface="Arial" panose="020B0604020202020204" pitchFamily="34" charset="0"/>
              <a:cs typeface="Arial" panose="020B0604020202020204" pitchFamily="34" charset="0"/>
            </a:endParaRPr>
          </a:p>
        </p:txBody>
      </p:sp>
      <p:sp>
        <p:nvSpPr>
          <p:cNvPr id="5" name="Rectangle 17">
            <a:extLst>
              <a:ext uri="{FF2B5EF4-FFF2-40B4-BE49-F238E27FC236}">
                <a16:creationId xmlns:a16="http://schemas.microsoft.com/office/drawing/2014/main" id="{4039C0CC-243D-CE46-B51C-D0D8D7417568}"/>
              </a:ext>
            </a:extLst>
          </p:cNvPr>
          <p:cNvSpPr>
            <a:spLocks noChangeArrowheads="1"/>
          </p:cNvSpPr>
          <p:nvPr/>
        </p:nvSpPr>
        <p:spPr bwMode="auto">
          <a:xfrm>
            <a:off x="1992923" y="163887"/>
            <a:ext cx="4962770" cy="611705"/>
          </a:xfrm>
          <a:prstGeom prst="rect">
            <a:avLst/>
          </a:prstGeom>
          <a:noFill/>
          <a:ln w="9525">
            <a:noFill/>
            <a:miter lim="800000"/>
            <a:headEnd/>
            <a:tailEnd/>
          </a:ln>
        </p:spPr>
        <p:txBody>
          <a:bodyPr wrap="square" lIns="18666" tIns="9334" rIns="18666" bIns="9334">
            <a:spAutoFit/>
          </a:bodyPr>
          <a:lstStyle/>
          <a:p>
            <a:pPr lvl="0" algn="ctr" eaLnBrk="0" hangingPunct="0">
              <a:lnSpc>
                <a:spcPts val="1586"/>
              </a:lnSpc>
            </a:pPr>
            <a:r>
              <a:rPr lang="en-US" sz="1200" b="1" dirty="0">
                <a:solidFill>
                  <a:prstClr val="white"/>
                </a:solidFill>
                <a:latin typeface="Arial" panose="020B0604020202020204" pitchFamily="34" charset="0"/>
              </a:rPr>
              <a:t>CTBTO Youth Academy of Sciences</a:t>
            </a:r>
          </a:p>
          <a:p>
            <a:pPr lvl="0" algn="ctr" eaLnBrk="0" hangingPunct="0">
              <a:lnSpc>
                <a:spcPts val="1586"/>
              </a:lnSpc>
            </a:pPr>
            <a:r>
              <a:rPr lang="en-US" sz="700" dirty="0">
                <a:solidFill>
                  <a:prstClr val="white"/>
                </a:solidFill>
                <a:latin typeface="Arial" panose="020B0604020202020204" pitchFamily="34" charset="0"/>
                <a:ea typeface="Avenir Book" charset="0"/>
              </a:rPr>
              <a:t>Kseniia Pirnavskaia, Master’s Student, Korea Advanced Institute of Science and Technology, </a:t>
            </a:r>
            <a:r>
              <a:rPr lang="en-US" sz="700" dirty="0">
                <a:solidFill>
                  <a:prstClr val="white"/>
                </a:solidFill>
                <a:latin typeface="Arial" panose="020B0604020202020204" pitchFamily="34" charset="0"/>
                <a:ea typeface="Avenir Book" charset="0"/>
                <a:hlinkClick r:id="rId2">
                  <a:extLst>
                    <a:ext uri="{A12FA001-AC4F-418D-AE19-62706E023703}">
                      <ahyp:hlinkClr xmlns:ahyp="http://schemas.microsoft.com/office/drawing/2018/hyperlinkcolor" val="tx"/>
                    </a:ext>
                  </a:extLst>
                </a:hlinkClick>
              </a:rPr>
              <a:t>pirnavskayakd@gmail.com</a:t>
            </a:r>
            <a:r>
              <a:rPr lang="en-US" sz="700" dirty="0">
                <a:solidFill>
                  <a:prstClr val="white"/>
                </a:solidFill>
                <a:latin typeface="Arial" panose="020B0604020202020204" pitchFamily="34" charset="0"/>
                <a:ea typeface="Avenir Book" charset="0"/>
              </a:rPr>
              <a:t> Evgenii Afanasev, Master’s Student, Moscow State University, </a:t>
            </a:r>
            <a:r>
              <a:rPr lang="en-US" sz="700" dirty="0">
                <a:solidFill>
                  <a:prstClr val="white"/>
                </a:solidFill>
                <a:latin typeface="Arial" panose="020B0604020202020204" pitchFamily="34" charset="0"/>
                <a:ea typeface="Avenir Book" charset="0"/>
                <a:hlinkClick r:id="rId3">
                  <a:extLst>
                    <a:ext uri="{A12FA001-AC4F-418D-AE19-62706E023703}">
                      <ahyp:hlinkClr xmlns:ahyp="http://schemas.microsoft.com/office/drawing/2018/hyperlinkcolor" val="tx"/>
                    </a:ext>
                  </a:extLst>
                </a:hlinkClick>
              </a:rPr>
              <a:t>asafrc97@gmail.com</a:t>
            </a:r>
            <a:r>
              <a:rPr lang="en-US" sz="700" dirty="0">
                <a:solidFill>
                  <a:prstClr val="white"/>
                </a:solidFill>
                <a:latin typeface="Arial" panose="020B0604020202020204" pitchFamily="34" charset="0"/>
                <a:ea typeface="Avenir Book" charset="0"/>
              </a:rPr>
              <a:t> </a:t>
            </a:r>
            <a:endParaRPr lang="en-US" sz="700" dirty="0">
              <a:solidFill>
                <a:prstClr val="white"/>
              </a:solidFill>
              <a:latin typeface="Avenir Book" charset="0"/>
              <a:ea typeface="Avenir Book" charset="0"/>
              <a:cs typeface="Avenir Book" charset="0"/>
            </a:endParaRPr>
          </a:p>
        </p:txBody>
      </p:sp>
      <p:sp>
        <p:nvSpPr>
          <p:cNvPr id="6" name="Прямоугольник 5">
            <a:extLst>
              <a:ext uri="{FF2B5EF4-FFF2-40B4-BE49-F238E27FC236}">
                <a16:creationId xmlns:a16="http://schemas.microsoft.com/office/drawing/2014/main" id="{D9372778-4EDD-4446-827B-33FD0B181861}"/>
              </a:ext>
            </a:extLst>
          </p:cNvPr>
          <p:cNvSpPr/>
          <p:nvPr/>
        </p:nvSpPr>
        <p:spPr>
          <a:xfrm>
            <a:off x="297010" y="1092581"/>
            <a:ext cx="5830092" cy="3785652"/>
          </a:xfrm>
          <a:prstGeom prst="rect">
            <a:avLst/>
          </a:prstGeom>
        </p:spPr>
        <p:txBody>
          <a:bodyPr wrap="square">
            <a:spAutoFit/>
          </a:bodyPr>
          <a:lstStyle/>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Team-work research</a:t>
            </a:r>
            <a:r>
              <a:rPr lang="en-US" sz="1200" dirty="0">
                <a:latin typeface="Arial" panose="020B0604020202020204" pitchFamily="34" charset="0"/>
                <a:cs typeface="Arial" panose="020B0604020202020204" pitchFamily="34" charset="0"/>
              </a:rPr>
              <a:t>: the participants (approx. 30 people) will be divided into groups of 4-5 people to work on the certain research topic.  </a:t>
            </a:r>
          </a:p>
          <a:p>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Topics:</a:t>
            </a:r>
            <a:r>
              <a:rPr lang="en-US" sz="1200" dirty="0">
                <a:latin typeface="Arial" panose="020B0604020202020204" pitchFamily="34" charset="0"/>
                <a:cs typeface="Arial" panose="020B0604020202020204" pitchFamily="34" charset="0"/>
              </a:rPr>
              <a:t> Verification Issues, Article 14, CTBTO in the context of the nonproliferation regime, Science Diplomacy in the context of the CTBT, CTBTO and Climate change, other scientific and civil applications of the IMS, CTBTO and SDGs.</a:t>
            </a:r>
          </a:p>
          <a:p>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Mentoring:</a:t>
            </a:r>
            <a:r>
              <a:rPr lang="en-US" sz="1200" dirty="0">
                <a:latin typeface="Arial" panose="020B0604020202020204" pitchFamily="34" charset="0"/>
                <a:cs typeface="Arial" panose="020B0604020202020204" pitchFamily="34" charset="0"/>
              </a:rPr>
              <a:t> each group has a scientific supervisor from the GEM to bridge younger and more experienced generations. </a:t>
            </a:r>
          </a:p>
          <a:p>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Expected results: </a:t>
            </a:r>
            <a:r>
              <a:rPr lang="en-US" sz="1200" dirty="0">
                <a:latin typeface="Arial" panose="020B0604020202020204" pitchFamily="34" charset="0"/>
                <a:cs typeface="Arial" panose="020B0604020202020204" pitchFamily="34" charset="0"/>
              </a:rPr>
              <a:t>5-6 researches done by CYG members together with their GEM member to be published in the Newsroom magazine, CTBTO web-site, as well as in other respected journals such as the Bulletin of the Atomic Scientists to revitalize the discussion around the CTBT in the scholars community be the voices of young generation.</a:t>
            </a:r>
          </a:p>
          <a:p>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*The project is intended to be an annual initiative.</a:t>
            </a:r>
          </a:p>
          <a:p>
            <a:endParaRPr lang="en-US" sz="1200" dirty="0">
              <a:latin typeface="Arial" panose="020B0604020202020204" pitchFamily="34" charset="0"/>
              <a:cs typeface="Arial" panose="020B0604020202020204" pitchFamily="34" charset="0"/>
            </a:endParaRPr>
          </a:p>
        </p:txBody>
      </p:sp>
      <p:pic>
        <p:nvPicPr>
          <p:cNvPr id="8" name="Рисунок 7">
            <a:extLst>
              <a:ext uri="{FF2B5EF4-FFF2-40B4-BE49-F238E27FC236}">
                <a16:creationId xmlns:a16="http://schemas.microsoft.com/office/drawing/2014/main" id="{292488D0-7E78-4C08-A9AA-9A93227D6A65}"/>
              </a:ext>
            </a:extLst>
          </p:cNvPr>
          <p:cNvPicPr>
            <a:picLocks noChangeAspect="1"/>
          </p:cNvPicPr>
          <p:nvPr/>
        </p:nvPicPr>
        <p:blipFill>
          <a:blip r:embed="rId4"/>
          <a:stretch>
            <a:fillRect/>
          </a:stretch>
        </p:blipFill>
        <p:spPr>
          <a:xfrm>
            <a:off x="6275201" y="1213109"/>
            <a:ext cx="2515028" cy="1678781"/>
          </a:xfrm>
          <a:prstGeom prst="rect">
            <a:avLst/>
          </a:prstGeom>
        </p:spPr>
      </p:pic>
      <p:pic>
        <p:nvPicPr>
          <p:cNvPr id="10" name="Рисунок 9">
            <a:extLst>
              <a:ext uri="{FF2B5EF4-FFF2-40B4-BE49-F238E27FC236}">
                <a16:creationId xmlns:a16="http://schemas.microsoft.com/office/drawing/2014/main" id="{CC601E63-F2D3-489D-BBE1-30A00BF81E04}"/>
              </a:ext>
            </a:extLst>
          </p:cNvPr>
          <p:cNvPicPr>
            <a:picLocks noChangeAspect="1"/>
          </p:cNvPicPr>
          <p:nvPr/>
        </p:nvPicPr>
        <p:blipFill>
          <a:blip r:embed="rId5"/>
          <a:stretch>
            <a:fillRect/>
          </a:stretch>
        </p:blipFill>
        <p:spPr>
          <a:xfrm>
            <a:off x="6275201" y="3012418"/>
            <a:ext cx="2515028" cy="1678781"/>
          </a:xfrm>
          <a:prstGeom prst="rect">
            <a:avLst/>
          </a:prstGeom>
        </p:spPr>
      </p:pic>
      <p:sp>
        <p:nvSpPr>
          <p:cNvPr id="11" name="TextBox 10">
            <a:extLst>
              <a:ext uri="{FF2B5EF4-FFF2-40B4-BE49-F238E27FC236}">
                <a16:creationId xmlns:a16="http://schemas.microsoft.com/office/drawing/2014/main" id="{747B9906-F347-4306-99F5-5E7B39C2580D}"/>
              </a:ext>
            </a:extLst>
          </p:cNvPr>
          <p:cNvSpPr txBox="1"/>
          <p:nvPr/>
        </p:nvSpPr>
        <p:spPr>
          <a:xfrm>
            <a:off x="6715127" y="2849331"/>
            <a:ext cx="1571264" cy="215444"/>
          </a:xfrm>
          <a:prstGeom prst="rect">
            <a:avLst/>
          </a:prstGeom>
          <a:noFill/>
        </p:spPr>
        <p:txBody>
          <a:bodyPr wrap="none" rtlCol="0">
            <a:spAutoFit/>
          </a:bodyPr>
          <a:lstStyle/>
          <a:p>
            <a:r>
              <a:rPr lang="en-US" sz="800" dirty="0">
                <a:latin typeface="Arial" panose="020B0604020202020204" pitchFamily="34" charset="0"/>
                <a:cs typeface="Arial" panose="020B0604020202020204" pitchFamily="34" charset="0"/>
              </a:rPr>
              <a:t>SNT 2019, CYG-GEM session</a:t>
            </a:r>
            <a:endParaRPr lang="ru-RU"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7511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6E2110-6530-F74F-BC2B-C4AB2093820E}"/>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P5.3-578</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CF4EC51-B9A3-6947-90CF-E5A0044512BC}"/>
              </a:ext>
            </a:extLst>
          </p:cNvPr>
          <p:cNvSpPr txBox="1"/>
          <p:nvPr/>
        </p:nvSpPr>
        <p:spPr>
          <a:xfrm>
            <a:off x="0" y="810606"/>
            <a:ext cx="9143999" cy="553998"/>
          </a:xfrm>
          <a:prstGeom prst="rect">
            <a:avLst/>
          </a:prstGeom>
          <a:noFill/>
        </p:spPr>
        <p:txBody>
          <a:bodyPr wrap="square" rtlCol="0">
            <a:spAutoFit/>
          </a:bodyPr>
          <a:lstStyle/>
          <a:p>
            <a:pPr algn="ctr"/>
            <a:r>
              <a:rPr lang="en-US" sz="3000" dirty="0">
                <a:solidFill>
                  <a:srgbClr val="DFC5DF"/>
                </a:solidFill>
                <a:latin typeface="Arial" panose="020B0604020202020204" pitchFamily="34" charset="0"/>
                <a:cs typeface="Arial" panose="020B0604020202020204" pitchFamily="34" charset="0"/>
              </a:rPr>
              <a:t>PROGRAM</a:t>
            </a:r>
            <a:endParaRPr lang="en-AT" sz="3000" dirty="0">
              <a:solidFill>
                <a:srgbClr val="DFC5DF"/>
              </a:solidFill>
              <a:latin typeface="Arial" panose="020B0604020202020204" pitchFamily="34" charset="0"/>
              <a:cs typeface="Arial" panose="020B0604020202020204" pitchFamily="34" charset="0"/>
            </a:endParaRPr>
          </a:p>
        </p:txBody>
      </p:sp>
      <p:sp>
        <p:nvSpPr>
          <p:cNvPr id="5" name="Rectangle 17">
            <a:extLst>
              <a:ext uri="{FF2B5EF4-FFF2-40B4-BE49-F238E27FC236}">
                <a16:creationId xmlns:a16="http://schemas.microsoft.com/office/drawing/2014/main" id="{7296ED61-5D14-6E44-BD9E-0A355C8A5320}"/>
              </a:ext>
            </a:extLst>
          </p:cNvPr>
          <p:cNvSpPr>
            <a:spLocks noChangeArrowheads="1"/>
          </p:cNvSpPr>
          <p:nvPr/>
        </p:nvSpPr>
        <p:spPr bwMode="auto">
          <a:xfrm>
            <a:off x="1992923" y="163887"/>
            <a:ext cx="4962770" cy="611705"/>
          </a:xfrm>
          <a:prstGeom prst="rect">
            <a:avLst/>
          </a:prstGeom>
          <a:noFill/>
          <a:ln w="9525">
            <a:noFill/>
            <a:miter lim="800000"/>
            <a:headEnd/>
            <a:tailEnd/>
          </a:ln>
        </p:spPr>
        <p:txBody>
          <a:bodyPr wrap="square" lIns="18666" tIns="9334" rIns="18666" bIns="9334">
            <a:spAutoFit/>
          </a:bodyPr>
          <a:lstStyle/>
          <a:p>
            <a:pPr lvl="0" algn="ctr" eaLnBrk="0" hangingPunct="0">
              <a:lnSpc>
                <a:spcPts val="1586"/>
              </a:lnSpc>
            </a:pPr>
            <a:r>
              <a:rPr lang="en-US" sz="1200" b="1" dirty="0">
                <a:solidFill>
                  <a:prstClr val="white"/>
                </a:solidFill>
                <a:latin typeface="Arial" panose="020B0604020202020204" pitchFamily="34" charset="0"/>
              </a:rPr>
              <a:t>CTBTO Youth Academy of Sciences</a:t>
            </a:r>
          </a:p>
          <a:p>
            <a:pPr lvl="0" algn="ctr" eaLnBrk="0" hangingPunct="0">
              <a:lnSpc>
                <a:spcPts val="1586"/>
              </a:lnSpc>
            </a:pPr>
            <a:r>
              <a:rPr lang="en-US" sz="700" dirty="0">
                <a:solidFill>
                  <a:prstClr val="white"/>
                </a:solidFill>
                <a:latin typeface="Arial" panose="020B0604020202020204" pitchFamily="34" charset="0"/>
                <a:ea typeface="Avenir Book" charset="0"/>
              </a:rPr>
              <a:t>Kseniia Pirnavskaia, Master’s Student, Korea Advanced Institute of Science and Technology, </a:t>
            </a:r>
            <a:r>
              <a:rPr lang="en-US" sz="700" dirty="0">
                <a:solidFill>
                  <a:prstClr val="white"/>
                </a:solidFill>
                <a:latin typeface="Arial" panose="020B0604020202020204" pitchFamily="34" charset="0"/>
                <a:ea typeface="Avenir Book" charset="0"/>
                <a:hlinkClick r:id="rId2">
                  <a:extLst>
                    <a:ext uri="{A12FA001-AC4F-418D-AE19-62706E023703}">
                      <ahyp:hlinkClr xmlns:ahyp="http://schemas.microsoft.com/office/drawing/2018/hyperlinkcolor" val="tx"/>
                    </a:ext>
                  </a:extLst>
                </a:hlinkClick>
              </a:rPr>
              <a:t>pirnavskayakd@gmail.com</a:t>
            </a:r>
            <a:r>
              <a:rPr lang="en-US" sz="700" dirty="0">
                <a:solidFill>
                  <a:prstClr val="white"/>
                </a:solidFill>
                <a:latin typeface="Arial" panose="020B0604020202020204" pitchFamily="34" charset="0"/>
                <a:ea typeface="Avenir Book" charset="0"/>
              </a:rPr>
              <a:t> Evgenii Afanasev, Master’s Student, Moscow State University, </a:t>
            </a:r>
            <a:r>
              <a:rPr lang="en-US" sz="700" dirty="0">
                <a:solidFill>
                  <a:prstClr val="white"/>
                </a:solidFill>
                <a:latin typeface="Arial" panose="020B0604020202020204" pitchFamily="34" charset="0"/>
                <a:ea typeface="Avenir Book" charset="0"/>
                <a:hlinkClick r:id="rId3">
                  <a:extLst>
                    <a:ext uri="{A12FA001-AC4F-418D-AE19-62706E023703}">
                      <ahyp:hlinkClr xmlns:ahyp="http://schemas.microsoft.com/office/drawing/2018/hyperlinkcolor" val="tx"/>
                    </a:ext>
                  </a:extLst>
                </a:hlinkClick>
              </a:rPr>
              <a:t>asafrc97@gmail.com</a:t>
            </a:r>
            <a:r>
              <a:rPr lang="en-US" sz="700" dirty="0">
                <a:solidFill>
                  <a:prstClr val="white"/>
                </a:solidFill>
                <a:latin typeface="Arial" panose="020B0604020202020204" pitchFamily="34" charset="0"/>
                <a:ea typeface="Avenir Book" charset="0"/>
              </a:rPr>
              <a:t> </a:t>
            </a:r>
            <a:endParaRPr lang="en-US" sz="700" dirty="0">
              <a:solidFill>
                <a:prstClr val="white"/>
              </a:solidFill>
              <a:latin typeface="Avenir Book" charset="0"/>
              <a:ea typeface="Avenir Book" charset="0"/>
              <a:cs typeface="Avenir Book" charset="0"/>
            </a:endParaRPr>
          </a:p>
        </p:txBody>
      </p:sp>
      <p:graphicFrame>
        <p:nvGraphicFramePr>
          <p:cNvPr id="7" name="Схема 6">
            <a:extLst>
              <a:ext uri="{FF2B5EF4-FFF2-40B4-BE49-F238E27FC236}">
                <a16:creationId xmlns:a16="http://schemas.microsoft.com/office/drawing/2014/main" id="{F304AC41-D6F1-46F1-8A9E-F1F1ED759774}"/>
              </a:ext>
            </a:extLst>
          </p:cNvPr>
          <p:cNvGraphicFramePr/>
          <p:nvPr>
            <p:extLst>
              <p:ext uri="{D42A27DB-BD31-4B8C-83A1-F6EECF244321}">
                <p14:modId xmlns:p14="http://schemas.microsoft.com/office/powerpoint/2010/main" val="3991947658"/>
              </p:ext>
            </p:extLst>
          </p:nvPr>
        </p:nvGraphicFramePr>
        <p:xfrm>
          <a:off x="1337410" y="1361518"/>
          <a:ext cx="6469180" cy="34490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68836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08A0E1-9153-1C4C-BD91-C76D2ABA3F66}"/>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P5.3-578</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44A9686-9B15-6A49-B731-8C1372F7BCED}"/>
              </a:ext>
            </a:extLst>
          </p:cNvPr>
          <p:cNvSpPr txBox="1"/>
          <p:nvPr/>
        </p:nvSpPr>
        <p:spPr>
          <a:xfrm>
            <a:off x="21433" y="798223"/>
            <a:ext cx="9004300" cy="553998"/>
          </a:xfrm>
          <a:prstGeom prst="rect">
            <a:avLst/>
          </a:prstGeom>
          <a:noFill/>
        </p:spPr>
        <p:txBody>
          <a:bodyPr wrap="square" rtlCol="0">
            <a:spAutoFit/>
          </a:bodyPr>
          <a:lstStyle/>
          <a:p>
            <a:pPr algn="ctr"/>
            <a:r>
              <a:rPr lang="en-US" sz="3000" dirty="0">
                <a:solidFill>
                  <a:srgbClr val="DFC5DF"/>
                </a:solidFill>
                <a:latin typeface="Arial" panose="020B0604020202020204" pitchFamily="34" charset="0"/>
                <a:cs typeface="Arial" panose="020B0604020202020204" pitchFamily="34" charset="0"/>
              </a:rPr>
              <a:t>SMART-ANALYSIS </a:t>
            </a:r>
            <a:endParaRPr lang="en-AT" sz="3000" dirty="0">
              <a:solidFill>
                <a:srgbClr val="DFC5DF"/>
              </a:solidFill>
              <a:latin typeface="Arial" panose="020B0604020202020204" pitchFamily="34" charset="0"/>
              <a:cs typeface="Arial" panose="020B0604020202020204" pitchFamily="34" charset="0"/>
            </a:endParaRPr>
          </a:p>
        </p:txBody>
      </p:sp>
      <p:sp>
        <p:nvSpPr>
          <p:cNvPr id="5" name="Rectangle 17">
            <a:extLst>
              <a:ext uri="{FF2B5EF4-FFF2-40B4-BE49-F238E27FC236}">
                <a16:creationId xmlns:a16="http://schemas.microsoft.com/office/drawing/2014/main" id="{2ADB6E1F-BFF3-5141-AA36-25E897EA4384}"/>
              </a:ext>
            </a:extLst>
          </p:cNvPr>
          <p:cNvSpPr>
            <a:spLocks noChangeArrowheads="1"/>
          </p:cNvSpPr>
          <p:nvPr/>
        </p:nvSpPr>
        <p:spPr bwMode="auto">
          <a:xfrm>
            <a:off x="1992923" y="163887"/>
            <a:ext cx="4962770" cy="611705"/>
          </a:xfrm>
          <a:prstGeom prst="rect">
            <a:avLst/>
          </a:prstGeom>
          <a:noFill/>
          <a:ln w="9525">
            <a:noFill/>
            <a:miter lim="800000"/>
            <a:headEnd/>
            <a:tailEnd/>
          </a:ln>
        </p:spPr>
        <p:txBody>
          <a:bodyPr wrap="square" lIns="18666" tIns="9334" rIns="18666" bIns="9334">
            <a:spAutoFit/>
          </a:bodyPr>
          <a:lstStyle/>
          <a:p>
            <a:pPr lvl="0" algn="ctr" eaLnBrk="0" hangingPunct="0">
              <a:lnSpc>
                <a:spcPts val="1586"/>
              </a:lnSpc>
            </a:pPr>
            <a:r>
              <a:rPr lang="en-US" sz="1200" b="1" dirty="0">
                <a:solidFill>
                  <a:prstClr val="white"/>
                </a:solidFill>
                <a:latin typeface="Arial" panose="020B0604020202020204" pitchFamily="34" charset="0"/>
              </a:rPr>
              <a:t>CTBTO Youth Academy of Sciences</a:t>
            </a:r>
          </a:p>
          <a:p>
            <a:pPr lvl="0" algn="ctr" eaLnBrk="0" hangingPunct="0">
              <a:lnSpc>
                <a:spcPts val="1586"/>
              </a:lnSpc>
            </a:pPr>
            <a:r>
              <a:rPr lang="en-US" sz="700" dirty="0">
                <a:solidFill>
                  <a:prstClr val="white"/>
                </a:solidFill>
                <a:latin typeface="Arial" panose="020B0604020202020204" pitchFamily="34" charset="0"/>
                <a:ea typeface="Avenir Book" charset="0"/>
              </a:rPr>
              <a:t>Kseniia Pirnavskaia, Master’s Student, Korea Advanced Institute of Science and Technology, </a:t>
            </a:r>
            <a:r>
              <a:rPr lang="en-US" sz="700" dirty="0">
                <a:solidFill>
                  <a:prstClr val="white"/>
                </a:solidFill>
                <a:latin typeface="Arial" panose="020B0604020202020204" pitchFamily="34" charset="0"/>
                <a:ea typeface="Avenir Book" charset="0"/>
                <a:hlinkClick r:id="rId2">
                  <a:extLst>
                    <a:ext uri="{A12FA001-AC4F-418D-AE19-62706E023703}">
                      <ahyp:hlinkClr xmlns:ahyp="http://schemas.microsoft.com/office/drawing/2018/hyperlinkcolor" val="tx"/>
                    </a:ext>
                  </a:extLst>
                </a:hlinkClick>
              </a:rPr>
              <a:t>pirnavskayakd@gmail.com</a:t>
            </a:r>
            <a:r>
              <a:rPr lang="en-US" sz="700" dirty="0">
                <a:solidFill>
                  <a:prstClr val="white"/>
                </a:solidFill>
                <a:latin typeface="Arial" panose="020B0604020202020204" pitchFamily="34" charset="0"/>
                <a:ea typeface="Avenir Book" charset="0"/>
              </a:rPr>
              <a:t> Evgenii Afanasev, Master’s Student, Moscow State University, </a:t>
            </a:r>
            <a:r>
              <a:rPr lang="en-US" sz="700" dirty="0">
                <a:solidFill>
                  <a:prstClr val="white"/>
                </a:solidFill>
                <a:latin typeface="Arial" panose="020B0604020202020204" pitchFamily="34" charset="0"/>
                <a:ea typeface="Avenir Book" charset="0"/>
                <a:hlinkClick r:id="rId3">
                  <a:extLst>
                    <a:ext uri="{A12FA001-AC4F-418D-AE19-62706E023703}">
                      <ahyp:hlinkClr xmlns:ahyp="http://schemas.microsoft.com/office/drawing/2018/hyperlinkcolor" val="tx"/>
                    </a:ext>
                  </a:extLst>
                </a:hlinkClick>
              </a:rPr>
              <a:t>asafrc97@gmail.com</a:t>
            </a:r>
            <a:r>
              <a:rPr lang="en-US" sz="700" dirty="0">
                <a:solidFill>
                  <a:prstClr val="white"/>
                </a:solidFill>
                <a:latin typeface="Arial" panose="020B0604020202020204" pitchFamily="34" charset="0"/>
                <a:ea typeface="Avenir Book" charset="0"/>
              </a:rPr>
              <a:t> </a:t>
            </a:r>
            <a:endParaRPr lang="en-US" sz="700" dirty="0">
              <a:solidFill>
                <a:prstClr val="white"/>
              </a:solidFill>
              <a:latin typeface="Avenir Book" charset="0"/>
              <a:ea typeface="Avenir Book" charset="0"/>
              <a:cs typeface="Avenir Book" charset="0"/>
            </a:endParaRPr>
          </a:p>
        </p:txBody>
      </p:sp>
      <p:sp>
        <p:nvSpPr>
          <p:cNvPr id="6" name="Овал 5">
            <a:extLst>
              <a:ext uri="{FF2B5EF4-FFF2-40B4-BE49-F238E27FC236}">
                <a16:creationId xmlns:a16="http://schemas.microsoft.com/office/drawing/2014/main" id="{B349B6C2-9CBA-49F1-A166-2D76C935AA06}"/>
              </a:ext>
            </a:extLst>
          </p:cNvPr>
          <p:cNvSpPr/>
          <p:nvPr/>
        </p:nvSpPr>
        <p:spPr>
          <a:xfrm>
            <a:off x="671604" y="1344490"/>
            <a:ext cx="1235868" cy="1164432"/>
          </a:xfrm>
          <a:prstGeom prst="ellipse">
            <a:avLst/>
          </a:prstGeom>
          <a:solidFill>
            <a:srgbClr val="4614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Arial" panose="020B0604020202020204" pitchFamily="34" charset="0"/>
                <a:cs typeface="Arial" panose="020B0604020202020204" pitchFamily="34" charset="0"/>
              </a:rPr>
              <a:t>S</a:t>
            </a:r>
            <a:endParaRPr lang="ru-RU" sz="4000" dirty="0">
              <a:latin typeface="Arial" panose="020B0604020202020204" pitchFamily="34" charset="0"/>
              <a:cs typeface="Arial" panose="020B0604020202020204" pitchFamily="34" charset="0"/>
            </a:endParaRPr>
          </a:p>
        </p:txBody>
      </p:sp>
      <p:sp>
        <p:nvSpPr>
          <p:cNvPr id="7" name="Овал 6">
            <a:extLst>
              <a:ext uri="{FF2B5EF4-FFF2-40B4-BE49-F238E27FC236}">
                <a16:creationId xmlns:a16="http://schemas.microsoft.com/office/drawing/2014/main" id="{76968675-1883-4815-BB8D-7CDCBB28A97C}"/>
              </a:ext>
            </a:extLst>
          </p:cNvPr>
          <p:cNvSpPr/>
          <p:nvPr/>
        </p:nvSpPr>
        <p:spPr>
          <a:xfrm>
            <a:off x="2432414" y="1339604"/>
            <a:ext cx="1235868" cy="1164432"/>
          </a:xfrm>
          <a:prstGeom prst="ellipse">
            <a:avLst/>
          </a:prstGeom>
          <a:solidFill>
            <a:srgbClr val="4614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Arial" panose="020B0604020202020204" pitchFamily="34" charset="0"/>
                <a:cs typeface="Arial" panose="020B0604020202020204" pitchFamily="34" charset="0"/>
              </a:rPr>
              <a:t>M</a:t>
            </a:r>
            <a:endParaRPr lang="ru-RU" sz="4000" dirty="0">
              <a:latin typeface="Arial" panose="020B0604020202020204" pitchFamily="34" charset="0"/>
              <a:cs typeface="Arial" panose="020B0604020202020204" pitchFamily="34" charset="0"/>
            </a:endParaRPr>
          </a:p>
        </p:txBody>
      </p:sp>
      <p:sp>
        <p:nvSpPr>
          <p:cNvPr id="8" name="Овал 7">
            <a:extLst>
              <a:ext uri="{FF2B5EF4-FFF2-40B4-BE49-F238E27FC236}">
                <a16:creationId xmlns:a16="http://schemas.microsoft.com/office/drawing/2014/main" id="{FFFDFD34-D1B4-4828-91A9-BA340AF53B1B}"/>
              </a:ext>
            </a:extLst>
          </p:cNvPr>
          <p:cNvSpPr/>
          <p:nvPr/>
        </p:nvSpPr>
        <p:spPr>
          <a:xfrm>
            <a:off x="4065428" y="1339604"/>
            <a:ext cx="1235868" cy="1164432"/>
          </a:xfrm>
          <a:prstGeom prst="ellipse">
            <a:avLst/>
          </a:prstGeom>
          <a:solidFill>
            <a:srgbClr val="4614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Arial" panose="020B0604020202020204" pitchFamily="34" charset="0"/>
                <a:cs typeface="Arial" panose="020B0604020202020204" pitchFamily="34" charset="0"/>
              </a:rPr>
              <a:t>A</a:t>
            </a:r>
            <a:endParaRPr lang="ru-RU" sz="4000" dirty="0">
              <a:latin typeface="Arial" panose="020B0604020202020204" pitchFamily="34" charset="0"/>
              <a:cs typeface="Arial" panose="020B0604020202020204" pitchFamily="34" charset="0"/>
            </a:endParaRPr>
          </a:p>
        </p:txBody>
      </p:sp>
      <p:sp>
        <p:nvSpPr>
          <p:cNvPr id="9" name="Овал 8">
            <a:extLst>
              <a:ext uri="{FF2B5EF4-FFF2-40B4-BE49-F238E27FC236}">
                <a16:creationId xmlns:a16="http://schemas.microsoft.com/office/drawing/2014/main" id="{1040A331-D2DB-48EC-999F-59AE8FCBDD35}"/>
              </a:ext>
            </a:extLst>
          </p:cNvPr>
          <p:cNvSpPr/>
          <p:nvPr/>
        </p:nvSpPr>
        <p:spPr>
          <a:xfrm>
            <a:off x="5755369" y="1340471"/>
            <a:ext cx="1235868" cy="1164432"/>
          </a:xfrm>
          <a:prstGeom prst="ellipse">
            <a:avLst/>
          </a:prstGeom>
          <a:solidFill>
            <a:srgbClr val="4614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Arial" panose="020B0604020202020204" pitchFamily="34" charset="0"/>
                <a:cs typeface="Arial" panose="020B0604020202020204" pitchFamily="34" charset="0"/>
              </a:rPr>
              <a:t>R</a:t>
            </a:r>
            <a:endParaRPr lang="ru-RU" sz="4000" dirty="0">
              <a:latin typeface="Arial" panose="020B0604020202020204" pitchFamily="34" charset="0"/>
              <a:cs typeface="Arial" panose="020B0604020202020204" pitchFamily="34" charset="0"/>
            </a:endParaRPr>
          </a:p>
        </p:txBody>
      </p:sp>
      <p:sp>
        <p:nvSpPr>
          <p:cNvPr id="10" name="Овал 9">
            <a:extLst>
              <a:ext uri="{FF2B5EF4-FFF2-40B4-BE49-F238E27FC236}">
                <a16:creationId xmlns:a16="http://schemas.microsoft.com/office/drawing/2014/main" id="{92876284-EFB4-4348-A0A4-AB5C672ABCED}"/>
              </a:ext>
            </a:extLst>
          </p:cNvPr>
          <p:cNvSpPr/>
          <p:nvPr/>
        </p:nvSpPr>
        <p:spPr>
          <a:xfrm>
            <a:off x="7331457" y="1360232"/>
            <a:ext cx="1235868" cy="1164432"/>
          </a:xfrm>
          <a:prstGeom prst="ellipse">
            <a:avLst/>
          </a:prstGeom>
          <a:solidFill>
            <a:srgbClr val="4614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Arial" panose="020B0604020202020204" pitchFamily="34" charset="0"/>
                <a:cs typeface="Arial" panose="020B0604020202020204" pitchFamily="34" charset="0"/>
              </a:rPr>
              <a:t>T</a:t>
            </a:r>
            <a:endParaRPr lang="ru-RU" sz="40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43DFCB51-FB2A-458F-A502-6FF76BA9FD60}"/>
              </a:ext>
            </a:extLst>
          </p:cNvPr>
          <p:cNvSpPr txBox="1"/>
          <p:nvPr/>
        </p:nvSpPr>
        <p:spPr>
          <a:xfrm>
            <a:off x="407158" y="2570956"/>
            <a:ext cx="1847850" cy="2123658"/>
          </a:xfrm>
          <a:prstGeom prst="rect">
            <a:avLst/>
          </a:prstGeom>
          <a:noFill/>
        </p:spPr>
        <p:txBody>
          <a:bodyPr wrap="square" rtlCol="0">
            <a:spAutoFit/>
          </a:bodyPr>
          <a:lstStyle/>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boosting research related to the CTBT</a:t>
            </a:r>
          </a:p>
          <a:p>
            <a:pPr marL="171450" indent="-17145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convenient framework for young researchers</a:t>
            </a:r>
          </a:p>
          <a:p>
            <a:pPr marL="171450" indent="-17145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published results = increased motivation</a:t>
            </a:r>
          </a:p>
          <a:p>
            <a:pPr marL="171450" indent="-17145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newly developed research beneficial for the CTBTO</a:t>
            </a:r>
            <a:endParaRPr lang="ru-RU" sz="1100" dirty="0">
              <a:latin typeface="Arial" panose="020B0604020202020204" pitchFamily="34" charset="0"/>
              <a:cs typeface="Arial" panose="020B0604020202020204" pitchFamily="34" charset="0"/>
            </a:endParaRPr>
          </a:p>
        </p:txBody>
      </p:sp>
      <p:sp>
        <p:nvSpPr>
          <p:cNvPr id="12" name="Прямоугольник 11">
            <a:extLst>
              <a:ext uri="{FF2B5EF4-FFF2-40B4-BE49-F238E27FC236}">
                <a16:creationId xmlns:a16="http://schemas.microsoft.com/office/drawing/2014/main" id="{DC532E2D-7697-44D5-B421-3A980383D481}"/>
              </a:ext>
            </a:extLst>
          </p:cNvPr>
          <p:cNvSpPr/>
          <p:nvPr/>
        </p:nvSpPr>
        <p:spPr>
          <a:xfrm>
            <a:off x="2214525" y="2598368"/>
            <a:ext cx="1847850" cy="2123658"/>
          </a:xfrm>
          <a:prstGeom prst="rect">
            <a:avLst/>
          </a:prstGeom>
        </p:spPr>
        <p:txBody>
          <a:bodyPr wrap="square">
            <a:spAutoFit/>
          </a:bodyPr>
          <a:lstStyle/>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around 30 CYG members are involved in the CTBT-research work</a:t>
            </a:r>
          </a:p>
          <a:p>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5-6 published articles on the respective topics</a:t>
            </a:r>
          </a:p>
          <a:p>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participants will work collaboratively with at least one supervisor from the GEM.</a:t>
            </a:r>
            <a:endParaRPr lang="ru-RU" sz="1100" dirty="0">
              <a:latin typeface="Arial" panose="020B0604020202020204" pitchFamily="34" charset="0"/>
              <a:cs typeface="Arial" panose="020B0604020202020204" pitchFamily="34" charset="0"/>
            </a:endParaRPr>
          </a:p>
        </p:txBody>
      </p:sp>
      <p:sp>
        <p:nvSpPr>
          <p:cNvPr id="13" name="Прямоугольник 12">
            <a:extLst>
              <a:ext uri="{FF2B5EF4-FFF2-40B4-BE49-F238E27FC236}">
                <a16:creationId xmlns:a16="http://schemas.microsoft.com/office/drawing/2014/main" id="{36E73CD2-FF84-42D7-8B63-D42DC29BD6ED}"/>
              </a:ext>
            </a:extLst>
          </p:cNvPr>
          <p:cNvSpPr/>
          <p:nvPr/>
        </p:nvSpPr>
        <p:spPr>
          <a:xfrm>
            <a:off x="3996646" y="2598368"/>
            <a:ext cx="1585755" cy="2123658"/>
          </a:xfrm>
          <a:prstGeom prst="rect">
            <a:avLst/>
          </a:prstGeom>
        </p:spPr>
        <p:txBody>
          <a:bodyPr wrap="square">
            <a:spAutoFit/>
          </a:bodyPr>
          <a:lstStyle/>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online conference platform</a:t>
            </a:r>
          </a:p>
          <a:p>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experts, GEM involvement</a:t>
            </a:r>
          </a:p>
          <a:p>
            <a:pPr marL="171450" indent="-17145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2-3 organizers</a:t>
            </a:r>
          </a:p>
          <a:p>
            <a:pPr marL="171450" indent="-17145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certificates</a:t>
            </a:r>
          </a:p>
          <a:p>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publishing opportunity</a:t>
            </a:r>
            <a:endParaRPr lang="ru-RU" sz="1100" dirty="0">
              <a:latin typeface="Arial" panose="020B0604020202020204" pitchFamily="34" charset="0"/>
              <a:cs typeface="Arial" panose="020B0604020202020204" pitchFamily="34" charset="0"/>
            </a:endParaRPr>
          </a:p>
        </p:txBody>
      </p:sp>
      <p:sp>
        <p:nvSpPr>
          <p:cNvPr id="14" name="Прямоугольник 13">
            <a:extLst>
              <a:ext uri="{FF2B5EF4-FFF2-40B4-BE49-F238E27FC236}">
                <a16:creationId xmlns:a16="http://schemas.microsoft.com/office/drawing/2014/main" id="{C211FBD4-7F92-4691-9DDE-2DB7A56E7869}"/>
              </a:ext>
            </a:extLst>
          </p:cNvPr>
          <p:cNvSpPr/>
          <p:nvPr/>
        </p:nvSpPr>
        <p:spPr>
          <a:xfrm>
            <a:off x="5804013" y="2642552"/>
            <a:ext cx="1396887" cy="2123658"/>
          </a:xfrm>
          <a:prstGeom prst="rect">
            <a:avLst/>
          </a:prstGeom>
        </p:spPr>
        <p:txBody>
          <a:bodyPr wrap="square">
            <a:spAutoFit/>
          </a:bodyPr>
          <a:lstStyle/>
          <a:p>
            <a:pPr marL="171450" indent="-171450">
              <a:buFont typeface="Arial" panose="020B0604020202020204" pitchFamily="34" charset="0"/>
              <a:buChar char="•"/>
            </a:pPr>
            <a:r>
              <a:rPr lang="en-US" sz="1100" dirty="0">
                <a:latin typeface="Arial" panose="020B0604020202020204" pitchFamily="34" charset="0"/>
                <a:ea typeface="Calibri" panose="020F0502020204030204" pitchFamily="34" charset="0"/>
                <a:cs typeface="Arial" panose="020B0604020202020204" pitchFamily="34" charset="0"/>
              </a:rPr>
              <a:t>The youth’s researches demonstrate:</a:t>
            </a:r>
          </a:p>
          <a:p>
            <a:endParaRPr lang="en-US" sz="1100" dirty="0">
              <a:latin typeface="Arial" panose="020B0604020202020204" pitchFamily="34" charset="0"/>
              <a:ea typeface="Calibri" panose="020F0502020204030204" pitchFamily="34" charset="0"/>
              <a:cs typeface="Arial" panose="020B0604020202020204" pitchFamily="34" charset="0"/>
            </a:endParaRPr>
          </a:p>
          <a:p>
            <a:pPr marL="261164" lvl="1" indent="-171450">
              <a:buFont typeface="Arial" panose="020B0604020202020204" pitchFamily="34" charset="0"/>
              <a:buChar char="•"/>
            </a:pPr>
            <a:r>
              <a:rPr lang="en-US" sz="1100" dirty="0">
                <a:latin typeface="Arial" panose="020B0604020202020204" pitchFamily="34" charset="0"/>
                <a:ea typeface="Calibri" panose="020F0502020204030204" pitchFamily="34" charset="0"/>
                <a:cs typeface="Arial" panose="020B0604020202020204" pitchFamily="34" charset="0"/>
              </a:rPr>
              <a:t>relevance of the issue </a:t>
            </a:r>
          </a:p>
          <a:p>
            <a:pPr marL="261164" lvl="1" indent="-171450">
              <a:buFont typeface="Arial" panose="020B0604020202020204" pitchFamily="34" charset="0"/>
              <a:buChar char="•"/>
            </a:pPr>
            <a:endParaRPr lang="en-US" sz="1100" dirty="0">
              <a:latin typeface="Arial" panose="020B0604020202020204" pitchFamily="34" charset="0"/>
              <a:ea typeface="Calibri" panose="020F0502020204030204" pitchFamily="34" charset="0"/>
              <a:cs typeface="Arial" panose="020B0604020202020204" pitchFamily="34" charset="0"/>
            </a:endParaRPr>
          </a:p>
          <a:p>
            <a:pPr marL="261164" lvl="1" indent="-171450">
              <a:buFont typeface="Arial" panose="020B0604020202020204" pitchFamily="34" charset="0"/>
              <a:buChar char="•"/>
            </a:pPr>
            <a:r>
              <a:rPr lang="en-US" sz="1100" dirty="0">
                <a:latin typeface="Arial" panose="020B0604020202020204" pitchFamily="34" charset="0"/>
                <a:ea typeface="Calibri" panose="020F0502020204030204" pitchFamily="34" charset="0"/>
                <a:cs typeface="Arial" panose="020B0604020202020204" pitchFamily="34" charset="0"/>
              </a:rPr>
              <a:t>interest of the young generation towards the CTBT</a:t>
            </a:r>
            <a:endParaRPr lang="ru-RU" sz="1100" dirty="0">
              <a:latin typeface="Arial" panose="020B0604020202020204" pitchFamily="34" charset="0"/>
              <a:cs typeface="Arial" panose="020B0604020202020204" pitchFamily="34" charset="0"/>
            </a:endParaRPr>
          </a:p>
        </p:txBody>
      </p:sp>
      <p:sp>
        <p:nvSpPr>
          <p:cNvPr id="15" name="Прямоугольник 14">
            <a:extLst>
              <a:ext uri="{FF2B5EF4-FFF2-40B4-BE49-F238E27FC236}">
                <a16:creationId xmlns:a16="http://schemas.microsoft.com/office/drawing/2014/main" id="{01B054E3-C4E9-41AC-8061-8C02D5A6CC3A}"/>
              </a:ext>
            </a:extLst>
          </p:cNvPr>
          <p:cNvSpPr/>
          <p:nvPr/>
        </p:nvSpPr>
        <p:spPr>
          <a:xfrm>
            <a:off x="7392821" y="2665365"/>
            <a:ext cx="1271119" cy="261610"/>
          </a:xfrm>
          <a:prstGeom prst="rect">
            <a:avLst/>
          </a:prstGeom>
        </p:spPr>
        <p:txBody>
          <a:bodyPr wrap="square">
            <a:spAutoFit/>
          </a:bodyPr>
          <a:lstStyle/>
          <a:p>
            <a:pPr marL="171450" indent="-171450">
              <a:buFont typeface="Arial" panose="020B0604020202020204" pitchFamily="34" charset="0"/>
              <a:buChar char="•"/>
            </a:pPr>
            <a:r>
              <a:rPr lang="en-US" sz="1100" dirty="0">
                <a:latin typeface="Arial" panose="020B0604020202020204" pitchFamily="34" charset="0"/>
                <a:ea typeface="Calibri" panose="020F0502020204030204" pitchFamily="34" charset="0"/>
                <a:cs typeface="Arial" panose="020B0604020202020204" pitchFamily="34" charset="0"/>
              </a:rPr>
              <a:t>3 months total</a:t>
            </a:r>
            <a:endParaRPr lang="ru-RU"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330961"/>
      </p:ext>
    </p:extLst>
  </p:cSld>
  <p:clrMapOvr>
    <a:masterClrMapping/>
  </p:clrMapOvr>
</p:sld>
</file>

<file path=ppt/theme/theme1.xml><?xml version="1.0" encoding="utf-8"?>
<a:theme xmlns:a="http://schemas.openxmlformats.org/drawingml/2006/main" name="Title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2.xml><?xml version="1.0" encoding="utf-8"?>
<a:theme xmlns:a="http://schemas.openxmlformats.org/drawingml/2006/main" name="Inner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3.xml><?xml version="1.0" encoding="utf-8"?>
<a:theme xmlns:a="http://schemas.openxmlformats.org/drawingml/2006/main" name="abstrac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4.xml><?xml version="1.0" encoding="utf-8"?>
<a:theme xmlns:a="http://schemas.openxmlformats.org/drawingml/2006/main" name="INTRODUCTIO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5.xml><?xml version="1.0" encoding="utf-8"?>
<a:theme xmlns:a="http://schemas.openxmlformats.org/drawingml/2006/main" name="METHOD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6.xml><?xml version="1.0" encoding="utf-8"?>
<a:theme xmlns:a="http://schemas.openxmlformats.org/drawingml/2006/main" name="RESULT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7.xml><?xml version="1.0" encoding="utf-8"?>
<a:theme xmlns:a="http://schemas.openxmlformats.org/drawingml/2006/main" name="CONCLUSION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720</TotalTime>
  <Words>590</Words>
  <Application>Microsoft Office PowerPoint</Application>
  <PresentationFormat>Экран (16:9)</PresentationFormat>
  <Paragraphs>93</Paragraphs>
  <Slides>5</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7</vt:i4>
      </vt:variant>
      <vt:variant>
        <vt:lpstr>Заголовки слайдов</vt:lpstr>
      </vt:variant>
      <vt:variant>
        <vt:i4>5</vt:i4>
      </vt:variant>
    </vt:vector>
  </HeadingPairs>
  <TitlesOfParts>
    <vt:vector size="19" baseType="lpstr">
      <vt:lpstr>Arial</vt:lpstr>
      <vt:lpstr>Avenir Book</vt:lpstr>
      <vt:lpstr>Avenir Heavy</vt:lpstr>
      <vt:lpstr>Avenir Medium</vt:lpstr>
      <vt:lpstr>Calibri</vt:lpstr>
      <vt:lpstr>DIN-Light</vt:lpstr>
      <vt:lpstr>DIN-Medium</vt:lpstr>
      <vt:lpstr>Title Slide</vt:lpstr>
      <vt:lpstr>Inner Slide</vt:lpstr>
      <vt:lpstr>abstract</vt:lpstr>
      <vt:lpstr>INTRODUCTION</vt:lpstr>
      <vt:lpstr>METHODS</vt:lpstr>
      <vt:lpstr>RESULTS</vt:lpstr>
      <vt:lpstr>CONCLUSIONS</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Ксения Ксения</cp:lastModifiedBy>
  <cp:revision>63</cp:revision>
  <cp:lastPrinted>2019-03-26T13:54:24Z</cp:lastPrinted>
  <dcterms:created xsi:type="dcterms:W3CDTF">2019-04-24T06:32:04Z</dcterms:created>
  <dcterms:modified xsi:type="dcterms:W3CDTF">2021-06-04T19:16:53Z</dcterms:modified>
</cp:coreProperties>
</file>