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</p:sldMasterIdLst>
  <p:notesMasterIdLst>
    <p:notesMasterId r:id="rId18"/>
  </p:notesMasterIdLst>
  <p:sldIdLst>
    <p:sldId id="256" r:id="rId8"/>
    <p:sldId id="257" r:id="rId9"/>
    <p:sldId id="258" r:id="rId10"/>
    <p:sldId id="260" r:id="rId11"/>
    <p:sldId id="261" r:id="rId12"/>
    <p:sldId id="264" r:id="rId13"/>
    <p:sldId id="262" r:id="rId14"/>
    <p:sldId id="265" r:id="rId15"/>
    <p:sldId id="266" r:id="rId16"/>
    <p:sldId id="263" r:id="rId17"/>
  </p:sldIdLst>
  <p:sldSz cx="9144000" cy="5143500" type="screen16x9"/>
  <p:notesSz cx="6858000" cy="9144000"/>
  <p:defaultTextStyle>
    <a:defPPr>
      <a:defRPr lang="en-US"/>
    </a:defPPr>
    <a:lvl1pPr marL="0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1pPr>
    <a:lvl2pPr marL="89714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2pPr>
    <a:lvl3pPr marL="17943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3pPr>
    <a:lvl4pPr marL="269146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4pPr>
    <a:lvl5pPr marL="35886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5pPr>
    <a:lvl6pPr marL="448576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6pPr>
    <a:lvl7pPr marL="538290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7pPr>
    <a:lvl8pPr marL="628007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8pPr>
    <a:lvl9pPr marL="71772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5DF"/>
    <a:srgbClr val="E1E1E1"/>
    <a:srgbClr val="00A1BC"/>
    <a:srgbClr val="00B4D2"/>
    <a:srgbClr val="00A0D2"/>
    <a:srgbClr val="0095BB"/>
    <a:srgbClr val="00B0DC"/>
    <a:srgbClr val="00B0BE"/>
    <a:srgbClr val="008DB0"/>
    <a:srgbClr val="00B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33"/>
    <p:restoredTop sz="93383" autoAdjust="0"/>
  </p:normalViewPr>
  <p:slideViewPr>
    <p:cSldViewPr snapToGrid="0" snapToObjects="1">
      <p:cViewPr varScale="1">
        <p:scale>
          <a:sx n="107" d="100"/>
          <a:sy n="107" d="100"/>
        </p:scale>
        <p:origin x="11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85ACC-7566-4D45-A985-3729A2E65168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4824E-09F4-6D40-98EA-9D82F5F58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2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1pPr>
    <a:lvl2pPr marL="342632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2pPr>
    <a:lvl3pPr marL="685263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3pPr>
    <a:lvl4pPr marL="1027893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4pPr>
    <a:lvl5pPr marL="1370525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5pPr>
    <a:lvl6pPr marL="1713156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6pPr>
    <a:lvl7pPr marL="2055788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7pPr>
    <a:lvl8pPr marL="2398418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8pPr>
    <a:lvl9pPr marL="2741049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Source: Spectrum, issue 25, July 2020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4824E-09F4-6D40-98EA-9D82F5F584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9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Summary excerpt of the submitted abstract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4824E-09F4-6D40-98EA-9D82F5F584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Sources: text of the UN GA resolution https://undocs.org/en/A/C.1/74/L.48  </a:t>
            </a:r>
          </a:p>
          <a:p>
            <a:r>
              <a:rPr lang="en-GB" dirty="0"/>
              <a:t>Securing Our Common Future: An Agenda for Disarmament https://www.un.org/disarmament/sg-agenda/en/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4824E-09F4-6D40-98EA-9D82F5F584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4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Sources: Carson, Lisa (2018). </a:t>
            </a:r>
            <a:r>
              <a:rPr lang="en-GB" i="1" dirty="0"/>
              <a:t>Why youth and feminist activism matters: insights from anti-nuclear campaigns in practice. Global Change, Peace &amp; Security, (), 1–9. </a:t>
            </a:r>
          </a:p>
          <a:p>
            <a:r>
              <a:rPr lang="en-GB" dirty="0"/>
              <a:t>https://peacemaker.un.org/sites/peacemaker.un.org/files/TrackOneandaHalfDiplomacy_Mapendere.pdf </a:t>
            </a:r>
          </a:p>
          <a:p>
            <a:r>
              <a:rPr lang="en-GB" dirty="0"/>
              <a:t>Definition of science diplomacy: “</a:t>
            </a:r>
            <a:r>
              <a:rPr lang="en-GB" i="1" dirty="0"/>
              <a:t>Science diplomacy is the use of scientific collaborations among nations to address the common problems facing 21st century humanity and to build constructive international partnerships.”  More on various definitions https://www.s4d4c.eu/topic/2-3-1-what-do-we-mean-by-science-diplomacy/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4824E-09F4-6D40-98EA-9D82F5F584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21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Sources: Spectrum, issue 25, July 2020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4824E-09F4-6D40-98EA-9D82F5F584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Source: https://www.youth4disarmament.org/spotlight/new-voices-fresh-perspectives-making-space-young-people-participate-disarmament?language_content_entity=en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4824E-09F4-6D40-98EA-9D82F5F584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6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96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3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85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24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18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1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10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night sky&#10;&#10;Description automatically generated">
            <a:extLst>
              <a:ext uri="{FF2B5EF4-FFF2-40B4-BE49-F238E27FC236}">
                <a16:creationId xmlns:a16="http://schemas.microsoft.com/office/drawing/2014/main" id="{8EE887FA-C0FC-E342-ABF2-9814A05C2E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0"/>
            <a:ext cx="9144000" cy="51428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505C7F-A6CF-D248-952C-36F2040C641E}"/>
              </a:ext>
            </a:extLst>
          </p:cNvPr>
          <p:cNvSpPr/>
          <p:nvPr userDrawn="1"/>
        </p:nvSpPr>
        <p:spPr>
          <a:xfrm>
            <a:off x="1" y="4876244"/>
            <a:ext cx="9144000" cy="256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CC5158-FDC6-F940-91AB-3B9665AAF961}"/>
              </a:ext>
            </a:extLst>
          </p:cNvPr>
          <p:cNvSpPr txBox="1"/>
          <p:nvPr userDrawn="1"/>
        </p:nvSpPr>
        <p:spPr>
          <a:xfrm>
            <a:off x="7920635" y="4895301"/>
            <a:ext cx="1075157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BF5C8F-818D-D540-B729-29710F7029AD}"/>
              </a:ext>
            </a:extLst>
          </p:cNvPr>
          <p:cNvSpPr/>
          <p:nvPr userDrawn="1"/>
        </p:nvSpPr>
        <p:spPr>
          <a:xfrm>
            <a:off x="123276" y="4875274"/>
            <a:ext cx="3772372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E79601-E553-A349-BA44-52D590EC0A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51778" y="283003"/>
            <a:ext cx="1879332" cy="498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77CE3A-71B4-EA4B-9350-586F5C9571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4288" y="287283"/>
            <a:ext cx="1967734" cy="49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8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8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0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2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7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2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EEF774D5-8E1F-6744-9E49-DB689041A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3903" y="1898347"/>
            <a:ext cx="10691813" cy="95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CTBTO Youth Group as a Prime Model of Track 2 Diplomacy: United in Science</a:t>
            </a:r>
          </a:p>
          <a:p>
            <a:pPr algn="ctr" eaLnBrk="0" hangingPunct="0">
              <a:lnSpc>
                <a:spcPts val="1586"/>
              </a:lnSpc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lnSpc>
                <a:spcPts val="1586"/>
              </a:lnSpc>
            </a:pPr>
            <a:r>
              <a:rPr lang="en-US" sz="16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Marzhan</a:t>
            </a:r>
            <a:r>
              <a:rPr lang="en-US" sz="1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Nurzhan</a:t>
            </a:r>
          </a:p>
          <a:p>
            <a:pPr algn="ctr" eaLnBrk="0" hangingPunct="0">
              <a:spcBef>
                <a:spcPts val="91"/>
              </a:spcBef>
            </a:pPr>
            <a:endParaRPr lang="en-US" sz="952" dirty="0">
              <a:solidFill>
                <a:schemeClr val="bg1"/>
              </a:solidFill>
            </a:endParaRPr>
          </a:p>
          <a:p>
            <a:pPr algn="ctr" eaLnBrk="0" hangingPunct="0">
              <a:spcBef>
                <a:spcPts val="91"/>
              </a:spcBef>
            </a:pPr>
            <a:endParaRPr lang="en-US" sz="952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79A673-1808-1544-8A21-B775AE6A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0" y="3867150"/>
            <a:ext cx="571500" cy="86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501917-BF0A-C54B-AB4E-B0C62C356E93}"/>
              </a:ext>
            </a:extLst>
          </p:cNvPr>
          <p:cNvSpPr txBox="1"/>
          <p:nvPr/>
        </p:nvSpPr>
        <p:spPr>
          <a:xfrm>
            <a:off x="3153581" y="2800991"/>
            <a:ext cx="2836838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No. P5.3-682</a:t>
            </a:r>
            <a:endParaRPr lang="en-AT" sz="140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63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925867-9103-6844-803C-F06ADDBAB5B5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P5.3-682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4C6D9-8EEE-364D-BA25-2B01E2110CC1}"/>
              </a:ext>
            </a:extLst>
          </p:cNvPr>
          <p:cNvSpPr txBox="1"/>
          <p:nvPr/>
        </p:nvSpPr>
        <p:spPr>
          <a:xfrm rot="16200000">
            <a:off x="-1775302" y="2499817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17A15-6470-46ED-AE40-8A1AD0A9267D}"/>
              </a:ext>
            </a:extLst>
          </p:cNvPr>
          <p:cNvSpPr txBox="1"/>
          <p:nvPr/>
        </p:nvSpPr>
        <p:spPr>
          <a:xfrm>
            <a:off x="387709" y="1275213"/>
            <a:ext cx="4362886" cy="25567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marR="0" lvl="0" indent="-171450" algn="just" defTabSz="897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Technological aspects of the CYG platform include the website with e-learning resources, connection via webinars and social media practicing science diplomacy. 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tools help to expand the network outside of nuclear field 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through track 2 diplomacy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attract more interest in the importance of banning nuclear testing, demonstrating support using a variety of means and contributing for the entry into force of the CTBT, highlighting its verification regime along with the scientific benefits.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14DC9415-16E3-45E1-8A0B-3BDD9D679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163887"/>
            <a:ext cx="4962770" cy="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CTBTO Youth Group as a Prime Model of Track 2 Diplomacy: United in Science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Marzhan</a:t>
            </a:r>
            <a:r>
              <a:rPr lang="en-US" sz="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Nurzhan</a:t>
            </a:r>
          </a:p>
          <a:p>
            <a:pPr algn="ctr" eaLnBrk="0" hangingPunct="0">
              <a:lnSpc>
                <a:spcPts val="1586"/>
              </a:lnSpc>
            </a:pP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803F8C-373B-49C1-92B8-94A4DB8EC4A9}"/>
              </a:ext>
            </a:extLst>
          </p:cNvPr>
          <p:cNvSpPr/>
          <p:nvPr/>
        </p:nvSpPr>
        <p:spPr>
          <a:xfrm>
            <a:off x="892970" y="4014340"/>
            <a:ext cx="3178969" cy="609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i="1" dirty="0"/>
              <a:t>“Education is, quite simply, peace-building by another name”. </a:t>
            </a:r>
            <a:r>
              <a:rPr lang="en-GB" sz="1200" dirty="0"/>
              <a:t>Kofi Annan, former Secretary-General of the United Nations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949969-A799-4396-B7F1-DC7934CD0408}"/>
              </a:ext>
            </a:extLst>
          </p:cNvPr>
          <p:cNvSpPr txBox="1"/>
          <p:nvPr/>
        </p:nvSpPr>
        <p:spPr>
          <a:xfrm>
            <a:off x="4789947" y="916686"/>
            <a:ext cx="4143372" cy="3941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/>
              <a:t>Network and members engage in the SDGs 4, 16 and 17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Informed and empowered youth participation in nuclear issues as citizen diplomats takes place through the network of CYG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Diversity, geographical and regional representation of the network members are conducive for track 2 diplomacy (especially Annex 2 States)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Members of the CYG contribute to peacebuilding, providing opportunity for inclusive and open interactions, including intergenerational dialogue with GEM (Group of eminent persons)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CYG serves as a prime model for nurturing and building new generation of experts in the field of nuclear disarmament and non-proliferation applying track 2 diplomacy</a:t>
            </a:r>
          </a:p>
        </p:txBody>
      </p:sp>
    </p:spTree>
    <p:extLst>
      <p:ext uri="{BB962C8B-B14F-4D97-AF65-F5344CB8AC3E}">
        <p14:creationId xmlns:p14="http://schemas.microsoft.com/office/powerpoint/2010/main" val="341059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163887"/>
            <a:ext cx="4962770" cy="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CTBTO Youth Group as a Prime Model of Track 2 Diplomacy: United in Science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Marzhan</a:t>
            </a:r>
            <a:r>
              <a:rPr lang="en-US" sz="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Nurzhan</a:t>
            </a:r>
          </a:p>
          <a:p>
            <a:pPr algn="ctr" eaLnBrk="0" hangingPunct="0">
              <a:lnSpc>
                <a:spcPts val="1586"/>
              </a:lnSpc>
            </a:pP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P5.3-682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ECA0B-F65F-405E-9765-74D348E797B7}"/>
              </a:ext>
            </a:extLst>
          </p:cNvPr>
          <p:cNvSpPr txBox="1"/>
          <p:nvPr/>
        </p:nvSpPr>
        <p:spPr>
          <a:xfrm>
            <a:off x="134471" y="1658437"/>
            <a:ext cx="4585447" cy="264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established in 2016 at the symposium "Science and Diplomacy for Peace and Security: the CTBT@20“ – 5 years anniversary in 2021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one of the largest youth initiatives on nuclear disarmament and non-proliferation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1000 + members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100+ countries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almost 50/50 % gender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F941E-F80E-42A5-A955-F34845AF8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317" y="1861849"/>
            <a:ext cx="3353091" cy="2237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BFA24-5CE6-40EF-94DA-EF515EFD1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760" y="1044225"/>
            <a:ext cx="2432515" cy="536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7188B-BA0D-4365-A1D9-808D26AE2244}"/>
              </a:ext>
            </a:extLst>
          </p:cNvPr>
          <p:cNvSpPr txBox="1"/>
          <p:nvPr/>
        </p:nvSpPr>
        <p:spPr>
          <a:xfrm>
            <a:off x="5593275" y="4094383"/>
            <a:ext cx="2346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CYG members at the </a:t>
            </a:r>
            <a:r>
              <a:rPr lang="en-GB" sz="1000" dirty="0" err="1"/>
              <a:t>SnT</a:t>
            </a:r>
            <a:r>
              <a:rPr lang="en-GB" sz="1000" dirty="0"/>
              <a:t> 2019 in Vienna</a:t>
            </a:r>
          </a:p>
        </p:txBody>
      </p:sp>
    </p:spTree>
    <p:extLst>
      <p:ext uri="{BB962C8B-B14F-4D97-AF65-F5344CB8AC3E}">
        <p14:creationId xmlns:p14="http://schemas.microsoft.com/office/powerpoint/2010/main" val="373993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02C2E-D846-7548-87D5-46DC03C317C9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P5.3-682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BE312-C0B6-2140-AF9C-95F023216E73}"/>
              </a:ext>
            </a:extLst>
          </p:cNvPr>
          <p:cNvSpPr txBox="1"/>
          <p:nvPr/>
        </p:nvSpPr>
        <p:spPr>
          <a:xfrm rot="16200000">
            <a:off x="-1779943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E9DC5-9692-4678-88E6-5F95FEEBA890}"/>
              </a:ext>
            </a:extLst>
          </p:cNvPr>
          <p:cNvSpPr txBox="1"/>
          <p:nvPr/>
        </p:nvSpPr>
        <p:spPr>
          <a:xfrm>
            <a:off x="4572000" y="1761479"/>
            <a:ext cx="410589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10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/>
              <a:t>CTBTO Youth Group (CYG) represents a unique platform of connecting science and policy in an interdisciplinary way. The platform provides opportunities through nuclear disarmament and non-proliferation education to involve its members in various track 2 diplomacy channels creating a safe space for active engagement, learning and exchange between peers coming from non- and nuclear weapon/armed states.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0EBB9F47-2583-4E65-B25D-74D858E9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163887"/>
            <a:ext cx="4962770" cy="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marL="0" marR="0" lvl="0" indent="0" algn="ctr" defTabSz="89714" rtl="0" eaLnBrk="0" fontAlgn="auto" latinLnBrk="0" hangingPunct="0">
              <a:lnSpc>
                <a:spcPts val="15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CTBTO Youth Group as a Prime Model of Track 2 Diplomacy: United in Science</a:t>
            </a:r>
          </a:p>
          <a:p>
            <a:pPr marL="0" marR="0" lvl="0" indent="0" algn="ctr" defTabSz="89714" rtl="0" eaLnBrk="0" fontAlgn="auto" latinLnBrk="0" hangingPunct="0">
              <a:lnSpc>
                <a:spcPts val="15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Marzhan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 Nurzhan</a:t>
            </a:r>
          </a:p>
          <a:p>
            <a:pPr algn="ctr" eaLnBrk="0" hangingPunct="0">
              <a:lnSpc>
                <a:spcPts val="1586"/>
              </a:lnSpc>
            </a:pP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B9ABA043-CFB7-4DBB-851F-6E4C8D130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7" y="1742919"/>
            <a:ext cx="3841015" cy="1920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632B2-193F-444A-AFD5-237FE028E659}"/>
              </a:ext>
            </a:extLst>
          </p:cNvPr>
          <p:cNvSpPr txBox="1"/>
          <p:nvPr/>
        </p:nvSpPr>
        <p:spPr>
          <a:xfrm>
            <a:off x="713607" y="3663427"/>
            <a:ext cx="3629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CYG members at the Ban Ki-moon Centre for Global Citizens, 2019</a:t>
            </a:r>
          </a:p>
        </p:txBody>
      </p:sp>
    </p:spTree>
    <p:extLst>
      <p:ext uri="{BB962C8B-B14F-4D97-AF65-F5344CB8AC3E}">
        <p14:creationId xmlns:p14="http://schemas.microsoft.com/office/powerpoint/2010/main" val="1207511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E2110-6530-F74F-BC2B-C4AB2093820E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P5.3-682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4EC51-B9A3-6947-90CF-E5A0044512BC}"/>
              </a:ext>
            </a:extLst>
          </p:cNvPr>
          <p:cNvSpPr txBox="1"/>
          <p:nvPr/>
        </p:nvSpPr>
        <p:spPr>
          <a:xfrm rot="16200000">
            <a:off x="-1779943" y="2499817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815C98F2-3A2A-437E-B882-AC5A43F0F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163887"/>
            <a:ext cx="4962770" cy="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CTBTO Youth Group as a Prime Model of Track 2 Diplomacy: United in Science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Marzhan</a:t>
            </a:r>
            <a:r>
              <a:rPr lang="en-US" sz="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Nurzhan</a:t>
            </a:r>
          </a:p>
          <a:p>
            <a:pPr algn="ctr" eaLnBrk="0" hangingPunct="0">
              <a:lnSpc>
                <a:spcPts val="1586"/>
              </a:lnSpc>
            </a:pP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D4644-984B-431B-93BF-6F90F8FA51E9}"/>
              </a:ext>
            </a:extLst>
          </p:cNvPr>
          <p:cNvSpPr txBox="1"/>
          <p:nvPr/>
        </p:nvSpPr>
        <p:spPr>
          <a:xfrm>
            <a:off x="415627" y="1092732"/>
            <a:ext cx="5049508" cy="3460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897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05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GA resolution (2019) on Youth, Disarmament and Non-proliferation:</a:t>
            </a:r>
          </a:p>
          <a:p>
            <a:pPr marR="0" lvl="0" algn="just" defTabSz="897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5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897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recognises the role of young people as key agents for social change and acknowledges the positive contributions of youth engagement to sustainable peace and security;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stresses the importance of realizing the full potential of young people through education and capacity-building, bearing in mind the ongoing efforts and the need to promote the sustainable entry of young people into the field of disarmament and non-proliferation.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050" i="1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just" defTabSz="897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05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Securing Our Common Future: An Agenda for Disarmament (2018) </a:t>
            </a:r>
          </a:p>
          <a:p>
            <a:pPr marR="0" lvl="0" algn="just" defTabSz="897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5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897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role of young people as drivers of change was emphasised, along with the need for sustainability and long-term engagement of youth and further investment in disarmament education.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69C253-95C9-4DFA-9801-8AA572A31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66" y="978533"/>
            <a:ext cx="2603654" cy="3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3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P5.3-682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A9686-9B15-6A49-B731-8C1372F7BCED}"/>
              </a:ext>
            </a:extLst>
          </p:cNvPr>
          <p:cNvSpPr txBox="1"/>
          <p:nvPr/>
        </p:nvSpPr>
        <p:spPr>
          <a:xfrm rot="16200000">
            <a:off x="-1779940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A2F1D25F-F570-403B-89D8-8B6A24A7D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163887"/>
            <a:ext cx="4962770" cy="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CTBTO Youth Group as a Prime Model of Track 2 Diplomacy: United in Science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Marzhan</a:t>
            </a:r>
            <a:r>
              <a:rPr lang="en-US" sz="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Nurzhan</a:t>
            </a:r>
          </a:p>
          <a:p>
            <a:pPr algn="ctr" eaLnBrk="0" hangingPunct="0">
              <a:lnSpc>
                <a:spcPts val="1586"/>
              </a:lnSpc>
            </a:pP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C69A76-64FC-4896-8CDC-9917C68841EA}"/>
              </a:ext>
            </a:extLst>
          </p:cNvPr>
          <p:cNvSpPr txBox="1"/>
          <p:nvPr/>
        </p:nvSpPr>
        <p:spPr>
          <a:xfrm>
            <a:off x="4854490" y="1252496"/>
            <a:ext cx="3710866" cy="2800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100" b="1" dirty="0">
                <a:solidFill>
                  <a:prstClr val="black"/>
                </a:solidFill>
                <a:latin typeface="Calibri" panose="020F0502020204030204"/>
              </a:rPr>
              <a:t>Analytical framework: </a:t>
            </a:r>
          </a:p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b="1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100" b="1" dirty="0">
                <a:solidFill>
                  <a:prstClr val="black"/>
                </a:solidFill>
                <a:latin typeface="Calibri" panose="020F0502020204030204"/>
              </a:rPr>
              <a:t>Track 2 diplomacy/Citizen diplomacy </a:t>
            </a:r>
            <a:r>
              <a:rPr lang="en-GB" sz="1100" dirty="0">
                <a:solidFill>
                  <a:prstClr val="black"/>
                </a:solidFill>
                <a:latin typeface="Calibri" panose="020F0502020204030204"/>
              </a:rPr>
              <a:t>– unofficial informal interaction between non-state or non-governmental actors (reference to the level 2 in the </a:t>
            </a:r>
            <a:r>
              <a:rPr lang="en-GB" sz="1100" dirty="0" err="1">
                <a:solidFill>
                  <a:prstClr val="black"/>
                </a:solidFill>
                <a:latin typeface="Calibri" panose="020F0502020204030204"/>
              </a:rPr>
              <a:t>Lederach´s</a:t>
            </a:r>
            <a:r>
              <a:rPr lang="en-GB" sz="1100" dirty="0">
                <a:solidFill>
                  <a:prstClr val="black"/>
                </a:solidFill>
                <a:latin typeface="Calibri" panose="020F0502020204030204"/>
              </a:rPr>
              <a:t> pyramid).</a:t>
            </a:r>
          </a:p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100" b="1" dirty="0">
                <a:solidFill>
                  <a:prstClr val="black"/>
                </a:solidFill>
                <a:latin typeface="Calibri" panose="020F0502020204030204"/>
              </a:rPr>
              <a:t>Concepts and key terms: </a:t>
            </a:r>
          </a:p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Calibri" panose="020F0502020204030204"/>
              </a:rPr>
              <a:t>Non-state/private actors - Citizen diplomacy: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Calibri" panose="020F0502020204030204"/>
              </a:rPr>
              <a:t>Youth as citizen diplomats 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Calibri" panose="020F0502020204030204"/>
              </a:rPr>
              <a:t>Youth engagement and intergenerational dialogue </a:t>
            </a:r>
          </a:p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Calibri" panose="020F0502020204030204"/>
              </a:rPr>
              <a:t>Informal interaction - Science diplomacy: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Calibri" panose="020F0502020204030204"/>
              </a:rPr>
              <a:t>Conferences, workshops, meetings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lang="en-GB" sz="1100" dirty="0">
                <a:solidFill>
                  <a:prstClr val="black"/>
                </a:solidFill>
                <a:latin typeface="Calibri" panose="020F0502020204030204"/>
              </a:rPr>
              <a:t>information and communication technologies (ICT) 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lang="en-GB" sz="1100" dirty="0">
                <a:solidFill>
                  <a:prstClr val="black"/>
                </a:solidFill>
                <a:latin typeface="Calibri" panose="020F0502020204030204"/>
              </a:rPr>
              <a:t>-learning/ online education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71F50D-F62D-44F7-B6BF-376D2DB76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69" y="978533"/>
            <a:ext cx="4223831" cy="370456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25D4A01-5DDF-4FF0-AB59-929A782E690D}"/>
              </a:ext>
            </a:extLst>
          </p:cNvPr>
          <p:cNvSpPr/>
          <p:nvPr/>
        </p:nvSpPr>
        <p:spPr>
          <a:xfrm>
            <a:off x="348169" y="1728788"/>
            <a:ext cx="3366580" cy="16216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3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P5.3-682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A9686-9B15-6A49-B731-8C1372F7BCED}"/>
              </a:ext>
            </a:extLst>
          </p:cNvPr>
          <p:cNvSpPr txBox="1"/>
          <p:nvPr/>
        </p:nvSpPr>
        <p:spPr>
          <a:xfrm rot="16200000">
            <a:off x="-1779940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785B3-C1FF-4F09-B694-46A38AB97674}"/>
              </a:ext>
            </a:extLst>
          </p:cNvPr>
          <p:cNvSpPr txBox="1"/>
          <p:nvPr/>
        </p:nvSpPr>
        <p:spPr>
          <a:xfrm>
            <a:off x="484465" y="1687926"/>
            <a:ext cx="3807498" cy="227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Analyze activities/interactions of the CYG, categorize them, show examples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Identify roles of the CYG members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Conduct of survey in social media channel of the CYG by asking a question and present some answers/testimonies </a:t>
            </a:r>
            <a:endParaRPr lang="en-GB" sz="1600" dirty="0"/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61273D40-54EB-45E3-A71F-752684D49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163887"/>
            <a:ext cx="4962770" cy="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CTBTO Youth Group as a Prime Model of Track 2 Diplomacy: United in Science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Marzhan</a:t>
            </a:r>
            <a:r>
              <a:rPr lang="en-US" sz="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Nurzhan</a:t>
            </a:r>
          </a:p>
          <a:p>
            <a:pPr algn="ctr" eaLnBrk="0" hangingPunct="0">
              <a:lnSpc>
                <a:spcPts val="1586"/>
              </a:lnSpc>
            </a:pP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086927-D852-49B0-9CEB-102B0D35D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85" y="1812892"/>
            <a:ext cx="3031366" cy="20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9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6FE18-9E0E-3E4A-9C8F-6BF097735A61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P5.3-682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29476-7660-1049-BF58-5DE19B373679}"/>
              </a:ext>
            </a:extLst>
          </p:cNvPr>
          <p:cNvSpPr txBox="1"/>
          <p:nvPr/>
        </p:nvSpPr>
        <p:spPr>
          <a:xfrm rot="16200000">
            <a:off x="-1779943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26BBC028-D0D9-483F-981D-F9C1D7B60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163887"/>
            <a:ext cx="4962770" cy="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CTBTO Youth Group as a Prime Model of Track 2 Diplomacy: United in Science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Marzhan</a:t>
            </a:r>
            <a:r>
              <a:rPr lang="en-US" sz="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Nurzhan</a:t>
            </a:r>
          </a:p>
          <a:p>
            <a:pPr algn="ctr" eaLnBrk="0" hangingPunct="0">
              <a:lnSpc>
                <a:spcPts val="1586"/>
              </a:lnSpc>
            </a:pP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AE023-F34E-4CB1-92BB-4EC124931173}"/>
              </a:ext>
            </a:extLst>
          </p:cNvPr>
          <p:cNvSpPr txBox="1"/>
          <p:nvPr/>
        </p:nvSpPr>
        <p:spPr>
          <a:xfrm>
            <a:off x="432013" y="1272837"/>
            <a:ext cx="4832931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CYG uses various channels and ways for interaction between members: 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200" b="1" dirty="0">
                <a:solidFill>
                  <a:prstClr val="black"/>
                </a:solidFill>
                <a:latin typeface="Calibri" panose="020F0502020204030204"/>
              </a:rPr>
              <a:t>Virtual space – use of the ICT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website/platform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online course – CYG introductory curriculum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 channels - Twitter account and What´sApp (WA) group(s) 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mailing list and newsletter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w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ebinars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citizen journalism academy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newsroom project 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person meetings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(some of major ones)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CYG conferences (in Russia, 2017 and Kazakhstan, 2018)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Diplomacy Symposium (2016, 2018)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Science and Technology Conference (2017, 2019, 2021)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CTBTO side-events at the Nuclear Non-Proliferation Treaty’s Preparatory Committee (2017, 2018 and 2019)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CTBTO Ministerial Meetings (2017, 2019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)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09A0E-7AE4-40F4-A1EB-805DF6CC2A50}"/>
              </a:ext>
            </a:extLst>
          </p:cNvPr>
          <p:cNvSpPr txBox="1"/>
          <p:nvPr/>
        </p:nvSpPr>
        <p:spPr>
          <a:xfrm>
            <a:off x="5441216" y="1415712"/>
            <a:ext cx="3407569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Roles of CYG members 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100" dirty="0">
                <a:solidFill>
                  <a:prstClr val="black"/>
                </a:solidFill>
                <a:latin typeface="Calibri" panose="020F0502020204030204"/>
              </a:rPr>
              <a:t>Presenters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Invited speakers (incl. to high-level meetings) 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100" dirty="0">
                <a:solidFill>
                  <a:prstClr val="black"/>
                </a:solidFill>
                <a:latin typeface="Calibri" panose="020F0502020204030204"/>
              </a:rPr>
              <a:t>Faclitators (during webinars)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100" dirty="0">
                <a:solidFill>
                  <a:prstClr val="black"/>
                </a:solidFill>
                <a:latin typeface="Calibri" panose="020F0502020204030204"/>
              </a:rPr>
              <a:t>Educators/students of the course 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managers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100" dirty="0">
                <a:solidFill>
                  <a:prstClr val="black"/>
                </a:solidFill>
                <a:latin typeface="Calibri" panose="020F0502020204030204"/>
              </a:rPr>
              <a:t>Bridge builders 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100" dirty="0">
                <a:solidFill>
                  <a:prstClr val="black"/>
                </a:solidFill>
                <a:latin typeface="Calibri" panose="020F0502020204030204"/>
              </a:rPr>
              <a:t>Consultants (for the events in the regions or country of origin/residence/study)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100" dirty="0">
                <a:solidFill>
                  <a:prstClr val="black"/>
                </a:solidFill>
                <a:latin typeface="Calibri" panose="020F0502020204030204"/>
              </a:rPr>
              <a:t>Citizen journalists, article contributors </a:t>
            </a:r>
          </a:p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 of the delegation at the multilateral negotiations meetings 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D68FEF-7263-46B6-A45E-77335F1F6539}"/>
              </a:ext>
            </a:extLst>
          </p:cNvPr>
          <p:cNvSpPr txBox="1"/>
          <p:nvPr/>
        </p:nvSpPr>
        <p:spPr>
          <a:xfrm>
            <a:off x="5441216" y="3750122"/>
            <a:ext cx="34075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marR="0" lvl="0" indent="-171450" algn="just" defTabSz="89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asked for the survey in social media (WA groups): How does CYG contribute to peacebuilding? </a:t>
            </a:r>
          </a:p>
        </p:txBody>
      </p:sp>
    </p:spTree>
    <p:extLst>
      <p:ext uri="{BB962C8B-B14F-4D97-AF65-F5344CB8AC3E}">
        <p14:creationId xmlns:p14="http://schemas.microsoft.com/office/powerpoint/2010/main" val="399634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6FE18-9E0E-3E4A-9C8F-6BF097735A61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P5.3-682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29476-7660-1049-BF58-5DE19B373679}"/>
              </a:ext>
            </a:extLst>
          </p:cNvPr>
          <p:cNvSpPr txBox="1"/>
          <p:nvPr/>
        </p:nvSpPr>
        <p:spPr>
          <a:xfrm rot="16200000">
            <a:off x="-1779943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26BBC028-D0D9-483F-981D-F9C1D7B60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163887"/>
            <a:ext cx="4962770" cy="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CTBTO Youth Group as a Prime Model of Track 2 Diplomacy: United in Science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Marzhan</a:t>
            </a:r>
            <a:r>
              <a:rPr lang="en-US" sz="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Nurzhan</a:t>
            </a:r>
          </a:p>
          <a:p>
            <a:pPr algn="ctr" eaLnBrk="0" hangingPunct="0">
              <a:lnSpc>
                <a:spcPts val="1586"/>
              </a:lnSpc>
            </a:pP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0088E-503D-44F5-8788-26420E082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46" y="2729731"/>
            <a:ext cx="3454400" cy="194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6FD1E-1159-4F44-A53F-35131D184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373" y="2708080"/>
            <a:ext cx="3021599" cy="2135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4280A9-E036-431F-9696-4CB33C935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32" y="974985"/>
            <a:ext cx="2917031" cy="1640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619FF-6EB5-452A-A65A-2B9834FA3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190" y="2346417"/>
            <a:ext cx="1656618" cy="23264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AAF716-8739-4021-AD43-6E2B7FCD6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602" y="1035032"/>
            <a:ext cx="3757254" cy="125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90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6FE18-9E0E-3E4A-9C8F-6BF097735A61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P5.3-682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29476-7660-1049-BF58-5DE19B373679}"/>
              </a:ext>
            </a:extLst>
          </p:cNvPr>
          <p:cNvSpPr txBox="1"/>
          <p:nvPr/>
        </p:nvSpPr>
        <p:spPr>
          <a:xfrm rot="16200000">
            <a:off x="-1779943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26BBC028-D0D9-483F-981D-F9C1D7B60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163887"/>
            <a:ext cx="4962770" cy="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CTBTO Youth Group as a Prime Model of Track 2 Diplomacy: United in Science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Marzhan</a:t>
            </a:r>
            <a:r>
              <a:rPr lang="en-US" sz="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Nurzhan</a:t>
            </a:r>
          </a:p>
          <a:p>
            <a:pPr algn="ctr" eaLnBrk="0" hangingPunct="0">
              <a:lnSpc>
                <a:spcPts val="1586"/>
              </a:lnSpc>
            </a:pP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5175D-50D8-4E3F-ACB0-02DAD1EF5A97}"/>
              </a:ext>
            </a:extLst>
          </p:cNvPr>
          <p:cNvSpPr txBox="1"/>
          <p:nvPr/>
        </p:nvSpPr>
        <p:spPr>
          <a:xfrm>
            <a:off x="622496" y="995882"/>
            <a:ext cx="434955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/>
              <a:t>Some of the answers to the question on: </a:t>
            </a:r>
            <a:r>
              <a:rPr lang="en-GB" sz="1200" b="1" i="1" dirty="0"/>
              <a:t>How CYG contributes to peacebuilding as a track 2 diplomacy channel?</a:t>
            </a:r>
          </a:p>
          <a:p>
            <a:pPr>
              <a:lnSpc>
                <a:spcPct val="150000"/>
              </a:lnSpc>
            </a:pPr>
            <a:endParaRPr lang="en-GB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 err="1"/>
              <a:t>Idriss</a:t>
            </a:r>
            <a:r>
              <a:rPr lang="en-GB" sz="1200" dirty="0"/>
              <a:t>: “Technology can build trust through applications like detecting nuclear tests.”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Christopher: "CYG provides exposure to a diversity of individuals that promotes engaging and serious dialogue that results in small but measurable results at both academic and grassroots levels.“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Guillaume: “I would say the value here is in cultural exchange and openness towards foreigners.”</a:t>
            </a:r>
          </a:p>
          <a:p>
            <a:endParaRPr lang="en-GB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D7691-77DD-4E55-9AFC-4A4160CA7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553" y="881743"/>
            <a:ext cx="3247870" cy="1804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08B7C6-632A-4E8C-A805-4AC19A865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438" y="2686116"/>
            <a:ext cx="3086100" cy="18516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DD1D7F-7207-4CD0-8E65-D8082A28A058}"/>
              </a:ext>
            </a:extLst>
          </p:cNvPr>
          <p:cNvSpPr txBox="1"/>
          <p:nvPr/>
        </p:nvSpPr>
        <p:spPr>
          <a:xfrm>
            <a:off x="5492552" y="4504776"/>
            <a:ext cx="353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CYG members with then </a:t>
            </a:r>
            <a:r>
              <a:rPr lang="en-GB" sz="1000" dirty="0"/>
              <a:t>High Representative of the European Union for Foreign Affairs and Security Policy, </a:t>
            </a:r>
            <a:r>
              <a:rPr lang="de-DE" sz="1000" dirty="0"/>
              <a:t>Federica Mogherini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2609695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2.xml><?xml version="1.0" encoding="utf-8"?>
<a:theme xmlns:a="http://schemas.openxmlformats.org/drawingml/2006/main" name="Inn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3.xml><?xml version="1.0" encoding="utf-8"?>
<a:theme xmlns:a="http://schemas.openxmlformats.org/drawingml/2006/main" name="abstrac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4.xml><?xml version="1.0" encoding="utf-8"?>
<a:theme xmlns:a="http://schemas.openxmlformats.org/drawingml/2006/main" name="INTRODUC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5.xml><?xml version="1.0" encoding="utf-8"?>
<a:theme xmlns:a="http://schemas.openxmlformats.org/drawingml/2006/main" name="METHOD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6.xml><?xml version="1.0" encoding="utf-8"?>
<a:theme xmlns:a="http://schemas.openxmlformats.org/drawingml/2006/main" name="RESULT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7.xml><?xml version="1.0" encoding="utf-8"?>
<a:theme xmlns:a="http://schemas.openxmlformats.org/drawingml/2006/main" name="CONCLUSI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</TotalTime>
  <Words>1267</Words>
  <Application>Microsoft Office PowerPoint</Application>
  <PresentationFormat>On-screen Show (16:9)</PresentationFormat>
  <Paragraphs>132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Avenir Book</vt:lpstr>
      <vt:lpstr>Avenir Heavy</vt:lpstr>
      <vt:lpstr>Avenir Medium</vt:lpstr>
      <vt:lpstr>Calibri</vt:lpstr>
      <vt:lpstr>DIN-Light</vt:lpstr>
      <vt:lpstr>DIN-Medium</vt:lpstr>
      <vt:lpstr>Title Slide</vt:lpstr>
      <vt:lpstr>Inner Slide</vt:lpstr>
      <vt:lpstr>abstract</vt:lpstr>
      <vt:lpstr>INTRODUCTION</vt:lpstr>
      <vt:lpstr>METHODS</vt:lpstr>
      <vt:lpstr>RESULTS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79</cp:revision>
  <cp:lastPrinted>2019-03-26T13:54:24Z</cp:lastPrinted>
  <dcterms:created xsi:type="dcterms:W3CDTF">2019-04-24T06:32:04Z</dcterms:created>
  <dcterms:modified xsi:type="dcterms:W3CDTF">2021-06-15T20:37:56Z</dcterms:modified>
</cp:coreProperties>
</file>