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23"/>
  </p:notesMasterIdLst>
  <p:sldIdLst>
    <p:sldId id="256" r:id="rId8"/>
    <p:sldId id="258" r:id="rId9"/>
    <p:sldId id="260" r:id="rId10"/>
    <p:sldId id="264" r:id="rId11"/>
    <p:sldId id="261" r:id="rId12"/>
    <p:sldId id="265" r:id="rId13"/>
    <p:sldId id="267" r:id="rId14"/>
    <p:sldId id="266" r:id="rId15"/>
    <p:sldId id="268" r:id="rId16"/>
    <p:sldId id="272" r:id="rId17"/>
    <p:sldId id="262" r:id="rId18"/>
    <p:sldId id="271" r:id="rId19"/>
    <p:sldId id="270" r:id="rId20"/>
    <p:sldId id="273" r:id="rId21"/>
    <p:sldId id="263" r:id="rId22"/>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33"/>
    <p:restoredTop sz="94623"/>
  </p:normalViewPr>
  <p:slideViewPr>
    <p:cSldViewPr snapToGrid="0" snapToObjects="1">
      <p:cViewPr varScale="1">
        <p:scale>
          <a:sx n="128" d="100"/>
          <a:sy n="128"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‹nr.›</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sp>
        <p:nvSpPr>
          <p:cNvPr id="15" name="TextBox 14">
            <a:extLst>
              <a:ext uri="{FF2B5EF4-FFF2-40B4-BE49-F238E27FC236}">
                <a16:creationId xmlns=""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pic>
        <p:nvPicPr>
          <p:cNvPr id="10" name="Picture 9">
            <a:extLst>
              <a:ext uri="{FF2B5EF4-FFF2-40B4-BE49-F238E27FC236}">
                <a16:creationId xmlns=""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isan.info/"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ndc-forum.ctbto.org/c/other-shi-analysis-software/seisa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eedlinktest.ctbto.org/"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iris-edu/slarchive" TargetMode="External"/><Relationship Id="rId2" Type="http://schemas.openxmlformats.org/officeDocument/2006/relationships/hyperlink" Target="https://github.com/iris-edu/slinktool"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 xmlns:a16="http://schemas.microsoft.com/office/drawing/2014/main" id="{EEF774D5-8E1F-6744-9E49-DB689041ADBF}"/>
              </a:ext>
            </a:extLst>
          </p:cNvPr>
          <p:cNvSpPr>
            <a:spLocks noChangeArrowheads="1"/>
          </p:cNvSpPr>
          <p:nvPr/>
        </p:nvSpPr>
        <p:spPr bwMode="auto">
          <a:xfrm>
            <a:off x="-773903" y="1898347"/>
            <a:ext cx="10691813" cy="1024895"/>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Integrating </a:t>
            </a:r>
            <a:r>
              <a:rPr lang="en-US" sz="1800" b="1" dirty="0" err="1">
                <a:solidFill>
                  <a:schemeClr val="bg1"/>
                </a:solidFill>
                <a:latin typeface="Arial" panose="020B0604020202020204" pitchFamily="34" charset="0"/>
              </a:rPr>
              <a:t>realtime</a:t>
            </a:r>
            <a:r>
              <a:rPr lang="en-US" sz="1800" b="1" dirty="0">
                <a:solidFill>
                  <a:schemeClr val="bg1"/>
                </a:solidFill>
                <a:latin typeface="Arial" panose="020B0604020202020204" pitchFamily="34" charset="0"/>
              </a:rPr>
              <a:t> CTBTO and local seismic data using </a:t>
            </a:r>
            <a:r>
              <a:rPr lang="en-US" sz="1800" b="1" dirty="0" smtClean="0">
                <a:solidFill>
                  <a:schemeClr val="bg1"/>
                </a:solidFill>
                <a:latin typeface="Arial" panose="020B0604020202020204" pitchFamily="34" charset="0"/>
              </a:rPr>
              <a:t>SEISAN</a:t>
            </a:r>
            <a:endParaRPr lang="en-US" sz="2197" b="1" dirty="0">
              <a:solidFill>
                <a:schemeClr val="bg1"/>
              </a:solidFill>
              <a:latin typeface="Arial" panose="020B0604020202020204" pitchFamily="34" charset="0"/>
            </a:endParaRPr>
          </a:p>
          <a:p>
            <a:pPr algn="ctr" eaLnBrk="0" hangingPunct="0">
              <a:lnSpc>
                <a:spcPts val="1586"/>
              </a:lnSpc>
            </a:pPr>
            <a:endParaRPr lang="en-US" sz="1600" dirty="0" smtClean="0">
              <a:solidFill>
                <a:schemeClr val="bg1"/>
              </a:solidFill>
              <a:latin typeface="Arial" panose="020B0604020202020204" pitchFamily="34" charset="0"/>
              <a:ea typeface="Avenir Book" charset="0"/>
            </a:endParaRPr>
          </a:p>
          <a:p>
            <a:pPr algn="ctr" eaLnBrk="0" hangingPunct="0">
              <a:lnSpc>
                <a:spcPts val="1586"/>
              </a:lnSpc>
            </a:pPr>
            <a:r>
              <a:rPr lang="en-US" sz="1600" u="sng" dirty="0" smtClean="0">
                <a:solidFill>
                  <a:schemeClr val="bg1"/>
                </a:solidFill>
                <a:latin typeface="Arial" panose="020B0604020202020204" pitchFamily="34" charset="0"/>
                <a:ea typeface="Avenir Book" charset="0"/>
              </a:rPr>
              <a:t>Peter </a:t>
            </a:r>
            <a:r>
              <a:rPr lang="en-US" sz="1600" u="sng" dirty="0">
                <a:solidFill>
                  <a:schemeClr val="bg1"/>
                </a:solidFill>
                <a:latin typeface="Arial" panose="020B0604020202020204" pitchFamily="34" charset="0"/>
                <a:ea typeface="Avenir Book" charset="0"/>
              </a:rPr>
              <a:t>H. Voss</a:t>
            </a:r>
            <a:r>
              <a:rPr lang="en-US" sz="1600" dirty="0">
                <a:solidFill>
                  <a:schemeClr val="bg1"/>
                </a:solidFill>
                <a:latin typeface="Arial" panose="020B0604020202020204" pitchFamily="34" charset="0"/>
                <a:ea typeface="Avenir Book" charset="0"/>
              </a:rPr>
              <a:t>, Tine B Larsen, Lars </a:t>
            </a:r>
            <a:r>
              <a:rPr lang="en-US" sz="1600" dirty="0" err="1">
                <a:solidFill>
                  <a:schemeClr val="bg1"/>
                </a:solidFill>
                <a:latin typeface="Arial" panose="020B0604020202020204" pitchFamily="34" charset="0"/>
                <a:ea typeface="Avenir Book" charset="0"/>
              </a:rPr>
              <a:t>Ottemöller</a:t>
            </a:r>
            <a:r>
              <a:rPr lang="en-US" sz="1600" dirty="0">
                <a:solidFill>
                  <a:schemeClr val="bg1"/>
                </a:solidFill>
                <a:latin typeface="Arial" panose="020B0604020202020204" pitchFamily="34" charset="0"/>
                <a:ea typeface="Avenir Book" charset="0"/>
              </a:rPr>
              <a:t> &amp; Jens Havskov</a:t>
            </a:r>
            <a:r>
              <a:rPr lang="en-US" sz="1600" dirty="0">
                <a:solidFill>
                  <a:schemeClr val="bg1"/>
                </a:solidFill>
                <a:latin typeface="Avenir Book" charset="0"/>
                <a:ea typeface="Avenir Book" charset="0"/>
                <a:cs typeface="Avenir Book" charset="0"/>
              </a:rPr>
              <a:t> </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en-GB" sz="1401" dirty="0" smtClean="0">
                <a:solidFill>
                  <a:schemeClr val="bg1"/>
                </a:solidFill>
                <a:latin typeface="Arial" panose="020B0604020202020204" pitchFamily="34" charset="0"/>
                <a:cs typeface="Arial" panose="020B0604020202020204" pitchFamily="34" charset="0"/>
              </a:rPr>
              <a:t>Poster No. T5.3-530</a:t>
            </a:r>
            <a:endParaRPr lang="x-none" sz="1401" dirty="0">
              <a:solidFill>
                <a:schemeClr val="bg1"/>
              </a:solidFill>
              <a:latin typeface="Arial" panose="020B0604020202020204" pitchFamily="34" charset="0"/>
              <a:cs typeface="Arial" panose="020B0604020202020204" pitchFamily="34" charset="0"/>
            </a:endParaRPr>
          </a:p>
        </p:txBody>
      </p:sp>
      <p:pic>
        <p:nvPicPr>
          <p:cNvPr id="1026" name="Picture 2" descr="https://i1.wp.com/livingnorway.no/wp-content/uploads/2020/06/uib.jpg?fit=225%2C224&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536" y="3821663"/>
            <a:ext cx="1024297" cy="1019745"/>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1"/>
          <p:cNvPicPr>
            <a:picLocks noChangeAspect="1"/>
          </p:cNvPicPr>
          <p:nvPr/>
        </p:nvPicPr>
        <p:blipFill>
          <a:blip r:embed="rId4"/>
          <a:stretch>
            <a:fillRect/>
          </a:stretch>
        </p:blipFill>
        <p:spPr>
          <a:xfrm>
            <a:off x="3746093" y="3821663"/>
            <a:ext cx="776706" cy="1019745"/>
          </a:xfrm>
          <a:prstGeom prst="rect">
            <a:avLst/>
          </a:prstGeom>
        </p:spPr>
      </p:pic>
    </p:spTree>
    <p:extLst>
      <p:ext uri="{BB962C8B-B14F-4D97-AF65-F5344CB8AC3E}">
        <p14:creationId xmlns:p14="http://schemas.microsoft.com/office/powerpoint/2010/main" val="40004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P5.3-530</a:t>
            </a:r>
          </a:p>
        </p:txBody>
      </p:sp>
      <p:sp>
        <p:nvSpPr>
          <p:cNvPr id="7"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Integrating </a:t>
            </a:r>
            <a:r>
              <a:rPr lang="en-US" sz="1200" b="1" dirty="0" err="1">
                <a:solidFill>
                  <a:schemeClr val="bg1"/>
                </a:solidFill>
                <a:latin typeface="Arial" panose="020B0604020202020204" pitchFamily="34" charset="0"/>
              </a:rPr>
              <a:t>realtime</a:t>
            </a:r>
            <a:r>
              <a:rPr lang="en-US" sz="1200" b="1" dirty="0">
                <a:solidFill>
                  <a:schemeClr val="bg1"/>
                </a:solidFill>
                <a:latin typeface="Arial" panose="020B0604020202020204" pitchFamily="34" charset="0"/>
              </a:rPr>
              <a:t> CTBTO and local seismic data using </a:t>
            </a:r>
            <a:r>
              <a:rPr lang="en-US" sz="1200" b="1" dirty="0" smtClean="0">
                <a:solidFill>
                  <a:schemeClr val="bg1"/>
                </a:solidFill>
                <a:latin typeface="Arial" panose="020B0604020202020204" pitchFamily="34" charset="0"/>
              </a:rPr>
              <a:t>SEISAN</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Peter H. </a:t>
            </a:r>
            <a:r>
              <a:rPr lang="en-US" sz="800" dirty="0" smtClean="0">
                <a:solidFill>
                  <a:schemeClr val="bg1"/>
                </a:solidFill>
                <a:latin typeface="Arial" panose="020B0604020202020204" pitchFamily="34" charset="0"/>
                <a:ea typeface="Avenir Book" charset="0"/>
              </a:rPr>
              <a:t>Voss </a:t>
            </a:r>
            <a:r>
              <a:rPr lang="en-US" sz="800" dirty="0">
                <a:solidFill>
                  <a:schemeClr val="bg1"/>
                </a:solidFill>
                <a:latin typeface="Arial" panose="020B0604020202020204" pitchFamily="34" charset="0"/>
                <a:ea typeface="Avenir Book" charset="0"/>
              </a:rPr>
              <a:t>(pv@geus.dk</a:t>
            </a:r>
            <a:r>
              <a:rPr lang="en-US" sz="800" dirty="0" smtClean="0">
                <a:solidFill>
                  <a:schemeClr val="bg1"/>
                </a:solidFill>
                <a:latin typeface="Arial" panose="020B0604020202020204" pitchFamily="34" charset="0"/>
                <a:ea typeface="Avenir Book" charset="0"/>
              </a:rPr>
              <a:t>)</a:t>
            </a:r>
            <a:r>
              <a:rPr lang="en-US" sz="800" baseline="30000" dirty="0">
                <a:solidFill>
                  <a:schemeClr val="bg1"/>
                </a:solidFill>
                <a:latin typeface="Arial" panose="020B0604020202020204" pitchFamily="34" charset="0"/>
                <a:ea typeface="Avenir Book" charset="0"/>
              </a:rPr>
              <a:t> 1</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rPr>
              <a:t>Tine B Larsen</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Lars Ottemöller</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&amp; Jens </a:t>
            </a:r>
            <a:r>
              <a:rPr lang="en-US" sz="800" dirty="0" smtClean="0">
                <a:solidFill>
                  <a:schemeClr val="bg1"/>
                </a:solidFill>
                <a:latin typeface="Arial" panose="020B0604020202020204" pitchFamily="34" charset="0"/>
                <a:ea typeface="Avenir Book" charset="0"/>
              </a:rPr>
              <a:t>Havskov</a:t>
            </a:r>
            <a:r>
              <a:rPr lang="en-US" sz="800" baseline="30000" dirty="0">
                <a:solidFill>
                  <a:schemeClr val="bg1"/>
                </a:solidFill>
                <a:latin typeface="Arial" panose="020B0604020202020204" pitchFamily="34" charset="0"/>
                <a:ea typeface="Avenir Book" charset="0"/>
              </a:rPr>
              <a:t>2</a:t>
            </a:r>
            <a:endParaRPr lang="en-US" sz="800" baseline="30000" dirty="0" smtClean="0">
              <a:solidFill>
                <a:schemeClr val="bg1"/>
              </a:solidFill>
              <a:latin typeface="Arial" panose="020B0604020202020204" pitchFamily="34" charset="0"/>
              <a:ea typeface="Avenir Book" charset="0"/>
            </a:endParaRPr>
          </a:p>
          <a:p>
            <a:pPr algn="ctr" eaLnBrk="0" hangingPunct="0">
              <a:lnSpc>
                <a:spcPts val="1586"/>
              </a:lnSpc>
            </a:pPr>
            <a:r>
              <a:rPr lang="en-US" sz="800" baseline="30000" dirty="0" smtClean="0">
                <a:solidFill>
                  <a:schemeClr val="bg1"/>
                </a:solidFill>
                <a:latin typeface="Arial" panose="020B0604020202020204" pitchFamily="34" charset="0"/>
                <a:ea typeface="Avenir Book" charset="0"/>
              </a:rPr>
              <a:t>1</a:t>
            </a:r>
            <a:r>
              <a:rPr lang="en-US" sz="800" dirty="0" smtClean="0">
                <a:solidFill>
                  <a:schemeClr val="bg1"/>
                </a:solidFill>
                <a:latin typeface="Arial" panose="020B0604020202020204" pitchFamily="34" charset="0"/>
                <a:ea typeface="Avenir Book" charset="0"/>
              </a:rPr>
              <a:t>Geological </a:t>
            </a:r>
            <a:r>
              <a:rPr lang="en-US" sz="800" dirty="0">
                <a:solidFill>
                  <a:schemeClr val="bg1"/>
                </a:solidFill>
                <a:latin typeface="Arial" panose="020B0604020202020204" pitchFamily="34" charset="0"/>
                <a:ea typeface="Avenir Book" charset="0"/>
              </a:rPr>
              <a:t>Survey of Denmark and Greenland (GEUS), </a:t>
            </a:r>
            <a:r>
              <a:rPr lang="en-US" sz="800" dirty="0" smtClean="0">
                <a:solidFill>
                  <a:schemeClr val="bg1"/>
                </a:solidFill>
                <a:latin typeface="Arial" panose="020B0604020202020204" pitchFamily="34" charset="0"/>
                <a:ea typeface="Avenir Book" charset="0"/>
              </a:rPr>
              <a:t>Denmark,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University of Bergen, </a:t>
            </a:r>
            <a:r>
              <a:rPr lang="en-US" sz="800" dirty="0" smtClean="0">
                <a:solidFill>
                  <a:schemeClr val="bg1"/>
                </a:solidFill>
                <a:latin typeface="Arial" panose="020B0604020202020204" pitchFamily="34" charset="0"/>
                <a:ea typeface="Avenir Book" charset="0"/>
              </a:rPr>
              <a:t>Norway</a:t>
            </a:r>
            <a:endParaRPr lang="en-US" sz="800" dirty="0">
              <a:solidFill>
                <a:schemeClr val="bg1"/>
              </a:solidFill>
              <a:latin typeface="Avenir Book" charset="0"/>
              <a:ea typeface="Avenir Book" charset="0"/>
              <a:cs typeface="Avenir Book" charset="0"/>
            </a:endParaRPr>
          </a:p>
        </p:txBody>
      </p:sp>
      <p:sp>
        <p:nvSpPr>
          <p:cNvPr id="8"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729646" y="1165141"/>
            <a:ext cx="6659296" cy="400110"/>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err="1"/>
              <a:t>SEEDLink</a:t>
            </a:r>
            <a:r>
              <a:rPr lang="en-US" sz="2000" dirty="0"/>
              <a:t> format for real-time waveform </a:t>
            </a:r>
            <a:r>
              <a:rPr lang="en-US" sz="2000" dirty="0" smtClean="0"/>
              <a:t>data</a:t>
            </a:r>
            <a:endParaRPr lang="en-US" sz="2000" dirty="0"/>
          </a:p>
        </p:txBody>
      </p:sp>
      <p:sp>
        <p:nvSpPr>
          <p:cNvPr id="9"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862781" y="1711904"/>
            <a:ext cx="7175089" cy="3662541"/>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err="1" smtClean="0"/>
              <a:t>slarchive</a:t>
            </a:r>
            <a:r>
              <a:rPr lang="en-GB" sz="2000" dirty="0" smtClean="0"/>
              <a:t> is used to connect to the </a:t>
            </a:r>
            <a:r>
              <a:rPr lang="en-GB" sz="2000" dirty="0" err="1" smtClean="0"/>
              <a:t>seedlink</a:t>
            </a:r>
            <a:r>
              <a:rPr lang="en-GB" sz="2000" dirty="0" smtClean="0"/>
              <a:t> server and dump the real-time data on the local </a:t>
            </a:r>
            <a:r>
              <a:rPr lang="en-GB" sz="2000" dirty="0" err="1" smtClean="0"/>
              <a:t>harddisk</a:t>
            </a:r>
            <a:r>
              <a:rPr lang="en-GB" sz="2000" dirty="0" smtClean="0"/>
              <a:t>. Here the command line setting is given, NDC Forum provide information on automated requests:</a:t>
            </a:r>
          </a:p>
          <a:p>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slarchive</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-k 600 -l </a:t>
            </a:r>
            <a:r>
              <a:rPr lang="en-US" sz="1200" dirty="0" err="1" smtClean="0">
                <a:latin typeface="Courier New" panose="02070309020205020404" pitchFamily="49" charset="0"/>
                <a:cs typeface="Courier New" panose="02070309020205020404" pitchFamily="49" charset="0"/>
              </a:rPr>
              <a:t>IMS.streams</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-SDS </a:t>
            </a:r>
            <a:r>
              <a:rPr lang="en-US" sz="1200" dirty="0" smtClean="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SDS </a:t>
            </a:r>
            <a:r>
              <a:rPr lang="en-US" sz="1200" dirty="0" smtClean="0">
                <a:latin typeface="Courier New" panose="02070309020205020404" pitchFamily="49" charset="0"/>
                <a:cs typeface="Courier New" panose="02070309020205020404" pitchFamily="49" charset="0"/>
              </a:rPr>
              <a:t>193.218.117.120:18000</a:t>
            </a:r>
            <a:endParaRPr lang="en-GB" sz="1200" dirty="0" smtClean="0">
              <a:latin typeface="Courier New" panose="02070309020205020404" pitchFamily="49" charset="0"/>
              <a:cs typeface="Courier New" panose="02070309020205020404" pitchFamily="49" charset="0"/>
            </a:endParaRPr>
          </a:p>
          <a:p>
            <a:r>
              <a:rPr lang="en-GB" sz="2000" dirty="0" smtClean="0"/>
              <a:t>here l gives the file specifying the station one wish to request data from and –SDS the local folder where data will be loaded to. The –l file could look like:</a:t>
            </a:r>
          </a:p>
          <a:p>
            <a:r>
              <a:rPr lang="en-US" sz="1200" dirty="0">
                <a:latin typeface="Courier New" panose="02070309020205020404" pitchFamily="49" charset="0"/>
                <a:cs typeface="Courier New" panose="02070309020205020404" pitchFamily="49" charset="0"/>
              </a:rPr>
              <a:t>$ cat </a:t>
            </a:r>
            <a:r>
              <a:rPr lang="en-US" sz="1200" dirty="0" err="1">
                <a:latin typeface="Courier New" panose="02070309020205020404" pitchFamily="49" charset="0"/>
                <a:cs typeface="Courier New" panose="02070309020205020404" pitchFamily="49" charset="0"/>
              </a:rPr>
              <a:t>IMS.streams</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IM KEST</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IM WB10</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IM SFJD</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IM </a:t>
            </a:r>
            <a:r>
              <a:rPr lang="en-US" sz="1200" dirty="0" smtClean="0">
                <a:latin typeface="Courier New" panose="02070309020205020404" pitchFamily="49" charset="0"/>
                <a:cs typeface="Courier New" panose="02070309020205020404" pitchFamily="49" charset="0"/>
              </a:rPr>
              <a:t>BORG</a:t>
            </a:r>
            <a:endParaRPr lang="en-GB" sz="2000" dirty="0"/>
          </a:p>
          <a:p>
            <a:endParaRPr lang="en-GB" sz="2000" dirty="0"/>
          </a:p>
          <a:p>
            <a:endParaRPr lang="da-DK" sz="2000" dirty="0"/>
          </a:p>
        </p:txBody>
      </p:sp>
    </p:spTree>
    <p:extLst>
      <p:ext uri="{BB962C8B-B14F-4D97-AF65-F5344CB8AC3E}">
        <p14:creationId xmlns:p14="http://schemas.microsoft.com/office/powerpoint/2010/main" val="1326011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8"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Integrating </a:t>
            </a:r>
            <a:r>
              <a:rPr lang="en-US" sz="1200" b="1" dirty="0" err="1">
                <a:solidFill>
                  <a:schemeClr val="bg1"/>
                </a:solidFill>
                <a:latin typeface="Arial" panose="020B0604020202020204" pitchFamily="34" charset="0"/>
              </a:rPr>
              <a:t>realtime</a:t>
            </a:r>
            <a:r>
              <a:rPr lang="en-US" sz="1200" b="1" dirty="0">
                <a:solidFill>
                  <a:schemeClr val="bg1"/>
                </a:solidFill>
                <a:latin typeface="Arial" panose="020B0604020202020204" pitchFamily="34" charset="0"/>
              </a:rPr>
              <a:t> CTBTO and local seismic data using </a:t>
            </a:r>
            <a:r>
              <a:rPr lang="en-US" sz="1200" b="1" dirty="0" smtClean="0">
                <a:solidFill>
                  <a:schemeClr val="bg1"/>
                </a:solidFill>
                <a:latin typeface="Arial" panose="020B0604020202020204" pitchFamily="34" charset="0"/>
              </a:rPr>
              <a:t>SEISAN</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Peter H. </a:t>
            </a:r>
            <a:r>
              <a:rPr lang="en-US" sz="800" dirty="0" smtClean="0">
                <a:solidFill>
                  <a:schemeClr val="bg1"/>
                </a:solidFill>
                <a:latin typeface="Arial" panose="020B0604020202020204" pitchFamily="34" charset="0"/>
                <a:ea typeface="Avenir Book" charset="0"/>
              </a:rPr>
              <a:t>Voss </a:t>
            </a:r>
            <a:r>
              <a:rPr lang="en-US" sz="800" dirty="0">
                <a:solidFill>
                  <a:schemeClr val="bg1"/>
                </a:solidFill>
                <a:latin typeface="Arial" panose="020B0604020202020204" pitchFamily="34" charset="0"/>
                <a:ea typeface="Avenir Book" charset="0"/>
              </a:rPr>
              <a:t>(pv@geus.dk</a:t>
            </a:r>
            <a:r>
              <a:rPr lang="en-US" sz="800" dirty="0" smtClean="0">
                <a:solidFill>
                  <a:schemeClr val="bg1"/>
                </a:solidFill>
                <a:latin typeface="Arial" panose="020B0604020202020204" pitchFamily="34" charset="0"/>
                <a:ea typeface="Avenir Book" charset="0"/>
              </a:rPr>
              <a:t>)</a:t>
            </a:r>
            <a:r>
              <a:rPr lang="en-US" sz="800" baseline="30000" dirty="0">
                <a:solidFill>
                  <a:schemeClr val="bg1"/>
                </a:solidFill>
                <a:latin typeface="Arial" panose="020B0604020202020204" pitchFamily="34" charset="0"/>
                <a:ea typeface="Avenir Book" charset="0"/>
              </a:rPr>
              <a:t> 1</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rPr>
              <a:t>Tine B Larsen</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Lars Ottemöller</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&amp; Jens </a:t>
            </a:r>
            <a:r>
              <a:rPr lang="en-US" sz="800" dirty="0" smtClean="0">
                <a:solidFill>
                  <a:schemeClr val="bg1"/>
                </a:solidFill>
                <a:latin typeface="Arial" panose="020B0604020202020204" pitchFamily="34" charset="0"/>
                <a:ea typeface="Avenir Book" charset="0"/>
              </a:rPr>
              <a:t>Havskov</a:t>
            </a:r>
            <a:r>
              <a:rPr lang="en-US" sz="800" baseline="30000" dirty="0">
                <a:solidFill>
                  <a:schemeClr val="bg1"/>
                </a:solidFill>
                <a:latin typeface="Arial" panose="020B0604020202020204" pitchFamily="34" charset="0"/>
                <a:ea typeface="Avenir Book" charset="0"/>
              </a:rPr>
              <a:t>2</a:t>
            </a:r>
            <a:endParaRPr lang="en-US" sz="800" baseline="30000" dirty="0" smtClean="0">
              <a:solidFill>
                <a:schemeClr val="bg1"/>
              </a:solidFill>
              <a:latin typeface="Arial" panose="020B0604020202020204" pitchFamily="34" charset="0"/>
              <a:ea typeface="Avenir Book" charset="0"/>
            </a:endParaRPr>
          </a:p>
          <a:p>
            <a:pPr algn="ctr" eaLnBrk="0" hangingPunct="0">
              <a:lnSpc>
                <a:spcPts val="1586"/>
              </a:lnSpc>
            </a:pPr>
            <a:r>
              <a:rPr lang="en-US" sz="800" baseline="30000" dirty="0" smtClean="0">
                <a:solidFill>
                  <a:schemeClr val="bg1"/>
                </a:solidFill>
                <a:latin typeface="Arial" panose="020B0604020202020204" pitchFamily="34" charset="0"/>
                <a:ea typeface="Avenir Book" charset="0"/>
              </a:rPr>
              <a:t>1</a:t>
            </a:r>
            <a:r>
              <a:rPr lang="en-US" sz="800" dirty="0" smtClean="0">
                <a:solidFill>
                  <a:schemeClr val="bg1"/>
                </a:solidFill>
                <a:latin typeface="Arial" panose="020B0604020202020204" pitchFamily="34" charset="0"/>
                <a:ea typeface="Avenir Book" charset="0"/>
              </a:rPr>
              <a:t>Geological </a:t>
            </a:r>
            <a:r>
              <a:rPr lang="en-US" sz="800" dirty="0">
                <a:solidFill>
                  <a:schemeClr val="bg1"/>
                </a:solidFill>
                <a:latin typeface="Arial" panose="020B0604020202020204" pitchFamily="34" charset="0"/>
                <a:ea typeface="Avenir Book" charset="0"/>
              </a:rPr>
              <a:t>Survey of Denmark and Greenland (GEUS), </a:t>
            </a:r>
            <a:r>
              <a:rPr lang="en-US" sz="800" dirty="0" smtClean="0">
                <a:solidFill>
                  <a:schemeClr val="bg1"/>
                </a:solidFill>
                <a:latin typeface="Arial" panose="020B0604020202020204" pitchFamily="34" charset="0"/>
                <a:ea typeface="Avenir Book" charset="0"/>
              </a:rPr>
              <a:t>Denmark,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University of Bergen, </a:t>
            </a:r>
            <a:r>
              <a:rPr lang="en-US" sz="800" dirty="0" smtClean="0">
                <a:solidFill>
                  <a:schemeClr val="bg1"/>
                </a:solidFill>
                <a:latin typeface="Arial" panose="020B0604020202020204" pitchFamily="34" charset="0"/>
                <a:ea typeface="Avenir Book" charset="0"/>
              </a:rPr>
              <a:t>Norway</a:t>
            </a:r>
            <a:endParaRPr lang="en-US" sz="800" dirty="0">
              <a:solidFill>
                <a:schemeClr val="bg1"/>
              </a:solidFill>
              <a:latin typeface="Avenir Book" charset="0"/>
              <a:ea typeface="Avenir Book" charset="0"/>
              <a:cs typeface="Avenir Book" charset="0"/>
            </a:endParaRPr>
          </a:p>
        </p:txBody>
      </p:sp>
      <p:sp>
        <p:nvSpPr>
          <p:cNvPr id="9"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P5.3-530</a:t>
            </a:r>
          </a:p>
        </p:txBody>
      </p:sp>
      <p:sp>
        <p:nvSpPr>
          <p:cNvPr id="10"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729646" y="1165141"/>
            <a:ext cx="6659296" cy="400110"/>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smtClean="0"/>
              <a:t>Data analysis</a:t>
            </a:r>
            <a:endParaRPr lang="en-US" sz="2000" dirty="0"/>
          </a:p>
        </p:txBody>
      </p:sp>
      <p:sp>
        <p:nvSpPr>
          <p:cNvPr id="11"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683129" y="1594121"/>
            <a:ext cx="3412046" cy="3170099"/>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smtClean="0"/>
              <a:t>For a bulletin request the received Nordic format file can be loaded in the SEISAN earthquake </a:t>
            </a:r>
            <a:r>
              <a:rPr lang="en-GB" sz="2000" dirty="0" err="1" smtClean="0"/>
              <a:t>analisis</a:t>
            </a:r>
            <a:r>
              <a:rPr lang="en-GB" sz="2000" dirty="0" smtClean="0"/>
              <a:t> software (</a:t>
            </a:r>
            <a:r>
              <a:rPr lang="en-GB" sz="2000" dirty="0"/>
              <a:t>See </a:t>
            </a:r>
            <a:r>
              <a:rPr lang="en-GB" sz="2000" dirty="0">
                <a:hlinkClick r:id="rId2"/>
              </a:rPr>
              <a:t>http://seisan.info</a:t>
            </a:r>
            <a:r>
              <a:rPr lang="en-GB" sz="2000" dirty="0" smtClean="0">
                <a:hlinkClick r:id="rId2"/>
              </a:rPr>
              <a:t>/</a:t>
            </a:r>
            <a:r>
              <a:rPr lang="en-GB" sz="2000" dirty="0" smtClean="0"/>
              <a:t>). SEISAN has different applications for analysing the events in a bulletin, to do a relocation the SEISAN Locater seen here is one option.</a:t>
            </a:r>
            <a:endParaRPr lang="da-DK" sz="2000" dirty="0"/>
          </a:p>
        </p:txBody>
      </p:sp>
      <p:pic>
        <p:nvPicPr>
          <p:cNvPr id="13" name="Billede 12"/>
          <p:cNvPicPr/>
          <p:nvPr/>
        </p:nvPicPr>
        <p:blipFill>
          <a:blip r:embed="rId3"/>
          <a:stretch>
            <a:fillRect/>
          </a:stretch>
        </p:blipFill>
        <p:spPr>
          <a:xfrm>
            <a:off x="4048657" y="1483021"/>
            <a:ext cx="5095343" cy="3118475"/>
          </a:xfrm>
          <a:prstGeom prst="rect">
            <a:avLst/>
          </a:prstGeom>
        </p:spPr>
      </p:pic>
    </p:spTree>
    <p:extLst>
      <p:ext uri="{BB962C8B-B14F-4D97-AF65-F5344CB8AC3E}">
        <p14:creationId xmlns:p14="http://schemas.microsoft.com/office/powerpoint/2010/main" val="3996349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p:cNvPicPr/>
          <p:nvPr/>
        </p:nvPicPr>
        <p:blipFill>
          <a:blip r:embed="rId2"/>
          <a:stretch>
            <a:fillRect/>
          </a:stretch>
        </p:blipFill>
        <p:spPr>
          <a:xfrm>
            <a:off x="3423516" y="1165141"/>
            <a:ext cx="5639142" cy="3127252"/>
          </a:xfrm>
          <a:prstGeom prst="rect">
            <a:avLst/>
          </a:prstGeom>
        </p:spPr>
      </p:pic>
      <p:sp>
        <p:nvSpPr>
          <p:cNvPr id="2" name="Rektangel 1"/>
          <p:cNvSpPr/>
          <p:nvPr/>
        </p:nvSpPr>
        <p:spPr>
          <a:xfrm>
            <a:off x="484462" y="1039761"/>
            <a:ext cx="4264519" cy="3724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xtBox 4">
            <a:extLst>
              <a:ext uri="{FF2B5EF4-FFF2-40B4-BE49-F238E27FC236}">
                <a16:creationId xmlns=""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8"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Integrating </a:t>
            </a:r>
            <a:r>
              <a:rPr lang="en-US" sz="1200" b="1" dirty="0" err="1">
                <a:solidFill>
                  <a:schemeClr val="bg1"/>
                </a:solidFill>
                <a:latin typeface="Arial" panose="020B0604020202020204" pitchFamily="34" charset="0"/>
              </a:rPr>
              <a:t>realtime</a:t>
            </a:r>
            <a:r>
              <a:rPr lang="en-US" sz="1200" b="1" dirty="0">
                <a:solidFill>
                  <a:schemeClr val="bg1"/>
                </a:solidFill>
                <a:latin typeface="Arial" panose="020B0604020202020204" pitchFamily="34" charset="0"/>
              </a:rPr>
              <a:t> CTBTO and local seismic data using </a:t>
            </a:r>
            <a:r>
              <a:rPr lang="en-US" sz="1200" b="1" dirty="0" smtClean="0">
                <a:solidFill>
                  <a:schemeClr val="bg1"/>
                </a:solidFill>
                <a:latin typeface="Arial" panose="020B0604020202020204" pitchFamily="34" charset="0"/>
              </a:rPr>
              <a:t>SEISAN</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Peter H. </a:t>
            </a:r>
            <a:r>
              <a:rPr lang="en-US" sz="800" dirty="0" smtClean="0">
                <a:solidFill>
                  <a:schemeClr val="bg1"/>
                </a:solidFill>
                <a:latin typeface="Arial" panose="020B0604020202020204" pitchFamily="34" charset="0"/>
                <a:ea typeface="Avenir Book" charset="0"/>
              </a:rPr>
              <a:t>Voss </a:t>
            </a:r>
            <a:r>
              <a:rPr lang="en-US" sz="800" dirty="0">
                <a:solidFill>
                  <a:schemeClr val="bg1"/>
                </a:solidFill>
                <a:latin typeface="Arial" panose="020B0604020202020204" pitchFamily="34" charset="0"/>
                <a:ea typeface="Avenir Book" charset="0"/>
              </a:rPr>
              <a:t>(pv@geus.dk</a:t>
            </a:r>
            <a:r>
              <a:rPr lang="en-US" sz="800" dirty="0" smtClean="0">
                <a:solidFill>
                  <a:schemeClr val="bg1"/>
                </a:solidFill>
                <a:latin typeface="Arial" panose="020B0604020202020204" pitchFamily="34" charset="0"/>
                <a:ea typeface="Avenir Book" charset="0"/>
              </a:rPr>
              <a:t>)</a:t>
            </a:r>
            <a:r>
              <a:rPr lang="en-US" sz="800" baseline="30000" dirty="0">
                <a:solidFill>
                  <a:schemeClr val="bg1"/>
                </a:solidFill>
                <a:latin typeface="Arial" panose="020B0604020202020204" pitchFamily="34" charset="0"/>
                <a:ea typeface="Avenir Book" charset="0"/>
              </a:rPr>
              <a:t> 1</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rPr>
              <a:t>Tine B Larsen</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Lars Ottemöller</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&amp; Jens </a:t>
            </a:r>
            <a:r>
              <a:rPr lang="en-US" sz="800" dirty="0" smtClean="0">
                <a:solidFill>
                  <a:schemeClr val="bg1"/>
                </a:solidFill>
                <a:latin typeface="Arial" panose="020B0604020202020204" pitchFamily="34" charset="0"/>
                <a:ea typeface="Avenir Book" charset="0"/>
              </a:rPr>
              <a:t>Havskov</a:t>
            </a:r>
            <a:r>
              <a:rPr lang="en-US" sz="800" baseline="30000" dirty="0">
                <a:solidFill>
                  <a:schemeClr val="bg1"/>
                </a:solidFill>
                <a:latin typeface="Arial" panose="020B0604020202020204" pitchFamily="34" charset="0"/>
                <a:ea typeface="Avenir Book" charset="0"/>
              </a:rPr>
              <a:t>2</a:t>
            </a:r>
            <a:endParaRPr lang="en-US" sz="800" baseline="30000" dirty="0" smtClean="0">
              <a:solidFill>
                <a:schemeClr val="bg1"/>
              </a:solidFill>
              <a:latin typeface="Arial" panose="020B0604020202020204" pitchFamily="34" charset="0"/>
              <a:ea typeface="Avenir Book" charset="0"/>
            </a:endParaRPr>
          </a:p>
          <a:p>
            <a:pPr algn="ctr" eaLnBrk="0" hangingPunct="0">
              <a:lnSpc>
                <a:spcPts val="1586"/>
              </a:lnSpc>
            </a:pPr>
            <a:r>
              <a:rPr lang="en-US" sz="800" baseline="30000" dirty="0" smtClean="0">
                <a:solidFill>
                  <a:schemeClr val="bg1"/>
                </a:solidFill>
                <a:latin typeface="Arial" panose="020B0604020202020204" pitchFamily="34" charset="0"/>
                <a:ea typeface="Avenir Book" charset="0"/>
              </a:rPr>
              <a:t>1</a:t>
            </a:r>
            <a:r>
              <a:rPr lang="en-US" sz="800" dirty="0" smtClean="0">
                <a:solidFill>
                  <a:schemeClr val="bg1"/>
                </a:solidFill>
                <a:latin typeface="Arial" panose="020B0604020202020204" pitchFamily="34" charset="0"/>
                <a:ea typeface="Avenir Book" charset="0"/>
              </a:rPr>
              <a:t>Geological </a:t>
            </a:r>
            <a:r>
              <a:rPr lang="en-US" sz="800" dirty="0">
                <a:solidFill>
                  <a:schemeClr val="bg1"/>
                </a:solidFill>
                <a:latin typeface="Arial" panose="020B0604020202020204" pitchFamily="34" charset="0"/>
                <a:ea typeface="Avenir Book" charset="0"/>
              </a:rPr>
              <a:t>Survey of Denmark and Greenland (GEUS), </a:t>
            </a:r>
            <a:r>
              <a:rPr lang="en-US" sz="800" dirty="0" smtClean="0">
                <a:solidFill>
                  <a:schemeClr val="bg1"/>
                </a:solidFill>
                <a:latin typeface="Arial" panose="020B0604020202020204" pitchFamily="34" charset="0"/>
                <a:ea typeface="Avenir Book" charset="0"/>
              </a:rPr>
              <a:t>Denmark,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University of Bergen, </a:t>
            </a:r>
            <a:r>
              <a:rPr lang="en-US" sz="800" dirty="0" smtClean="0">
                <a:solidFill>
                  <a:schemeClr val="bg1"/>
                </a:solidFill>
                <a:latin typeface="Arial" panose="020B0604020202020204" pitchFamily="34" charset="0"/>
                <a:ea typeface="Avenir Book" charset="0"/>
              </a:rPr>
              <a:t>Norway</a:t>
            </a:r>
            <a:endParaRPr lang="en-US" sz="800" dirty="0">
              <a:solidFill>
                <a:schemeClr val="bg1"/>
              </a:solidFill>
              <a:latin typeface="Avenir Book" charset="0"/>
              <a:ea typeface="Avenir Book" charset="0"/>
              <a:cs typeface="Avenir Book" charset="0"/>
            </a:endParaRPr>
          </a:p>
        </p:txBody>
      </p:sp>
      <p:sp>
        <p:nvSpPr>
          <p:cNvPr id="9"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P5.3-530</a:t>
            </a:r>
          </a:p>
        </p:txBody>
      </p:sp>
      <p:sp>
        <p:nvSpPr>
          <p:cNvPr id="10"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729646" y="1165141"/>
            <a:ext cx="6659296" cy="400110"/>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smtClean="0"/>
              <a:t>Data analysis</a:t>
            </a:r>
            <a:endParaRPr lang="en-US" sz="2000" dirty="0"/>
          </a:p>
        </p:txBody>
      </p:sp>
      <p:sp>
        <p:nvSpPr>
          <p:cNvPr id="11"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683128" y="1594121"/>
            <a:ext cx="3962613" cy="3170099"/>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smtClean="0"/>
              <a:t>After the event location SEISAN gives different epicentre mapping options, here we show how the Google Earth plugin phases parametric data in KML format that Google Earth will load using its network functionality. Red circle is new epicentre after relocation and blue is old. Black is error ellipse and triangle are stations with </a:t>
            </a:r>
            <a:r>
              <a:rPr lang="en-GB" sz="2000" dirty="0" err="1" smtClean="0"/>
              <a:t>gray</a:t>
            </a:r>
            <a:r>
              <a:rPr lang="en-GB" sz="2000" dirty="0" smtClean="0"/>
              <a:t> paths.</a:t>
            </a:r>
            <a:endParaRPr lang="da-DK" sz="2000" dirty="0"/>
          </a:p>
        </p:txBody>
      </p:sp>
    </p:spTree>
    <p:extLst>
      <p:ext uri="{BB962C8B-B14F-4D97-AF65-F5344CB8AC3E}">
        <p14:creationId xmlns:p14="http://schemas.microsoft.com/office/powerpoint/2010/main" val="85647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8"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Integrating </a:t>
            </a:r>
            <a:r>
              <a:rPr lang="en-US" sz="1200" b="1" dirty="0" err="1">
                <a:solidFill>
                  <a:schemeClr val="bg1"/>
                </a:solidFill>
                <a:latin typeface="Arial" panose="020B0604020202020204" pitchFamily="34" charset="0"/>
              </a:rPr>
              <a:t>realtime</a:t>
            </a:r>
            <a:r>
              <a:rPr lang="en-US" sz="1200" b="1" dirty="0">
                <a:solidFill>
                  <a:schemeClr val="bg1"/>
                </a:solidFill>
                <a:latin typeface="Arial" panose="020B0604020202020204" pitchFamily="34" charset="0"/>
              </a:rPr>
              <a:t> CTBTO and local seismic data using </a:t>
            </a:r>
            <a:r>
              <a:rPr lang="en-US" sz="1200" b="1" dirty="0" smtClean="0">
                <a:solidFill>
                  <a:schemeClr val="bg1"/>
                </a:solidFill>
                <a:latin typeface="Arial" panose="020B0604020202020204" pitchFamily="34" charset="0"/>
              </a:rPr>
              <a:t>SEISAN</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Peter H. </a:t>
            </a:r>
            <a:r>
              <a:rPr lang="en-US" sz="800" dirty="0" smtClean="0">
                <a:solidFill>
                  <a:schemeClr val="bg1"/>
                </a:solidFill>
                <a:latin typeface="Arial" panose="020B0604020202020204" pitchFamily="34" charset="0"/>
                <a:ea typeface="Avenir Book" charset="0"/>
              </a:rPr>
              <a:t>Voss </a:t>
            </a:r>
            <a:r>
              <a:rPr lang="en-US" sz="800" dirty="0">
                <a:solidFill>
                  <a:schemeClr val="bg1"/>
                </a:solidFill>
                <a:latin typeface="Arial" panose="020B0604020202020204" pitchFamily="34" charset="0"/>
                <a:ea typeface="Avenir Book" charset="0"/>
              </a:rPr>
              <a:t>(pv@geus.dk</a:t>
            </a:r>
            <a:r>
              <a:rPr lang="en-US" sz="800" dirty="0" smtClean="0">
                <a:solidFill>
                  <a:schemeClr val="bg1"/>
                </a:solidFill>
                <a:latin typeface="Arial" panose="020B0604020202020204" pitchFamily="34" charset="0"/>
                <a:ea typeface="Avenir Book" charset="0"/>
              </a:rPr>
              <a:t>)</a:t>
            </a:r>
            <a:r>
              <a:rPr lang="en-US" sz="800" baseline="30000" dirty="0">
                <a:solidFill>
                  <a:schemeClr val="bg1"/>
                </a:solidFill>
                <a:latin typeface="Arial" panose="020B0604020202020204" pitchFamily="34" charset="0"/>
                <a:ea typeface="Avenir Book" charset="0"/>
              </a:rPr>
              <a:t> 1</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rPr>
              <a:t>Tine B Larsen</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Lars Ottemöller</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&amp; Jens </a:t>
            </a:r>
            <a:r>
              <a:rPr lang="en-US" sz="800" dirty="0" smtClean="0">
                <a:solidFill>
                  <a:schemeClr val="bg1"/>
                </a:solidFill>
                <a:latin typeface="Arial" panose="020B0604020202020204" pitchFamily="34" charset="0"/>
                <a:ea typeface="Avenir Book" charset="0"/>
              </a:rPr>
              <a:t>Havskov</a:t>
            </a:r>
            <a:r>
              <a:rPr lang="en-US" sz="800" baseline="30000" dirty="0">
                <a:solidFill>
                  <a:schemeClr val="bg1"/>
                </a:solidFill>
                <a:latin typeface="Arial" panose="020B0604020202020204" pitchFamily="34" charset="0"/>
                <a:ea typeface="Avenir Book" charset="0"/>
              </a:rPr>
              <a:t>2</a:t>
            </a:r>
            <a:endParaRPr lang="en-US" sz="800" baseline="30000" dirty="0" smtClean="0">
              <a:solidFill>
                <a:schemeClr val="bg1"/>
              </a:solidFill>
              <a:latin typeface="Arial" panose="020B0604020202020204" pitchFamily="34" charset="0"/>
              <a:ea typeface="Avenir Book" charset="0"/>
            </a:endParaRPr>
          </a:p>
          <a:p>
            <a:pPr algn="ctr" eaLnBrk="0" hangingPunct="0">
              <a:lnSpc>
                <a:spcPts val="1586"/>
              </a:lnSpc>
            </a:pPr>
            <a:r>
              <a:rPr lang="en-US" sz="800" baseline="30000" dirty="0" smtClean="0">
                <a:solidFill>
                  <a:schemeClr val="bg1"/>
                </a:solidFill>
                <a:latin typeface="Arial" panose="020B0604020202020204" pitchFamily="34" charset="0"/>
                <a:ea typeface="Avenir Book" charset="0"/>
              </a:rPr>
              <a:t>1</a:t>
            </a:r>
            <a:r>
              <a:rPr lang="en-US" sz="800" dirty="0" smtClean="0">
                <a:solidFill>
                  <a:schemeClr val="bg1"/>
                </a:solidFill>
                <a:latin typeface="Arial" panose="020B0604020202020204" pitchFamily="34" charset="0"/>
                <a:ea typeface="Avenir Book" charset="0"/>
              </a:rPr>
              <a:t>Geological </a:t>
            </a:r>
            <a:r>
              <a:rPr lang="en-US" sz="800" dirty="0">
                <a:solidFill>
                  <a:schemeClr val="bg1"/>
                </a:solidFill>
                <a:latin typeface="Arial" panose="020B0604020202020204" pitchFamily="34" charset="0"/>
                <a:ea typeface="Avenir Book" charset="0"/>
              </a:rPr>
              <a:t>Survey of Denmark and Greenland (GEUS), </a:t>
            </a:r>
            <a:r>
              <a:rPr lang="en-US" sz="800" dirty="0" smtClean="0">
                <a:solidFill>
                  <a:schemeClr val="bg1"/>
                </a:solidFill>
                <a:latin typeface="Arial" panose="020B0604020202020204" pitchFamily="34" charset="0"/>
                <a:ea typeface="Avenir Book" charset="0"/>
              </a:rPr>
              <a:t>Denmark,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University of Bergen, </a:t>
            </a:r>
            <a:r>
              <a:rPr lang="en-US" sz="800" dirty="0" smtClean="0">
                <a:solidFill>
                  <a:schemeClr val="bg1"/>
                </a:solidFill>
                <a:latin typeface="Arial" panose="020B0604020202020204" pitchFamily="34" charset="0"/>
                <a:ea typeface="Avenir Book" charset="0"/>
              </a:rPr>
              <a:t>Norway</a:t>
            </a:r>
            <a:endParaRPr lang="en-US" sz="800" dirty="0">
              <a:solidFill>
                <a:schemeClr val="bg1"/>
              </a:solidFill>
              <a:latin typeface="Avenir Book" charset="0"/>
              <a:ea typeface="Avenir Book" charset="0"/>
              <a:cs typeface="Avenir Book" charset="0"/>
            </a:endParaRPr>
          </a:p>
        </p:txBody>
      </p:sp>
      <p:sp>
        <p:nvSpPr>
          <p:cNvPr id="9"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P5.3-530</a:t>
            </a:r>
          </a:p>
        </p:txBody>
      </p:sp>
      <p:sp>
        <p:nvSpPr>
          <p:cNvPr id="10"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729646" y="1165141"/>
            <a:ext cx="6659296" cy="400110"/>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smtClean="0"/>
              <a:t>Signal analysis</a:t>
            </a:r>
            <a:endParaRPr lang="en-US" sz="2000" dirty="0"/>
          </a:p>
        </p:txBody>
      </p:sp>
      <p:sp>
        <p:nvSpPr>
          <p:cNvPr id="11"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953477" y="1666568"/>
            <a:ext cx="3288890" cy="2862322"/>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smtClean="0"/>
              <a:t>The real-time data received via the GCI can be accessed directly by SEISAN. If one already have events defined in SEISAN one can setup the GCI data as a virtual network in SEISAN and associate these to the events one with to analyse.</a:t>
            </a:r>
            <a:endParaRPr lang="da-DK" sz="2000" dirty="0"/>
          </a:p>
        </p:txBody>
      </p:sp>
      <p:sp>
        <p:nvSpPr>
          <p:cNvPr id="7"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4584291" y="1711904"/>
            <a:ext cx="4456470" cy="2308324"/>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smtClean="0"/>
              <a:t>In the Nordic format one can either specify each data channel, as:</a:t>
            </a:r>
          </a:p>
          <a:p>
            <a:r>
              <a:rPr lang="da-DK" sz="1200" dirty="0">
                <a:latin typeface="Courier New" panose="02070309020205020404" pitchFamily="49" charset="0"/>
                <a:cs typeface="Courier New" panose="02070309020205020404" pitchFamily="49" charset="0"/>
              </a:rPr>
              <a:t> </a:t>
            </a:r>
            <a:r>
              <a:rPr lang="en-GB" sz="1200" dirty="0">
                <a:latin typeface="Courier New" panose="02070309020205020404" pitchFamily="49" charset="0"/>
                <a:cs typeface="Courier New" panose="02070309020205020404" pitchFamily="49" charset="0"/>
              </a:rPr>
              <a:t>ARC SFJD  BHZ IM    2020  2 1  859  0 </a:t>
            </a:r>
            <a:r>
              <a:rPr lang="en-GB" sz="1200" dirty="0" smtClean="0">
                <a:latin typeface="Courier New" panose="02070309020205020404" pitchFamily="49" charset="0"/>
                <a:cs typeface="Courier New" panose="02070309020205020404" pitchFamily="49" charset="0"/>
              </a:rPr>
              <a:t>10000</a:t>
            </a:r>
            <a:endParaRPr lang="en-US" sz="1200" dirty="0">
              <a:latin typeface="Courier New" panose="02070309020205020404" pitchFamily="49" charset="0"/>
              <a:cs typeface="Courier New" panose="02070309020205020404" pitchFamily="49" charset="0"/>
            </a:endParaRPr>
          </a:p>
          <a:p>
            <a:r>
              <a:rPr lang="en-GB" sz="2000" dirty="0" smtClean="0"/>
              <a:t>with start time and duration. Or specify a virtual network, here “_CTBTO” as</a:t>
            </a:r>
          </a:p>
          <a:p>
            <a:r>
              <a:rPr lang="en-GB" sz="1200" dirty="0" smtClean="0">
                <a:latin typeface="Courier New" panose="02070309020205020404" pitchFamily="49" charset="0"/>
                <a:cs typeface="Courier New" panose="02070309020205020404" pitchFamily="49" charset="0"/>
              </a:rPr>
              <a:t> ARC _CTBTO          </a:t>
            </a:r>
            <a:r>
              <a:rPr lang="en-GB" sz="1200" dirty="0">
                <a:latin typeface="Courier New" panose="02070309020205020404" pitchFamily="49" charset="0"/>
                <a:cs typeface="Courier New" panose="02070309020205020404" pitchFamily="49" charset="0"/>
              </a:rPr>
              <a:t>2020  2 1  859  0 10000</a:t>
            </a:r>
            <a:endParaRPr lang="en-US" sz="1200" dirty="0">
              <a:latin typeface="Courier New" panose="02070309020205020404" pitchFamily="49" charset="0"/>
              <a:cs typeface="Courier New" panose="02070309020205020404" pitchFamily="49" charset="0"/>
            </a:endParaRPr>
          </a:p>
          <a:p>
            <a:r>
              <a:rPr lang="en-GB" sz="2000" dirty="0" smtClean="0"/>
              <a:t>with </a:t>
            </a:r>
            <a:r>
              <a:rPr lang="en-GB" sz="2000" dirty="0"/>
              <a:t>start time </a:t>
            </a:r>
            <a:r>
              <a:rPr lang="en-GB" sz="2000" dirty="0" smtClean="0"/>
              <a:t>and duration.</a:t>
            </a:r>
          </a:p>
          <a:p>
            <a:r>
              <a:rPr lang="en-GB" sz="2000" dirty="0" smtClean="0">
                <a:cs typeface="Courier New" panose="02070309020205020404" pitchFamily="49" charset="0"/>
              </a:rPr>
              <a:t>See the SEISAN manual fro details.</a:t>
            </a:r>
            <a:endParaRPr lang="da-DK" sz="2000" dirty="0">
              <a:cs typeface="Courier New" panose="02070309020205020404" pitchFamily="49" charset="0"/>
            </a:endParaRPr>
          </a:p>
        </p:txBody>
      </p:sp>
    </p:spTree>
    <p:extLst>
      <p:ext uri="{BB962C8B-B14F-4D97-AF65-F5344CB8AC3E}">
        <p14:creationId xmlns:p14="http://schemas.microsoft.com/office/powerpoint/2010/main" val="82922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p:cNvPicPr/>
          <p:nvPr/>
        </p:nvPicPr>
        <p:blipFill>
          <a:blip r:embed="rId2"/>
          <a:stretch>
            <a:fillRect/>
          </a:stretch>
        </p:blipFill>
        <p:spPr>
          <a:xfrm>
            <a:off x="3797710" y="1755058"/>
            <a:ext cx="5242826" cy="2792914"/>
          </a:xfrm>
          <a:prstGeom prst="rect">
            <a:avLst/>
          </a:prstGeom>
        </p:spPr>
      </p:pic>
      <p:sp>
        <p:nvSpPr>
          <p:cNvPr id="2" name="Rektangel 1"/>
          <p:cNvSpPr/>
          <p:nvPr/>
        </p:nvSpPr>
        <p:spPr>
          <a:xfrm>
            <a:off x="484462" y="1039761"/>
            <a:ext cx="4264519" cy="3724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xtBox 4">
            <a:extLst>
              <a:ext uri="{FF2B5EF4-FFF2-40B4-BE49-F238E27FC236}">
                <a16:creationId xmlns=""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8"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Integrating </a:t>
            </a:r>
            <a:r>
              <a:rPr lang="en-US" sz="1200" b="1" dirty="0" err="1">
                <a:solidFill>
                  <a:schemeClr val="bg1"/>
                </a:solidFill>
                <a:latin typeface="Arial" panose="020B0604020202020204" pitchFamily="34" charset="0"/>
              </a:rPr>
              <a:t>realtime</a:t>
            </a:r>
            <a:r>
              <a:rPr lang="en-US" sz="1200" b="1" dirty="0">
                <a:solidFill>
                  <a:schemeClr val="bg1"/>
                </a:solidFill>
                <a:latin typeface="Arial" panose="020B0604020202020204" pitchFamily="34" charset="0"/>
              </a:rPr>
              <a:t> CTBTO and local seismic data using </a:t>
            </a:r>
            <a:r>
              <a:rPr lang="en-US" sz="1200" b="1" dirty="0" smtClean="0">
                <a:solidFill>
                  <a:schemeClr val="bg1"/>
                </a:solidFill>
                <a:latin typeface="Arial" panose="020B0604020202020204" pitchFamily="34" charset="0"/>
              </a:rPr>
              <a:t>SEISAN</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Peter H. </a:t>
            </a:r>
            <a:r>
              <a:rPr lang="en-US" sz="800" dirty="0" smtClean="0">
                <a:solidFill>
                  <a:schemeClr val="bg1"/>
                </a:solidFill>
                <a:latin typeface="Arial" panose="020B0604020202020204" pitchFamily="34" charset="0"/>
                <a:ea typeface="Avenir Book" charset="0"/>
              </a:rPr>
              <a:t>Voss </a:t>
            </a:r>
            <a:r>
              <a:rPr lang="en-US" sz="800" dirty="0">
                <a:solidFill>
                  <a:schemeClr val="bg1"/>
                </a:solidFill>
                <a:latin typeface="Arial" panose="020B0604020202020204" pitchFamily="34" charset="0"/>
                <a:ea typeface="Avenir Book" charset="0"/>
              </a:rPr>
              <a:t>(pv@geus.dk</a:t>
            </a:r>
            <a:r>
              <a:rPr lang="en-US" sz="800" dirty="0" smtClean="0">
                <a:solidFill>
                  <a:schemeClr val="bg1"/>
                </a:solidFill>
                <a:latin typeface="Arial" panose="020B0604020202020204" pitchFamily="34" charset="0"/>
                <a:ea typeface="Avenir Book" charset="0"/>
              </a:rPr>
              <a:t>)</a:t>
            </a:r>
            <a:r>
              <a:rPr lang="en-US" sz="800" baseline="30000" dirty="0">
                <a:solidFill>
                  <a:schemeClr val="bg1"/>
                </a:solidFill>
                <a:latin typeface="Arial" panose="020B0604020202020204" pitchFamily="34" charset="0"/>
                <a:ea typeface="Avenir Book" charset="0"/>
              </a:rPr>
              <a:t> 1</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rPr>
              <a:t>Tine B Larsen</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Lars Ottemöller</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&amp; Jens </a:t>
            </a:r>
            <a:r>
              <a:rPr lang="en-US" sz="800" dirty="0" smtClean="0">
                <a:solidFill>
                  <a:schemeClr val="bg1"/>
                </a:solidFill>
                <a:latin typeface="Arial" panose="020B0604020202020204" pitchFamily="34" charset="0"/>
                <a:ea typeface="Avenir Book" charset="0"/>
              </a:rPr>
              <a:t>Havskov</a:t>
            </a:r>
            <a:r>
              <a:rPr lang="en-US" sz="800" baseline="30000" dirty="0">
                <a:solidFill>
                  <a:schemeClr val="bg1"/>
                </a:solidFill>
                <a:latin typeface="Arial" panose="020B0604020202020204" pitchFamily="34" charset="0"/>
                <a:ea typeface="Avenir Book" charset="0"/>
              </a:rPr>
              <a:t>2</a:t>
            </a:r>
            <a:endParaRPr lang="en-US" sz="800" baseline="30000" dirty="0" smtClean="0">
              <a:solidFill>
                <a:schemeClr val="bg1"/>
              </a:solidFill>
              <a:latin typeface="Arial" panose="020B0604020202020204" pitchFamily="34" charset="0"/>
              <a:ea typeface="Avenir Book" charset="0"/>
            </a:endParaRPr>
          </a:p>
          <a:p>
            <a:pPr algn="ctr" eaLnBrk="0" hangingPunct="0">
              <a:lnSpc>
                <a:spcPts val="1586"/>
              </a:lnSpc>
            </a:pPr>
            <a:r>
              <a:rPr lang="en-US" sz="800" baseline="30000" dirty="0" smtClean="0">
                <a:solidFill>
                  <a:schemeClr val="bg1"/>
                </a:solidFill>
                <a:latin typeface="Arial" panose="020B0604020202020204" pitchFamily="34" charset="0"/>
                <a:ea typeface="Avenir Book" charset="0"/>
              </a:rPr>
              <a:t>1</a:t>
            </a:r>
            <a:r>
              <a:rPr lang="en-US" sz="800" dirty="0" smtClean="0">
                <a:solidFill>
                  <a:schemeClr val="bg1"/>
                </a:solidFill>
                <a:latin typeface="Arial" panose="020B0604020202020204" pitchFamily="34" charset="0"/>
                <a:ea typeface="Avenir Book" charset="0"/>
              </a:rPr>
              <a:t>Geological </a:t>
            </a:r>
            <a:r>
              <a:rPr lang="en-US" sz="800" dirty="0">
                <a:solidFill>
                  <a:schemeClr val="bg1"/>
                </a:solidFill>
                <a:latin typeface="Arial" panose="020B0604020202020204" pitchFamily="34" charset="0"/>
                <a:ea typeface="Avenir Book" charset="0"/>
              </a:rPr>
              <a:t>Survey of Denmark and Greenland (GEUS), </a:t>
            </a:r>
            <a:r>
              <a:rPr lang="en-US" sz="800" dirty="0" smtClean="0">
                <a:solidFill>
                  <a:schemeClr val="bg1"/>
                </a:solidFill>
                <a:latin typeface="Arial" panose="020B0604020202020204" pitchFamily="34" charset="0"/>
                <a:ea typeface="Avenir Book" charset="0"/>
              </a:rPr>
              <a:t>Denmark,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University of Bergen, </a:t>
            </a:r>
            <a:r>
              <a:rPr lang="en-US" sz="800" dirty="0" smtClean="0">
                <a:solidFill>
                  <a:schemeClr val="bg1"/>
                </a:solidFill>
                <a:latin typeface="Arial" panose="020B0604020202020204" pitchFamily="34" charset="0"/>
                <a:ea typeface="Avenir Book" charset="0"/>
              </a:rPr>
              <a:t>Norway</a:t>
            </a:r>
            <a:endParaRPr lang="en-US" sz="800" dirty="0">
              <a:solidFill>
                <a:schemeClr val="bg1"/>
              </a:solidFill>
              <a:latin typeface="Avenir Book" charset="0"/>
              <a:ea typeface="Avenir Book" charset="0"/>
              <a:cs typeface="Avenir Book" charset="0"/>
            </a:endParaRPr>
          </a:p>
        </p:txBody>
      </p:sp>
      <p:sp>
        <p:nvSpPr>
          <p:cNvPr id="9"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P5.3-530</a:t>
            </a:r>
          </a:p>
        </p:txBody>
      </p:sp>
      <p:sp>
        <p:nvSpPr>
          <p:cNvPr id="10"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729646" y="1165141"/>
            <a:ext cx="6659296" cy="400110"/>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smtClean="0"/>
              <a:t>Signal analysis</a:t>
            </a:r>
            <a:endParaRPr lang="en-US" sz="2000" dirty="0"/>
          </a:p>
        </p:txBody>
      </p:sp>
      <p:sp>
        <p:nvSpPr>
          <p:cNvPr id="11"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668376" y="1594121"/>
            <a:ext cx="4198588" cy="3170099"/>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smtClean="0"/>
              <a:t>To display waveform data in SEISAN one can plot several stations, trace by trace or three component. Here we show several stations. SEISAN has several filters options, that the user can adjust to their need. Here we show picks of IP and EP using a 1 to 5 Hz filter. SEISAN reads station meta data in RESP format (ASCII version of </a:t>
            </a:r>
            <a:r>
              <a:rPr lang="en-GB" sz="2000" dirty="0" err="1" smtClean="0"/>
              <a:t>dataless</a:t>
            </a:r>
            <a:r>
              <a:rPr lang="en-GB" sz="2000" dirty="0" smtClean="0"/>
              <a:t> SEED) for reading amplitudes.</a:t>
            </a:r>
            <a:endParaRPr lang="da-DK" sz="2000" dirty="0"/>
          </a:p>
        </p:txBody>
      </p:sp>
    </p:spTree>
    <p:extLst>
      <p:ext uri="{BB962C8B-B14F-4D97-AF65-F5344CB8AC3E}">
        <p14:creationId xmlns:p14="http://schemas.microsoft.com/office/powerpoint/2010/main" val="99938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CONCLUSIONS</a:t>
            </a:r>
          </a:p>
        </p:txBody>
      </p:sp>
      <p:sp>
        <p:nvSpPr>
          <p:cNvPr id="6"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Integrating </a:t>
            </a:r>
            <a:r>
              <a:rPr lang="en-US" sz="1200" b="1" dirty="0" err="1">
                <a:solidFill>
                  <a:schemeClr val="bg1"/>
                </a:solidFill>
                <a:latin typeface="Arial" panose="020B0604020202020204" pitchFamily="34" charset="0"/>
              </a:rPr>
              <a:t>realtime</a:t>
            </a:r>
            <a:r>
              <a:rPr lang="en-US" sz="1200" b="1" dirty="0">
                <a:solidFill>
                  <a:schemeClr val="bg1"/>
                </a:solidFill>
                <a:latin typeface="Arial" panose="020B0604020202020204" pitchFamily="34" charset="0"/>
              </a:rPr>
              <a:t> CTBTO and local seismic data using </a:t>
            </a:r>
            <a:r>
              <a:rPr lang="en-US" sz="1200" b="1" dirty="0" smtClean="0">
                <a:solidFill>
                  <a:schemeClr val="bg1"/>
                </a:solidFill>
                <a:latin typeface="Arial" panose="020B0604020202020204" pitchFamily="34" charset="0"/>
              </a:rPr>
              <a:t>SEISAN</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Peter H. </a:t>
            </a:r>
            <a:r>
              <a:rPr lang="en-US" sz="800" dirty="0" smtClean="0">
                <a:solidFill>
                  <a:schemeClr val="bg1"/>
                </a:solidFill>
                <a:latin typeface="Arial" panose="020B0604020202020204" pitchFamily="34" charset="0"/>
                <a:ea typeface="Avenir Book" charset="0"/>
              </a:rPr>
              <a:t>Voss </a:t>
            </a:r>
            <a:r>
              <a:rPr lang="en-US" sz="800" dirty="0">
                <a:solidFill>
                  <a:schemeClr val="bg1"/>
                </a:solidFill>
                <a:latin typeface="Arial" panose="020B0604020202020204" pitchFamily="34" charset="0"/>
                <a:ea typeface="Avenir Book" charset="0"/>
              </a:rPr>
              <a:t>(pv@geus.dk</a:t>
            </a:r>
            <a:r>
              <a:rPr lang="en-US" sz="800" dirty="0" smtClean="0">
                <a:solidFill>
                  <a:schemeClr val="bg1"/>
                </a:solidFill>
                <a:latin typeface="Arial" panose="020B0604020202020204" pitchFamily="34" charset="0"/>
                <a:ea typeface="Avenir Book" charset="0"/>
              </a:rPr>
              <a:t>)</a:t>
            </a:r>
            <a:r>
              <a:rPr lang="en-US" sz="800" baseline="30000" dirty="0">
                <a:solidFill>
                  <a:schemeClr val="bg1"/>
                </a:solidFill>
                <a:latin typeface="Arial" panose="020B0604020202020204" pitchFamily="34" charset="0"/>
                <a:ea typeface="Avenir Book" charset="0"/>
              </a:rPr>
              <a:t> 1</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rPr>
              <a:t>Tine B Larsen</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Lars Ottemöller</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&amp; Jens </a:t>
            </a:r>
            <a:r>
              <a:rPr lang="en-US" sz="800" dirty="0" smtClean="0">
                <a:solidFill>
                  <a:schemeClr val="bg1"/>
                </a:solidFill>
                <a:latin typeface="Arial" panose="020B0604020202020204" pitchFamily="34" charset="0"/>
                <a:ea typeface="Avenir Book" charset="0"/>
              </a:rPr>
              <a:t>Havskov</a:t>
            </a:r>
            <a:r>
              <a:rPr lang="en-US" sz="800" baseline="30000" dirty="0">
                <a:solidFill>
                  <a:schemeClr val="bg1"/>
                </a:solidFill>
                <a:latin typeface="Arial" panose="020B0604020202020204" pitchFamily="34" charset="0"/>
                <a:ea typeface="Avenir Book" charset="0"/>
              </a:rPr>
              <a:t>2</a:t>
            </a:r>
            <a:endParaRPr lang="en-US" sz="800" baseline="30000" dirty="0" smtClean="0">
              <a:solidFill>
                <a:schemeClr val="bg1"/>
              </a:solidFill>
              <a:latin typeface="Arial" panose="020B0604020202020204" pitchFamily="34" charset="0"/>
              <a:ea typeface="Avenir Book" charset="0"/>
            </a:endParaRPr>
          </a:p>
          <a:p>
            <a:pPr algn="ctr" eaLnBrk="0" hangingPunct="0">
              <a:lnSpc>
                <a:spcPts val="1586"/>
              </a:lnSpc>
            </a:pPr>
            <a:r>
              <a:rPr lang="en-US" sz="800" baseline="30000" dirty="0" smtClean="0">
                <a:solidFill>
                  <a:schemeClr val="bg1"/>
                </a:solidFill>
                <a:latin typeface="Arial" panose="020B0604020202020204" pitchFamily="34" charset="0"/>
                <a:ea typeface="Avenir Book" charset="0"/>
              </a:rPr>
              <a:t>1</a:t>
            </a:r>
            <a:r>
              <a:rPr lang="en-US" sz="800" dirty="0" smtClean="0">
                <a:solidFill>
                  <a:schemeClr val="bg1"/>
                </a:solidFill>
                <a:latin typeface="Arial" panose="020B0604020202020204" pitchFamily="34" charset="0"/>
                <a:ea typeface="Avenir Book" charset="0"/>
              </a:rPr>
              <a:t>Geological </a:t>
            </a:r>
            <a:r>
              <a:rPr lang="en-US" sz="800" dirty="0">
                <a:solidFill>
                  <a:schemeClr val="bg1"/>
                </a:solidFill>
                <a:latin typeface="Arial" panose="020B0604020202020204" pitchFamily="34" charset="0"/>
                <a:ea typeface="Avenir Book" charset="0"/>
              </a:rPr>
              <a:t>Survey of Denmark and Greenland (GEUS), </a:t>
            </a:r>
            <a:r>
              <a:rPr lang="en-US" sz="800" dirty="0" smtClean="0">
                <a:solidFill>
                  <a:schemeClr val="bg1"/>
                </a:solidFill>
                <a:latin typeface="Arial" panose="020B0604020202020204" pitchFamily="34" charset="0"/>
                <a:ea typeface="Avenir Book" charset="0"/>
              </a:rPr>
              <a:t>Denmark,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University of Bergen, </a:t>
            </a:r>
            <a:r>
              <a:rPr lang="en-US" sz="800" dirty="0" smtClean="0">
                <a:solidFill>
                  <a:schemeClr val="bg1"/>
                </a:solidFill>
                <a:latin typeface="Arial" panose="020B0604020202020204" pitchFamily="34" charset="0"/>
                <a:ea typeface="Avenir Book" charset="0"/>
              </a:rPr>
              <a:t>Norway</a:t>
            </a:r>
            <a:endParaRPr lang="en-US" sz="800" dirty="0">
              <a:solidFill>
                <a:schemeClr val="bg1"/>
              </a:solidFill>
              <a:latin typeface="Avenir Book" charset="0"/>
              <a:ea typeface="Avenir Book" charset="0"/>
              <a:cs typeface="Avenir Book" charset="0"/>
            </a:endParaRPr>
          </a:p>
        </p:txBody>
      </p:sp>
      <p:sp>
        <p:nvSpPr>
          <p:cNvPr id="7"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P5.3-530</a:t>
            </a:r>
          </a:p>
        </p:txBody>
      </p:sp>
      <p:sp>
        <p:nvSpPr>
          <p:cNvPr id="8"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679718" y="1166490"/>
            <a:ext cx="7369999" cy="3477875"/>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smtClean="0"/>
              <a:t>We have presented how the new formats for IDC products recently made available by PTS, can be accessed and used in seismic signal analysis: </a:t>
            </a:r>
            <a:r>
              <a:rPr lang="en-US" sz="2000" dirty="0" smtClean="0"/>
              <a:t>NORDIC </a:t>
            </a:r>
            <a:r>
              <a:rPr lang="en-US" sz="2000" dirty="0"/>
              <a:t>format support for </a:t>
            </a:r>
            <a:r>
              <a:rPr lang="en-US" sz="2000" dirty="0" smtClean="0"/>
              <a:t>bulletins, data-less </a:t>
            </a:r>
            <a:r>
              <a:rPr lang="en-US" sz="2000" dirty="0"/>
              <a:t>SEED format support for station configuration </a:t>
            </a:r>
            <a:r>
              <a:rPr lang="en-US" sz="2000" dirty="0" smtClean="0"/>
              <a:t>information and </a:t>
            </a:r>
            <a:r>
              <a:rPr lang="en-US" sz="2000" dirty="0" err="1" smtClean="0"/>
              <a:t>SEEDLink</a:t>
            </a:r>
            <a:r>
              <a:rPr lang="en-US" sz="2000" dirty="0" smtClean="0"/>
              <a:t> </a:t>
            </a:r>
            <a:r>
              <a:rPr lang="en-US" sz="2000" dirty="0"/>
              <a:t>format for real-time waveform </a:t>
            </a:r>
            <a:r>
              <a:rPr lang="en-US" sz="2000" dirty="0" smtClean="0"/>
              <a:t>data.</a:t>
            </a:r>
          </a:p>
          <a:p>
            <a:r>
              <a:rPr lang="en-US" sz="2000" dirty="0" smtClean="0"/>
              <a:t>The new formats will be very useful for the NDC when requesting real-time data and for the many NDC’s using the SEISAN software when processing and analyzing both IMS bulletins and seismic waveform data.</a:t>
            </a:r>
          </a:p>
          <a:p>
            <a:r>
              <a:rPr lang="en-US" sz="2000" dirty="0" smtClean="0"/>
              <a:t>More details are fond at </a:t>
            </a:r>
            <a:r>
              <a:rPr lang="en-GB" sz="2000" dirty="0"/>
              <a:t>NDC Forum at:</a:t>
            </a:r>
          </a:p>
          <a:p>
            <a:r>
              <a:rPr lang="da-DK" sz="2000" dirty="0">
                <a:hlinkClick r:id="rId2"/>
              </a:rPr>
              <a:t>https://</a:t>
            </a:r>
            <a:r>
              <a:rPr lang="da-DK" sz="2000" dirty="0" smtClean="0">
                <a:hlinkClick r:id="rId2"/>
              </a:rPr>
              <a:t>ndc-forum.ctbto.org/c/other-shi-analysis-software/seisan</a:t>
            </a:r>
            <a:r>
              <a:rPr lang="da-DK" sz="2000" dirty="0" smtClean="0"/>
              <a:t>Q</a:t>
            </a:r>
            <a:endParaRPr lang="en-US" sz="2000" dirty="0"/>
          </a:p>
        </p:txBody>
      </p:sp>
    </p:spTree>
    <p:extLst>
      <p:ext uri="{BB962C8B-B14F-4D97-AF65-F5344CB8AC3E}">
        <p14:creationId xmlns:p14="http://schemas.microsoft.com/office/powerpoint/2010/main" val="34105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p:nvPr/>
        </p:nvPicPr>
        <p:blipFill>
          <a:blip r:embed="rId2"/>
          <a:stretch>
            <a:fillRect/>
          </a:stretch>
        </p:blipFill>
        <p:spPr>
          <a:xfrm>
            <a:off x="3480619" y="1747684"/>
            <a:ext cx="5583964" cy="3016536"/>
          </a:xfrm>
          <a:prstGeom prst="rect">
            <a:avLst/>
          </a:prstGeom>
        </p:spPr>
      </p:pic>
      <p:sp>
        <p:nvSpPr>
          <p:cNvPr id="2" name="Rektangel 1"/>
          <p:cNvSpPr/>
          <p:nvPr/>
        </p:nvSpPr>
        <p:spPr>
          <a:xfrm>
            <a:off x="611238" y="1394689"/>
            <a:ext cx="4609691" cy="2299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Box 3">
            <a:extLst>
              <a:ext uri="{FF2B5EF4-FFF2-40B4-BE49-F238E27FC236}">
                <a16:creationId xmlns=""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ABSTRACT</a:t>
            </a:r>
          </a:p>
        </p:txBody>
      </p:sp>
      <p:sp>
        <p:nvSpPr>
          <p:cNvPr id="6"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611238" y="1364226"/>
            <a:ext cx="4666431" cy="2246769"/>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a:t>We present methods to integrate CTBTO seismic </a:t>
            </a:r>
            <a:r>
              <a:rPr lang="en-GB" sz="2000" dirty="0" err="1"/>
              <a:t>realtime</a:t>
            </a:r>
            <a:r>
              <a:rPr lang="en-GB" sz="2000" dirty="0"/>
              <a:t> data with local data, which will enable NDCs to improve nuclear test monitoring, using the newly developed </a:t>
            </a:r>
            <a:r>
              <a:rPr lang="en-GB" sz="2000" dirty="0" err="1"/>
              <a:t>SeedLink</a:t>
            </a:r>
            <a:r>
              <a:rPr lang="en-GB" sz="2000" dirty="0"/>
              <a:t> service available on the GCI and IDC bulletins. </a:t>
            </a:r>
            <a:r>
              <a:rPr lang="en-GB" sz="2000" dirty="0" smtClean="0"/>
              <a:t>We use the </a:t>
            </a:r>
            <a:r>
              <a:rPr lang="en-GB" sz="2000" dirty="0"/>
              <a:t>seismic analysis software package </a:t>
            </a:r>
            <a:r>
              <a:rPr lang="en-GB" sz="2000" dirty="0" smtClean="0"/>
              <a:t>SEISAN. </a:t>
            </a:r>
            <a:endParaRPr lang="da-DK" sz="2000" dirty="0"/>
          </a:p>
        </p:txBody>
      </p:sp>
      <p:sp>
        <p:nvSpPr>
          <p:cNvPr id="9"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Integrating </a:t>
            </a:r>
            <a:r>
              <a:rPr lang="en-US" sz="1200" b="1" dirty="0" err="1">
                <a:solidFill>
                  <a:schemeClr val="bg1"/>
                </a:solidFill>
                <a:latin typeface="Arial" panose="020B0604020202020204" pitchFamily="34" charset="0"/>
              </a:rPr>
              <a:t>realtime</a:t>
            </a:r>
            <a:r>
              <a:rPr lang="en-US" sz="1200" b="1" dirty="0">
                <a:solidFill>
                  <a:schemeClr val="bg1"/>
                </a:solidFill>
                <a:latin typeface="Arial" panose="020B0604020202020204" pitchFamily="34" charset="0"/>
              </a:rPr>
              <a:t> CTBTO and local seismic data using </a:t>
            </a:r>
            <a:r>
              <a:rPr lang="en-US" sz="1200" b="1" dirty="0" smtClean="0">
                <a:solidFill>
                  <a:schemeClr val="bg1"/>
                </a:solidFill>
                <a:latin typeface="Arial" panose="020B0604020202020204" pitchFamily="34" charset="0"/>
              </a:rPr>
              <a:t>SEISAN</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Peter H. </a:t>
            </a:r>
            <a:r>
              <a:rPr lang="en-US" sz="800" dirty="0" smtClean="0">
                <a:solidFill>
                  <a:schemeClr val="bg1"/>
                </a:solidFill>
                <a:latin typeface="Arial" panose="020B0604020202020204" pitchFamily="34" charset="0"/>
                <a:ea typeface="Avenir Book" charset="0"/>
              </a:rPr>
              <a:t>Voss </a:t>
            </a:r>
            <a:r>
              <a:rPr lang="en-US" sz="800" dirty="0">
                <a:solidFill>
                  <a:schemeClr val="bg1"/>
                </a:solidFill>
                <a:latin typeface="Arial" panose="020B0604020202020204" pitchFamily="34" charset="0"/>
                <a:ea typeface="Avenir Book" charset="0"/>
              </a:rPr>
              <a:t>(pv@geus.dk</a:t>
            </a:r>
            <a:r>
              <a:rPr lang="en-US" sz="800" dirty="0" smtClean="0">
                <a:solidFill>
                  <a:schemeClr val="bg1"/>
                </a:solidFill>
                <a:latin typeface="Arial" panose="020B0604020202020204" pitchFamily="34" charset="0"/>
                <a:ea typeface="Avenir Book" charset="0"/>
              </a:rPr>
              <a:t>)</a:t>
            </a:r>
            <a:r>
              <a:rPr lang="en-US" sz="800" baseline="30000" dirty="0">
                <a:solidFill>
                  <a:schemeClr val="bg1"/>
                </a:solidFill>
                <a:latin typeface="Arial" panose="020B0604020202020204" pitchFamily="34" charset="0"/>
                <a:ea typeface="Avenir Book" charset="0"/>
              </a:rPr>
              <a:t> 1</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rPr>
              <a:t>Tine B Larsen</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Lars Ottemöller</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&amp; Jens </a:t>
            </a:r>
            <a:r>
              <a:rPr lang="en-US" sz="800" dirty="0" smtClean="0">
                <a:solidFill>
                  <a:schemeClr val="bg1"/>
                </a:solidFill>
                <a:latin typeface="Arial" panose="020B0604020202020204" pitchFamily="34" charset="0"/>
                <a:ea typeface="Avenir Book" charset="0"/>
              </a:rPr>
              <a:t>Havskov</a:t>
            </a:r>
            <a:r>
              <a:rPr lang="en-US" sz="800" baseline="30000" dirty="0">
                <a:solidFill>
                  <a:schemeClr val="bg1"/>
                </a:solidFill>
                <a:latin typeface="Arial" panose="020B0604020202020204" pitchFamily="34" charset="0"/>
                <a:ea typeface="Avenir Book" charset="0"/>
              </a:rPr>
              <a:t>2</a:t>
            </a:r>
            <a:endParaRPr lang="en-US" sz="800" baseline="30000" dirty="0" smtClean="0">
              <a:solidFill>
                <a:schemeClr val="bg1"/>
              </a:solidFill>
              <a:latin typeface="Arial" panose="020B0604020202020204" pitchFamily="34" charset="0"/>
              <a:ea typeface="Avenir Book" charset="0"/>
            </a:endParaRPr>
          </a:p>
          <a:p>
            <a:pPr algn="ctr" eaLnBrk="0" hangingPunct="0">
              <a:lnSpc>
                <a:spcPts val="1586"/>
              </a:lnSpc>
            </a:pPr>
            <a:r>
              <a:rPr lang="en-US" sz="800" baseline="30000" dirty="0" smtClean="0">
                <a:solidFill>
                  <a:schemeClr val="bg1"/>
                </a:solidFill>
                <a:latin typeface="Arial" panose="020B0604020202020204" pitchFamily="34" charset="0"/>
                <a:ea typeface="Avenir Book" charset="0"/>
              </a:rPr>
              <a:t>1</a:t>
            </a:r>
            <a:r>
              <a:rPr lang="en-US" sz="800" dirty="0" smtClean="0">
                <a:solidFill>
                  <a:schemeClr val="bg1"/>
                </a:solidFill>
                <a:latin typeface="Arial" panose="020B0604020202020204" pitchFamily="34" charset="0"/>
                <a:ea typeface="Avenir Book" charset="0"/>
              </a:rPr>
              <a:t>Geological </a:t>
            </a:r>
            <a:r>
              <a:rPr lang="en-US" sz="800" dirty="0">
                <a:solidFill>
                  <a:schemeClr val="bg1"/>
                </a:solidFill>
                <a:latin typeface="Arial" panose="020B0604020202020204" pitchFamily="34" charset="0"/>
                <a:ea typeface="Avenir Book" charset="0"/>
              </a:rPr>
              <a:t>Survey of Denmark and Greenland (GEUS), </a:t>
            </a:r>
            <a:r>
              <a:rPr lang="en-US" sz="800" dirty="0" smtClean="0">
                <a:solidFill>
                  <a:schemeClr val="bg1"/>
                </a:solidFill>
                <a:latin typeface="Arial" panose="020B0604020202020204" pitchFamily="34" charset="0"/>
                <a:ea typeface="Avenir Book" charset="0"/>
              </a:rPr>
              <a:t>Denmark,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University of Bergen, </a:t>
            </a:r>
            <a:r>
              <a:rPr lang="en-US" sz="800" dirty="0" smtClean="0">
                <a:solidFill>
                  <a:schemeClr val="bg1"/>
                </a:solidFill>
                <a:latin typeface="Arial" panose="020B0604020202020204" pitchFamily="34" charset="0"/>
                <a:ea typeface="Avenir Book" charset="0"/>
              </a:rPr>
              <a:t>Norway</a:t>
            </a:r>
            <a:endParaRPr lang="en-US" sz="800" dirty="0">
              <a:solidFill>
                <a:schemeClr val="bg1"/>
              </a:solidFill>
              <a:latin typeface="Avenir Book" charset="0"/>
              <a:ea typeface="Avenir Book" charset="0"/>
              <a:cs typeface="Avenir Book" charset="0"/>
            </a:endParaRPr>
          </a:p>
        </p:txBody>
      </p:sp>
      <p:sp>
        <p:nvSpPr>
          <p:cNvPr id="10"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P5.3-530</a:t>
            </a:r>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INTRODUCTION</a:t>
            </a:r>
          </a:p>
        </p:txBody>
      </p:sp>
      <p:sp>
        <p:nvSpPr>
          <p:cNvPr id="6"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729646" y="1519084"/>
            <a:ext cx="6659296" cy="2862322"/>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smtClean="0"/>
              <a:t>At new entry at the NDC Forum under the tag SEISAN seven video tutorials and a end user tutorial document is presented. </a:t>
            </a:r>
          </a:p>
          <a:p>
            <a:r>
              <a:rPr lang="en-GB" sz="2000" dirty="0" smtClean="0"/>
              <a:t>They focus on the new formats for IDC products recently made available by PTS, with the release of VDMS 3.2.0. The new formats are:</a:t>
            </a:r>
          </a:p>
          <a:p>
            <a:pPr marL="342900" indent="-342900">
              <a:buFont typeface="Arial" panose="020B0604020202020204" pitchFamily="34" charset="0"/>
              <a:buChar char="•"/>
            </a:pPr>
            <a:r>
              <a:rPr lang="en-US" sz="2000" dirty="0" smtClean="0"/>
              <a:t>NORDIC </a:t>
            </a:r>
            <a:r>
              <a:rPr lang="en-US" sz="2000" dirty="0"/>
              <a:t>format support for bulletins</a:t>
            </a:r>
          </a:p>
          <a:p>
            <a:pPr marL="342900" indent="-342900">
              <a:buFont typeface="Arial" panose="020B0604020202020204" pitchFamily="34" charset="0"/>
              <a:buChar char="•"/>
            </a:pPr>
            <a:r>
              <a:rPr lang="en-US" sz="2000" dirty="0"/>
              <a:t>data-less SEED format support for station configuration information</a:t>
            </a:r>
          </a:p>
          <a:p>
            <a:pPr marL="342900" indent="-342900">
              <a:buFont typeface="Arial" panose="020B0604020202020204" pitchFamily="34" charset="0"/>
              <a:buChar char="•"/>
            </a:pPr>
            <a:r>
              <a:rPr lang="en-US" sz="2000" dirty="0" err="1"/>
              <a:t>SEEDLink</a:t>
            </a:r>
            <a:r>
              <a:rPr lang="en-US" sz="2000" dirty="0"/>
              <a:t> format for real-time waveform </a:t>
            </a:r>
            <a:r>
              <a:rPr lang="en-US" sz="2000" dirty="0" smtClean="0"/>
              <a:t>data</a:t>
            </a:r>
            <a:endParaRPr lang="en-US" sz="2000" dirty="0"/>
          </a:p>
        </p:txBody>
      </p:sp>
      <p:sp>
        <p:nvSpPr>
          <p:cNvPr id="8"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Integrating </a:t>
            </a:r>
            <a:r>
              <a:rPr lang="en-US" sz="1200" b="1" dirty="0" err="1">
                <a:solidFill>
                  <a:schemeClr val="bg1"/>
                </a:solidFill>
                <a:latin typeface="Arial" panose="020B0604020202020204" pitchFamily="34" charset="0"/>
              </a:rPr>
              <a:t>realtime</a:t>
            </a:r>
            <a:r>
              <a:rPr lang="en-US" sz="1200" b="1" dirty="0">
                <a:solidFill>
                  <a:schemeClr val="bg1"/>
                </a:solidFill>
                <a:latin typeface="Arial" panose="020B0604020202020204" pitchFamily="34" charset="0"/>
              </a:rPr>
              <a:t> CTBTO and local seismic data using </a:t>
            </a:r>
            <a:r>
              <a:rPr lang="en-US" sz="1200" b="1" dirty="0" smtClean="0">
                <a:solidFill>
                  <a:schemeClr val="bg1"/>
                </a:solidFill>
                <a:latin typeface="Arial" panose="020B0604020202020204" pitchFamily="34" charset="0"/>
              </a:rPr>
              <a:t>SEISAN</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Peter H. </a:t>
            </a:r>
            <a:r>
              <a:rPr lang="en-US" sz="800" dirty="0" smtClean="0">
                <a:solidFill>
                  <a:schemeClr val="bg1"/>
                </a:solidFill>
                <a:latin typeface="Arial" panose="020B0604020202020204" pitchFamily="34" charset="0"/>
                <a:ea typeface="Avenir Book" charset="0"/>
              </a:rPr>
              <a:t>Voss </a:t>
            </a:r>
            <a:r>
              <a:rPr lang="en-US" sz="800" dirty="0">
                <a:solidFill>
                  <a:schemeClr val="bg1"/>
                </a:solidFill>
                <a:latin typeface="Arial" panose="020B0604020202020204" pitchFamily="34" charset="0"/>
                <a:ea typeface="Avenir Book" charset="0"/>
              </a:rPr>
              <a:t>(pv@geus.dk</a:t>
            </a:r>
            <a:r>
              <a:rPr lang="en-US" sz="800" dirty="0" smtClean="0">
                <a:solidFill>
                  <a:schemeClr val="bg1"/>
                </a:solidFill>
                <a:latin typeface="Arial" panose="020B0604020202020204" pitchFamily="34" charset="0"/>
                <a:ea typeface="Avenir Book" charset="0"/>
              </a:rPr>
              <a:t>)</a:t>
            </a:r>
            <a:r>
              <a:rPr lang="en-US" sz="800" baseline="30000" dirty="0">
                <a:solidFill>
                  <a:schemeClr val="bg1"/>
                </a:solidFill>
                <a:latin typeface="Arial" panose="020B0604020202020204" pitchFamily="34" charset="0"/>
                <a:ea typeface="Avenir Book" charset="0"/>
              </a:rPr>
              <a:t> 1</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rPr>
              <a:t>Tine B Larsen</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Lars Ottemöller</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&amp; Jens </a:t>
            </a:r>
            <a:r>
              <a:rPr lang="en-US" sz="800" dirty="0" smtClean="0">
                <a:solidFill>
                  <a:schemeClr val="bg1"/>
                </a:solidFill>
                <a:latin typeface="Arial" panose="020B0604020202020204" pitchFamily="34" charset="0"/>
                <a:ea typeface="Avenir Book" charset="0"/>
              </a:rPr>
              <a:t>Havskov</a:t>
            </a:r>
            <a:r>
              <a:rPr lang="en-US" sz="800" baseline="30000" dirty="0">
                <a:solidFill>
                  <a:schemeClr val="bg1"/>
                </a:solidFill>
                <a:latin typeface="Arial" panose="020B0604020202020204" pitchFamily="34" charset="0"/>
                <a:ea typeface="Avenir Book" charset="0"/>
              </a:rPr>
              <a:t>2</a:t>
            </a:r>
            <a:endParaRPr lang="en-US" sz="800" baseline="30000" dirty="0" smtClean="0">
              <a:solidFill>
                <a:schemeClr val="bg1"/>
              </a:solidFill>
              <a:latin typeface="Arial" panose="020B0604020202020204" pitchFamily="34" charset="0"/>
              <a:ea typeface="Avenir Book" charset="0"/>
            </a:endParaRPr>
          </a:p>
          <a:p>
            <a:pPr algn="ctr" eaLnBrk="0" hangingPunct="0">
              <a:lnSpc>
                <a:spcPts val="1586"/>
              </a:lnSpc>
            </a:pPr>
            <a:r>
              <a:rPr lang="en-US" sz="800" baseline="30000" dirty="0" smtClean="0">
                <a:solidFill>
                  <a:schemeClr val="bg1"/>
                </a:solidFill>
                <a:latin typeface="Arial" panose="020B0604020202020204" pitchFamily="34" charset="0"/>
                <a:ea typeface="Avenir Book" charset="0"/>
              </a:rPr>
              <a:t>1</a:t>
            </a:r>
            <a:r>
              <a:rPr lang="en-US" sz="800" dirty="0" smtClean="0">
                <a:solidFill>
                  <a:schemeClr val="bg1"/>
                </a:solidFill>
                <a:latin typeface="Arial" panose="020B0604020202020204" pitchFamily="34" charset="0"/>
                <a:ea typeface="Avenir Book" charset="0"/>
              </a:rPr>
              <a:t>Geological </a:t>
            </a:r>
            <a:r>
              <a:rPr lang="en-US" sz="800" dirty="0">
                <a:solidFill>
                  <a:schemeClr val="bg1"/>
                </a:solidFill>
                <a:latin typeface="Arial" panose="020B0604020202020204" pitchFamily="34" charset="0"/>
                <a:ea typeface="Avenir Book" charset="0"/>
              </a:rPr>
              <a:t>Survey of Denmark and Greenland (GEUS), </a:t>
            </a:r>
            <a:r>
              <a:rPr lang="en-US" sz="800" dirty="0" smtClean="0">
                <a:solidFill>
                  <a:schemeClr val="bg1"/>
                </a:solidFill>
                <a:latin typeface="Arial" panose="020B0604020202020204" pitchFamily="34" charset="0"/>
                <a:ea typeface="Avenir Book" charset="0"/>
              </a:rPr>
              <a:t>Denmark,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University of Bergen, </a:t>
            </a:r>
            <a:r>
              <a:rPr lang="en-US" sz="800" dirty="0" smtClean="0">
                <a:solidFill>
                  <a:schemeClr val="bg1"/>
                </a:solidFill>
                <a:latin typeface="Arial" panose="020B0604020202020204" pitchFamily="34" charset="0"/>
                <a:ea typeface="Avenir Book" charset="0"/>
              </a:rPr>
              <a:t>Norway</a:t>
            </a:r>
            <a:endParaRPr lang="en-US" sz="800" dirty="0">
              <a:solidFill>
                <a:schemeClr val="bg1"/>
              </a:solidFill>
              <a:latin typeface="Avenir Book" charset="0"/>
              <a:ea typeface="Avenir Book" charset="0"/>
              <a:cs typeface="Avenir Book" charset="0"/>
            </a:endParaRPr>
          </a:p>
        </p:txBody>
      </p:sp>
      <p:sp>
        <p:nvSpPr>
          <p:cNvPr id="9"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P5.3-530</a:t>
            </a:r>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INTRODUCTION</a:t>
            </a:r>
          </a:p>
        </p:txBody>
      </p:sp>
      <p:sp>
        <p:nvSpPr>
          <p:cNvPr id="6"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589935" y="1519084"/>
            <a:ext cx="3793043" cy="2246769"/>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smtClean="0"/>
              <a:t>In this poster we will give an overview of how to use the new formats, more details are found at the NDC Forum at:</a:t>
            </a:r>
            <a:endParaRPr lang="en-GB" sz="2000" dirty="0" smtClean="0"/>
          </a:p>
          <a:p>
            <a:r>
              <a:rPr lang="da-DK" sz="2000" dirty="0"/>
              <a:t>https://ndc-forum.ctbto.org/c/other-shi-analysis-software/seisan</a:t>
            </a:r>
            <a:endParaRPr lang="da-DK" sz="2000" dirty="0"/>
          </a:p>
        </p:txBody>
      </p:sp>
      <p:sp>
        <p:nvSpPr>
          <p:cNvPr id="8"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Integrating </a:t>
            </a:r>
            <a:r>
              <a:rPr lang="en-US" sz="1200" b="1" dirty="0" err="1">
                <a:solidFill>
                  <a:schemeClr val="bg1"/>
                </a:solidFill>
                <a:latin typeface="Arial" panose="020B0604020202020204" pitchFamily="34" charset="0"/>
              </a:rPr>
              <a:t>realtime</a:t>
            </a:r>
            <a:r>
              <a:rPr lang="en-US" sz="1200" b="1" dirty="0">
                <a:solidFill>
                  <a:schemeClr val="bg1"/>
                </a:solidFill>
                <a:latin typeface="Arial" panose="020B0604020202020204" pitchFamily="34" charset="0"/>
              </a:rPr>
              <a:t> CTBTO and local seismic data using </a:t>
            </a:r>
            <a:r>
              <a:rPr lang="en-US" sz="1200" b="1" dirty="0" smtClean="0">
                <a:solidFill>
                  <a:schemeClr val="bg1"/>
                </a:solidFill>
                <a:latin typeface="Arial" panose="020B0604020202020204" pitchFamily="34" charset="0"/>
              </a:rPr>
              <a:t>SEISAN</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Peter H. </a:t>
            </a:r>
            <a:r>
              <a:rPr lang="en-US" sz="800" dirty="0" smtClean="0">
                <a:solidFill>
                  <a:schemeClr val="bg1"/>
                </a:solidFill>
                <a:latin typeface="Arial" panose="020B0604020202020204" pitchFamily="34" charset="0"/>
                <a:ea typeface="Avenir Book" charset="0"/>
              </a:rPr>
              <a:t>Voss </a:t>
            </a:r>
            <a:r>
              <a:rPr lang="en-US" sz="800" dirty="0">
                <a:solidFill>
                  <a:schemeClr val="bg1"/>
                </a:solidFill>
                <a:latin typeface="Arial" panose="020B0604020202020204" pitchFamily="34" charset="0"/>
                <a:ea typeface="Avenir Book" charset="0"/>
              </a:rPr>
              <a:t>(pv@geus.dk</a:t>
            </a:r>
            <a:r>
              <a:rPr lang="en-US" sz="800" dirty="0" smtClean="0">
                <a:solidFill>
                  <a:schemeClr val="bg1"/>
                </a:solidFill>
                <a:latin typeface="Arial" panose="020B0604020202020204" pitchFamily="34" charset="0"/>
                <a:ea typeface="Avenir Book" charset="0"/>
              </a:rPr>
              <a:t>)</a:t>
            </a:r>
            <a:r>
              <a:rPr lang="en-US" sz="800" baseline="30000" dirty="0">
                <a:solidFill>
                  <a:schemeClr val="bg1"/>
                </a:solidFill>
                <a:latin typeface="Arial" panose="020B0604020202020204" pitchFamily="34" charset="0"/>
                <a:ea typeface="Avenir Book" charset="0"/>
              </a:rPr>
              <a:t> 1</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rPr>
              <a:t>Tine B Larsen</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Lars Ottemöller</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&amp; Jens </a:t>
            </a:r>
            <a:r>
              <a:rPr lang="en-US" sz="800" dirty="0" smtClean="0">
                <a:solidFill>
                  <a:schemeClr val="bg1"/>
                </a:solidFill>
                <a:latin typeface="Arial" panose="020B0604020202020204" pitchFamily="34" charset="0"/>
                <a:ea typeface="Avenir Book" charset="0"/>
              </a:rPr>
              <a:t>Havskov</a:t>
            </a:r>
            <a:r>
              <a:rPr lang="en-US" sz="800" baseline="30000" dirty="0">
                <a:solidFill>
                  <a:schemeClr val="bg1"/>
                </a:solidFill>
                <a:latin typeface="Arial" panose="020B0604020202020204" pitchFamily="34" charset="0"/>
                <a:ea typeface="Avenir Book" charset="0"/>
              </a:rPr>
              <a:t>2</a:t>
            </a:r>
            <a:endParaRPr lang="en-US" sz="800" baseline="30000" dirty="0" smtClean="0">
              <a:solidFill>
                <a:schemeClr val="bg1"/>
              </a:solidFill>
              <a:latin typeface="Arial" panose="020B0604020202020204" pitchFamily="34" charset="0"/>
              <a:ea typeface="Avenir Book" charset="0"/>
            </a:endParaRPr>
          </a:p>
          <a:p>
            <a:pPr algn="ctr" eaLnBrk="0" hangingPunct="0">
              <a:lnSpc>
                <a:spcPts val="1586"/>
              </a:lnSpc>
            </a:pPr>
            <a:r>
              <a:rPr lang="en-US" sz="800" baseline="30000" dirty="0" smtClean="0">
                <a:solidFill>
                  <a:schemeClr val="bg1"/>
                </a:solidFill>
                <a:latin typeface="Arial" panose="020B0604020202020204" pitchFamily="34" charset="0"/>
                <a:ea typeface="Avenir Book" charset="0"/>
              </a:rPr>
              <a:t>1</a:t>
            </a:r>
            <a:r>
              <a:rPr lang="en-US" sz="800" dirty="0" smtClean="0">
                <a:solidFill>
                  <a:schemeClr val="bg1"/>
                </a:solidFill>
                <a:latin typeface="Arial" panose="020B0604020202020204" pitchFamily="34" charset="0"/>
                <a:ea typeface="Avenir Book" charset="0"/>
              </a:rPr>
              <a:t>Geological </a:t>
            </a:r>
            <a:r>
              <a:rPr lang="en-US" sz="800" dirty="0">
                <a:solidFill>
                  <a:schemeClr val="bg1"/>
                </a:solidFill>
                <a:latin typeface="Arial" panose="020B0604020202020204" pitchFamily="34" charset="0"/>
                <a:ea typeface="Avenir Book" charset="0"/>
              </a:rPr>
              <a:t>Survey of Denmark and Greenland (GEUS), </a:t>
            </a:r>
            <a:r>
              <a:rPr lang="en-US" sz="800" dirty="0" smtClean="0">
                <a:solidFill>
                  <a:schemeClr val="bg1"/>
                </a:solidFill>
                <a:latin typeface="Arial" panose="020B0604020202020204" pitchFamily="34" charset="0"/>
                <a:ea typeface="Avenir Book" charset="0"/>
              </a:rPr>
              <a:t>Denmark,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University of Bergen, </a:t>
            </a:r>
            <a:r>
              <a:rPr lang="en-US" sz="800" dirty="0" smtClean="0">
                <a:solidFill>
                  <a:schemeClr val="bg1"/>
                </a:solidFill>
                <a:latin typeface="Arial" panose="020B0604020202020204" pitchFamily="34" charset="0"/>
                <a:ea typeface="Avenir Book" charset="0"/>
              </a:rPr>
              <a:t>Norway</a:t>
            </a:r>
            <a:endParaRPr lang="en-US" sz="800" dirty="0">
              <a:solidFill>
                <a:schemeClr val="bg1"/>
              </a:solidFill>
              <a:latin typeface="Avenir Book" charset="0"/>
              <a:ea typeface="Avenir Book" charset="0"/>
              <a:cs typeface="Avenir Book" charset="0"/>
            </a:endParaRPr>
          </a:p>
        </p:txBody>
      </p:sp>
      <p:sp>
        <p:nvSpPr>
          <p:cNvPr id="9"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P5.3-530</a:t>
            </a:r>
          </a:p>
        </p:txBody>
      </p:sp>
      <p:pic>
        <p:nvPicPr>
          <p:cNvPr id="2" name="Billede 1"/>
          <p:cNvPicPr>
            <a:picLocks noChangeAspect="1"/>
          </p:cNvPicPr>
          <p:nvPr/>
        </p:nvPicPr>
        <p:blipFill>
          <a:blip r:embed="rId2"/>
          <a:stretch>
            <a:fillRect/>
          </a:stretch>
        </p:blipFill>
        <p:spPr>
          <a:xfrm>
            <a:off x="4382978" y="1037077"/>
            <a:ext cx="4761022" cy="3391125"/>
          </a:xfrm>
          <a:prstGeom prst="rect">
            <a:avLst/>
          </a:prstGeom>
        </p:spPr>
      </p:pic>
    </p:spTree>
    <p:extLst>
      <p:ext uri="{BB962C8B-B14F-4D97-AF65-F5344CB8AC3E}">
        <p14:creationId xmlns:p14="http://schemas.microsoft.com/office/powerpoint/2010/main" val="133168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P5.3-530</a:t>
            </a:r>
          </a:p>
        </p:txBody>
      </p:sp>
      <p:sp>
        <p:nvSpPr>
          <p:cNvPr id="7"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Integrating </a:t>
            </a:r>
            <a:r>
              <a:rPr lang="en-US" sz="1200" b="1" dirty="0" err="1">
                <a:solidFill>
                  <a:schemeClr val="bg1"/>
                </a:solidFill>
                <a:latin typeface="Arial" panose="020B0604020202020204" pitchFamily="34" charset="0"/>
              </a:rPr>
              <a:t>realtime</a:t>
            </a:r>
            <a:r>
              <a:rPr lang="en-US" sz="1200" b="1" dirty="0">
                <a:solidFill>
                  <a:schemeClr val="bg1"/>
                </a:solidFill>
                <a:latin typeface="Arial" panose="020B0604020202020204" pitchFamily="34" charset="0"/>
              </a:rPr>
              <a:t> CTBTO and local seismic data using </a:t>
            </a:r>
            <a:r>
              <a:rPr lang="en-US" sz="1200" b="1" dirty="0" smtClean="0">
                <a:solidFill>
                  <a:schemeClr val="bg1"/>
                </a:solidFill>
                <a:latin typeface="Arial" panose="020B0604020202020204" pitchFamily="34" charset="0"/>
              </a:rPr>
              <a:t>SEISAN</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Peter H. </a:t>
            </a:r>
            <a:r>
              <a:rPr lang="en-US" sz="800" dirty="0" smtClean="0">
                <a:solidFill>
                  <a:schemeClr val="bg1"/>
                </a:solidFill>
                <a:latin typeface="Arial" panose="020B0604020202020204" pitchFamily="34" charset="0"/>
                <a:ea typeface="Avenir Book" charset="0"/>
              </a:rPr>
              <a:t>Voss </a:t>
            </a:r>
            <a:r>
              <a:rPr lang="en-US" sz="800" dirty="0">
                <a:solidFill>
                  <a:schemeClr val="bg1"/>
                </a:solidFill>
                <a:latin typeface="Arial" panose="020B0604020202020204" pitchFamily="34" charset="0"/>
                <a:ea typeface="Avenir Book" charset="0"/>
              </a:rPr>
              <a:t>(pv@geus.dk</a:t>
            </a:r>
            <a:r>
              <a:rPr lang="en-US" sz="800" dirty="0" smtClean="0">
                <a:solidFill>
                  <a:schemeClr val="bg1"/>
                </a:solidFill>
                <a:latin typeface="Arial" panose="020B0604020202020204" pitchFamily="34" charset="0"/>
                <a:ea typeface="Avenir Book" charset="0"/>
              </a:rPr>
              <a:t>)</a:t>
            </a:r>
            <a:r>
              <a:rPr lang="en-US" sz="800" baseline="30000" dirty="0">
                <a:solidFill>
                  <a:schemeClr val="bg1"/>
                </a:solidFill>
                <a:latin typeface="Arial" panose="020B0604020202020204" pitchFamily="34" charset="0"/>
                <a:ea typeface="Avenir Book" charset="0"/>
              </a:rPr>
              <a:t> 1</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rPr>
              <a:t>Tine B Larsen</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Lars Ottemöller</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&amp; Jens </a:t>
            </a:r>
            <a:r>
              <a:rPr lang="en-US" sz="800" dirty="0" smtClean="0">
                <a:solidFill>
                  <a:schemeClr val="bg1"/>
                </a:solidFill>
                <a:latin typeface="Arial" panose="020B0604020202020204" pitchFamily="34" charset="0"/>
                <a:ea typeface="Avenir Book" charset="0"/>
              </a:rPr>
              <a:t>Havskov</a:t>
            </a:r>
            <a:r>
              <a:rPr lang="en-US" sz="800" baseline="30000" dirty="0">
                <a:solidFill>
                  <a:schemeClr val="bg1"/>
                </a:solidFill>
                <a:latin typeface="Arial" panose="020B0604020202020204" pitchFamily="34" charset="0"/>
                <a:ea typeface="Avenir Book" charset="0"/>
              </a:rPr>
              <a:t>2</a:t>
            </a:r>
            <a:endParaRPr lang="en-US" sz="800" baseline="30000" dirty="0" smtClean="0">
              <a:solidFill>
                <a:schemeClr val="bg1"/>
              </a:solidFill>
              <a:latin typeface="Arial" panose="020B0604020202020204" pitchFamily="34" charset="0"/>
              <a:ea typeface="Avenir Book" charset="0"/>
            </a:endParaRPr>
          </a:p>
          <a:p>
            <a:pPr algn="ctr" eaLnBrk="0" hangingPunct="0">
              <a:lnSpc>
                <a:spcPts val="1586"/>
              </a:lnSpc>
            </a:pPr>
            <a:r>
              <a:rPr lang="en-US" sz="800" baseline="30000" dirty="0" smtClean="0">
                <a:solidFill>
                  <a:schemeClr val="bg1"/>
                </a:solidFill>
                <a:latin typeface="Arial" panose="020B0604020202020204" pitchFamily="34" charset="0"/>
                <a:ea typeface="Avenir Book" charset="0"/>
              </a:rPr>
              <a:t>1</a:t>
            </a:r>
            <a:r>
              <a:rPr lang="en-US" sz="800" dirty="0" smtClean="0">
                <a:solidFill>
                  <a:schemeClr val="bg1"/>
                </a:solidFill>
                <a:latin typeface="Arial" panose="020B0604020202020204" pitchFamily="34" charset="0"/>
                <a:ea typeface="Avenir Book" charset="0"/>
              </a:rPr>
              <a:t>Geological </a:t>
            </a:r>
            <a:r>
              <a:rPr lang="en-US" sz="800" dirty="0">
                <a:solidFill>
                  <a:schemeClr val="bg1"/>
                </a:solidFill>
                <a:latin typeface="Arial" panose="020B0604020202020204" pitchFamily="34" charset="0"/>
                <a:ea typeface="Avenir Book" charset="0"/>
              </a:rPr>
              <a:t>Survey of Denmark and Greenland (GEUS), </a:t>
            </a:r>
            <a:r>
              <a:rPr lang="en-US" sz="800" dirty="0" smtClean="0">
                <a:solidFill>
                  <a:schemeClr val="bg1"/>
                </a:solidFill>
                <a:latin typeface="Arial" panose="020B0604020202020204" pitchFamily="34" charset="0"/>
                <a:ea typeface="Avenir Book" charset="0"/>
              </a:rPr>
              <a:t>Denmark,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University of Bergen, </a:t>
            </a:r>
            <a:r>
              <a:rPr lang="en-US" sz="800" dirty="0" smtClean="0">
                <a:solidFill>
                  <a:schemeClr val="bg1"/>
                </a:solidFill>
                <a:latin typeface="Arial" panose="020B0604020202020204" pitchFamily="34" charset="0"/>
                <a:ea typeface="Avenir Book" charset="0"/>
              </a:rPr>
              <a:t>Norway</a:t>
            </a:r>
            <a:endParaRPr lang="en-US" sz="800" dirty="0">
              <a:solidFill>
                <a:schemeClr val="bg1"/>
              </a:solidFill>
              <a:latin typeface="Avenir Book" charset="0"/>
              <a:ea typeface="Avenir Book" charset="0"/>
              <a:cs typeface="Avenir Book" charset="0"/>
            </a:endParaRPr>
          </a:p>
        </p:txBody>
      </p:sp>
      <p:sp>
        <p:nvSpPr>
          <p:cNvPr id="8"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729646" y="1165141"/>
            <a:ext cx="6659296" cy="400110"/>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NORDIC format support for </a:t>
            </a:r>
            <a:r>
              <a:rPr lang="en-US" sz="2000" dirty="0" smtClean="0"/>
              <a:t>bulletins</a:t>
            </a:r>
            <a:endParaRPr lang="en-US" sz="2000" dirty="0"/>
          </a:p>
        </p:txBody>
      </p:sp>
      <p:sp>
        <p:nvSpPr>
          <p:cNvPr id="9"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862782" y="1644446"/>
            <a:ext cx="3288890" cy="3046988"/>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smtClean="0"/>
              <a:t>Via the VDSM email service one can now request IMS bulletins in Nordic format</a:t>
            </a:r>
            <a:r>
              <a:rPr lang="en-GB" sz="2000" dirty="0"/>
              <a:t> </a:t>
            </a:r>
            <a:r>
              <a:rPr lang="en-GB" sz="2000" dirty="0" smtClean="0"/>
              <a:t>by using the new BULLETIN definition. By </a:t>
            </a:r>
          </a:p>
          <a:p>
            <a:r>
              <a:rPr lang="en-GB" sz="2000" dirty="0" smtClean="0"/>
              <a:t>Adding the line</a:t>
            </a:r>
          </a:p>
          <a:p>
            <a:r>
              <a:rPr lang="en-US" sz="1200" dirty="0" smtClean="0">
                <a:latin typeface="Courier New" panose="02070309020205020404" pitchFamily="49" charset="0"/>
                <a:cs typeface="Courier New" panose="02070309020205020404" pitchFamily="49" charset="0"/>
              </a:rPr>
              <a:t>BULLETIN </a:t>
            </a:r>
            <a:r>
              <a:rPr lang="en-US" sz="1200" dirty="0">
                <a:latin typeface="Courier New" panose="02070309020205020404" pitchFamily="49" charset="0"/>
                <a:cs typeface="Courier New" panose="02070309020205020404" pitchFamily="49" charset="0"/>
              </a:rPr>
              <a:t>IMS2.0:NORDIC</a:t>
            </a:r>
            <a:endParaRPr lang="en-GB" sz="1200" dirty="0">
              <a:latin typeface="Courier New" panose="02070309020205020404" pitchFamily="49" charset="0"/>
              <a:cs typeface="Courier New" panose="02070309020205020404" pitchFamily="49" charset="0"/>
            </a:endParaRPr>
          </a:p>
          <a:p>
            <a:r>
              <a:rPr lang="en-GB" sz="2000" dirty="0"/>
              <a:t>t</a:t>
            </a:r>
            <a:r>
              <a:rPr lang="en-GB" sz="2000" dirty="0" smtClean="0"/>
              <a:t>o the email request, one will receive a bulletin in Nordic format.</a:t>
            </a:r>
            <a:endParaRPr lang="da-DK" sz="2000" dirty="0"/>
          </a:p>
        </p:txBody>
      </p:sp>
      <p:sp>
        <p:nvSpPr>
          <p:cNvPr id="10"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4474308" y="1644446"/>
            <a:ext cx="4116627" cy="2800767"/>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smtClean="0"/>
              <a:t>Below is an example on a request for a bulletin in Nordic format, from the REB bulletin: </a:t>
            </a:r>
          </a:p>
          <a:p>
            <a:endParaRPr lang="en-GB" sz="2000" dirty="0" smtClean="0"/>
          </a:p>
          <a:p>
            <a:r>
              <a:rPr lang="en-US" sz="1200" dirty="0">
                <a:latin typeface="Courier New" panose="02070309020205020404" pitchFamily="49" charset="0"/>
                <a:cs typeface="Courier New" panose="02070309020205020404" pitchFamily="49" charset="0"/>
              </a:rPr>
              <a:t>BEGIN IMS2.0</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MSG_TYPE REQUEST</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MSG_ID </a:t>
            </a:r>
            <a:r>
              <a:rPr lang="en-US" sz="1200" dirty="0" err="1">
                <a:latin typeface="Courier New" panose="02070309020205020404" pitchFamily="49" charset="0"/>
                <a:cs typeface="Courier New" panose="02070309020205020404" pitchFamily="49" charset="0"/>
              </a:rPr>
              <a:t>reb_bulletin_nordic</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TIME 2020/02/18 07:00 to 2020/02/18 09:00</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BULL_TYPE REB</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BULLETIN IMS2.0:NORDIC</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STOP</a:t>
            </a:r>
            <a:endParaRPr lang="da-DK" sz="1200" dirty="0">
              <a:latin typeface="Courier New" panose="02070309020205020404" pitchFamily="49" charset="0"/>
              <a:cs typeface="Courier New" panose="02070309020205020404" pitchFamily="49" charset="0"/>
            </a:endParaRPr>
          </a:p>
          <a:p>
            <a:endParaRPr lang="da-DK"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333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P5.3-530</a:t>
            </a:r>
          </a:p>
        </p:txBody>
      </p:sp>
      <p:sp>
        <p:nvSpPr>
          <p:cNvPr id="7"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Integrating </a:t>
            </a:r>
            <a:r>
              <a:rPr lang="en-US" sz="1200" b="1" dirty="0" err="1">
                <a:solidFill>
                  <a:schemeClr val="bg1"/>
                </a:solidFill>
                <a:latin typeface="Arial" panose="020B0604020202020204" pitchFamily="34" charset="0"/>
              </a:rPr>
              <a:t>realtime</a:t>
            </a:r>
            <a:r>
              <a:rPr lang="en-US" sz="1200" b="1" dirty="0">
                <a:solidFill>
                  <a:schemeClr val="bg1"/>
                </a:solidFill>
                <a:latin typeface="Arial" panose="020B0604020202020204" pitchFamily="34" charset="0"/>
              </a:rPr>
              <a:t> CTBTO and local seismic data using </a:t>
            </a:r>
            <a:r>
              <a:rPr lang="en-US" sz="1200" b="1" dirty="0" smtClean="0">
                <a:solidFill>
                  <a:schemeClr val="bg1"/>
                </a:solidFill>
                <a:latin typeface="Arial" panose="020B0604020202020204" pitchFamily="34" charset="0"/>
              </a:rPr>
              <a:t>SEISAN</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Peter H. </a:t>
            </a:r>
            <a:r>
              <a:rPr lang="en-US" sz="800" dirty="0" smtClean="0">
                <a:solidFill>
                  <a:schemeClr val="bg1"/>
                </a:solidFill>
                <a:latin typeface="Arial" panose="020B0604020202020204" pitchFamily="34" charset="0"/>
                <a:ea typeface="Avenir Book" charset="0"/>
              </a:rPr>
              <a:t>Voss </a:t>
            </a:r>
            <a:r>
              <a:rPr lang="en-US" sz="800" dirty="0">
                <a:solidFill>
                  <a:schemeClr val="bg1"/>
                </a:solidFill>
                <a:latin typeface="Arial" panose="020B0604020202020204" pitchFamily="34" charset="0"/>
                <a:ea typeface="Avenir Book" charset="0"/>
              </a:rPr>
              <a:t>(pv@geus.dk</a:t>
            </a:r>
            <a:r>
              <a:rPr lang="en-US" sz="800" dirty="0" smtClean="0">
                <a:solidFill>
                  <a:schemeClr val="bg1"/>
                </a:solidFill>
                <a:latin typeface="Arial" panose="020B0604020202020204" pitchFamily="34" charset="0"/>
                <a:ea typeface="Avenir Book" charset="0"/>
              </a:rPr>
              <a:t>)</a:t>
            </a:r>
            <a:r>
              <a:rPr lang="en-US" sz="800" baseline="30000" dirty="0">
                <a:solidFill>
                  <a:schemeClr val="bg1"/>
                </a:solidFill>
                <a:latin typeface="Arial" panose="020B0604020202020204" pitchFamily="34" charset="0"/>
                <a:ea typeface="Avenir Book" charset="0"/>
              </a:rPr>
              <a:t> 1</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rPr>
              <a:t>Tine B Larsen</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Lars Ottemöller</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&amp; Jens </a:t>
            </a:r>
            <a:r>
              <a:rPr lang="en-US" sz="800" dirty="0" smtClean="0">
                <a:solidFill>
                  <a:schemeClr val="bg1"/>
                </a:solidFill>
                <a:latin typeface="Arial" panose="020B0604020202020204" pitchFamily="34" charset="0"/>
                <a:ea typeface="Avenir Book" charset="0"/>
              </a:rPr>
              <a:t>Havskov</a:t>
            </a:r>
            <a:r>
              <a:rPr lang="en-US" sz="800" baseline="30000" dirty="0">
                <a:solidFill>
                  <a:schemeClr val="bg1"/>
                </a:solidFill>
                <a:latin typeface="Arial" panose="020B0604020202020204" pitchFamily="34" charset="0"/>
                <a:ea typeface="Avenir Book" charset="0"/>
              </a:rPr>
              <a:t>2</a:t>
            </a:r>
            <a:endParaRPr lang="en-US" sz="800" baseline="30000" dirty="0" smtClean="0">
              <a:solidFill>
                <a:schemeClr val="bg1"/>
              </a:solidFill>
              <a:latin typeface="Arial" panose="020B0604020202020204" pitchFamily="34" charset="0"/>
              <a:ea typeface="Avenir Book" charset="0"/>
            </a:endParaRPr>
          </a:p>
          <a:p>
            <a:pPr algn="ctr" eaLnBrk="0" hangingPunct="0">
              <a:lnSpc>
                <a:spcPts val="1586"/>
              </a:lnSpc>
            </a:pPr>
            <a:r>
              <a:rPr lang="en-US" sz="800" baseline="30000" dirty="0" smtClean="0">
                <a:solidFill>
                  <a:schemeClr val="bg1"/>
                </a:solidFill>
                <a:latin typeface="Arial" panose="020B0604020202020204" pitchFamily="34" charset="0"/>
                <a:ea typeface="Avenir Book" charset="0"/>
              </a:rPr>
              <a:t>1</a:t>
            </a:r>
            <a:r>
              <a:rPr lang="en-US" sz="800" dirty="0" smtClean="0">
                <a:solidFill>
                  <a:schemeClr val="bg1"/>
                </a:solidFill>
                <a:latin typeface="Arial" panose="020B0604020202020204" pitchFamily="34" charset="0"/>
                <a:ea typeface="Avenir Book" charset="0"/>
              </a:rPr>
              <a:t>Geological </a:t>
            </a:r>
            <a:r>
              <a:rPr lang="en-US" sz="800" dirty="0">
                <a:solidFill>
                  <a:schemeClr val="bg1"/>
                </a:solidFill>
                <a:latin typeface="Arial" panose="020B0604020202020204" pitchFamily="34" charset="0"/>
                <a:ea typeface="Avenir Book" charset="0"/>
              </a:rPr>
              <a:t>Survey of Denmark and Greenland (GEUS), </a:t>
            </a:r>
            <a:r>
              <a:rPr lang="en-US" sz="800" dirty="0" smtClean="0">
                <a:solidFill>
                  <a:schemeClr val="bg1"/>
                </a:solidFill>
                <a:latin typeface="Arial" panose="020B0604020202020204" pitchFamily="34" charset="0"/>
                <a:ea typeface="Avenir Book" charset="0"/>
              </a:rPr>
              <a:t>Denmark,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University of Bergen, </a:t>
            </a:r>
            <a:r>
              <a:rPr lang="en-US" sz="800" dirty="0" smtClean="0">
                <a:solidFill>
                  <a:schemeClr val="bg1"/>
                </a:solidFill>
                <a:latin typeface="Arial" panose="020B0604020202020204" pitchFamily="34" charset="0"/>
                <a:ea typeface="Avenir Book" charset="0"/>
              </a:rPr>
              <a:t>Norway</a:t>
            </a:r>
            <a:endParaRPr lang="en-US" sz="800" dirty="0">
              <a:solidFill>
                <a:schemeClr val="bg1"/>
              </a:solidFill>
              <a:latin typeface="Avenir Book" charset="0"/>
              <a:ea typeface="Avenir Book" charset="0"/>
              <a:cs typeface="Avenir Book" charset="0"/>
            </a:endParaRPr>
          </a:p>
        </p:txBody>
      </p:sp>
      <p:sp>
        <p:nvSpPr>
          <p:cNvPr id="8"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729646" y="1165141"/>
            <a:ext cx="6659296" cy="707886"/>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smtClean="0"/>
              <a:t>data-less </a:t>
            </a:r>
            <a:r>
              <a:rPr lang="en-US" sz="2000" dirty="0"/>
              <a:t>SEED format support for station configuration </a:t>
            </a:r>
            <a:r>
              <a:rPr lang="en-US" sz="2000" dirty="0" smtClean="0"/>
              <a:t>information</a:t>
            </a:r>
            <a:endParaRPr lang="en-US" sz="2000" dirty="0"/>
          </a:p>
        </p:txBody>
      </p:sp>
      <p:sp>
        <p:nvSpPr>
          <p:cNvPr id="9"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862782" y="2005781"/>
            <a:ext cx="3288890" cy="2739211"/>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smtClean="0"/>
              <a:t>Via the VDSM email service one can now request station meta data in </a:t>
            </a:r>
            <a:r>
              <a:rPr lang="en-GB" sz="2000" dirty="0" err="1"/>
              <a:t>dataless</a:t>
            </a:r>
            <a:r>
              <a:rPr lang="en-GB" sz="2000" dirty="0"/>
              <a:t> SEED </a:t>
            </a:r>
            <a:r>
              <a:rPr lang="en-GB" sz="2000" dirty="0" smtClean="0"/>
              <a:t>format using the new STA_INFO definition. By </a:t>
            </a:r>
          </a:p>
          <a:p>
            <a:r>
              <a:rPr lang="en-GB" sz="2000" dirty="0" smtClean="0"/>
              <a:t>Adding the line</a:t>
            </a:r>
          </a:p>
          <a:p>
            <a:r>
              <a:rPr lang="en-US" sz="1200" dirty="0">
                <a:latin typeface="Courier New" panose="02070309020205020404" pitchFamily="49" charset="0"/>
                <a:cs typeface="Courier New" panose="02070309020205020404" pitchFamily="49" charset="0"/>
              </a:rPr>
              <a:t>STA_INFO </a:t>
            </a:r>
            <a:r>
              <a:rPr lang="en-US" sz="1200" dirty="0" smtClean="0">
                <a:latin typeface="Courier New" panose="02070309020205020404" pitchFamily="49" charset="0"/>
                <a:cs typeface="Courier New" panose="02070309020205020404" pitchFamily="49" charset="0"/>
              </a:rPr>
              <a:t>IMS2.0:DLSEED</a:t>
            </a:r>
            <a:endParaRPr lang="en-GB" sz="2000" dirty="0"/>
          </a:p>
          <a:p>
            <a:r>
              <a:rPr lang="en-GB" sz="2000" dirty="0"/>
              <a:t>t</a:t>
            </a:r>
            <a:r>
              <a:rPr lang="en-GB" sz="2000" dirty="0" smtClean="0"/>
              <a:t>o the email request, one will receive a </a:t>
            </a:r>
            <a:r>
              <a:rPr lang="en-GB" sz="2000" dirty="0" err="1" smtClean="0"/>
              <a:t>dataless</a:t>
            </a:r>
            <a:r>
              <a:rPr lang="en-GB" sz="2000" dirty="0" smtClean="0"/>
              <a:t> SEED file. </a:t>
            </a:r>
            <a:endParaRPr lang="da-DK" sz="2000" dirty="0"/>
          </a:p>
        </p:txBody>
      </p:sp>
      <p:sp>
        <p:nvSpPr>
          <p:cNvPr id="10"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4591665" y="2003323"/>
            <a:ext cx="3793043" cy="2616101"/>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smtClean="0"/>
              <a:t>Below is an example on a request for the </a:t>
            </a:r>
            <a:r>
              <a:rPr lang="en-GB" sz="2000" dirty="0" err="1" smtClean="0"/>
              <a:t>dataless</a:t>
            </a:r>
            <a:r>
              <a:rPr lang="en-GB" sz="2000" dirty="0" smtClean="0"/>
              <a:t> SEED station meta data from the IMS station SFJD: </a:t>
            </a:r>
          </a:p>
          <a:p>
            <a:endParaRPr lang="en-GB" sz="2000" dirty="0" smtClean="0"/>
          </a:p>
          <a:p>
            <a:r>
              <a:rPr lang="en-US" sz="1200" dirty="0">
                <a:latin typeface="Courier New" panose="02070309020205020404" pitchFamily="49" charset="0"/>
                <a:cs typeface="Courier New" panose="02070309020205020404" pitchFamily="49" charset="0"/>
              </a:rPr>
              <a:t>BEGIN IMS2.0</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MSG_TYPE REQUEST</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MSG_ID </a:t>
            </a:r>
            <a:r>
              <a:rPr lang="en-US" sz="1200" dirty="0" err="1">
                <a:latin typeface="Courier New" panose="02070309020205020404" pitchFamily="49" charset="0"/>
                <a:cs typeface="Courier New" panose="02070309020205020404" pitchFamily="49" charset="0"/>
              </a:rPr>
              <a:t>dlseed</a:t>
            </a:r>
            <a:r>
              <a:rPr lang="en-US" sz="1200" dirty="0">
                <a:latin typeface="Courier New" panose="02070309020205020404" pitchFamily="49" charset="0"/>
                <a:cs typeface="Courier New" panose="02070309020205020404" pitchFamily="49" charset="0"/>
              </a:rPr>
              <a:t>-IM_SFJD</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TIME 2020/01/01 TO 2020/02/29</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STA_LIST SFJD</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STA_INFO IMS2.0:DLSEED</a:t>
            </a:r>
            <a:endParaRPr lang="da-DK"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STOP</a:t>
            </a:r>
            <a:endParaRPr lang="da-DK"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6714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P5.3-530</a:t>
            </a:r>
          </a:p>
        </p:txBody>
      </p:sp>
      <p:sp>
        <p:nvSpPr>
          <p:cNvPr id="7"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Integrating </a:t>
            </a:r>
            <a:r>
              <a:rPr lang="en-US" sz="1200" b="1" dirty="0" err="1">
                <a:solidFill>
                  <a:schemeClr val="bg1"/>
                </a:solidFill>
                <a:latin typeface="Arial" panose="020B0604020202020204" pitchFamily="34" charset="0"/>
              </a:rPr>
              <a:t>realtime</a:t>
            </a:r>
            <a:r>
              <a:rPr lang="en-US" sz="1200" b="1" dirty="0">
                <a:solidFill>
                  <a:schemeClr val="bg1"/>
                </a:solidFill>
                <a:latin typeface="Arial" panose="020B0604020202020204" pitchFamily="34" charset="0"/>
              </a:rPr>
              <a:t> CTBTO and local seismic data using </a:t>
            </a:r>
            <a:r>
              <a:rPr lang="en-US" sz="1200" b="1" dirty="0" smtClean="0">
                <a:solidFill>
                  <a:schemeClr val="bg1"/>
                </a:solidFill>
                <a:latin typeface="Arial" panose="020B0604020202020204" pitchFamily="34" charset="0"/>
              </a:rPr>
              <a:t>SEISAN</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Peter H. </a:t>
            </a:r>
            <a:r>
              <a:rPr lang="en-US" sz="800" dirty="0" smtClean="0">
                <a:solidFill>
                  <a:schemeClr val="bg1"/>
                </a:solidFill>
                <a:latin typeface="Arial" panose="020B0604020202020204" pitchFamily="34" charset="0"/>
                <a:ea typeface="Avenir Book" charset="0"/>
              </a:rPr>
              <a:t>Voss </a:t>
            </a:r>
            <a:r>
              <a:rPr lang="en-US" sz="800" dirty="0">
                <a:solidFill>
                  <a:schemeClr val="bg1"/>
                </a:solidFill>
                <a:latin typeface="Arial" panose="020B0604020202020204" pitchFamily="34" charset="0"/>
                <a:ea typeface="Avenir Book" charset="0"/>
              </a:rPr>
              <a:t>(pv@geus.dk</a:t>
            </a:r>
            <a:r>
              <a:rPr lang="en-US" sz="800" dirty="0" smtClean="0">
                <a:solidFill>
                  <a:schemeClr val="bg1"/>
                </a:solidFill>
                <a:latin typeface="Arial" panose="020B0604020202020204" pitchFamily="34" charset="0"/>
                <a:ea typeface="Avenir Book" charset="0"/>
              </a:rPr>
              <a:t>)</a:t>
            </a:r>
            <a:r>
              <a:rPr lang="en-US" sz="800" baseline="30000" dirty="0">
                <a:solidFill>
                  <a:schemeClr val="bg1"/>
                </a:solidFill>
                <a:latin typeface="Arial" panose="020B0604020202020204" pitchFamily="34" charset="0"/>
                <a:ea typeface="Avenir Book" charset="0"/>
              </a:rPr>
              <a:t> 1</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rPr>
              <a:t>Tine B Larsen</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Lars Ottemöller</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&amp; Jens </a:t>
            </a:r>
            <a:r>
              <a:rPr lang="en-US" sz="800" dirty="0" smtClean="0">
                <a:solidFill>
                  <a:schemeClr val="bg1"/>
                </a:solidFill>
                <a:latin typeface="Arial" panose="020B0604020202020204" pitchFamily="34" charset="0"/>
                <a:ea typeface="Avenir Book" charset="0"/>
              </a:rPr>
              <a:t>Havskov</a:t>
            </a:r>
            <a:r>
              <a:rPr lang="en-US" sz="800" baseline="30000" dirty="0">
                <a:solidFill>
                  <a:schemeClr val="bg1"/>
                </a:solidFill>
                <a:latin typeface="Arial" panose="020B0604020202020204" pitchFamily="34" charset="0"/>
                <a:ea typeface="Avenir Book" charset="0"/>
              </a:rPr>
              <a:t>2</a:t>
            </a:r>
            <a:endParaRPr lang="en-US" sz="800" baseline="30000" dirty="0" smtClean="0">
              <a:solidFill>
                <a:schemeClr val="bg1"/>
              </a:solidFill>
              <a:latin typeface="Arial" panose="020B0604020202020204" pitchFamily="34" charset="0"/>
              <a:ea typeface="Avenir Book" charset="0"/>
            </a:endParaRPr>
          </a:p>
          <a:p>
            <a:pPr algn="ctr" eaLnBrk="0" hangingPunct="0">
              <a:lnSpc>
                <a:spcPts val="1586"/>
              </a:lnSpc>
            </a:pPr>
            <a:r>
              <a:rPr lang="en-US" sz="800" baseline="30000" dirty="0" smtClean="0">
                <a:solidFill>
                  <a:schemeClr val="bg1"/>
                </a:solidFill>
                <a:latin typeface="Arial" panose="020B0604020202020204" pitchFamily="34" charset="0"/>
                <a:ea typeface="Avenir Book" charset="0"/>
              </a:rPr>
              <a:t>1</a:t>
            </a:r>
            <a:r>
              <a:rPr lang="en-US" sz="800" dirty="0" smtClean="0">
                <a:solidFill>
                  <a:schemeClr val="bg1"/>
                </a:solidFill>
                <a:latin typeface="Arial" panose="020B0604020202020204" pitchFamily="34" charset="0"/>
                <a:ea typeface="Avenir Book" charset="0"/>
              </a:rPr>
              <a:t>Geological </a:t>
            </a:r>
            <a:r>
              <a:rPr lang="en-US" sz="800" dirty="0">
                <a:solidFill>
                  <a:schemeClr val="bg1"/>
                </a:solidFill>
                <a:latin typeface="Arial" panose="020B0604020202020204" pitchFamily="34" charset="0"/>
                <a:ea typeface="Avenir Book" charset="0"/>
              </a:rPr>
              <a:t>Survey of Denmark and Greenland (GEUS), </a:t>
            </a:r>
            <a:r>
              <a:rPr lang="en-US" sz="800" dirty="0" smtClean="0">
                <a:solidFill>
                  <a:schemeClr val="bg1"/>
                </a:solidFill>
                <a:latin typeface="Arial" panose="020B0604020202020204" pitchFamily="34" charset="0"/>
                <a:ea typeface="Avenir Book" charset="0"/>
              </a:rPr>
              <a:t>Denmark,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University of Bergen, </a:t>
            </a:r>
            <a:r>
              <a:rPr lang="en-US" sz="800" dirty="0" smtClean="0">
                <a:solidFill>
                  <a:schemeClr val="bg1"/>
                </a:solidFill>
                <a:latin typeface="Arial" panose="020B0604020202020204" pitchFamily="34" charset="0"/>
                <a:ea typeface="Avenir Book" charset="0"/>
              </a:rPr>
              <a:t>Norway</a:t>
            </a:r>
            <a:endParaRPr lang="en-US" sz="800" dirty="0">
              <a:solidFill>
                <a:schemeClr val="bg1"/>
              </a:solidFill>
              <a:latin typeface="Avenir Book" charset="0"/>
              <a:ea typeface="Avenir Book" charset="0"/>
              <a:cs typeface="Avenir Book" charset="0"/>
            </a:endParaRPr>
          </a:p>
        </p:txBody>
      </p:sp>
      <p:sp>
        <p:nvSpPr>
          <p:cNvPr id="8"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729646" y="1165141"/>
            <a:ext cx="6659296" cy="400110"/>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err="1"/>
              <a:t>SEEDLink</a:t>
            </a:r>
            <a:r>
              <a:rPr lang="en-US" sz="2000" dirty="0"/>
              <a:t> format for real-time waveform </a:t>
            </a:r>
            <a:r>
              <a:rPr lang="en-US" sz="2000" dirty="0" smtClean="0"/>
              <a:t>data</a:t>
            </a:r>
            <a:endParaRPr lang="en-US" sz="2000" dirty="0"/>
          </a:p>
        </p:txBody>
      </p:sp>
      <p:sp>
        <p:nvSpPr>
          <p:cNvPr id="9"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862782" y="1835015"/>
            <a:ext cx="3288890" cy="2246769"/>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smtClean="0"/>
              <a:t>Via the GCI (</a:t>
            </a:r>
            <a:r>
              <a:rPr lang="da-DK" sz="2000" dirty="0"/>
              <a:t>The Global Communications </a:t>
            </a:r>
            <a:r>
              <a:rPr lang="da-DK" sz="2000" dirty="0" err="1" smtClean="0"/>
              <a:t>Infrastructure</a:t>
            </a:r>
            <a:r>
              <a:rPr lang="da-DK" sz="2000" dirty="0" smtClean="0"/>
              <a:t>) CTBTO is </a:t>
            </a:r>
            <a:r>
              <a:rPr lang="da-DK" sz="2000" dirty="0" err="1" smtClean="0"/>
              <a:t>now</a:t>
            </a:r>
            <a:r>
              <a:rPr lang="da-DK" sz="2000" dirty="0" smtClean="0"/>
              <a:t> </a:t>
            </a:r>
            <a:r>
              <a:rPr lang="da-DK" sz="2000" dirty="0" err="1" smtClean="0"/>
              <a:t>providing</a:t>
            </a:r>
            <a:r>
              <a:rPr lang="da-DK" sz="2000" dirty="0" smtClean="0"/>
              <a:t> real-time </a:t>
            </a:r>
            <a:r>
              <a:rPr lang="da-DK" sz="2000" dirty="0" err="1" smtClean="0"/>
              <a:t>waveform</a:t>
            </a:r>
            <a:r>
              <a:rPr lang="da-DK" sz="2000" dirty="0" smtClean="0"/>
              <a:t> data from the IMS. The data stream is made </a:t>
            </a:r>
            <a:r>
              <a:rPr lang="da-DK" sz="2000" dirty="0" err="1" smtClean="0"/>
              <a:t>available</a:t>
            </a:r>
            <a:r>
              <a:rPr lang="da-DK" sz="2000" dirty="0" smtClean="0"/>
              <a:t> </a:t>
            </a:r>
            <a:r>
              <a:rPr lang="da-DK" sz="2000" dirty="0" err="1" smtClean="0"/>
              <a:t>using</a:t>
            </a:r>
            <a:r>
              <a:rPr lang="da-DK" sz="2000" dirty="0" smtClean="0"/>
              <a:t> the </a:t>
            </a:r>
            <a:r>
              <a:rPr lang="da-DK" sz="2000" dirty="0" err="1" smtClean="0"/>
              <a:t>seedlink</a:t>
            </a:r>
            <a:r>
              <a:rPr lang="da-DK" sz="2000" dirty="0" smtClean="0"/>
              <a:t> </a:t>
            </a:r>
            <a:r>
              <a:rPr lang="da-DK" sz="2000" dirty="0" err="1" smtClean="0"/>
              <a:t>protocol</a:t>
            </a:r>
            <a:r>
              <a:rPr lang="da-DK" sz="2000" dirty="0" smtClean="0"/>
              <a:t>. </a:t>
            </a:r>
            <a:endParaRPr lang="da-DK" sz="2000" dirty="0"/>
          </a:p>
        </p:txBody>
      </p:sp>
      <p:sp>
        <p:nvSpPr>
          <p:cNvPr id="10"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4591665" y="1835015"/>
            <a:ext cx="3793043" cy="2369880"/>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smtClean="0"/>
              <a:t>Software that is able to request data via the </a:t>
            </a:r>
            <a:r>
              <a:rPr lang="en-GB" sz="2000" dirty="0" err="1" smtClean="0"/>
              <a:t>seedlink</a:t>
            </a:r>
            <a:r>
              <a:rPr lang="en-GB" sz="2000" dirty="0" smtClean="0"/>
              <a:t> protocol can be </a:t>
            </a:r>
            <a:r>
              <a:rPr lang="en-GB" sz="2000" dirty="0" err="1" smtClean="0"/>
              <a:t>ues</a:t>
            </a:r>
            <a:r>
              <a:rPr lang="en-GB" sz="2000" dirty="0" smtClean="0"/>
              <a:t> to request real-time data via the GCI. Request are send to:</a:t>
            </a:r>
          </a:p>
          <a:p>
            <a:endParaRPr lang="en-GB" sz="2000" dirty="0" smtClean="0"/>
          </a:p>
          <a:p>
            <a:r>
              <a:rPr lang="en-US" sz="1200" dirty="0">
                <a:latin typeface="Courier New" panose="02070309020205020404" pitchFamily="49" charset="0"/>
                <a:cs typeface="Courier New" panose="02070309020205020404" pitchFamily="49" charset="0"/>
              </a:rPr>
              <a:t>Hostname: </a:t>
            </a:r>
            <a:r>
              <a:rPr lang="en-US" sz="1200" u="sng" dirty="0">
                <a:latin typeface="Courier New" panose="02070309020205020404" pitchFamily="49" charset="0"/>
                <a:cs typeface="Courier New" panose="02070309020205020404" pitchFamily="49" charset="0"/>
                <a:hlinkClick r:id="rId2"/>
              </a:rPr>
              <a:t>seedlinktest.ctbto.org</a:t>
            </a:r>
            <a:r>
              <a:rPr lang="en-US" sz="1200" dirty="0">
                <a:latin typeface="Courier New" panose="02070309020205020404" pitchFamily="49" charset="0"/>
                <a:cs typeface="Courier New" panose="02070309020205020404" pitchFamily="49" charset="0"/>
              </a:rPr>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IP address: 193.218.117.120</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Port: 18000</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Network: </a:t>
            </a:r>
            <a:r>
              <a:rPr lang="en-US" sz="1200" dirty="0" smtClean="0">
                <a:latin typeface="Courier New" panose="02070309020205020404" pitchFamily="49" charset="0"/>
                <a:cs typeface="Courier New" panose="02070309020205020404" pitchFamily="49" charset="0"/>
              </a:rPr>
              <a:t>IM</a:t>
            </a:r>
            <a:endParaRPr lang="da-DK"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0229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P5.3-530</a:t>
            </a:r>
          </a:p>
        </p:txBody>
      </p:sp>
      <p:sp>
        <p:nvSpPr>
          <p:cNvPr id="7"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Integrating </a:t>
            </a:r>
            <a:r>
              <a:rPr lang="en-US" sz="1200" b="1" dirty="0" err="1">
                <a:solidFill>
                  <a:schemeClr val="bg1"/>
                </a:solidFill>
                <a:latin typeface="Arial" panose="020B0604020202020204" pitchFamily="34" charset="0"/>
              </a:rPr>
              <a:t>realtime</a:t>
            </a:r>
            <a:r>
              <a:rPr lang="en-US" sz="1200" b="1" dirty="0">
                <a:solidFill>
                  <a:schemeClr val="bg1"/>
                </a:solidFill>
                <a:latin typeface="Arial" panose="020B0604020202020204" pitchFamily="34" charset="0"/>
              </a:rPr>
              <a:t> CTBTO and local seismic data using </a:t>
            </a:r>
            <a:r>
              <a:rPr lang="en-US" sz="1200" b="1" dirty="0" smtClean="0">
                <a:solidFill>
                  <a:schemeClr val="bg1"/>
                </a:solidFill>
                <a:latin typeface="Arial" panose="020B0604020202020204" pitchFamily="34" charset="0"/>
              </a:rPr>
              <a:t>SEISAN</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Peter H. </a:t>
            </a:r>
            <a:r>
              <a:rPr lang="en-US" sz="800" dirty="0" smtClean="0">
                <a:solidFill>
                  <a:schemeClr val="bg1"/>
                </a:solidFill>
                <a:latin typeface="Arial" panose="020B0604020202020204" pitchFamily="34" charset="0"/>
                <a:ea typeface="Avenir Book" charset="0"/>
              </a:rPr>
              <a:t>Voss </a:t>
            </a:r>
            <a:r>
              <a:rPr lang="en-US" sz="800" dirty="0">
                <a:solidFill>
                  <a:schemeClr val="bg1"/>
                </a:solidFill>
                <a:latin typeface="Arial" panose="020B0604020202020204" pitchFamily="34" charset="0"/>
                <a:ea typeface="Avenir Book" charset="0"/>
              </a:rPr>
              <a:t>(pv@geus.dk</a:t>
            </a:r>
            <a:r>
              <a:rPr lang="en-US" sz="800" dirty="0" smtClean="0">
                <a:solidFill>
                  <a:schemeClr val="bg1"/>
                </a:solidFill>
                <a:latin typeface="Arial" panose="020B0604020202020204" pitchFamily="34" charset="0"/>
                <a:ea typeface="Avenir Book" charset="0"/>
              </a:rPr>
              <a:t>)</a:t>
            </a:r>
            <a:r>
              <a:rPr lang="en-US" sz="800" baseline="30000" dirty="0">
                <a:solidFill>
                  <a:schemeClr val="bg1"/>
                </a:solidFill>
                <a:latin typeface="Arial" panose="020B0604020202020204" pitchFamily="34" charset="0"/>
                <a:ea typeface="Avenir Book" charset="0"/>
              </a:rPr>
              <a:t> 1</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rPr>
              <a:t>Tine B Larsen</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Lars Ottemöller</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&amp; Jens </a:t>
            </a:r>
            <a:r>
              <a:rPr lang="en-US" sz="800" dirty="0" smtClean="0">
                <a:solidFill>
                  <a:schemeClr val="bg1"/>
                </a:solidFill>
                <a:latin typeface="Arial" panose="020B0604020202020204" pitchFamily="34" charset="0"/>
                <a:ea typeface="Avenir Book" charset="0"/>
              </a:rPr>
              <a:t>Havskov</a:t>
            </a:r>
            <a:r>
              <a:rPr lang="en-US" sz="800" baseline="30000" dirty="0">
                <a:solidFill>
                  <a:schemeClr val="bg1"/>
                </a:solidFill>
                <a:latin typeface="Arial" panose="020B0604020202020204" pitchFamily="34" charset="0"/>
                <a:ea typeface="Avenir Book" charset="0"/>
              </a:rPr>
              <a:t>2</a:t>
            </a:r>
            <a:endParaRPr lang="en-US" sz="800" baseline="30000" dirty="0" smtClean="0">
              <a:solidFill>
                <a:schemeClr val="bg1"/>
              </a:solidFill>
              <a:latin typeface="Arial" panose="020B0604020202020204" pitchFamily="34" charset="0"/>
              <a:ea typeface="Avenir Book" charset="0"/>
            </a:endParaRPr>
          </a:p>
          <a:p>
            <a:pPr algn="ctr" eaLnBrk="0" hangingPunct="0">
              <a:lnSpc>
                <a:spcPts val="1586"/>
              </a:lnSpc>
            </a:pPr>
            <a:r>
              <a:rPr lang="en-US" sz="800" baseline="30000" dirty="0" smtClean="0">
                <a:solidFill>
                  <a:schemeClr val="bg1"/>
                </a:solidFill>
                <a:latin typeface="Arial" panose="020B0604020202020204" pitchFamily="34" charset="0"/>
                <a:ea typeface="Avenir Book" charset="0"/>
              </a:rPr>
              <a:t>1</a:t>
            </a:r>
            <a:r>
              <a:rPr lang="en-US" sz="800" dirty="0" smtClean="0">
                <a:solidFill>
                  <a:schemeClr val="bg1"/>
                </a:solidFill>
                <a:latin typeface="Arial" panose="020B0604020202020204" pitchFamily="34" charset="0"/>
                <a:ea typeface="Avenir Book" charset="0"/>
              </a:rPr>
              <a:t>Geological </a:t>
            </a:r>
            <a:r>
              <a:rPr lang="en-US" sz="800" dirty="0">
                <a:solidFill>
                  <a:schemeClr val="bg1"/>
                </a:solidFill>
                <a:latin typeface="Arial" panose="020B0604020202020204" pitchFamily="34" charset="0"/>
                <a:ea typeface="Avenir Book" charset="0"/>
              </a:rPr>
              <a:t>Survey of Denmark and Greenland (GEUS), </a:t>
            </a:r>
            <a:r>
              <a:rPr lang="en-US" sz="800" dirty="0" smtClean="0">
                <a:solidFill>
                  <a:schemeClr val="bg1"/>
                </a:solidFill>
                <a:latin typeface="Arial" panose="020B0604020202020204" pitchFamily="34" charset="0"/>
                <a:ea typeface="Avenir Book" charset="0"/>
              </a:rPr>
              <a:t>Denmark,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University of Bergen, </a:t>
            </a:r>
            <a:r>
              <a:rPr lang="en-US" sz="800" dirty="0" smtClean="0">
                <a:solidFill>
                  <a:schemeClr val="bg1"/>
                </a:solidFill>
                <a:latin typeface="Arial" panose="020B0604020202020204" pitchFamily="34" charset="0"/>
                <a:ea typeface="Avenir Book" charset="0"/>
              </a:rPr>
              <a:t>Norway</a:t>
            </a:r>
            <a:endParaRPr lang="en-US" sz="800" dirty="0">
              <a:solidFill>
                <a:schemeClr val="bg1"/>
              </a:solidFill>
              <a:latin typeface="Avenir Book" charset="0"/>
              <a:ea typeface="Avenir Book" charset="0"/>
              <a:cs typeface="Avenir Book" charset="0"/>
            </a:endParaRPr>
          </a:p>
        </p:txBody>
      </p:sp>
      <p:sp>
        <p:nvSpPr>
          <p:cNvPr id="8"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729646" y="1165141"/>
            <a:ext cx="6659296" cy="400110"/>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err="1"/>
              <a:t>SEEDLink</a:t>
            </a:r>
            <a:r>
              <a:rPr lang="en-US" sz="2000" dirty="0"/>
              <a:t> format for real-time waveform </a:t>
            </a:r>
            <a:r>
              <a:rPr lang="en-US" sz="2000" dirty="0" smtClean="0"/>
              <a:t>data</a:t>
            </a:r>
            <a:endParaRPr lang="en-US" sz="2000" dirty="0"/>
          </a:p>
        </p:txBody>
      </p:sp>
      <p:sp>
        <p:nvSpPr>
          <p:cNvPr id="9"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862782" y="1711904"/>
            <a:ext cx="3288890" cy="2985433"/>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smtClean="0"/>
              <a:t>In the example below we use the software programs </a:t>
            </a:r>
            <a:r>
              <a:rPr lang="en-GB" sz="2000" dirty="0" err="1" smtClean="0"/>
              <a:t>slinktool</a:t>
            </a:r>
            <a:r>
              <a:rPr lang="en-GB" sz="2000" dirty="0" smtClean="0"/>
              <a:t> and </a:t>
            </a:r>
            <a:r>
              <a:rPr lang="en-GB" sz="2000" dirty="0" err="1" smtClean="0"/>
              <a:t>slarchive</a:t>
            </a:r>
            <a:r>
              <a:rPr lang="en-GB" sz="2000" dirty="0" smtClean="0"/>
              <a:t>, to check status and request data, respectively. The </a:t>
            </a:r>
            <a:r>
              <a:rPr lang="en-GB" sz="2000" dirty="0" err="1" smtClean="0"/>
              <a:t>softare</a:t>
            </a:r>
            <a:r>
              <a:rPr lang="en-GB" sz="2000" dirty="0" smtClean="0"/>
              <a:t> is available at:</a:t>
            </a:r>
          </a:p>
          <a:p>
            <a:r>
              <a:rPr lang="da-DK" sz="1200" dirty="0" smtClean="0">
                <a:latin typeface="Courier New" panose="02070309020205020404" pitchFamily="49" charset="0"/>
                <a:cs typeface="Courier New" panose="02070309020205020404" pitchFamily="49" charset="0"/>
                <a:hlinkClick r:id="rId2"/>
              </a:rPr>
              <a:t>https</a:t>
            </a:r>
            <a:r>
              <a:rPr lang="da-DK" sz="1200" dirty="0">
                <a:latin typeface="Courier New" panose="02070309020205020404" pitchFamily="49" charset="0"/>
                <a:cs typeface="Courier New" panose="02070309020205020404" pitchFamily="49" charset="0"/>
                <a:hlinkClick r:id="rId2"/>
              </a:rPr>
              <a:t>://</a:t>
            </a:r>
            <a:r>
              <a:rPr lang="da-DK" sz="1200" dirty="0" smtClean="0">
                <a:latin typeface="Courier New" panose="02070309020205020404" pitchFamily="49" charset="0"/>
                <a:cs typeface="Courier New" panose="02070309020205020404" pitchFamily="49" charset="0"/>
                <a:hlinkClick r:id="rId2"/>
              </a:rPr>
              <a:t>github.com/iris-edu/slinktool</a:t>
            </a:r>
            <a:endParaRPr lang="da-DK" sz="1200" dirty="0" smtClean="0">
              <a:latin typeface="Courier New" panose="02070309020205020404" pitchFamily="49" charset="0"/>
              <a:cs typeface="Courier New" panose="02070309020205020404" pitchFamily="49" charset="0"/>
            </a:endParaRPr>
          </a:p>
          <a:p>
            <a:r>
              <a:rPr lang="da-DK" sz="1200" dirty="0">
                <a:latin typeface="Courier New" panose="02070309020205020404" pitchFamily="49" charset="0"/>
                <a:cs typeface="Courier New" panose="02070309020205020404" pitchFamily="49" charset="0"/>
                <a:hlinkClick r:id="rId3"/>
              </a:rPr>
              <a:t>https://</a:t>
            </a:r>
            <a:r>
              <a:rPr lang="da-DK" sz="1200" dirty="0" smtClean="0">
                <a:latin typeface="Courier New" panose="02070309020205020404" pitchFamily="49" charset="0"/>
                <a:cs typeface="Courier New" panose="02070309020205020404" pitchFamily="49" charset="0"/>
                <a:hlinkClick r:id="rId3"/>
              </a:rPr>
              <a:t>github.com/iris-edu/slarchive</a:t>
            </a:r>
            <a:endParaRPr lang="da-DK" sz="1200" dirty="0" smtClean="0">
              <a:latin typeface="Courier New" panose="02070309020205020404" pitchFamily="49" charset="0"/>
              <a:cs typeface="Courier New" panose="02070309020205020404" pitchFamily="49" charset="0"/>
            </a:endParaRPr>
          </a:p>
          <a:p>
            <a:endParaRPr lang="da-DK" sz="2000" dirty="0"/>
          </a:p>
        </p:txBody>
      </p:sp>
      <p:sp>
        <p:nvSpPr>
          <p:cNvPr id="10"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4591665" y="1711904"/>
            <a:ext cx="3793043" cy="3231654"/>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err="1" smtClean="0"/>
              <a:t>slinktool</a:t>
            </a:r>
            <a:r>
              <a:rPr lang="en-GB" sz="2000" dirty="0" smtClean="0"/>
              <a:t> has different options for status output, the simple form is:</a:t>
            </a:r>
          </a:p>
          <a:p>
            <a:endParaRPr lang="en-GB" sz="2000" dirty="0" smtClean="0"/>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slinktool</a:t>
            </a:r>
            <a:r>
              <a:rPr lang="en-US" sz="1200" dirty="0">
                <a:latin typeface="Courier New" panose="02070309020205020404" pitchFamily="49" charset="0"/>
                <a:cs typeface="Courier New" panose="02070309020205020404" pitchFamily="49" charset="0"/>
              </a:rPr>
              <a:t> -I  193.218.117.120:18000</a:t>
            </a:r>
            <a:endParaRPr lang="da-DK" sz="1200" dirty="0">
              <a:latin typeface="Courier New" panose="02070309020205020404" pitchFamily="49" charset="0"/>
              <a:cs typeface="Courier New" panose="02070309020205020404" pitchFamily="49" charset="0"/>
            </a:endParaRPr>
          </a:p>
          <a:p>
            <a:r>
              <a:rPr lang="en-US" sz="1200" dirty="0" err="1">
                <a:latin typeface="Courier New" panose="02070309020205020404" pitchFamily="49" charset="0"/>
                <a:cs typeface="Courier New" panose="02070309020205020404" pitchFamily="49" charset="0"/>
              </a:rPr>
              <a:t>SeedLink</a:t>
            </a:r>
            <a:r>
              <a:rPr lang="en-US" sz="1200" dirty="0">
                <a:latin typeface="Courier New" panose="02070309020205020404" pitchFamily="49" charset="0"/>
                <a:cs typeface="Courier New" panose="02070309020205020404" pitchFamily="49" charset="0"/>
              </a:rPr>
              <a:t> server: </a:t>
            </a:r>
            <a:r>
              <a:rPr lang="en-US" sz="1200" dirty="0" err="1">
                <a:latin typeface="Courier New" panose="02070309020205020404" pitchFamily="49" charset="0"/>
                <a:cs typeface="Courier New" panose="02070309020205020404" pitchFamily="49" charset="0"/>
              </a:rPr>
              <a:t>SeedLink</a:t>
            </a:r>
            <a:r>
              <a:rPr lang="en-US" sz="1200" dirty="0">
                <a:latin typeface="Courier New" panose="02070309020205020404" pitchFamily="49" charset="0"/>
                <a:cs typeface="Courier New" panose="02070309020205020404" pitchFamily="49" charset="0"/>
              </a:rPr>
              <a:t> v3.2 (2014.071)</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Organization   : PTS</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Start time     : 2019/11/14 </a:t>
            </a:r>
            <a:r>
              <a:rPr lang="en-US" sz="1200" dirty="0" smtClean="0">
                <a:latin typeface="Courier New" panose="02070309020205020404" pitchFamily="49" charset="0"/>
                <a:cs typeface="Courier New" panose="02070309020205020404" pitchFamily="49" charset="0"/>
              </a:rPr>
              <a:t>09:33:34.2301</a:t>
            </a:r>
          </a:p>
          <a:p>
            <a:endParaRPr lang="en-US" sz="1200" dirty="0">
              <a:latin typeface="Courier New" panose="02070309020205020404" pitchFamily="49" charset="0"/>
              <a:cs typeface="Courier New" panose="02070309020205020404" pitchFamily="49" charset="0"/>
            </a:endParaRPr>
          </a:p>
          <a:p>
            <a:r>
              <a:rPr lang="en-GB" sz="2000" dirty="0" smtClean="0"/>
              <a:t>Both </a:t>
            </a:r>
            <a:r>
              <a:rPr lang="en-GB" sz="2000" dirty="0" err="1" smtClean="0"/>
              <a:t>slinktool</a:t>
            </a:r>
            <a:r>
              <a:rPr lang="en-GB" sz="2000" dirty="0" smtClean="0"/>
              <a:t> and </a:t>
            </a:r>
            <a:r>
              <a:rPr lang="en-GB" sz="2000" dirty="0" err="1" smtClean="0"/>
              <a:t>slarchive</a:t>
            </a:r>
            <a:r>
              <a:rPr lang="en-GB" sz="2000" dirty="0" smtClean="0"/>
              <a:t> is executed on the command line on a NDC-in-a-Box </a:t>
            </a:r>
            <a:r>
              <a:rPr lang="en-GB" sz="2000" dirty="0" err="1" smtClean="0"/>
              <a:t>linux</a:t>
            </a:r>
            <a:r>
              <a:rPr lang="en-GB" sz="2000" dirty="0" smtClean="0"/>
              <a:t> PC.</a:t>
            </a:r>
            <a:endParaRPr lang="da-DK"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610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TextBox 2">
            <a:extLst>
              <a:ext uri="{FF2B5EF4-FFF2-40B4-BE49-F238E27FC236}">
                <a16:creationId xmlns=""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P5.3-530</a:t>
            </a:r>
          </a:p>
        </p:txBody>
      </p:sp>
      <p:sp>
        <p:nvSpPr>
          <p:cNvPr id="7" name="Rectangle 17">
            <a:extLst>
              <a:ext uri="{FF2B5EF4-FFF2-40B4-BE49-F238E27FC236}">
                <a16:creationId xmlns="" xmlns:a16="http://schemas.microsoft.com/office/drawing/2014/main" id="{BC5AAA59-41F3-0D40-B5E2-567F04B6D257}"/>
              </a:ext>
            </a:extLst>
          </p:cNvPr>
          <p:cNvSpPr>
            <a:spLocks noChangeArrowheads="1"/>
          </p:cNvSpPr>
          <p:nvPr/>
        </p:nvSpPr>
        <p:spPr bwMode="auto">
          <a:xfrm>
            <a:off x="1992923" y="163887"/>
            <a:ext cx="4962770"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Integrating </a:t>
            </a:r>
            <a:r>
              <a:rPr lang="en-US" sz="1200" b="1" dirty="0" err="1">
                <a:solidFill>
                  <a:schemeClr val="bg1"/>
                </a:solidFill>
                <a:latin typeface="Arial" panose="020B0604020202020204" pitchFamily="34" charset="0"/>
              </a:rPr>
              <a:t>realtime</a:t>
            </a:r>
            <a:r>
              <a:rPr lang="en-US" sz="1200" b="1" dirty="0">
                <a:solidFill>
                  <a:schemeClr val="bg1"/>
                </a:solidFill>
                <a:latin typeface="Arial" panose="020B0604020202020204" pitchFamily="34" charset="0"/>
              </a:rPr>
              <a:t> CTBTO and local seismic data using </a:t>
            </a:r>
            <a:r>
              <a:rPr lang="en-US" sz="1200" b="1" dirty="0" smtClean="0">
                <a:solidFill>
                  <a:schemeClr val="bg1"/>
                </a:solidFill>
                <a:latin typeface="Arial" panose="020B0604020202020204" pitchFamily="34" charset="0"/>
              </a:rPr>
              <a:t>SEISAN</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Peter H. </a:t>
            </a:r>
            <a:r>
              <a:rPr lang="en-US" sz="800" dirty="0" smtClean="0">
                <a:solidFill>
                  <a:schemeClr val="bg1"/>
                </a:solidFill>
                <a:latin typeface="Arial" panose="020B0604020202020204" pitchFamily="34" charset="0"/>
                <a:ea typeface="Avenir Book" charset="0"/>
              </a:rPr>
              <a:t>Voss </a:t>
            </a:r>
            <a:r>
              <a:rPr lang="en-US" sz="800" dirty="0">
                <a:solidFill>
                  <a:schemeClr val="bg1"/>
                </a:solidFill>
                <a:latin typeface="Arial" panose="020B0604020202020204" pitchFamily="34" charset="0"/>
                <a:ea typeface="Avenir Book" charset="0"/>
              </a:rPr>
              <a:t>(pv@geus.dk</a:t>
            </a:r>
            <a:r>
              <a:rPr lang="en-US" sz="800" dirty="0" smtClean="0">
                <a:solidFill>
                  <a:schemeClr val="bg1"/>
                </a:solidFill>
                <a:latin typeface="Arial" panose="020B0604020202020204" pitchFamily="34" charset="0"/>
                <a:ea typeface="Avenir Book" charset="0"/>
              </a:rPr>
              <a:t>)</a:t>
            </a:r>
            <a:r>
              <a:rPr lang="en-US" sz="800" baseline="30000" dirty="0">
                <a:solidFill>
                  <a:schemeClr val="bg1"/>
                </a:solidFill>
                <a:latin typeface="Arial" panose="020B0604020202020204" pitchFamily="34" charset="0"/>
                <a:ea typeface="Avenir Book" charset="0"/>
              </a:rPr>
              <a:t> 1</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ea typeface="Avenir Book" charset="0"/>
              </a:rPr>
              <a:t>Tine B Larsen</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Lars Ottemöller</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&amp; Jens </a:t>
            </a:r>
            <a:r>
              <a:rPr lang="en-US" sz="800" dirty="0" smtClean="0">
                <a:solidFill>
                  <a:schemeClr val="bg1"/>
                </a:solidFill>
                <a:latin typeface="Arial" panose="020B0604020202020204" pitchFamily="34" charset="0"/>
                <a:ea typeface="Avenir Book" charset="0"/>
              </a:rPr>
              <a:t>Havskov</a:t>
            </a:r>
            <a:r>
              <a:rPr lang="en-US" sz="800" baseline="30000" dirty="0">
                <a:solidFill>
                  <a:schemeClr val="bg1"/>
                </a:solidFill>
                <a:latin typeface="Arial" panose="020B0604020202020204" pitchFamily="34" charset="0"/>
                <a:ea typeface="Avenir Book" charset="0"/>
              </a:rPr>
              <a:t>2</a:t>
            </a:r>
            <a:endParaRPr lang="en-US" sz="800" baseline="30000" dirty="0" smtClean="0">
              <a:solidFill>
                <a:schemeClr val="bg1"/>
              </a:solidFill>
              <a:latin typeface="Arial" panose="020B0604020202020204" pitchFamily="34" charset="0"/>
              <a:ea typeface="Avenir Book" charset="0"/>
            </a:endParaRPr>
          </a:p>
          <a:p>
            <a:pPr algn="ctr" eaLnBrk="0" hangingPunct="0">
              <a:lnSpc>
                <a:spcPts val="1586"/>
              </a:lnSpc>
            </a:pPr>
            <a:r>
              <a:rPr lang="en-US" sz="800" baseline="30000" dirty="0" smtClean="0">
                <a:solidFill>
                  <a:schemeClr val="bg1"/>
                </a:solidFill>
                <a:latin typeface="Arial" panose="020B0604020202020204" pitchFamily="34" charset="0"/>
                <a:ea typeface="Avenir Book" charset="0"/>
              </a:rPr>
              <a:t>1</a:t>
            </a:r>
            <a:r>
              <a:rPr lang="en-US" sz="800" dirty="0" smtClean="0">
                <a:solidFill>
                  <a:schemeClr val="bg1"/>
                </a:solidFill>
                <a:latin typeface="Arial" panose="020B0604020202020204" pitchFamily="34" charset="0"/>
                <a:ea typeface="Avenir Book" charset="0"/>
              </a:rPr>
              <a:t>Geological </a:t>
            </a:r>
            <a:r>
              <a:rPr lang="en-US" sz="800" dirty="0">
                <a:solidFill>
                  <a:schemeClr val="bg1"/>
                </a:solidFill>
                <a:latin typeface="Arial" panose="020B0604020202020204" pitchFamily="34" charset="0"/>
                <a:ea typeface="Avenir Book" charset="0"/>
              </a:rPr>
              <a:t>Survey of Denmark and Greenland (GEUS), </a:t>
            </a:r>
            <a:r>
              <a:rPr lang="en-US" sz="800" dirty="0" smtClean="0">
                <a:solidFill>
                  <a:schemeClr val="bg1"/>
                </a:solidFill>
                <a:latin typeface="Arial" panose="020B0604020202020204" pitchFamily="34" charset="0"/>
                <a:ea typeface="Avenir Book" charset="0"/>
              </a:rPr>
              <a:t>Denmark,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University of Bergen, </a:t>
            </a:r>
            <a:r>
              <a:rPr lang="en-US" sz="800" dirty="0" smtClean="0">
                <a:solidFill>
                  <a:schemeClr val="bg1"/>
                </a:solidFill>
                <a:latin typeface="Arial" panose="020B0604020202020204" pitchFamily="34" charset="0"/>
                <a:ea typeface="Avenir Book" charset="0"/>
              </a:rPr>
              <a:t>Norway</a:t>
            </a:r>
            <a:endParaRPr lang="en-US" sz="800" dirty="0">
              <a:solidFill>
                <a:schemeClr val="bg1"/>
              </a:solidFill>
              <a:latin typeface="Avenir Book" charset="0"/>
              <a:ea typeface="Avenir Book" charset="0"/>
              <a:cs typeface="Avenir Book" charset="0"/>
            </a:endParaRPr>
          </a:p>
        </p:txBody>
      </p:sp>
      <p:sp>
        <p:nvSpPr>
          <p:cNvPr id="8"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729646" y="1165141"/>
            <a:ext cx="6659296" cy="400110"/>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err="1"/>
              <a:t>SEEDLink</a:t>
            </a:r>
            <a:r>
              <a:rPr lang="en-US" sz="2000" dirty="0"/>
              <a:t> format for real-time waveform </a:t>
            </a:r>
            <a:r>
              <a:rPr lang="en-US" sz="2000" dirty="0" smtClean="0"/>
              <a:t>data</a:t>
            </a:r>
            <a:endParaRPr lang="en-US" sz="2000" dirty="0"/>
          </a:p>
        </p:txBody>
      </p:sp>
      <p:sp>
        <p:nvSpPr>
          <p:cNvPr id="9" name="TextBox 8">
            <a:extLst>
              <a:ext uri="{FF2B5EF4-FFF2-40B4-BE49-F238E27FC236}">
                <a16:creationId xmlns:lc="http://schemas.openxmlformats.org/drawingml/2006/lockedCanvas" xmlns:a16="http://schemas.microsoft.com/office/drawing/2014/main" xmlns="" id="{0F2E9DC5-9692-4678-88E6-5F95FEEBA890}"/>
              </a:ext>
            </a:extLst>
          </p:cNvPr>
          <p:cNvSpPr txBox="1"/>
          <p:nvPr/>
        </p:nvSpPr>
        <p:spPr>
          <a:xfrm>
            <a:off x="862781" y="1711904"/>
            <a:ext cx="7175089" cy="3416320"/>
          </a:xfrm>
          <a:prstGeom prst="rect">
            <a:avLst/>
          </a:prstGeom>
          <a:noFill/>
        </p:spPr>
        <p:txBody>
          <a:bodyPr wrap="square" rtlCol="0">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r>
              <a:rPr lang="en-GB" sz="2000" dirty="0" err="1"/>
              <a:t>slinktool</a:t>
            </a:r>
            <a:r>
              <a:rPr lang="en-GB" sz="2000" dirty="0"/>
              <a:t> has different options for status output, the </a:t>
            </a:r>
            <a:r>
              <a:rPr lang="en-GB" sz="2000" dirty="0" smtClean="0"/>
              <a:t>more detailed form </a:t>
            </a:r>
            <a:r>
              <a:rPr lang="en-GB" sz="2000" dirty="0"/>
              <a:t>is</a:t>
            </a:r>
            <a:r>
              <a:rPr lang="en-GB" sz="2000" dirty="0" smtClean="0"/>
              <a:t>:</a:t>
            </a:r>
          </a:p>
          <a:p>
            <a:r>
              <a:rPr lang="en-US" sz="1200" smtClean="0">
                <a:latin typeface="Courier New" panose="02070309020205020404" pitchFamily="49" charset="0"/>
                <a:cs typeface="Courier New" panose="02070309020205020404" pitchFamily="49" charset="0"/>
              </a:rPr>
              <a:t>$ slinktool </a:t>
            </a:r>
            <a:r>
              <a:rPr lang="en-US" sz="1200" dirty="0">
                <a:latin typeface="Courier New" panose="02070309020205020404" pitchFamily="49" charset="0"/>
                <a:cs typeface="Courier New" panose="02070309020205020404" pitchFamily="49" charset="0"/>
              </a:rPr>
              <a:t>-Q 193.218.117.120:18000</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IM ROSC     BHE D 2020/03/07 15:11:28.2250  -  2020/03/09 13:02:53.2250</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IM ROSC     BHN D 2020/03/07 15:11:37.6500  -  2020/03/09 13:02:59.4500</a:t>
            </a:r>
            <a:endParaRPr lang="da-DK"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IM </a:t>
            </a:r>
            <a:r>
              <a:rPr lang="en-US" sz="1200" dirty="0">
                <a:latin typeface="Courier New" panose="02070309020205020404" pitchFamily="49" charset="0"/>
                <a:cs typeface="Courier New" panose="02070309020205020404" pitchFamily="49" charset="0"/>
              </a:rPr>
              <a:t>SCHQ     BHE D 2020/03/07 16:59:59.3250  -  2020/03/09 </a:t>
            </a:r>
            <a:r>
              <a:rPr lang="en-US" sz="1200" dirty="0" smtClean="0">
                <a:latin typeface="Courier New" panose="02070309020205020404" pitchFamily="49" charset="0"/>
                <a:cs typeface="Courier New" panose="02070309020205020404" pitchFamily="49" charset="0"/>
              </a:rPr>
              <a:t>11:56:41.7250</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IM SONB4    SHZ D 2020/03/04 14:35:21.2200  -  2020/03/09 13:02:44.1200</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IM SONB5    SHZ D 2020/03/04 18:05:36.0600  -  2020/03/09 13:02:46.9200</a:t>
            </a:r>
            <a:endParaRPr lang="da-DK"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a:t>
            </a:r>
            <a:endParaRPr lang="da-DK" sz="1200" dirty="0">
              <a:latin typeface="Courier New" panose="02070309020205020404" pitchFamily="49" charset="0"/>
              <a:cs typeface="Courier New" panose="02070309020205020404" pitchFamily="49" charset="0"/>
            </a:endParaRPr>
          </a:p>
          <a:p>
            <a:r>
              <a:rPr lang="en-GB" sz="2000" dirty="0" smtClean="0"/>
              <a:t>Where start and end times of data available in the real-time data stream is given. By using the –</a:t>
            </a:r>
            <a:r>
              <a:rPr lang="en-GB" sz="2000" dirty="0" err="1" smtClean="0"/>
              <a:t>tw</a:t>
            </a:r>
            <a:r>
              <a:rPr lang="en-GB" sz="2000" dirty="0" smtClean="0"/>
              <a:t> and –S flags data within this window can be extracted.</a:t>
            </a:r>
            <a:endParaRPr lang="en-GB" sz="2000" dirty="0"/>
          </a:p>
          <a:p>
            <a:endParaRPr lang="da-DK" sz="2000" dirty="0"/>
          </a:p>
        </p:txBody>
      </p:sp>
    </p:spTree>
    <p:extLst>
      <p:ext uri="{BB962C8B-B14F-4D97-AF65-F5344CB8AC3E}">
        <p14:creationId xmlns:p14="http://schemas.microsoft.com/office/powerpoint/2010/main" val="961945460"/>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569</TotalTime>
  <Words>1725</Words>
  <Application>Microsoft Office PowerPoint</Application>
  <PresentationFormat>Skærmshow (16:9)</PresentationFormat>
  <Paragraphs>165</Paragraphs>
  <Slides>15</Slides>
  <Notes>0</Notes>
  <HiddenSlides>0</HiddenSlides>
  <MMClips>0</MMClips>
  <ScaleCrop>false</ScaleCrop>
  <HeadingPairs>
    <vt:vector size="6" baseType="variant">
      <vt:variant>
        <vt:lpstr>Benyttede skrifttyper</vt:lpstr>
      </vt:variant>
      <vt:variant>
        <vt:i4>8</vt:i4>
      </vt:variant>
      <vt:variant>
        <vt:lpstr>Tema</vt:lpstr>
      </vt:variant>
      <vt:variant>
        <vt:i4>7</vt:i4>
      </vt:variant>
      <vt:variant>
        <vt:lpstr>Slidetitler</vt:lpstr>
      </vt:variant>
      <vt:variant>
        <vt:i4>15</vt:i4>
      </vt:variant>
    </vt:vector>
  </HeadingPairs>
  <TitlesOfParts>
    <vt:vector size="30" baseType="lpstr">
      <vt:lpstr>Arial</vt:lpstr>
      <vt:lpstr>Avenir Book</vt:lpstr>
      <vt:lpstr>Avenir Heavy</vt:lpstr>
      <vt:lpstr>Avenir Medium</vt:lpstr>
      <vt:lpstr>Calibri</vt:lpstr>
      <vt:lpstr>Courier New</vt:lpstr>
      <vt:lpstr>DIN-Light</vt:lpstr>
      <vt:lpstr>DIN-Medium</vt:lpstr>
      <vt:lpstr>Title Slide</vt:lpstr>
      <vt:lpstr>Inner Slide</vt:lpstr>
      <vt:lpstr>abstract</vt:lpstr>
      <vt:lpstr>INTRODUCTION</vt:lpstr>
      <vt:lpstr>METHODS</vt:lpstr>
      <vt:lpstr>RESULTS</vt:lpstr>
      <vt:lpstr>CONCLUSIONS</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Peter Voss</cp:lastModifiedBy>
  <cp:revision>61</cp:revision>
  <cp:lastPrinted>2019-03-26T13:54:24Z</cp:lastPrinted>
  <dcterms:created xsi:type="dcterms:W3CDTF">2019-04-24T06:32:04Z</dcterms:created>
  <dcterms:modified xsi:type="dcterms:W3CDTF">2021-06-24T13:33:07Z</dcterms:modified>
</cp:coreProperties>
</file>