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1"/>
  </p:sldMasterIdLst>
  <p:notesMasterIdLst>
    <p:notesMasterId r:id="rId14"/>
  </p:notesMasterIdLst>
  <p:sldIdLst>
    <p:sldId id="350" r:id="rId2"/>
    <p:sldId id="361" r:id="rId3"/>
    <p:sldId id="286" r:id="rId4"/>
    <p:sldId id="362" r:id="rId5"/>
    <p:sldId id="363" r:id="rId6"/>
    <p:sldId id="364" r:id="rId7"/>
    <p:sldId id="366" r:id="rId8"/>
    <p:sldId id="353" r:id="rId9"/>
    <p:sldId id="365" r:id="rId10"/>
    <p:sldId id="359" r:id="rId11"/>
    <p:sldId id="369" r:id="rId12"/>
    <p:sldId id="368" r:id="rId13"/>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m Gabrielson" initials="TG"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CFEB"/>
    <a:srgbClr val="0070C0"/>
    <a:srgbClr val="F83450"/>
    <a:srgbClr val="EF3D5B"/>
    <a:srgbClr val="D15A5F"/>
    <a:srgbClr val="EDB005"/>
    <a:srgbClr val="FABC08"/>
    <a:srgbClr val="FFBC08"/>
    <a:srgbClr val="FDC100"/>
    <a:srgbClr val="E2A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08" autoAdjust="0"/>
    <p:restoredTop sz="74466" autoAdjust="0"/>
  </p:normalViewPr>
  <p:slideViewPr>
    <p:cSldViewPr snapToGrid="0">
      <p:cViewPr varScale="1">
        <p:scale>
          <a:sx n="86" d="100"/>
          <a:sy n="86" d="100"/>
        </p:scale>
        <p:origin x="1734" y="6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42A57D3B-7178-4389-8D87-723D4BAEBE6F}" type="datetimeFigureOut">
              <a:rPr lang="en-US" smtClean="0"/>
              <a:t>5/17/2021</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60079D37-A5CD-4961-A6BE-63E10FB87D9D}" type="slidenum">
              <a:rPr lang="en-US" smtClean="0"/>
              <a:t>‹#›</a:t>
            </a:fld>
            <a:endParaRPr lang="en-US"/>
          </a:p>
        </p:txBody>
      </p:sp>
    </p:spTree>
    <p:extLst>
      <p:ext uri="{BB962C8B-B14F-4D97-AF65-F5344CB8AC3E}">
        <p14:creationId xmlns:p14="http://schemas.microsoft.com/office/powerpoint/2010/main" val="485184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079D37-A5CD-4961-A6BE-63E10FB87D9D}" type="slidenum">
              <a:rPr lang="en-US" smtClean="0"/>
              <a:t>1</a:t>
            </a:fld>
            <a:endParaRPr lang="en-US"/>
          </a:p>
        </p:txBody>
      </p:sp>
    </p:spTree>
    <p:extLst>
      <p:ext uri="{BB962C8B-B14F-4D97-AF65-F5344CB8AC3E}">
        <p14:creationId xmlns:p14="http://schemas.microsoft.com/office/powerpoint/2010/main" val="3797935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079D37-A5CD-4961-A6BE-63E10FB87D9D}" type="slidenum">
              <a:rPr lang="en-US" smtClean="0"/>
              <a:t>12</a:t>
            </a:fld>
            <a:endParaRPr lang="en-US"/>
          </a:p>
        </p:txBody>
      </p:sp>
    </p:spTree>
    <p:extLst>
      <p:ext uri="{BB962C8B-B14F-4D97-AF65-F5344CB8AC3E}">
        <p14:creationId xmlns:p14="http://schemas.microsoft.com/office/powerpoint/2010/main" val="135492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079D37-A5CD-4961-A6BE-63E10FB87D9D}" type="slidenum">
              <a:rPr lang="en-US" smtClean="0"/>
              <a:t>2</a:t>
            </a:fld>
            <a:endParaRPr lang="en-US"/>
          </a:p>
        </p:txBody>
      </p:sp>
    </p:spTree>
    <p:extLst>
      <p:ext uri="{BB962C8B-B14F-4D97-AF65-F5344CB8AC3E}">
        <p14:creationId xmlns:p14="http://schemas.microsoft.com/office/powerpoint/2010/main" val="199329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079D37-A5CD-4961-A6BE-63E10FB87D9D}" type="slidenum">
              <a:rPr lang="en-US" smtClean="0"/>
              <a:t>3</a:t>
            </a:fld>
            <a:endParaRPr lang="en-US"/>
          </a:p>
        </p:txBody>
      </p:sp>
    </p:spTree>
    <p:extLst>
      <p:ext uri="{BB962C8B-B14F-4D97-AF65-F5344CB8AC3E}">
        <p14:creationId xmlns:p14="http://schemas.microsoft.com/office/powerpoint/2010/main" val="2600579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079D37-A5CD-4961-A6BE-63E10FB87D9D}" type="slidenum">
              <a:rPr lang="en-US" smtClean="0"/>
              <a:t>4</a:t>
            </a:fld>
            <a:endParaRPr lang="en-US"/>
          </a:p>
        </p:txBody>
      </p:sp>
    </p:spTree>
    <p:extLst>
      <p:ext uri="{BB962C8B-B14F-4D97-AF65-F5344CB8AC3E}">
        <p14:creationId xmlns:p14="http://schemas.microsoft.com/office/powerpoint/2010/main" val="3111278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84BFC0-60B3-4B91-B900-42C3F34A5E33}" type="slidenum">
              <a:rPr lang="en-US" smtClean="0"/>
              <a:t>5</a:t>
            </a:fld>
            <a:endParaRPr lang="en-US"/>
          </a:p>
        </p:txBody>
      </p:sp>
    </p:spTree>
    <p:extLst>
      <p:ext uri="{BB962C8B-B14F-4D97-AF65-F5344CB8AC3E}">
        <p14:creationId xmlns:p14="http://schemas.microsoft.com/office/powerpoint/2010/main" val="1071143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079D37-A5CD-4961-A6BE-63E10FB87D9D}" type="slidenum">
              <a:rPr lang="en-US" smtClean="0"/>
              <a:t>6</a:t>
            </a:fld>
            <a:endParaRPr lang="en-US"/>
          </a:p>
        </p:txBody>
      </p:sp>
    </p:spTree>
    <p:extLst>
      <p:ext uri="{BB962C8B-B14F-4D97-AF65-F5344CB8AC3E}">
        <p14:creationId xmlns:p14="http://schemas.microsoft.com/office/powerpoint/2010/main" val="2700275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079D37-A5CD-4961-A6BE-63E10FB87D9D}" type="slidenum">
              <a:rPr lang="en-US" smtClean="0"/>
              <a:t>7</a:t>
            </a:fld>
            <a:endParaRPr lang="en-US"/>
          </a:p>
        </p:txBody>
      </p:sp>
    </p:spTree>
    <p:extLst>
      <p:ext uri="{BB962C8B-B14F-4D97-AF65-F5344CB8AC3E}">
        <p14:creationId xmlns:p14="http://schemas.microsoft.com/office/powerpoint/2010/main" val="1294505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84BFC0-60B3-4B91-B900-42C3F34A5E33}" type="slidenum">
              <a:rPr lang="en-US" smtClean="0"/>
              <a:t>9</a:t>
            </a:fld>
            <a:endParaRPr lang="en-US"/>
          </a:p>
        </p:txBody>
      </p:sp>
    </p:spTree>
    <p:extLst>
      <p:ext uri="{BB962C8B-B14F-4D97-AF65-F5344CB8AC3E}">
        <p14:creationId xmlns:p14="http://schemas.microsoft.com/office/powerpoint/2010/main" val="3829964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84BFC0-60B3-4B91-B900-42C3F34A5E33}" type="slidenum">
              <a:rPr lang="en-US" smtClean="0"/>
              <a:t>11</a:t>
            </a:fld>
            <a:endParaRPr lang="en-US"/>
          </a:p>
        </p:txBody>
      </p:sp>
    </p:spTree>
    <p:extLst>
      <p:ext uri="{BB962C8B-B14F-4D97-AF65-F5344CB8AC3E}">
        <p14:creationId xmlns:p14="http://schemas.microsoft.com/office/powerpoint/2010/main" val="3347346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UNCLASSIFIED</a:t>
            </a:r>
            <a:endParaRPr lang="en-US"/>
          </a:p>
        </p:txBody>
      </p:sp>
      <p:sp>
        <p:nvSpPr>
          <p:cNvPr id="6" name="Slide Number Placeholder 5"/>
          <p:cNvSpPr>
            <a:spLocks noGrp="1"/>
          </p:cNvSpPr>
          <p:nvPr>
            <p:ph type="sldNum" sz="quarter" idx="12"/>
          </p:nvPr>
        </p:nvSpPr>
        <p:spPr/>
        <p:txBody>
          <a:bodyPr/>
          <a:lstStyle/>
          <a:p>
            <a:fld id="{1F2EC1B6-8700-43E3-82F9-9E89FBAF7DB8}" type="slidenum">
              <a:rPr lang="en-US" smtClean="0"/>
              <a:t>‹#›</a:t>
            </a:fld>
            <a:endParaRPr lang="en-US"/>
          </a:p>
        </p:txBody>
      </p:sp>
    </p:spTree>
    <p:extLst>
      <p:ext uri="{BB962C8B-B14F-4D97-AF65-F5344CB8AC3E}">
        <p14:creationId xmlns:p14="http://schemas.microsoft.com/office/powerpoint/2010/main" val="877794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UNCLASSIFIED</a:t>
            </a:r>
            <a:endParaRPr lang="en-US"/>
          </a:p>
        </p:txBody>
      </p:sp>
      <p:sp>
        <p:nvSpPr>
          <p:cNvPr id="6" name="Slide Number Placeholder 5"/>
          <p:cNvSpPr>
            <a:spLocks noGrp="1"/>
          </p:cNvSpPr>
          <p:nvPr>
            <p:ph type="sldNum" sz="quarter" idx="12"/>
          </p:nvPr>
        </p:nvSpPr>
        <p:spPr/>
        <p:txBody>
          <a:bodyPr/>
          <a:lstStyle/>
          <a:p>
            <a:fld id="{1F2EC1B6-8700-43E3-82F9-9E89FBAF7DB8}" type="slidenum">
              <a:rPr lang="en-US" smtClean="0"/>
              <a:t>‹#›</a:t>
            </a:fld>
            <a:endParaRPr lang="en-US"/>
          </a:p>
        </p:txBody>
      </p:sp>
    </p:spTree>
    <p:extLst>
      <p:ext uri="{BB962C8B-B14F-4D97-AF65-F5344CB8AC3E}">
        <p14:creationId xmlns:p14="http://schemas.microsoft.com/office/powerpoint/2010/main" val="3103498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UNCLASSIFIED</a:t>
            </a:r>
            <a:endParaRPr lang="en-US"/>
          </a:p>
        </p:txBody>
      </p:sp>
      <p:sp>
        <p:nvSpPr>
          <p:cNvPr id="6" name="Slide Number Placeholder 5"/>
          <p:cNvSpPr>
            <a:spLocks noGrp="1"/>
          </p:cNvSpPr>
          <p:nvPr>
            <p:ph type="sldNum" sz="quarter" idx="12"/>
          </p:nvPr>
        </p:nvSpPr>
        <p:spPr/>
        <p:txBody>
          <a:bodyPr/>
          <a:lstStyle/>
          <a:p>
            <a:fld id="{1F2EC1B6-8700-43E3-82F9-9E89FBAF7DB8}" type="slidenum">
              <a:rPr lang="en-US" smtClean="0"/>
              <a:t>‹#›</a:t>
            </a:fld>
            <a:endParaRPr lang="en-US"/>
          </a:p>
        </p:txBody>
      </p:sp>
    </p:spTree>
    <p:extLst>
      <p:ext uri="{BB962C8B-B14F-4D97-AF65-F5344CB8AC3E}">
        <p14:creationId xmlns:p14="http://schemas.microsoft.com/office/powerpoint/2010/main" val="914433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UNCLASSIFIED</a:t>
            </a:r>
            <a:endParaRPr lang="en-US"/>
          </a:p>
        </p:txBody>
      </p:sp>
      <p:sp>
        <p:nvSpPr>
          <p:cNvPr id="6" name="Slide Number Placeholder 5"/>
          <p:cNvSpPr>
            <a:spLocks noGrp="1"/>
          </p:cNvSpPr>
          <p:nvPr>
            <p:ph type="sldNum" sz="quarter" idx="12"/>
          </p:nvPr>
        </p:nvSpPr>
        <p:spPr/>
        <p:txBody>
          <a:bodyPr/>
          <a:lstStyle/>
          <a:p>
            <a:fld id="{1F2EC1B6-8700-43E3-82F9-9E89FBAF7DB8}" type="slidenum">
              <a:rPr lang="en-US" smtClean="0"/>
              <a:t>‹#›</a:t>
            </a:fld>
            <a:endParaRPr lang="en-US"/>
          </a:p>
        </p:txBody>
      </p:sp>
    </p:spTree>
    <p:extLst>
      <p:ext uri="{BB962C8B-B14F-4D97-AF65-F5344CB8AC3E}">
        <p14:creationId xmlns:p14="http://schemas.microsoft.com/office/powerpoint/2010/main" val="242877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UNCLASSIFIED</a:t>
            </a:r>
            <a:endParaRPr lang="en-US"/>
          </a:p>
        </p:txBody>
      </p:sp>
      <p:sp>
        <p:nvSpPr>
          <p:cNvPr id="6" name="Slide Number Placeholder 5"/>
          <p:cNvSpPr>
            <a:spLocks noGrp="1"/>
          </p:cNvSpPr>
          <p:nvPr>
            <p:ph type="sldNum" sz="quarter" idx="12"/>
          </p:nvPr>
        </p:nvSpPr>
        <p:spPr/>
        <p:txBody>
          <a:bodyPr/>
          <a:lstStyle/>
          <a:p>
            <a:fld id="{1F2EC1B6-8700-43E3-82F9-9E89FBAF7DB8}" type="slidenum">
              <a:rPr lang="en-US" smtClean="0"/>
              <a:t>‹#›</a:t>
            </a:fld>
            <a:endParaRPr lang="en-US"/>
          </a:p>
        </p:txBody>
      </p:sp>
    </p:spTree>
    <p:extLst>
      <p:ext uri="{BB962C8B-B14F-4D97-AF65-F5344CB8AC3E}">
        <p14:creationId xmlns:p14="http://schemas.microsoft.com/office/powerpoint/2010/main" val="3273412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UNCLASSIFIED</a:t>
            </a:r>
            <a:endParaRPr lang="en-US"/>
          </a:p>
        </p:txBody>
      </p:sp>
      <p:sp>
        <p:nvSpPr>
          <p:cNvPr id="7" name="Slide Number Placeholder 6"/>
          <p:cNvSpPr>
            <a:spLocks noGrp="1"/>
          </p:cNvSpPr>
          <p:nvPr>
            <p:ph type="sldNum" sz="quarter" idx="12"/>
          </p:nvPr>
        </p:nvSpPr>
        <p:spPr/>
        <p:txBody>
          <a:bodyPr/>
          <a:lstStyle/>
          <a:p>
            <a:fld id="{1F2EC1B6-8700-43E3-82F9-9E89FBAF7DB8}" type="slidenum">
              <a:rPr lang="en-US" smtClean="0"/>
              <a:t>‹#›</a:t>
            </a:fld>
            <a:endParaRPr lang="en-US"/>
          </a:p>
        </p:txBody>
      </p:sp>
    </p:spTree>
    <p:extLst>
      <p:ext uri="{BB962C8B-B14F-4D97-AF65-F5344CB8AC3E}">
        <p14:creationId xmlns:p14="http://schemas.microsoft.com/office/powerpoint/2010/main" val="715002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UNCLASSIFIED</a:t>
            </a:r>
            <a:endParaRPr lang="en-US"/>
          </a:p>
        </p:txBody>
      </p:sp>
      <p:sp>
        <p:nvSpPr>
          <p:cNvPr id="9" name="Slide Number Placeholder 8"/>
          <p:cNvSpPr>
            <a:spLocks noGrp="1"/>
          </p:cNvSpPr>
          <p:nvPr>
            <p:ph type="sldNum" sz="quarter" idx="12"/>
          </p:nvPr>
        </p:nvSpPr>
        <p:spPr/>
        <p:txBody>
          <a:bodyPr/>
          <a:lstStyle/>
          <a:p>
            <a:fld id="{1F2EC1B6-8700-43E3-82F9-9E89FBAF7DB8}" type="slidenum">
              <a:rPr lang="en-US" smtClean="0"/>
              <a:t>‹#›</a:t>
            </a:fld>
            <a:endParaRPr lang="en-US"/>
          </a:p>
        </p:txBody>
      </p:sp>
    </p:spTree>
    <p:extLst>
      <p:ext uri="{BB962C8B-B14F-4D97-AF65-F5344CB8AC3E}">
        <p14:creationId xmlns:p14="http://schemas.microsoft.com/office/powerpoint/2010/main" val="796821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UNCLASSIFIED</a:t>
            </a:r>
            <a:endParaRPr lang="en-US"/>
          </a:p>
        </p:txBody>
      </p:sp>
      <p:sp>
        <p:nvSpPr>
          <p:cNvPr id="5" name="Slide Number Placeholder 4"/>
          <p:cNvSpPr>
            <a:spLocks noGrp="1"/>
          </p:cNvSpPr>
          <p:nvPr>
            <p:ph type="sldNum" sz="quarter" idx="12"/>
          </p:nvPr>
        </p:nvSpPr>
        <p:spPr/>
        <p:txBody>
          <a:bodyPr/>
          <a:lstStyle/>
          <a:p>
            <a:fld id="{1F2EC1B6-8700-43E3-82F9-9E89FBAF7DB8}" type="slidenum">
              <a:rPr lang="en-US" smtClean="0"/>
              <a:t>‹#›</a:t>
            </a:fld>
            <a:endParaRPr lang="en-US"/>
          </a:p>
        </p:txBody>
      </p:sp>
    </p:spTree>
    <p:extLst>
      <p:ext uri="{BB962C8B-B14F-4D97-AF65-F5344CB8AC3E}">
        <p14:creationId xmlns:p14="http://schemas.microsoft.com/office/powerpoint/2010/main" val="193335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UNCLASSIFIED</a:t>
            </a:r>
            <a:endParaRPr lang="en-US"/>
          </a:p>
        </p:txBody>
      </p:sp>
      <p:sp>
        <p:nvSpPr>
          <p:cNvPr id="4" name="Slide Number Placeholder 3"/>
          <p:cNvSpPr>
            <a:spLocks noGrp="1"/>
          </p:cNvSpPr>
          <p:nvPr>
            <p:ph type="sldNum" sz="quarter" idx="12"/>
          </p:nvPr>
        </p:nvSpPr>
        <p:spPr/>
        <p:txBody>
          <a:bodyPr/>
          <a:lstStyle/>
          <a:p>
            <a:fld id="{1F2EC1B6-8700-43E3-82F9-9E89FBAF7DB8}" type="slidenum">
              <a:rPr lang="en-US" smtClean="0"/>
              <a:t>‹#›</a:t>
            </a:fld>
            <a:endParaRPr lang="en-US"/>
          </a:p>
        </p:txBody>
      </p:sp>
    </p:spTree>
    <p:extLst>
      <p:ext uri="{BB962C8B-B14F-4D97-AF65-F5344CB8AC3E}">
        <p14:creationId xmlns:p14="http://schemas.microsoft.com/office/powerpoint/2010/main" val="2822365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UNCLASSIFIED</a:t>
            </a:r>
            <a:endParaRPr lang="en-US"/>
          </a:p>
        </p:txBody>
      </p:sp>
      <p:sp>
        <p:nvSpPr>
          <p:cNvPr id="7" name="Slide Number Placeholder 6"/>
          <p:cNvSpPr>
            <a:spLocks noGrp="1"/>
          </p:cNvSpPr>
          <p:nvPr>
            <p:ph type="sldNum" sz="quarter" idx="12"/>
          </p:nvPr>
        </p:nvSpPr>
        <p:spPr/>
        <p:txBody>
          <a:bodyPr/>
          <a:lstStyle/>
          <a:p>
            <a:fld id="{1F2EC1B6-8700-43E3-82F9-9E89FBAF7DB8}" type="slidenum">
              <a:rPr lang="en-US" smtClean="0"/>
              <a:t>‹#›</a:t>
            </a:fld>
            <a:endParaRPr lang="en-US"/>
          </a:p>
        </p:txBody>
      </p:sp>
    </p:spTree>
    <p:extLst>
      <p:ext uri="{BB962C8B-B14F-4D97-AF65-F5344CB8AC3E}">
        <p14:creationId xmlns:p14="http://schemas.microsoft.com/office/powerpoint/2010/main" val="3681111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UNCLASSIFIED</a:t>
            </a:r>
            <a:endParaRPr lang="en-US"/>
          </a:p>
        </p:txBody>
      </p:sp>
      <p:sp>
        <p:nvSpPr>
          <p:cNvPr id="7" name="Slide Number Placeholder 6"/>
          <p:cNvSpPr>
            <a:spLocks noGrp="1"/>
          </p:cNvSpPr>
          <p:nvPr>
            <p:ph type="sldNum" sz="quarter" idx="12"/>
          </p:nvPr>
        </p:nvSpPr>
        <p:spPr/>
        <p:txBody>
          <a:bodyPr/>
          <a:lstStyle/>
          <a:p>
            <a:fld id="{1F2EC1B6-8700-43E3-82F9-9E89FBAF7DB8}" type="slidenum">
              <a:rPr lang="en-US" smtClean="0"/>
              <a:t>‹#›</a:t>
            </a:fld>
            <a:endParaRPr lang="en-US"/>
          </a:p>
        </p:txBody>
      </p:sp>
    </p:spTree>
    <p:extLst>
      <p:ext uri="{BB962C8B-B14F-4D97-AF65-F5344CB8AC3E}">
        <p14:creationId xmlns:p14="http://schemas.microsoft.com/office/powerpoint/2010/main" val="2494787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smtClean="0"/>
              <a:t>UNCLASSIFIED</a:t>
            </a: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2EC1B6-8700-43E3-82F9-9E89FBAF7DB8}" type="slidenum">
              <a:rPr lang="en-US" smtClean="0"/>
              <a:t>‹#›</a:t>
            </a:fld>
            <a:endParaRPr lang="en-US"/>
          </a:p>
        </p:txBody>
      </p:sp>
      <p:sp>
        <p:nvSpPr>
          <p:cNvPr id="7" name="hc"/>
          <p:cNvSpPr txBox="1"/>
          <p:nvPr userDrawn="1"/>
        </p:nvSpPr>
        <p:spPr>
          <a:xfrm>
            <a:off x="0" y="0"/>
            <a:ext cx="9144000" cy="369332"/>
          </a:xfrm>
          <a:prstGeom prst="rect">
            <a:avLst/>
          </a:prstGeom>
          <a:noFill/>
        </p:spPr>
        <p:txBody>
          <a:bodyPr vert="horz" rtlCol="0">
            <a:spAutoFit/>
          </a:bodyPr>
          <a:lstStyle/>
          <a:p>
            <a:endParaRPr lang="en-US">
              <a:solidFill>
                <a:schemeClr val="tx1"/>
              </a:solidFill>
            </a:endParaRPr>
          </a:p>
        </p:txBody>
      </p:sp>
      <p:sp>
        <p:nvSpPr>
          <p:cNvPr id="8" name="fc"/>
          <p:cNvSpPr txBox="1"/>
          <p:nvPr userDrawn="1"/>
        </p:nvSpPr>
        <p:spPr>
          <a:xfrm>
            <a:off x="0" y="6520180"/>
            <a:ext cx="9144000" cy="369332"/>
          </a:xfrm>
          <a:prstGeom prst="rect">
            <a:avLst/>
          </a:prstGeom>
          <a:noFill/>
        </p:spPr>
        <p:txBody>
          <a:bodyPr vert="horz" rtlCol="0">
            <a:spAutoFit/>
          </a:bodyPr>
          <a:lstStyle/>
          <a:p>
            <a:endParaRPr lang="en-US">
              <a:solidFill>
                <a:schemeClr val="tx1"/>
              </a:solidFill>
            </a:endParaRPr>
          </a:p>
        </p:txBody>
      </p:sp>
    </p:spTree>
    <p:extLst>
      <p:ext uri="{BB962C8B-B14F-4D97-AF65-F5344CB8AC3E}">
        <p14:creationId xmlns:p14="http://schemas.microsoft.com/office/powerpoint/2010/main" val="35924550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
                    </a14:imgEffect>
                  </a14:imgLayer>
                </a14:imgProps>
              </a:ext>
              <a:ext uri="{28A0092B-C50C-407E-A947-70E740481C1C}">
                <a14:useLocalDpi xmlns:a14="http://schemas.microsoft.com/office/drawing/2010/main" val="0"/>
              </a:ext>
            </a:extLst>
          </a:blip>
          <a:stretch>
            <a:fillRect/>
          </a:stretch>
        </p:blipFill>
        <p:spPr>
          <a:xfrm>
            <a:off x="4000500" y="0"/>
            <a:ext cx="5143500" cy="6858000"/>
          </a:xfrm>
          <a:prstGeom prst="rect">
            <a:avLst/>
          </a:prstGeom>
        </p:spPr>
      </p:pic>
      <p:sp>
        <p:nvSpPr>
          <p:cNvPr id="10" name="Rectangle 9"/>
          <p:cNvSpPr/>
          <p:nvPr/>
        </p:nvSpPr>
        <p:spPr>
          <a:xfrm>
            <a:off x="3429000" y="0"/>
            <a:ext cx="2209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1" y="1116230"/>
            <a:ext cx="5638801" cy="1154544"/>
          </a:xfrm>
          <a:prstGeom prst="rect">
            <a:avLst/>
          </a:prstGeom>
          <a:extLst>
            <a:ext uri="{FAA26D3D-D897-4be2-8F04-BA451C77F1D7}"/>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600"/>
              </a:spcBef>
              <a:defRPr/>
            </a:pPr>
            <a:r>
              <a:rPr lang="en-US" sz="2400" b="1" dirty="0">
                <a:ln>
                  <a:solidFill>
                    <a:schemeClr val="tx1">
                      <a:alpha val="50000"/>
                    </a:schemeClr>
                  </a:solidFill>
                </a:ln>
                <a:latin typeface="Arial" panose="020B0604020202020204" pitchFamily="34" charset="0"/>
                <a:ea typeface="ＭＳ Ｐゴシック" charset="0"/>
                <a:cs typeface="Arial" panose="020B0604020202020204" pitchFamily="34" charset="0"/>
              </a:rPr>
              <a:t>A coherent gas-combustion infrasound source</a:t>
            </a:r>
          </a:p>
        </p:txBody>
      </p:sp>
      <p:sp>
        <p:nvSpPr>
          <p:cNvPr id="5" name="Subtitle 2"/>
          <p:cNvSpPr txBox="1">
            <a:spLocks/>
          </p:cNvSpPr>
          <p:nvPr/>
        </p:nvSpPr>
        <p:spPr>
          <a:xfrm>
            <a:off x="-5287" y="3590031"/>
            <a:ext cx="5644088" cy="1417781"/>
          </a:xfrm>
          <a:prstGeom prst="rect">
            <a:avLst/>
          </a:prstGeom>
          <a:extLst>
            <a:ext uri="{FAA26D3D-D897-4be2-8F04-BA451C77F1D7}"/>
          </a:ex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charset="0"/>
              <a:buNone/>
              <a:defRPr/>
            </a:pPr>
            <a:endParaRPr lang="en-US" sz="800" b="1" dirty="0">
              <a:ln w="12700">
                <a:noFill/>
              </a:ln>
              <a:latin typeface="Tahoma" charset="0"/>
              <a:ea typeface="ＭＳ Ｐゴシック" charset="0"/>
              <a:cs typeface="Tahoma" charset="0"/>
            </a:endParaRPr>
          </a:p>
          <a:p>
            <a:pPr marL="0" indent="0" algn="ctr">
              <a:buFont typeface="Arial" panose="020B0604020202020204" pitchFamily="34" charset="0"/>
              <a:buNone/>
              <a:defRPr/>
            </a:pPr>
            <a:r>
              <a:rPr lang="en-US" sz="2000" dirty="0">
                <a:ln w="12700">
                  <a:noFill/>
                </a:ln>
                <a:latin typeface="Tahoma" charset="0"/>
                <a:ea typeface="ＭＳ Ｐゴシック" charset="0"/>
                <a:cs typeface="Tahoma" charset="0"/>
              </a:rPr>
              <a:t>Chad </a:t>
            </a:r>
            <a:r>
              <a:rPr lang="en-US" sz="2000" dirty="0" smtClean="0">
                <a:ln w="12700">
                  <a:noFill/>
                </a:ln>
                <a:latin typeface="Tahoma" charset="0"/>
                <a:ea typeface="ＭＳ Ｐゴシック" charset="0"/>
                <a:cs typeface="Tahoma" charset="0"/>
              </a:rPr>
              <a:t>Smith </a:t>
            </a:r>
            <a:r>
              <a:rPr lang="en-US" sz="2000" dirty="0">
                <a:ln w="12700">
                  <a:noFill/>
                </a:ln>
                <a:latin typeface="Tahoma" charset="0"/>
                <a:ea typeface="ＭＳ Ｐゴシック" charset="0"/>
                <a:cs typeface="Tahoma" charset="0"/>
              </a:rPr>
              <a:t>and Tom Gabrielson</a:t>
            </a:r>
          </a:p>
          <a:p>
            <a:pPr marL="0" indent="0" algn="ctr">
              <a:buFont typeface="Arial" panose="020B0604020202020204" pitchFamily="34" charset="0"/>
              <a:buNone/>
              <a:defRPr/>
            </a:pPr>
            <a:r>
              <a:rPr lang="en-US" sz="1600" dirty="0" smtClean="0">
                <a:ln w="12700">
                  <a:noFill/>
                </a:ln>
                <a:latin typeface="Arial" charset="0"/>
                <a:ea typeface="ＭＳ Ｐゴシック" charset="0"/>
                <a:cs typeface="Arial" charset="0"/>
              </a:rPr>
              <a:t>Email: chad.smith@psu.edu</a:t>
            </a:r>
            <a:endParaRPr lang="en-US" sz="1600" dirty="0">
              <a:ln w="12700">
                <a:noFill/>
              </a:ln>
              <a:latin typeface="Arial" charset="0"/>
              <a:ea typeface="ＭＳ Ｐゴシック" charset="0"/>
              <a:cs typeface="Arial"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049" y="-255529"/>
            <a:ext cx="4522008" cy="1379156"/>
          </a:xfrm>
          <a:prstGeom prst="rect">
            <a:avLst/>
          </a:prstGeom>
        </p:spPr>
      </p:pic>
      <p:sp>
        <p:nvSpPr>
          <p:cNvPr id="7" name="TextBox 6"/>
          <p:cNvSpPr txBox="1"/>
          <p:nvPr/>
        </p:nvSpPr>
        <p:spPr>
          <a:xfrm>
            <a:off x="-5288" y="5263294"/>
            <a:ext cx="5644088" cy="1323439"/>
          </a:xfrm>
          <a:prstGeom prst="rect">
            <a:avLst/>
          </a:prstGeom>
          <a:noFill/>
        </p:spPr>
        <p:txBody>
          <a:bodyPr wrap="square" rtlCol="0">
            <a:spAutoFit/>
          </a:bodyPr>
          <a:lstStyle/>
          <a:p>
            <a:pPr algn="ctr"/>
            <a:r>
              <a:rPr lang="en-US" altLang="en-US" sz="1600" dirty="0">
                <a:latin typeface="Arial" panose="020B0604020202020204" pitchFamily="34" charset="0"/>
                <a:cs typeface="Arial" panose="020B0604020202020204" pitchFamily="34" charset="0"/>
              </a:rPr>
              <a:t>This work was supported by the Nuclear Arms Control Technology (NACT) Program at the Defense Threat Reduction Agency (DTRA).</a:t>
            </a:r>
          </a:p>
          <a:p>
            <a:pPr algn="ctr"/>
            <a:endParaRPr lang="en-US" altLang="en-US" sz="1600" dirty="0">
              <a:latin typeface="Arial" panose="020B0604020202020204" pitchFamily="34" charset="0"/>
              <a:cs typeface="Arial" panose="020B0604020202020204" pitchFamily="34" charset="0"/>
            </a:endParaRPr>
          </a:p>
          <a:p>
            <a:pPr algn="ctr"/>
            <a:r>
              <a:rPr lang="en-US" altLang="en-US" sz="1600" dirty="0">
                <a:latin typeface="Arial" panose="020B0604020202020204" pitchFamily="34" charset="0"/>
                <a:cs typeface="Arial" panose="020B0604020202020204" pitchFamily="34" charset="0"/>
              </a:rPr>
              <a:t>Cleared for </a:t>
            </a:r>
            <a:r>
              <a:rPr lang="en-US" altLang="en-US" sz="1600" dirty="0" smtClean="0">
                <a:latin typeface="Arial" panose="020B0604020202020204" pitchFamily="34" charset="0"/>
                <a:cs typeface="Arial" panose="020B0604020202020204" pitchFamily="34" charset="0"/>
              </a:rPr>
              <a:t>Release</a:t>
            </a:r>
            <a:endParaRPr lang="en-US" altLang="en-US" sz="16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F6B51D4-ABD0-4E6F-9A0F-E47B7924327B}"/>
              </a:ext>
            </a:extLst>
          </p:cNvPr>
          <p:cNvSpPr txBox="1"/>
          <p:nvPr/>
        </p:nvSpPr>
        <p:spPr>
          <a:xfrm>
            <a:off x="-5288" y="2569125"/>
            <a:ext cx="5644088" cy="615553"/>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CTBT Science and Technology </a:t>
            </a:r>
            <a:r>
              <a:rPr lang="en-US" dirty="0" smtClean="0">
                <a:latin typeface="Arial" panose="020B0604020202020204" pitchFamily="34" charset="0"/>
                <a:cs typeface="Arial" panose="020B0604020202020204" pitchFamily="34" charset="0"/>
              </a:rPr>
              <a:t>2021</a:t>
            </a:r>
            <a:endParaRPr lang="en-US" dirty="0">
              <a:latin typeface="Arial" panose="020B0604020202020204" pitchFamily="34" charset="0"/>
              <a:cs typeface="Arial" panose="020B0604020202020204" pitchFamily="34" charset="0"/>
            </a:endParaRPr>
          </a:p>
          <a:p>
            <a:pPr algn="ctr"/>
            <a:r>
              <a:rPr lang="en-US" sz="1600" dirty="0" smtClean="0">
                <a:latin typeface="Arial" panose="020B0604020202020204" pitchFamily="34" charset="0"/>
                <a:cs typeface="Arial" panose="020B0604020202020204" pitchFamily="34" charset="0"/>
              </a:rPr>
              <a:t>Poster No</a:t>
            </a:r>
            <a:r>
              <a:rPr lang="en-US" sz="1600" dirty="0">
                <a:latin typeface="Arial" panose="020B0604020202020204" pitchFamily="34" charset="0"/>
                <a:cs typeface="Arial" panose="020B0604020202020204" pitchFamily="34" charset="0"/>
              </a:rPr>
              <a:t>: P3.1-713</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29212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84035" y="182672"/>
            <a:ext cx="4405520" cy="308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654447" y="182671"/>
            <a:ext cx="4405521" cy="3083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84035" y="3611672"/>
            <a:ext cx="4405520" cy="308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4654447" y="3611671"/>
            <a:ext cx="4405521" cy="3083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6248842" y="3080479"/>
            <a:ext cx="1340337" cy="188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626875" y="3075482"/>
            <a:ext cx="1340337" cy="188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944882" y="3911657"/>
            <a:ext cx="3083536" cy="923330"/>
          </a:xfrm>
          <a:prstGeom prst="rect">
            <a:avLst/>
          </a:prstGeom>
          <a:noFill/>
        </p:spPr>
        <p:txBody>
          <a:bodyPr wrap="square" rtlCol="0">
            <a:spAutoFit/>
          </a:bodyPr>
          <a:lstStyle/>
          <a:p>
            <a:r>
              <a:rPr lang="en-US" b="1" dirty="0"/>
              <a:t>fundamental and many harmonics still above noise floor at 1km</a:t>
            </a:r>
          </a:p>
        </p:txBody>
      </p:sp>
      <p:sp>
        <p:nvSpPr>
          <p:cNvPr id="11" name="Rectangle 10"/>
          <p:cNvSpPr/>
          <p:nvPr/>
        </p:nvSpPr>
        <p:spPr>
          <a:xfrm>
            <a:off x="1556378" y="3169002"/>
            <a:ext cx="6037230" cy="400110"/>
          </a:xfrm>
          <a:prstGeom prst="rect">
            <a:avLst/>
          </a:prstGeom>
        </p:spPr>
        <p:txBody>
          <a:bodyPr wrap="none">
            <a:spAutoFit/>
          </a:bodyPr>
          <a:lstStyle/>
          <a:p>
            <a:r>
              <a:rPr lang="en-US" sz="2000" b="1" dirty="0" smtClean="0">
                <a:latin typeface="Arial" panose="020B0604020202020204" pitchFamily="34" charset="0"/>
                <a:cs typeface="Arial" panose="020B0604020202020204" pitchFamily="34" charset="0"/>
              </a:rPr>
              <a:t>Signal-to-noise vs. Range (0.25 Hz fundamental)</a:t>
            </a:r>
            <a:endParaRPr lang="en-US" sz="2000" dirty="0"/>
          </a:p>
        </p:txBody>
      </p:sp>
      <p:sp>
        <p:nvSpPr>
          <p:cNvPr id="4" name="Slide Number Placeholder 3"/>
          <p:cNvSpPr>
            <a:spLocks noGrp="1"/>
          </p:cNvSpPr>
          <p:nvPr>
            <p:ph type="sldNum" sz="quarter" idx="12"/>
          </p:nvPr>
        </p:nvSpPr>
        <p:spPr/>
        <p:txBody>
          <a:bodyPr/>
          <a:lstStyle/>
          <a:p>
            <a:fld id="{1F2EC1B6-8700-43E3-82F9-9E89FBAF7DB8}" type="slidenum">
              <a:rPr lang="en-US" smtClean="0"/>
              <a:t>10</a:t>
            </a:fld>
            <a:endParaRPr lang="en-US"/>
          </a:p>
        </p:txBody>
      </p:sp>
    </p:spTree>
    <p:extLst>
      <p:ext uri="{BB962C8B-B14F-4D97-AF65-F5344CB8AC3E}">
        <p14:creationId xmlns:p14="http://schemas.microsoft.com/office/powerpoint/2010/main" val="30535753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0114" y="1302583"/>
            <a:ext cx="5952663" cy="4627954"/>
            <a:chOff x="178171" y="955876"/>
            <a:chExt cx="6040583" cy="4581324"/>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71" y="1006763"/>
              <a:ext cx="6040583" cy="4530437"/>
            </a:xfrm>
            <a:prstGeom prst="rect">
              <a:avLst/>
            </a:prstGeom>
          </p:spPr>
        </p:pic>
        <p:sp>
          <p:nvSpPr>
            <p:cNvPr id="11" name="Oval 10"/>
            <p:cNvSpPr/>
            <p:nvPr/>
          </p:nvSpPr>
          <p:spPr>
            <a:xfrm>
              <a:off x="1164031" y="1566778"/>
              <a:ext cx="334242" cy="1057976"/>
            </a:xfrm>
            <a:prstGeom prst="ellipse">
              <a:avLst/>
            </a:prstGeom>
            <a:noFill/>
            <a:ln w="5715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379170" y="1315836"/>
              <a:ext cx="982961" cy="400110"/>
            </a:xfrm>
            <a:prstGeom prst="rect">
              <a:avLst/>
            </a:prstGeom>
          </p:spPr>
          <p:txBody>
            <a:bodyPr wrap="none">
              <a:spAutoFit/>
            </a:bodyPr>
            <a:lstStyle/>
            <a:p>
              <a:r>
                <a:rPr lang="fr-FR" sz="2000" b="1" dirty="0" smtClean="0">
                  <a:solidFill>
                    <a:srgbClr val="7ABC32"/>
                  </a:solidFill>
                </a:rPr>
                <a:t>5.25 dB</a:t>
              </a:r>
              <a:endParaRPr lang="en-US" sz="2000" dirty="0">
                <a:solidFill>
                  <a:srgbClr val="7ABC32"/>
                </a:solidFill>
              </a:endParaRPr>
            </a:p>
          </p:txBody>
        </p:sp>
        <p:sp>
          <p:nvSpPr>
            <p:cNvPr id="12" name="Rectangle 11"/>
            <p:cNvSpPr/>
            <p:nvPr/>
          </p:nvSpPr>
          <p:spPr>
            <a:xfrm>
              <a:off x="938050" y="955876"/>
              <a:ext cx="4522385" cy="369332"/>
            </a:xfrm>
            <a:prstGeom prst="rect">
              <a:avLst/>
            </a:prstGeom>
          </p:spPr>
          <p:txBody>
            <a:bodyPr wrap="square">
              <a:spAutoFit/>
            </a:bodyPr>
            <a:lstStyle/>
            <a:p>
              <a:pPr algn="ctr"/>
              <a:r>
                <a:rPr lang="en-US" b="1" dirty="0" smtClean="0"/>
                <a:t>Greatest Source Output (2019 vs. 2020)</a:t>
              </a:r>
              <a:endParaRPr lang="en-US" b="1" dirty="0"/>
            </a:p>
          </p:txBody>
        </p:sp>
      </p:grpSp>
      <p:sp>
        <p:nvSpPr>
          <p:cNvPr id="15" name="Rectangle 14"/>
          <p:cNvSpPr/>
          <p:nvPr/>
        </p:nvSpPr>
        <p:spPr>
          <a:xfrm>
            <a:off x="93142" y="94285"/>
            <a:ext cx="3974165" cy="400110"/>
          </a:xfrm>
          <a:prstGeom prst="rect">
            <a:avLst/>
          </a:prstGeom>
        </p:spPr>
        <p:txBody>
          <a:bodyPr wrap="none">
            <a:spAutoFit/>
          </a:bodyPr>
          <a:lstStyle/>
          <a:p>
            <a:r>
              <a:rPr lang="en-US" sz="2000" b="1" dirty="0" smtClean="0">
                <a:latin typeface="Arial" panose="020B0604020202020204" pitchFamily="34" charset="0"/>
                <a:cs typeface="Arial" panose="020B0604020202020204" pitchFamily="34" charset="0"/>
              </a:rPr>
              <a:t>Increasing useful source range</a:t>
            </a:r>
            <a:endParaRPr lang="en-US" sz="2000" dirty="0"/>
          </a:p>
        </p:txBody>
      </p:sp>
      <p:sp>
        <p:nvSpPr>
          <p:cNvPr id="16" name="Rectangle 4"/>
          <p:cNvSpPr>
            <a:spLocks noChangeArrowheads="1"/>
          </p:cNvSpPr>
          <p:nvPr/>
        </p:nvSpPr>
        <p:spPr bwMode="auto">
          <a:xfrm>
            <a:off x="5817326" y="315977"/>
            <a:ext cx="3181708" cy="5538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ea typeface="MS PGothic" panose="020B0600070205080204" pitchFamily="34" charset="-128"/>
                <a:cs typeface="Tahoma" panose="020B0604030504040204" pitchFamily="34" charset="0"/>
              </a:defRPr>
            </a:lvl1pPr>
            <a:lvl2pPr marL="742950" indent="-285750">
              <a:lnSpc>
                <a:spcPct val="90000"/>
              </a:lnSpc>
              <a:spcBef>
                <a:spcPts val="500"/>
              </a:spcBef>
              <a:buFont typeface="Wingdings" panose="05000000000000000000" pitchFamily="2" charset="2"/>
              <a:buChar char="§"/>
              <a:defRPr sz="24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nSpc>
                <a:spcPct val="90000"/>
              </a:lnSpc>
              <a:spcBef>
                <a:spcPts val="500"/>
              </a:spcBef>
              <a:buFont typeface="Tahoma" panose="020B0604030504040204" pitchFamily="34" charset="0"/>
              <a:buChar char="−"/>
              <a:defRPr sz="20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nSpc>
                <a:spcPct val="90000"/>
              </a:lnSpc>
              <a:spcBef>
                <a:spcPts val="500"/>
              </a:spcBef>
              <a:buFont typeface="Tahoma" panose="020B060403050404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9pPr>
          </a:lstStyle>
          <a:p>
            <a:pPr>
              <a:lnSpc>
                <a:spcPct val="100000"/>
              </a:lnSpc>
              <a:spcBef>
                <a:spcPct val="0"/>
              </a:spcBef>
              <a:buNone/>
            </a:pPr>
            <a:r>
              <a:rPr lang="en-US" altLang="en-US" sz="1800" dirty="0" smtClean="0">
                <a:latin typeface="Arial" panose="020B0604020202020204" pitchFamily="34" charset="0"/>
                <a:cs typeface="Arial" panose="020B0604020202020204" pitchFamily="34" charset="0"/>
              </a:rPr>
              <a:t>In the 2019 test season, the thermodynamic engineering model and source method were validated. It was </a:t>
            </a:r>
            <a:r>
              <a:rPr lang="en-US" altLang="en-US" sz="1800" dirty="0" smtClean="0">
                <a:latin typeface="Arial" panose="020B0604020202020204" pitchFamily="34" charset="0"/>
                <a:cs typeface="Arial" panose="020B0604020202020204" pitchFamily="34" charset="0"/>
              </a:rPr>
              <a:t>experimentally </a:t>
            </a:r>
            <a:r>
              <a:rPr lang="en-US" altLang="en-US" sz="1800" dirty="0" smtClean="0">
                <a:latin typeface="Arial" panose="020B0604020202020204" pitchFamily="34" charset="0"/>
                <a:cs typeface="Arial" panose="020B0604020202020204" pitchFamily="34" charset="0"/>
              </a:rPr>
              <a:t>shown that this source method can produce sub-hertz infrasound that propagates into the </a:t>
            </a:r>
            <a:r>
              <a:rPr lang="en-US" altLang="en-US" sz="1800" dirty="0" err="1" smtClean="0">
                <a:latin typeface="Arial" panose="020B0604020202020204" pitchFamily="34" charset="0"/>
                <a:cs typeface="Arial" panose="020B0604020202020204" pitchFamily="34" charset="0"/>
              </a:rPr>
              <a:t>farfield</a:t>
            </a:r>
            <a:r>
              <a:rPr lang="en-US" altLang="en-US" sz="1800" dirty="0" smtClean="0">
                <a:latin typeface="Arial" panose="020B0604020202020204" pitchFamily="34" charset="0"/>
                <a:cs typeface="Arial" panose="020B0604020202020204" pitchFamily="34" charset="0"/>
              </a:rPr>
              <a:t>. </a:t>
            </a:r>
          </a:p>
          <a:p>
            <a:pPr>
              <a:lnSpc>
                <a:spcPct val="100000"/>
              </a:lnSpc>
              <a:spcBef>
                <a:spcPct val="0"/>
              </a:spcBef>
              <a:buNone/>
            </a:pPr>
            <a:endParaRPr lang="en-US" altLang="en-US" sz="1800" dirty="0">
              <a:latin typeface="Arial" panose="020B0604020202020204" pitchFamily="34" charset="0"/>
              <a:cs typeface="Arial" panose="020B0604020202020204" pitchFamily="34" charset="0"/>
            </a:endParaRPr>
          </a:p>
          <a:p>
            <a:pPr>
              <a:lnSpc>
                <a:spcPct val="100000"/>
              </a:lnSpc>
              <a:spcBef>
                <a:spcPct val="0"/>
              </a:spcBef>
              <a:buNone/>
            </a:pPr>
            <a:r>
              <a:rPr lang="en-US" altLang="en-US" sz="1800" dirty="0" smtClean="0">
                <a:latin typeface="Arial" panose="020B0604020202020204" pitchFamily="34" charset="0"/>
                <a:cs typeface="Arial" panose="020B0604020202020204" pitchFamily="34" charset="0"/>
              </a:rPr>
              <a:t>The 2020 test season focused on improving acoustic output through adjusting vapor fuel port dimensions, fuel delivery pressure, and the duty cycle of fuel modulation. While 2020 testing used a single burner and ranges of </a:t>
            </a:r>
            <a:r>
              <a:rPr lang="en-US" altLang="en-US" sz="1800" dirty="0" smtClean="0">
                <a:latin typeface="Arial" panose="020B0604020202020204" pitchFamily="34" charset="0"/>
                <a:cs typeface="Arial" panose="020B0604020202020204" pitchFamily="34" charset="0"/>
              </a:rPr>
              <a:t>≤400 </a:t>
            </a:r>
            <a:r>
              <a:rPr lang="en-US" altLang="en-US" sz="1800" dirty="0" smtClean="0">
                <a:latin typeface="Arial" panose="020B0604020202020204" pitchFamily="34" charset="0"/>
                <a:cs typeface="Arial" panose="020B0604020202020204" pitchFamily="34" charset="0"/>
              </a:rPr>
              <a:t>m, acoustic output </a:t>
            </a:r>
            <a:r>
              <a:rPr lang="en-US" altLang="en-US" sz="1800" dirty="0" smtClean="0">
                <a:latin typeface="Arial" panose="020B0604020202020204" pitchFamily="34" charset="0"/>
                <a:cs typeface="Arial" panose="020B0604020202020204" pitchFamily="34" charset="0"/>
              </a:rPr>
              <a:t>is believed to have been increased </a:t>
            </a:r>
            <a:r>
              <a:rPr lang="en-US" altLang="en-US" sz="1800" dirty="0" smtClean="0">
                <a:latin typeface="Arial" panose="020B0604020202020204" pitchFamily="34" charset="0"/>
                <a:cs typeface="Arial" panose="020B0604020202020204" pitchFamily="34" charset="0"/>
              </a:rPr>
              <a:t>6-12 dB at the fundamental. </a:t>
            </a:r>
          </a:p>
        </p:txBody>
      </p:sp>
      <p:sp>
        <p:nvSpPr>
          <p:cNvPr id="2" name="Slide Number Placeholder 1"/>
          <p:cNvSpPr>
            <a:spLocks noGrp="1"/>
          </p:cNvSpPr>
          <p:nvPr>
            <p:ph type="sldNum" sz="quarter" idx="12"/>
          </p:nvPr>
        </p:nvSpPr>
        <p:spPr/>
        <p:txBody>
          <a:bodyPr/>
          <a:lstStyle/>
          <a:p>
            <a:fld id="{1F2EC1B6-8700-43E3-82F9-9E89FBAF7DB8}" type="slidenum">
              <a:rPr lang="en-US" smtClean="0"/>
              <a:t>11</a:t>
            </a:fld>
            <a:endParaRPr lang="en-US"/>
          </a:p>
        </p:txBody>
      </p:sp>
      <p:sp>
        <p:nvSpPr>
          <p:cNvPr id="4" name="TextBox 3"/>
          <p:cNvSpPr txBox="1"/>
          <p:nvPr/>
        </p:nvSpPr>
        <p:spPr>
          <a:xfrm>
            <a:off x="2464419" y="5981942"/>
            <a:ext cx="1497269" cy="369332"/>
          </a:xfrm>
          <a:prstGeom prst="rect">
            <a:avLst/>
          </a:prstGeom>
          <a:noFill/>
        </p:spPr>
        <p:txBody>
          <a:bodyPr wrap="none" rtlCol="0">
            <a:spAutoFit/>
          </a:bodyPr>
          <a:lstStyle/>
          <a:p>
            <a:r>
              <a:rPr lang="en-US" b="1" dirty="0" smtClean="0"/>
              <a:t>(100 m range)</a:t>
            </a:r>
            <a:endParaRPr lang="en-US" b="1" dirty="0"/>
          </a:p>
        </p:txBody>
      </p:sp>
    </p:spTree>
    <p:extLst>
      <p:ext uri="{BB962C8B-B14F-4D97-AF65-F5344CB8AC3E}">
        <p14:creationId xmlns:p14="http://schemas.microsoft.com/office/powerpoint/2010/main" val="37607137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533293" y="4167191"/>
            <a:ext cx="8126153" cy="2343025"/>
            <a:chOff x="533293" y="2046070"/>
            <a:chExt cx="8126153" cy="2343025"/>
          </a:xfrm>
        </p:grpSpPr>
        <p:sp>
          <p:nvSpPr>
            <p:cNvPr id="3" name="TextBox 2"/>
            <p:cNvSpPr txBox="1"/>
            <p:nvPr/>
          </p:nvSpPr>
          <p:spPr>
            <a:xfrm>
              <a:off x="1425021" y="2474637"/>
              <a:ext cx="7234425" cy="1914458"/>
            </a:xfrm>
            <a:prstGeom prst="rect">
              <a:avLst/>
            </a:prstGeom>
            <a:noFill/>
          </p:spPr>
          <p:txBody>
            <a:bodyPr wrap="square" rtlCol="0">
              <a:noAutofit/>
            </a:bodyPr>
            <a:lstStyle/>
            <a:p>
              <a:pPr marL="342900" indent="-342900">
                <a:spcBef>
                  <a:spcPts val="600"/>
                </a:spcBef>
                <a:buFont typeface="Arial" panose="020B0604020202020204" pitchFamily="34" charset="0"/>
                <a:buChar char="•"/>
              </a:pPr>
              <a:r>
                <a:rPr lang="en-US" altLang="en-US" sz="2000" dirty="0" smtClean="0">
                  <a:latin typeface="Arial" panose="020B0604020202020204" pitchFamily="34" charset="0"/>
                  <a:cs typeface="Arial" panose="020B0604020202020204" pitchFamily="34" charset="0"/>
                </a:rPr>
                <a:t>Further </a:t>
              </a:r>
              <a:r>
                <a:rPr lang="en-US" altLang="en-US" sz="2000" dirty="0" smtClean="0">
                  <a:latin typeface="Arial" panose="020B0604020202020204" pitchFamily="34" charset="0"/>
                  <a:cs typeface="Arial" panose="020B0604020202020204" pitchFamily="34" charset="0"/>
                </a:rPr>
                <a:t>refinement </a:t>
              </a:r>
              <a:r>
                <a:rPr lang="en-US" altLang="en-US" sz="2000" dirty="0" smtClean="0">
                  <a:latin typeface="Arial" panose="020B0604020202020204" pitchFamily="34" charset="0"/>
                  <a:cs typeface="Arial" panose="020B0604020202020204" pitchFamily="34" charset="0"/>
                </a:rPr>
                <a:t>of source operations and </a:t>
              </a:r>
              <a:r>
                <a:rPr lang="en-US" altLang="en-US" sz="2000" dirty="0" smtClean="0">
                  <a:latin typeface="Arial" panose="020B0604020202020204" pitchFamily="34" charset="0"/>
                  <a:cs typeface="Arial" panose="020B0604020202020204" pitchFamily="34" charset="0"/>
                </a:rPr>
                <a:t>optimization of useful </a:t>
              </a:r>
              <a:r>
                <a:rPr lang="en-US" altLang="en-US" sz="2000" dirty="0" smtClean="0">
                  <a:latin typeface="Arial" panose="020B0604020202020204" pitchFamily="34" charset="0"/>
                  <a:cs typeface="Arial" panose="020B0604020202020204" pitchFamily="34" charset="0"/>
                </a:rPr>
                <a:t>range</a:t>
              </a:r>
              <a:endParaRPr lang="en-US" altLang="en-US" sz="2000" dirty="0">
                <a:latin typeface="Arial" panose="020B0604020202020204" pitchFamily="34" charset="0"/>
                <a:cs typeface="Arial" panose="020B0604020202020204" pitchFamily="34" charset="0"/>
              </a:endParaRPr>
            </a:p>
            <a:p>
              <a:pPr marL="342900" indent="-342900">
                <a:spcBef>
                  <a:spcPts val="600"/>
                </a:spcBef>
                <a:buFont typeface="Arial" panose="020B0604020202020204" pitchFamily="34" charset="0"/>
                <a:buChar char="•"/>
              </a:pPr>
              <a:r>
                <a:rPr lang="en-US" sz="2000" dirty="0" smtClean="0">
                  <a:latin typeface="Arial" panose="020B0604020202020204" pitchFamily="34" charset="0"/>
                  <a:cs typeface="Arial" panose="020B0604020202020204" pitchFamily="34" charset="0"/>
                </a:rPr>
                <a:t>Characterization of frequency band capability for the fundamental </a:t>
              </a:r>
              <a:r>
                <a:rPr lang="en-US" sz="2000" dirty="0" smtClean="0">
                  <a:latin typeface="Arial" panose="020B0604020202020204" pitchFamily="34" charset="0"/>
                  <a:cs typeface="Arial" panose="020B0604020202020204" pitchFamily="34" charset="0"/>
                </a:rPr>
                <a:t>(testing thus far has been </a:t>
              </a:r>
              <a:r>
                <a:rPr lang="en-US" sz="2000" dirty="0" smtClean="0">
                  <a:latin typeface="Arial" panose="020B0604020202020204" pitchFamily="34" charset="0"/>
                  <a:cs typeface="Arial" panose="020B0604020202020204" pitchFamily="34" charset="0"/>
                </a:rPr>
                <a:t>at 0.25 Hz)</a:t>
              </a:r>
            </a:p>
            <a:p>
              <a:pPr marL="342900" indent="-342900">
                <a:spcBef>
                  <a:spcPts val="600"/>
                </a:spcBef>
                <a:buFont typeface="Arial" panose="020B0604020202020204" pitchFamily="34" charset="0"/>
                <a:buChar char="•"/>
              </a:pPr>
              <a:r>
                <a:rPr lang="en-US" sz="2000" dirty="0" smtClean="0">
                  <a:latin typeface="Arial" panose="020B0604020202020204" pitchFamily="34" charset="0"/>
                  <a:cs typeface="Arial" panose="020B0604020202020204" pitchFamily="34" charset="0"/>
                </a:rPr>
                <a:t>On-site testing at an IMS or similar monitoring station</a:t>
              </a:r>
              <a:endParaRPr lang="en-US" sz="2000" dirty="0">
                <a:latin typeface="Arial" panose="020B0604020202020204" pitchFamily="34" charset="0"/>
                <a:cs typeface="Arial" panose="020B0604020202020204" pitchFamily="34" charset="0"/>
              </a:endParaRPr>
            </a:p>
          </p:txBody>
        </p:sp>
        <p:sp>
          <p:nvSpPr>
            <p:cNvPr id="6" name="Rectangle 5"/>
            <p:cNvSpPr/>
            <p:nvPr/>
          </p:nvSpPr>
          <p:spPr>
            <a:xfrm>
              <a:off x="533293" y="2046070"/>
              <a:ext cx="2132315" cy="461665"/>
            </a:xfrm>
            <a:prstGeom prst="rect">
              <a:avLst/>
            </a:prstGeom>
          </p:spPr>
          <p:txBody>
            <a:bodyPr wrap="none">
              <a:spAutoFit/>
            </a:bodyPr>
            <a:lstStyle/>
            <a:p>
              <a:r>
                <a:rPr lang="en-US" sz="2400" b="1" dirty="0" smtClean="0">
                  <a:latin typeface="Arial" panose="020B0604020202020204" pitchFamily="34" charset="0"/>
                  <a:cs typeface="Arial" panose="020B0604020202020204" pitchFamily="34" charset="0"/>
                </a:rPr>
                <a:t>Future work: </a:t>
              </a:r>
              <a:endParaRPr lang="en-US" sz="2400" b="1" dirty="0"/>
            </a:p>
          </p:txBody>
        </p:sp>
      </p:grpSp>
      <p:grpSp>
        <p:nvGrpSpPr>
          <p:cNvPr id="11" name="Group 10"/>
          <p:cNvGrpSpPr/>
          <p:nvPr/>
        </p:nvGrpSpPr>
        <p:grpSpPr>
          <a:xfrm>
            <a:off x="533293" y="331009"/>
            <a:ext cx="8126153" cy="2645261"/>
            <a:chOff x="533293" y="2046070"/>
            <a:chExt cx="8126153" cy="2645261"/>
          </a:xfrm>
        </p:grpSpPr>
        <p:sp>
          <p:nvSpPr>
            <p:cNvPr id="12" name="TextBox 11"/>
            <p:cNvSpPr txBox="1"/>
            <p:nvPr/>
          </p:nvSpPr>
          <p:spPr>
            <a:xfrm>
              <a:off x="1425021" y="2474637"/>
              <a:ext cx="7234425" cy="2216694"/>
            </a:xfrm>
            <a:prstGeom prst="rect">
              <a:avLst/>
            </a:prstGeom>
            <a:noFill/>
          </p:spPr>
          <p:txBody>
            <a:bodyPr wrap="square" rtlCol="0">
              <a:noAutofit/>
            </a:bodyPr>
            <a:lstStyle/>
            <a:p>
              <a:pPr marL="342900" indent="-342900">
                <a:spcBef>
                  <a:spcPts val="600"/>
                </a:spcBef>
                <a:buFont typeface="Arial" panose="020B0604020202020204" pitchFamily="34" charset="0"/>
                <a:buChar char="•"/>
              </a:pPr>
              <a:r>
                <a:rPr lang="en-US" sz="2000" dirty="0" smtClean="0">
                  <a:latin typeface="Arial" panose="020B0604020202020204" pitchFamily="34" charset="0"/>
                  <a:cs typeface="Arial" panose="020B0604020202020204" pitchFamily="34" charset="0"/>
                </a:rPr>
                <a:t>A large gas-combustion infrasound source prototype was designed, built, and experimentally verified to create infrasound that propagates into the </a:t>
              </a:r>
              <a:r>
                <a:rPr lang="en-US" sz="2000" dirty="0" err="1" smtClean="0">
                  <a:latin typeface="Arial" panose="020B0604020202020204" pitchFamily="34" charset="0"/>
                  <a:cs typeface="Arial" panose="020B0604020202020204" pitchFamily="34" charset="0"/>
                </a:rPr>
                <a:t>farfield</a:t>
              </a:r>
              <a:endParaRPr lang="en-US" sz="2000" dirty="0" smtClean="0">
                <a:latin typeface="Arial" panose="020B0604020202020204" pitchFamily="34" charset="0"/>
                <a:cs typeface="Arial" panose="020B0604020202020204" pitchFamily="34" charset="0"/>
              </a:endParaRPr>
            </a:p>
            <a:p>
              <a:pPr marL="342900" indent="-342900">
                <a:spcBef>
                  <a:spcPts val="600"/>
                </a:spcBef>
                <a:buFont typeface="Arial" panose="020B0604020202020204" pitchFamily="34" charset="0"/>
                <a:buChar char="•"/>
              </a:pPr>
              <a:r>
                <a:rPr lang="en-US" sz="2000" dirty="0" smtClean="0">
                  <a:latin typeface="Arial" panose="020B0604020202020204" pitchFamily="34" charset="0"/>
                  <a:cs typeface="Arial" panose="020B0604020202020204" pitchFamily="34" charset="0"/>
                </a:rPr>
                <a:t>This source </a:t>
              </a:r>
              <a:r>
                <a:rPr lang="en-US" sz="2000" dirty="0" smtClean="0">
                  <a:latin typeface="Arial" panose="020B0604020202020204" pitchFamily="34" charset="0"/>
                  <a:cs typeface="Arial" panose="020B0604020202020204" pitchFamily="34" charset="0"/>
                </a:rPr>
                <a:t>is easily transported and </a:t>
              </a:r>
              <a:r>
                <a:rPr lang="en-US" sz="2000" dirty="0" smtClean="0">
                  <a:latin typeface="Arial" panose="020B0604020202020204" pitchFamily="34" charset="0"/>
                  <a:cs typeface="Arial" panose="020B0604020202020204" pitchFamily="34" charset="0"/>
                </a:rPr>
                <a:t>suitable for phase-coherent processing of signals to help overcome wind noise </a:t>
              </a:r>
              <a:endParaRPr lang="en-US" sz="2000" dirty="0">
                <a:latin typeface="Arial" panose="020B0604020202020204" pitchFamily="34" charset="0"/>
                <a:cs typeface="Arial" panose="020B0604020202020204" pitchFamily="34" charset="0"/>
              </a:endParaRPr>
            </a:p>
            <a:p>
              <a:pPr marL="342900" indent="-342900">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Usable signal level </a:t>
              </a:r>
              <a:r>
                <a:rPr lang="en-US" sz="2000" dirty="0" smtClean="0">
                  <a:latin typeface="Arial" panose="020B0604020202020204" pitchFamily="34" charset="0"/>
                  <a:cs typeface="Arial" panose="020B0604020202020204" pitchFamily="34" charset="0"/>
                </a:rPr>
                <a:t>was recorded at ranges greater than 1 km in low wind </a:t>
              </a:r>
              <a:r>
                <a:rPr lang="en-US" sz="2000" dirty="0" smtClean="0">
                  <a:latin typeface="Arial" panose="020B0604020202020204" pitchFamily="34" charset="0"/>
                  <a:cs typeface="Arial" panose="020B0604020202020204" pitchFamily="34" charset="0"/>
                </a:rPr>
                <a:t>conditions in 2019. More recent </a:t>
              </a:r>
              <a:r>
                <a:rPr lang="en-US" sz="2000" dirty="0" smtClean="0">
                  <a:latin typeface="Arial" panose="020B0604020202020204" pitchFamily="34" charset="0"/>
                  <a:cs typeface="Arial" panose="020B0604020202020204" pitchFamily="34" charset="0"/>
                </a:rPr>
                <a:t>work on this topic </a:t>
              </a:r>
              <a:r>
                <a:rPr lang="en-US" sz="2000" dirty="0" smtClean="0">
                  <a:latin typeface="Arial" panose="020B0604020202020204" pitchFamily="34" charset="0"/>
                  <a:cs typeface="Arial" panose="020B0604020202020204" pitchFamily="34" charset="0"/>
                </a:rPr>
                <a:t>is believed to have increased </a:t>
              </a:r>
              <a:r>
                <a:rPr lang="en-US" sz="2000" dirty="0" smtClean="0">
                  <a:latin typeface="Arial" panose="020B0604020202020204" pitchFamily="34" charset="0"/>
                  <a:cs typeface="Arial" panose="020B0604020202020204" pitchFamily="34" charset="0"/>
                </a:rPr>
                <a:t>signal level 6-12 dB compared with 2019 </a:t>
              </a:r>
              <a:r>
                <a:rPr lang="en-US" sz="2000" dirty="0" smtClean="0">
                  <a:latin typeface="Arial" panose="020B0604020202020204" pitchFamily="34" charset="0"/>
                  <a:cs typeface="Arial" panose="020B0604020202020204" pitchFamily="34" charset="0"/>
                </a:rPr>
                <a:t>measurements. </a:t>
              </a:r>
              <a:endParaRPr lang="en-US" sz="2000" dirty="0">
                <a:latin typeface="Arial" panose="020B0604020202020204" pitchFamily="34" charset="0"/>
                <a:cs typeface="Arial" panose="020B0604020202020204" pitchFamily="34" charset="0"/>
              </a:endParaRPr>
            </a:p>
          </p:txBody>
        </p:sp>
        <p:sp>
          <p:nvSpPr>
            <p:cNvPr id="13" name="Rectangle 12"/>
            <p:cNvSpPr/>
            <p:nvPr/>
          </p:nvSpPr>
          <p:spPr>
            <a:xfrm>
              <a:off x="533293" y="2046070"/>
              <a:ext cx="1484702" cy="461665"/>
            </a:xfrm>
            <a:prstGeom prst="rect">
              <a:avLst/>
            </a:prstGeom>
          </p:spPr>
          <p:txBody>
            <a:bodyPr wrap="none">
              <a:spAutoFit/>
            </a:bodyPr>
            <a:lstStyle/>
            <a:p>
              <a:r>
                <a:rPr lang="en-US" sz="2400" b="1" dirty="0" smtClean="0">
                  <a:latin typeface="Arial" panose="020B0604020202020204" pitchFamily="34" charset="0"/>
                  <a:cs typeface="Arial" panose="020B0604020202020204" pitchFamily="34" charset="0"/>
                </a:rPr>
                <a:t>Results: </a:t>
              </a:r>
              <a:endParaRPr lang="en-US" sz="2400" b="1" dirty="0"/>
            </a:p>
          </p:txBody>
        </p:sp>
      </p:grpSp>
      <p:sp>
        <p:nvSpPr>
          <p:cNvPr id="4" name="Slide Number Placeholder 3"/>
          <p:cNvSpPr>
            <a:spLocks noGrp="1"/>
          </p:cNvSpPr>
          <p:nvPr>
            <p:ph type="sldNum" sz="quarter" idx="12"/>
          </p:nvPr>
        </p:nvSpPr>
        <p:spPr/>
        <p:txBody>
          <a:bodyPr/>
          <a:lstStyle/>
          <a:p>
            <a:fld id="{1F2EC1B6-8700-43E3-82F9-9E89FBAF7DB8}" type="slidenum">
              <a:rPr lang="en-US" smtClean="0"/>
              <a:t>12</a:t>
            </a:fld>
            <a:endParaRPr lang="en-US"/>
          </a:p>
        </p:txBody>
      </p:sp>
    </p:spTree>
    <p:extLst>
      <p:ext uri="{BB962C8B-B14F-4D97-AF65-F5344CB8AC3E}">
        <p14:creationId xmlns:p14="http://schemas.microsoft.com/office/powerpoint/2010/main" val="26918978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293" y="260052"/>
            <a:ext cx="8126153" cy="1569660"/>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Primary goal</a:t>
            </a:r>
            <a:r>
              <a:rPr lang="en-US" sz="2400" b="1" dirty="0">
                <a:latin typeface="Arial" panose="020B0604020202020204" pitchFamily="34" charset="0"/>
                <a:cs typeface="Arial" panose="020B0604020202020204" pitchFamily="34" charset="0"/>
              </a:rPr>
              <a:t>:  </a:t>
            </a:r>
            <a:r>
              <a:rPr lang="en-US" sz="2400" i="1" dirty="0" smtClean="0">
                <a:latin typeface="Arial" panose="020B0604020202020204" pitchFamily="34" charset="0"/>
                <a:cs typeface="Arial" panose="020B0604020202020204" pitchFamily="34" charset="0"/>
              </a:rPr>
              <a:t>Development of a practical coherent (non-explosive, periodic, with controlled duration) infrasound source to aid in IMS verification, calibration, and coherence studies. </a:t>
            </a:r>
            <a:endParaRPr lang="en-US" sz="2400" i="1" dirty="0">
              <a:latin typeface="Arial" panose="020B0604020202020204" pitchFamily="34" charset="0"/>
              <a:cs typeface="Arial" panose="020B0604020202020204" pitchFamily="34" charset="0"/>
            </a:endParaRPr>
          </a:p>
        </p:txBody>
      </p:sp>
      <p:grpSp>
        <p:nvGrpSpPr>
          <p:cNvPr id="10" name="Group 9"/>
          <p:cNvGrpSpPr/>
          <p:nvPr/>
        </p:nvGrpSpPr>
        <p:grpSpPr>
          <a:xfrm>
            <a:off x="533293" y="1977935"/>
            <a:ext cx="8126153" cy="2645261"/>
            <a:chOff x="533293" y="2046070"/>
            <a:chExt cx="8126153" cy="2645261"/>
          </a:xfrm>
        </p:grpSpPr>
        <p:sp>
          <p:nvSpPr>
            <p:cNvPr id="3" name="TextBox 2"/>
            <p:cNvSpPr txBox="1"/>
            <p:nvPr/>
          </p:nvSpPr>
          <p:spPr>
            <a:xfrm>
              <a:off x="1425021" y="2474637"/>
              <a:ext cx="7234425" cy="2216694"/>
            </a:xfrm>
            <a:prstGeom prst="rect">
              <a:avLst/>
            </a:prstGeom>
            <a:noFill/>
          </p:spPr>
          <p:txBody>
            <a:bodyPr wrap="square" rtlCol="0">
              <a:noAutofit/>
            </a:bodyPr>
            <a:lstStyle/>
            <a:p>
              <a:pPr marL="342900" indent="-342900">
                <a:spcBef>
                  <a:spcPts val="1800"/>
                </a:spcBef>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Frequency coverage from 0.1 Hz to several </a:t>
              </a:r>
              <a:r>
                <a:rPr lang="en-US" altLang="en-US" sz="2000" dirty="0" smtClean="0">
                  <a:latin typeface="Arial" panose="020B0604020202020204" pitchFamily="34" charset="0"/>
                  <a:cs typeface="Arial" panose="020B0604020202020204" pitchFamily="34" charset="0"/>
                </a:rPr>
                <a:t>Hz</a:t>
              </a:r>
              <a:endParaRPr lang="en-US" altLang="en-US" sz="2000" dirty="0">
                <a:latin typeface="Arial" panose="020B0604020202020204" pitchFamily="34" charset="0"/>
                <a:cs typeface="Arial" panose="020B0604020202020204" pitchFamily="34" charset="0"/>
              </a:endParaRPr>
            </a:p>
            <a:p>
              <a:pPr marL="342900" indent="-342900">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Suitable for coherent </a:t>
              </a:r>
              <a:r>
                <a:rPr lang="en-US" sz="2000" dirty="0" smtClean="0">
                  <a:latin typeface="Arial" panose="020B0604020202020204" pitchFamily="34" charset="0"/>
                  <a:cs typeface="Arial" panose="020B0604020202020204" pitchFamily="34" charset="0"/>
                </a:rPr>
                <a:t>processing (helping to increase SNR over wind noise)</a:t>
              </a:r>
              <a:endParaRPr lang="en-US" sz="2000" dirty="0">
                <a:latin typeface="Arial" panose="020B0604020202020204" pitchFamily="34" charset="0"/>
                <a:cs typeface="Arial" panose="020B0604020202020204" pitchFamily="34" charset="0"/>
              </a:endParaRPr>
            </a:p>
            <a:p>
              <a:pPr marL="342900" indent="-342900">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Usable signal level </a:t>
              </a:r>
              <a:r>
                <a:rPr lang="en-US" sz="2000" dirty="0" smtClean="0">
                  <a:latin typeface="Arial" panose="020B0604020202020204" pitchFamily="34" charset="0"/>
                  <a:cs typeface="Arial" panose="020B0604020202020204" pitchFamily="34" charset="0"/>
                </a:rPr>
                <a:t>at ranges greater than 1 </a:t>
              </a:r>
              <a:r>
                <a:rPr lang="en-US" sz="2000" dirty="0">
                  <a:latin typeface="Arial" panose="020B0604020202020204" pitchFamily="34" charset="0"/>
                  <a:cs typeface="Arial" panose="020B0604020202020204" pitchFamily="34" charset="0"/>
                </a:rPr>
                <a:t>km</a:t>
              </a:r>
            </a:p>
            <a:p>
              <a:pPr marL="342900" indent="-342900">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Transportable</a:t>
              </a:r>
            </a:p>
            <a:p>
              <a:pPr marL="342900" indent="-342900">
                <a:spcBef>
                  <a:spcPts val="600"/>
                </a:spcBef>
                <a:buFont typeface="Arial" panose="020B0604020202020204" pitchFamily="34" charset="0"/>
                <a:buChar char="•"/>
              </a:pPr>
              <a:r>
                <a:rPr lang="en-US" sz="2000" dirty="0" smtClean="0">
                  <a:latin typeface="Arial" panose="020B0604020202020204" pitchFamily="34" charset="0"/>
                  <a:cs typeface="Arial" panose="020B0604020202020204" pitchFamily="34" charset="0"/>
                </a:rPr>
                <a:t>Reasonably cost efficient</a:t>
              </a:r>
            </a:p>
          </p:txBody>
        </p:sp>
        <p:sp>
          <p:nvSpPr>
            <p:cNvPr id="6" name="Rectangle 5"/>
            <p:cNvSpPr/>
            <p:nvPr/>
          </p:nvSpPr>
          <p:spPr>
            <a:xfrm>
              <a:off x="533293" y="2046070"/>
              <a:ext cx="2286203" cy="461665"/>
            </a:xfrm>
            <a:prstGeom prst="rect">
              <a:avLst/>
            </a:prstGeom>
          </p:spPr>
          <p:txBody>
            <a:bodyPr wrap="none">
              <a:spAutoFit/>
            </a:bodyPr>
            <a:lstStyle/>
            <a:p>
              <a:r>
                <a:rPr lang="en-US" sz="2400" b="1" dirty="0" smtClean="0">
                  <a:latin typeface="Arial" panose="020B0604020202020204" pitchFamily="34" charset="0"/>
                  <a:cs typeface="Arial" panose="020B0604020202020204" pitchFamily="34" charset="0"/>
                </a:rPr>
                <a:t>Design goals: </a:t>
              </a:r>
              <a:endParaRPr lang="en-US" sz="2400" b="1" dirty="0"/>
            </a:p>
          </p:txBody>
        </p:sp>
      </p:grpSp>
      <p:grpSp>
        <p:nvGrpSpPr>
          <p:cNvPr id="9" name="Group 8"/>
          <p:cNvGrpSpPr/>
          <p:nvPr/>
        </p:nvGrpSpPr>
        <p:grpSpPr>
          <a:xfrm>
            <a:off x="533293" y="4778550"/>
            <a:ext cx="5296984" cy="1847516"/>
            <a:chOff x="533293" y="4789270"/>
            <a:chExt cx="5296984" cy="1847516"/>
          </a:xfrm>
        </p:grpSpPr>
        <p:sp>
          <p:nvSpPr>
            <p:cNvPr id="7" name="Rectangle 6"/>
            <p:cNvSpPr/>
            <p:nvPr/>
          </p:nvSpPr>
          <p:spPr>
            <a:xfrm>
              <a:off x="533293" y="5190236"/>
              <a:ext cx="5296984" cy="1446550"/>
            </a:xfrm>
            <a:prstGeom prst="rect">
              <a:avLst/>
            </a:prstGeom>
          </p:spPr>
          <p:txBody>
            <a:bodyPr wrap="square">
              <a:spAutoFit/>
            </a:bodyPr>
            <a:lstStyle/>
            <a:p>
              <a:r>
                <a:rPr lang="en-US" sz="800" i="1" dirty="0">
                  <a:latin typeface="Arial" panose="020B0604020202020204" pitchFamily="34" charset="0"/>
                  <a:cs typeface="Arial" panose="020B0604020202020204" pitchFamily="34" charset="0"/>
                </a:rPr>
                <a:t>Smith, C. M., &amp; Gabrielson, T. B. (2020). </a:t>
              </a:r>
              <a:r>
                <a:rPr lang="en-US" sz="800" i="1" dirty="0" err="1">
                  <a:latin typeface="Arial" panose="020B0604020202020204" pitchFamily="34" charset="0"/>
                  <a:cs typeface="Arial" panose="020B0604020202020204" pitchFamily="34" charset="0"/>
                </a:rPr>
                <a:t>Farfield</a:t>
              </a:r>
              <a:r>
                <a:rPr lang="en-US" sz="800" i="1" dirty="0">
                  <a:latin typeface="Arial" panose="020B0604020202020204" pitchFamily="34" charset="0"/>
                  <a:cs typeface="Arial" panose="020B0604020202020204" pitchFamily="34" charset="0"/>
                </a:rPr>
                <a:t> coherent infrasound generation using an air-propane burner. The Journal of the Acoustical Society of America, 148(5), 3181-3194.</a:t>
              </a:r>
            </a:p>
            <a:p>
              <a:endParaRPr lang="en-US" sz="800" i="1" dirty="0">
                <a:latin typeface="Arial" panose="020B0604020202020204" pitchFamily="34" charset="0"/>
                <a:cs typeface="Arial" panose="020B0604020202020204" pitchFamily="34" charset="0"/>
              </a:endParaRPr>
            </a:p>
            <a:p>
              <a:r>
                <a:rPr lang="en-US" sz="800" i="1" dirty="0">
                  <a:latin typeface="Arial" panose="020B0604020202020204" pitchFamily="34" charset="0"/>
                  <a:cs typeface="Arial" panose="020B0604020202020204" pitchFamily="34" charset="0"/>
                </a:rPr>
                <a:t>Smith, C. M., &amp; Gabrielson, T. B. (</a:t>
              </a:r>
              <a:r>
                <a:rPr lang="en-US" sz="800" i="1" dirty="0" smtClean="0">
                  <a:latin typeface="Arial" panose="020B0604020202020204" pitchFamily="34" charset="0"/>
                  <a:cs typeface="Arial" panose="020B0604020202020204" pitchFamily="34" charset="0"/>
                </a:rPr>
                <a:t>2018). </a:t>
              </a:r>
              <a:r>
                <a:rPr lang="en-US" sz="800" i="1" dirty="0">
                  <a:latin typeface="Arial" panose="020B0604020202020204" pitchFamily="34" charset="0"/>
                  <a:cs typeface="Arial" panose="020B0604020202020204" pitchFamily="34" charset="0"/>
                </a:rPr>
                <a:t>Measurements and modelling of a gas-combustion infrasound source. In Proceedings of Meetings on Acoustics 176ASA (Vol. 35, No. 1, p. 045004). Acoustical Society of America.</a:t>
              </a:r>
            </a:p>
            <a:p>
              <a:endParaRPr lang="en-US" sz="800" i="1" dirty="0">
                <a:latin typeface="Arial" panose="020B0604020202020204" pitchFamily="34" charset="0"/>
                <a:cs typeface="Arial" panose="020B0604020202020204" pitchFamily="34" charset="0"/>
              </a:endParaRPr>
            </a:p>
            <a:p>
              <a:r>
                <a:rPr lang="en-US" sz="800" i="1" dirty="0">
                  <a:latin typeface="Arial" panose="020B0604020202020204" pitchFamily="34" charset="0"/>
                  <a:cs typeface="Arial" panose="020B0604020202020204" pitchFamily="34" charset="0"/>
                </a:rPr>
                <a:t>Smith, C. M., &amp; Gabrielson, T. B. (</a:t>
              </a:r>
              <a:r>
                <a:rPr lang="en-US" sz="800" i="1" dirty="0" smtClean="0">
                  <a:latin typeface="Arial" panose="020B0604020202020204" pitchFamily="34" charset="0"/>
                  <a:cs typeface="Arial" panose="020B0604020202020204" pitchFamily="34" charset="0"/>
                </a:rPr>
                <a:t>2018, April). </a:t>
              </a:r>
              <a:r>
                <a:rPr lang="en-US" sz="800" i="1" dirty="0">
                  <a:latin typeface="Arial" panose="020B0604020202020204" pitchFamily="34" charset="0"/>
                  <a:cs typeface="Arial" panose="020B0604020202020204" pitchFamily="34" charset="0"/>
                </a:rPr>
                <a:t>Scaling of a gas-combustion infrasound source. The Journal of the Acoustical Society of America, 143(3), 1808-1808.</a:t>
              </a:r>
            </a:p>
            <a:p>
              <a:endParaRPr lang="en-US" sz="800" i="1" dirty="0">
                <a:latin typeface="Arial" panose="020B0604020202020204" pitchFamily="34" charset="0"/>
                <a:cs typeface="Arial" panose="020B0604020202020204" pitchFamily="34" charset="0"/>
              </a:endParaRPr>
            </a:p>
            <a:p>
              <a:r>
                <a:rPr lang="en-US" sz="800" i="1" dirty="0">
                  <a:latin typeface="Arial" panose="020B0604020202020204" pitchFamily="34" charset="0"/>
                  <a:cs typeface="Arial" panose="020B0604020202020204" pitchFamily="34" charset="0"/>
                </a:rPr>
                <a:t>Smith, C. M., &amp; Gabrielson, T. B. (2015). Theoretical model and experimental validation of a gas-combustion infrasound source. The Journal of the Acoustical Society of America, 137(4), 2407-2407.</a:t>
              </a:r>
            </a:p>
          </p:txBody>
        </p:sp>
        <p:sp>
          <p:nvSpPr>
            <p:cNvPr id="8" name="Rectangle 7"/>
            <p:cNvSpPr/>
            <p:nvPr/>
          </p:nvSpPr>
          <p:spPr>
            <a:xfrm>
              <a:off x="533293" y="4789270"/>
              <a:ext cx="3225563" cy="461665"/>
            </a:xfrm>
            <a:prstGeom prst="rect">
              <a:avLst/>
            </a:prstGeom>
          </p:spPr>
          <p:txBody>
            <a:bodyPr wrap="none">
              <a:spAutoFit/>
            </a:bodyPr>
            <a:lstStyle/>
            <a:p>
              <a:r>
                <a:rPr lang="en-US" sz="2400" b="1" dirty="0" smtClean="0">
                  <a:latin typeface="Arial" panose="020B0604020202020204" pitchFamily="34" charset="0"/>
                  <a:cs typeface="Arial" panose="020B0604020202020204" pitchFamily="34" charset="0"/>
                </a:rPr>
                <a:t>Further information: </a:t>
              </a:r>
              <a:endParaRPr lang="en-US" sz="2400" b="1" dirty="0"/>
            </a:p>
          </p:txBody>
        </p:sp>
      </p:grpSp>
      <p:sp>
        <p:nvSpPr>
          <p:cNvPr id="5" name="Slide Number Placeholder 4"/>
          <p:cNvSpPr>
            <a:spLocks noGrp="1"/>
          </p:cNvSpPr>
          <p:nvPr>
            <p:ph type="sldNum" sz="quarter" idx="12"/>
          </p:nvPr>
        </p:nvSpPr>
        <p:spPr/>
        <p:txBody>
          <a:bodyPr/>
          <a:lstStyle/>
          <a:p>
            <a:fld id="{1F2EC1B6-8700-43E3-82F9-9E89FBAF7DB8}" type="slidenum">
              <a:rPr lang="en-US" smtClean="0"/>
              <a:t>2</a:t>
            </a:fld>
            <a:endParaRPr lang="en-US"/>
          </a:p>
        </p:txBody>
      </p:sp>
    </p:spTree>
    <p:extLst>
      <p:ext uri="{BB962C8B-B14F-4D97-AF65-F5344CB8AC3E}">
        <p14:creationId xmlns:p14="http://schemas.microsoft.com/office/powerpoint/2010/main" val="40756988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Oval 5"/>
          <p:cNvSpPr/>
          <p:nvPr/>
        </p:nvSpPr>
        <p:spPr>
          <a:xfrm>
            <a:off x="4162097" y="1790291"/>
            <a:ext cx="714703" cy="1010135"/>
          </a:xfrm>
          <a:prstGeom prst="ellipse">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sp>
        <p:nvSpPr>
          <p:cNvPr id="15" name="Rectangle 4"/>
          <p:cNvSpPr>
            <a:spLocks noChangeArrowheads="1"/>
          </p:cNvSpPr>
          <p:nvPr/>
        </p:nvSpPr>
        <p:spPr bwMode="auto">
          <a:xfrm>
            <a:off x="3730717" y="2762702"/>
            <a:ext cx="161596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ea typeface="MS PGothic" panose="020B0600070205080204" pitchFamily="34" charset="-128"/>
                <a:cs typeface="Tahoma" panose="020B0604030504040204" pitchFamily="34" charset="0"/>
              </a:defRPr>
            </a:lvl1pPr>
            <a:lvl2pPr marL="742950" indent="-285750">
              <a:lnSpc>
                <a:spcPct val="90000"/>
              </a:lnSpc>
              <a:spcBef>
                <a:spcPts val="500"/>
              </a:spcBef>
              <a:buFont typeface="Wingdings" panose="05000000000000000000" pitchFamily="2" charset="2"/>
              <a:buChar char="§"/>
              <a:defRPr sz="24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nSpc>
                <a:spcPct val="90000"/>
              </a:lnSpc>
              <a:spcBef>
                <a:spcPts val="500"/>
              </a:spcBef>
              <a:buFont typeface="Tahoma" panose="020B0604030504040204" pitchFamily="34" charset="0"/>
              <a:buChar char="−"/>
              <a:defRPr sz="20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nSpc>
                <a:spcPct val="90000"/>
              </a:lnSpc>
              <a:spcBef>
                <a:spcPts val="500"/>
              </a:spcBef>
              <a:buFont typeface="Tahoma" panose="020B060403050404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9pPr>
          </a:lstStyle>
          <a:p>
            <a:pPr algn="ctr" eaLnBrk="1" hangingPunct="1">
              <a:lnSpc>
                <a:spcPct val="100000"/>
              </a:lnSpc>
              <a:spcBef>
                <a:spcPct val="0"/>
              </a:spcBef>
              <a:buFontTx/>
              <a:buNone/>
            </a:pPr>
            <a:r>
              <a:rPr lang="en-US" altLang="en-US" sz="2000" dirty="0">
                <a:solidFill>
                  <a:srgbClr val="FF0000"/>
                </a:solidFill>
                <a:latin typeface="Arial" panose="020B0604020202020204" pitchFamily="34" charset="0"/>
                <a:cs typeface="Arial" panose="020B0604020202020204" pitchFamily="34" charset="0"/>
              </a:rPr>
              <a:t>volume acceleration</a:t>
            </a:r>
          </a:p>
        </p:txBody>
      </p:sp>
      <p:sp>
        <p:nvSpPr>
          <p:cNvPr id="17" name="Rectangle 4"/>
          <p:cNvSpPr>
            <a:spLocks noChangeArrowheads="1"/>
          </p:cNvSpPr>
          <p:nvPr/>
        </p:nvSpPr>
        <p:spPr bwMode="auto">
          <a:xfrm>
            <a:off x="352574" y="642210"/>
            <a:ext cx="851274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ea typeface="MS PGothic" panose="020B0600070205080204" pitchFamily="34" charset="-128"/>
                <a:cs typeface="Tahoma" panose="020B0604030504040204" pitchFamily="34" charset="0"/>
              </a:defRPr>
            </a:lvl1pPr>
            <a:lvl2pPr marL="742950" indent="-285750">
              <a:lnSpc>
                <a:spcPct val="90000"/>
              </a:lnSpc>
              <a:spcBef>
                <a:spcPts val="500"/>
              </a:spcBef>
              <a:buFont typeface="Wingdings" panose="05000000000000000000" pitchFamily="2" charset="2"/>
              <a:buChar char="§"/>
              <a:defRPr sz="24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nSpc>
                <a:spcPct val="90000"/>
              </a:lnSpc>
              <a:spcBef>
                <a:spcPts val="500"/>
              </a:spcBef>
              <a:buFont typeface="Tahoma" panose="020B0604030504040204" pitchFamily="34" charset="0"/>
              <a:buChar char="−"/>
              <a:defRPr sz="20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nSpc>
                <a:spcPct val="90000"/>
              </a:lnSpc>
              <a:spcBef>
                <a:spcPts val="500"/>
              </a:spcBef>
              <a:buFont typeface="Tahoma" panose="020B060403050404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9pPr>
          </a:lstStyle>
          <a:p>
            <a:pPr>
              <a:lnSpc>
                <a:spcPct val="100000"/>
              </a:lnSpc>
              <a:spcBef>
                <a:spcPct val="0"/>
              </a:spcBef>
              <a:buNone/>
            </a:pPr>
            <a:r>
              <a:rPr lang="en-US" altLang="en-US" sz="1800" dirty="0" smtClean="0">
                <a:latin typeface="Arial" panose="020B0604020202020204" pitchFamily="34" charset="0"/>
                <a:cs typeface="Arial" panose="020B0604020202020204" pitchFamily="34" charset="0"/>
              </a:rPr>
              <a:t>Any practical (transportable) infrasound source </a:t>
            </a:r>
            <a:r>
              <a:rPr lang="en-US" altLang="en-US" sz="1800" dirty="0" smtClean="0">
                <a:latin typeface="Arial" panose="020B0604020202020204" pitchFamily="34" charset="0"/>
                <a:cs typeface="Arial" panose="020B0604020202020204" pitchFamily="34" charset="0"/>
              </a:rPr>
              <a:t>will </a:t>
            </a:r>
            <a:r>
              <a:rPr lang="en-US" altLang="en-US" sz="1800" dirty="0" smtClean="0">
                <a:latin typeface="Arial" panose="020B0604020202020204" pitchFamily="34" charset="0"/>
                <a:cs typeface="Arial" panose="020B0604020202020204" pitchFamily="34" charset="0"/>
              </a:rPr>
              <a:t>be much smaller wave length in the infrasound regime. However, simple sources are commonly known to be highly inefficient</a:t>
            </a:r>
            <a:r>
              <a:rPr lang="en-US" altLang="en-US" sz="1800" dirty="0">
                <a:latin typeface="Arial" panose="020B0604020202020204" pitchFamily="34" charset="0"/>
                <a:cs typeface="Arial" panose="020B0604020202020204" pitchFamily="34" charset="0"/>
              </a:rPr>
              <a:t>. </a:t>
            </a:r>
            <a:r>
              <a:rPr lang="en-US" altLang="en-US" sz="1800" dirty="0" smtClean="0">
                <a:latin typeface="Arial" panose="020B0604020202020204" pitchFamily="34" charset="0"/>
                <a:cs typeface="Arial" panose="020B0604020202020204" pitchFamily="34" charset="0"/>
              </a:rPr>
              <a:t>The pressure from a simple source assumed to be baffled by the earth is described as, </a:t>
            </a:r>
            <a:endParaRPr lang="en-US" altLang="en-US" sz="1800" dirty="0">
              <a:latin typeface="Arial" panose="020B0604020202020204" pitchFamily="34" charset="0"/>
              <a:cs typeface="Arial" panose="020B0604020202020204" pitchFamily="34" charset="0"/>
            </a:endParaRPr>
          </a:p>
        </p:txBody>
      </p:sp>
      <p:grpSp>
        <p:nvGrpSpPr>
          <p:cNvPr id="5" name="Group 4"/>
          <p:cNvGrpSpPr/>
          <p:nvPr/>
        </p:nvGrpSpPr>
        <p:grpSpPr>
          <a:xfrm>
            <a:off x="2169737" y="1755784"/>
            <a:ext cx="6345613" cy="1755483"/>
            <a:chOff x="2169737" y="1816745"/>
            <a:chExt cx="6345613" cy="1755483"/>
          </a:xfrm>
        </p:grpSpPr>
        <p:grpSp>
          <p:nvGrpSpPr>
            <p:cNvPr id="4" name="Group 3"/>
            <p:cNvGrpSpPr/>
            <p:nvPr/>
          </p:nvGrpSpPr>
          <p:grpSpPr>
            <a:xfrm>
              <a:off x="2169737" y="1816745"/>
              <a:ext cx="6345613" cy="1306238"/>
              <a:chOff x="2319114" y="1915866"/>
              <a:chExt cx="6345613" cy="1306238"/>
            </a:xfrm>
          </p:grpSpPr>
          <mc:AlternateContent xmlns:mc="http://schemas.openxmlformats.org/markup-compatibility/2006" xmlns:a14="http://schemas.microsoft.com/office/drawing/2010/main">
            <mc:Choice Requires="a14">
              <p:sp>
                <p:nvSpPr>
                  <p:cNvPr id="3" name="TextBox 2"/>
                  <p:cNvSpPr txBox="1"/>
                  <p:nvPr/>
                </p:nvSpPr>
                <p:spPr>
                  <a:xfrm>
                    <a:off x="2319114" y="2055128"/>
                    <a:ext cx="2840136" cy="8180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𝑝</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𝑟</m:t>
                              </m:r>
                              <m:r>
                                <a:rPr lang="en-US" sz="2800" b="0" i="1" smtClean="0">
                                  <a:latin typeface="Cambria Math" panose="02040503050406030204" pitchFamily="18" charset="0"/>
                                </a:rPr>
                                <m:t>,</m:t>
                              </m:r>
                              <m:r>
                                <a:rPr lang="en-US" sz="2800" b="0" i="1" smtClean="0">
                                  <a:latin typeface="Cambria Math" panose="02040503050406030204" pitchFamily="18" charset="0"/>
                                </a:rPr>
                                <m:t>𝑡</m:t>
                              </m:r>
                            </m:e>
                          </m:d>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𝜌</m:t>
                              </m:r>
                            </m:num>
                            <m:den>
                              <m:r>
                                <a:rPr lang="en-US" sz="2800" b="0" i="1" smtClean="0">
                                  <a:latin typeface="Cambria Math" panose="02040503050406030204" pitchFamily="18" charset="0"/>
                                </a:rPr>
                                <m:t>2</m:t>
                              </m:r>
                              <m:r>
                                <a:rPr lang="en-US" sz="2800" b="0" i="1" smtClean="0">
                                  <a:latin typeface="Cambria Math" panose="02040503050406030204" pitchFamily="18" charset="0"/>
                                </a:rPr>
                                <m:t>𝜋</m:t>
                              </m:r>
                              <m:r>
                                <a:rPr lang="en-US" sz="2800" b="0" i="1" smtClean="0">
                                  <a:latin typeface="Cambria Math" panose="02040503050406030204" pitchFamily="18" charset="0"/>
                                </a:rPr>
                                <m:t>𝑟</m:t>
                              </m:r>
                            </m:den>
                          </m:f>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𝑑𝑈</m:t>
                              </m:r>
                            </m:num>
                            <m:den>
                              <m:r>
                                <a:rPr lang="en-US" sz="2800" b="0" i="1" smtClean="0">
                                  <a:latin typeface="Cambria Math" panose="02040503050406030204" pitchFamily="18" charset="0"/>
                                </a:rPr>
                                <m:t>𝑑𝑡</m:t>
                              </m:r>
                            </m:den>
                          </m:f>
                          <m:r>
                            <a:rPr lang="en-US" sz="2800" b="0" i="1" smtClean="0">
                              <a:latin typeface="Cambria Math" panose="02040503050406030204" pitchFamily="18" charset="0"/>
                            </a:rPr>
                            <m:t> .</m:t>
                          </m:r>
                        </m:oMath>
                      </m:oMathPara>
                    </a14:m>
                    <a:endParaRPr lang="en-US" sz="2800" dirty="0"/>
                  </a:p>
                </p:txBody>
              </p:sp>
            </mc:Choice>
            <mc:Fallback xmlns="">
              <p:sp>
                <p:nvSpPr>
                  <p:cNvPr id="3" name="TextBox 2"/>
                  <p:cNvSpPr txBox="1">
                    <a:spLocks noRot="1" noChangeAspect="1" noMove="1" noResize="1" noEditPoints="1" noAdjustHandles="1" noChangeArrowheads="1" noChangeShapeType="1" noTextEdit="1"/>
                  </p:cNvSpPr>
                  <p:nvPr/>
                </p:nvSpPr>
                <p:spPr>
                  <a:xfrm>
                    <a:off x="2319114" y="2055128"/>
                    <a:ext cx="2840136" cy="81804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5897303" y="1915866"/>
                    <a:ext cx="276742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𝑈</m:t>
                          </m:r>
                          <m:r>
                            <a:rPr lang="en-US" sz="2400" b="0" i="0" smtClean="0">
                              <a:latin typeface="Cambria Math" panose="02040503050406030204" pitchFamily="18" charset="0"/>
                            </a:rPr>
                            <m:t>=</m:t>
                          </m:r>
                          <m:r>
                            <m:rPr>
                              <m:sty m:val="p"/>
                            </m:rPr>
                            <a:rPr lang="en-US" sz="2400" b="0" i="0" smtClean="0">
                              <a:latin typeface="Cambria Math" panose="02040503050406030204" pitchFamily="18" charset="0"/>
                            </a:rPr>
                            <m:t>volume</m:t>
                          </m:r>
                          <m:r>
                            <a:rPr lang="en-US" sz="2400" b="0" i="0" smtClean="0">
                              <a:latin typeface="Cambria Math" panose="02040503050406030204" pitchFamily="18" charset="0"/>
                            </a:rPr>
                            <m:t> </m:t>
                          </m:r>
                          <m:r>
                            <m:rPr>
                              <m:sty m:val="p"/>
                            </m:rPr>
                            <a:rPr lang="en-US" sz="2400" b="0" i="0" smtClean="0">
                              <a:latin typeface="Cambria Math" panose="02040503050406030204" pitchFamily="18" charset="0"/>
                            </a:rPr>
                            <m:t>velocity</m:t>
                          </m:r>
                        </m:oMath>
                      </m:oMathPara>
                    </a14:m>
                    <a:endParaRPr lang="en-US" sz="2400" dirty="0"/>
                  </a:p>
                </p:txBody>
              </p:sp>
            </mc:Choice>
            <mc:Fallback xmlns="">
              <p:sp>
                <p:nvSpPr>
                  <p:cNvPr id="19" name="TextBox 18"/>
                  <p:cNvSpPr txBox="1">
                    <a:spLocks noRot="1" noChangeAspect="1" noMove="1" noResize="1" noEditPoints="1" noAdjustHandles="1" noChangeArrowheads="1" noChangeShapeType="1" noTextEdit="1"/>
                  </p:cNvSpPr>
                  <p:nvPr/>
                </p:nvSpPr>
                <p:spPr>
                  <a:xfrm>
                    <a:off x="5897303" y="1915866"/>
                    <a:ext cx="2767424" cy="369332"/>
                  </a:xfrm>
                  <a:prstGeom prst="rect">
                    <a:avLst/>
                  </a:prstGeom>
                  <a:blipFill>
                    <a:blip r:embed="rId4"/>
                    <a:stretch>
                      <a:fillRect l="-2203" r="-3524" b="-344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5939814" y="2367735"/>
                    <a:ext cx="204703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𝜌</m:t>
                          </m:r>
                          <m:r>
                            <a:rPr lang="en-US" sz="2400" b="0" i="0" smtClean="0">
                              <a:latin typeface="Cambria Math" panose="02040503050406030204" pitchFamily="18" charset="0"/>
                            </a:rPr>
                            <m:t>=</m:t>
                          </m:r>
                          <m:r>
                            <m:rPr>
                              <m:sty m:val="p"/>
                            </m:rPr>
                            <a:rPr lang="en-US" sz="2400" b="0" i="0" smtClean="0">
                              <a:latin typeface="Cambria Math" panose="02040503050406030204" pitchFamily="18" charset="0"/>
                            </a:rPr>
                            <m:t>air</m:t>
                          </m:r>
                          <m:r>
                            <a:rPr lang="en-US" sz="2400" b="0" i="0" smtClean="0">
                              <a:latin typeface="Cambria Math" panose="02040503050406030204" pitchFamily="18" charset="0"/>
                            </a:rPr>
                            <m:t> </m:t>
                          </m:r>
                          <m:r>
                            <m:rPr>
                              <m:sty m:val="p"/>
                            </m:rPr>
                            <a:rPr lang="en-US" sz="2400" b="0" i="0" smtClean="0">
                              <a:latin typeface="Cambria Math" panose="02040503050406030204" pitchFamily="18" charset="0"/>
                            </a:rPr>
                            <m:t>density</m:t>
                          </m:r>
                        </m:oMath>
                      </m:oMathPara>
                    </a14:m>
                    <a:endParaRPr lang="en-US" sz="2400" dirty="0"/>
                  </a:p>
                </p:txBody>
              </p:sp>
            </mc:Choice>
            <mc:Fallback xmlns="">
              <p:sp>
                <p:nvSpPr>
                  <p:cNvPr id="20" name="TextBox 19"/>
                  <p:cNvSpPr txBox="1">
                    <a:spLocks noRot="1" noChangeAspect="1" noMove="1" noResize="1" noEditPoints="1" noAdjustHandles="1" noChangeArrowheads="1" noChangeShapeType="1" noTextEdit="1"/>
                  </p:cNvSpPr>
                  <p:nvPr/>
                </p:nvSpPr>
                <p:spPr>
                  <a:xfrm>
                    <a:off x="5939814" y="2367735"/>
                    <a:ext cx="2047035" cy="369332"/>
                  </a:xfrm>
                  <a:prstGeom prst="rect">
                    <a:avLst/>
                  </a:prstGeom>
                  <a:blipFill>
                    <a:blip r:embed="rId5"/>
                    <a:stretch>
                      <a:fillRect l="-3274" r="-4464" b="-344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5965941" y="2852772"/>
                    <a:ext cx="137351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𝑟</m:t>
                          </m:r>
                          <m:r>
                            <a:rPr lang="en-US" sz="2400" b="0" i="0" smtClean="0">
                              <a:latin typeface="Cambria Math" panose="02040503050406030204" pitchFamily="18" charset="0"/>
                            </a:rPr>
                            <m:t>=</m:t>
                          </m:r>
                          <m:r>
                            <m:rPr>
                              <m:sty m:val="p"/>
                            </m:rPr>
                            <a:rPr lang="en-US" sz="2400" b="0" i="0" smtClean="0">
                              <a:latin typeface="Cambria Math" panose="02040503050406030204" pitchFamily="18" charset="0"/>
                            </a:rPr>
                            <m:t>range</m:t>
                          </m:r>
                        </m:oMath>
                      </m:oMathPara>
                    </a14:m>
                    <a:endParaRPr lang="en-US" sz="2400" dirty="0"/>
                  </a:p>
                </p:txBody>
              </p:sp>
            </mc:Choice>
            <mc:Fallback xmlns="">
              <p:sp>
                <p:nvSpPr>
                  <p:cNvPr id="21" name="TextBox 20"/>
                  <p:cNvSpPr txBox="1">
                    <a:spLocks noRot="1" noChangeAspect="1" noMove="1" noResize="1" noEditPoints="1" noAdjustHandles="1" noChangeArrowheads="1" noChangeShapeType="1" noTextEdit="1"/>
                  </p:cNvSpPr>
                  <p:nvPr/>
                </p:nvSpPr>
                <p:spPr>
                  <a:xfrm>
                    <a:off x="5965941" y="2852772"/>
                    <a:ext cx="1373518" cy="369332"/>
                  </a:xfrm>
                  <a:prstGeom prst="rect">
                    <a:avLst/>
                  </a:prstGeom>
                  <a:blipFill>
                    <a:blip r:embed="rId6"/>
                    <a:stretch>
                      <a:fillRect l="-2222" r="-4889" b="-2666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2" name="TextBox 21"/>
                <p:cNvSpPr txBox="1"/>
                <p:nvPr/>
              </p:nvSpPr>
              <p:spPr>
                <a:xfrm>
                  <a:off x="5842691" y="3202896"/>
                  <a:ext cx="119475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𝑡</m:t>
                        </m:r>
                        <m:r>
                          <a:rPr lang="en-US" sz="2400" b="0" i="0" smtClean="0">
                            <a:latin typeface="Cambria Math" panose="02040503050406030204" pitchFamily="18" charset="0"/>
                          </a:rPr>
                          <m:t>=</m:t>
                        </m:r>
                        <m:r>
                          <m:rPr>
                            <m:sty m:val="p"/>
                          </m:rPr>
                          <a:rPr lang="en-US" sz="2400" b="0" i="0" smtClean="0">
                            <a:latin typeface="Cambria Math" panose="02040503050406030204" pitchFamily="18" charset="0"/>
                          </a:rPr>
                          <m:t>time</m:t>
                        </m:r>
                      </m:oMath>
                    </m:oMathPara>
                  </a14:m>
                  <a:endParaRPr lang="en-US" sz="2400" dirty="0"/>
                </a:p>
              </p:txBody>
            </p:sp>
          </mc:Choice>
          <mc:Fallback xmlns="">
            <p:sp>
              <p:nvSpPr>
                <p:cNvPr id="22" name="TextBox 21"/>
                <p:cNvSpPr txBox="1">
                  <a:spLocks noRot="1" noChangeAspect="1" noMove="1" noResize="1" noEditPoints="1" noAdjustHandles="1" noChangeArrowheads="1" noChangeShapeType="1" noTextEdit="1"/>
                </p:cNvSpPr>
                <p:nvPr/>
              </p:nvSpPr>
              <p:spPr>
                <a:xfrm>
                  <a:off x="5842691" y="3202896"/>
                  <a:ext cx="1194750" cy="369332"/>
                </a:xfrm>
                <a:prstGeom prst="rect">
                  <a:avLst/>
                </a:prstGeom>
                <a:blipFill>
                  <a:blip r:embed="rId7"/>
                  <a:stretch>
                    <a:fillRect l="-4592" r="-5102" b="-4918"/>
                  </a:stretch>
                </a:blipFill>
              </p:spPr>
              <p:txBody>
                <a:bodyPr/>
                <a:lstStyle/>
                <a:p>
                  <a:r>
                    <a:rPr lang="en-US">
                      <a:noFill/>
                    </a:rPr>
                    <a:t> </a:t>
                  </a:r>
                </a:p>
              </p:txBody>
            </p:sp>
          </mc:Fallback>
        </mc:AlternateContent>
      </p:grpSp>
      <p:sp>
        <p:nvSpPr>
          <p:cNvPr id="23" name="Rectangle 4"/>
          <p:cNvSpPr>
            <a:spLocks noChangeArrowheads="1"/>
          </p:cNvSpPr>
          <p:nvPr/>
        </p:nvSpPr>
        <p:spPr bwMode="auto">
          <a:xfrm>
            <a:off x="352576" y="3645043"/>
            <a:ext cx="851274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ea typeface="MS PGothic" panose="020B0600070205080204" pitchFamily="34" charset="-128"/>
                <a:cs typeface="Tahoma" panose="020B0604030504040204" pitchFamily="34" charset="0"/>
              </a:defRPr>
            </a:lvl1pPr>
            <a:lvl2pPr marL="742950" indent="-285750">
              <a:lnSpc>
                <a:spcPct val="90000"/>
              </a:lnSpc>
              <a:spcBef>
                <a:spcPts val="500"/>
              </a:spcBef>
              <a:buFont typeface="Wingdings" panose="05000000000000000000" pitchFamily="2" charset="2"/>
              <a:buChar char="§"/>
              <a:defRPr sz="24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nSpc>
                <a:spcPct val="90000"/>
              </a:lnSpc>
              <a:spcBef>
                <a:spcPts val="500"/>
              </a:spcBef>
              <a:buFont typeface="Tahoma" panose="020B0604030504040204" pitchFamily="34" charset="0"/>
              <a:buChar char="−"/>
              <a:defRPr sz="20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nSpc>
                <a:spcPct val="90000"/>
              </a:lnSpc>
              <a:spcBef>
                <a:spcPts val="500"/>
              </a:spcBef>
              <a:buFont typeface="Tahoma" panose="020B060403050404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9pPr>
          </a:lstStyle>
          <a:p>
            <a:pPr>
              <a:lnSpc>
                <a:spcPct val="100000"/>
              </a:lnSpc>
              <a:spcBef>
                <a:spcPct val="0"/>
              </a:spcBef>
              <a:buNone/>
            </a:pPr>
            <a:r>
              <a:rPr lang="en-US" altLang="en-US" sz="1800" dirty="0" smtClean="0">
                <a:latin typeface="Arial" panose="020B0604020202020204" pitchFamily="34" charset="0"/>
                <a:cs typeface="Arial" panose="020B0604020202020204" pitchFamily="34" charset="0"/>
              </a:rPr>
              <a:t>This relationship shows how the time domain pressure for a simple source is </a:t>
            </a:r>
            <a:r>
              <a:rPr lang="en-US" altLang="en-US" sz="1800" i="1" dirty="0" smtClean="0">
                <a:latin typeface="Arial" panose="020B0604020202020204" pitchFamily="34" charset="0"/>
                <a:cs typeface="Arial" panose="020B0604020202020204" pitchFamily="34" charset="0"/>
              </a:rPr>
              <a:t>proportional</a:t>
            </a:r>
            <a:r>
              <a:rPr lang="en-US" altLang="en-US" sz="1800" dirty="0" smtClean="0">
                <a:latin typeface="Arial" panose="020B0604020202020204" pitchFamily="34" charset="0"/>
                <a:cs typeface="Arial" panose="020B0604020202020204" pitchFamily="34" charset="0"/>
              </a:rPr>
              <a:t> to the </a:t>
            </a:r>
            <a:r>
              <a:rPr lang="en-US" altLang="en-US" sz="1800" dirty="0" smtClean="0">
                <a:latin typeface="Arial" panose="020B0604020202020204" pitchFamily="34" charset="0"/>
                <a:cs typeface="Arial" panose="020B0604020202020204" pitchFamily="34" charset="0"/>
              </a:rPr>
              <a:t>volume or mass </a:t>
            </a:r>
            <a:r>
              <a:rPr lang="en-US" altLang="en-US" sz="1800" dirty="0" smtClean="0">
                <a:solidFill>
                  <a:srgbClr val="FF0000"/>
                </a:solidFill>
                <a:latin typeface="Arial" panose="020B0604020202020204" pitchFamily="34" charset="0"/>
                <a:cs typeface="Arial" panose="020B0604020202020204" pitchFamily="34" charset="0"/>
              </a:rPr>
              <a:t>acceleration</a:t>
            </a:r>
            <a:r>
              <a:rPr lang="en-US" altLang="en-US" sz="1800" dirty="0" smtClean="0">
                <a:latin typeface="Arial" panose="020B0604020202020204" pitchFamily="34" charset="0"/>
                <a:cs typeface="Arial" panose="020B0604020202020204" pitchFamily="34" charset="0"/>
              </a:rPr>
              <a:t>. Assuming a time harmonic source, examining the amplitude of this relationship in the frequency domain, </a:t>
            </a:r>
            <a:endParaRPr lang="en-US" altLang="en-US" sz="1800" dirty="0">
              <a:latin typeface="Arial" panose="020B0604020202020204" pitchFamily="34" charset="0"/>
              <a:cs typeface="Arial" panose="020B0604020202020204" pitchFamily="34" charset="0"/>
            </a:endParaRPr>
          </a:p>
        </p:txBody>
      </p:sp>
      <p:grpSp>
        <p:nvGrpSpPr>
          <p:cNvPr id="32" name="Group 31"/>
          <p:cNvGrpSpPr/>
          <p:nvPr/>
        </p:nvGrpSpPr>
        <p:grpSpPr>
          <a:xfrm>
            <a:off x="2169737" y="4763024"/>
            <a:ext cx="6077463" cy="817119"/>
            <a:chOff x="2319114" y="2055128"/>
            <a:chExt cx="6077463" cy="817119"/>
          </a:xfrm>
        </p:grpSpPr>
        <mc:AlternateContent xmlns:mc="http://schemas.openxmlformats.org/markup-compatibility/2006" xmlns:a14="http://schemas.microsoft.com/office/drawing/2010/main">
          <mc:Choice Requires="a14">
            <p:sp>
              <p:nvSpPr>
                <p:cNvPr id="34" name="TextBox 33"/>
                <p:cNvSpPr txBox="1"/>
                <p:nvPr/>
              </p:nvSpPr>
              <p:spPr>
                <a:xfrm>
                  <a:off x="2319114" y="2055128"/>
                  <a:ext cx="3254609" cy="8066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800" b="0" i="1" smtClean="0">
                                <a:latin typeface="Cambria Math" panose="02040503050406030204" pitchFamily="18" charset="0"/>
                              </a:rPr>
                            </m:ctrlPr>
                          </m:dPr>
                          <m:e>
                            <m:r>
                              <a:rPr lang="en-US" sz="2800" b="0" i="1" smtClean="0">
                                <a:latin typeface="Cambria Math" panose="02040503050406030204" pitchFamily="18" charset="0"/>
                              </a:rPr>
                              <m:t>𝑝</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𝑟</m:t>
                                </m:r>
                              </m:e>
                            </m:d>
                          </m:e>
                        </m:d>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2</m:t>
                            </m:r>
                            <m:r>
                              <a:rPr lang="en-US" sz="2800" b="0" i="1" smtClean="0">
                                <a:latin typeface="Cambria Math" panose="02040503050406030204" pitchFamily="18" charset="0"/>
                              </a:rPr>
                              <m:t>𝜋𝜌</m:t>
                            </m:r>
                          </m:num>
                          <m:den>
                            <m:r>
                              <a:rPr lang="en-US" sz="2800" b="0" i="1" smtClean="0">
                                <a:latin typeface="Cambria Math" panose="02040503050406030204" pitchFamily="18" charset="0"/>
                              </a:rPr>
                              <m:t>𝑟</m:t>
                            </m:r>
                          </m:den>
                        </m:f>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 </m:t>
                            </m:r>
                            <m:r>
                              <a:rPr lang="en-US" sz="2800" b="0" i="1" smtClean="0">
                                <a:latin typeface="Cambria Math" panose="02040503050406030204" pitchFamily="18" charset="0"/>
                              </a:rPr>
                              <m:t>𝑓</m:t>
                            </m:r>
                          </m:e>
                          <m:sup>
                            <m:r>
                              <a:rPr lang="en-US" sz="2800" b="0" i="1" smtClean="0">
                                <a:latin typeface="Cambria Math" panose="02040503050406030204" pitchFamily="18" charset="0"/>
                              </a:rPr>
                              <m:t>2</m:t>
                            </m:r>
                          </m:sup>
                        </m:sSup>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 </m:t>
                            </m:r>
                            <m:r>
                              <a:rPr lang="en-US" sz="2800" b="0" i="1" smtClean="0">
                                <a:latin typeface="Cambria Math" panose="02040503050406030204" pitchFamily="18" charset="0"/>
                              </a:rPr>
                              <m:t>𝑉</m:t>
                            </m:r>
                          </m:e>
                          <m:sub>
                            <m:r>
                              <a:rPr lang="en-US" sz="2800" b="0" i="1" smtClean="0">
                                <a:latin typeface="Cambria Math" panose="02040503050406030204" pitchFamily="18" charset="0"/>
                              </a:rPr>
                              <m:t>0</m:t>
                            </m:r>
                          </m:sub>
                        </m:sSub>
                        <m:r>
                          <a:rPr lang="en-US" sz="2800" b="0" i="1" smtClean="0">
                            <a:latin typeface="Cambria Math" panose="02040503050406030204" pitchFamily="18" charset="0"/>
                          </a:rPr>
                          <m:t> ,</m:t>
                        </m:r>
                      </m:oMath>
                    </m:oMathPara>
                  </a14:m>
                  <a:endParaRPr lang="en-US" sz="2800" dirty="0"/>
                </a:p>
              </p:txBody>
            </p:sp>
          </mc:Choice>
          <mc:Fallback xmlns="">
            <p:sp>
              <p:nvSpPr>
                <p:cNvPr id="34" name="TextBox 33"/>
                <p:cNvSpPr txBox="1">
                  <a:spLocks noRot="1" noChangeAspect="1" noMove="1" noResize="1" noEditPoints="1" noAdjustHandles="1" noChangeArrowheads="1" noChangeShapeType="1" noTextEdit="1"/>
                </p:cNvSpPr>
                <p:nvPr/>
              </p:nvSpPr>
              <p:spPr>
                <a:xfrm>
                  <a:off x="2319114" y="2055128"/>
                  <a:ext cx="3254609" cy="80663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5897303" y="2133583"/>
                  <a:ext cx="2499274" cy="7386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𝑉</m:t>
                            </m:r>
                          </m:e>
                          <m:sub>
                            <m:r>
                              <a:rPr lang="en-US" sz="2400" b="0" i="1" smtClean="0">
                                <a:latin typeface="Cambria Math" panose="02040503050406030204" pitchFamily="18" charset="0"/>
                              </a:rPr>
                              <m:t>0</m:t>
                            </m:r>
                          </m:sub>
                        </m:sSub>
                        <m:r>
                          <a:rPr lang="en-US" sz="2400" b="0" i="0" smtClean="0">
                            <a:latin typeface="Cambria Math" panose="02040503050406030204" pitchFamily="18" charset="0"/>
                          </a:rPr>
                          <m:t>=</m:t>
                        </m:r>
                        <m:r>
                          <m:rPr>
                            <m:sty m:val="p"/>
                          </m:rPr>
                          <a:rPr lang="en-US" sz="2400" b="0" i="0" smtClean="0">
                            <a:latin typeface="Cambria Math" panose="02040503050406030204" pitchFamily="18" charset="0"/>
                          </a:rPr>
                          <m:t>volume</m:t>
                        </m:r>
                        <m:r>
                          <a:rPr lang="en-US" sz="2400" b="0" i="0" smtClean="0">
                            <a:latin typeface="Cambria Math" panose="02040503050406030204" pitchFamily="18" charset="0"/>
                          </a:rPr>
                          <m:t> </m:t>
                        </m:r>
                        <m:r>
                          <m:rPr>
                            <m:sty m:val="p"/>
                          </m:rPr>
                          <a:rPr lang="en-US" sz="2400" b="0" i="0" smtClean="0">
                            <a:latin typeface="Cambria Math" panose="02040503050406030204" pitchFamily="18" charset="0"/>
                          </a:rPr>
                          <m:t>disp</m:t>
                        </m:r>
                        <m:r>
                          <a:rPr lang="en-US" sz="2400" b="0" i="0" smtClean="0">
                            <a:latin typeface="Cambria Math" panose="02040503050406030204" pitchFamily="18" charset="0"/>
                          </a:rPr>
                          <m:t>. </m:t>
                        </m:r>
                      </m:oMath>
                    </m:oMathPara>
                  </a14:m>
                  <a:endParaRPr lang="en-US" sz="2400" b="0" i="0"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amplitude</m:t>
                        </m:r>
                      </m:oMath>
                    </m:oMathPara>
                  </a14:m>
                  <a:endParaRPr lang="en-US" sz="2400" dirty="0"/>
                </a:p>
              </p:txBody>
            </p:sp>
          </mc:Choice>
          <mc:Fallback xmlns="">
            <p:sp>
              <p:nvSpPr>
                <p:cNvPr id="35" name="TextBox 34"/>
                <p:cNvSpPr txBox="1">
                  <a:spLocks noRot="1" noChangeAspect="1" noMove="1" noResize="1" noEditPoints="1" noAdjustHandles="1" noChangeArrowheads="1" noChangeShapeType="1" noTextEdit="1"/>
                </p:cNvSpPr>
                <p:nvPr/>
              </p:nvSpPr>
              <p:spPr>
                <a:xfrm>
                  <a:off x="5897303" y="2133583"/>
                  <a:ext cx="2499274" cy="738664"/>
                </a:xfrm>
                <a:prstGeom prst="rect">
                  <a:avLst/>
                </a:prstGeom>
                <a:blipFill>
                  <a:blip r:embed="rId9"/>
                  <a:stretch>
                    <a:fillRect l="-2683" b="-17355"/>
                  </a:stretch>
                </a:blipFill>
              </p:spPr>
              <p:txBody>
                <a:bodyPr/>
                <a:lstStyle/>
                <a:p>
                  <a:r>
                    <a:rPr lang="en-US">
                      <a:noFill/>
                    </a:rPr>
                    <a:t> </a:t>
                  </a:r>
                </a:p>
              </p:txBody>
            </p:sp>
          </mc:Fallback>
        </mc:AlternateContent>
      </p:grpSp>
      <p:sp>
        <p:nvSpPr>
          <p:cNvPr id="38" name="Rectangle 4"/>
          <p:cNvSpPr>
            <a:spLocks noChangeArrowheads="1"/>
          </p:cNvSpPr>
          <p:nvPr/>
        </p:nvSpPr>
        <p:spPr bwMode="auto">
          <a:xfrm>
            <a:off x="352575" y="5716353"/>
            <a:ext cx="85127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ea typeface="MS PGothic" panose="020B0600070205080204" pitchFamily="34" charset="-128"/>
                <a:cs typeface="Tahoma" panose="020B0604030504040204" pitchFamily="34" charset="0"/>
              </a:defRPr>
            </a:lvl1pPr>
            <a:lvl2pPr marL="742950" indent="-285750">
              <a:lnSpc>
                <a:spcPct val="90000"/>
              </a:lnSpc>
              <a:spcBef>
                <a:spcPts val="500"/>
              </a:spcBef>
              <a:buFont typeface="Wingdings" panose="05000000000000000000" pitchFamily="2" charset="2"/>
              <a:buChar char="§"/>
              <a:defRPr sz="24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nSpc>
                <a:spcPct val="90000"/>
              </a:lnSpc>
              <a:spcBef>
                <a:spcPts val="500"/>
              </a:spcBef>
              <a:buFont typeface="Tahoma" panose="020B0604030504040204" pitchFamily="34" charset="0"/>
              <a:buChar char="−"/>
              <a:defRPr sz="20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nSpc>
                <a:spcPct val="90000"/>
              </a:lnSpc>
              <a:spcBef>
                <a:spcPts val="500"/>
              </a:spcBef>
              <a:buFont typeface="Tahoma" panose="020B060403050404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9pPr>
          </a:lstStyle>
          <a:p>
            <a:pPr>
              <a:lnSpc>
                <a:spcPct val="100000"/>
              </a:lnSpc>
              <a:spcBef>
                <a:spcPct val="0"/>
              </a:spcBef>
              <a:buNone/>
            </a:pPr>
            <a:r>
              <a:rPr lang="en-US" altLang="en-US" sz="1800" dirty="0" smtClean="0">
                <a:latin typeface="Arial" panose="020B0604020202020204" pitchFamily="34" charset="0"/>
                <a:cs typeface="Arial" panose="020B0604020202020204" pitchFamily="34" charset="0"/>
              </a:rPr>
              <a:t>it is obvious that (due to </a:t>
            </a:r>
            <a:r>
              <a:rPr lang="en-US" altLang="en-US" sz="1800" dirty="0" smtClean="0">
                <a:latin typeface="Arial" panose="020B0604020202020204" pitchFamily="34" charset="0"/>
                <a:cs typeface="Arial" panose="020B0604020202020204" pitchFamily="34" charset="0"/>
              </a:rPr>
              <a:t>a </a:t>
            </a:r>
            <a:r>
              <a:rPr lang="en-US" altLang="en-US" sz="1800" dirty="0" smtClean="0">
                <a:latin typeface="Arial" panose="020B0604020202020204" pitchFamily="34" charset="0"/>
                <a:cs typeface="Arial" panose="020B0604020202020204" pitchFamily="34" charset="0"/>
              </a:rPr>
              <a:t>frequency squared relationship) very large amounts of air must be displaced to create sub-hertz signals as useful levels. </a:t>
            </a:r>
            <a:endParaRPr lang="en-US" altLang="en-US" sz="1800" dirty="0">
              <a:latin typeface="Arial" panose="020B0604020202020204" pitchFamily="34" charset="0"/>
              <a:cs typeface="Arial" panose="020B0604020202020204" pitchFamily="34" charset="0"/>
            </a:endParaRPr>
          </a:p>
        </p:txBody>
      </p:sp>
      <p:sp>
        <p:nvSpPr>
          <p:cNvPr id="7" name="Rectangle 6"/>
          <p:cNvSpPr/>
          <p:nvPr/>
        </p:nvSpPr>
        <p:spPr>
          <a:xfrm>
            <a:off x="93142" y="94285"/>
            <a:ext cx="5437707" cy="400110"/>
          </a:xfrm>
          <a:prstGeom prst="rect">
            <a:avLst/>
          </a:prstGeom>
        </p:spPr>
        <p:txBody>
          <a:bodyPr wrap="none">
            <a:spAutoFit/>
          </a:bodyPr>
          <a:lstStyle/>
          <a:p>
            <a:r>
              <a:rPr lang="en-US" sz="2000" b="1" dirty="0" smtClean="0">
                <a:latin typeface="Arial" panose="020B0604020202020204" pitchFamily="34" charset="0"/>
                <a:cs typeface="Arial" panose="020B0604020202020204" pitchFamily="34" charset="0"/>
              </a:rPr>
              <a:t>Practical infrasound sources are inefficient</a:t>
            </a:r>
            <a:endParaRPr lang="en-US" sz="2000" dirty="0"/>
          </a:p>
        </p:txBody>
      </p:sp>
      <p:sp>
        <p:nvSpPr>
          <p:cNvPr id="8" name="Slide Number Placeholder 7"/>
          <p:cNvSpPr>
            <a:spLocks noGrp="1"/>
          </p:cNvSpPr>
          <p:nvPr>
            <p:ph type="sldNum" sz="quarter" idx="12"/>
          </p:nvPr>
        </p:nvSpPr>
        <p:spPr/>
        <p:txBody>
          <a:bodyPr/>
          <a:lstStyle/>
          <a:p>
            <a:fld id="{1F2EC1B6-8700-43E3-82F9-9E89FBAF7DB8}" type="slidenum">
              <a:rPr lang="en-US" smtClean="0"/>
              <a:t>3</a:t>
            </a:fld>
            <a:endParaRPr lang="en-US"/>
          </a:p>
        </p:txBody>
      </p:sp>
    </p:spTree>
    <p:extLst>
      <p:ext uri="{BB962C8B-B14F-4D97-AF65-F5344CB8AC3E}">
        <p14:creationId xmlns:p14="http://schemas.microsoft.com/office/powerpoint/2010/main" val="27823546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4"/>
          <p:cNvSpPr>
            <a:spLocks noChangeArrowheads="1"/>
          </p:cNvSpPr>
          <p:nvPr/>
        </p:nvSpPr>
        <p:spPr bwMode="auto">
          <a:xfrm>
            <a:off x="352574" y="642210"/>
            <a:ext cx="851274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ea typeface="MS PGothic" panose="020B0600070205080204" pitchFamily="34" charset="-128"/>
                <a:cs typeface="Tahoma" panose="020B0604030504040204" pitchFamily="34" charset="0"/>
              </a:defRPr>
            </a:lvl1pPr>
            <a:lvl2pPr marL="742950" indent="-285750">
              <a:lnSpc>
                <a:spcPct val="90000"/>
              </a:lnSpc>
              <a:spcBef>
                <a:spcPts val="500"/>
              </a:spcBef>
              <a:buFont typeface="Wingdings" panose="05000000000000000000" pitchFamily="2" charset="2"/>
              <a:buChar char="§"/>
              <a:defRPr sz="24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nSpc>
                <a:spcPct val="90000"/>
              </a:lnSpc>
              <a:spcBef>
                <a:spcPts val="500"/>
              </a:spcBef>
              <a:buFont typeface="Tahoma" panose="020B0604030504040204" pitchFamily="34" charset="0"/>
              <a:buChar char="−"/>
              <a:defRPr sz="20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nSpc>
                <a:spcPct val="90000"/>
              </a:lnSpc>
              <a:spcBef>
                <a:spcPts val="500"/>
              </a:spcBef>
              <a:buFont typeface="Tahoma" panose="020B060403050404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9pPr>
          </a:lstStyle>
          <a:p>
            <a:pPr>
              <a:lnSpc>
                <a:spcPct val="100000"/>
              </a:lnSpc>
              <a:spcBef>
                <a:spcPct val="0"/>
              </a:spcBef>
              <a:buNone/>
            </a:pPr>
            <a:r>
              <a:rPr lang="en-US" altLang="en-US" sz="1800" dirty="0" smtClean="0">
                <a:latin typeface="Arial" panose="020B0604020202020204" pitchFamily="34" charset="0"/>
                <a:cs typeface="Arial" panose="020B0604020202020204" pitchFamily="34" charset="0"/>
              </a:rPr>
              <a:t>Due to the fundamental inefficiency of simple sources, the authors have proposed an unconventional but practical method of coherent </a:t>
            </a:r>
            <a:r>
              <a:rPr lang="en-US" altLang="en-US" sz="1800" dirty="0">
                <a:latin typeface="Arial" panose="020B0604020202020204" pitchFamily="34" charset="0"/>
                <a:cs typeface="Arial" panose="020B0604020202020204" pitchFamily="34" charset="0"/>
              </a:rPr>
              <a:t>infrasound excitation— </a:t>
            </a:r>
            <a:r>
              <a:rPr lang="en-US" altLang="en-US" sz="1800" i="1" dirty="0" smtClean="0">
                <a:latin typeface="Arial" panose="020B0604020202020204" pitchFamily="34" charset="0"/>
                <a:cs typeface="Arial" panose="020B0604020202020204" pitchFamily="34" charset="0"/>
              </a:rPr>
              <a:t>using gas </a:t>
            </a:r>
            <a:r>
              <a:rPr lang="en-US" altLang="en-US" sz="1800" i="1" dirty="0">
                <a:latin typeface="Arial" panose="020B0604020202020204" pitchFamily="34" charset="0"/>
                <a:cs typeface="Arial" panose="020B0604020202020204" pitchFamily="34" charset="0"/>
              </a:rPr>
              <a:t>combustion to periodically displace large volumes of air within the open </a:t>
            </a:r>
            <a:r>
              <a:rPr lang="en-US" altLang="en-US" sz="1800" i="1" dirty="0" smtClean="0">
                <a:latin typeface="Arial" panose="020B0604020202020204" pitchFamily="34" charset="0"/>
                <a:cs typeface="Arial" panose="020B0604020202020204" pitchFamily="34" charset="0"/>
              </a:rPr>
              <a:t>atmosphere. </a:t>
            </a:r>
            <a:endParaRPr lang="en-US" altLang="en-US" sz="1800" i="1" dirty="0">
              <a:latin typeface="Arial" panose="020B0604020202020204" pitchFamily="34" charset="0"/>
              <a:cs typeface="Arial" panose="020B0604020202020204" pitchFamily="34" charset="0"/>
            </a:endParaRPr>
          </a:p>
          <a:p>
            <a:pPr>
              <a:lnSpc>
                <a:spcPct val="100000"/>
              </a:lnSpc>
              <a:spcBef>
                <a:spcPct val="0"/>
              </a:spcBef>
              <a:buNone/>
            </a:pPr>
            <a:endParaRPr lang="en-US" altLang="en-US" sz="1800" dirty="0">
              <a:latin typeface="Arial" panose="020B0604020202020204" pitchFamily="34" charset="0"/>
              <a:cs typeface="Arial" panose="020B0604020202020204" pitchFamily="34" charset="0"/>
            </a:endParaRPr>
          </a:p>
        </p:txBody>
      </p:sp>
      <p:sp>
        <p:nvSpPr>
          <p:cNvPr id="38" name="Rectangle 4"/>
          <p:cNvSpPr>
            <a:spLocks noChangeArrowheads="1"/>
          </p:cNvSpPr>
          <p:nvPr/>
        </p:nvSpPr>
        <p:spPr bwMode="auto">
          <a:xfrm>
            <a:off x="352575" y="5716353"/>
            <a:ext cx="851274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ea typeface="MS PGothic" panose="020B0600070205080204" pitchFamily="34" charset="-128"/>
                <a:cs typeface="Tahoma" panose="020B0604030504040204" pitchFamily="34" charset="0"/>
              </a:defRPr>
            </a:lvl1pPr>
            <a:lvl2pPr marL="742950" indent="-285750">
              <a:lnSpc>
                <a:spcPct val="90000"/>
              </a:lnSpc>
              <a:spcBef>
                <a:spcPts val="500"/>
              </a:spcBef>
              <a:buFont typeface="Wingdings" panose="05000000000000000000" pitchFamily="2" charset="2"/>
              <a:buChar char="§"/>
              <a:defRPr sz="24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nSpc>
                <a:spcPct val="90000"/>
              </a:lnSpc>
              <a:spcBef>
                <a:spcPts val="500"/>
              </a:spcBef>
              <a:buFont typeface="Tahoma" panose="020B0604030504040204" pitchFamily="34" charset="0"/>
              <a:buChar char="−"/>
              <a:defRPr sz="20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nSpc>
                <a:spcPct val="90000"/>
              </a:lnSpc>
              <a:spcBef>
                <a:spcPts val="500"/>
              </a:spcBef>
              <a:buFont typeface="Tahoma" panose="020B060403050404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9pPr>
          </a:lstStyle>
          <a:p>
            <a:pPr>
              <a:lnSpc>
                <a:spcPct val="100000"/>
              </a:lnSpc>
              <a:spcBef>
                <a:spcPct val="0"/>
              </a:spcBef>
              <a:buNone/>
            </a:pPr>
            <a:r>
              <a:rPr lang="en-US" altLang="en-US" sz="1800" dirty="0">
                <a:latin typeface="Arial" panose="020B0604020202020204" pitchFamily="34" charset="0"/>
                <a:cs typeface="Arial" panose="020B0604020202020204" pitchFamily="34" charset="0"/>
              </a:rPr>
              <a:t>While an infrasound source will be inherently inefficient, this source method can increase the </a:t>
            </a:r>
            <a:r>
              <a:rPr lang="en-US" altLang="en-US" sz="1800" dirty="0" smtClean="0">
                <a:latin typeface="Arial" panose="020B0604020202020204" pitchFamily="34" charset="0"/>
                <a:cs typeface="Arial" panose="020B0604020202020204" pitchFamily="34" charset="0"/>
              </a:rPr>
              <a:t>useful range </a:t>
            </a:r>
            <a:r>
              <a:rPr lang="en-US" altLang="en-US" sz="1800" dirty="0">
                <a:latin typeface="Arial" panose="020B0604020202020204" pitchFamily="34" charset="0"/>
                <a:cs typeface="Arial" panose="020B0604020202020204" pitchFamily="34" charset="0"/>
              </a:rPr>
              <a:t>of a sub-hertz infrasound </a:t>
            </a:r>
            <a:r>
              <a:rPr lang="en-US" altLang="en-US" sz="1800" dirty="0" smtClean="0">
                <a:latin typeface="Arial" panose="020B0604020202020204" pitchFamily="34" charset="0"/>
                <a:cs typeface="Arial" panose="020B0604020202020204" pitchFamily="34" charset="0"/>
              </a:rPr>
              <a:t>source </a:t>
            </a:r>
            <a:r>
              <a:rPr lang="en-US" altLang="en-US" sz="1800" dirty="0">
                <a:latin typeface="Arial" panose="020B0604020202020204" pitchFamily="34" charset="0"/>
                <a:cs typeface="Arial" panose="020B0604020202020204" pitchFamily="34" charset="0"/>
              </a:rPr>
              <a:t>compared with previous work. </a:t>
            </a:r>
          </a:p>
        </p:txBody>
      </p:sp>
      <p:sp>
        <p:nvSpPr>
          <p:cNvPr id="7" name="Rectangle 6"/>
          <p:cNvSpPr/>
          <p:nvPr/>
        </p:nvSpPr>
        <p:spPr>
          <a:xfrm>
            <a:off x="93142" y="94285"/>
            <a:ext cx="3180807" cy="400110"/>
          </a:xfrm>
          <a:prstGeom prst="rect">
            <a:avLst/>
          </a:prstGeom>
        </p:spPr>
        <p:txBody>
          <a:bodyPr wrap="none">
            <a:spAutoFit/>
          </a:bodyPr>
          <a:lstStyle/>
          <a:p>
            <a:r>
              <a:rPr lang="en-US" sz="2000" b="1" dirty="0" smtClean="0">
                <a:latin typeface="Arial" panose="020B0604020202020204" pitchFamily="34" charset="0"/>
                <a:cs typeface="Arial" panose="020B0604020202020204" pitchFamily="34" charset="0"/>
              </a:rPr>
              <a:t>Available energy density</a:t>
            </a:r>
            <a:endParaRPr lang="en-US" sz="2000" dirty="0"/>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9101" y="2090059"/>
            <a:ext cx="4660370" cy="3495278"/>
          </a:xfrm>
          <a:prstGeom prst="rect">
            <a:avLst/>
          </a:prstGeom>
          <a:ln>
            <a:solidFill>
              <a:schemeClr val="tx1"/>
            </a:solidFill>
          </a:ln>
        </p:spPr>
      </p:pic>
      <p:sp>
        <p:nvSpPr>
          <p:cNvPr id="8" name="Rectangle 7"/>
          <p:cNvSpPr/>
          <p:nvPr/>
        </p:nvSpPr>
        <p:spPr>
          <a:xfrm>
            <a:off x="4194892" y="1738145"/>
            <a:ext cx="4522385" cy="369332"/>
          </a:xfrm>
          <a:prstGeom prst="rect">
            <a:avLst/>
          </a:prstGeom>
        </p:spPr>
        <p:txBody>
          <a:bodyPr wrap="square">
            <a:spAutoFit/>
          </a:bodyPr>
          <a:lstStyle/>
          <a:p>
            <a:r>
              <a:rPr lang="en-US" altLang="en-US" b="1" dirty="0" smtClean="0">
                <a:latin typeface="Arial" panose="020B0604020202020204" pitchFamily="34" charset="0"/>
                <a:cs typeface="Arial" panose="020B0604020202020204" pitchFamily="34" charset="0"/>
              </a:rPr>
              <a:t>Custom Built 10 MW Infrasound Source</a:t>
            </a:r>
            <a:endParaRPr lang="en-US" b="1" dirty="0"/>
          </a:p>
        </p:txBody>
      </p:sp>
      <p:sp>
        <p:nvSpPr>
          <p:cNvPr id="26" name="Rectangle 4"/>
          <p:cNvSpPr>
            <a:spLocks noChangeArrowheads="1"/>
          </p:cNvSpPr>
          <p:nvPr/>
        </p:nvSpPr>
        <p:spPr bwMode="auto">
          <a:xfrm>
            <a:off x="352574" y="1983731"/>
            <a:ext cx="3607188"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ea typeface="MS PGothic" panose="020B0600070205080204" pitchFamily="34" charset="-128"/>
                <a:cs typeface="Tahoma" panose="020B0604030504040204" pitchFamily="34" charset="0"/>
              </a:defRPr>
            </a:lvl1pPr>
            <a:lvl2pPr marL="742950" indent="-285750">
              <a:lnSpc>
                <a:spcPct val="90000"/>
              </a:lnSpc>
              <a:spcBef>
                <a:spcPts val="500"/>
              </a:spcBef>
              <a:buFont typeface="Wingdings" panose="05000000000000000000" pitchFamily="2" charset="2"/>
              <a:buChar char="§"/>
              <a:defRPr sz="24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nSpc>
                <a:spcPct val="90000"/>
              </a:lnSpc>
              <a:spcBef>
                <a:spcPts val="500"/>
              </a:spcBef>
              <a:buFont typeface="Tahoma" panose="020B0604030504040204" pitchFamily="34" charset="0"/>
              <a:buChar char="−"/>
              <a:defRPr sz="20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nSpc>
                <a:spcPct val="90000"/>
              </a:lnSpc>
              <a:spcBef>
                <a:spcPts val="500"/>
              </a:spcBef>
              <a:buFont typeface="Tahoma" panose="020B060403050404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9pPr>
          </a:lstStyle>
          <a:p>
            <a:pPr>
              <a:lnSpc>
                <a:spcPct val="100000"/>
              </a:lnSpc>
              <a:spcBef>
                <a:spcPct val="0"/>
              </a:spcBef>
              <a:buNone/>
            </a:pPr>
            <a:r>
              <a:rPr lang="en-US" altLang="en-US" sz="1800" dirty="0" smtClean="0">
                <a:latin typeface="Arial" panose="020B0604020202020204" pitchFamily="34" charset="0"/>
                <a:cs typeface="Arial" panose="020B0604020202020204" pitchFamily="34" charset="0"/>
              </a:rPr>
              <a:t>Periodic displacement of gaseous combustion constituents not only allows far greater displacement than a conventional transducer, but also has </a:t>
            </a:r>
            <a:r>
              <a:rPr lang="en-US" altLang="en-US" sz="1800" i="1" dirty="0" smtClean="0">
                <a:latin typeface="Arial" panose="020B0604020202020204" pitchFamily="34" charset="0"/>
                <a:cs typeface="Arial" panose="020B0604020202020204" pitchFamily="34" charset="0"/>
              </a:rPr>
              <a:t>four orders of magnitude greater energy density</a:t>
            </a:r>
            <a:r>
              <a:rPr lang="en-US" altLang="en-US" sz="1800" dirty="0" smtClean="0">
                <a:latin typeface="Arial" panose="020B0604020202020204" pitchFamily="34" charset="0"/>
                <a:cs typeface="Arial" panose="020B0604020202020204" pitchFamily="34" charset="0"/>
              </a:rPr>
              <a:t> than releasing compressed air at common pressure levels. </a:t>
            </a:r>
          </a:p>
          <a:p>
            <a:pPr>
              <a:lnSpc>
                <a:spcPct val="100000"/>
              </a:lnSpc>
              <a:spcBef>
                <a:spcPct val="0"/>
              </a:spcBef>
              <a:buNone/>
            </a:pPr>
            <a:endParaRPr lang="en-US" altLang="en-US" sz="1400" dirty="0">
              <a:latin typeface="Arial" panose="020B0604020202020204" pitchFamily="34" charset="0"/>
              <a:cs typeface="Arial" panose="020B0604020202020204" pitchFamily="34" charset="0"/>
            </a:endParaRPr>
          </a:p>
          <a:p>
            <a:pPr>
              <a:lnSpc>
                <a:spcPct val="100000"/>
              </a:lnSpc>
              <a:spcBef>
                <a:spcPct val="0"/>
              </a:spcBef>
              <a:buNone/>
            </a:pPr>
            <a:r>
              <a:rPr lang="en-US" altLang="en-US" sz="1600" dirty="0" smtClean="0">
                <a:latin typeface="Arial" panose="020B0604020202020204" pitchFamily="34" charset="0"/>
                <a:cs typeface="Arial" panose="020B0604020202020204" pitchFamily="34" charset="0"/>
              </a:rPr>
              <a:t>Potential </a:t>
            </a:r>
            <a:r>
              <a:rPr lang="en-US" altLang="en-US" sz="1600" dirty="0">
                <a:latin typeface="Arial" panose="020B0604020202020204" pitchFamily="34" charset="0"/>
                <a:cs typeface="Arial" panose="020B0604020202020204" pitchFamily="34" charset="0"/>
              </a:rPr>
              <a:t>energy density in air at </a:t>
            </a:r>
            <a:endParaRPr lang="en-US" altLang="en-US" sz="1600" dirty="0" smtClean="0">
              <a:latin typeface="Arial" panose="020B0604020202020204" pitchFamily="34" charset="0"/>
              <a:cs typeface="Arial" panose="020B0604020202020204" pitchFamily="34" charset="0"/>
            </a:endParaRPr>
          </a:p>
          <a:p>
            <a:pPr>
              <a:lnSpc>
                <a:spcPct val="100000"/>
              </a:lnSpc>
              <a:spcBef>
                <a:spcPct val="0"/>
              </a:spcBef>
              <a:buNone/>
            </a:pPr>
            <a:r>
              <a:rPr lang="en-US" altLang="en-US" sz="1600" dirty="0" smtClean="0">
                <a:latin typeface="Arial" panose="020B0604020202020204" pitchFamily="34" charset="0"/>
                <a:cs typeface="Arial" panose="020B0604020202020204" pitchFamily="34" charset="0"/>
              </a:rPr>
              <a:t>150 PSI: </a:t>
            </a:r>
            <a:r>
              <a:rPr lang="en-US" altLang="en-US" sz="1600" b="1" dirty="0" smtClean="0">
                <a:solidFill>
                  <a:srgbClr val="FF0000"/>
                </a:solidFill>
                <a:latin typeface="Arial" panose="020B0604020202020204" pitchFamily="34" charset="0"/>
                <a:cs typeface="Arial" panose="020B0604020202020204" pitchFamily="34" charset="0"/>
              </a:rPr>
              <a:t>2 </a:t>
            </a:r>
            <a:r>
              <a:rPr lang="en-US" altLang="en-US" sz="1600" b="1" dirty="0">
                <a:solidFill>
                  <a:srgbClr val="FF0000"/>
                </a:solidFill>
                <a:latin typeface="Arial" panose="020B0604020202020204" pitchFamily="34" charset="0"/>
                <a:cs typeface="Arial" panose="020B0604020202020204" pitchFamily="34" charset="0"/>
              </a:rPr>
              <a:t>MJ/m</a:t>
            </a:r>
            <a:r>
              <a:rPr lang="en-US" altLang="en-US" sz="1600" b="1" baseline="30000" dirty="0">
                <a:solidFill>
                  <a:srgbClr val="FF0000"/>
                </a:solidFill>
                <a:latin typeface="Arial" panose="020B0604020202020204" pitchFamily="34" charset="0"/>
                <a:cs typeface="Arial" panose="020B0604020202020204" pitchFamily="34" charset="0"/>
              </a:rPr>
              <a:t>3</a:t>
            </a:r>
          </a:p>
          <a:p>
            <a:pPr>
              <a:lnSpc>
                <a:spcPct val="100000"/>
              </a:lnSpc>
              <a:spcBef>
                <a:spcPct val="0"/>
              </a:spcBef>
              <a:buNone/>
            </a:pPr>
            <a:endParaRPr lang="en-US" altLang="en-US" sz="100" dirty="0">
              <a:latin typeface="Arial" panose="020B0604020202020204" pitchFamily="34" charset="0"/>
              <a:cs typeface="Arial" panose="020B0604020202020204" pitchFamily="34" charset="0"/>
            </a:endParaRPr>
          </a:p>
          <a:p>
            <a:pPr>
              <a:lnSpc>
                <a:spcPct val="100000"/>
              </a:lnSpc>
              <a:spcBef>
                <a:spcPct val="0"/>
              </a:spcBef>
              <a:buNone/>
            </a:pPr>
            <a:r>
              <a:rPr lang="en-US" altLang="en-US" sz="1600" dirty="0">
                <a:latin typeface="Arial" panose="020B0604020202020204" pitchFamily="34" charset="0"/>
                <a:cs typeface="Arial" panose="020B0604020202020204" pitchFamily="34" charset="0"/>
              </a:rPr>
              <a:t>Combustion energy density in propane</a:t>
            </a:r>
            <a:r>
              <a:rPr lang="en-US" altLang="en-US" sz="1600" dirty="0" smtClean="0">
                <a:latin typeface="Arial" panose="020B0604020202020204" pitchFamily="34" charset="0"/>
                <a:cs typeface="Arial" panose="020B0604020202020204" pitchFamily="34" charset="0"/>
              </a:rPr>
              <a:t>: </a:t>
            </a:r>
            <a:r>
              <a:rPr lang="en-US" altLang="en-US" sz="1600" b="1" dirty="0" smtClean="0">
                <a:solidFill>
                  <a:srgbClr val="FF0000"/>
                </a:solidFill>
                <a:latin typeface="Arial" panose="020B0604020202020204" pitchFamily="34" charset="0"/>
                <a:cs typeface="Arial" panose="020B0604020202020204" pitchFamily="34" charset="0"/>
              </a:rPr>
              <a:t>29,000 </a:t>
            </a:r>
            <a:r>
              <a:rPr lang="en-US" altLang="en-US" sz="1600" b="1" dirty="0">
                <a:solidFill>
                  <a:srgbClr val="FF0000"/>
                </a:solidFill>
                <a:latin typeface="Arial" panose="020B0604020202020204" pitchFamily="34" charset="0"/>
                <a:cs typeface="Arial" panose="020B0604020202020204" pitchFamily="34" charset="0"/>
              </a:rPr>
              <a:t>MJ/m</a:t>
            </a:r>
            <a:r>
              <a:rPr lang="en-US" altLang="en-US" sz="1600" b="1" baseline="30000" dirty="0">
                <a:solidFill>
                  <a:srgbClr val="FF0000"/>
                </a:solidFill>
                <a:latin typeface="Arial" panose="020B0604020202020204" pitchFamily="34" charset="0"/>
                <a:cs typeface="Arial" panose="020B0604020202020204" pitchFamily="34" charset="0"/>
              </a:rPr>
              <a:t>3</a:t>
            </a:r>
          </a:p>
        </p:txBody>
      </p:sp>
      <p:sp>
        <p:nvSpPr>
          <p:cNvPr id="3" name="Slide Number Placeholder 2"/>
          <p:cNvSpPr>
            <a:spLocks noGrp="1"/>
          </p:cNvSpPr>
          <p:nvPr>
            <p:ph type="sldNum" sz="quarter" idx="12"/>
          </p:nvPr>
        </p:nvSpPr>
        <p:spPr/>
        <p:txBody>
          <a:bodyPr/>
          <a:lstStyle/>
          <a:p>
            <a:fld id="{1F2EC1B6-8700-43E3-82F9-9E89FBAF7DB8}" type="slidenum">
              <a:rPr lang="en-US" smtClean="0"/>
              <a:t>4</a:t>
            </a:fld>
            <a:endParaRPr lang="en-US"/>
          </a:p>
        </p:txBody>
      </p:sp>
    </p:spTree>
    <p:extLst>
      <p:ext uri="{BB962C8B-B14F-4D97-AF65-F5344CB8AC3E}">
        <p14:creationId xmlns:p14="http://schemas.microsoft.com/office/powerpoint/2010/main" val="17792979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16409" y="5023056"/>
            <a:ext cx="7809703" cy="1231767"/>
            <a:chOff x="280457" y="5180913"/>
            <a:chExt cx="7809703" cy="1231767"/>
          </a:xfrm>
        </p:grpSpPr>
        <p:sp>
          <p:nvSpPr>
            <p:cNvPr id="6" name="TextBox 5"/>
            <p:cNvSpPr txBox="1"/>
            <p:nvPr/>
          </p:nvSpPr>
          <p:spPr>
            <a:xfrm>
              <a:off x="3657600" y="6012570"/>
              <a:ext cx="4432560" cy="400110"/>
            </a:xfrm>
            <a:prstGeom prst="rect">
              <a:avLst/>
            </a:prstGeom>
            <a:noFill/>
          </p:spPr>
          <p:txBody>
            <a:bodyPr wrap="none" rtlCol="0">
              <a:spAutoFit/>
            </a:bodyPr>
            <a:lstStyle/>
            <a:p>
              <a:r>
                <a:rPr lang="en-US" sz="2000" i="1" dirty="0" smtClean="0">
                  <a:latin typeface="Times New Roman" panose="02020603050405020304" pitchFamily="18" charset="0"/>
                  <a:ea typeface="Tahoma" panose="020B0604030504040204" pitchFamily="34" charset="0"/>
                  <a:cs typeface="Times New Roman" panose="02020603050405020304" pitchFamily="18" charset="0"/>
                </a:rPr>
                <a:t>c</a:t>
              </a:r>
              <a:r>
                <a:rPr lang="en-US" sz="2000" i="1" baseline="-25000" dirty="0" smtClean="0">
                  <a:latin typeface="Times New Roman" panose="02020603050405020304" pitchFamily="18" charset="0"/>
                  <a:ea typeface="Tahoma" panose="020B0604030504040204" pitchFamily="34" charset="0"/>
                  <a:cs typeface="Times New Roman" panose="02020603050405020304" pitchFamily="18" charset="0"/>
                </a:rPr>
                <a:t>p</a:t>
              </a:r>
              <a:r>
                <a:rPr lang="en-US" sz="1600" dirty="0" smtClean="0">
                  <a:latin typeface="Tahoma" panose="020B0604030504040204" pitchFamily="34" charset="0"/>
                  <a:ea typeface="Tahoma" panose="020B0604030504040204" pitchFamily="34" charset="0"/>
                  <a:cs typeface="Tahoma" panose="020B0604030504040204" pitchFamily="34" charset="0"/>
                </a:rPr>
                <a:t> = specific heat at constant pressure </a:t>
              </a:r>
              <a:r>
                <a:rPr lang="en-US" sz="1600" b="1" i="1" dirty="0" smtClean="0">
                  <a:latin typeface="Tahoma" panose="020B0604030504040204" pitchFamily="34" charset="0"/>
                  <a:ea typeface="Tahoma" panose="020B0604030504040204" pitchFamily="34" charset="0"/>
                  <a:cs typeface="Tahoma" panose="020B0604030504040204" pitchFamily="34" charset="0"/>
                </a:rPr>
                <a:t>for CM</a:t>
              </a:r>
            </a:p>
          </p:txBody>
        </p:sp>
        <p:sp>
          <p:nvSpPr>
            <p:cNvPr id="7" name="TextBox 6"/>
            <p:cNvSpPr txBox="1"/>
            <p:nvPr/>
          </p:nvSpPr>
          <p:spPr>
            <a:xfrm>
              <a:off x="3657600" y="5685636"/>
              <a:ext cx="2217274" cy="400110"/>
            </a:xfrm>
            <a:prstGeom prst="rect">
              <a:avLst/>
            </a:prstGeom>
            <a:noFill/>
          </p:spPr>
          <p:txBody>
            <a:bodyPr wrap="none" rtlCol="0">
              <a:spAutoFit/>
            </a:bodyPr>
            <a:lstStyle/>
            <a:p>
              <a:r>
                <a:rPr lang="en-US" sz="2000" i="1" dirty="0" smtClean="0">
                  <a:latin typeface="Times New Roman" panose="02020603050405020304" pitchFamily="18" charset="0"/>
                  <a:ea typeface="Tahoma" panose="020B0604030504040204" pitchFamily="34" charset="0"/>
                  <a:cs typeface="Times New Roman" panose="02020603050405020304" pitchFamily="18" charset="0"/>
                </a:rPr>
                <a:t>M</a:t>
              </a:r>
              <a:r>
                <a:rPr lang="en-US" sz="1600" dirty="0" smtClean="0">
                  <a:latin typeface="Tahoma" panose="020B0604030504040204" pitchFamily="34" charset="0"/>
                  <a:ea typeface="Tahoma" panose="020B0604030504040204" pitchFamily="34" charset="0"/>
                  <a:cs typeface="Tahoma" panose="020B0604030504040204" pitchFamily="34" charset="0"/>
                </a:rPr>
                <a:t> = molecular weight</a:t>
              </a:r>
            </a:p>
          </p:txBody>
        </p:sp>
        <p:sp>
          <p:nvSpPr>
            <p:cNvPr id="8" name="TextBox 7"/>
            <p:cNvSpPr txBox="1"/>
            <p:nvPr/>
          </p:nvSpPr>
          <p:spPr>
            <a:xfrm>
              <a:off x="379771" y="6012570"/>
              <a:ext cx="2641621" cy="400110"/>
            </a:xfrm>
            <a:prstGeom prst="rect">
              <a:avLst/>
            </a:prstGeom>
            <a:noFill/>
          </p:spPr>
          <p:txBody>
            <a:bodyPr wrap="none" rtlCol="0">
              <a:spAutoFit/>
            </a:bodyPr>
            <a:lstStyle/>
            <a:p>
              <a:r>
                <a:rPr lang="en-US" sz="2000" i="1" dirty="0" smtClean="0">
                  <a:latin typeface="Times New Roman" panose="02020603050405020304" pitchFamily="18" charset="0"/>
                  <a:ea typeface="Tahoma" panose="020B0604030504040204" pitchFamily="34" charset="0"/>
                  <a:cs typeface="Times New Roman" panose="02020603050405020304" pitchFamily="18" charset="0"/>
                </a:rPr>
                <a:t>P</a:t>
              </a:r>
              <a:r>
                <a:rPr lang="en-US" sz="2000" i="1" baseline="-25000" dirty="0" smtClean="0">
                  <a:latin typeface="Times New Roman" panose="02020603050405020304" pitchFamily="18" charset="0"/>
                  <a:ea typeface="Tahoma" panose="020B0604030504040204" pitchFamily="34" charset="0"/>
                  <a:cs typeface="Times New Roman" panose="02020603050405020304" pitchFamily="18" charset="0"/>
                </a:rPr>
                <a:t>0</a:t>
              </a:r>
              <a:r>
                <a:rPr lang="en-US" sz="1600" dirty="0" smtClean="0">
                  <a:latin typeface="Tahoma" panose="020B0604030504040204" pitchFamily="34" charset="0"/>
                  <a:ea typeface="Tahoma" panose="020B0604030504040204" pitchFamily="34" charset="0"/>
                  <a:cs typeface="Tahoma" panose="020B0604030504040204" pitchFamily="34" charset="0"/>
                </a:rPr>
                <a:t> = atmospheric pressure</a:t>
              </a:r>
            </a:p>
          </p:txBody>
        </p:sp>
        <mc:AlternateContent xmlns:mc="http://schemas.openxmlformats.org/markup-compatibility/2006" xmlns:a14="http://schemas.microsoft.com/office/drawing/2010/main">
          <mc:Choice Requires="a14">
            <p:sp>
              <p:nvSpPr>
                <p:cNvPr id="9" name="TextBox 8"/>
                <p:cNvSpPr txBox="1"/>
                <p:nvPr/>
              </p:nvSpPr>
              <p:spPr>
                <a:xfrm>
                  <a:off x="280457" y="5251547"/>
                  <a:ext cx="2423805" cy="392993"/>
                </a:xfrm>
                <a:prstGeom prst="rect">
                  <a:avLst/>
                </a:prstGeom>
                <a:noFill/>
              </p:spPr>
              <p:txBody>
                <a:bodyPr wrap="none" rtlCol="0">
                  <a:spAutoFit/>
                </a:bodyPr>
                <a:lstStyle/>
                <a:p>
                  <a14:m>
                    <m:oMath xmlns:m="http://schemas.openxmlformats.org/officeDocument/2006/math">
                      <m:r>
                        <a:rPr lang="en-US" sz="2000" b="0" i="1" dirty="0" smtClean="0">
                          <a:latin typeface="Cambria Math" panose="02040503050406030204" pitchFamily="18" charset="0"/>
                          <a:ea typeface="Tahoma" panose="020B0604030504040204" pitchFamily="34" charset="0"/>
                          <a:cs typeface="Arial" panose="020B0604020202020204" pitchFamily="34" charset="0"/>
                        </a:rPr>
                        <m:t>𝑈</m:t>
                      </m:r>
                      <m:d>
                        <m:dPr>
                          <m:ctrlPr>
                            <a:rPr lang="en-US" sz="2000" i="1" dirty="0" smtClean="0">
                              <a:latin typeface="Cambria Math" panose="02040503050406030204" pitchFamily="18" charset="0"/>
                              <a:ea typeface="Tahoma" panose="020B0604030504040204" pitchFamily="34" charset="0"/>
                              <a:cs typeface="Arial" panose="020B0604020202020204" pitchFamily="34" charset="0"/>
                            </a:rPr>
                          </m:ctrlPr>
                        </m:dPr>
                        <m:e>
                          <m:r>
                            <a:rPr lang="en-US" sz="2000" b="0" i="1" dirty="0" smtClean="0">
                              <a:latin typeface="Cambria Math" panose="02040503050406030204" pitchFamily="18" charset="0"/>
                              <a:ea typeface="Tahoma" panose="020B0604030504040204" pitchFamily="34" charset="0"/>
                              <a:cs typeface="Arial" panose="020B0604020202020204" pitchFamily="34" charset="0"/>
                            </a:rPr>
                            <m:t>𝑡</m:t>
                          </m:r>
                        </m:e>
                      </m:d>
                    </m:oMath>
                  </a14:m>
                  <a:r>
                    <a:rPr lang="en-US" sz="1600" dirty="0" smtClean="0">
                      <a:latin typeface="Tahoma" panose="020B0604030504040204" pitchFamily="34" charset="0"/>
                      <a:ea typeface="Tahoma" panose="020B0604030504040204" pitchFamily="34" charset="0"/>
                      <a:cs typeface="Tahoma" panose="020B0604030504040204" pitchFamily="34" charset="0"/>
                    </a:rPr>
                    <a:t> = volume velocity </a:t>
                  </a:r>
                </a:p>
              </p:txBody>
            </p:sp>
          </mc:Choice>
          <mc:Fallback xmlns="">
            <p:sp>
              <p:nvSpPr>
                <p:cNvPr id="9" name="TextBox 8"/>
                <p:cNvSpPr txBox="1">
                  <a:spLocks noRot="1" noChangeAspect="1" noMove="1" noResize="1" noEditPoints="1" noAdjustHandles="1" noChangeArrowheads="1" noChangeShapeType="1" noTextEdit="1"/>
                </p:cNvSpPr>
                <p:nvPr/>
              </p:nvSpPr>
              <p:spPr>
                <a:xfrm>
                  <a:off x="280457" y="5251547"/>
                  <a:ext cx="2423805" cy="392993"/>
                </a:xfrm>
                <a:prstGeom prst="rect">
                  <a:avLst/>
                </a:prstGeom>
                <a:blipFill>
                  <a:blip r:embed="rId3"/>
                  <a:stretch>
                    <a:fillRect r="-252" b="-17188"/>
                  </a:stretch>
                </a:blipFill>
              </p:spPr>
              <p:txBody>
                <a:bodyPr/>
                <a:lstStyle/>
                <a:p>
                  <a:r>
                    <a:rPr lang="en-US">
                      <a:noFill/>
                    </a:rPr>
                    <a:t> </a:t>
                  </a:r>
                </a:p>
              </p:txBody>
            </p:sp>
          </mc:Fallback>
        </mc:AlternateContent>
        <p:sp>
          <p:nvSpPr>
            <p:cNvPr id="10" name="TextBox 9"/>
            <p:cNvSpPr txBox="1"/>
            <p:nvPr/>
          </p:nvSpPr>
          <p:spPr>
            <a:xfrm>
              <a:off x="352574" y="5691079"/>
              <a:ext cx="2699778" cy="400110"/>
            </a:xfrm>
            <a:prstGeom prst="rect">
              <a:avLst/>
            </a:prstGeom>
            <a:noFill/>
          </p:spPr>
          <p:txBody>
            <a:bodyPr wrap="none" rtlCol="0">
              <a:spAutoFit/>
            </a:bodyPr>
            <a:lstStyle/>
            <a:p>
              <a:r>
                <a:rPr lang="en-US" sz="2000" i="1" dirty="0" smtClean="0">
                  <a:latin typeface="Lucida Calligraphy" panose="03010101010101010101" pitchFamily="66" charset="0"/>
                  <a:ea typeface="Tahoma" panose="020B0604030504040204" pitchFamily="34" charset="0"/>
                  <a:cs typeface="Times New Roman" panose="02020603050405020304" pitchFamily="18" charset="0"/>
                </a:rPr>
                <a:t>R</a:t>
              </a:r>
              <a:r>
                <a:rPr lang="en-US" sz="1600" dirty="0" smtClean="0">
                  <a:latin typeface="Tahoma" panose="020B0604030504040204" pitchFamily="34" charset="0"/>
                  <a:ea typeface="Tahoma" panose="020B0604030504040204" pitchFamily="34" charset="0"/>
                  <a:cs typeface="Tahoma" panose="020B0604030504040204" pitchFamily="34" charset="0"/>
                </a:rPr>
                <a:t> = universal gas constant</a:t>
              </a:r>
            </a:p>
          </p:txBody>
        </p:sp>
        <mc:AlternateContent xmlns:mc="http://schemas.openxmlformats.org/markup-compatibility/2006" xmlns:a14="http://schemas.microsoft.com/office/drawing/2010/main">
          <mc:Choice Requires="a14">
            <p:sp>
              <p:nvSpPr>
                <p:cNvPr id="12" name="TextBox 11"/>
                <p:cNvSpPr txBox="1"/>
                <p:nvPr/>
              </p:nvSpPr>
              <p:spPr>
                <a:xfrm>
                  <a:off x="3521839" y="5180913"/>
                  <a:ext cx="3516412" cy="556050"/>
                </a:xfrm>
                <a:prstGeom prst="rect">
                  <a:avLst/>
                </a:prstGeom>
                <a:noFill/>
              </p:spPr>
              <p:txBody>
                <a:bodyPr wrap="none" rtlCol="0">
                  <a:spAutoFit/>
                </a:bodyPr>
                <a:lstStyle/>
                <a:p>
                  <a14:m>
                    <m:oMath xmlns:m="http://schemas.openxmlformats.org/officeDocument/2006/math">
                      <m:f>
                        <m:fPr>
                          <m:ctrlPr>
                            <a:rPr lang="en-US" sz="2000" b="0" i="1" dirty="0" smtClean="0">
                              <a:latin typeface="Cambria Math" panose="02040503050406030204" pitchFamily="18" charset="0"/>
                              <a:ea typeface="Tahoma" panose="020B0604030504040204" pitchFamily="34" charset="0"/>
                              <a:cs typeface="Arial" panose="020B0604020202020204" pitchFamily="34" charset="0"/>
                            </a:rPr>
                          </m:ctrlPr>
                        </m:fPr>
                        <m:num>
                          <m:r>
                            <a:rPr lang="en-US" sz="2000" b="0" i="1" dirty="0" smtClean="0">
                              <a:latin typeface="Cambria Math" panose="02040503050406030204" pitchFamily="18" charset="0"/>
                              <a:ea typeface="Tahoma" panose="020B0604030504040204" pitchFamily="34" charset="0"/>
                              <a:cs typeface="Arial" panose="020B0604020202020204" pitchFamily="34" charset="0"/>
                            </a:rPr>
                            <m:t>𝑑</m:t>
                          </m:r>
                          <m:sSub>
                            <m:sSubPr>
                              <m:ctrlPr>
                                <a:rPr lang="en-US" sz="2000" b="0" i="1" dirty="0" smtClean="0">
                                  <a:latin typeface="Cambria Math" panose="02040503050406030204" pitchFamily="18" charset="0"/>
                                  <a:ea typeface="Tahoma" panose="020B0604030504040204" pitchFamily="34" charset="0"/>
                                  <a:cs typeface="Arial" panose="020B0604020202020204" pitchFamily="34" charset="0"/>
                                </a:rPr>
                              </m:ctrlPr>
                            </m:sSubPr>
                            <m:e>
                              <m:r>
                                <a:rPr lang="en-US" sz="2000" b="0" i="1" dirty="0" smtClean="0">
                                  <a:latin typeface="Cambria Math" panose="02040503050406030204" pitchFamily="18" charset="0"/>
                                  <a:ea typeface="Tahoma" panose="020B0604030504040204" pitchFamily="34" charset="0"/>
                                  <a:cs typeface="Arial" panose="020B0604020202020204" pitchFamily="34" charset="0"/>
                                </a:rPr>
                                <m:t>𝑄</m:t>
                              </m:r>
                            </m:e>
                            <m:sub>
                              <m:r>
                                <a:rPr lang="en-US" sz="2000" b="0" i="1" dirty="0" smtClean="0">
                                  <a:latin typeface="Cambria Math" panose="02040503050406030204" pitchFamily="18" charset="0"/>
                                  <a:ea typeface="Tahoma" panose="020B0604030504040204" pitchFamily="34" charset="0"/>
                                  <a:cs typeface="Arial" panose="020B0604020202020204" pitchFamily="34" charset="0"/>
                                </a:rPr>
                                <m:t>𝑒𝑓𝑓</m:t>
                              </m:r>
                            </m:sub>
                          </m:sSub>
                        </m:num>
                        <m:den>
                          <m:r>
                            <a:rPr lang="en-US" sz="2000" b="0" i="1" dirty="0" smtClean="0">
                              <a:latin typeface="Cambria Math" panose="02040503050406030204" pitchFamily="18" charset="0"/>
                              <a:ea typeface="Tahoma" panose="020B0604030504040204" pitchFamily="34" charset="0"/>
                              <a:cs typeface="Arial" panose="020B0604020202020204" pitchFamily="34" charset="0"/>
                            </a:rPr>
                            <m:t>𝑑𝑡</m:t>
                          </m:r>
                        </m:den>
                      </m:f>
                    </m:oMath>
                  </a14:m>
                  <a:r>
                    <a:rPr lang="en-US" sz="1600" dirty="0" smtClean="0">
                      <a:latin typeface="Tahoma" panose="020B0604030504040204" pitchFamily="34" charset="0"/>
                      <a:ea typeface="Tahoma" panose="020B0604030504040204" pitchFamily="34" charset="0"/>
                      <a:cs typeface="Tahoma" panose="020B0604030504040204" pitchFamily="34" charset="0"/>
                    </a:rPr>
                    <a:t> = effective burner heat power</a:t>
                  </a:r>
                </a:p>
              </p:txBody>
            </p:sp>
          </mc:Choice>
          <mc:Fallback xmlns="">
            <p:sp>
              <p:nvSpPr>
                <p:cNvPr id="12" name="TextBox 11"/>
                <p:cNvSpPr txBox="1">
                  <a:spLocks noRot="1" noChangeAspect="1" noMove="1" noResize="1" noEditPoints="1" noAdjustHandles="1" noChangeArrowheads="1" noChangeShapeType="1" noTextEdit="1"/>
                </p:cNvSpPr>
                <p:nvPr/>
              </p:nvSpPr>
              <p:spPr>
                <a:xfrm>
                  <a:off x="3521839" y="5180913"/>
                  <a:ext cx="3516412" cy="556050"/>
                </a:xfrm>
                <a:prstGeom prst="rect">
                  <a:avLst/>
                </a:prstGeom>
                <a:blipFill>
                  <a:blip r:embed="rId4"/>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 name="Rectangle 10"/>
              <p:cNvSpPr/>
              <p:nvPr/>
            </p:nvSpPr>
            <p:spPr>
              <a:xfrm>
                <a:off x="1428311" y="3943429"/>
                <a:ext cx="3348737" cy="9093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dirty="0" smtClean="0">
                          <a:latin typeface="Cambria Math" panose="02040503050406030204" pitchFamily="18" charset="0"/>
                          <a:ea typeface="Tahoma" panose="020B0604030504040204" pitchFamily="34" charset="0"/>
                          <a:cs typeface="Arial" panose="020B0604020202020204" pitchFamily="34" charset="0"/>
                        </a:rPr>
                        <m:t>𝑈</m:t>
                      </m:r>
                      <m:d>
                        <m:dPr>
                          <m:ctrlPr>
                            <a:rPr lang="en-US" sz="2400" b="0" i="1" dirty="0" smtClean="0">
                              <a:latin typeface="Cambria Math" panose="02040503050406030204" pitchFamily="18" charset="0"/>
                              <a:ea typeface="Tahoma" panose="020B0604030504040204" pitchFamily="34" charset="0"/>
                              <a:cs typeface="Arial" panose="020B0604020202020204" pitchFamily="34" charset="0"/>
                            </a:rPr>
                          </m:ctrlPr>
                        </m:dPr>
                        <m:e>
                          <m:r>
                            <a:rPr lang="en-US" sz="2400" b="0" i="1" dirty="0" smtClean="0">
                              <a:latin typeface="Cambria Math" panose="02040503050406030204" pitchFamily="18" charset="0"/>
                              <a:ea typeface="Tahoma" panose="020B0604030504040204" pitchFamily="34" charset="0"/>
                              <a:cs typeface="Arial" panose="020B0604020202020204" pitchFamily="34" charset="0"/>
                            </a:rPr>
                            <m:t>𝑡</m:t>
                          </m:r>
                        </m:e>
                      </m:d>
                      <m:r>
                        <a:rPr lang="en-US" sz="2400" b="0" i="1" dirty="0" smtClean="0">
                          <a:latin typeface="Cambria Math" panose="02040503050406030204" pitchFamily="18" charset="0"/>
                          <a:ea typeface="Tahoma" panose="020B0604030504040204" pitchFamily="34" charset="0"/>
                          <a:cs typeface="Arial" panose="020B0604020202020204" pitchFamily="34" charset="0"/>
                        </a:rPr>
                        <m:t>=</m:t>
                      </m:r>
                      <m:f>
                        <m:fPr>
                          <m:ctrlPr>
                            <a:rPr lang="en-US" sz="2400" b="0" i="1" dirty="0" smtClean="0">
                              <a:latin typeface="Cambria Math" panose="02040503050406030204" pitchFamily="18" charset="0"/>
                              <a:ea typeface="Tahoma" panose="020B0604030504040204" pitchFamily="34" charset="0"/>
                              <a:cs typeface="Times New Roman" panose="02020603050405020304" pitchFamily="18" charset="0"/>
                            </a:rPr>
                          </m:ctrlPr>
                        </m:fPr>
                        <m:num>
                          <m:r>
                            <m:rPr>
                              <m:nor/>
                            </m:rPr>
                            <a:rPr lang="en-US" sz="2400" i="1" dirty="0">
                              <a:latin typeface="Lucida Calligraphy" panose="03010101010101010101" pitchFamily="66" charset="0"/>
                              <a:ea typeface="Tahoma" panose="020B0604030504040204" pitchFamily="34" charset="0"/>
                              <a:cs typeface="Times New Roman" panose="02020603050405020304" pitchFamily="18" charset="0"/>
                            </a:rPr>
                            <m:t>R</m:t>
                          </m:r>
                        </m:num>
                        <m:den>
                          <m:sSub>
                            <m:sSubPr>
                              <m:ctrlPr>
                                <a:rPr lang="en-US" sz="2400" b="0" i="1" dirty="0" smtClean="0">
                                  <a:latin typeface="Cambria Math" panose="02040503050406030204" pitchFamily="18" charset="0"/>
                                  <a:ea typeface="Tahoma" panose="020B0604030504040204" pitchFamily="34" charset="0"/>
                                  <a:cs typeface="Times New Roman" panose="02020603050405020304" pitchFamily="18" charset="0"/>
                                </a:rPr>
                              </m:ctrlPr>
                            </m:sSubPr>
                            <m:e>
                              <m:r>
                                <a:rPr lang="en-US" sz="2400" b="0" i="1" dirty="0" smtClean="0">
                                  <a:latin typeface="Cambria Math" panose="02040503050406030204" pitchFamily="18" charset="0"/>
                                  <a:ea typeface="Tahoma" panose="020B0604030504040204" pitchFamily="34" charset="0"/>
                                  <a:cs typeface="Times New Roman" panose="02020603050405020304" pitchFamily="18" charset="0"/>
                                </a:rPr>
                                <m:t>𝑃</m:t>
                              </m:r>
                            </m:e>
                            <m:sub>
                              <m:r>
                                <a:rPr lang="en-US" sz="2400" b="0" i="1" dirty="0" smtClean="0">
                                  <a:latin typeface="Cambria Math" panose="02040503050406030204" pitchFamily="18" charset="0"/>
                                  <a:ea typeface="Tahoma" panose="020B0604030504040204" pitchFamily="34" charset="0"/>
                                  <a:cs typeface="Times New Roman" panose="02020603050405020304" pitchFamily="18" charset="0"/>
                                </a:rPr>
                                <m:t>0</m:t>
                              </m:r>
                            </m:sub>
                          </m:sSub>
                          <m:sSub>
                            <m:sSubPr>
                              <m:ctrlPr>
                                <a:rPr lang="en-US" sz="2400" b="0" i="1" dirty="0" smtClean="0">
                                  <a:latin typeface="Cambria Math" panose="02040503050406030204" pitchFamily="18" charset="0"/>
                                  <a:ea typeface="Tahoma" panose="020B0604030504040204" pitchFamily="34" charset="0"/>
                                  <a:cs typeface="Times New Roman" panose="02020603050405020304" pitchFamily="18" charset="0"/>
                                </a:rPr>
                              </m:ctrlPr>
                            </m:sSubPr>
                            <m:e>
                              <m:r>
                                <a:rPr lang="en-US" sz="2400" b="0" i="1" dirty="0" smtClean="0">
                                  <a:latin typeface="Cambria Math" panose="02040503050406030204" pitchFamily="18" charset="0"/>
                                  <a:ea typeface="Tahoma" panose="020B0604030504040204" pitchFamily="34" charset="0"/>
                                  <a:cs typeface="Times New Roman" panose="02020603050405020304" pitchFamily="18" charset="0"/>
                                </a:rPr>
                                <m:t>𝑐</m:t>
                              </m:r>
                            </m:e>
                            <m:sub>
                              <m:r>
                                <a:rPr lang="en-US" sz="2400" b="0" i="1" dirty="0" smtClean="0">
                                  <a:latin typeface="Cambria Math" panose="02040503050406030204" pitchFamily="18" charset="0"/>
                                  <a:ea typeface="Tahoma" panose="020B0604030504040204" pitchFamily="34" charset="0"/>
                                  <a:cs typeface="Times New Roman" panose="02020603050405020304" pitchFamily="18" charset="0"/>
                                </a:rPr>
                                <m:t>𝑝</m:t>
                              </m:r>
                            </m:sub>
                          </m:sSub>
                          <m:r>
                            <a:rPr lang="en-US" sz="2400" b="0" i="1" dirty="0" smtClean="0">
                              <a:latin typeface="Cambria Math" panose="02040503050406030204" pitchFamily="18" charset="0"/>
                              <a:ea typeface="Tahoma" panose="020B0604030504040204" pitchFamily="34" charset="0"/>
                              <a:cs typeface="Times New Roman" panose="02020603050405020304" pitchFamily="18" charset="0"/>
                            </a:rPr>
                            <m:t>𝑀</m:t>
                          </m:r>
                        </m:den>
                      </m:f>
                      <m:f>
                        <m:fPr>
                          <m:ctrlPr>
                            <a:rPr lang="en-US" sz="2400" i="1" dirty="0" smtClean="0">
                              <a:latin typeface="Cambria Math" panose="02040503050406030204" pitchFamily="18" charset="0"/>
                              <a:ea typeface="Tahoma" panose="020B0604030504040204" pitchFamily="34" charset="0"/>
                              <a:cs typeface="Arial" panose="020B0604020202020204" pitchFamily="34" charset="0"/>
                            </a:rPr>
                          </m:ctrlPr>
                        </m:fPr>
                        <m:num>
                          <m:r>
                            <a:rPr lang="en-US" sz="2400" i="1" dirty="0">
                              <a:latin typeface="Cambria Math" panose="02040503050406030204" pitchFamily="18" charset="0"/>
                              <a:ea typeface="Tahoma" panose="020B0604030504040204" pitchFamily="34" charset="0"/>
                              <a:cs typeface="Arial" panose="020B0604020202020204" pitchFamily="34" charset="0"/>
                            </a:rPr>
                            <m:t>𝑑</m:t>
                          </m:r>
                          <m:sSub>
                            <m:sSubPr>
                              <m:ctrlPr>
                                <a:rPr lang="en-US" sz="2400" i="1" dirty="0">
                                  <a:latin typeface="Cambria Math" panose="02040503050406030204" pitchFamily="18" charset="0"/>
                                  <a:ea typeface="Tahoma" panose="020B0604030504040204" pitchFamily="34" charset="0"/>
                                  <a:cs typeface="Arial" panose="020B0604020202020204" pitchFamily="34" charset="0"/>
                                </a:rPr>
                              </m:ctrlPr>
                            </m:sSubPr>
                            <m:e>
                              <m:r>
                                <a:rPr lang="en-US" sz="2400" i="1" dirty="0">
                                  <a:latin typeface="Cambria Math" panose="02040503050406030204" pitchFamily="18" charset="0"/>
                                  <a:ea typeface="Tahoma" panose="020B0604030504040204" pitchFamily="34" charset="0"/>
                                  <a:cs typeface="Arial" panose="020B0604020202020204" pitchFamily="34" charset="0"/>
                                </a:rPr>
                                <m:t>𝑄</m:t>
                              </m:r>
                            </m:e>
                            <m:sub>
                              <m:r>
                                <a:rPr lang="en-US" sz="2400" i="1" dirty="0">
                                  <a:latin typeface="Cambria Math" panose="02040503050406030204" pitchFamily="18" charset="0"/>
                                  <a:ea typeface="Tahoma" panose="020B0604030504040204" pitchFamily="34" charset="0"/>
                                  <a:cs typeface="Arial" panose="020B0604020202020204" pitchFamily="34" charset="0"/>
                                </a:rPr>
                                <m:t>𝑒𝑓𝑓</m:t>
                              </m:r>
                            </m:sub>
                          </m:sSub>
                          <m:r>
                            <a:rPr lang="en-US" sz="2400" i="1" dirty="0">
                              <a:latin typeface="Cambria Math" panose="02040503050406030204" pitchFamily="18" charset="0"/>
                              <a:ea typeface="Tahoma" panose="020B0604030504040204" pitchFamily="34" charset="0"/>
                              <a:cs typeface="Arial" panose="020B0604020202020204" pitchFamily="34" charset="0"/>
                            </a:rPr>
                            <m:t>(</m:t>
                          </m:r>
                          <m:r>
                            <a:rPr lang="en-US" sz="2400" i="1" dirty="0">
                              <a:latin typeface="Cambria Math" panose="02040503050406030204" pitchFamily="18" charset="0"/>
                              <a:ea typeface="Tahoma" panose="020B0604030504040204" pitchFamily="34" charset="0"/>
                              <a:cs typeface="Arial" panose="020B0604020202020204" pitchFamily="34" charset="0"/>
                            </a:rPr>
                            <m:t>𝑡</m:t>
                          </m:r>
                          <m:r>
                            <a:rPr lang="en-US" sz="2400" i="1" dirty="0">
                              <a:latin typeface="Cambria Math" panose="02040503050406030204" pitchFamily="18" charset="0"/>
                              <a:ea typeface="Tahoma" panose="020B0604030504040204" pitchFamily="34" charset="0"/>
                              <a:cs typeface="Arial" panose="020B0604020202020204" pitchFamily="34" charset="0"/>
                            </a:rPr>
                            <m:t>)</m:t>
                          </m:r>
                        </m:num>
                        <m:den>
                          <m:r>
                            <a:rPr lang="en-US" sz="2400" i="1" dirty="0">
                              <a:latin typeface="Cambria Math" panose="02040503050406030204" pitchFamily="18" charset="0"/>
                              <a:ea typeface="Tahoma" panose="020B0604030504040204" pitchFamily="34" charset="0"/>
                              <a:cs typeface="Arial" panose="020B0604020202020204" pitchFamily="34" charset="0"/>
                            </a:rPr>
                            <m:t>𝑑𝑡</m:t>
                          </m:r>
                        </m:den>
                      </m:f>
                    </m:oMath>
                  </m:oMathPara>
                </a14:m>
                <a:endParaRPr lang="en-US" sz="2400" dirty="0"/>
              </a:p>
            </p:txBody>
          </p:sp>
        </mc:Choice>
        <mc:Fallback xmlns="">
          <p:sp>
            <p:nvSpPr>
              <p:cNvPr id="11" name="Rectangle 10"/>
              <p:cNvSpPr>
                <a:spLocks noRot="1" noChangeAspect="1" noMove="1" noResize="1" noEditPoints="1" noAdjustHandles="1" noChangeArrowheads="1" noChangeShapeType="1" noTextEdit="1"/>
              </p:cNvSpPr>
              <p:nvPr/>
            </p:nvSpPr>
            <p:spPr>
              <a:xfrm>
                <a:off x="1428311" y="3943429"/>
                <a:ext cx="3348737" cy="909352"/>
              </a:xfrm>
              <a:prstGeom prst="rect">
                <a:avLst/>
              </a:prstGeom>
              <a:blipFill>
                <a:blip r:embed="rId5"/>
                <a:stretch>
                  <a:fillRect/>
                </a:stretch>
              </a:blipFill>
            </p:spPr>
            <p:txBody>
              <a:bodyPr/>
              <a:lstStyle/>
              <a:p>
                <a:r>
                  <a:rPr lang="en-US">
                    <a:noFill/>
                  </a:rPr>
                  <a:t> </a:t>
                </a:r>
              </a:p>
            </p:txBody>
          </p:sp>
        </mc:Fallback>
      </mc:AlternateContent>
      <p:grpSp>
        <p:nvGrpSpPr>
          <p:cNvPr id="17" name="Group 16"/>
          <p:cNvGrpSpPr/>
          <p:nvPr/>
        </p:nvGrpSpPr>
        <p:grpSpPr>
          <a:xfrm>
            <a:off x="7190848" y="860563"/>
            <a:ext cx="1670528" cy="4197329"/>
            <a:chOff x="7093590" y="457200"/>
            <a:chExt cx="1670528" cy="4197329"/>
          </a:xfrm>
        </p:grpSpPr>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3590" y="457200"/>
              <a:ext cx="1670528" cy="4197329"/>
            </a:xfrm>
            <a:prstGeom prst="rect">
              <a:avLst/>
            </a:prstGeom>
          </p:spPr>
        </p:pic>
        <p:sp>
          <p:nvSpPr>
            <p:cNvPr id="18" name="Freeform 17"/>
            <p:cNvSpPr/>
            <p:nvPr/>
          </p:nvSpPr>
          <p:spPr>
            <a:xfrm>
              <a:off x="8027912" y="473403"/>
              <a:ext cx="502877" cy="3855724"/>
            </a:xfrm>
            <a:custGeom>
              <a:avLst/>
              <a:gdLst>
                <a:gd name="connsiteX0" fmla="*/ 0 w 502877"/>
                <a:gd name="connsiteY0" fmla="*/ 3467686 h 3467686"/>
                <a:gd name="connsiteX1" fmla="*/ 35169 w 502877"/>
                <a:gd name="connsiteY1" fmla="*/ 3432517 h 3467686"/>
                <a:gd name="connsiteX2" fmla="*/ 49237 w 502877"/>
                <a:gd name="connsiteY2" fmla="*/ 3383280 h 3467686"/>
                <a:gd name="connsiteX3" fmla="*/ 63305 w 502877"/>
                <a:gd name="connsiteY3" fmla="*/ 3319975 h 3467686"/>
                <a:gd name="connsiteX4" fmla="*/ 70338 w 502877"/>
                <a:gd name="connsiteY4" fmla="*/ 3298874 h 3467686"/>
                <a:gd name="connsiteX5" fmla="*/ 84406 w 502877"/>
                <a:gd name="connsiteY5" fmla="*/ 3221501 h 3467686"/>
                <a:gd name="connsiteX6" fmla="*/ 98474 w 502877"/>
                <a:gd name="connsiteY6" fmla="*/ 3200400 h 3467686"/>
                <a:gd name="connsiteX7" fmla="*/ 140677 w 502877"/>
                <a:gd name="connsiteY7" fmla="*/ 3151163 h 3467686"/>
                <a:gd name="connsiteX8" fmla="*/ 161778 w 502877"/>
                <a:gd name="connsiteY8" fmla="*/ 3137095 h 3467686"/>
                <a:gd name="connsiteX9" fmla="*/ 175846 w 502877"/>
                <a:gd name="connsiteY9" fmla="*/ 3115994 h 3467686"/>
                <a:gd name="connsiteX10" fmla="*/ 189914 w 502877"/>
                <a:gd name="connsiteY10" fmla="*/ 3073790 h 3467686"/>
                <a:gd name="connsiteX11" fmla="*/ 175846 w 502877"/>
                <a:gd name="connsiteY11" fmla="*/ 3010486 h 3467686"/>
                <a:gd name="connsiteX12" fmla="*/ 161778 w 502877"/>
                <a:gd name="connsiteY12" fmla="*/ 2989384 h 3467686"/>
                <a:gd name="connsiteX13" fmla="*/ 147711 w 502877"/>
                <a:gd name="connsiteY13" fmla="*/ 2947181 h 3467686"/>
                <a:gd name="connsiteX14" fmla="*/ 154745 w 502877"/>
                <a:gd name="connsiteY14" fmla="*/ 2729132 h 3467686"/>
                <a:gd name="connsiteX15" fmla="*/ 161778 w 502877"/>
                <a:gd name="connsiteY15" fmla="*/ 2700997 h 3467686"/>
                <a:gd name="connsiteX16" fmla="*/ 182880 w 502877"/>
                <a:gd name="connsiteY16" fmla="*/ 2623624 h 3467686"/>
                <a:gd name="connsiteX17" fmla="*/ 196948 w 502877"/>
                <a:gd name="connsiteY17" fmla="*/ 2602523 h 3467686"/>
                <a:gd name="connsiteX18" fmla="*/ 203981 w 502877"/>
                <a:gd name="connsiteY18" fmla="*/ 2574387 h 3467686"/>
                <a:gd name="connsiteX19" fmla="*/ 218049 w 502877"/>
                <a:gd name="connsiteY19" fmla="*/ 2553286 h 3467686"/>
                <a:gd name="connsiteX20" fmla="*/ 225083 w 502877"/>
                <a:gd name="connsiteY20" fmla="*/ 2518117 h 3467686"/>
                <a:gd name="connsiteX21" fmla="*/ 239151 w 502877"/>
                <a:gd name="connsiteY21" fmla="*/ 2468880 h 3467686"/>
                <a:gd name="connsiteX22" fmla="*/ 253218 w 502877"/>
                <a:gd name="connsiteY22" fmla="*/ 2419643 h 3467686"/>
                <a:gd name="connsiteX23" fmla="*/ 260252 w 502877"/>
                <a:gd name="connsiteY23" fmla="*/ 2286000 h 3467686"/>
                <a:gd name="connsiteX24" fmla="*/ 267286 w 502877"/>
                <a:gd name="connsiteY24" fmla="*/ 2138289 h 3467686"/>
                <a:gd name="connsiteX25" fmla="*/ 274320 w 502877"/>
                <a:gd name="connsiteY25" fmla="*/ 2110154 h 3467686"/>
                <a:gd name="connsiteX26" fmla="*/ 288388 w 502877"/>
                <a:gd name="connsiteY26" fmla="*/ 2060917 h 3467686"/>
                <a:gd name="connsiteX27" fmla="*/ 302455 w 502877"/>
                <a:gd name="connsiteY27" fmla="*/ 1990578 h 3467686"/>
                <a:gd name="connsiteX28" fmla="*/ 316523 w 502877"/>
                <a:gd name="connsiteY28" fmla="*/ 1934307 h 3467686"/>
                <a:gd name="connsiteX29" fmla="*/ 337625 w 502877"/>
                <a:gd name="connsiteY29" fmla="*/ 1871003 h 3467686"/>
                <a:gd name="connsiteX30" fmla="*/ 344658 w 502877"/>
                <a:gd name="connsiteY30" fmla="*/ 1786597 h 3467686"/>
                <a:gd name="connsiteX31" fmla="*/ 351692 w 502877"/>
                <a:gd name="connsiteY31" fmla="*/ 1737360 h 3467686"/>
                <a:gd name="connsiteX32" fmla="*/ 365760 w 502877"/>
                <a:gd name="connsiteY32" fmla="*/ 1589649 h 3467686"/>
                <a:gd name="connsiteX33" fmla="*/ 393895 w 502877"/>
                <a:gd name="connsiteY33" fmla="*/ 1533378 h 3467686"/>
                <a:gd name="connsiteX34" fmla="*/ 400929 w 502877"/>
                <a:gd name="connsiteY34" fmla="*/ 1512277 h 3467686"/>
                <a:gd name="connsiteX35" fmla="*/ 414997 w 502877"/>
                <a:gd name="connsiteY35" fmla="*/ 1491175 h 3467686"/>
                <a:gd name="connsiteX36" fmla="*/ 436098 w 502877"/>
                <a:gd name="connsiteY36" fmla="*/ 1420837 h 3467686"/>
                <a:gd name="connsiteX37" fmla="*/ 457200 w 502877"/>
                <a:gd name="connsiteY37" fmla="*/ 1371600 h 3467686"/>
                <a:gd name="connsiteX38" fmla="*/ 464234 w 502877"/>
                <a:gd name="connsiteY38" fmla="*/ 1343464 h 3467686"/>
                <a:gd name="connsiteX39" fmla="*/ 478301 w 502877"/>
                <a:gd name="connsiteY39" fmla="*/ 1301261 h 3467686"/>
                <a:gd name="connsiteX40" fmla="*/ 471268 w 502877"/>
                <a:gd name="connsiteY40" fmla="*/ 1069144 h 3467686"/>
                <a:gd name="connsiteX41" fmla="*/ 471268 w 502877"/>
                <a:gd name="connsiteY41" fmla="*/ 865163 h 3467686"/>
                <a:gd name="connsiteX42" fmla="*/ 478301 w 502877"/>
                <a:gd name="connsiteY42" fmla="*/ 844061 h 3467686"/>
                <a:gd name="connsiteX43" fmla="*/ 485335 w 502877"/>
                <a:gd name="connsiteY43" fmla="*/ 808892 h 3467686"/>
                <a:gd name="connsiteX44" fmla="*/ 492369 w 502877"/>
                <a:gd name="connsiteY44" fmla="*/ 780757 h 3467686"/>
                <a:gd name="connsiteX45" fmla="*/ 492369 w 502877"/>
                <a:gd name="connsiteY45" fmla="*/ 450166 h 3467686"/>
                <a:gd name="connsiteX46" fmla="*/ 485335 w 502877"/>
                <a:gd name="connsiteY46" fmla="*/ 429064 h 3467686"/>
                <a:gd name="connsiteX47" fmla="*/ 471268 w 502877"/>
                <a:gd name="connsiteY47" fmla="*/ 372794 h 3467686"/>
                <a:gd name="connsiteX48" fmla="*/ 450166 w 502877"/>
                <a:gd name="connsiteY48" fmla="*/ 302455 h 3467686"/>
                <a:gd name="connsiteX49" fmla="*/ 436098 w 502877"/>
                <a:gd name="connsiteY49" fmla="*/ 281354 h 3467686"/>
                <a:gd name="connsiteX50" fmla="*/ 422031 w 502877"/>
                <a:gd name="connsiteY50" fmla="*/ 239150 h 3467686"/>
                <a:gd name="connsiteX51" fmla="*/ 414997 w 502877"/>
                <a:gd name="connsiteY51" fmla="*/ 218049 h 3467686"/>
                <a:gd name="connsiteX52" fmla="*/ 400929 w 502877"/>
                <a:gd name="connsiteY52" fmla="*/ 196947 h 3467686"/>
                <a:gd name="connsiteX53" fmla="*/ 379828 w 502877"/>
                <a:gd name="connsiteY53" fmla="*/ 154744 h 3467686"/>
                <a:gd name="connsiteX54" fmla="*/ 358726 w 502877"/>
                <a:gd name="connsiteY54" fmla="*/ 140677 h 3467686"/>
                <a:gd name="connsiteX55" fmla="*/ 344658 w 502877"/>
                <a:gd name="connsiteY55" fmla="*/ 119575 h 3467686"/>
                <a:gd name="connsiteX56" fmla="*/ 267286 w 502877"/>
                <a:gd name="connsiteY56" fmla="*/ 77372 h 3467686"/>
                <a:gd name="connsiteX57" fmla="*/ 246185 w 502877"/>
                <a:gd name="connsiteY57" fmla="*/ 63304 h 3467686"/>
                <a:gd name="connsiteX58" fmla="*/ 225083 w 502877"/>
                <a:gd name="connsiteY58" fmla="*/ 56270 h 3467686"/>
                <a:gd name="connsiteX59" fmla="*/ 168812 w 502877"/>
                <a:gd name="connsiteY59" fmla="*/ 28135 h 3467686"/>
                <a:gd name="connsiteX60" fmla="*/ 126609 w 502877"/>
                <a:gd name="connsiteY60" fmla="*/ 14067 h 3467686"/>
                <a:gd name="connsiteX61" fmla="*/ 105508 w 502877"/>
                <a:gd name="connsiteY61" fmla="*/ 7034 h 3467686"/>
                <a:gd name="connsiteX62" fmla="*/ 91440 w 502877"/>
                <a:gd name="connsiteY62" fmla="*/ 0 h 3467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02877" h="3467686">
                  <a:moveTo>
                    <a:pt x="0" y="3467686"/>
                  </a:moveTo>
                  <a:cubicBezTo>
                    <a:pt x="11723" y="3455963"/>
                    <a:pt x="25222" y="3445780"/>
                    <a:pt x="35169" y="3432517"/>
                  </a:cubicBezTo>
                  <a:cubicBezTo>
                    <a:pt x="38879" y="3427570"/>
                    <a:pt x="48724" y="3385588"/>
                    <a:pt x="49237" y="3383280"/>
                  </a:cubicBezTo>
                  <a:cubicBezTo>
                    <a:pt x="56492" y="3350631"/>
                    <a:pt x="54725" y="3350005"/>
                    <a:pt x="63305" y="3319975"/>
                  </a:cubicBezTo>
                  <a:cubicBezTo>
                    <a:pt x="65342" y="3312846"/>
                    <a:pt x="68730" y="3306112"/>
                    <a:pt x="70338" y="3298874"/>
                  </a:cubicBezTo>
                  <a:cubicBezTo>
                    <a:pt x="71774" y="3292410"/>
                    <a:pt x="80915" y="3230811"/>
                    <a:pt x="84406" y="3221501"/>
                  </a:cubicBezTo>
                  <a:cubicBezTo>
                    <a:pt x="87374" y="3213586"/>
                    <a:pt x="93561" y="3207279"/>
                    <a:pt x="98474" y="3200400"/>
                  </a:cubicBezTo>
                  <a:cubicBezTo>
                    <a:pt x="112176" y="3181217"/>
                    <a:pt x="122627" y="3166204"/>
                    <a:pt x="140677" y="3151163"/>
                  </a:cubicBezTo>
                  <a:cubicBezTo>
                    <a:pt x="147171" y="3145751"/>
                    <a:pt x="154744" y="3141784"/>
                    <a:pt x="161778" y="3137095"/>
                  </a:cubicBezTo>
                  <a:cubicBezTo>
                    <a:pt x="166467" y="3130061"/>
                    <a:pt x="172413" y="3123719"/>
                    <a:pt x="175846" y="3115994"/>
                  </a:cubicBezTo>
                  <a:cubicBezTo>
                    <a:pt x="181869" y="3102443"/>
                    <a:pt x="189914" y="3073790"/>
                    <a:pt x="189914" y="3073790"/>
                  </a:cubicBezTo>
                  <a:cubicBezTo>
                    <a:pt x="187212" y="3057580"/>
                    <a:pt x="184504" y="3027802"/>
                    <a:pt x="175846" y="3010486"/>
                  </a:cubicBezTo>
                  <a:cubicBezTo>
                    <a:pt x="172065" y="3002925"/>
                    <a:pt x="166467" y="2996418"/>
                    <a:pt x="161778" y="2989384"/>
                  </a:cubicBezTo>
                  <a:cubicBezTo>
                    <a:pt x="157089" y="2975316"/>
                    <a:pt x="147233" y="2962002"/>
                    <a:pt x="147711" y="2947181"/>
                  </a:cubicBezTo>
                  <a:cubicBezTo>
                    <a:pt x="150056" y="2874498"/>
                    <a:pt x="150596" y="2801734"/>
                    <a:pt x="154745" y="2729132"/>
                  </a:cubicBezTo>
                  <a:cubicBezTo>
                    <a:pt x="155296" y="2719481"/>
                    <a:pt x="159681" y="2710434"/>
                    <a:pt x="161778" y="2700997"/>
                  </a:cubicBezTo>
                  <a:cubicBezTo>
                    <a:pt x="166182" y="2681179"/>
                    <a:pt x="171901" y="2640092"/>
                    <a:pt x="182880" y="2623624"/>
                  </a:cubicBezTo>
                  <a:lnTo>
                    <a:pt x="196948" y="2602523"/>
                  </a:lnTo>
                  <a:cubicBezTo>
                    <a:pt x="199292" y="2593144"/>
                    <a:pt x="200173" y="2583273"/>
                    <a:pt x="203981" y="2574387"/>
                  </a:cubicBezTo>
                  <a:cubicBezTo>
                    <a:pt x="207311" y="2566617"/>
                    <a:pt x="215081" y="2561201"/>
                    <a:pt x="218049" y="2553286"/>
                  </a:cubicBezTo>
                  <a:cubicBezTo>
                    <a:pt x="222247" y="2542092"/>
                    <a:pt x="222490" y="2529787"/>
                    <a:pt x="225083" y="2518117"/>
                  </a:cubicBezTo>
                  <a:cubicBezTo>
                    <a:pt x="236080" y="2468633"/>
                    <a:pt x="227400" y="2510008"/>
                    <a:pt x="239151" y="2468880"/>
                  </a:cubicBezTo>
                  <a:cubicBezTo>
                    <a:pt x="256823" y="2407030"/>
                    <a:pt x="236349" y="2470255"/>
                    <a:pt x="253218" y="2419643"/>
                  </a:cubicBezTo>
                  <a:cubicBezTo>
                    <a:pt x="255563" y="2375095"/>
                    <a:pt x="258024" y="2330554"/>
                    <a:pt x="260252" y="2286000"/>
                  </a:cubicBezTo>
                  <a:cubicBezTo>
                    <a:pt x="262714" y="2236769"/>
                    <a:pt x="263355" y="2187425"/>
                    <a:pt x="267286" y="2138289"/>
                  </a:cubicBezTo>
                  <a:cubicBezTo>
                    <a:pt x="268057" y="2128653"/>
                    <a:pt x="271664" y="2119449"/>
                    <a:pt x="274320" y="2110154"/>
                  </a:cubicBezTo>
                  <a:cubicBezTo>
                    <a:pt x="284862" y="2073256"/>
                    <a:pt x="278967" y="2104882"/>
                    <a:pt x="288388" y="2060917"/>
                  </a:cubicBezTo>
                  <a:cubicBezTo>
                    <a:pt x="293398" y="2037537"/>
                    <a:pt x="296656" y="2013775"/>
                    <a:pt x="302455" y="1990578"/>
                  </a:cubicBezTo>
                  <a:cubicBezTo>
                    <a:pt x="307144" y="1971821"/>
                    <a:pt x="312731" y="1953266"/>
                    <a:pt x="316523" y="1934307"/>
                  </a:cubicBezTo>
                  <a:cubicBezTo>
                    <a:pt x="325613" y="1888856"/>
                    <a:pt x="318210" y="1909831"/>
                    <a:pt x="337625" y="1871003"/>
                  </a:cubicBezTo>
                  <a:cubicBezTo>
                    <a:pt x="339969" y="1842868"/>
                    <a:pt x="341703" y="1814675"/>
                    <a:pt x="344658" y="1786597"/>
                  </a:cubicBezTo>
                  <a:cubicBezTo>
                    <a:pt x="346393" y="1770109"/>
                    <a:pt x="350191" y="1753871"/>
                    <a:pt x="351692" y="1737360"/>
                  </a:cubicBezTo>
                  <a:cubicBezTo>
                    <a:pt x="353941" y="1712625"/>
                    <a:pt x="355251" y="1628180"/>
                    <a:pt x="365760" y="1589649"/>
                  </a:cubicBezTo>
                  <a:cubicBezTo>
                    <a:pt x="380362" y="1536109"/>
                    <a:pt x="374569" y="1572031"/>
                    <a:pt x="393895" y="1533378"/>
                  </a:cubicBezTo>
                  <a:cubicBezTo>
                    <a:pt x="397211" y="1526747"/>
                    <a:pt x="397613" y="1518908"/>
                    <a:pt x="400929" y="1512277"/>
                  </a:cubicBezTo>
                  <a:cubicBezTo>
                    <a:pt x="404710" y="1504716"/>
                    <a:pt x="411564" y="1498900"/>
                    <a:pt x="414997" y="1491175"/>
                  </a:cubicBezTo>
                  <a:cubicBezTo>
                    <a:pt x="428373" y="1461079"/>
                    <a:pt x="427913" y="1449487"/>
                    <a:pt x="436098" y="1420837"/>
                  </a:cubicBezTo>
                  <a:cubicBezTo>
                    <a:pt x="442997" y="1396689"/>
                    <a:pt x="444696" y="1396608"/>
                    <a:pt x="457200" y="1371600"/>
                  </a:cubicBezTo>
                  <a:cubicBezTo>
                    <a:pt x="459545" y="1362221"/>
                    <a:pt x="461456" y="1352724"/>
                    <a:pt x="464234" y="1343464"/>
                  </a:cubicBezTo>
                  <a:cubicBezTo>
                    <a:pt x="468495" y="1329261"/>
                    <a:pt x="478301" y="1301261"/>
                    <a:pt x="478301" y="1301261"/>
                  </a:cubicBezTo>
                  <a:cubicBezTo>
                    <a:pt x="475957" y="1223889"/>
                    <a:pt x="474950" y="1146464"/>
                    <a:pt x="471268" y="1069144"/>
                  </a:cubicBezTo>
                  <a:cubicBezTo>
                    <a:pt x="464518" y="927387"/>
                    <a:pt x="451079" y="1097343"/>
                    <a:pt x="471268" y="865163"/>
                  </a:cubicBezTo>
                  <a:cubicBezTo>
                    <a:pt x="471910" y="857776"/>
                    <a:pt x="476503" y="851254"/>
                    <a:pt x="478301" y="844061"/>
                  </a:cubicBezTo>
                  <a:cubicBezTo>
                    <a:pt x="481200" y="832463"/>
                    <a:pt x="482741" y="820562"/>
                    <a:pt x="485335" y="808892"/>
                  </a:cubicBezTo>
                  <a:cubicBezTo>
                    <a:pt x="487432" y="799455"/>
                    <a:pt x="490024" y="790135"/>
                    <a:pt x="492369" y="780757"/>
                  </a:cubicBezTo>
                  <a:cubicBezTo>
                    <a:pt x="508173" y="638527"/>
                    <a:pt x="504466" y="698141"/>
                    <a:pt x="492369" y="450166"/>
                  </a:cubicBezTo>
                  <a:cubicBezTo>
                    <a:pt x="492008" y="442760"/>
                    <a:pt x="487286" y="436217"/>
                    <a:pt x="485335" y="429064"/>
                  </a:cubicBezTo>
                  <a:cubicBezTo>
                    <a:pt x="480248" y="410411"/>
                    <a:pt x="475957" y="391551"/>
                    <a:pt x="471268" y="372794"/>
                  </a:cubicBezTo>
                  <a:cubicBezTo>
                    <a:pt x="467336" y="357066"/>
                    <a:pt x="457016" y="312730"/>
                    <a:pt x="450166" y="302455"/>
                  </a:cubicBezTo>
                  <a:lnTo>
                    <a:pt x="436098" y="281354"/>
                  </a:lnTo>
                  <a:lnTo>
                    <a:pt x="422031" y="239150"/>
                  </a:lnTo>
                  <a:cubicBezTo>
                    <a:pt x="419686" y="232116"/>
                    <a:pt x="419110" y="224218"/>
                    <a:pt x="414997" y="218049"/>
                  </a:cubicBezTo>
                  <a:cubicBezTo>
                    <a:pt x="410308" y="211015"/>
                    <a:pt x="404710" y="204508"/>
                    <a:pt x="400929" y="196947"/>
                  </a:cubicBezTo>
                  <a:cubicBezTo>
                    <a:pt x="389489" y="174067"/>
                    <a:pt x="399983" y="174899"/>
                    <a:pt x="379828" y="154744"/>
                  </a:cubicBezTo>
                  <a:cubicBezTo>
                    <a:pt x="373850" y="148766"/>
                    <a:pt x="365760" y="145366"/>
                    <a:pt x="358726" y="140677"/>
                  </a:cubicBezTo>
                  <a:cubicBezTo>
                    <a:pt x="354037" y="133643"/>
                    <a:pt x="351020" y="125142"/>
                    <a:pt x="344658" y="119575"/>
                  </a:cubicBezTo>
                  <a:cubicBezTo>
                    <a:pt x="303068" y="83184"/>
                    <a:pt x="309849" y="98654"/>
                    <a:pt x="267286" y="77372"/>
                  </a:cubicBezTo>
                  <a:cubicBezTo>
                    <a:pt x="259725" y="73591"/>
                    <a:pt x="253746" y="67085"/>
                    <a:pt x="246185" y="63304"/>
                  </a:cubicBezTo>
                  <a:cubicBezTo>
                    <a:pt x="239553" y="59988"/>
                    <a:pt x="231833" y="59338"/>
                    <a:pt x="225083" y="56270"/>
                  </a:cubicBezTo>
                  <a:cubicBezTo>
                    <a:pt x="205992" y="47592"/>
                    <a:pt x="188087" y="36396"/>
                    <a:pt x="168812" y="28135"/>
                  </a:cubicBezTo>
                  <a:cubicBezTo>
                    <a:pt x="155182" y="22294"/>
                    <a:pt x="140677" y="18756"/>
                    <a:pt x="126609" y="14067"/>
                  </a:cubicBezTo>
                  <a:cubicBezTo>
                    <a:pt x="119575" y="11722"/>
                    <a:pt x="112139" y="10350"/>
                    <a:pt x="105508" y="7034"/>
                  </a:cubicBezTo>
                  <a:lnTo>
                    <a:pt x="9144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7444103" y="473402"/>
              <a:ext cx="379827" cy="3832261"/>
            </a:xfrm>
            <a:custGeom>
              <a:avLst/>
              <a:gdLst>
                <a:gd name="connsiteX0" fmla="*/ 379827 w 379827"/>
                <a:gd name="connsiteY0" fmla="*/ 3446584 h 3446584"/>
                <a:gd name="connsiteX1" fmla="*/ 344658 w 379827"/>
                <a:gd name="connsiteY1" fmla="*/ 3390314 h 3446584"/>
                <a:gd name="connsiteX2" fmla="*/ 323557 w 379827"/>
                <a:gd name="connsiteY2" fmla="*/ 3369212 h 3446584"/>
                <a:gd name="connsiteX3" fmla="*/ 316523 w 379827"/>
                <a:gd name="connsiteY3" fmla="*/ 3348110 h 3446584"/>
                <a:gd name="connsiteX4" fmla="*/ 288387 w 379827"/>
                <a:gd name="connsiteY4" fmla="*/ 3298874 h 3446584"/>
                <a:gd name="connsiteX5" fmla="*/ 281354 w 379827"/>
                <a:gd name="connsiteY5" fmla="*/ 3277772 h 3446584"/>
                <a:gd name="connsiteX6" fmla="*/ 246184 w 379827"/>
                <a:gd name="connsiteY6" fmla="*/ 3228535 h 3446584"/>
                <a:gd name="connsiteX7" fmla="*/ 239150 w 379827"/>
                <a:gd name="connsiteY7" fmla="*/ 3207434 h 3446584"/>
                <a:gd name="connsiteX8" fmla="*/ 225083 w 379827"/>
                <a:gd name="connsiteY8" fmla="*/ 3186332 h 3446584"/>
                <a:gd name="connsiteX9" fmla="*/ 211015 w 379827"/>
                <a:gd name="connsiteY9" fmla="*/ 3137095 h 3446584"/>
                <a:gd name="connsiteX10" fmla="*/ 225083 w 379827"/>
                <a:gd name="connsiteY10" fmla="*/ 2989384 h 3446584"/>
                <a:gd name="connsiteX11" fmla="*/ 218049 w 379827"/>
                <a:gd name="connsiteY11" fmla="*/ 2820572 h 3446584"/>
                <a:gd name="connsiteX12" fmla="*/ 211015 w 379827"/>
                <a:gd name="connsiteY12" fmla="*/ 2792437 h 3446584"/>
                <a:gd name="connsiteX13" fmla="*/ 203981 w 379827"/>
                <a:gd name="connsiteY13" fmla="*/ 2757267 h 3446584"/>
                <a:gd name="connsiteX14" fmla="*/ 189914 w 379827"/>
                <a:gd name="connsiteY14" fmla="*/ 2715064 h 3446584"/>
                <a:gd name="connsiteX15" fmla="*/ 168812 w 379827"/>
                <a:gd name="connsiteY15" fmla="*/ 2665827 h 3446584"/>
                <a:gd name="connsiteX16" fmla="*/ 154744 w 379827"/>
                <a:gd name="connsiteY16" fmla="*/ 2644726 h 3446584"/>
                <a:gd name="connsiteX17" fmla="*/ 147710 w 379827"/>
                <a:gd name="connsiteY17" fmla="*/ 2623624 h 3446584"/>
                <a:gd name="connsiteX18" fmla="*/ 147710 w 379827"/>
                <a:gd name="connsiteY18" fmla="*/ 2433710 h 3446584"/>
                <a:gd name="connsiteX19" fmla="*/ 154744 w 379827"/>
                <a:gd name="connsiteY19" fmla="*/ 2405575 h 3446584"/>
                <a:gd name="connsiteX20" fmla="*/ 168812 w 379827"/>
                <a:gd name="connsiteY20" fmla="*/ 2321169 h 3446584"/>
                <a:gd name="connsiteX21" fmla="*/ 175846 w 379827"/>
                <a:gd name="connsiteY21" fmla="*/ 2300067 h 3446584"/>
                <a:gd name="connsiteX22" fmla="*/ 182880 w 379827"/>
                <a:gd name="connsiteY22" fmla="*/ 2243797 h 3446584"/>
                <a:gd name="connsiteX23" fmla="*/ 196947 w 379827"/>
                <a:gd name="connsiteY23" fmla="*/ 2180492 h 3446584"/>
                <a:gd name="connsiteX24" fmla="*/ 211015 w 379827"/>
                <a:gd name="connsiteY24" fmla="*/ 2089052 h 3446584"/>
                <a:gd name="connsiteX25" fmla="*/ 203981 w 379827"/>
                <a:gd name="connsiteY25" fmla="*/ 1758461 h 3446584"/>
                <a:gd name="connsiteX26" fmla="*/ 189914 w 379827"/>
                <a:gd name="connsiteY26" fmla="*/ 1702190 h 3446584"/>
                <a:gd name="connsiteX27" fmla="*/ 161778 w 379827"/>
                <a:gd name="connsiteY27" fmla="*/ 1617784 h 3446584"/>
                <a:gd name="connsiteX28" fmla="*/ 154744 w 379827"/>
                <a:gd name="connsiteY28" fmla="*/ 1596683 h 3446584"/>
                <a:gd name="connsiteX29" fmla="*/ 140677 w 379827"/>
                <a:gd name="connsiteY29" fmla="*/ 1568547 h 3446584"/>
                <a:gd name="connsiteX30" fmla="*/ 126609 w 379827"/>
                <a:gd name="connsiteY30" fmla="*/ 1526344 h 3446584"/>
                <a:gd name="connsiteX31" fmla="*/ 112541 w 379827"/>
                <a:gd name="connsiteY31" fmla="*/ 1484141 h 3446584"/>
                <a:gd name="connsiteX32" fmla="*/ 105507 w 379827"/>
                <a:gd name="connsiteY32" fmla="*/ 1456006 h 3446584"/>
                <a:gd name="connsiteX33" fmla="*/ 98474 w 379827"/>
                <a:gd name="connsiteY33" fmla="*/ 1420837 h 3446584"/>
                <a:gd name="connsiteX34" fmla="*/ 91440 w 379827"/>
                <a:gd name="connsiteY34" fmla="*/ 1378634 h 3446584"/>
                <a:gd name="connsiteX35" fmla="*/ 84406 w 379827"/>
                <a:gd name="connsiteY35" fmla="*/ 1357532 h 3446584"/>
                <a:gd name="connsiteX36" fmla="*/ 70338 w 379827"/>
                <a:gd name="connsiteY36" fmla="*/ 1266092 h 3446584"/>
                <a:gd name="connsiteX37" fmla="*/ 63304 w 379827"/>
                <a:gd name="connsiteY37" fmla="*/ 1244990 h 3446584"/>
                <a:gd name="connsiteX38" fmla="*/ 56270 w 379827"/>
                <a:gd name="connsiteY38" fmla="*/ 1181686 h 3446584"/>
                <a:gd name="connsiteX39" fmla="*/ 49237 w 379827"/>
                <a:gd name="connsiteY39" fmla="*/ 1153550 h 3446584"/>
                <a:gd name="connsiteX40" fmla="*/ 35169 w 379827"/>
                <a:gd name="connsiteY40" fmla="*/ 984738 h 3446584"/>
                <a:gd name="connsiteX41" fmla="*/ 28135 w 379827"/>
                <a:gd name="connsiteY41" fmla="*/ 956603 h 3446584"/>
                <a:gd name="connsiteX42" fmla="*/ 14067 w 379827"/>
                <a:gd name="connsiteY42" fmla="*/ 858129 h 3446584"/>
                <a:gd name="connsiteX43" fmla="*/ 0 w 379827"/>
                <a:gd name="connsiteY43" fmla="*/ 801858 h 3446584"/>
                <a:gd name="connsiteX44" fmla="*/ 7034 w 379827"/>
                <a:gd name="connsiteY44" fmla="*/ 429064 h 3446584"/>
                <a:gd name="connsiteX45" fmla="*/ 14067 w 379827"/>
                <a:gd name="connsiteY45" fmla="*/ 407963 h 3446584"/>
                <a:gd name="connsiteX46" fmla="*/ 28135 w 379827"/>
                <a:gd name="connsiteY46" fmla="*/ 302455 h 3446584"/>
                <a:gd name="connsiteX47" fmla="*/ 42203 w 379827"/>
                <a:gd name="connsiteY47" fmla="*/ 260252 h 3446584"/>
                <a:gd name="connsiteX48" fmla="*/ 63304 w 379827"/>
                <a:gd name="connsiteY48" fmla="*/ 189914 h 3446584"/>
                <a:gd name="connsiteX49" fmla="*/ 70338 w 379827"/>
                <a:gd name="connsiteY49" fmla="*/ 168812 h 3446584"/>
                <a:gd name="connsiteX50" fmla="*/ 84406 w 379827"/>
                <a:gd name="connsiteY50" fmla="*/ 147710 h 3446584"/>
                <a:gd name="connsiteX51" fmla="*/ 98474 w 379827"/>
                <a:gd name="connsiteY51" fmla="*/ 105507 h 3446584"/>
                <a:gd name="connsiteX52" fmla="*/ 112541 w 379827"/>
                <a:gd name="connsiteY52" fmla="*/ 84406 h 3446584"/>
                <a:gd name="connsiteX53" fmla="*/ 126609 w 379827"/>
                <a:gd name="connsiteY53" fmla="*/ 42203 h 3446584"/>
                <a:gd name="connsiteX54" fmla="*/ 147710 w 379827"/>
                <a:gd name="connsiteY54" fmla="*/ 28135 h 3446584"/>
                <a:gd name="connsiteX55" fmla="*/ 175846 w 379827"/>
                <a:gd name="connsiteY55" fmla="*/ 14067 h 3446584"/>
                <a:gd name="connsiteX56" fmla="*/ 189914 w 379827"/>
                <a:gd name="connsiteY56" fmla="*/ 0 h 344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79827" h="3446584">
                  <a:moveTo>
                    <a:pt x="379827" y="3446584"/>
                  </a:moveTo>
                  <a:cubicBezTo>
                    <a:pt x="376880" y="3441672"/>
                    <a:pt x="352395" y="3399599"/>
                    <a:pt x="344658" y="3390314"/>
                  </a:cubicBezTo>
                  <a:cubicBezTo>
                    <a:pt x="338290" y="3382672"/>
                    <a:pt x="330591" y="3376246"/>
                    <a:pt x="323557" y="3369212"/>
                  </a:cubicBezTo>
                  <a:cubicBezTo>
                    <a:pt x="321212" y="3362178"/>
                    <a:pt x="319444" y="3354925"/>
                    <a:pt x="316523" y="3348110"/>
                  </a:cubicBezTo>
                  <a:cubicBezTo>
                    <a:pt x="305814" y="3323123"/>
                    <a:pt x="302515" y="3320065"/>
                    <a:pt x="288387" y="3298874"/>
                  </a:cubicBezTo>
                  <a:cubicBezTo>
                    <a:pt x="286043" y="3291840"/>
                    <a:pt x="285033" y="3284210"/>
                    <a:pt x="281354" y="3277772"/>
                  </a:cubicBezTo>
                  <a:cubicBezTo>
                    <a:pt x="268598" y="3255449"/>
                    <a:pt x="257078" y="3250323"/>
                    <a:pt x="246184" y="3228535"/>
                  </a:cubicBezTo>
                  <a:cubicBezTo>
                    <a:pt x="242868" y="3221904"/>
                    <a:pt x="242466" y="3214065"/>
                    <a:pt x="239150" y="3207434"/>
                  </a:cubicBezTo>
                  <a:cubicBezTo>
                    <a:pt x="235369" y="3199873"/>
                    <a:pt x="228863" y="3193893"/>
                    <a:pt x="225083" y="3186332"/>
                  </a:cubicBezTo>
                  <a:cubicBezTo>
                    <a:pt x="220038" y="3176241"/>
                    <a:pt x="213269" y="3146110"/>
                    <a:pt x="211015" y="3137095"/>
                  </a:cubicBezTo>
                  <a:cubicBezTo>
                    <a:pt x="214551" y="3105270"/>
                    <a:pt x="225083" y="3015774"/>
                    <a:pt x="225083" y="2989384"/>
                  </a:cubicBezTo>
                  <a:cubicBezTo>
                    <a:pt x="225083" y="2933065"/>
                    <a:pt x="222062" y="2876748"/>
                    <a:pt x="218049" y="2820572"/>
                  </a:cubicBezTo>
                  <a:cubicBezTo>
                    <a:pt x="217360" y="2810930"/>
                    <a:pt x="213112" y="2801874"/>
                    <a:pt x="211015" y="2792437"/>
                  </a:cubicBezTo>
                  <a:cubicBezTo>
                    <a:pt x="208421" y="2780766"/>
                    <a:pt x="207127" y="2768801"/>
                    <a:pt x="203981" y="2757267"/>
                  </a:cubicBezTo>
                  <a:cubicBezTo>
                    <a:pt x="200079" y="2742961"/>
                    <a:pt x="194603" y="2729132"/>
                    <a:pt x="189914" y="2715064"/>
                  </a:cubicBezTo>
                  <a:cubicBezTo>
                    <a:pt x="182024" y="2691394"/>
                    <a:pt x="182716" y="2690159"/>
                    <a:pt x="168812" y="2665827"/>
                  </a:cubicBezTo>
                  <a:cubicBezTo>
                    <a:pt x="164618" y="2658487"/>
                    <a:pt x="159433" y="2651760"/>
                    <a:pt x="154744" y="2644726"/>
                  </a:cubicBezTo>
                  <a:cubicBezTo>
                    <a:pt x="152399" y="2637692"/>
                    <a:pt x="149508" y="2630817"/>
                    <a:pt x="147710" y="2623624"/>
                  </a:cubicBezTo>
                  <a:cubicBezTo>
                    <a:pt x="130471" y="2554664"/>
                    <a:pt x="140483" y="2527660"/>
                    <a:pt x="147710" y="2433710"/>
                  </a:cubicBezTo>
                  <a:cubicBezTo>
                    <a:pt x="148451" y="2424071"/>
                    <a:pt x="152647" y="2415012"/>
                    <a:pt x="154744" y="2405575"/>
                  </a:cubicBezTo>
                  <a:cubicBezTo>
                    <a:pt x="179907" y="2292346"/>
                    <a:pt x="139456" y="2467947"/>
                    <a:pt x="168812" y="2321169"/>
                  </a:cubicBezTo>
                  <a:cubicBezTo>
                    <a:pt x="170266" y="2313899"/>
                    <a:pt x="173501" y="2307101"/>
                    <a:pt x="175846" y="2300067"/>
                  </a:cubicBezTo>
                  <a:cubicBezTo>
                    <a:pt x="178191" y="2281310"/>
                    <a:pt x="179772" y="2262442"/>
                    <a:pt x="182880" y="2243797"/>
                  </a:cubicBezTo>
                  <a:cubicBezTo>
                    <a:pt x="198238" y="2151652"/>
                    <a:pt x="181310" y="2289955"/>
                    <a:pt x="196947" y="2180492"/>
                  </a:cubicBezTo>
                  <a:cubicBezTo>
                    <a:pt x="210447" y="2085985"/>
                    <a:pt x="196373" y="2147617"/>
                    <a:pt x="211015" y="2089052"/>
                  </a:cubicBezTo>
                  <a:cubicBezTo>
                    <a:pt x="208670" y="1978855"/>
                    <a:pt x="209984" y="1868519"/>
                    <a:pt x="203981" y="1758461"/>
                  </a:cubicBezTo>
                  <a:cubicBezTo>
                    <a:pt x="202928" y="1739155"/>
                    <a:pt x="196028" y="1720532"/>
                    <a:pt x="189914" y="1702190"/>
                  </a:cubicBezTo>
                  <a:lnTo>
                    <a:pt x="161778" y="1617784"/>
                  </a:lnTo>
                  <a:cubicBezTo>
                    <a:pt x="159433" y="1610750"/>
                    <a:pt x="158060" y="1603315"/>
                    <a:pt x="154744" y="1596683"/>
                  </a:cubicBezTo>
                  <a:cubicBezTo>
                    <a:pt x="150055" y="1587304"/>
                    <a:pt x="144571" y="1578283"/>
                    <a:pt x="140677" y="1568547"/>
                  </a:cubicBezTo>
                  <a:cubicBezTo>
                    <a:pt x="135170" y="1554779"/>
                    <a:pt x="131298" y="1540412"/>
                    <a:pt x="126609" y="1526344"/>
                  </a:cubicBezTo>
                  <a:lnTo>
                    <a:pt x="112541" y="1484141"/>
                  </a:lnTo>
                  <a:cubicBezTo>
                    <a:pt x="110196" y="1474763"/>
                    <a:pt x="107604" y="1465443"/>
                    <a:pt x="105507" y="1456006"/>
                  </a:cubicBezTo>
                  <a:cubicBezTo>
                    <a:pt x="102914" y="1444336"/>
                    <a:pt x="100613" y="1432599"/>
                    <a:pt x="98474" y="1420837"/>
                  </a:cubicBezTo>
                  <a:cubicBezTo>
                    <a:pt x="95923" y="1406805"/>
                    <a:pt x="94534" y="1392556"/>
                    <a:pt x="91440" y="1378634"/>
                  </a:cubicBezTo>
                  <a:cubicBezTo>
                    <a:pt x="89832" y="1371396"/>
                    <a:pt x="86751" y="1364566"/>
                    <a:pt x="84406" y="1357532"/>
                  </a:cubicBezTo>
                  <a:cubicBezTo>
                    <a:pt x="80135" y="1323363"/>
                    <a:pt x="78394" y="1298316"/>
                    <a:pt x="70338" y="1266092"/>
                  </a:cubicBezTo>
                  <a:cubicBezTo>
                    <a:pt x="68540" y="1258899"/>
                    <a:pt x="65649" y="1252024"/>
                    <a:pt x="63304" y="1244990"/>
                  </a:cubicBezTo>
                  <a:cubicBezTo>
                    <a:pt x="60959" y="1223889"/>
                    <a:pt x="59498" y="1202670"/>
                    <a:pt x="56270" y="1181686"/>
                  </a:cubicBezTo>
                  <a:cubicBezTo>
                    <a:pt x="54800" y="1172131"/>
                    <a:pt x="50199" y="1163169"/>
                    <a:pt x="49237" y="1153550"/>
                  </a:cubicBezTo>
                  <a:cubicBezTo>
                    <a:pt x="40334" y="1064520"/>
                    <a:pt x="47212" y="1056993"/>
                    <a:pt x="35169" y="984738"/>
                  </a:cubicBezTo>
                  <a:cubicBezTo>
                    <a:pt x="33580" y="975203"/>
                    <a:pt x="30480" y="965981"/>
                    <a:pt x="28135" y="956603"/>
                  </a:cubicBezTo>
                  <a:cubicBezTo>
                    <a:pt x="24708" y="929189"/>
                    <a:pt x="20153" y="886529"/>
                    <a:pt x="14067" y="858129"/>
                  </a:cubicBezTo>
                  <a:cubicBezTo>
                    <a:pt x="10016" y="839224"/>
                    <a:pt x="0" y="801858"/>
                    <a:pt x="0" y="801858"/>
                  </a:cubicBezTo>
                  <a:cubicBezTo>
                    <a:pt x="2345" y="677593"/>
                    <a:pt x="2598" y="553272"/>
                    <a:pt x="7034" y="429064"/>
                  </a:cubicBezTo>
                  <a:cubicBezTo>
                    <a:pt x="7299" y="421655"/>
                    <a:pt x="12940" y="415291"/>
                    <a:pt x="14067" y="407963"/>
                  </a:cubicBezTo>
                  <a:cubicBezTo>
                    <a:pt x="21638" y="358750"/>
                    <a:pt x="16811" y="343976"/>
                    <a:pt x="28135" y="302455"/>
                  </a:cubicBezTo>
                  <a:cubicBezTo>
                    <a:pt x="32037" y="288149"/>
                    <a:pt x="38606" y="274638"/>
                    <a:pt x="42203" y="260252"/>
                  </a:cubicBezTo>
                  <a:cubicBezTo>
                    <a:pt x="52833" y="217733"/>
                    <a:pt x="46181" y="241285"/>
                    <a:pt x="63304" y="189914"/>
                  </a:cubicBezTo>
                  <a:cubicBezTo>
                    <a:pt x="65649" y="182880"/>
                    <a:pt x="66225" y="174981"/>
                    <a:pt x="70338" y="168812"/>
                  </a:cubicBezTo>
                  <a:cubicBezTo>
                    <a:pt x="75027" y="161778"/>
                    <a:pt x="80973" y="155435"/>
                    <a:pt x="84406" y="147710"/>
                  </a:cubicBezTo>
                  <a:cubicBezTo>
                    <a:pt x="90429" y="134159"/>
                    <a:pt x="90249" y="117845"/>
                    <a:pt x="98474" y="105507"/>
                  </a:cubicBezTo>
                  <a:cubicBezTo>
                    <a:pt x="103163" y="98473"/>
                    <a:pt x="109108" y="92131"/>
                    <a:pt x="112541" y="84406"/>
                  </a:cubicBezTo>
                  <a:cubicBezTo>
                    <a:pt x="118563" y="70855"/>
                    <a:pt x="114271" y="50429"/>
                    <a:pt x="126609" y="42203"/>
                  </a:cubicBezTo>
                  <a:cubicBezTo>
                    <a:pt x="133643" y="37514"/>
                    <a:pt x="140370" y="32329"/>
                    <a:pt x="147710" y="28135"/>
                  </a:cubicBezTo>
                  <a:cubicBezTo>
                    <a:pt x="156814" y="22933"/>
                    <a:pt x="167121" y="19883"/>
                    <a:pt x="175846" y="14067"/>
                  </a:cubicBezTo>
                  <a:cubicBezTo>
                    <a:pt x="181364" y="10389"/>
                    <a:pt x="185225" y="4689"/>
                    <a:pt x="189914"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385115" y="1036090"/>
              <a:ext cx="543739" cy="369332"/>
            </a:xfrm>
            <a:prstGeom prst="rect">
              <a:avLst/>
            </a:prstGeom>
          </p:spPr>
          <p:txBody>
            <a:bodyPr wrap="none">
              <a:spAutoFit/>
            </a:bodyPr>
            <a:lstStyle/>
            <a:p>
              <a:r>
                <a:rPr lang="en-US" dirty="0">
                  <a:solidFill>
                    <a:schemeClr val="bg1"/>
                  </a:solidFill>
                  <a:latin typeface="Arial" panose="020B0604020202020204" pitchFamily="34" charset="0"/>
                  <a:ea typeface="Tahoma" panose="020B0604030504040204" pitchFamily="34" charset="0"/>
                  <a:cs typeface="Arial" panose="020B0604020202020204" pitchFamily="34" charset="0"/>
                </a:rPr>
                <a:t>CM</a:t>
              </a:r>
            </a:p>
          </p:txBody>
        </p:sp>
      </p:grpSp>
      <p:sp>
        <p:nvSpPr>
          <p:cNvPr id="21" name="Rectangle 20"/>
          <p:cNvSpPr/>
          <p:nvPr/>
        </p:nvSpPr>
        <p:spPr>
          <a:xfrm>
            <a:off x="93142" y="94285"/>
            <a:ext cx="3062057" cy="400110"/>
          </a:xfrm>
          <a:prstGeom prst="rect">
            <a:avLst/>
          </a:prstGeom>
        </p:spPr>
        <p:txBody>
          <a:bodyPr wrap="none">
            <a:spAutoFit/>
          </a:bodyPr>
          <a:lstStyle/>
          <a:p>
            <a:r>
              <a:rPr lang="en-US" sz="2000" b="1" dirty="0" smtClean="0">
                <a:latin typeface="Arial" panose="020B0604020202020204" pitchFamily="34" charset="0"/>
                <a:cs typeface="Arial" panose="020B0604020202020204" pitchFamily="34" charset="0"/>
              </a:rPr>
              <a:t>Thermodynamic model</a:t>
            </a:r>
            <a:endParaRPr lang="en-US" sz="2000" dirty="0"/>
          </a:p>
        </p:txBody>
      </p:sp>
      <p:sp>
        <p:nvSpPr>
          <p:cNvPr id="22" name="Rectangle 4"/>
          <p:cNvSpPr>
            <a:spLocks noChangeArrowheads="1"/>
          </p:cNvSpPr>
          <p:nvPr/>
        </p:nvSpPr>
        <p:spPr bwMode="auto">
          <a:xfrm>
            <a:off x="352574" y="642210"/>
            <a:ext cx="654624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ea typeface="MS PGothic" panose="020B0600070205080204" pitchFamily="34" charset="-128"/>
                <a:cs typeface="Tahoma" panose="020B0604030504040204" pitchFamily="34" charset="0"/>
              </a:defRPr>
            </a:lvl1pPr>
            <a:lvl2pPr marL="742950" indent="-285750">
              <a:lnSpc>
                <a:spcPct val="90000"/>
              </a:lnSpc>
              <a:spcBef>
                <a:spcPts val="500"/>
              </a:spcBef>
              <a:buFont typeface="Wingdings" panose="05000000000000000000" pitchFamily="2" charset="2"/>
              <a:buChar char="§"/>
              <a:defRPr sz="24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nSpc>
                <a:spcPct val="90000"/>
              </a:lnSpc>
              <a:spcBef>
                <a:spcPts val="500"/>
              </a:spcBef>
              <a:buFont typeface="Tahoma" panose="020B0604030504040204" pitchFamily="34" charset="0"/>
              <a:buChar char="−"/>
              <a:defRPr sz="20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nSpc>
                <a:spcPct val="90000"/>
              </a:lnSpc>
              <a:spcBef>
                <a:spcPts val="500"/>
              </a:spcBef>
              <a:buFont typeface="Tahoma" panose="020B060403050404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9pPr>
          </a:lstStyle>
          <a:p>
            <a:pPr>
              <a:lnSpc>
                <a:spcPct val="100000"/>
              </a:lnSpc>
              <a:spcBef>
                <a:spcPct val="0"/>
              </a:spcBef>
              <a:buNone/>
            </a:pPr>
            <a:r>
              <a:rPr lang="en-US" altLang="en-US" sz="1800" dirty="0" smtClean="0">
                <a:latin typeface="Arial" panose="020B0604020202020204" pitchFamily="34" charset="0"/>
                <a:cs typeface="Arial" panose="020B0604020202020204" pitchFamily="34" charset="0"/>
              </a:rPr>
              <a:t>An idealized </a:t>
            </a:r>
            <a:r>
              <a:rPr lang="en-US" altLang="en-US" sz="1800" dirty="0">
                <a:latin typeface="Arial" panose="020B0604020202020204" pitchFamily="34" charset="0"/>
                <a:cs typeface="Arial" panose="020B0604020202020204" pitchFamily="34" charset="0"/>
              </a:rPr>
              <a:t>thermodynamic model </a:t>
            </a:r>
            <a:r>
              <a:rPr lang="en-US" altLang="en-US" sz="1800" dirty="0" smtClean="0">
                <a:latin typeface="Arial" panose="020B0604020202020204" pitchFamily="34" charset="0"/>
                <a:cs typeface="Arial" panose="020B0604020202020204" pitchFamily="34" charset="0"/>
              </a:rPr>
              <a:t>has been developed to estimate the </a:t>
            </a:r>
            <a:r>
              <a:rPr lang="en-US" altLang="en-US" sz="1800" dirty="0">
                <a:latin typeface="Arial" panose="020B0604020202020204" pitchFamily="34" charset="0"/>
                <a:cs typeface="Arial" panose="020B0604020202020204" pitchFamily="34" charset="0"/>
              </a:rPr>
              <a:t>volume velocity output of a cycled </a:t>
            </a:r>
            <a:r>
              <a:rPr lang="en-US" altLang="en-US" sz="1800" dirty="0" smtClean="0">
                <a:latin typeface="Arial" panose="020B0604020202020204" pitchFamily="34" charset="0"/>
                <a:cs typeface="Arial" panose="020B0604020202020204" pitchFamily="34" charset="0"/>
              </a:rPr>
              <a:t>gas-burner. This model defines </a:t>
            </a:r>
            <a:r>
              <a:rPr lang="en-US" altLang="en-US" sz="1800" dirty="0">
                <a:latin typeface="Arial" panose="020B0604020202020204" pitchFamily="34" charset="0"/>
                <a:cs typeface="Arial" panose="020B0604020202020204" pitchFamily="34" charset="0"/>
              </a:rPr>
              <a:t>a thermodynamic control-mass (CM) </a:t>
            </a:r>
            <a:r>
              <a:rPr lang="en-US" altLang="en-US" sz="1800" dirty="0" smtClean="0">
                <a:latin typeface="Arial" panose="020B0604020202020204" pitchFamily="34" charset="0"/>
                <a:cs typeface="Arial" panose="020B0604020202020204" pitchFamily="34" charset="0"/>
              </a:rPr>
              <a:t>encompassing </a:t>
            </a:r>
            <a:r>
              <a:rPr lang="en-US" altLang="en-US" sz="1800" dirty="0">
                <a:latin typeface="Arial" panose="020B0604020202020204" pitchFamily="34" charset="0"/>
                <a:cs typeface="Arial" panose="020B0604020202020204" pitchFamily="34" charset="0"/>
              </a:rPr>
              <a:t>the burner’s gaseous volume injection of highly heated combustion constituents</a:t>
            </a:r>
            <a:r>
              <a:rPr lang="en-US" altLang="en-US" sz="1800" dirty="0" smtClean="0">
                <a:latin typeface="Arial" panose="020B0604020202020204" pitchFamily="34" charset="0"/>
                <a:cs typeface="Arial" panose="020B0604020202020204" pitchFamily="34" charset="0"/>
              </a:rPr>
              <a:t>. Assuming stoichiometric combustion, the </a:t>
            </a:r>
            <a:r>
              <a:rPr lang="en-US" altLang="en-US" sz="1800" b="1" i="1" dirty="0" smtClean="0">
                <a:latin typeface="Arial" panose="020B0604020202020204" pitchFamily="34" charset="0"/>
                <a:cs typeface="Arial" panose="020B0604020202020204" pitchFamily="34" charset="0"/>
              </a:rPr>
              <a:t>volume velocity output of the source is directly proportional to the effective heat power of the burner</a:t>
            </a:r>
            <a:r>
              <a:rPr lang="en-US" altLang="en-US" sz="1800" dirty="0" smtClean="0">
                <a:latin typeface="Arial" panose="020B0604020202020204" pitchFamily="34" charset="0"/>
                <a:cs typeface="Arial" panose="020B0604020202020204" pitchFamily="34" charset="0"/>
              </a:rPr>
              <a:t>. This relationship displays the scalable nature of this method, e.g., two burners placed near one another would output twice the volume velocity of a single burner. Please s</a:t>
            </a:r>
            <a:r>
              <a:rPr lang="en-US" altLang="en-US" sz="1800" i="1" dirty="0" smtClean="0">
                <a:latin typeface="Arial" panose="020B0604020202020204" pitchFamily="34" charset="0"/>
                <a:cs typeface="Arial" panose="020B0604020202020204" pitchFamily="34" charset="0"/>
              </a:rPr>
              <a:t>ee reference at the bottom of this slide for model development. </a:t>
            </a:r>
          </a:p>
          <a:p>
            <a:pPr>
              <a:lnSpc>
                <a:spcPct val="100000"/>
              </a:lnSpc>
              <a:spcBef>
                <a:spcPct val="0"/>
              </a:spcBef>
              <a:buNone/>
            </a:pPr>
            <a:endParaRPr lang="en-US" altLang="en-US" sz="1800" dirty="0">
              <a:latin typeface="Arial" panose="020B0604020202020204" pitchFamily="34" charset="0"/>
              <a:cs typeface="Arial" panose="020B0604020202020204" pitchFamily="34" charset="0"/>
            </a:endParaRPr>
          </a:p>
        </p:txBody>
      </p:sp>
      <p:sp>
        <p:nvSpPr>
          <p:cNvPr id="23" name="Rectangle 22"/>
          <p:cNvSpPr/>
          <p:nvPr/>
        </p:nvSpPr>
        <p:spPr>
          <a:xfrm>
            <a:off x="-6013" y="6457890"/>
            <a:ext cx="6322423" cy="400110"/>
          </a:xfrm>
          <a:prstGeom prst="rect">
            <a:avLst/>
          </a:prstGeom>
        </p:spPr>
        <p:txBody>
          <a:bodyPr wrap="square">
            <a:spAutoFit/>
          </a:bodyPr>
          <a:lstStyle/>
          <a:p>
            <a:r>
              <a:rPr lang="en-US" sz="1000" i="1" dirty="0">
                <a:latin typeface="Arial" panose="020B0604020202020204" pitchFamily="34" charset="0"/>
                <a:cs typeface="Arial" panose="020B0604020202020204" pitchFamily="34" charset="0"/>
              </a:rPr>
              <a:t>Smith, C. M., &amp; Gabrielson, T. B. (2020). </a:t>
            </a:r>
            <a:r>
              <a:rPr lang="en-US" sz="1000" i="1" dirty="0" err="1">
                <a:latin typeface="Arial" panose="020B0604020202020204" pitchFamily="34" charset="0"/>
                <a:cs typeface="Arial" panose="020B0604020202020204" pitchFamily="34" charset="0"/>
              </a:rPr>
              <a:t>Farfield</a:t>
            </a:r>
            <a:r>
              <a:rPr lang="en-US" sz="1000" i="1" dirty="0">
                <a:latin typeface="Arial" panose="020B0604020202020204" pitchFamily="34" charset="0"/>
                <a:cs typeface="Arial" panose="020B0604020202020204" pitchFamily="34" charset="0"/>
              </a:rPr>
              <a:t> coherent infrasound generation using an air-propane burner. The Journal of the Acoustical Society of America, 148(5), 3181-3194.</a:t>
            </a:r>
          </a:p>
        </p:txBody>
      </p:sp>
      <p:sp>
        <p:nvSpPr>
          <p:cNvPr id="2" name="Slide Number Placeholder 1"/>
          <p:cNvSpPr>
            <a:spLocks noGrp="1"/>
          </p:cNvSpPr>
          <p:nvPr>
            <p:ph type="sldNum" sz="quarter" idx="12"/>
          </p:nvPr>
        </p:nvSpPr>
        <p:spPr/>
        <p:txBody>
          <a:bodyPr/>
          <a:lstStyle/>
          <a:p>
            <a:fld id="{1F2EC1B6-8700-43E3-82F9-9E89FBAF7DB8}" type="slidenum">
              <a:rPr lang="en-US" smtClean="0"/>
              <a:t>5</a:t>
            </a:fld>
            <a:endParaRPr lang="en-US"/>
          </a:p>
        </p:txBody>
      </p:sp>
    </p:spTree>
    <p:extLst>
      <p:ext uri="{BB962C8B-B14F-4D97-AF65-F5344CB8AC3E}">
        <p14:creationId xmlns:p14="http://schemas.microsoft.com/office/powerpoint/2010/main" val="13652313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4"/>
          <p:cNvSpPr>
            <a:spLocks noChangeArrowheads="1"/>
          </p:cNvSpPr>
          <p:nvPr/>
        </p:nvSpPr>
        <p:spPr bwMode="auto">
          <a:xfrm>
            <a:off x="352574" y="642210"/>
            <a:ext cx="851274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ea typeface="MS PGothic" panose="020B0600070205080204" pitchFamily="34" charset="-128"/>
                <a:cs typeface="Tahoma" panose="020B0604030504040204" pitchFamily="34" charset="0"/>
              </a:defRPr>
            </a:lvl1pPr>
            <a:lvl2pPr marL="742950" indent="-285750">
              <a:lnSpc>
                <a:spcPct val="90000"/>
              </a:lnSpc>
              <a:spcBef>
                <a:spcPts val="500"/>
              </a:spcBef>
              <a:buFont typeface="Wingdings" panose="05000000000000000000" pitchFamily="2" charset="2"/>
              <a:buChar char="§"/>
              <a:defRPr sz="24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nSpc>
                <a:spcPct val="90000"/>
              </a:lnSpc>
              <a:spcBef>
                <a:spcPts val="500"/>
              </a:spcBef>
              <a:buFont typeface="Tahoma" panose="020B0604030504040204" pitchFamily="34" charset="0"/>
              <a:buChar char="−"/>
              <a:defRPr sz="20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nSpc>
                <a:spcPct val="90000"/>
              </a:lnSpc>
              <a:spcBef>
                <a:spcPts val="500"/>
              </a:spcBef>
              <a:buFont typeface="Tahoma" panose="020B060403050404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9pPr>
          </a:lstStyle>
          <a:p>
            <a:pPr>
              <a:lnSpc>
                <a:spcPct val="100000"/>
              </a:lnSpc>
              <a:spcBef>
                <a:spcPct val="0"/>
              </a:spcBef>
              <a:buNone/>
            </a:pPr>
            <a:r>
              <a:rPr lang="en-US" altLang="en-US" sz="1800" dirty="0" smtClean="0">
                <a:latin typeface="Arial" panose="020B0604020202020204" pitchFamily="34" charset="0"/>
                <a:cs typeface="Arial" panose="020B0604020202020204" pitchFamily="34" charset="0"/>
              </a:rPr>
              <a:t>The source was designed to maximize heat power output while ensuring safe and automated control. The current prototype is compose of dual liquid propane burners. Liquid propane is periodically injected into the vaporization coils using digitally controlled solenoid valves. </a:t>
            </a:r>
            <a:endParaRPr lang="en-US" altLang="en-US" sz="1800" i="1" dirty="0">
              <a:latin typeface="Arial" panose="020B0604020202020204" pitchFamily="34" charset="0"/>
              <a:cs typeface="Arial" panose="020B0604020202020204" pitchFamily="34" charset="0"/>
            </a:endParaRPr>
          </a:p>
          <a:p>
            <a:pPr>
              <a:lnSpc>
                <a:spcPct val="100000"/>
              </a:lnSpc>
              <a:spcBef>
                <a:spcPct val="0"/>
              </a:spcBef>
              <a:buNone/>
            </a:pPr>
            <a:endParaRPr lang="en-US" altLang="en-US" sz="1800" dirty="0">
              <a:latin typeface="Arial" panose="020B0604020202020204" pitchFamily="34" charset="0"/>
              <a:cs typeface="Arial" panose="020B0604020202020204" pitchFamily="34" charset="0"/>
            </a:endParaRPr>
          </a:p>
        </p:txBody>
      </p:sp>
      <p:sp>
        <p:nvSpPr>
          <p:cNvPr id="38" name="Rectangle 4"/>
          <p:cNvSpPr>
            <a:spLocks noChangeArrowheads="1"/>
          </p:cNvSpPr>
          <p:nvPr/>
        </p:nvSpPr>
        <p:spPr bwMode="auto">
          <a:xfrm>
            <a:off x="352575" y="5840255"/>
            <a:ext cx="851274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ea typeface="MS PGothic" panose="020B0600070205080204" pitchFamily="34" charset="-128"/>
                <a:cs typeface="Tahoma" panose="020B0604030504040204" pitchFamily="34" charset="0"/>
              </a:defRPr>
            </a:lvl1pPr>
            <a:lvl2pPr marL="742950" indent="-285750">
              <a:lnSpc>
                <a:spcPct val="90000"/>
              </a:lnSpc>
              <a:spcBef>
                <a:spcPts val="500"/>
              </a:spcBef>
              <a:buFont typeface="Wingdings" panose="05000000000000000000" pitchFamily="2" charset="2"/>
              <a:buChar char="§"/>
              <a:defRPr sz="24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nSpc>
                <a:spcPct val="90000"/>
              </a:lnSpc>
              <a:spcBef>
                <a:spcPts val="500"/>
              </a:spcBef>
              <a:buFont typeface="Tahoma" panose="020B0604030504040204" pitchFamily="34" charset="0"/>
              <a:buChar char="−"/>
              <a:defRPr sz="20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nSpc>
                <a:spcPct val="90000"/>
              </a:lnSpc>
              <a:spcBef>
                <a:spcPts val="500"/>
              </a:spcBef>
              <a:buFont typeface="Tahoma" panose="020B060403050404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9pPr>
          </a:lstStyle>
          <a:p>
            <a:pPr>
              <a:lnSpc>
                <a:spcPct val="100000"/>
              </a:lnSpc>
              <a:spcBef>
                <a:spcPct val="0"/>
              </a:spcBef>
              <a:buNone/>
            </a:pPr>
            <a:r>
              <a:rPr lang="en-US" altLang="en-US" sz="1800" dirty="0">
                <a:latin typeface="Arial" panose="020B0604020202020204" pitchFamily="34" charset="0"/>
                <a:cs typeface="Arial" panose="020B0604020202020204" pitchFamily="34" charset="0"/>
              </a:rPr>
              <a:t>50 </a:t>
            </a:r>
            <a:r>
              <a:rPr lang="en-US" altLang="en-US" sz="1800" dirty="0" smtClean="0">
                <a:latin typeface="Arial" panose="020B0604020202020204" pitchFamily="34" charset="0"/>
                <a:cs typeface="Arial" panose="020B0604020202020204" pitchFamily="34" charset="0"/>
              </a:rPr>
              <a:t>to </a:t>
            </a:r>
            <a:r>
              <a:rPr lang="en-US" altLang="en-US" sz="1800" dirty="0">
                <a:latin typeface="Arial" panose="020B0604020202020204" pitchFamily="34" charset="0"/>
                <a:cs typeface="Arial" panose="020B0604020202020204" pitchFamily="34" charset="0"/>
              </a:rPr>
              <a:t>1000 meters from the source</a:t>
            </a:r>
            <a:r>
              <a:rPr lang="en-US" altLang="en-US" sz="1800" dirty="0" smtClean="0">
                <a:latin typeface="Arial" panose="020B0604020202020204" pitchFamily="34" charset="0"/>
                <a:cs typeface="Arial" panose="020B0604020202020204" pitchFamily="34" charset="0"/>
              </a:rPr>
              <a:t>. The source was operated for five minutes synchronously and the entire five minutes was processed using a single DFT. </a:t>
            </a:r>
            <a:endParaRPr lang="en-US" altLang="en-US" sz="1800" dirty="0">
              <a:latin typeface="Arial" panose="020B0604020202020204" pitchFamily="34" charset="0"/>
              <a:cs typeface="Arial" panose="020B0604020202020204" pitchFamily="34" charset="0"/>
            </a:endParaRPr>
          </a:p>
          <a:p>
            <a:pPr>
              <a:lnSpc>
                <a:spcPct val="100000"/>
              </a:lnSpc>
              <a:spcBef>
                <a:spcPct val="0"/>
              </a:spcBef>
              <a:buNone/>
            </a:pPr>
            <a:r>
              <a:rPr lang="en-US" altLang="en-US" sz="1800" dirty="0" smtClean="0">
                <a:latin typeface="Arial" panose="020B0604020202020204" pitchFamily="34" charset="0"/>
                <a:cs typeface="Arial" panose="020B0604020202020204" pitchFamily="34" charset="0"/>
              </a:rPr>
              <a:t> </a:t>
            </a:r>
            <a:endParaRPr lang="en-US" altLang="en-US" sz="1800" dirty="0">
              <a:latin typeface="Arial" panose="020B0604020202020204" pitchFamily="34" charset="0"/>
              <a:cs typeface="Arial" panose="020B0604020202020204" pitchFamily="34" charset="0"/>
            </a:endParaRPr>
          </a:p>
        </p:txBody>
      </p:sp>
      <p:sp>
        <p:nvSpPr>
          <p:cNvPr id="7" name="Rectangle 6"/>
          <p:cNvSpPr/>
          <p:nvPr/>
        </p:nvSpPr>
        <p:spPr>
          <a:xfrm>
            <a:off x="93142" y="94285"/>
            <a:ext cx="3986989" cy="400110"/>
          </a:xfrm>
          <a:prstGeom prst="rect">
            <a:avLst/>
          </a:prstGeom>
        </p:spPr>
        <p:txBody>
          <a:bodyPr wrap="none">
            <a:spAutoFit/>
          </a:bodyPr>
          <a:lstStyle/>
          <a:p>
            <a:r>
              <a:rPr lang="en-US" sz="2000" b="1" dirty="0" smtClean="0">
                <a:latin typeface="Arial" panose="020B0604020202020204" pitchFamily="34" charset="0"/>
                <a:cs typeface="Arial" panose="020B0604020202020204" pitchFamily="34" charset="0"/>
              </a:rPr>
              <a:t>Source design and field testing</a:t>
            </a:r>
            <a:endParaRPr lang="en-US" sz="2000" dirty="0"/>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9101" y="2090059"/>
            <a:ext cx="4660370" cy="3495278"/>
          </a:xfrm>
          <a:prstGeom prst="rect">
            <a:avLst/>
          </a:prstGeom>
          <a:ln>
            <a:solidFill>
              <a:schemeClr val="tx1"/>
            </a:solidFill>
          </a:ln>
        </p:spPr>
      </p:pic>
      <p:sp>
        <p:nvSpPr>
          <p:cNvPr id="8" name="Rectangle 7"/>
          <p:cNvSpPr/>
          <p:nvPr/>
        </p:nvSpPr>
        <p:spPr>
          <a:xfrm>
            <a:off x="4194892" y="1738145"/>
            <a:ext cx="4522385" cy="369332"/>
          </a:xfrm>
          <a:prstGeom prst="rect">
            <a:avLst/>
          </a:prstGeom>
        </p:spPr>
        <p:txBody>
          <a:bodyPr wrap="square">
            <a:spAutoFit/>
          </a:bodyPr>
          <a:lstStyle/>
          <a:p>
            <a:r>
              <a:rPr lang="en-US" altLang="en-US" b="1" dirty="0" smtClean="0">
                <a:latin typeface="Arial" panose="020B0604020202020204" pitchFamily="34" charset="0"/>
                <a:cs typeface="Arial" panose="020B0604020202020204" pitchFamily="34" charset="0"/>
              </a:rPr>
              <a:t>Custom Built 10 MW Infrasound Source</a:t>
            </a:r>
            <a:endParaRPr lang="en-US" b="1" dirty="0"/>
          </a:p>
        </p:txBody>
      </p:sp>
      <p:sp>
        <p:nvSpPr>
          <p:cNvPr id="26" name="Rectangle 4"/>
          <p:cNvSpPr>
            <a:spLocks noChangeArrowheads="1"/>
          </p:cNvSpPr>
          <p:nvPr/>
        </p:nvSpPr>
        <p:spPr bwMode="auto">
          <a:xfrm>
            <a:off x="352574" y="1729731"/>
            <a:ext cx="3746528"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ea typeface="MS PGothic" panose="020B0600070205080204" pitchFamily="34" charset="-128"/>
                <a:cs typeface="Tahoma" panose="020B0604030504040204" pitchFamily="34" charset="0"/>
              </a:defRPr>
            </a:lvl1pPr>
            <a:lvl2pPr marL="742950" indent="-285750">
              <a:lnSpc>
                <a:spcPct val="90000"/>
              </a:lnSpc>
              <a:spcBef>
                <a:spcPts val="500"/>
              </a:spcBef>
              <a:buFont typeface="Wingdings" panose="05000000000000000000" pitchFamily="2" charset="2"/>
              <a:buChar char="§"/>
              <a:defRPr sz="24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nSpc>
                <a:spcPct val="90000"/>
              </a:lnSpc>
              <a:spcBef>
                <a:spcPts val="500"/>
              </a:spcBef>
              <a:buFont typeface="Tahoma" panose="020B0604030504040204" pitchFamily="34" charset="0"/>
              <a:buChar char="−"/>
              <a:defRPr sz="20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nSpc>
                <a:spcPct val="90000"/>
              </a:lnSpc>
              <a:spcBef>
                <a:spcPts val="500"/>
              </a:spcBef>
              <a:buFont typeface="Tahoma" panose="020B060403050404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9pPr>
          </a:lstStyle>
          <a:p>
            <a:pPr>
              <a:lnSpc>
                <a:spcPct val="100000"/>
              </a:lnSpc>
              <a:spcBef>
                <a:spcPct val="0"/>
              </a:spcBef>
              <a:buNone/>
            </a:pPr>
            <a:r>
              <a:rPr lang="en-US" altLang="en-US" sz="1800" dirty="0" smtClean="0">
                <a:latin typeface="Arial" panose="020B0604020202020204" pitchFamily="34" charset="0"/>
                <a:cs typeface="Arial" panose="020B0604020202020204" pitchFamily="34" charset="0"/>
              </a:rPr>
              <a:t>A real-time-capable embedded controller in conjunction with solenoid valve control circuitry allows each burner to be tightly and synchronously controlled. This system also allows the system to be controlled remotely via an Ethernet/SSH connection. </a:t>
            </a:r>
          </a:p>
          <a:p>
            <a:pPr>
              <a:lnSpc>
                <a:spcPct val="100000"/>
              </a:lnSpc>
              <a:spcBef>
                <a:spcPct val="0"/>
              </a:spcBef>
              <a:buNone/>
            </a:pPr>
            <a:endParaRPr lang="en-US" altLang="en-US" sz="1800" dirty="0">
              <a:latin typeface="Arial" panose="020B0604020202020204" pitchFamily="34" charset="0"/>
              <a:cs typeface="Arial" panose="020B0604020202020204" pitchFamily="34" charset="0"/>
            </a:endParaRPr>
          </a:p>
          <a:p>
            <a:pPr>
              <a:lnSpc>
                <a:spcPct val="100000"/>
              </a:lnSpc>
              <a:spcBef>
                <a:spcPct val="0"/>
              </a:spcBef>
              <a:buNone/>
            </a:pPr>
            <a:r>
              <a:rPr lang="en-US" altLang="en-US" sz="1800" dirty="0" smtClean="0">
                <a:latin typeface="Arial" panose="020B0604020202020204" pitchFamily="34" charset="0"/>
                <a:cs typeface="Arial" panose="020B0604020202020204" pitchFamily="34" charset="0"/>
              </a:rPr>
              <a:t>Field testing was done by placing calibrated GRAS infrasound microphones </a:t>
            </a:r>
            <a:r>
              <a:rPr lang="en-US" altLang="en-US" sz="1800" dirty="0" smtClean="0">
                <a:latin typeface="Arial" panose="020B0604020202020204" pitchFamily="34" charset="0"/>
                <a:cs typeface="Arial" panose="020B0604020202020204" pitchFamily="34" charset="0"/>
              </a:rPr>
              <a:t>throughout </a:t>
            </a:r>
            <a:r>
              <a:rPr lang="en-US" altLang="en-US" sz="1800" dirty="0" smtClean="0">
                <a:latin typeface="Arial" panose="020B0604020202020204" pitchFamily="34" charset="0"/>
                <a:cs typeface="Arial" panose="020B0604020202020204" pitchFamily="34" charset="0"/>
              </a:rPr>
              <a:t>the test site (slide eight) </a:t>
            </a:r>
            <a:r>
              <a:rPr lang="en-US" altLang="en-US" sz="1800" dirty="0" smtClean="0">
                <a:latin typeface="Arial" panose="020B0604020202020204" pitchFamily="34" charset="0"/>
                <a:cs typeface="Arial" panose="020B0604020202020204" pitchFamily="34" charset="0"/>
              </a:rPr>
              <a:t>with </a:t>
            </a:r>
            <a:r>
              <a:rPr lang="en-US" altLang="en-US" sz="1800" dirty="0" smtClean="0">
                <a:latin typeface="Arial" panose="020B0604020202020204" pitchFamily="34" charset="0"/>
                <a:cs typeface="Arial" panose="020B0604020202020204" pitchFamily="34" charset="0"/>
              </a:rPr>
              <a:t>3 or 6 meter wind-noise reduction systems. Microphones were placed </a:t>
            </a:r>
            <a:r>
              <a:rPr lang="en-US" altLang="en-US" sz="1800" dirty="0" smtClean="0">
                <a:latin typeface="Arial" panose="020B0604020202020204" pitchFamily="34" charset="0"/>
                <a:cs typeface="Arial" panose="020B0604020202020204" pitchFamily="34" charset="0"/>
              </a:rPr>
              <a:t>from</a:t>
            </a:r>
            <a:endParaRPr lang="en-US" altLang="en-US" sz="180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1F2EC1B6-8700-43E3-82F9-9E89FBAF7DB8}" type="slidenum">
              <a:rPr lang="en-US" smtClean="0"/>
              <a:t>6</a:t>
            </a:fld>
            <a:endParaRPr lang="en-US"/>
          </a:p>
        </p:txBody>
      </p:sp>
      <p:sp>
        <p:nvSpPr>
          <p:cNvPr id="2" name="TextBox 1"/>
          <p:cNvSpPr txBox="1"/>
          <p:nvPr/>
        </p:nvSpPr>
        <p:spPr>
          <a:xfrm>
            <a:off x="6456084" y="2044865"/>
            <a:ext cx="2038250" cy="400110"/>
          </a:xfrm>
          <a:prstGeom prst="rect">
            <a:avLst/>
          </a:prstGeom>
          <a:noFill/>
        </p:spPr>
        <p:txBody>
          <a:bodyPr wrap="none" rtlCol="0">
            <a:spAutoFit/>
          </a:bodyPr>
          <a:lstStyle/>
          <a:p>
            <a:r>
              <a:rPr lang="en-US" sz="2000" b="1" dirty="0">
                <a:solidFill>
                  <a:srgbClr val="FF0000"/>
                </a:solidFill>
              </a:rPr>
              <a:t>v</a:t>
            </a:r>
            <a:r>
              <a:rPr lang="en-US" sz="2000" b="1" dirty="0" smtClean="0">
                <a:solidFill>
                  <a:srgbClr val="FF0000"/>
                </a:solidFill>
              </a:rPr>
              <a:t>aporization coils</a:t>
            </a:r>
            <a:endParaRPr lang="en-US" sz="2000" b="1" dirty="0">
              <a:solidFill>
                <a:srgbClr val="FF0000"/>
              </a:solidFill>
            </a:endParaRPr>
          </a:p>
        </p:txBody>
      </p:sp>
      <p:cxnSp>
        <p:nvCxnSpPr>
          <p:cNvPr id="5" name="Straight Connector 4"/>
          <p:cNvCxnSpPr/>
          <p:nvPr/>
        </p:nvCxnSpPr>
        <p:spPr>
          <a:xfrm flipH="1">
            <a:off x="6036164" y="2414197"/>
            <a:ext cx="710325" cy="263394"/>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746489" y="2414197"/>
            <a:ext cx="419920" cy="382692"/>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746489" y="5112631"/>
            <a:ext cx="1881669" cy="400110"/>
          </a:xfrm>
          <a:prstGeom prst="rect">
            <a:avLst/>
          </a:prstGeom>
          <a:noFill/>
        </p:spPr>
        <p:txBody>
          <a:bodyPr wrap="none" rtlCol="0">
            <a:spAutoFit/>
          </a:bodyPr>
          <a:lstStyle/>
          <a:p>
            <a:r>
              <a:rPr lang="en-US" sz="2000" b="1" dirty="0">
                <a:solidFill>
                  <a:srgbClr val="FF0000"/>
                </a:solidFill>
              </a:rPr>
              <a:t>v</a:t>
            </a:r>
            <a:r>
              <a:rPr lang="en-US" sz="2000" b="1" dirty="0" smtClean="0">
                <a:solidFill>
                  <a:srgbClr val="FF0000"/>
                </a:solidFill>
              </a:rPr>
              <a:t>apor fuel ports</a:t>
            </a:r>
            <a:endParaRPr lang="en-US" sz="2000" b="1" dirty="0">
              <a:solidFill>
                <a:srgbClr val="FF0000"/>
              </a:solidFill>
            </a:endParaRPr>
          </a:p>
        </p:txBody>
      </p:sp>
      <p:cxnSp>
        <p:nvCxnSpPr>
          <p:cNvPr id="20" name="Straight Connector 19"/>
          <p:cNvCxnSpPr/>
          <p:nvPr/>
        </p:nvCxnSpPr>
        <p:spPr>
          <a:xfrm>
            <a:off x="5616244" y="4406548"/>
            <a:ext cx="1550165" cy="823374"/>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077993" y="4142807"/>
            <a:ext cx="86410" cy="1086667"/>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67532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4"/>
          <p:cNvSpPr>
            <a:spLocks noChangeArrowheads="1"/>
          </p:cNvSpPr>
          <p:nvPr/>
        </p:nvSpPr>
        <p:spPr bwMode="auto">
          <a:xfrm>
            <a:off x="352574" y="642210"/>
            <a:ext cx="851274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ea typeface="MS PGothic" panose="020B0600070205080204" pitchFamily="34" charset="-128"/>
                <a:cs typeface="Tahoma" panose="020B0604030504040204" pitchFamily="34" charset="0"/>
              </a:defRPr>
            </a:lvl1pPr>
            <a:lvl2pPr marL="742950" indent="-285750">
              <a:lnSpc>
                <a:spcPct val="90000"/>
              </a:lnSpc>
              <a:spcBef>
                <a:spcPts val="500"/>
              </a:spcBef>
              <a:buFont typeface="Wingdings" panose="05000000000000000000" pitchFamily="2" charset="2"/>
              <a:buChar char="§"/>
              <a:defRPr sz="24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nSpc>
                <a:spcPct val="90000"/>
              </a:lnSpc>
              <a:spcBef>
                <a:spcPts val="500"/>
              </a:spcBef>
              <a:buFont typeface="Tahoma" panose="020B0604030504040204" pitchFamily="34" charset="0"/>
              <a:buChar char="−"/>
              <a:defRPr sz="20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nSpc>
                <a:spcPct val="90000"/>
              </a:lnSpc>
              <a:spcBef>
                <a:spcPts val="500"/>
              </a:spcBef>
              <a:buFont typeface="Tahoma" panose="020B060403050404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9pPr>
          </a:lstStyle>
          <a:p>
            <a:pPr>
              <a:lnSpc>
                <a:spcPct val="100000"/>
              </a:lnSpc>
              <a:spcBef>
                <a:spcPct val="0"/>
              </a:spcBef>
              <a:buNone/>
            </a:pPr>
            <a:r>
              <a:rPr lang="en-US" altLang="en-US" sz="1800" dirty="0" smtClean="0">
                <a:latin typeface="Arial" panose="020B0604020202020204" pitchFamily="34" charset="0"/>
                <a:cs typeface="Arial" panose="020B0604020202020204" pitchFamily="34" charset="0"/>
              </a:rPr>
              <a:t>Source operation requires a separate 43 </a:t>
            </a:r>
            <a:r>
              <a:rPr lang="en-US" altLang="en-US" sz="1800" dirty="0" err="1" smtClean="0">
                <a:latin typeface="Arial" panose="020B0604020202020204" pitchFamily="34" charset="0"/>
                <a:cs typeface="Arial" panose="020B0604020202020204" pitchFamily="34" charset="0"/>
              </a:rPr>
              <a:t>lb</a:t>
            </a:r>
            <a:r>
              <a:rPr lang="en-US" altLang="en-US" sz="1800" dirty="0" smtClean="0">
                <a:latin typeface="Arial" panose="020B0604020202020204" pitchFamily="34" charset="0"/>
                <a:cs typeface="Arial" panose="020B0604020202020204" pitchFamily="34" charset="0"/>
              </a:rPr>
              <a:t> </a:t>
            </a:r>
            <a:r>
              <a:rPr lang="en-US" altLang="en-US" sz="1800" dirty="0" smtClean="0">
                <a:latin typeface="Arial" panose="020B0604020202020204" pitchFamily="34" charset="0"/>
                <a:cs typeface="Arial" panose="020B0604020202020204" pitchFamily="34" charset="0"/>
              </a:rPr>
              <a:t>liquid propane tank for each burner. These tanks are similar to those commonly used to power forklifts, </a:t>
            </a:r>
            <a:r>
              <a:rPr lang="en-US" altLang="en-US" sz="1800" dirty="0" smtClean="0">
                <a:latin typeface="Arial" panose="020B0604020202020204" pitchFamily="34" charset="0"/>
                <a:cs typeface="Arial" panose="020B0604020202020204" pitchFamily="34" charset="0"/>
              </a:rPr>
              <a:t>however, </a:t>
            </a:r>
            <a:r>
              <a:rPr lang="en-US" altLang="en-US" sz="1800" dirty="0" smtClean="0">
                <a:latin typeface="Arial" panose="020B0604020202020204" pitchFamily="34" charset="0"/>
                <a:cs typeface="Arial" panose="020B0604020202020204" pitchFamily="34" charset="0"/>
              </a:rPr>
              <a:t>these tanks have been retrofitted with high flow rate valves for liquid propane </a:t>
            </a:r>
            <a:r>
              <a:rPr lang="en-US" altLang="en-US" sz="1800" dirty="0" smtClean="0">
                <a:latin typeface="Arial" panose="020B0604020202020204" pitchFamily="34" charset="0"/>
                <a:cs typeface="Arial" panose="020B0604020202020204" pitchFamily="34" charset="0"/>
              </a:rPr>
              <a:t>extraction, </a:t>
            </a:r>
            <a:r>
              <a:rPr lang="en-US" altLang="en-US" sz="1800" dirty="0" smtClean="0">
                <a:latin typeface="Arial" panose="020B0604020202020204" pitchFamily="34" charset="0"/>
                <a:cs typeface="Arial" panose="020B0604020202020204" pitchFamily="34" charset="0"/>
              </a:rPr>
              <a:t>and </a:t>
            </a:r>
            <a:r>
              <a:rPr lang="en-US" altLang="en-US" sz="1800" dirty="0" smtClean="0">
                <a:latin typeface="Arial" panose="020B0604020202020204" pitchFamily="34" charset="0"/>
                <a:cs typeface="Arial" panose="020B0604020202020204" pitchFamily="34" charset="0"/>
              </a:rPr>
              <a:t>vapor injection </a:t>
            </a:r>
            <a:r>
              <a:rPr lang="en-US" altLang="en-US" sz="1800" dirty="0" smtClean="0">
                <a:latin typeface="Arial" panose="020B0604020202020204" pitchFamily="34" charset="0"/>
                <a:cs typeface="Arial" panose="020B0604020202020204" pitchFamily="34" charset="0"/>
              </a:rPr>
              <a:t>valves. The vapor injection valves </a:t>
            </a:r>
            <a:r>
              <a:rPr lang="en-US" altLang="en-US" sz="1800" dirty="0">
                <a:latin typeface="Arial" panose="020B0604020202020204" pitchFamily="34" charset="0"/>
                <a:cs typeface="Arial" panose="020B0604020202020204" pitchFamily="34" charset="0"/>
              </a:rPr>
              <a:t>are used to inject nitrogen </a:t>
            </a:r>
          </a:p>
        </p:txBody>
      </p:sp>
      <p:sp>
        <p:nvSpPr>
          <p:cNvPr id="7" name="Rectangle 6"/>
          <p:cNvSpPr/>
          <p:nvPr/>
        </p:nvSpPr>
        <p:spPr>
          <a:xfrm>
            <a:off x="93142" y="94285"/>
            <a:ext cx="4701928" cy="400110"/>
          </a:xfrm>
          <a:prstGeom prst="rect">
            <a:avLst/>
          </a:prstGeom>
        </p:spPr>
        <p:txBody>
          <a:bodyPr wrap="none">
            <a:spAutoFit/>
          </a:bodyPr>
          <a:lstStyle/>
          <a:p>
            <a:r>
              <a:rPr lang="en-US" sz="2000" b="1" dirty="0" smtClean="0">
                <a:latin typeface="Arial" panose="020B0604020202020204" pitchFamily="34" charset="0"/>
                <a:cs typeface="Arial" panose="020B0604020202020204" pitchFamily="34" charset="0"/>
              </a:rPr>
              <a:t>Source operation and measurements</a:t>
            </a:r>
            <a:endParaRPr lang="en-US" sz="2000" dirty="0"/>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0654" y="2166259"/>
            <a:ext cx="4657263" cy="3495278"/>
          </a:xfrm>
          <a:prstGeom prst="rect">
            <a:avLst/>
          </a:prstGeom>
          <a:ln>
            <a:solidFill>
              <a:schemeClr val="tx1"/>
            </a:solidFill>
          </a:ln>
        </p:spPr>
      </p:pic>
      <p:sp>
        <p:nvSpPr>
          <p:cNvPr id="8" name="Rectangle 7"/>
          <p:cNvSpPr/>
          <p:nvPr/>
        </p:nvSpPr>
        <p:spPr>
          <a:xfrm>
            <a:off x="4194892" y="1814345"/>
            <a:ext cx="4522385" cy="369332"/>
          </a:xfrm>
          <a:prstGeom prst="rect">
            <a:avLst/>
          </a:prstGeom>
        </p:spPr>
        <p:txBody>
          <a:bodyPr wrap="square">
            <a:spAutoFit/>
          </a:bodyPr>
          <a:lstStyle/>
          <a:p>
            <a:pPr algn="ctr"/>
            <a:r>
              <a:rPr lang="en-US" altLang="en-US" b="1" dirty="0" smtClean="0">
                <a:latin typeface="Arial" panose="020B0604020202020204" pitchFamily="34" charset="0"/>
                <a:cs typeface="Arial" panose="020B0604020202020204" pitchFamily="34" charset="0"/>
              </a:rPr>
              <a:t>Field-measurement Configuration</a:t>
            </a:r>
            <a:endParaRPr lang="en-US" b="1" dirty="0"/>
          </a:p>
        </p:txBody>
      </p:sp>
      <p:sp>
        <p:nvSpPr>
          <p:cNvPr id="26" name="Rectangle 4"/>
          <p:cNvSpPr>
            <a:spLocks noChangeArrowheads="1"/>
          </p:cNvSpPr>
          <p:nvPr/>
        </p:nvSpPr>
        <p:spPr bwMode="auto">
          <a:xfrm>
            <a:off x="352574" y="1738145"/>
            <a:ext cx="3746528" cy="4238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ea typeface="MS PGothic" panose="020B0600070205080204" pitchFamily="34" charset="-128"/>
                <a:cs typeface="Tahoma" panose="020B0604030504040204" pitchFamily="34" charset="0"/>
              </a:defRPr>
            </a:lvl1pPr>
            <a:lvl2pPr marL="742950" indent="-285750">
              <a:lnSpc>
                <a:spcPct val="90000"/>
              </a:lnSpc>
              <a:spcBef>
                <a:spcPts val="500"/>
              </a:spcBef>
              <a:buFont typeface="Wingdings" panose="05000000000000000000" pitchFamily="2" charset="2"/>
              <a:buChar char="§"/>
              <a:defRPr sz="24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nSpc>
                <a:spcPct val="90000"/>
              </a:lnSpc>
              <a:spcBef>
                <a:spcPts val="500"/>
              </a:spcBef>
              <a:buFont typeface="Tahoma" panose="020B0604030504040204" pitchFamily="34" charset="0"/>
              <a:buChar char="−"/>
              <a:defRPr sz="20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nSpc>
                <a:spcPct val="90000"/>
              </a:lnSpc>
              <a:spcBef>
                <a:spcPts val="500"/>
              </a:spcBef>
              <a:buFont typeface="Tahoma" panose="020B060403050404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9pPr>
          </a:lstStyle>
          <a:p>
            <a:pPr>
              <a:lnSpc>
                <a:spcPct val="100000"/>
              </a:lnSpc>
              <a:spcBef>
                <a:spcPct val="0"/>
              </a:spcBef>
              <a:buNone/>
            </a:pPr>
            <a:r>
              <a:rPr lang="en-US" altLang="en-US" sz="1800" dirty="0" smtClean="0">
                <a:latin typeface="Arial" panose="020B0604020202020204" pitchFamily="34" charset="0"/>
                <a:cs typeface="Arial" panose="020B0604020202020204" pitchFamily="34" charset="0"/>
              </a:rPr>
              <a:t>into the top of the tank. While nitrogen </a:t>
            </a:r>
            <a:r>
              <a:rPr lang="en-US" altLang="en-US" sz="1800" dirty="0" smtClean="0">
                <a:latin typeface="Arial" panose="020B0604020202020204" pitchFamily="34" charset="0"/>
                <a:cs typeface="Arial" panose="020B0604020202020204" pitchFamily="34" charset="0"/>
              </a:rPr>
              <a:t>is inert and </a:t>
            </a:r>
            <a:r>
              <a:rPr lang="en-US" altLang="en-US" sz="1800" dirty="0" smtClean="0">
                <a:latin typeface="Arial" panose="020B0604020202020204" pitchFamily="34" charset="0"/>
                <a:cs typeface="Arial" panose="020B0604020202020204" pitchFamily="34" charset="0"/>
              </a:rPr>
              <a:t>does not combust, this allows careful control of propane </a:t>
            </a:r>
            <a:r>
              <a:rPr lang="en-US" altLang="en-US" sz="1800" dirty="0" smtClean="0">
                <a:latin typeface="Arial" panose="020B0604020202020204" pitchFamily="34" charset="0"/>
                <a:cs typeface="Arial" panose="020B0604020202020204" pitchFamily="34" charset="0"/>
              </a:rPr>
              <a:t>fuel delivery </a:t>
            </a:r>
            <a:r>
              <a:rPr lang="en-US" altLang="en-US" sz="1800" dirty="0" smtClean="0">
                <a:latin typeface="Arial" panose="020B0604020202020204" pitchFamily="34" charset="0"/>
                <a:cs typeface="Arial" panose="020B0604020202020204" pitchFamily="34" charset="0"/>
              </a:rPr>
              <a:t>pressure. This control decreases the impact of latent heat of vaporization chilling the fuel tanks, increases source output, and reduces variation in source output signal level. </a:t>
            </a:r>
          </a:p>
          <a:p>
            <a:pPr>
              <a:lnSpc>
                <a:spcPct val="100000"/>
              </a:lnSpc>
              <a:spcBef>
                <a:spcPct val="0"/>
              </a:spcBef>
              <a:buNone/>
            </a:pPr>
            <a:endParaRPr lang="en-US" altLang="en-US" sz="1800" dirty="0">
              <a:latin typeface="Arial" panose="020B0604020202020204" pitchFamily="34" charset="0"/>
              <a:cs typeface="Arial" panose="020B0604020202020204" pitchFamily="34" charset="0"/>
            </a:endParaRPr>
          </a:p>
          <a:p>
            <a:pPr>
              <a:lnSpc>
                <a:spcPct val="100000"/>
              </a:lnSpc>
              <a:spcBef>
                <a:spcPct val="0"/>
              </a:spcBef>
              <a:buNone/>
            </a:pPr>
            <a:r>
              <a:rPr lang="en-US" altLang="en-US" sz="1800" dirty="0" smtClean="0">
                <a:latin typeface="Arial" panose="020B0604020202020204" pitchFamily="34" charset="0"/>
                <a:cs typeface="Arial" panose="020B0604020202020204" pitchFamily="34" charset="0"/>
              </a:rPr>
              <a:t>A standard vapor propane tank is used to power each burner’s pilot light. In early tests, a ladder and force gauge where used measure</a:t>
            </a:r>
            <a:endParaRPr lang="en-US" altLang="en-US" sz="1800" dirty="0">
              <a:latin typeface="Arial" panose="020B0604020202020204" pitchFamily="34" charset="0"/>
              <a:cs typeface="Arial" panose="020B0604020202020204" pitchFamily="34" charset="0"/>
            </a:endParaRPr>
          </a:p>
        </p:txBody>
      </p:sp>
      <p:sp>
        <p:nvSpPr>
          <p:cNvPr id="10" name="Rectangle 4"/>
          <p:cNvSpPr>
            <a:spLocks noChangeArrowheads="1"/>
          </p:cNvSpPr>
          <p:nvPr/>
        </p:nvSpPr>
        <p:spPr bwMode="auto">
          <a:xfrm>
            <a:off x="352574" y="5857415"/>
            <a:ext cx="85127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ea typeface="MS PGothic" panose="020B0600070205080204" pitchFamily="34" charset="-128"/>
                <a:cs typeface="Tahoma" panose="020B0604030504040204" pitchFamily="34" charset="0"/>
              </a:defRPr>
            </a:lvl1pPr>
            <a:lvl2pPr marL="742950" indent="-285750">
              <a:lnSpc>
                <a:spcPct val="90000"/>
              </a:lnSpc>
              <a:spcBef>
                <a:spcPts val="500"/>
              </a:spcBef>
              <a:buFont typeface="Wingdings" panose="05000000000000000000" pitchFamily="2" charset="2"/>
              <a:buChar char="§"/>
              <a:defRPr sz="24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nSpc>
                <a:spcPct val="90000"/>
              </a:lnSpc>
              <a:spcBef>
                <a:spcPts val="500"/>
              </a:spcBef>
              <a:buFont typeface="Tahoma" panose="020B0604030504040204" pitchFamily="34" charset="0"/>
              <a:buChar char="−"/>
              <a:defRPr sz="20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nSpc>
                <a:spcPct val="90000"/>
              </a:lnSpc>
              <a:spcBef>
                <a:spcPts val="500"/>
              </a:spcBef>
              <a:buFont typeface="Tahoma" panose="020B060403050404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ea typeface="Tahoma" panose="020B0604030504040204" pitchFamily="34" charset="0"/>
                <a:cs typeface="Tahoma" panose="020B0604030504040204" pitchFamily="34" charset="0"/>
              </a:defRPr>
            </a:lvl9pPr>
          </a:lstStyle>
          <a:p>
            <a:pPr>
              <a:lnSpc>
                <a:spcPct val="100000"/>
              </a:lnSpc>
              <a:spcBef>
                <a:spcPct val="0"/>
              </a:spcBef>
              <a:buNone/>
            </a:pPr>
            <a:r>
              <a:rPr lang="en-US" altLang="en-US" sz="1800" dirty="0" smtClean="0">
                <a:latin typeface="Arial" panose="020B0604020202020204" pitchFamily="34" charset="0"/>
                <a:cs typeface="Arial" panose="020B0604020202020204" pitchFamily="34" charset="0"/>
              </a:rPr>
              <a:t>fuel usage, while a heat flux sensor was used to monitor thermal radiation. The ladder, force gauge, and heat flux sensor are not required for source operation. </a:t>
            </a:r>
            <a:endParaRPr lang="en-US" altLang="en-US" sz="180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1F2EC1B6-8700-43E3-82F9-9E89FBAF7DB8}" type="slidenum">
              <a:rPr lang="en-US" smtClean="0"/>
              <a:t>7</a:t>
            </a:fld>
            <a:endParaRPr lang="en-US"/>
          </a:p>
        </p:txBody>
      </p:sp>
    </p:spTree>
    <p:extLst>
      <p:ext uri="{BB962C8B-B14F-4D97-AF65-F5344CB8AC3E}">
        <p14:creationId xmlns:p14="http://schemas.microsoft.com/office/powerpoint/2010/main" val="7420904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3" y="0"/>
            <a:ext cx="9127754" cy="6857999"/>
          </a:xfrm>
          <a:prstGeom prst="rect">
            <a:avLst/>
          </a:prstGeom>
        </p:spPr>
      </p:pic>
      <p:grpSp>
        <p:nvGrpSpPr>
          <p:cNvPr id="11" name="Group 10"/>
          <p:cNvGrpSpPr/>
          <p:nvPr/>
        </p:nvGrpSpPr>
        <p:grpSpPr>
          <a:xfrm rot="19848464">
            <a:off x="4498351" y="1846705"/>
            <a:ext cx="1617054" cy="437481"/>
            <a:chOff x="594962" y="5408012"/>
            <a:chExt cx="3228975" cy="437481"/>
          </a:xfrm>
        </p:grpSpPr>
        <p:grpSp>
          <p:nvGrpSpPr>
            <p:cNvPr id="4" name="Group 3"/>
            <p:cNvGrpSpPr/>
            <p:nvPr/>
          </p:nvGrpSpPr>
          <p:grpSpPr>
            <a:xfrm>
              <a:off x="594962" y="5693093"/>
              <a:ext cx="3228975" cy="152400"/>
              <a:chOff x="2914650" y="3681413"/>
              <a:chExt cx="3228975" cy="152400"/>
            </a:xfrm>
          </p:grpSpPr>
          <p:sp>
            <p:nvSpPr>
              <p:cNvPr id="5" name="Rectangle 4"/>
              <p:cNvSpPr/>
              <p:nvPr/>
            </p:nvSpPr>
            <p:spPr>
              <a:xfrm>
                <a:off x="3724275" y="3681413"/>
                <a:ext cx="800100" cy="152400"/>
              </a:xfrm>
              <a:prstGeom prst="rect">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914650" y="3681413"/>
                <a:ext cx="800100" cy="152400"/>
              </a:xfrm>
              <a:prstGeom prst="rect">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343525" y="3681413"/>
                <a:ext cx="800100" cy="152400"/>
              </a:xfrm>
              <a:prstGeom prst="rect">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33900" y="3681413"/>
                <a:ext cx="800100" cy="152400"/>
              </a:xfrm>
              <a:prstGeom prst="rect">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1442612" y="5408012"/>
              <a:ext cx="1543484" cy="369332"/>
            </a:xfrm>
            <a:prstGeom prst="rect">
              <a:avLst/>
            </a:prstGeom>
            <a:noFill/>
          </p:spPr>
          <p:txBody>
            <a:bodyPr wrap="none" rtlCol="0">
              <a:spAutoFit/>
            </a:bodyPr>
            <a:lstStyle/>
            <a:p>
              <a:r>
                <a:rPr lang="en-US" dirty="0">
                  <a:solidFill>
                    <a:schemeClr val="bg1"/>
                  </a:solidFill>
                </a:rPr>
                <a:t>200 m</a:t>
              </a:r>
            </a:p>
          </p:txBody>
        </p:sp>
      </p:grpSp>
      <p:sp>
        <p:nvSpPr>
          <p:cNvPr id="17" name="TextBox 16"/>
          <p:cNvSpPr txBox="1"/>
          <p:nvPr/>
        </p:nvSpPr>
        <p:spPr>
          <a:xfrm>
            <a:off x="3938743" y="4569668"/>
            <a:ext cx="5038413" cy="954107"/>
          </a:xfrm>
          <a:prstGeom prst="rect">
            <a:avLst/>
          </a:prstGeom>
          <a:noFill/>
        </p:spPr>
        <p:txBody>
          <a:bodyPr wrap="square" rtlCol="0">
            <a:spAutoFit/>
          </a:bodyPr>
          <a:lstStyle/>
          <a:p>
            <a:pPr algn="ctr"/>
            <a:r>
              <a:rPr lang="en-US" sz="2800" dirty="0" smtClean="0">
                <a:solidFill>
                  <a:srgbClr val="FFC000"/>
                </a:solidFill>
                <a:latin typeface="Arial" panose="020B0604020202020204" pitchFamily="34" charset="0"/>
                <a:cs typeface="Arial" panose="020B0604020202020204" pitchFamily="34" charset="0"/>
              </a:rPr>
              <a:t>receivers </a:t>
            </a:r>
            <a:r>
              <a:rPr lang="en-US" sz="2800" dirty="0">
                <a:solidFill>
                  <a:srgbClr val="FFC000"/>
                </a:solidFill>
                <a:latin typeface="Arial" panose="020B0604020202020204" pitchFamily="34" charset="0"/>
                <a:cs typeface="Arial" panose="020B0604020202020204" pitchFamily="34" charset="0"/>
              </a:rPr>
              <a:t>at 100, 200, 400, and 1000 meters</a:t>
            </a:r>
          </a:p>
        </p:txBody>
      </p:sp>
      <p:sp>
        <p:nvSpPr>
          <p:cNvPr id="15" name="TextBox 14"/>
          <p:cNvSpPr txBox="1"/>
          <p:nvPr/>
        </p:nvSpPr>
        <p:spPr>
          <a:xfrm>
            <a:off x="3211903" y="6119336"/>
            <a:ext cx="2483372" cy="738664"/>
          </a:xfrm>
          <a:prstGeom prst="rect">
            <a:avLst/>
          </a:prstGeom>
          <a:noFill/>
        </p:spPr>
        <p:txBody>
          <a:bodyPr wrap="none" rtlCol="0">
            <a:spAutoFit/>
          </a:bodyPr>
          <a:lstStyle/>
          <a:p>
            <a:pPr algn="ctr"/>
            <a:r>
              <a:rPr lang="en-US" sz="1400" dirty="0">
                <a:solidFill>
                  <a:schemeClr val="bg1"/>
                </a:solidFill>
                <a:latin typeface="Arial" panose="020B0604020202020204" pitchFamily="34" charset="0"/>
                <a:cs typeface="Arial" panose="020B0604020202020204" pitchFamily="34" charset="0"/>
              </a:rPr>
              <a:t>Russell E. Larson</a:t>
            </a:r>
          </a:p>
          <a:p>
            <a:pPr algn="ctr"/>
            <a:r>
              <a:rPr lang="en-US" sz="1400" dirty="0">
                <a:solidFill>
                  <a:schemeClr val="bg1"/>
                </a:solidFill>
                <a:latin typeface="Arial" panose="020B0604020202020204" pitchFamily="34" charset="0"/>
                <a:cs typeface="Arial" panose="020B0604020202020204" pitchFamily="34" charset="0"/>
              </a:rPr>
              <a:t>Agricultural Research Center</a:t>
            </a:r>
          </a:p>
          <a:p>
            <a:pPr algn="ctr"/>
            <a:r>
              <a:rPr lang="en-US" sz="1400" dirty="0">
                <a:solidFill>
                  <a:schemeClr val="bg1"/>
                </a:solidFill>
                <a:latin typeface="Arial" panose="020B0604020202020204" pitchFamily="34" charset="0"/>
                <a:cs typeface="Arial" panose="020B0604020202020204" pitchFamily="34" charset="0"/>
              </a:rPr>
              <a:t>Penn State University</a:t>
            </a:r>
          </a:p>
        </p:txBody>
      </p:sp>
      <p:sp>
        <p:nvSpPr>
          <p:cNvPr id="18" name="Rectangle 17"/>
          <p:cNvSpPr/>
          <p:nvPr/>
        </p:nvSpPr>
        <p:spPr>
          <a:xfrm>
            <a:off x="4639031" y="94285"/>
            <a:ext cx="3304110" cy="400110"/>
          </a:xfrm>
          <a:prstGeom prst="rect">
            <a:avLst/>
          </a:prstGeom>
        </p:spPr>
        <p:txBody>
          <a:bodyPr wrap="none">
            <a:spAutoFit/>
          </a:bodyPr>
          <a:lstStyle/>
          <a:p>
            <a:r>
              <a:rPr lang="en-US" sz="2000" b="1" dirty="0" smtClean="0">
                <a:solidFill>
                  <a:schemeClr val="bg1"/>
                </a:solidFill>
                <a:latin typeface="Arial" panose="020B0604020202020204" pitchFamily="34" charset="0"/>
                <a:cs typeface="Arial" panose="020B0604020202020204" pitchFamily="34" charset="0"/>
              </a:rPr>
              <a:t>Source/receiver locations</a:t>
            </a:r>
            <a:endParaRPr lang="en-US" sz="2000" dirty="0">
              <a:solidFill>
                <a:schemeClr val="bg1"/>
              </a:solidFill>
            </a:endParaRPr>
          </a:p>
        </p:txBody>
      </p:sp>
      <p:grpSp>
        <p:nvGrpSpPr>
          <p:cNvPr id="3" name="Group 2"/>
          <p:cNvGrpSpPr/>
          <p:nvPr/>
        </p:nvGrpSpPr>
        <p:grpSpPr>
          <a:xfrm>
            <a:off x="38051" y="27136"/>
            <a:ext cx="3644641" cy="2743718"/>
            <a:chOff x="81596" y="70680"/>
            <a:chExt cx="3644641" cy="2743718"/>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96" y="70680"/>
              <a:ext cx="3644641" cy="2733480"/>
            </a:xfrm>
            <a:prstGeom prst="rect">
              <a:avLst/>
            </a:prstGeom>
            <a:ln>
              <a:solidFill>
                <a:schemeClr val="bg1"/>
              </a:solidFill>
            </a:ln>
          </p:spPr>
        </p:pic>
        <p:sp>
          <p:nvSpPr>
            <p:cNvPr id="19" name="Rectangle 18"/>
            <p:cNvSpPr/>
            <p:nvPr/>
          </p:nvSpPr>
          <p:spPr>
            <a:xfrm>
              <a:off x="399906" y="2168067"/>
              <a:ext cx="2969346" cy="646331"/>
            </a:xfrm>
            <a:prstGeom prst="rect">
              <a:avLst/>
            </a:prstGeom>
          </p:spPr>
          <p:txBody>
            <a:bodyPr wrap="square">
              <a:spAutoFit/>
            </a:bodyPr>
            <a:lstStyle/>
            <a:p>
              <a:pPr algn="ctr"/>
              <a:r>
                <a:rPr lang="en-US" b="1" dirty="0" smtClean="0">
                  <a:solidFill>
                    <a:schemeClr val="bg1"/>
                  </a:solidFill>
                  <a:latin typeface="Arial" panose="020B0604020202020204" pitchFamily="34" charset="0"/>
                  <a:cs typeface="Arial" panose="020B0604020202020204" pitchFamily="34" charset="0"/>
                </a:rPr>
                <a:t>3-6 m PVC Wind-noise Reduction Systems</a:t>
              </a:r>
              <a:endParaRPr lang="en-US" dirty="0">
                <a:solidFill>
                  <a:schemeClr val="bg1"/>
                </a:solidFill>
              </a:endParaRPr>
            </a:p>
          </p:txBody>
        </p:sp>
      </p:grpSp>
      <p:sp>
        <p:nvSpPr>
          <p:cNvPr id="16" name="Slide Number Placeholder 2"/>
          <p:cNvSpPr>
            <a:spLocks noGrp="1"/>
          </p:cNvSpPr>
          <p:nvPr>
            <p:ph type="sldNum" sz="quarter" idx="12"/>
          </p:nvPr>
        </p:nvSpPr>
        <p:spPr>
          <a:xfrm>
            <a:off x="6457950" y="6356351"/>
            <a:ext cx="2057400" cy="365125"/>
          </a:xfrm>
        </p:spPr>
        <p:txBody>
          <a:bodyPr/>
          <a:lstStyle/>
          <a:p>
            <a:fld id="{1F2EC1B6-8700-43E3-82F9-9E89FBAF7DB8}" type="slidenum">
              <a:rPr lang="en-US" smtClean="0">
                <a:solidFill>
                  <a:schemeClr val="bg1"/>
                </a:solidFill>
              </a:rPr>
              <a:t>8</a:t>
            </a:fld>
            <a:endParaRPr lang="en-US" dirty="0">
              <a:solidFill>
                <a:schemeClr val="bg1"/>
              </a:solidFill>
            </a:endParaRPr>
          </a:p>
        </p:txBody>
      </p:sp>
    </p:spTree>
    <p:extLst>
      <p:ext uri="{BB962C8B-B14F-4D97-AF65-F5344CB8AC3E}">
        <p14:creationId xmlns:p14="http://schemas.microsoft.com/office/powerpoint/2010/main" val="28466461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4191000" y="2573460"/>
            <a:ext cx="1396536" cy="523220"/>
          </a:xfrm>
          <a:prstGeom prst="rect">
            <a:avLst/>
          </a:prstGeom>
        </p:spPr>
        <p:txBody>
          <a:bodyPr wrap="none">
            <a:spAutoFit/>
          </a:bodyPr>
          <a:lstStyle/>
          <a:p>
            <a:r>
              <a:rPr lang="en-US" sz="1400" b="1" dirty="0" smtClean="0">
                <a:solidFill>
                  <a:srgbClr val="FF0000"/>
                </a:solidFill>
                <a:latin typeface="Arial" panose="020B0604020202020204" pitchFamily="34" charset="0"/>
                <a:cs typeface="Arial" panose="020B0604020202020204" pitchFamily="34" charset="0"/>
              </a:rPr>
              <a:t>purpose-built </a:t>
            </a:r>
          </a:p>
          <a:p>
            <a:r>
              <a:rPr lang="en-US" sz="1400" b="1" dirty="0" smtClean="0">
                <a:solidFill>
                  <a:srgbClr val="FF0000"/>
                </a:solidFill>
                <a:latin typeface="Arial" panose="020B0604020202020204" pitchFamily="34" charset="0"/>
                <a:cs typeface="Arial" panose="020B0604020202020204" pitchFamily="34" charset="0"/>
              </a:rPr>
              <a:t>double-burner</a:t>
            </a:r>
            <a:endParaRPr lang="en-US" sz="1400" dirty="0">
              <a:solidFill>
                <a:srgbClr val="FF0000"/>
              </a:solidFill>
            </a:endParaRPr>
          </a:p>
        </p:txBody>
      </p:sp>
      <p:sp>
        <p:nvSpPr>
          <p:cNvPr id="7" name="Rectangle 6"/>
          <p:cNvSpPr/>
          <p:nvPr/>
        </p:nvSpPr>
        <p:spPr>
          <a:xfrm>
            <a:off x="2427211" y="2932039"/>
            <a:ext cx="1555234" cy="307777"/>
          </a:xfrm>
          <a:prstGeom prst="rect">
            <a:avLst/>
          </a:prstGeom>
        </p:spPr>
        <p:txBody>
          <a:bodyPr wrap="none">
            <a:spAutoFit/>
          </a:bodyPr>
          <a:lstStyle/>
          <a:p>
            <a:r>
              <a:rPr lang="en-US" sz="1400" b="1" dirty="0" smtClean="0">
                <a:solidFill>
                  <a:srgbClr val="FF0000"/>
                </a:solidFill>
                <a:latin typeface="Arial" panose="020B0604020202020204" pitchFamily="34" charset="0"/>
                <a:cs typeface="Arial" panose="020B0604020202020204" pitchFamily="34" charset="0"/>
              </a:rPr>
              <a:t>heat flux sensor</a:t>
            </a:r>
            <a:endParaRPr lang="en-US" sz="1400" dirty="0">
              <a:solidFill>
                <a:srgbClr val="FF0000"/>
              </a:solidFill>
            </a:endParaRPr>
          </a:p>
        </p:txBody>
      </p:sp>
      <p:sp>
        <p:nvSpPr>
          <p:cNvPr id="9" name="Rectangle 8"/>
          <p:cNvSpPr/>
          <p:nvPr/>
        </p:nvSpPr>
        <p:spPr>
          <a:xfrm>
            <a:off x="7335684" y="1957635"/>
            <a:ext cx="1903085" cy="523220"/>
          </a:xfrm>
          <a:prstGeom prst="rect">
            <a:avLst/>
          </a:prstGeom>
        </p:spPr>
        <p:txBody>
          <a:bodyPr wrap="none">
            <a:spAutoFit/>
          </a:bodyPr>
          <a:lstStyle/>
          <a:p>
            <a:pPr algn="ctr"/>
            <a:r>
              <a:rPr lang="en-US" sz="1400" b="1" dirty="0" smtClean="0">
                <a:solidFill>
                  <a:srgbClr val="FF0000"/>
                </a:solidFill>
                <a:latin typeface="Arial" panose="020B0604020202020204" pitchFamily="34" charset="0"/>
                <a:cs typeface="Arial" panose="020B0604020202020204" pitchFamily="34" charset="0"/>
              </a:rPr>
              <a:t>force gauge</a:t>
            </a:r>
          </a:p>
          <a:p>
            <a:pPr algn="ctr"/>
            <a:r>
              <a:rPr lang="en-US" sz="1400" b="1" dirty="0" smtClean="0">
                <a:solidFill>
                  <a:srgbClr val="FF0000"/>
                </a:solidFill>
                <a:latin typeface="Arial" panose="020B0604020202020204" pitchFamily="34" charset="0"/>
                <a:cs typeface="Arial" panose="020B0604020202020204" pitchFamily="34" charset="0"/>
              </a:rPr>
              <a:t>(fuel usage monitor)</a:t>
            </a:r>
            <a:endParaRPr lang="en-US" sz="1400" dirty="0">
              <a:solidFill>
                <a:srgbClr val="FF0000"/>
              </a:solidFill>
            </a:endParaRPr>
          </a:p>
        </p:txBody>
      </p:sp>
      <p:cxnSp>
        <p:nvCxnSpPr>
          <p:cNvPr id="5" name="Straight Connector 4"/>
          <p:cNvCxnSpPr/>
          <p:nvPr/>
        </p:nvCxnSpPr>
        <p:spPr>
          <a:xfrm flipH="1">
            <a:off x="6741764" y="2425485"/>
            <a:ext cx="1340602" cy="97639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999887" y="6381274"/>
            <a:ext cx="1733167" cy="523220"/>
          </a:xfrm>
          <a:prstGeom prst="rect">
            <a:avLst/>
          </a:prstGeom>
        </p:spPr>
        <p:txBody>
          <a:bodyPr wrap="none">
            <a:spAutoFit/>
          </a:bodyPr>
          <a:lstStyle/>
          <a:p>
            <a:r>
              <a:rPr lang="en-US" sz="1400" b="1" dirty="0" smtClean="0">
                <a:solidFill>
                  <a:schemeClr val="bg1"/>
                </a:solidFill>
                <a:latin typeface="Arial" panose="020B0604020202020204" pitchFamily="34" charset="0"/>
                <a:cs typeface="Arial" panose="020B0604020202020204" pitchFamily="34" charset="0"/>
              </a:rPr>
              <a:t>nitrogen injection </a:t>
            </a:r>
          </a:p>
          <a:p>
            <a:r>
              <a:rPr lang="en-US" sz="1400" b="1" dirty="0" smtClean="0">
                <a:solidFill>
                  <a:schemeClr val="bg1"/>
                </a:solidFill>
                <a:latin typeface="Arial" panose="020B0604020202020204" pitchFamily="34" charset="0"/>
                <a:cs typeface="Arial" panose="020B0604020202020204" pitchFamily="34" charset="0"/>
              </a:rPr>
              <a:t>system</a:t>
            </a:r>
            <a:endParaRPr lang="en-US" sz="1400" dirty="0">
              <a:solidFill>
                <a:schemeClr val="bg1"/>
              </a:solidFill>
            </a:endParaRPr>
          </a:p>
        </p:txBody>
      </p:sp>
      <p:sp>
        <p:nvSpPr>
          <p:cNvPr id="14" name="Rectangle 13"/>
          <p:cNvSpPr/>
          <p:nvPr/>
        </p:nvSpPr>
        <p:spPr>
          <a:xfrm>
            <a:off x="1293928" y="5844000"/>
            <a:ext cx="2241319" cy="307777"/>
          </a:xfrm>
          <a:prstGeom prst="rect">
            <a:avLst/>
          </a:prstGeom>
        </p:spPr>
        <p:txBody>
          <a:bodyPr wrap="none">
            <a:spAutoFit/>
          </a:bodyPr>
          <a:lstStyle/>
          <a:p>
            <a:r>
              <a:rPr lang="en-US" sz="1400" b="1" dirty="0" smtClean="0">
                <a:solidFill>
                  <a:schemeClr val="bg1"/>
                </a:solidFill>
                <a:latin typeface="Arial" panose="020B0604020202020204" pitchFamily="34" charset="0"/>
                <a:cs typeface="Arial" panose="020B0604020202020204" pitchFamily="34" charset="0"/>
              </a:rPr>
              <a:t>vapor propane for pilots</a:t>
            </a:r>
            <a:endParaRPr lang="en-US" sz="1400" dirty="0">
              <a:solidFill>
                <a:schemeClr val="bg1"/>
              </a:solidFill>
            </a:endParaRPr>
          </a:p>
        </p:txBody>
      </p:sp>
      <p:sp>
        <p:nvSpPr>
          <p:cNvPr id="15" name="Rectangle 14"/>
          <p:cNvSpPr/>
          <p:nvPr/>
        </p:nvSpPr>
        <p:spPr>
          <a:xfrm>
            <a:off x="4956693" y="5221485"/>
            <a:ext cx="1931939" cy="307777"/>
          </a:xfrm>
          <a:prstGeom prst="rect">
            <a:avLst/>
          </a:prstGeom>
        </p:spPr>
        <p:txBody>
          <a:bodyPr wrap="none">
            <a:spAutoFit/>
          </a:bodyPr>
          <a:lstStyle/>
          <a:p>
            <a:r>
              <a:rPr lang="en-US" sz="1400" b="1" dirty="0" smtClean="0">
                <a:solidFill>
                  <a:schemeClr val="bg1"/>
                </a:solidFill>
                <a:latin typeface="Arial" panose="020B0604020202020204" pitchFamily="34" charset="0"/>
                <a:cs typeface="Arial" panose="020B0604020202020204" pitchFamily="34" charset="0"/>
              </a:rPr>
              <a:t>liquid propane tanks</a:t>
            </a:r>
            <a:endParaRPr lang="en-US" sz="1400" dirty="0">
              <a:solidFill>
                <a:schemeClr val="bg1"/>
              </a:solidFill>
            </a:endParaRPr>
          </a:p>
        </p:txBody>
      </p:sp>
      <p:sp>
        <p:nvSpPr>
          <p:cNvPr id="17" name="Rectangle 16"/>
          <p:cNvSpPr/>
          <p:nvPr/>
        </p:nvSpPr>
        <p:spPr>
          <a:xfrm>
            <a:off x="2539955" y="4620999"/>
            <a:ext cx="1327608" cy="307777"/>
          </a:xfrm>
          <a:prstGeom prst="rect">
            <a:avLst/>
          </a:prstGeom>
        </p:spPr>
        <p:txBody>
          <a:bodyPr wrap="none">
            <a:spAutoFit/>
          </a:bodyPr>
          <a:lstStyle/>
          <a:p>
            <a:r>
              <a:rPr lang="en-US" sz="1400" b="1" dirty="0" smtClean="0">
                <a:solidFill>
                  <a:schemeClr val="bg1"/>
                </a:solidFill>
                <a:latin typeface="Arial" panose="020B0604020202020204" pitchFamily="34" charset="0"/>
                <a:cs typeface="Arial" panose="020B0604020202020204" pitchFamily="34" charset="0"/>
              </a:rPr>
              <a:t>storage case </a:t>
            </a:r>
            <a:endParaRPr lang="en-US" sz="1400" dirty="0">
              <a:solidFill>
                <a:schemeClr val="bg1"/>
              </a:solidFill>
            </a:endParaRPr>
          </a:p>
        </p:txBody>
      </p:sp>
      <p:cxnSp>
        <p:nvCxnSpPr>
          <p:cNvPr id="18" name="Straight Connector 17"/>
          <p:cNvCxnSpPr/>
          <p:nvPr/>
        </p:nvCxnSpPr>
        <p:spPr>
          <a:xfrm flipH="1">
            <a:off x="3488308" y="4416425"/>
            <a:ext cx="379067" cy="2760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29477" y="1601316"/>
            <a:ext cx="2255746" cy="830997"/>
          </a:xfrm>
          <a:prstGeom prst="rect">
            <a:avLst/>
          </a:prstGeom>
        </p:spPr>
        <p:txBody>
          <a:bodyPr wrap="none">
            <a:spAutoFit/>
          </a:bodyPr>
          <a:lstStyle/>
          <a:p>
            <a:r>
              <a:rPr lang="en-US" sz="2400" b="1" dirty="0" smtClean="0">
                <a:solidFill>
                  <a:schemeClr val="bg1"/>
                </a:solidFill>
                <a:latin typeface="Arial" panose="020B0604020202020204" pitchFamily="34" charset="0"/>
                <a:cs typeface="Arial" panose="020B0604020202020204" pitchFamily="34" charset="0"/>
              </a:rPr>
              <a:t>Measurement </a:t>
            </a:r>
          </a:p>
          <a:p>
            <a:r>
              <a:rPr lang="en-US" sz="2400" b="1" smtClean="0">
                <a:solidFill>
                  <a:schemeClr val="bg1"/>
                </a:solidFill>
                <a:latin typeface="Arial" panose="020B0604020202020204" pitchFamily="34" charset="0"/>
                <a:cs typeface="Arial" panose="020B0604020202020204" pitchFamily="34" charset="0"/>
              </a:rPr>
              <a:t>Configuration</a:t>
            </a:r>
            <a:endParaRPr lang="en-US" sz="2400" dirty="0">
              <a:solidFill>
                <a:schemeClr val="bg1"/>
              </a:solidFill>
            </a:endParaRPr>
          </a:p>
        </p:txBody>
      </p:sp>
    </p:spTree>
    <p:extLst>
      <p:ext uri="{BB962C8B-B14F-4D97-AF65-F5344CB8AC3E}">
        <p14:creationId xmlns:p14="http://schemas.microsoft.com/office/powerpoint/2010/main" val="185601736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8659</TotalTime>
  <Words>1483</Words>
  <Application>Microsoft Office PowerPoint</Application>
  <PresentationFormat>On-screen Show (4:3)</PresentationFormat>
  <Paragraphs>131</Paragraphs>
  <Slides>12</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vt:i4>
      </vt:variant>
    </vt:vector>
  </HeadingPairs>
  <TitlesOfParts>
    <vt:vector size="22" baseType="lpstr">
      <vt:lpstr>ＭＳ Ｐゴシック</vt:lpstr>
      <vt:lpstr>ＭＳ Ｐゴシック</vt:lpstr>
      <vt:lpstr>Arial</vt:lpstr>
      <vt:lpstr>Calibri</vt:lpstr>
      <vt:lpstr>Calibri Light</vt:lpstr>
      <vt:lpstr>Cambria Math</vt:lpstr>
      <vt:lpstr>Lucida Calligraphy</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Applied Research Lab - PSU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Gabrielson</dc:creator>
  <cp:lastModifiedBy>Chad M. Smith</cp:lastModifiedBy>
  <cp:revision>404</cp:revision>
  <cp:lastPrinted>2018-05-07T16:29:45Z</cp:lastPrinted>
  <dcterms:created xsi:type="dcterms:W3CDTF">2018-03-12T16:55:07Z</dcterms:created>
  <dcterms:modified xsi:type="dcterms:W3CDTF">2021-05-17T14:55:50Z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0a229017-1b23-4a1b-85f1-fbcc93aa1051</vt:lpwstr>
  </property>
  <property fmtid="{D5CDD505-2E9C-101B-9397-08002B2CF9AE}" pid="3" name="DataType">
    <vt:lpwstr>NULL</vt:lpwstr>
  </property>
</Properties>
</file>