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"/>
  </p:notesMasterIdLst>
  <p:sldIdLst>
    <p:sldId id="256" r:id="rId3"/>
    <p:sldId id="257" r:id="rId4"/>
    <p:sldId id="261" r:id="rId5"/>
    <p:sldId id="263" r:id="rId6"/>
    <p:sldId id="264" r:id="rId7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C"/>
    <a:srgbClr val="DFC5DF"/>
    <a:srgbClr val="E1E1E1"/>
    <a:srgbClr val="00A1BC"/>
    <a:srgbClr val="00B4D2"/>
    <a:srgbClr val="00A0D2"/>
    <a:srgbClr val="0095BB"/>
    <a:srgbClr val="00B0DC"/>
    <a:srgbClr val="00B0BE"/>
    <a:srgbClr val="00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3"/>
    <p:restoredTop sz="94623"/>
  </p:normalViewPr>
  <p:slideViewPr>
    <p:cSldViewPr snapToGrid="0" snapToObjects="1">
      <p:cViewPr varScale="1">
        <p:scale>
          <a:sx n="153" d="100"/>
          <a:sy n="153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S. Cram" userId="81ebba11-36d9-4761-b522-615c7cf350f3" providerId="ADAL" clId="{65F524F9-0AEC-44A6-956E-79E1C898296B}"/>
    <pc:docChg chg="undo custSel addSld delSld modSld">
      <pc:chgData name="Geoffrey S. Cram" userId="81ebba11-36d9-4761-b522-615c7cf350f3" providerId="ADAL" clId="{65F524F9-0AEC-44A6-956E-79E1C898296B}" dt="2021-06-24T15:00:41.262" v="94" actId="478"/>
      <pc:docMkLst>
        <pc:docMk/>
      </pc:docMkLst>
      <pc:sldChg chg="delSp modSp mod delAnim">
        <pc:chgData name="Geoffrey S. Cram" userId="81ebba11-36d9-4761-b522-615c7cf350f3" providerId="ADAL" clId="{65F524F9-0AEC-44A6-956E-79E1C898296B}" dt="2021-06-24T14:18:58.717" v="53" actId="313"/>
        <pc:sldMkLst>
          <pc:docMk/>
          <pc:sldMk cId="4000463610" sldId="256"/>
        </pc:sldMkLst>
        <pc:spChg chg="mod">
          <ac:chgData name="Geoffrey S. Cram" userId="81ebba11-36d9-4761-b522-615c7cf350f3" providerId="ADAL" clId="{65F524F9-0AEC-44A6-956E-79E1C898296B}" dt="2021-06-24T14:18:58.717" v="53" actId="313"/>
          <ac:spMkLst>
            <pc:docMk/>
            <pc:sldMk cId="4000463610" sldId="256"/>
            <ac:spMk id="4" creationId="{EEF774D5-8E1F-6744-9E49-DB689041ADBF}"/>
          </ac:spMkLst>
        </pc:spChg>
        <pc:spChg chg="del">
          <ac:chgData name="Geoffrey S. Cram" userId="81ebba11-36d9-4761-b522-615c7cf350f3" providerId="ADAL" clId="{65F524F9-0AEC-44A6-956E-79E1C898296B}" dt="2021-06-24T14:17:43.153" v="6" actId="478"/>
          <ac:spMkLst>
            <pc:docMk/>
            <pc:sldMk cId="4000463610" sldId="256"/>
            <ac:spMk id="11" creationId="{0C501917-BF0A-C54B-AB4E-B0C62C356E93}"/>
          </ac:spMkLst>
        </pc:spChg>
        <pc:picChg chg="del">
          <ac:chgData name="Geoffrey S. Cram" userId="81ebba11-36d9-4761-b522-615c7cf350f3" providerId="ADAL" clId="{65F524F9-0AEC-44A6-956E-79E1C898296B}" dt="2021-06-24T14:17:53.901" v="9" actId="478"/>
          <ac:picMkLst>
            <pc:docMk/>
            <pc:sldMk cId="4000463610" sldId="256"/>
            <ac:picMk id="3" creationId="{DDB5106A-7A99-4D3C-B9B2-7FED153F3FA8}"/>
          </ac:picMkLst>
        </pc:picChg>
        <pc:picChg chg="mod">
          <ac:chgData name="Geoffrey S. Cram" userId="81ebba11-36d9-4761-b522-615c7cf350f3" providerId="ADAL" clId="{65F524F9-0AEC-44A6-956E-79E1C898296B}" dt="2021-06-24T14:17:46.460" v="7" actId="1076"/>
          <ac:picMkLst>
            <pc:docMk/>
            <pc:sldMk cId="4000463610" sldId="256"/>
            <ac:picMk id="6" creationId="{D994E727-894E-40A3-9FB8-5D977EB481EC}"/>
          </ac:picMkLst>
        </pc:picChg>
        <pc:picChg chg="del">
          <ac:chgData name="Geoffrey S. Cram" userId="81ebba11-36d9-4761-b522-615c7cf350f3" providerId="ADAL" clId="{65F524F9-0AEC-44A6-956E-79E1C898296B}" dt="2021-06-24T14:17:49.832" v="8" actId="478"/>
          <ac:picMkLst>
            <pc:docMk/>
            <pc:sldMk cId="4000463610" sldId="256"/>
            <ac:picMk id="7" creationId="{25F0A307-D271-464A-8200-76297888C0A1}"/>
          </ac:picMkLst>
        </pc:picChg>
        <pc:picChg chg="del">
          <ac:chgData name="Geoffrey S. Cram" userId="81ebba11-36d9-4761-b522-615c7cf350f3" providerId="ADAL" clId="{65F524F9-0AEC-44A6-956E-79E1C898296B}" dt="2021-06-24T14:17:39.506" v="5" actId="478"/>
          <ac:picMkLst>
            <pc:docMk/>
            <pc:sldMk cId="4000463610" sldId="256"/>
            <ac:picMk id="9" creationId="{985F76CB-BDF4-42B7-B25C-649AE8E6739F}"/>
          </ac:picMkLst>
        </pc:picChg>
      </pc:sldChg>
      <pc:sldChg chg="addSp delSp modSp mod delAnim">
        <pc:chgData name="Geoffrey S. Cram" userId="81ebba11-36d9-4761-b522-615c7cf350f3" providerId="ADAL" clId="{65F524F9-0AEC-44A6-956E-79E1C898296B}" dt="2021-06-24T14:20:36.179" v="77"/>
        <pc:sldMkLst>
          <pc:docMk/>
          <pc:sldMk cId="3739932548" sldId="257"/>
        </pc:sldMkLst>
        <pc:spChg chg="mod">
          <ac:chgData name="Geoffrey S. Cram" userId="81ebba11-36d9-4761-b522-615c7cf350f3" providerId="ADAL" clId="{65F524F9-0AEC-44A6-956E-79E1C898296B}" dt="2021-06-24T14:20:28.227" v="76" actId="20577"/>
          <ac:spMkLst>
            <pc:docMk/>
            <pc:sldMk cId="3739932548" sldId="257"/>
            <ac:spMk id="2" creationId="{BC5AAA59-41F3-0D40-B5E2-567F04B6D257}"/>
          </ac:spMkLst>
        </pc:spChg>
        <pc:spChg chg="del mod">
          <ac:chgData name="Geoffrey S. Cram" userId="81ebba11-36d9-4761-b522-615c7cf350f3" providerId="ADAL" clId="{65F524F9-0AEC-44A6-956E-79E1C898296B}" dt="2021-06-24T14:19:34.866" v="66" actId="478"/>
          <ac:spMkLst>
            <pc:docMk/>
            <pc:sldMk cId="3739932548" sldId="257"/>
            <ac:spMk id="3" creationId="{E101EA0A-D819-B84A-9A81-14AAFB37F5BF}"/>
          </ac:spMkLst>
        </pc:spChg>
        <pc:spChg chg="add mod">
          <ac:chgData name="Geoffrey S. Cram" userId="81ebba11-36d9-4761-b522-615c7cf350f3" providerId="ADAL" clId="{65F524F9-0AEC-44A6-956E-79E1C898296B}" dt="2021-06-24T14:20:36.179" v="77"/>
          <ac:spMkLst>
            <pc:docMk/>
            <pc:sldMk cId="3739932548" sldId="257"/>
            <ac:spMk id="4" creationId="{2E8A8F65-CC97-4E66-8046-BA705391166D}"/>
          </ac:spMkLst>
        </pc:spChg>
        <pc:picChg chg="del">
          <ac:chgData name="Geoffrey S. Cram" userId="81ebba11-36d9-4761-b522-615c7cf350f3" providerId="ADAL" clId="{65F524F9-0AEC-44A6-956E-79E1C898296B}" dt="2021-06-24T14:19:48.386" v="67" actId="478"/>
          <ac:picMkLst>
            <pc:docMk/>
            <pc:sldMk cId="3739932548" sldId="257"/>
            <ac:picMk id="10" creationId="{44784949-AF65-432D-871D-77E3A9008530}"/>
          </ac:picMkLst>
        </pc:picChg>
      </pc:sldChg>
      <pc:sldChg chg="del">
        <pc:chgData name="Geoffrey S. Cram" userId="81ebba11-36d9-4761-b522-615c7cf350f3" providerId="ADAL" clId="{65F524F9-0AEC-44A6-956E-79E1C898296B}" dt="2021-06-24T14:21:05.299" v="80" actId="2696"/>
        <pc:sldMkLst>
          <pc:docMk/>
          <pc:sldMk cId="2221725704" sldId="258"/>
        </pc:sldMkLst>
      </pc:sldChg>
      <pc:sldChg chg="del">
        <pc:chgData name="Geoffrey S. Cram" userId="81ebba11-36d9-4761-b522-615c7cf350f3" providerId="ADAL" clId="{65F524F9-0AEC-44A6-956E-79E1C898296B}" dt="2021-06-24T14:21:06.718" v="81" actId="2696"/>
        <pc:sldMkLst>
          <pc:docMk/>
          <pc:sldMk cId="1920740604" sldId="259"/>
        </pc:sldMkLst>
      </pc:sldChg>
      <pc:sldChg chg="del">
        <pc:chgData name="Geoffrey S. Cram" userId="81ebba11-36d9-4761-b522-615c7cf350f3" providerId="ADAL" clId="{65F524F9-0AEC-44A6-956E-79E1C898296B}" dt="2021-06-24T14:21:07.491" v="82" actId="2696"/>
        <pc:sldMkLst>
          <pc:docMk/>
          <pc:sldMk cId="4205769438" sldId="260"/>
        </pc:sldMkLst>
      </pc:sldChg>
      <pc:sldChg chg="delSp mod delAnim">
        <pc:chgData name="Geoffrey S. Cram" userId="81ebba11-36d9-4761-b522-615c7cf350f3" providerId="ADAL" clId="{65F524F9-0AEC-44A6-956E-79E1C898296B}" dt="2021-06-24T15:00:36.767" v="92" actId="478"/>
        <pc:sldMkLst>
          <pc:docMk/>
          <pc:sldMk cId="3771919666" sldId="261"/>
        </pc:sldMkLst>
        <pc:picChg chg="del">
          <ac:chgData name="Geoffrey S. Cram" userId="81ebba11-36d9-4761-b522-615c7cf350f3" providerId="ADAL" clId="{65F524F9-0AEC-44A6-956E-79E1C898296B}" dt="2021-06-24T15:00:36.767" v="92" actId="478"/>
          <ac:picMkLst>
            <pc:docMk/>
            <pc:sldMk cId="3771919666" sldId="261"/>
            <ac:picMk id="5" creationId="{B7070DB0-7FDA-47B6-88C5-3EB8E70B0FD4}"/>
          </ac:picMkLst>
        </pc:picChg>
      </pc:sldChg>
      <pc:sldChg chg="del">
        <pc:chgData name="Geoffrey S. Cram" userId="81ebba11-36d9-4761-b522-615c7cf350f3" providerId="ADAL" clId="{65F524F9-0AEC-44A6-956E-79E1C898296B}" dt="2021-06-24T14:21:10.611" v="83" actId="2696"/>
        <pc:sldMkLst>
          <pc:docMk/>
          <pc:sldMk cId="3752197625" sldId="262"/>
        </pc:sldMkLst>
      </pc:sldChg>
      <pc:sldChg chg="delSp modSp mod delAnim">
        <pc:chgData name="Geoffrey S. Cram" userId="81ebba11-36d9-4761-b522-615c7cf350f3" providerId="ADAL" clId="{65F524F9-0AEC-44A6-956E-79E1C898296B}" dt="2021-06-24T15:00:41.262" v="94" actId="478"/>
        <pc:sldMkLst>
          <pc:docMk/>
          <pc:sldMk cId="3777420624" sldId="263"/>
        </pc:sldMkLst>
        <pc:spChg chg="mod">
          <ac:chgData name="Geoffrey S. Cram" userId="81ebba11-36d9-4761-b522-615c7cf350f3" providerId="ADAL" clId="{65F524F9-0AEC-44A6-956E-79E1C898296B}" dt="2021-06-24T14:21:55.330" v="91" actId="20577"/>
          <ac:spMkLst>
            <pc:docMk/>
            <pc:sldMk cId="3777420624" sldId="263"/>
            <ac:spMk id="23" creationId="{56E55C76-2D79-4C7B-A97D-713E528E1B9C}"/>
          </ac:spMkLst>
        </pc:spChg>
        <pc:picChg chg="del">
          <ac:chgData name="Geoffrey S. Cram" userId="81ebba11-36d9-4761-b522-615c7cf350f3" providerId="ADAL" clId="{65F524F9-0AEC-44A6-956E-79E1C898296B}" dt="2021-06-24T15:00:41.262" v="94" actId="478"/>
          <ac:picMkLst>
            <pc:docMk/>
            <pc:sldMk cId="3777420624" sldId="263"/>
            <ac:picMk id="5" creationId="{0F006DF0-CD25-4381-A2B4-41F54A5100BC}"/>
          </ac:picMkLst>
        </pc:picChg>
      </pc:sldChg>
      <pc:sldChg chg="delSp mod delAnim">
        <pc:chgData name="Geoffrey S. Cram" userId="81ebba11-36d9-4761-b522-615c7cf350f3" providerId="ADAL" clId="{65F524F9-0AEC-44A6-956E-79E1C898296B}" dt="2021-06-24T15:00:38.543" v="93" actId="478"/>
        <pc:sldMkLst>
          <pc:docMk/>
          <pc:sldMk cId="3937506990" sldId="264"/>
        </pc:sldMkLst>
        <pc:picChg chg="del">
          <ac:chgData name="Geoffrey S. Cram" userId="81ebba11-36d9-4761-b522-615c7cf350f3" providerId="ADAL" clId="{65F524F9-0AEC-44A6-956E-79E1C898296B}" dt="2021-06-24T15:00:38.543" v="93" actId="478"/>
          <ac:picMkLst>
            <pc:docMk/>
            <pc:sldMk cId="3937506990" sldId="264"/>
            <ac:picMk id="9" creationId="{AE108D27-258E-41EA-A222-BA8AFE064802}"/>
          </ac:picMkLst>
        </pc:picChg>
      </pc:sldChg>
      <pc:sldChg chg="del">
        <pc:chgData name="Geoffrey S. Cram" userId="81ebba11-36d9-4761-b522-615c7cf350f3" providerId="ADAL" clId="{65F524F9-0AEC-44A6-956E-79E1C898296B}" dt="2021-06-24T14:21:12.945" v="84" actId="2696"/>
        <pc:sldMkLst>
          <pc:docMk/>
          <pc:sldMk cId="2774181244" sldId="265"/>
        </pc:sldMkLst>
      </pc:sldChg>
      <pc:sldChg chg="del">
        <pc:chgData name="Geoffrey S. Cram" userId="81ebba11-36d9-4761-b522-615c7cf350f3" providerId="ADAL" clId="{65F524F9-0AEC-44A6-956E-79E1C898296B}" dt="2021-06-24T14:21:14.009" v="85" actId="2696"/>
        <pc:sldMkLst>
          <pc:docMk/>
          <pc:sldMk cId="3777450889" sldId="266"/>
        </pc:sldMkLst>
      </pc:sldChg>
      <pc:sldChg chg="del">
        <pc:chgData name="Geoffrey S. Cram" userId="81ebba11-36d9-4761-b522-615c7cf350f3" providerId="ADAL" clId="{65F524F9-0AEC-44A6-956E-79E1C898296B}" dt="2021-06-24T14:21:16.643" v="86" actId="2696"/>
        <pc:sldMkLst>
          <pc:docMk/>
          <pc:sldMk cId="2869950580" sldId="267"/>
        </pc:sldMkLst>
      </pc:sldChg>
      <pc:sldChg chg="del">
        <pc:chgData name="Geoffrey S. Cram" userId="81ebba11-36d9-4761-b522-615c7cf350f3" providerId="ADAL" clId="{65F524F9-0AEC-44A6-956E-79E1C898296B}" dt="2021-06-24T14:21:18.194" v="87" actId="2696"/>
        <pc:sldMkLst>
          <pc:docMk/>
          <pc:sldMk cId="4235870838" sldId="268"/>
        </pc:sldMkLst>
      </pc:sldChg>
      <pc:sldChg chg="add del">
        <pc:chgData name="Geoffrey S. Cram" userId="81ebba11-36d9-4761-b522-615c7cf350f3" providerId="ADAL" clId="{65F524F9-0AEC-44A6-956E-79E1C898296B}" dt="2021-06-24T14:21:02.920" v="79" actId="2696"/>
        <pc:sldMkLst>
          <pc:docMk/>
          <pc:sldMk cId="31835270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06DE6623-632C-754C-A504-FEA1E78F3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CF2F0D-E636-7745-A9A0-E23A4F53B0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02863"/>
            <a:ext cx="9144000" cy="25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22FD2-7105-6447-8408-0D1A4D35B2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435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presentation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Pres.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6" y="1898347"/>
            <a:ext cx="8993688" cy="14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SnT2021 Panel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Innovation affecting CTBT: pertinent to IMS monitoring system (sensors)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Distributed Optical Fiber Sensing</a:t>
            </a:r>
          </a:p>
          <a:p>
            <a:pPr algn="ctr" eaLnBrk="0" hangingPunct="0">
              <a:lnSpc>
                <a:spcPts val="1586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Geoffrey Cram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r>
              <a:rPr lang="en-US" sz="952" dirty="0">
                <a:solidFill>
                  <a:schemeClr val="bg1"/>
                </a:solidFill>
              </a:rPr>
              <a:t>Applied Physics Laboratory, University of Washington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4E727-894E-40A3-9FB8-5D977EB4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66" y="3867150"/>
            <a:ext cx="1597068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4"/>
    </mc:Choice>
    <mc:Fallback xmlns="">
      <p:transition spd="slow" advTm="238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40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Distributed Optical Fiber Sensing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Geoffrey Cram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515A00-E3BF-45DC-BAF0-BDB02A23B400}"/>
              </a:ext>
            </a:extLst>
          </p:cNvPr>
          <p:cNvSpPr txBox="1">
            <a:spLocks/>
          </p:cNvSpPr>
          <p:nvPr/>
        </p:nvSpPr>
        <p:spPr>
          <a:xfrm>
            <a:off x="0" y="868296"/>
            <a:ext cx="9144000" cy="611705"/>
          </a:xfrm>
          <a:prstGeom prst="rect">
            <a:avLst/>
          </a:prstGeom>
        </p:spPr>
        <p:txBody>
          <a:bodyPr/>
          <a:lstStyle>
            <a:lvl1pPr algn="l" defTabSz="1008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Distributed Optical Fiber Sensing (DOFS) Fundamentals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DB6CD8-F2AF-4FFE-A3E7-2769DB129967}"/>
              </a:ext>
            </a:extLst>
          </p:cNvPr>
          <p:cNvSpPr txBox="1">
            <a:spLocks/>
          </p:cNvSpPr>
          <p:nvPr/>
        </p:nvSpPr>
        <p:spPr>
          <a:xfrm>
            <a:off x="0" y="3356976"/>
            <a:ext cx="9144000" cy="14467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dirty="0"/>
              <a:t>Interrogator laser injects light pulses, typically at multiple kHz rate into fiber.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Features in fiber scatter incoming pulse, reflect small portion of light back to detector.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Fiber features can be affected by environmental conditions, causing variations in amplitude, phase, polarization of returned light.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Interrogator transforms variations in returned pulses into environmental measurement of interest.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Properly-selected pulse interval allows individual fiber segments (sensors) to be independently addressed → </a:t>
            </a:r>
            <a:r>
              <a:rPr lang="en-US" sz="1400" b="1" dirty="0"/>
              <a:t>localized measurements at known positions along fiber</a:t>
            </a:r>
            <a:r>
              <a:rPr lang="en-US" sz="1400" dirty="0"/>
              <a:t>.  Position established from time-of-flight.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A5611F-1C1C-48F2-BA14-60CD5698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48" y="1366208"/>
            <a:ext cx="5212257" cy="1909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8A8F65-CC97-4E66-8046-BA705391166D}"/>
              </a:ext>
            </a:extLst>
          </p:cNvPr>
          <p:cNvSpPr/>
          <p:nvPr/>
        </p:nvSpPr>
        <p:spPr>
          <a:xfrm>
            <a:off x="43841" y="570729"/>
            <a:ext cx="1722329" cy="205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Geoffrey Cram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34"/>
    </mc:Choice>
    <mc:Fallback xmlns="">
      <p:transition spd="slow" advTm="541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Distributed Optical Fiber Sensing and its Potential Application for IMS Hydroacoustic Stations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Cram*, Winebrenner, Williams, Wilcock				*cramg@uw.edu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O3.1-384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515A00-E3BF-45DC-BAF0-BDB02A23B400}"/>
              </a:ext>
            </a:extLst>
          </p:cNvPr>
          <p:cNvSpPr txBox="1">
            <a:spLocks/>
          </p:cNvSpPr>
          <p:nvPr/>
        </p:nvSpPr>
        <p:spPr>
          <a:xfrm>
            <a:off x="0" y="868296"/>
            <a:ext cx="9144000" cy="611705"/>
          </a:xfrm>
          <a:prstGeom prst="rect">
            <a:avLst/>
          </a:prstGeom>
        </p:spPr>
        <p:txBody>
          <a:bodyPr/>
          <a:lstStyle>
            <a:lvl1pPr algn="l" defTabSz="1008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Rayleigh Backscatter (a.k.a. DAS/DVS/DRS)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DB6CD8-F2AF-4FFE-A3E7-2769DB129967}"/>
              </a:ext>
            </a:extLst>
          </p:cNvPr>
          <p:cNvSpPr txBox="1">
            <a:spLocks/>
          </p:cNvSpPr>
          <p:nvPr/>
        </p:nvSpPr>
        <p:spPr>
          <a:xfrm>
            <a:off x="0" y="1480001"/>
            <a:ext cx="9144000" cy="3455254"/>
          </a:xfrm>
          <a:prstGeom prst="rect">
            <a:avLst/>
          </a:prstGeom>
        </p:spPr>
        <p:txBody>
          <a:bodyPr>
            <a:noAutofit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1400" dirty="0"/>
              <a:t>Elastic scattering of incident photons.</a:t>
            </a:r>
          </a:p>
          <a:p>
            <a:pPr lvl="1">
              <a:lnSpc>
                <a:spcPct val="50000"/>
              </a:lnSpc>
            </a:pPr>
            <a:r>
              <a:rPr lang="en-US" sz="1200" dirty="0"/>
              <a:t>Interaction between probe wave and local, fixed refractive index variations in fiber (&lt;100 nm scale).</a:t>
            </a:r>
          </a:p>
          <a:p>
            <a:pPr lvl="1">
              <a:lnSpc>
                <a:spcPct val="50000"/>
              </a:lnSpc>
            </a:pPr>
            <a:r>
              <a:rPr lang="en-US" sz="1200" dirty="0"/>
              <a:t>Polarization is preserved in the scattered photons.</a:t>
            </a:r>
          </a:p>
          <a:p>
            <a:pPr lvl="1">
              <a:lnSpc>
                <a:spcPct val="50000"/>
              </a:lnSpc>
            </a:pPr>
            <a:r>
              <a:rPr lang="en-US" sz="1200" dirty="0"/>
              <a:t>Dynamic (down to mHz) with fixed frequency source.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Used for </a:t>
            </a:r>
            <a:r>
              <a:rPr lang="en-US" sz="1400" b="1" dirty="0"/>
              <a:t>temperature and strain </a:t>
            </a:r>
            <a:r>
              <a:rPr lang="en-US" sz="1400" dirty="0"/>
              <a:t>sensing.</a:t>
            </a:r>
          </a:p>
          <a:p>
            <a:pPr lvl="1">
              <a:lnSpc>
                <a:spcPct val="50000"/>
              </a:lnSpc>
            </a:pPr>
            <a:r>
              <a:rPr lang="en-US" sz="1200" dirty="0"/>
              <a:t>Reported: 0.005 ºC resolution (DTGS); 1 – 20 m spatial resolution; 100s-1000s of Hz; 100 km max range.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Commercial users: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Power cables (temperature and strain), borehole seismic (onshore/offshore), borehole flow (temperature, acoustic), surface seismic, perimeter surveillance (strain), pipeline monitoring (temperature and strain).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Strengths:</a:t>
            </a:r>
          </a:p>
          <a:p>
            <a:pPr lvl="1">
              <a:lnSpc>
                <a:spcPct val="50000"/>
              </a:lnSpc>
            </a:pPr>
            <a:r>
              <a:rPr lang="en-US" sz="1200" dirty="0"/>
              <a:t>Very high update rate.</a:t>
            </a:r>
          </a:p>
          <a:p>
            <a:pPr lvl="1">
              <a:lnSpc>
                <a:spcPct val="50000"/>
              </a:lnSpc>
            </a:pPr>
            <a:r>
              <a:rPr lang="en-US" sz="1200" dirty="0"/>
              <a:t>Extremely sensitive to temperature and strain.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Limitations:</a:t>
            </a:r>
          </a:p>
          <a:p>
            <a:pPr lvl="1">
              <a:lnSpc>
                <a:spcPct val="50000"/>
              </a:lnSpc>
            </a:pPr>
            <a:r>
              <a:rPr lang="en-US" sz="1200" dirty="0"/>
              <a:t>No commercial static implementations yet.</a:t>
            </a:r>
          </a:p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7719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88"/>
    </mc:Choice>
    <mc:Fallback xmlns="">
      <p:transition spd="slow" advTm="418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Distributed Optical Fiber Sensing and its Potential Application for IMS Hydroacoustic Stations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Cram*, Winebrenner, Williams, Wilcock				*cramg@uw.edu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O3.1-384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515A00-E3BF-45DC-BAF0-BDB02A23B400}"/>
              </a:ext>
            </a:extLst>
          </p:cNvPr>
          <p:cNvSpPr txBox="1">
            <a:spLocks/>
          </p:cNvSpPr>
          <p:nvPr/>
        </p:nvSpPr>
        <p:spPr>
          <a:xfrm>
            <a:off x="0" y="868296"/>
            <a:ext cx="9144000" cy="611705"/>
          </a:xfrm>
          <a:prstGeom prst="rect">
            <a:avLst/>
          </a:prstGeom>
        </p:spPr>
        <p:txBody>
          <a:bodyPr/>
          <a:lstStyle>
            <a:lvl1pPr algn="l" defTabSz="1008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IMS HA Network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D2F92-88E5-4C2F-82C5-A584C207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2" y="1572705"/>
            <a:ext cx="5422256" cy="31681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E55C76-2D79-4C7B-A97D-713E528E1B9C}"/>
              </a:ext>
            </a:extLst>
          </p:cNvPr>
          <p:cNvSpPr txBox="1"/>
          <p:nvPr/>
        </p:nvSpPr>
        <p:spPr>
          <a:xfrm>
            <a:off x="5729245" y="1523068"/>
            <a:ext cx="33527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White stations labeled ‘H’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Circled in red.  6 hydroacoustic stations (11 triplets) at which moored hydrophones detect hydroacoustic signals in the water column.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Grey stations labeled ‘T’: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T-phase on-shore seismometers.  Not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addressed here.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9"/>
    </mc:Choice>
    <mc:Fallback xmlns="">
      <p:transition spd="slow" advTm="233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Distributed Optical Fiber Sensing and its Potential Application for IMS Hydroacoustic Stations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Cram*, Winebrenner, Williams, Wilcock				*cramg@uw.edu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O3.1-384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515A00-E3BF-45DC-BAF0-BDB02A23B400}"/>
              </a:ext>
            </a:extLst>
          </p:cNvPr>
          <p:cNvSpPr txBox="1">
            <a:spLocks/>
          </p:cNvSpPr>
          <p:nvPr/>
        </p:nvSpPr>
        <p:spPr>
          <a:xfrm>
            <a:off x="0" y="868296"/>
            <a:ext cx="9144000" cy="611705"/>
          </a:xfrm>
          <a:prstGeom prst="rect">
            <a:avLst/>
          </a:prstGeom>
        </p:spPr>
        <p:txBody>
          <a:bodyPr/>
          <a:lstStyle>
            <a:lvl1pPr algn="l" defTabSz="1008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Anatomy of a CTBTO Hydroacoustic Triplet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82470-7CE9-4D0E-A224-BBCDA79A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01" y="1523842"/>
            <a:ext cx="7349413" cy="31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82"/>
    </mc:Choice>
    <mc:Fallback xmlns="">
      <p:transition spd="slow" advTm="41882"/>
    </mc:Fallback>
  </mc:AlternateContent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431</Words>
  <Application>Microsoft Office PowerPoint</Application>
  <PresentationFormat>On-screen Show (16:9)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Avenir Book</vt:lpstr>
      <vt:lpstr>Avenir Heavy</vt:lpstr>
      <vt:lpstr>Avenir Medium</vt:lpstr>
      <vt:lpstr>Calibri</vt:lpstr>
      <vt:lpstr>Calibri Light</vt:lpstr>
      <vt:lpstr>DIN-Light</vt:lpstr>
      <vt:lpstr>DIN-Medium</vt:lpstr>
      <vt:lpstr>Title Slide</vt:lpstr>
      <vt:lpstr>Inner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S. Cram</cp:lastModifiedBy>
  <cp:revision>46</cp:revision>
  <cp:lastPrinted>2019-03-26T13:54:24Z</cp:lastPrinted>
  <dcterms:created xsi:type="dcterms:W3CDTF">2019-04-24T06:32:04Z</dcterms:created>
  <dcterms:modified xsi:type="dcterms:W3CDTF">2021-06-24T15:00:44Z</dcterms:modified>
</cp:coreProperties>
</file>