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D30BE-60E5-4916-BD04-759570B66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5FD98-8A89-4701-B94E-63A5BDA56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4576C-6612-41FD-8B6D-6A0F3641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A49E2-4C34-4F8B-93E6-C781BEBE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CBF59-9A3E-4347-A566-C577168F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0413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6CCFB-F899-456A-8FDE-54B54CA9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5B71F-B685-4CD0-916B-BDC1E6504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B0401-919F-4804-8F26-90A91E7C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00DF7-BE14-48F7-9171-28DF1C2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7A711-CC20-40A5-8CCE-92958452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099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B8A90-7207-481D-9F08-E026BE2A0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D9D1F-D0F1-4ACE-AFC0-FF231FEF6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66873-9F2C-4AE9-B0FA-6B79FD2A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85C24-86D4-402B-BF8E-8E33BB67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41EC0-79D8-41A2-A11C-2B5A2DA9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6705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12A6-2BDC-4B62-924A-2A65D470E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CB511-B235-48AE-B9EF-390F8EF65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8E2AE-E452-4A2F-9428-98D85727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9B9FA-056E-45F6-8A99-92289B03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A30CE-ACB4-4EFB-84D4-BE4F7B8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9425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924B-38F4-4257-9628-87D512C86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182DA-1977-40F4-A36C-C2ABEE26A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8FA5D-0E83-4FA3-BEA2-3C8BE37E5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CD97-35C2-44FE-94D5-02636164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E45B7-6FA6-478A-8CB2-5C68D79B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512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E9E75-C697-4C68-9999-9F96B2B5E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AF49C-621B-4E31-BC53-76B2AB73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4718D-2CFD-420F-9116-5F6F0B6D1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C5BAF-4D5D-4EBD-8A8E-A48CA577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77933-F048-4C73-A065-D25BC721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8CC20-25DF-48A0-B32D-70DEBAD0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1788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1741-346B-4802-BD3B-AC855A5E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AA18C-1263-47B2-B717-342D3480E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3E8F0-31A5-41B0-8694-3B89FE7A5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017FE-A0C0-4F4D-BB2D-933464CA2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F62B4F-1B76-4A84-8691-2D8BEA2D4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742B33-C74C-4468-AB04-6BCAD860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868403-E3E6-416D-A725-BEBCADC6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63E4B8-BD70-467A-8282-16F9A720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1102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6867A-3616-4BF7-9774-929E75C51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D8124B-C856-499C-9CE7-93A83E70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289A9-7080-4E6D-B6C3-9E449C90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F77345-A521-4561-BBE8-C7ABD20D7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4725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5C8D5-C61A-4B51-9534-7AD24C9A6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2D405-D9C6-4918-BA59-9668F773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1C14B-74A3-4C9F-9A05-035E1862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76898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AB5D0-451A-44EE-A37B-3904EC6C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D9C89-359B-43A5-8FD5-1DB3016C9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427C8-C019-4D3A-B185-4234BD857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2D341-6B14-48EC-BBE0-F20A13E0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D5781-508C-4BF3-B510-242A9819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1D616-89BC-4ABE-A227-369DA9AC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3835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4576-E253-45B2-A49F-A5F79BFF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EFADA-E965-4214-AD12-109A137C8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B1E66-E2CB-4692-9A15-CDE55AC11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8383-C3A0-4206-8ED5-285C4542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8D492-2797-4E28-B4E7-D03AFA051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CB3EB-5846-4FF0-A132-BC9AE561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2970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7D9CBF-5E0E-4FDB-8F40-C71E460AC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667F8-EC41-4F5E-8614-1FF337726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778B4-39DC-4B9A-93A1-6E46A32F6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00431-86FA-441F-93B8-3094239AE274}" type="datetimeFigureOut">
              <a:rPr lang="en-CH" smtClean="0"/>
              <a:t>29/06/2021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4280B-72EF-4825-BE25-5EF972E0B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553AF-0F33-4A69-AB39-F70670AE0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7EEF-6529-4A38-89A8-56AD58743B8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7982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F8E5-6874-4E8A-A56C-9381836FB1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Understanding Risk &amp; Metrics:</a:t>
            </a:r>
            <a:br>
              <a:rPr lang="en-US" dirty="0"/>
            </a:br>
            <a:r>
              <a:rPr lang="en-US" dirty="0"/>
              <a:t>A false sense of security?</a:t>
            </a:r>
            <a:endParaRPr lang="en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B2A39-8426-4EC2-B832-F8DDFF5BC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MacFeely</a:t>
            </a:r>
          </a:p>
          <a:p>
            <a:r>
              <a:rPr lang="en-US" dirty="0"/>
              <a:t>Chief Statistician </a:t>
            </a:r>
          </a:p>
          <a:p>
            <a:r>
              <a:rPr lang="en-US" dirty="0"/>
              <a:t>UNCTAD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44869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3471-F306-43DD-9797-8BDF77D4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Global Health Security Index – Inaugural report 2019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45727-E081-411E-8DCD-CCF0C509D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Countries not prepared for a globally catastrophic biological event, nor are they fully prepared for epidemics or pandemics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Collective international preparedness is weak. Many countries do not show evidence of the health security capacities and capabilities needed</a:t>
            </a:r>
            <a:r>
              <a:rPr lang="en-US" sz="1800" dirty="0">
                <a:solidFill>
                  <a:srgbClr val="000E11"/>
                </a:solidFill>
                <a:latin typeface="BodoniMT"/>
              </a:rPr>
              <a:t> 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to prevent, detect, and respond to significant</a:t>
            </a:r>
            <a:r>
              <a:rPr lang="en-US" sz="1800" dirty="0">
                <a:solidFill>
                  <a:srgbClr val="000E11"/>
                </a:solidFill>
                <a:latin typeface="BodoniMT"/>
              </a:rPr>
              <a:t> 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infectious disease outbreaks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Prophetically, they warned: “knowing the risks, however, is not enough. Political will is needed to protect people from the consequences of epidemics, to take action</a:t>
            </a:r>
            <a:r>
              <a:rPr lang="en-US" sz="1800" dirty="0">
                <a:solidFill>
                  <a:srgbClr val="000E11"/>
                </a:solidFill>
                <a:latin typeface="BodoniMT"/>
              </a:rPr>
              <a:t> 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to save lives, and to build a safer and more secure world”.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They also noted that “unfortunately, political will for accelerating health security is caught in a perpetual cycle of panic and neglect”.</a:t>
            </a:r>
          </a:p>
          <a:p>
            <a:pPr algn="l"/>
            <a:endParaRPr lang="en-US" sz="1800" dirty="0">
              <a:solidFill>
                <a:srgbClr val="000E11"/>
              </a:solidFill>
              <a:latin typeface="BodoniMT"/>
            </a:endParaRPr>
          </a:p>
          <a:p>
            <a:pPr marL="0" indent="0" algn="l">
              <a:buNone/>
            </a:pP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507959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2145D-6DFC-459E-B808-7D6A1F75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Global Health Security Index - configuration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9F1B7-4C40-4A8C-A0D8-523EB1926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1800" dirty="0">
                <a:solidFill>
                  <a:srgbClr val="000E11"/>
                </a:solidFill>
                <a:latin typeface="BodoniMT"/>
              </a:rPr>
              <a:t>A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 multidimensional analytical framework or benchmarking index. </a:t>
            </a:r>
          </a:p>
          <a:p>
            <a:pPr algn="l"/>
            <a:endParaRPr lang="en-US" sz="1800" b="0" i="0" u="none" strike="noStrike" baseline="0" dirty="0">
              <a:solidFill>
                <a:srgbClr val="000E11"/>
              </a:solidFill>
              <a:latin typeface="BodoniMT"/>
            </a:endParaRPr>
          </a:p>
          <a:p>
            <a:pPr algn="l"/>
            <a:r>
              <a:rPr lang="en-US" sz="1800" dirty="0">
                <a:solidFill>
                  <a:srgbClr val="000E11"/>
                </a:solidFill>
                <a:latin typeface="BodoniMT"/>
              </a:rPr>
              <a:t>A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 composite comprising six categories: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(1) prevention;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(2) detection and reporting;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(3) rapid response;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(4) health systems;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(5) compliance with international norms; and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(6) risk environment. </a:t>
            </a:r>
          </a:p>
          <a:p>
            <a:pPr algn="l"/>
            <a:endParaRPr lang="en-US" sz="1800" b="0" i="0" u="none" strike="noStrike" baseline="0" dirty="0">
              <a:solidFill>
                <a:srgbClr val="000E11"/>
              </a:solidFill>
              <a:latin typeface="BodoniMT"/>
            </a:endParaRPr>
          </a:p>
          <a:p>
            <a:pPr algn="l"/>
            <a:r>
              <a:rPr lang="en-US" sz="1800" dirty="0">
                <a:solidFill>
                  <a:srgbClr val="000E11"/>
                </a:solidFill>
                <a:latin typeface="BodoniMT"/>
              </a:rPr>
              <a:t>P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opulated with 34 indicators and 85 </a:t>
            </a:r>
            <a:r>
              <a:rPr lang="en-US" sz="1800" b="0" i="0" u="none" strike="noStrike" baseline="0" dirty="0" err="1">
                <a:solidFill>
                  <a:srgbClr val="000E11"/>
                </a:solidFill>
                <a:latin typeface="BodoniMT"/>
              </a:rPr>
              <a:t>subindicators</a:t>
            </a:r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.</a:t>
            </a:r>
          </a:p>
          <a:p>
            <a:pPr algn="l"/>
            <a:endParaRPr lang="en-US" sz="1800" b="0" i="0" u="none" strike="noStrike" baseline="0" dirty="0">
              <a:solidFill>
                <a:srgbClr val="000E11"/>
              </a:solidFill>
              <a:latin typeface="BodoniMT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E11"/>
                </a:solidFill>
                <a:latin typeface="BodoniMT"/>
              </a:rPr>
              <a:t>The overall index for each country is the weighted sum of the category scores, where the weights are agreed by an expert panel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42510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DFA6-CC81-48BF-9284-D4EB1EB16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Global Health Security Index - Top 20 best prepared countries compared with 20 worst affected countries by COVID-19 (as of May 31</a:t>
            </a:r>
            <a:r>
              <a:rPr lang="en-US" sz="2800" b="1" baseline="30000" dirty="0"/>
              <a:t>st</a:t>
            </a:r>
            <a:r>
              <a:rPr lang="en-US" sz="2800" b="1" dirty="0"/>
              <a:t> 2020)</a:t>
            </a:r>
            <a:br>
              <a:rPr lang="en-US" sz="2800" b="1" dirty="0"/>
            </a:br>
            <a:endParaRPr lang="en-CH" sz="28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7C7021-C2C2-41DA-908F-D35F96ADE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9451" y="1388466"/>
            <a:ext cx="5382132" cy="5259984"/>
          </a:xfrm>
        </p:spPr>
      </p:pic>
    </p:spTree>
    <p:extLst>
      <p:ext uri="{BB962C8B-B14F-4D97-AF65-F5344CB8AC3E}">
        <p14:creationId xmlns:p14="http://schemas.microsoft.com/office/powerpoint/2010/main" val="360358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DFEDA-AC0A-4F51-804A-CD6C746A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and lessons </a:t>
            </a:r>
            <a:endParaRPr lang="en-CH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70465-A9E9-421E-98A2-F2F7AB227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BodoniMT"/>
              </a:rPr>
              <a:t>Early days – index may perform better in the longer term</a:t>
            </a:r>
          </a:p>
          <a:p>
            <a:pPr algn="l"/>
            <a:endParaRPr lang="en-US" sz="1800" dirty="0">
              <a:latin typeface="BodoniMT"/>
            </a:endParaRPr>
          </a:p>
          <a:p>
            <a:r>
              <a:rPr lang="en-US" sz="1800" b="0" i="0" u="none" strike="noStrike" baseline="0" dirty="0">
                <a:latin typeface="BodoniMT"/>
              </a:rPr>
              <a:t>Health v Public Health vulnerabilities: The importance of public health systems / public infrastructure and services made clear by COVID-19 </a:t>
            </a:r>
          </a:p>
          <a:p>
            <a:pPr algn="l"/>
            <a:endParaRPr lang="en-US" sz="1800" b="0" i="0" u="none" strike="noStrike" baseline="0" dirty="0">
              <a:latin typeface="BodoniMT"/>
            </a:endParaRPr>
          </a:p>
          <a:p>
            <a:pPr algn="l"/>
            <a:r>
              <a:rPr lang="en-US" sz="1800" b="0" i="0" u="none" strike="noStrike" baseline="0" dirty="0">
                <a:latin typeface="BodoniMT"/>
              </a:rPr>
              <a:t>Justifies a more considered reflection on public services generally, including the strength and </a:t>
            </a:r>
            <a:r>
              <a:rPr lang="en-US" sz="1800" b="0" i="0" u="none" strike="noStrike" baseline="0" dirty="0" err="1">
                <a:latin typeface="BodoniMT"/>
              </a:rPr>
              <a:t>investmentin</a:t>
            </a:r>
            <a:r>
              <a:rPr lang="en-US" sz="1800" b="0" i="0" u="none" strike="noStrike" baseline="0" dirty="0">
                <a:latin typeface="BodoniMT"/>
              </a:rPr>
              <a:t> national statistical systems, but in particular investment in public health systems.</a:t>
            </a:r>
          </a:p>
          <a:p>
            <a:pPr algn="l"/>
            <a:endParaRPr lang="en-US" sz="1800" dirty="0">
              <a:latin typeface="BodoniMT"/>
            </a:endParaRPr>
          </a:p>
          <a:p>
            <a:pPr algn="l"/>
            <a:r>
              <a:rPr lang="en-US" sz="1800" dirty="0">
                <a:latin typeface="BodoniMT"/>
              </a:rPr>
              <a:t>R</a:t>
            </a:r>
            <a:r>
              <a:rPr lang="en-US" sz="1800" b="0" i="0" u="none" strike="noStrike" baseline="0" dirty="0">
                <a:latin typeface="BodoniMT"/>
              </a:rPr>
              <a:t>isk environment to limited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BodoniMT"/>
              </a:rPr>
              <a:t>	</a:t>
            </a:r>
            <a:r>
              <a:rPr lang="en-US" sz="1600" b="0" i="0" u="none" strike="noStrike" baseline="0" dirty="0">
                <a:latin typeface="BodoniMT"/>
              </a:rPr>
              <a:t>Supplement index to take account of potential transmission vectors - connectivity and globalization indices would  	strengthen Health the robustness of the index.</a:t>
            </a:r>
            <a:endParaRPr lang="en-CH" sz="1600" dirty="0"/>
          </a:p>
          <a:p>
            <a:pPr marL="0" indent="0" algn="l">
              <a:buNone/>
            </a:pPr>
            <a:endParaRPr lang="en-CH" sz="1600" dirty="0"/>
          </a:p>
        </p:txBody>
      </p:sp>
    </p:spTree>
    <p:extLst>
      <p:ext uri="{BB962C8B-B14F-4D97-AF65-F5344CB8AC3E}">
        <p14:creationId xmlns:p14="http://schemas.microsoft.com/office/powerpoint/2010/main" val="98130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DFEDA-AC0A-4F51-804A-CD6C746A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and lessons </a:t>
            </a:r>
            <a:endParaRPr lang="en-CH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70465-A9E9-421E-98A2-F2F7AB227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noStrike" baseline="0" dirty="0">
                <a:latin typeface="BodoniMT"/>
              </a:rPr>
              <a:t>Do country rankings have any real utility or simply distract readers from important underlying messages? </a:t>
            </a:r>
          </a:p>
          <a:p>
            <a:pPr marL="0" indent="0" algn="l">
              <a:buNone/>
            </a:pPr>
            <a:r>
              <a:rPr lang="en-US" sz="1800" dirty="0">
                <a:latin typeface="BodoniMT"/>
              </a:rPr>
              <a:t>	</a:t>
            </a:r>
            <a:r>
              <a:rPr lang="en-US" sz="1600" b="0" i="0" u="none" strike="noStrike" baseline="0" dirty="0">
                <a:latin typeface="BodoniMT"/>
              </a:rPr>
              <a:t>Although the report issued many stark warnings, the indices themselves may have conveyed a different 	message; at least for countries ranked near the top, with scores in excess of 70, the indices may have given a false 	sense of security. </a:t>
            </a:r>
          </a:p>
          <a:p>
            <a:pPr marL="0" indent="0" algn="l">
              <a:buNone/>
            </a:pPr>
            <a:endParaRPr lang="en-US" sz="1600" dirty="0">
              <a:latin typeface="BodoniMT"/>
            </a:endParaRPr>
          </a:p>
          <a:p>
            <a:r>
              <a:rPr lang="en-US" sz="1600" b="0" i="0" u="none" strike="noStrike" baseline="0" dirty="0">
                <a:latin typeface="BodoniMT"/>
              </a:rPr>
              <a:t>Did the GHS help governments to understand the risks? Does it provide guidance on how to prepare </a:t>
            </a:r>
            <a:r>
              <a:rPr lang="en-US" sz="1600" b="0" i="0" u="none" strike="noStrike" baseline="0">
                <a:latin typeface="BodoniMT"/>
              </a:rPr>
              <a:t>for crises?</a:t>
            </a:r>
            <a:endParaRPr lang="en-US" sz="1600" b="0" i="0" u="none" strike="noStrike" baseline="0" dirty="0">
              <a:latin typeface="BodoniMT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latin typeface="BodoniMT"/>
            </a:endParaRPr>
          </a:p>
          <a:p>
            <a:pPr algn="l"/>
            <a:r>
              <a:rPr lang="en-US" sz="1800" dirty="0">
                <a:latin typeface="BodoniMT"/>
              </a:rPr>
              <a:t>T</a:t>
            </a:r>
            <a:r>
              <a:rPr lang="en-US" sz="1800" b="0" i="0" u="none" strike="noStrike" baseline="0" dirty="0">
                <a:latin typeface="BodoniMT"/>
              </a:rPr>
              <a:t>he authors portentously noted the importance of ‘political will’</a:t>
            </a:r>
          </a:p>
          <a:p>
            <a:pPr marL="0" indent="0" algn="l">
              <a:buNone/>
            </a:pPr>
            <a:r>
              <a:rPr lang="en-US" sz="1800" dirty="0">
                <a:latin typeface="BodoniMT"/>
              </a:rPr>
              <a:t>	</a:t>
            </a:r>
            <a:r>
              <a:rPr lang="en-US" sz="1600" dirty="0">
                <a:latin typeface="BodoniMT"/>
              </a:rPr>
              <a:t>T</a:t>
            </a:r>
            <a:r>
              <a:rPr lang="en-US" sz="1600" b="0" i="0" u="none" strike="noStrike" baseline="0" dirty="0">
                <a:latin typeface="BodoniMT"/>
              </a:rPr>
              <a:t>his seems to have been the critical factor in how well countries have dealt with COVID-19 to date. Unfortunately,  	it is extremely difficult to measure political will. Furthermore, in light of developments, this dimension might 	warrant a higher weight in the overall index.</a:t>
            </a:r>
          </a:p>
          <a:p>
            <a:pPr marL="0" indent="0" algn="l">
              <a:buNone/>
            </a:pPr>
            <a:endParaRPr lang="en-US" sz="1600" b="0" i="0" u="none" strike="noStrike" baseline="0" dirty="0">
              <a:latin typeface="BodoniMT"/>
            </a:endParaRPr>
          </a:p>
        </p:txBody>
      </p:sp>
    </p:spTree>
    <p:extLst>
      <p:ext uri="{BB962C8B-B14F-4D97-AF65-F5344CB8AC3E}">
        <p14:creationId xmlns:p14="http://schemas.microsoft.com/office/powerpoint/2010/main" val="187793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506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BodoniMT</vt:lpstr>
      <vt:lpstr>Calibri</vt:lpstr>
      <vt:lpstr>Calibri Light</vt:lpstr>
      <vt:lpstr>Office Theme</vt:lpstr>
      <vt:lpstr>Understanding Risk &amp; Metrics: A false sense of security?</vt:lpstr>
      <vt:lpstr>Global Health Security Index – Inaugural report 2019</vt:lpstr>
      <vt:lpstr>Global Health Security Index - configuration</vt:lpstr>
      <vt:lpstr>Global Health Security Index - Top 20 best prepared countries compared with 20 worst affected countries by COVID-19 (as of May 31st 2020) </vt:lpstr>
      <vt:lpstr>Questions and lessons </vt:lpstr>
      <vt:lpstr>Questions and lessons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false sense of security?</dc:title>
  <dc:creator>Stephen Mac Feely</dc:creator>
  <cp:lastModifiedBy>Stephen Mac Feely</cp:lastModifiedBy>
  <cp:revision>5</cp:revision>
  <dcterms:created xsi:type="dcterms:W3CDTF">2021-06-29T10:19:09Z</dcterms:created>
  <dcterms:modified xsi:type="dcterms:W3CDTF">2021-06-29T10:56:13Z</dcterms:modified>
</cp:coreProperties>
</file>