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59" r:id="rId4"/>
    <p:sldId id="267" r:id="rId5"/>
    <p:sldId id="268" r:id="rId6"/>
    <p:sldId id="270" r:id="rId7"/>
    <p:sldId id="262" r:id="rId8"/>
    <p:sldId id="260" r:id="rId9"/>
    <p:sldId id="264" r:id="rId10"/>
    <p:sldId id="266" r:id="rId11"/>
    <p:sldId id="271" r:id="rId12"/>
    <p:sldId id="272" r:id="rId13"/>
    <p:sldId id="263" r:id="rId14"/>
    <p:sldId id="257" r:id="rId15"/>
    <p:sldId id="277" r:id="rId16"/>
    <p:sldId id="265" r:id="rId17"/>
    <p:sldId id="274" r:id="rId18"/>
  </p:sldIdLst>
  <p:sldSz cx="12192000" cy="6858000"/>
  <p:notesSz cx="6794500" cy="9906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7377" autoAdjust="0"/>
    <p:restoredTop sz="86364" autoAdjust="0"/>
  </p:normalViewPr>
  <p:slideViewPr>
    <p:cSldViewPr snapToGrid="0">
      <p:cViewPr>
        <p:scale>
          <a:sx n="44" d="100"/>
          <a:sy n="44" d="100"/>
        </p:scale>
        <p:origin x="1048" y="272"/>
      </p:cViewPr>
      <p:guideLst/>
    </p:cSldViewPr>
  </p:slideViewPr>
  <p:outlineViewPr>
    <p:cViewPr>
      <p:scale>
        <a:sx n="33" d="100"/>
        <a:sy n="33" d="100"/>
      </p:scale>
      <p:origin x="0" y="-684"/>
    </p:cViewPr>
  </p:outlineViewPr>
  <p:notesTextViewPr>
    <p:cViewPr>
      <p:scale>
        <a:sx n="1" d="1"/>
        <a:sy n="1" d="1"/>
      </p:scale>
      <p:origin x="0" y="0"/>
    </p:cViewPr>
  </p:notesTextViewPr>
  <p:sorterViewPr>
    <p:cViewPr>
      <p:scale>
        <a:sx n="57" d="100"/>
        <a:sy n="57" d="100"/>
      </p:scale>
      <p:origin x="0" y="-10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9081072A-6A60-4771-9C70-057E278DA3D4}" type="datetimeFigureOut">
              <a:rPr lang="de-DE" smtClean="0"/>
              <a:t>29.06.2021</a:t>
            </a:fld>
            <a:endParaRPr lang="de-DE"/>
          </a:p>
        </p:txBody>
      </p:sp>
      <p:sp>
        <p:nvSpPr>
          <p:cNvPr id="4" name="Folienbildplatzhalt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4EB4EE08-94CD-46AA-8343-1B7D683BECE3}" type="slidenum">
              <a:rPr lang="de-DE" smtClean="0"/>
              <a:t>‹Nr.›</a:t>
            </a:fld>
            <a:endParaRPr lang="de-DE"/>
          </a:p>
        </p:txBody>
      </p:sp>
    </p:spTree>
    <p:extLst>
      <p:ext uri="{BB962C8B-B14F-4D97-AF65-F5344CB8AC3E}">
        <p14:creationId xmlns:p14="http://schemas.microsoft.com/office/powerpoint/2010/main" val="3751334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EB4EE08-94CD-46AA-8343-1B7D683BECE3}" type="slidenum">
              <a:rPr lang="de-DE" smtClean="0"/>
              <a:t>1</a:t>
            </a:fld>
            <a:endParaRPr lang="de-DE"/>
          </a:p>
        </p:txBody>
      </p:sp>
    </p:spTree>
    <p:extLst>
      <p:ext uri="{BB962C8B-B14F-4D97-AF65-F5344CB8AC3E}">
        <p14:creationId xmlns:p14="http://schemas.microsoft.com/office/powerpoint/2010/main" val="218520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EA35D11-E7AA-4C26-803B-6251324DBC3D}" type="datetimeFigureOut">
              <a:rPr lang="de-DE" smtClean="0"/>
              <a:t>29.06.2021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145693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EA35D11-E7AA-4C26-803B-6251324DBC3D}" type="datetimeFigureOut">
              <a:rPr lang="de-DE" smtClean="0"/>
              <a:t>29.06.2021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52462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EA35D11-E7AA-4C26-803B-6251324DBC3D}" type="datetimeFigureOut">
              <a:rPr lang="de-DE" smtClean="0"/>
              <a:t>29.06.2021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175945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EA35D11-E7AA-4C26-803B-6251324DBC3D}" type="datetimeFigureOut">
              <a:rPr lang="de-DE" smtClean="0"/>
              <a:t>29.06.2021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2763795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EA35D11-E7AA-4C26-803B-6251324DBC3D}" type="datetimeFigureOut">
              <a:rPr lang="de-DE" smtClean="0"/>
              <a:t>29.06.2021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2352565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EA35D11-E7AA-4C26-803B-6251324DBC3D}" type="datetimeFigureOut">
              <a:rPr lang="de-DE" smtClean="0"/>
              <a:t>29.06.2021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853550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EA35D11-E7AA-4C26-803B-6251324DBC3D}" type="datetimeFigureOut">
              <a:rPr lang="de-DE" smtClean="0"/>
              <a:t>29.06.2021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4272533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EA35D11-E7AA-4C26-803B-6251324DBC3D}" type="datetimeFigureOut">
              <a:rPr lang="de-DE" smtClean="0"/>
              <a:t>29.06.2021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3178080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EA35D11-E7AA-4C26-803B-6251324DBC3D}" type="datetimeFigureOut">
              <a:rPr lang="de-DE" smtClean="0"/>
              <a:t>29.06.2021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107049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EA35D11-E7AA-4C26-803B-6251324DBC3D}" type="datetimeFigureOut">
              <a:rPr lang="de-DE" smtClean="0"/>
              <a:t>29.06.2021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87326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EA35D11-E7AA-4C26-803B-6251324DBC3D}" type="datetimeFigureOut">
              <a:rPr lang="de-DE" smtClean="0"/>
              <a:t>29.06.2021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00D2DF1-1145-49BC-A340-F4EC43F22AAA}" type="slidenum">
              <a:rPr lang="de-DE" smtClean="0"/>
              <a:t>‹Nr.›</a:t>
            </a:fld>
            <a:endParaRPr lang="de-DE"/>
          </a:p>
        </p:txBody>
      </p:sp>
    </p:spTree>
    <p:extLst>
      <p:ext uri="{BB962C8B-B14F-4D97-AF65-F5344CB8AC3E}">
        <p14:creationId xmlns:p14="http://schemas.microsoft.com/office/powerpoint/2010/main" val="153030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35D11-E7AA-4C26-803B-6251324DBC3D}" type="datetimeFigureOut">
              <a:rPr lang="de-DE" smtClean="0"/>
              <a:t>29.06.2021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D2DF1-1145-49BC-A340-F4EC43F22AAA}" type="slidenum">
              <a:rPr lang="de-DE" smtClean="0"/>
              <a:t>‹Nr.›</a:t>
            </a:fld>
            <a:endParaRPr lang="de-DE"/>
          </a:p>
        </p:txBody>
      </p:sp>
    </p:spTree>
    <p:extLst>
      <p:ext uri="{BB962C8B-B14F-4D97-AF65-F5344CB8AC3E}">
        <p14:creationId xmlns:p14="http://schemas.microsoft.com/office/powerpoint/2010/main" val="831301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2900" y="1214438"/>
            <a:ext cx="11507353" cy="2387600"/>
          </a:xfrm>
        </p:spPr>
        <p:txBody>
          <a:bodyPr>
            <a:noAutofit/>
          </a:bodyPr>
          <a:lstStyle/>
          <a:p>
            <a:r>
              <a:rPr lang="en-US" sz="4800" b="1" i="1" dirty="0" smtClean="0">
                <a:solidFill>
                  <a:srgbClr val="0070C0"/>
                </a:solidFill>
              </a:rPr>
              <a:t>Multiple </a:t>
            </a:r>
            <a:r>
              <a:rPr lang="en-US" sz="4800" b="1" i="1" dirty="0">
                <a:solidFill>
                  <a:srgbClr val="0070C0"/>
                </a:solidFill>
              </a:rPr>
              <a:t>Reasons for the Anthropocene </a:t>
            </a:r>
            <a:r>
              <a:rPr lang="en-US" sz="4800" b="1" i="1" dirty="0" smtClean="0">
                <a:solidFill>
                  <a:srgbClr val="0070C0"/>
                </a:solidFill>
              </a:rPr>
              <a:t/>
            </a:r>
            <a:br>
              <a:rPr lang="en-US" sz="4800" b="1" i="1" dirty="0" smtClean="0">
                <a:solidFill>
                  <a:srgbClr val="0070C0"/>
                </a:solidFill>
              </a:rPr>
            </a:br>
            <a:r>
              <a:rPr lang="en-US" sz="4800" b="1" i="1" dirty="0" smtClean="0">
                <a:solidFill>
                  <a:srgbClr val="0070C0"/>
                </a:solidFill>
              </a:rPr>
              <a:t> </a:t>
            </a:r>
            <a:r>
              <a:rPr lang="en-US" sz="4400" b="1" i="1" dirty="0">
                <a:solidFill>
                  <a:srgbClr val="C00000"/>
                </a:solidFill>
              </a:rPr>
              <a:t>Paul </a:t>
            </a:r>
            <a:r>
              <a:rPr lang="en-US" sz="4400" b="1" i="1" dirty="0" err="1">
                <a:solidFill>
                  <a:srgbClr val="C00000"/>
                </a:solidFill>
              </a:rPr>
              <a:t>Crutzen’s</a:t>
            </a:r>
            <a:r>
              <a:rPr lang="en-US" sz="4400" b="1" i="1" dirty="0">
                <a:solidFill>
                  <a:srgbClr val="C00000"/>
                </a:solidFill>
              </a:rPr>
              <a:t> Contribution </a:t>
            </a:r>
            <a:r>
              <a:rPr lang="en-US" sz="4400" b="1" i="1" dirty="0" smtClean="0">
                <a:solidFill>
                  <a:srgbClr val="C00000"/>
                </a:solidFill>
              </a:rPr>
              <a:t>to Save </a:t>
            </a:r>
            <a:r>
              <a:rPr lang="en-US" sz="4400" b="1" i="1" dirty="0">
                <a:solidFill>
                  <a:srgbClr val="C00000"/>
                </a:solidFill>
              </a:rPr>
              <a:t>Planetary </a:t>
            </a:r>
            <a:r>
              <a:rPr lang="en-US" sz="4400" b="1" i="1" dirty="0" smtClean="0">
                <a:solidFill>
                  <a:srgbClr val="C00000"/>
                </a:solidFill>
              </a:rPr>
              <a:t>Boundaries</a:t>
            </a:r>
            <a:endParaRPr lang="de-DE" sz="4000" b="1" i="1" dirty="0">
              <a:solidFill>
                <a:srgbClr val="C00000"/>
              </a:solidFill>
            </a:endParaRPr>
          </a:p>
        </p:txBody>
      </p:sp>
      <p:sp>
        <p:nvSpPr>
          <p:cNvPr id="3" name="Untertitel 2"/>
          <p:cNvSpPr>
            <a:spLocks noGrp="1"/>
          </p:cNvSpPr>
          <p:nvPr>
            <p:ph type="subTitle" idx="1"/>
          </p:nvPr>
        </p:nvSpPr>
        <p:spPr>
          <a:xfrm>
            <a:off x="489526" y="4285528"/>
            <a:ext cx="11224954" cy="2227031"/>
          </a:xfrm>
        </p:spPr>
        <p:txBody>
          <a:bodyPr>
            <a:normAutofit/>
          </a:bodyPr>
          <a:lstStyle/>
          <a:p>
            <a:r>
              <a:rPr lang="de-DE" b="1" i="1" dirty="0" smtClean="0"/>
              <a:t>Hartmut Graßl</a:t>
            </a:r>
          </a:p>
          <a:p>
            <a:r>
              <a:rPr lang="de-DE" b="1" i="1" dirty="0" smtClean="0"/>
              <a:t>Max Planck Institute </a:t>
            </a:r>
            <a:r>
              <a:rPr lang="de-DE" b="1" i="1" dirty="0" err="1" smtClean="0"/>
              <a:t>for</a:t>
            </a:r>
            <a:r>
              <a:rPr lang="de-DE" b="1" i="1" dirty="0" smtClean="0"/>
              <a:t> </a:t>
            </a:r>
            <a:r>
              <a:rPr lang="de-DE" b="1" i="1" dirty="0" err="1" smtClean="0"/>
              <a:t>Meteorology</a:t>
            </a:r>
            <a:r>
              <a:rPr lang="de-DE" b="1" i="1" dirty="0" smtClean="0"/>
              <a:t>, Hamburg</a:t>
            </a:r>
            <a:endParaRPr lang="de-DE" b="1" i="1" dirty="0" smtClean="0"/>
          </a:p>
          <a:p>
            <a:r>
              <a:rPr lang="de-DE" b="1" i="1" dirty="0" err="1" smtClean="0"/>
              <a:t>Contribution</a:t>
            </a:r>
            <a:r>
              <a:rPr lang="de-DE" b="1" i="1" dirty="0" smtClean="0"/>
              <a:t> </a:t>
            </a:r>
            <a:r>
              <a:rPr lang="de-DE" b="1" i="1" dirty="0" err="1" smtClean="0"/>
              <a:t>to</a:t>
            </a:r>
            <a:r>
              <a:rPr lang="de-DE" b="1" i="1" dirty="0" smtClean="0"/>
              <a:t> </a:t>
            </a:r>
            <a:r>
              <a:rPr lang="de-DE" b="1" i="1" dirty="0" err="1" smtClean="0"/>
              <a:t>the</a:t>
            </a:r>
            <a:r>
              <a:rPr lang="de-DE" b="1" i="1" dirty="0" smtClean="0"/>
              <a:t> </a:t>
            </a:r>
            <a:r>
              <a:rPr lang="de-DE" b="1" i="1" dirty="0" err="1" smtClean="0"/>
              <a:t>Comprehensive</a:t>
            </a:r>
            <a:r>
              <a:rPr lang="de-DE" b="1" i="1" dirty="0" smtClean="0"/>
              <a:t> </a:t>
            </a:r>
            <a:r>
              <a:rPr lang="de-DE" b="1" i="1" dirty="0" err="1" smtClean="0"/>
              <a:t>Nuclear</a:t>
            </a:r>
            <a:r>
              <a:rPr lang="de-DE" b="1" i="1" dirty="0" smtClean="0"/>
              <a:t>-Test-Ban Treaty </a:t>
            </a:r>
            <a:r>
              <a:rPr lang="de-DE" b="1" i="1" dirty="0" err="1" smtClean="0"/>
              <a:t>Organization‘s</a:t>
            </a:r>
            <a:endParaRPr lang="de-DE" b="1" i="1" dirty="0" smtClean="0"/>
          </a:p>
          <a:p>
            <a:r>
              <a:rPr lang="de-DE" b="1" i="1" dirty="0"/>
              <a:t>Science </a:t>
            </a:r>
            <a:r>
              <a:rPr lang="de-DE" b="1" i="1" dirty="0" err="1"/>
              <a:t>and</a:t>
            </a:r>
            <a:r>
              <a:rPr lang="de-DE" b="1" i="1" dirty="0"/>
              <a:t> </a:t>
            </a:r>
            <a:r>
              <a:rPr lang="de-DE" b="1" i="1" dirty="0" smtClean="0"/>
              <a:t>Technology </a:t>
            </a:r>
            <a:r>
              <a:rPr lang="de-DE" b="1" i="1" dirty="0" smtClean="0"/>
              <a:t>Conference, </a:t>
            </a:r>
            <a:r>
              <a:rPr lang="de-DE" b="1" i="1" dirty="0"/>
              <a:t>2 </a:t>
            </a:r>
            <a:r>
              <a:rPr lang="de-DE" b="1" i="1" dirty="0" err="1" smtClean="0"/>
              <a:t>July</a:t>
            </a:r>
            <a:r>
              <a:rPr lang="de-DE" b="1" i="1" dirty="0" smtClean="0"/>
              <a:t> 2021</a:t>
            </a:r>
            <a:endParaRPr lang="de-DE" b="1" i="1" dirty="0"/>
          </a:p>
        </p:txBody>
      </p:sp>
    </p:spTree>
    <p:extLst>
      <p:ext uri="{BB962C8B-B14F-4D97-AF65-F5344CB8AC3E}">
        <p14:creationId xmlns:p14="http://schemas.microsoft.com/office/powerpoint/2010/main" val="330356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8160" y="609600"/>
            <a:ext cx="11145520" cy="5016758"/>
          </a:xfrm>
          <a:prstGeom prst="rect">
            <a:avLst/>
          </a:prstGeom>
          <a:noFill/>
        </p:spPr>
        <p:txBody>
          <a:bodyPr wrap="square" rtlCol="0">
            <a:spAutoFit/>
          </a:bodyPr>
          <a:lstStyle/>
          <a:p>
            <a:pPr algn="just"/>
            <a:r>
              <a:rPr lang="de-DE" sz="4000" b="1" i="1" dirty="0" smtClean="0"/>
              <a:t>This </a:t>
            </a:r>
            <a:r>
              <a:rPr lang="de-DE" sz="4000" b="1" i="1" dirty="0" err="1" smtClean="0"/>
              <a:t>understanding</a:t>
            </a:r>
            <a:r>
              <a:rPr lang="de-DE" sz="4000" b="1" i="1" dirty="0" smtClean="0"/>
              <a:t> </a:t>
            </a:r>
            <a:r>
              <a:rPr lang="de-DE" sz="4000" b="1" i="1" dirty="0" err="1" smtClean="0"/>
              <a:t>has</a:t>
            </a:r>
            <a:r>
              <a:rPr lang="de-DE" sz="4000" b="1" i="1" dirty="0" smtClean="0"/>
              <a:t> </a:t>
            </a:r>
            <a:r>
              <a:rPr lang="de-DE" sz="4000" b="1" i="1" dirty="0" err="1" smtClean="0"/>
              <a:t>allowed</a:t>
            </a:r>
            <a:r>
              <a:rPr lang="de-DE" sz="4000" b="1" i="1" dirty="0"/>
              <a:t> </a:t>
            </a:r>
            <a:r>
              <a:rPr lang="de-DE" sz="4000" b="1" i="1" dirty="0" smtClean="0"/>
              <a:t>-  </a:t>
            </a:r>
            <a:r>
              <a:rPr lang="de-DE" sz="4000" b="1" i="1" dirty="0" err="1" smtClean="0">
                <a:solidFill>
                  <a:schemeClr val="accent4">
                    <a:lumMod val="75000"/>
                  </a:schemeClr>
                </a:solidFill>
              </a:rPr>
              <a:t>only</a:t>
            </a:r>
            <a:r>
              <a:rPr lang="de-DE" sz="4000" b="1" i="1" dirty="0" smtClean="0">
                <a:solidFill>
                  <a:schemeClr val="accent4">
                    <a:lumMod val="75000"/>
                  </a:schemeClr>
                </a:solidFill>
              </a:rPr>
              <a:t> 15 </a:t>
            </a:r>
            <a:r>
              <a:rPr lang="de-DE" sz="4000" b="1" i="1" dirty="0" err="1" smtClean="0">
                <a:solidFill>
                  <a:schemeClr val="accent4">
                    <a:lumMod val="75000"/>
                  </a:schemeClr>
                </a:solidFill>
              </a:rPr>
              <a:t>years</a:t>
            </a:r>
            <a:r>
              <a:rPr lang="de-DE" sz="4000" b="1" i="1" dirty="0" smtClean="0">
                <a:solidFill>
                  <a:schemeClr val="accent4">
                    <a:lumMod val="75000"/>
                  </a:schemeClr>
                </a:solidFill>
              </a:rPr>
              <a:t> </a:t>
            </a:r>
            <a:r>
              <a:rPr lang="de-DE" sz="4000" b="1" i="1" dirty="0" err="1" smtClean="0">
                <a:solidFill>
                  <a:schemeClr val="accent4">
                    <a:lumMod val="75000"/>
                  </a:schemeClr>
                </a:solidFill>
              </a:rPr>
              <a:t>before</a:t>
            </a:r>
            <a:r>
              <a:rPr lang="de-DE" sz="4000" b="1" i="1" dirty="0" smtClean="0">
                <a:solidFill>
                  <a:schemeClr val="accent4">
                    <a:lumMod val="75000"/>
                  </a:schemeClr>
                </a:solidFill>
              </a:rPr>
              <a:t> </a:t>
            </a:r>
            <a:r>
              <a:rPr lang="de-DE" sz="4000" b="1" i="1" dirty="0" err="1" smtClean="0">
                <a:solidFill>
                  <a:schemeClr val="accent4">
                    <a:lumMod val="75000"/>
                  </a:schemeClr>
                </a:solidFill>
              </a:rPr>
              <a:t>the</a:t>
            </a:r>
            <a:r>
              <a:rPr lang="de-DE" sz="4000" b="1" i="1" dirty="0" smtClean="0">
                <a:solidFill>
                  <a:schemeClr val="accent4">
                    <a:lumMod val="75000"/>
                  </a:schemeClr>
                </a:solidFill>
              </a:rPr>
              <a:t> </a:t>
            </a:r>
            <a:r>
              <a:rPr lang="de-DE" sz="4000" b="1" i="1" dirty="0" err="1" smtClean="0">
                <a:solidFill>
                  <a:schemeClr val="accent4">
                    <a:lumMod val="75000"/>
                  </a:schemeClr>
                </a:solidFill>
              </a:rPr>
              <a:t>detection</a:t>
            </a:r>
            <a:r>
              <a:rPr lang="de-DE" sz="4000" b="1" i="1" dirty="0" smtClean="0">
                <a:solidFill>
                  <a:schemeClr val="accent4">
                    <a:lumMod val="75000"/>
                  </a:schemeClr>
                </a:solidFill>
              </a:rPr>
              <a:t> </a:t>
            </a:r>
            <a:r>
              <a:rPr lang="de-DE" sz="4000" b="1" i="1" dirty="0" err="1" smtClean="0">
                <a:solidFill>
                  <a:schemeClr val="accent4">
                    <a:lumMod val="75000"/>
                  </a:schemeClr>
                </a:solidFill>
              </a:rPr>
              <a:t>of</a:t>
            </a:r>
            <a:r>
              <a:rPr lang="de-DE" sz="4000" b="1" i="1" dirty="0" smtClean="0">
                <a:solidFill>
                  <a:schemeClr val="accent4">
                    <a:lumMod val="75000"/>
                  </a:schemeClr>
                </a:solidFill>
              </a:rPr>
              <a:t> </a:t>
            </a:r>
            <a:r>
              <a:rPr lang="de-DE" sz="4000" b="1" i="1" dirty="0" err="1" smtClean="0">
                <a:solidFill>
                  <a:schemeClr val="accent4">
                    <a:lumMod val="75000"/>
                  </a:schemeClr>
                </a:solidFill>
              </a:rPr>
              <a:t>the</a:t>
            </a:r>
            <a:r>
              <a:rPr lang="de-DE" sz="4000" b="1" i="1" dirty="0" smtClean="0">
                <a:solidFill>
                  <a:schemeClr val="accent4">
                    <a:lumMod val="75000"/>
                  </a:schemeClr>
                </a:solidFill>
              </a:rPr>
              <a:t> </a:t>
            </a:r>
            <a:r>
              <a:rPr lang="de-DE" sz="4000" b="1" i="1" dirty="0" err="1" smtClean="0">
                <a:solidFill>
                  <a:schemeClr val="accent4">
                    <a:lumMod val="75000"/>
                  </a:schemeClr>
                </a:solidFill>
              </a:rPr>
              <a:t>anthropogenic</a:t>
            </a:r>
            <a:r>
              <a:rPr lang="de-DE" sz="4000" b="1" i="1" dirty="0" smtClean="0">
                <a:solidFill>
                  <a:schemeClr val="accent4">
                    <a:lumMod val="75000"/>
                  </a:schemeClr>
                </a:solidFill>
              </a:rPr>
              <a:t> „</a:t>
            </a:r>
            <a:r>
              <a:rPr lang="de-DE" sz="4000" b="1" i="1" dirty="0" err="1" smtClean="0">
                <a:solidFill>
                  <a:schemeClr val="accent4">
                    <a:lumMod val="75000"/>
                  </a:schemeClr>
                </a:solidFill>
              </a:rPr>
              <a:t>ozone</a:t>
            </a:r>
            <a:r>
              <a:rPr lang="de-DE" sz="4000" b="1" i="1" dirty="0" smtClean="0">
                <a:solidFill>
                  <a:schemeClr val="accent4">
                    <a:lumMod val="75000"/>
                  </a:schemeClr>
                </a:solidFill>
              </a:rPr>
              <a:t> hole“ </a:t>
            </a:r>
            <a:r>
              <a:rPr lang="de-DE" sz="4000" b="1" i="1" dirty="0" smtClean="0"/>
              <a:t>-  </a:t>
            </a:r>
            <a:r>
              <a:rPr lang="de-DE" sz="4000" b="1" i="1" dirty="0" err="1" smtClean="0"/>
              <a:t>to</a:t>
            </a:r>
            <a:r>
              <a:rPr lang="de-DE" sz="4000" b="1" i="1" dirty="0" smtClean="0"/>
              <a:t> </a:t>
            </a:r>
            <a:r>
              <a:rPr lang="de-DE" sz="4000" b="1" i="1" dirty="0" err="1" smtClean="0"/>
              <a:t>explain</a:t>
            </a:r>
            <a:r>
              <a:rPr lang="de-DE" sz="4000" b="1" i="1" dirty="0" smtClean="0"/>
              <a:t> </a:t>
            </a:r>
            <a:r>
              <a:rPr lang="de-DE" sz="4000" b="1" i="1" dirty="0" err="1" smtClean="0"/>
              <a:t>the</a:t>
            </a:r>
            <a:r>
              <a:rPr lang="de-DE" sz="4000" b="1" i="1" dirty="0" smtClean="0"/>
              <a:t> </a:t>
            </a:r>
            <a:r>
              <a:rPr lang="de-DE" sz="4000" b="1" i="1" dirty="0" err="1" smtClean="0"/>
              <a:t>comparably</a:t>
            </a:r>
            <a:r>
              <a:rPr lang="de-DE" sz="4000" b="1" i="1" dirty="0" smtClean="0"/>
              <a:t> </a:t>
            </a:r>
            <a:r>
              <a:rPr lang="de-DE" sz="4000" b="1" i="1" dirty="0" err="1" smtClean="0"/>
              <a:t>low</a:t>
            </a:r>
            <a:r>
              <a:rPr lang="de-DE" sz="4000" b="1" i="1" dirty="0" smtClean="0"/>
              <a:t> </a:t>
            </a:r>
            <a:r>
              <a:rPr lang="de-DE" sz="4000" b="1" i="1" dirty="0" err="1" smtClean="0"/>
              <a:t>ozone</a:t>
            </a:r>
            <a:r>
              <a:rPr lang="de-DE" sz="4000" b="1" i="1" dirty="0" smtClean="0"/>
              <a:t> </a:t>
            </a:r>
            <a:r>
              <a:rPr lang="de-DE" sz="4000" b="1" i="1" dirty="0" err="1" smtClean="0"/>
              <a:t>concentration</a:t>
            </a:r>
            <a:r>
              <a:rPr lang="de-DE" sz="4000" b="1" i="1" dirty="0" smtClean="0"/>
              <a:t> in </a:t>
            </a:r>
            <a:r>
              <a:rPr lang="de-DE" sz="4000" b="1" i="1" dirty="0" err="1" smtClean="0"/>
              <a:t>the</a:t>
            </a:r>
            <a:r>
              <a:rPr lang="de-DE" sz="4000" b="1" i="1" dirty="0" smtClean="0"/>
              <a:t> </a:t>
            </a:r>
            <a:r>
              <a:rPr lang="de-DE" sz="4000" b="1" i="1" dirty="0" err="1" smtClean="0"/>
              <a:t>stratosphere</a:t>
            </a:r>
            <a:r>
              <a:rPr lang="de-DE" sz="4000" b="1" i="1" dirty="0" smtClean="0"/>
              <a:t> </a:t>
            </a:r>
            <a:r>
              <a:rPr lang="de-DE" sz="4000" b="1" i="1" dirty="0" err="1" smtClean="0"/>
              <a:t>under</a:t>
            </a:r>
            <a:r>
              <a:rPr lang="de-DE" sz="4000" b="1" i="1" dirty="0" smtClean="0"/>
              <a:t> </a:t>
            </a:r>
            <a:r>
              <a:rPr lang="de-DE" sz="4000" b="1" i="1" dirty="0" err="1" smtClean="0"/>
              <a:t>natural</a:t>
            </a:r>
            <a:r>
              <a:rPr lang="de-DE" sz="4000" b="1" i="1" dirty="0" smtClean="0"/>
              <a:t> </a:t>
            </a:r>
            <a:r>
              <a:rPr lang="de-DE" sz="4000" b="1" i="1" dirty="0" err="1" smtClean="0"/>
              <a:t>conditions</a:t>
            </a:r>
            <a:r>
              <a:rPr lang="de-DE" sz="4000" b="1" i="1" dirty="0" smtClean="0"/>
              <a:t>.</a:t>
            </a:r>
          </a:p>
          <a:p>
            <a:pPr algn="just"/>
            <a:endParaRPr lang="de-DE" sz="4000" b="1" i="1" dirty="0" smtClean="0"/>
          </a:p>
          <a:p>
            <a:pPr algn="just"/>
            <a:r>
              <a:rPr lang="de-DE" sz="4000" b="1" i="1" dirty="0" smtClean="0"/>
              <a:t>But Paul </a:t>
            </a:r>
            <a:r>
              <a:rPr lang="de-DE" sz="4000" b="1" i="1" dirty="0" err="1" smtClean="0"/>
              <a:t>Crutzen‘s</a:t>
            </a:r>
            <a:r>
              <a:rPr lang="de-DE" sz="4000" b="1" i="1" dirty="0" smtClean="0"/>
              <a:t> </a:t>
            </a:r>
            <a:r>
              <a:rPr lang="de-DE" sz="4000" b="1" i="1" dirty="0" err="1" smtClean="0"/>
              <a:t>finding</a:t>
            </a:r>
            <a:r>
              <a:rPr lang="de-DE" sz="4000" b="1" i="1" dirty="0" smtClean="0"/>
              <a:t> was also </a:t>
            </a:r>
            <a:r>
              <a:rPr lang="de-DE" sz="4000" b="1" i="1" dirty="0" err="1" smtClean="0"/>
              <a:t>one</a:t>
            </a:r>
            <a:r>
              <a:rPr lang="de-DE" sz="4000" b="1" i="1" dirty="0" smtClean="0"/>
              <a:t> </a:t>
            </a:r>
            <a:r>
              <a:rPr lang="de-DE" sz="4000" b="1" i="1" dirty="0" err="1" smtClean="0"/>
              <a:t>of</a:t>
            </a:r>
            <a:r>
              <a:rPr lang="de-DE" sz="4000" b="1" i="1" dirty="0" smtClean="0"/>
              <a:t> </a:t>
            </a:r>
            <a:r>
              <a:rPr lang="de-DE" sz="4000" b="1" i="1" dirty="0" err="1" smtClean="0"/>
              <a:t>the</a:t>
            </a:r>
            <a:r>
              <a:rPr lang="de-DE" sz="4000" b="1" i="1" dirty="0" smtClean="0"/>
              <a:t> </a:t>
            </a:r>
            <a:r>
              <a:rPr lang="de-DE" sz="4000" b="1" i="1" dirty="0" err="1" smtClean="0"/>
              <a:t>keys</a:t>
            </a:r>
            <a:r>
              <a:rPr lang="de-DE" sz="4000" b="1" i="1" dirty="0" smtClean="0"/>
              <a:t> </a:t>
            </a:r>
            <a:r>
              <a:rPr lang="de-DE" sz="4000" b="1" i="1" dirty="0" err="1" smtClean="0"/>
              <a:t>to</a:t>
            </a:r>
            <a:r>
              <a:rPr lang="de-DE" sz="4000" b="1" i="1" dirty="0" smtClean="0"/>
              <a:t> </a:t>
            </a:r>
            <a:r>
              <a:rPr lang="de-DE" sz="4000" b="1" i="1" dirty="0" err="1" smtClean="0"/>
              <a:t>understand</a:t>
            </a:r>
            <a:r>
              <a:rPr lang="de-DE" sz="4000" b="1" i="1" dirty="0" smtClean="0"/>
              <a:t> </a:t>
            </a:r>
            <a:r>
              <a:rPr lang="de-DE" sz="4000" b="1" i="1" dirty="0" err="1" smtClean="0"/>
              <a:t>the</a:t>
            </a:r>
            <a:r>
              <a:rPr lang="de-DE" sz="4000" b="1" i="1" dirty="0" smtClean="0"/>
              <a:t> „</a:t>
            </a:r>
            <a:r>
              <a:rPr lang="de-DE" sz="4000" b="1" i="1" dirty="0" err="1" smtClean="0"/>
              <a:t>ozone</a:t>
            </a:r>
            <a:r>
              <a:rPr lang="de-DE" sz="4000" b="1" i="1" dirty="0" smtClean="0"/>
              <a:t> hole“.</a:t>
            </a:r>
            <a:endParaRPr lang="de-DE" sz="4000" b="1" i="1" dirty="0"/>
          </a:p>
        </p:txBody>
      </p:sp>
    </p:spTree>
    <p:extLst>
      <p:ext uri="{BB962C8B-B14F-4D97-AF65-F5344CB8AC3E}">
        <p14:creationId xmlns:p14="http://schemas.microsoft.com/office/powerpoint/2010/main" val="2436365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93914" y="0"/>
            <a:ext cx="10898805" cy="18558927"/>
          </a:xfrm>
          <a:prstGeom prst="rect">
            <a:avLst/>
          </a:prstGeom>
          <a:noFill/>
        </p:spPr>
        <p:txBody>
          <a:bodyPr wrap="square" rtlCol="0">
            <a:spAutoFit/>
          </a:bodyPr>
          <a:lstStyle/>
          <a:p>
            <a:pPr algn="ctr"/>
            <a:endParaRPr lang="de-DE" sz="4000" b="1" i="1" dirty="0" smtClean="0"/>
          </a:p>
          <a:p>
            <a:pPr algn="ctr"/>
            <a:r>
              <a:rPr lang="de-DE" sz="4000" b="1" i="1" dirty="0" smtClean="0">
                <a:solidFill>
                  <a:srgbClr val="CC0099"/>
                </a:solidFill>
              </a:rPr>
              <a:t>Do </a:t>
            </a:r>
            <a:r>
              <a:rPr lang="de-DE" sz="4000" b="1" i="1" dirty="0" err="1" smtClean="0">
                <a:solidFill>
                  <a:srgbClr val="CC0099"/>
                </a:solidFill>
              </a:rPr>
              <a:t>we</a:t>
            </a:r>
            <a:r>
              <a:rPr lang="de-DE" sz="4000" b="1" i="1" dirty="0" smtClean="0">
                <a:solidFill>
                  <a:srgbClr val="CC0099"/>
                </a:solidFill>
              </a:rPr>
              <a:t> </a:t>
            </a:r>
            <a:r>
              <a:rPr lang="de-DE" sz="4000" b="1" i="1" dirty="0" err="1" smtClean="0">
                <a:solidFill>
                  <a:srgbClr val="CC0099"/>
                </a:solidFill>
              </a:rPr>
              <a:t>have</a:t>
            </a:r>
            <a:r>
              <a:rPr lang="de-DE" sz="4000" b="1" i="1" dirty="0" smtClean="0">
                <a:solidFill>
                  <a:srgbClr val="CC0099"/>
                </a:solidFill>
              </a:rPr>
              <a:t> international </a:t>
            </a:r>
            <a:r>
              <a:rPr lang="de-DE" sz="4000" b="1" i="1" dirty="0" err="1" smtClean="0">
                <a:solidFill>
                  <a:srgbClr val="CC0099"/>
                </a:solidFill>
              </a:rPr>
              <a:t>law</a:t>
            </a:r>
            <a:r>
              <a:rPr lang="de-DE" sz="4000" b="1" i="1" dirty="0" smtClean="0">
                <a:solidFill>
                  <a:srgbClr val="CC0099"/>
                </a:solidFill>
              </a:rPr>
              <a:t> </a:t>
            </a:r>
            <a:r>
              <a:rPr lang="de-DE" sz="4000" b="1" i="1" dirty="0" err="1" smtClean="0">
                <a:solidFill>
                  <a:srgbClr val="CC0099"/>
                </a:solidFill>
              </a:rPr>
              <a:t>bringing</a:t>
            </a:r>
            <a:r>
              <a:rPr lang="de-DE" sz="4000" b="1" i="1" dirty="0" smtClean="0">
                <a:solidFill>
                  <a:srgbClr val="CC0099"/>
                </a:solidFill>
              </a:rPr>
              <a:t> </a:t>
            </a:r>
            <a:r>
              <a:rPr lang="de-DE" sz="4000" b="1" i="1" dirty="0" err="1" smtClean="0">
                <a:solidFill>
                  <a:srgbClr val="CC0099"/>
                </a:solidFill>
              </a:rPr>
              <a:t>us</a:t>
            </a:r>
            <a:r>
              <a:rPr lang="de-DE" sz="4000" b="1" i="1" dirty="0" smtClean="0">
                <a:solidFill>
                  <a:srgbClr val="CC0099"/>
                </a:solidFill>
              </a:rPr>
              <a:t> back </a:t>
            </a:r>
            <a:r>
              <a:rPr lang="de-DE" sz="4000" b="1" i="1" dirty="0" err="1" smtClean="0">
                <a:solidFill>
                  <a:srgbClr val="CC0099"/>
                </a:solidFill>
              </a:rPr>
              <a:t>into</a:t>
            </a:r>
            <a:r>
              <a:rPr lang="de-DE" sz="4000" b="1" i="1" dirty="0" smtClean="0">
                <a:solidFill>
                  <a:srgbClr val="CC0099"/>
                </a:solidFill>
              </a:rPr>
              <a:t> </a:t>
            </a:r>
            <a:r>
              <a:rPr lang="de-DE" sz="4000" b="1" i="1" dirty="0" err="1" smtClean="0">
                <a:solidFill>
                  <a:srgbClr val="CC0099"/>
                </a:solidFill>
              </a:rPr>
              <a:t>the</a:t>
            </a:r>
            <a:r>
              <a:rPr lang="de-DE" sz="4000" b="1" i="1" dirty="0" smtClean="0">
                <a:solidFill>
                  <a:srgbClr val="CC0099"/>
                </a:solidFill>
              </a:rPr>
              <a:t> </a:t>
            </a:r>
            <a:r>
              <a:rPr lang="de-DE" sz="4000" b="1" i="1" dirty="0" err="1" smtClean="0">
                <a:solidFill>
                  <a:srgbClr val="CC0099"/>
                </a:solidFill>
              </a:rPr>
              <a:t>safe</a:t>
            </a:r>
            <a:r>
              <a:rPr lang="de-DE" sz="4000" b="1" i="1" dirty="0" smtClean="0">
                <a:solidFill>
                  <a:srgbClr val="CC0099"/>
                </a:solidFill>
              </a:rPr>
              <a:t> </a:t>
            </a:r>
            <a:r>
              <a:rPr lang="de-DE" sz="4000" b="1" i="1" dirty="0" err="1" smtClean="0">
                <a:solidFill>
                  <a:srgbClr val="CC0099"/>
                </a:solidFill>
              </a:rPr>
              <a:t>zone</a:t>
            </a:r>
            <a:r>
              <a:rPr lang="de-DE" sz="4000" b="1" i="1" dirty="0" smtClean="0">
                <a:solidFill>
                  <a:srgbClr val="CC0099"/>
                </a:solidFill>
              </a:rPr>
              <a:t>?</a:t>
            </a:r>
          </a:p>
          <a:p>
            <a:pPr algn="ctr"/>
            <a:endParaRPr lang="de-DE" sz="4000" b="1" i="1" dirty="0" smtClean="0">
              <a:solidFill>
                <a:srgbClr val="CC0099"/>
              </a:solidFill>
            </a:endParaRPr>
          </a:p>
          <a:p>
            <a:pPr algn="ctr"/>
            <a:r>
              <a:rPr lang="de-DE" sz="4000" b="1" i="1" dirty="0" smtClean="0">
                <a:solidFill>
                  <a:srgbClr val="00B0F0"/>
                </a:solidFill>
              </a:rPr>
              <a:t>Global </a:t>
            </a:r>
            <a:r>
              <a:rPr lang="de-DE" sz="4000" b="1" i="1" dirty="0" err="1" smtClean="0">
                <a:solidFill>
                  <a:srgbClr val="00B0F0"/>
                </a:solidFill>
              </a:rPr>
              <a:t>Governance</a:t>
            </a:r>
            <a:r>
              <a:rPr lang="de-DE" sz="4000" b="1" i="1" dirty="0" smtClean="0">
                <a:solidFill>
                  <a:srgbClr val="00B0F0"/>
                </a:solidFill>
              </a:rPr>
              <a:t>   Weltinnenpolitik</a:t>
            </a:r>
          </a:p>
          <a:p>
            <a:pPr algn="ctr"/>
            <a:endParaRPr lang="de-DE" sz="4000" b="1" i="1" dirty="0">
              <a:solidFill>
                <a:srgbClr val="00B0F0"/>
              </a:solidFill>
            </a:endParaRPr>
          </a:p>
          <a:p>
            <a:pPr algn="ctr"/>
            <a:r>
              <a:rPr lang="de-DE" sz="4000" b="1" i="1" dirty="0" smtClean="0"/>
              <a:t>YES: </a:t>
            </a:r>
            <a:r>
              <a:rPr lang="de-DE" sz="4000" b="1" i="1" dirty="0">
                <a:solidFill>
                  <a:srgbClr val="00B050"/>
                </a:solidFill>
              </a:rPr>
              <a:t>T</a:t>
            </a:r>
            <a:r>
              <a:rPr lang="de-DE" sz="4000" b="1" i="1" dirty="0" smtClean="0">
                <a:solidFill>
                  <a:srgbClr val="00B050"/>
                </a:solidFill>
              </a:rPr>
              <a:t>he </a:t>
            </a:r>
            <a:r>
              <a:rPr lang="de-DE" sz="4000" b="1" i="1" dirty="0" err="1" smtClean="0">
                <a:solidFill>
                  <a:srgbClr val="00B050"/>
                </a:solidFill>
              </a:rPr>
              <a:t>success</a:t>
            </a:r>
            <a:r>
              <a:rPr lang="de-DE" sz="4000" b="1" i="1" dirty="0" smtClean="0">
                <a:solidFill>
                  <a:srgbClr val="00B050"/>
                </a:solidFill>
              </a:rPr>
              <a:t> </a:t>
            </a:r>
            <a:r>
              <a:rPr lang="de-DE" sz="4000" b="1" i="1" dirty="0" err="1" smtClean="0">
                <a:solidFill>
                  <a:srgbClr val="00B050"/>
                </a:solidFill>
              </a:rPr>
              <a:t>story</a:t>
            </a:r>
            <a:r>
              <a:rPr lang="de-DE" sz="4000" b="1" i="1" dirty="0" smtClean="0"/>
              <a:t>: Montreal </a:t>
            </a:r>
            <a:r>
              <a:rPr lang="de-DE" sz="4000" b="1" i="1" dirty="0" smtClean="0"/>
              <a:t>Protocol </a:t>
            </a:r>
            <a:r>
              <a:rPr lang="de-DE" sz="4000" b="1" i="1" dirty="0" smtClean="0"/>
              <a:t>1987</a:t>
            </a:r>
            <a:endParaRPr lang="de-DE" sz="4000" b="1" i="1" dirty="0" smtClean="0"/>
          </a:p>
          <a:p>
            <a:pPr algn="ctr"/>
            <a:endParaRPr lang="de-DE" sz="4000" b="1" i="1" dirty="0" smtClean="0"/>
          </a:p>
          <a:p>
            <a:pPr algn="ctr"/>
            <a:r>
              <a:rPr lang="de-DE" sz="4000" b="1" i="1" dirty="0" err="1" smtClean="0"/>
              <a:t>Probably</a:t>
            </a:r>
            <a:r>
              <a:rPr lang="de-DE" sz="4000" b="1" i="1" dirty="0" smtClean="0"/>
              <a:t>: </a:t>
            </a:r>
            <a:r>
              <a:rPr lang="de-DE" sz="4000" b="1" i="1" dirty="0" smtClean="0">
                <a:solidFill>
                  <a:schemeClr val="accent2">
                    <a:lumMod val="75000"/>
                  </a:schemeClr>
                </a:solidFill>
              </a:rPr>
              <a:t>A </a:t>
            </a:r>
            <a:r>
              <a:rPr lang="de-DE" sz="4000" b="1" i="1" dirty="0" err="1">
                <a:solidFill>
                  <a:schemeClr val="accent2">
                    <a:lumMod val="75000"/>
                  </a:schemeClr>
                </a:solidFill>
              </a:rPr>
              <a:t>goal</a:t>
            </a:r>
            <a:r>
              <a:rPr lang="de-DE" sz="4000" b="1" i="1" dirty="0">
                <a:solidFill>
                  <a:schemeClr val="accent2">
                    <a:lumMod val="75000"/>
                  </a:schemeClr>
                </a:solidFill>
              </a:rPr>
              <a:t> </a:t>
            </a:r>
            <a:r>
              <a:rPr lang="de-DE" sz="4000" b="1" i="1" dirty="0" err="1">
                <a:solidFill>
                  <a:schemeClr val="accent2">
                    <a:lumMod val="75000"/>
                  </a:schemeClr>
                </a:solidFill>
              </a:rPr>
              <a:t>set</a:t>
            </a:r>
            <a:r>
              <a:rPr lang="de-DE" sz="4000" b="1" i="1" dirty="0"/>
              <a:t>: Paris Agreement 2016</a:t>
            </a:r>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a:p>
            <a:pPr algn="ctr"/>
            <a:endParaRPr lang="de-DE" sz="4000" b="1" i="1" dirty="0" smtClean="0"/>
          </a:p>
          <a:p>
            <a:pPr algn="ctr"/>
            <a:endParaRPr lang="de-DE" sz="4000" b="1" i="1" dirty="0"/>
          </a:p>
        </p:txBody>
      </p:sp>
    </p:spTree>
    <p:extLst>
      <p:ext uri="{BB962C8B-B14F-4D97-AF65-F5344CB8AC3E}">
        <p14:creationId xmlns:p14="http://schemas.microsoft.com/office/powerpoint/2010/main" val="1250572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7282180" y="1542197"/>
            <a:ext cx="4554220" cy="4800729"/>
          </a:xfrm>
          <a:prstGeom prst="rect">
            <a:avLst/>
          </a:prstGeom>
        </p:spPr>
      </p:pic>
      <p:sp>
        <p:nvSpPr>
          <p:cNvPr id="3" name="Rechteck 2"/>
          <p:cNvSpPr/>
          <p:nvPr/>
        </p:nvSpPr>
        <p:spPr>
          <a:xfrm>
            <a:off x="213360" y="381766"/>
            <a:ext cx="6878320" cy="6124754"/>
          </a:xfrm>
          <a:prstGeom prst="rect">
            <a:avLst/>
          </a:prstGeom>
        </p:spPr>
        <p:txBody>
          <a:bodyPr wrap="square">
            <a:spAutoFit/>
          </a:bodyPr>
          <a:lstStyle/>
          <a:p>
            <a:pPr algn="just"/>
            <a:r>
              <a:rPr lang="en-US" sz="2800" dirty="0"/>
              <a:t>The </a:t>
            </a:r>
            <a:r>
              <a:rPr lang="en-US" sz="2800" b="1" dirty="0"/>
              <a:t>Montreal Protocol </a:t>
            </a:r>
            <a:r>
              <a:rPr lang="en-US" sz="2800" dirty="0"/>
              <a:t>on Substances that Deplete the Ozone </a:t>
            </a:r>
            <a:r>
              <a:rPr lang="en-US" sz="2800" dirty="0" smtClean="0"/>
              <a:t>Layer </a:t>
            </a:r>
            <a:r>
              <a:rPr lang="en-US" sz="2800" dirty="0"/>
              <a:t>is an international </a:t>
            </a:r>
            <a:r>
              <a:rPr lang="en-US" sz="2800" dirty="0" smtClean="0"/>
              <a:t>treaty </a:t>
            </a:r>
            <a:r>
              <a:rPr lang="en-US" sz="2800" dirty="0"/>
              <a:t>to protect the ozone layer by phasing out the production of numerous substances that are responsible for ozone depletion. Open for signature on 16 September 1987</a:t>
            </a:r>
            <a:r>
              <a:rPr lang="en-US" sz="2800" dirty="0" smtClean="0"/>
              <a:t>, </a:t>
            </a:r>
            <a:r>
              <a:rPr lang="en-US" sz="2800" dirty="0"/>
              <a:t>pursuant to the 1985 </a:t>
            </a:r>
            <a:r>
              <a:rPr lang="en-US" sz="2800" b="1" dirty="0"/>
              <a:t>Vienna Convention for the Protection of the Ozone </a:t>
            </a:r>
            <a:r>
              <a:rPr lang="en-US" sz="2800" b="1" dirty="0" smtClean="0"/>
              <a:t>Layer</a:t>
            </a:r>
            <a:r>
              <a:rPr lang="en-US" sz="2800" dirty="0"/>
              <a:t>,</a:t>
            </a:r>
            <a:r>
              <a:rPr lang="en-US" sz="2800" dirty="0" smtClean="0"/>
              <a:t> </a:t>
            </a:r>
            <a:r>
              <a:rPr lang="en-US" sz="2800" dirty="0"/>
              <a:t>t</a:t>
            </a:r>
            <a:r>
              <a:rPr lang="en-US" sz="2800" dirty="0" smtClean="0"/>
              <a:t>he </a:t>
            </a:r>
            <a:r>
              <a:rPr lang="en-US" sz="2800" dirty="0"/>
              <a:t>Montreal Protocol entered into force on 1 January 1989, and has since undergone nine revisions, in 1990 (London), 1991 (Nairobi), 1992 (Copenhagen), 1993 (Bangkok), 1995 (Vienna), 1997 (Montreal), 1998 (Australia), 1999 (Beijing) and 2016 (Kigali</a:t>
            </a:r>
            <a:r>
              <a:rPr lang="en-US" sz="2800" dirty="0" smtClean="0"/>
              <a:t>).</a:t>
            </a:r>
            <a:endParaRPr lang="en-US" sz="2800" dirty="0"/>
          </a:p>
        </p:txBody>
      </p:sp>
      <p:sp>
        <p:nvSpPr>
          <p:cNvPr id="4" name="Textfeld 3"/>
          <p:cNvSpPr txBox="1"/>
          <p:nvPr/>
        </p:nvSpPr>
        <p:spPr>
          <a:xfrm>
            <a:off x="7091680" y="711200"/>
            <a:ext cx="5090160" cy="830997"/>
          </a:xfrm>
          <a:prstGeom prst="rect">
            <a:avLst/>
          </a:prstGeom>
          <a:noFill/>
        </p:spPr>
        <p:txBody>
          <a:bodyPr wrap="square" rtlCol="0">
            <a:spAutoFit/>
          </a:bodyPr>
          <a:lstStyle/>
          <a:p>
            <a:pPr algn="ctr"/>
            <a:r>
              <a:rPr lang="de-DE" sz="2400" b="1" i="1" dirty="0" smtClean="0"/>
              <a:t>The </a:t>
            </a:r>
            <a:r>
              <a:rPr lang="de-DE" sz="2400" b="1" i="1" dirty="0" err="1" smtClean="0"/>
              <a:t>maximum</a:t>
            </a:r>
            <a:r>
              <a:rPr lang="de-DE" sz="2400" b="1" i="1" dirty="0" smtClean="0"/>
              <a:t> </a:t>
            </a:r>
            <a:r>
              <a:rPr lang="de-DE" sz="2400" b="1" i="1" dirty="0" err="1" smtClean="0"/>
              <a:t>size</a:t>
            </a:r>
            <a:r>
              <a:rPr lang="de-DE" sz="2400" b="1" i="1" dirty="0" smtClean="0"/>
              <a:t> </a:t>
            </a:r>
            <a:r>
              <a:rPr lang="de-DE" sz="2400" b="1" i="1" dirty="0" err="1" smtClean="0"/>
              <a:t>of</a:t>
            </a:r>
            <a:r>
              <a:rPr lang="de-DE" sz="2400" b="1" i="1" dirty="0" smtClean="0"/>
              <a:t> </a:t>
            </a:r>
            <a:r>
              <a:rPr lang="de-DE" sz="2400" b="1" i="1" dirty="0" err="1" smtClean="0"/>
              <a:t>the</a:t>
            </a:r>
            <a:r>
              <a:rPr lang="de-DE" sz="2400" b="1" i="1" dirty="0" smtClean="0"/>
              <a:t> „</a:t>
            </a:r>
            <a:r>
              <a:rPr lang="de-DE" sz="2400" b="1" i="1" dirty="0" err="1"/>
              <a:t>O</a:t>
            </a:r>
            <a:r>
              <a:rPr lang="de-DE" sz="2400" b="1" i="1" dirty="0" err="1" smtClean="0"/>
              <a:t>zone</a:t>
            </a:r>
            <a:r>
              <a:rPr lang="de-DE" sz="2400" b="1" i="1" dirty="0" smtClean="0"/>
              <a:t> Hole“  September 2006</a:t>
            </a:r>
            <a:endParaRPr lang="de-DE" sz="2400" b="1" i="1" dirty="0"/>
          </a:p>
        </p:txBody>
      </p:sp>
    </p:spTree>
    <p:extLst>
      <p:ext uri="{BB962C8B-B14F-4D97-AF65-F5344CB8AC3E}">
        <p14:creationId xmlns:p14="http://schemas.microsoft.com/office/powerpoint/2010/main" val="2012669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45440" y="170051"/>
            <a:ext cx="11480800" cy="6740307"/>
          </a:xfrm>
          <a:prstGeom prst="rect">
            <a:avLst/>
          </a:prstGeom>
        </p:spPr>
        <p:txBody>
          <a:bodyPr wrap="square">
            <a:spAutoFit/>
          </a:bodyPr>
          <a:lstStyle/>
          <a:p>
            <a:pPr algn="just"/>
            <a:r>
              <a:rPr lang="en-US" sz="3600" b="1" i="1" dirty="0"/>
              <a:t>The impact of the rise in atmospheric nitrous oxide on stratospheric ozone</a:t>
            </a:r>
          </a:p>
          <a:p>
            <a:pPr algn="just"/>
            <a:endParaRPr lang="en-US" sz="2400" b="1" i="1" dirty="0"/>
          </a:p>
          <a:p>
            <a:pPr algn="just"/>
            <a:r>
              <a:rPr lang="en-US" sz="2400" b="1" i="1" dirty="0" smtClean="0">
                <a:solidFill>
                  <a:srgbClr val="0070C0"/>
                </a:solidFill>
              </a:rPr>
              <a:t>Rolf Müller,  </a:t>
            </a:r>
            <a:r>
              <a:rPr lang="en-US" sz="2400" b="1" i="1" dirty="0" err="1">
                <a:solidFill>
                  <a:srgbClr val="0070C0"/>
                </a:solidFill>
              </a:rPr>
              <a:t>Ambio</a:t>
            </a:r>
            <a:r>
              <a:rPr lang="en-US" sz="2400" b="1" i="1" dirty="0">
                <a:solidFill>
                  <a:srgbClr val="0070C0"/>
                </a:solidFill>
              </a:rPr>
              <a:t>,</a:t>
            </a:r>
            <a:r>
              <a:rPr lang="en-US" sz="2400" b="1" i="1" dirty="0" smtClean="0">
                <a:solidFill>
                  <a:srgbClr val="0070C0"/>
                </a:solidFill>
              </a:rPr>
              <a:t> </a:t>
            </a:r>
            <a:r>
              <a:rPr lang="en-US" sz="2400" b="1" i="1" dirty="0">
                <a:solidFill>
                  <a:srgbClr val="0070C0"/>
                </a:solidFill>
              </a:rPr>
              <a:t>50, </a:t>
            </a:r>
            <a:r>
              <a:rPr lang="en-US" sz="2400" b="1" i="1" dirty="0" smtClean="0">
                <a:solidFill>
                  <a:srgbClr val="0070C0"/>
                </a:solidFill>
              </a:rPr>
              <a:t> </a:t>
            </a:r>
            <a:r>
              <a:rPr lang="en-US" sz="2400" b="1" i="1" dirty="0">
                <a:solidFill>
                  <a:srgbClr val="0070C0"/>
                </a:solidFill>
              </a:rPr>
              <a:t>35–39 (</a:t>
            </a:r>
            <a:r>
              <a:rPr lang="en-US" sz="2400" b="1" i="1" dirty="0" smtClean="0">
                <a:solidFill>
                  <a:srgbClr val="0070C0"/>
                </a:solidFill>
              </a:rPr>
              <a:t>2021)</a:t>
            </a:r>
            <a:endParaRPr lang="en-US" sz="2400" b="1" i="1" dirty="0">
              <a:solidFill>
                <a:srgbClr val="0070C0"/>
              </a:solidFill>
            </a:endParaRPr>
          </a:p>
          <a:p>
            <a:pPr algn="just"/>
            <a:endParaRPr lang="en-US" sz="2400" b="1" i="1" dirty="0" smtClean="0"/>
          </a:p>
          <a:p>
            <a:pPr algn="just"/>
            <a:r>
              <a:rPr lang="en-US" sz="2400" b="1" i="1" dirty="0" smtClean="0"/>
              <a:t>More </a:t>
            </a:r>
            <a:r>
              <a:rPr lang="en-US" sz="2400" b="1" i="1" dirty="0"/>
              <a:t>than </a:t>
            </a:r>
            <a:r>
              <a:rPr lang="en-US" sz="2400" b="1" i="1" dirty="0" err="1" smtClean="0"/>
              <a:t>fourty</a:t>
            </a:r>
            <a:r>
              <a:rPr lang="en-US" sz="2400" b="1" i="1" dirty="0" smtClean="0"/>
              <a:t> </a:t>
            </a:r>
            <a:r>
              <a:rPr lang="en-US" sz="2400" b="1" i="1" dirty="0"/>
              <a:t>years ago </a:t>
            </a:r>
            <a:r>
              <a:rPr lang="en-US" sz="2400" b="1" i="1" dirty="0" err="1"/>
              <a:t>Ambio</a:t>
            </a:r>
            <a:r>
              <a:rPr lang="en-US" sz="2400" b="1" i="1" dirty="0"/>
              <a:t> published a paper that raised concerns about the increased use of fixed nitrogen as </a:t>
            </a:r>
            <a:r>
              <a:rPr lang="en-US" sz="2400" b="1" i="1" dirty="0" smtClean="0"/>
              <a:t>fertilizer </a:t>
            </a:r>
            <a:r>
              <a:rPr lang="en-US" sz="2400" b="1" i="1" dirty="0"/>
              <a:t>in that the resulting increase in nitrous oxide (</a:t>
            </a:r>
            <a:r>
              <a:rPr lang="en-US" sz="2400" b="1" i="1" dirty="0" smtClean="0"/>
              <a:t>N₂O</a:t>
            </a:r>
            <a:r>
              <a:rPr lang="en-US" sz="2400" b="1" i="1" dirty="0"/>
              <a:t>) emissions to the atmosphere could result in a significant reduction of the Earth’s ozone shield </a:t>
            </a:r>
            <a:r>
              <a:rPr lang="en-US" sz="2400" b="1" i="1" dirty="0">
                <a:solidFill>
                  <a:srgbClr val="C00000"/>
                </a:solidFill>
              </a:rPr>
              <a:t>(</a:t>
            </a:r>
            <a:r>
              <a:rPr lang="en-US" sz="2400" b="1" i="1" dirty="0" err="1">
                <a:solidFill>
                  <a:srgbClr val="C00000"/>
                </a:solidFill>
              </a:rPr>
              <a:t>Crutzen</a:t>
            </a:r>
            <a:r>
              <a:rPr lang="en-US" sz="2400" b="1" i="1" dirty="0">
                <a:solidFill>
                  <a:srgbClr val="C00000"/>
                </a:solidFill>
              </a:rPr>
              <a:t> and </a:t>
            </a:r>
            <a:r>
              <a:rPr lang="en-US" sz="2400" b="1" i="1" dirty="0" err="1" smtClean="0">
                <a:solidFill>
                  <a:srgbClr val="C00000"/>
                </a:solidFill>
              </a:rPr>
              <a:t>Ehhalt</a:t>
            </a:r>
            <a:r>
              <a:rPr lang="en-US" sz="2400" b="1" i="1" dirty="0" smtClean="0">
                <a:solidFill>
                  <a:srgbClr val="C00000"/>
                </a:solidFill>
              </a:rPr>
              <a:t>, </a:t>
            </a:r>
            <a:r>
              <a:rPr lang="en-US" sz="2400" b="1" i="1" dirty="0">
                <a:solidFill>
                  <a:srgbClr val="C00000"/>
                </a:solidFill>
              </a:rPr>
              <a:t>1977)</a:t>
            </a:r>
            <a:r>
              <a:rPr lang="en-US" sz="2400" b="1" i="1" dirty="0"/>
              <a:t>. It presented another case of human activities at the Earth’s surface impacting on the stratospheric ozone layer. Today, it is known that atmospheric </a:t>
            </a:r>
            <a:r>
              <a:rPr lang="en-US" sz="2400" b="1" i="1" dirty="0" smtClean="0"/>
              <a:t>N₂O</a:t>
            </a:r>
            <a:r>
              <a:rPr lang="en-US" sz="2400" b="1" i="1" dirty="0"/>
              <a:t>, which is present in the atmosphere in 2020 at a mixing ratio of 332.8 </a:t>
            </a:r>
            <a:r>
              <a:rPr lang="en-US" sz="2400" b="1" i="1" dirty="0" smtClean="0"/>
              <a:t>ppb, </a:t>
            </a:r>
            <a:r>
              <a:rPr lang="en-US" sz="2400" b="1" i="1" dirty="0"/>
              <a:t>is not only important for stratospheric ozone but also constitutes the third most important long-lived greenhouse gas (after </a:t>
            </a:r>
            <a:r>
              <a:rPr lang="en-US" sz="2400" b="1" i="1" dirty="0" smtClean="0"/>
              <a:t>CO₂ </a:t>
            </a:r>
            <a:r>
              <a:rPr lang="en-US" sz="2400" b="1" i="1" dirty="0"/>
              <a:t>and </a:t>
            </a:r>
            <a:r>
              <a:rPr lang="en-US" sz="2400" b="1" i="1" dirty="0" smtClean="0"/>
              <a:t>CH₄).</a:t>
            </a:r>
            <a:endParaRPr lang="en-US" sz="2400" b="1" i="1" dirty="0"/>
          </a:p>
          <a:p>
            <a:pPr algn="just"/>
            <a:endParaRPr lang="en-US" sz="2400" b="1" i="1" dirty="0"/>
          </a:p>
          <a:p>
            <a:pPr algn="just"/>
            <a:r>
              <a:rPr lang="en-US" sz="2400" b="1" i="1" dirty="0" smtClean="0"/>
              <a:t>N₂O </a:t>
            </a:r>
            <a:r>
              <a:rPr lang="en-US" sz="2400" b="1" i="1" dirty="0"/>
              <a:t>is essentially inert in the troposphere and has no significant sinks at the surface of the Earth. However, when transported to the stratosphere it will be broken down mainly via photolysis at short wavelengths (below 200 nm)</a:t>
            </a:r>
            <a:endParaRPr lang="de-DE" sz="2400" b="1" i="1" dirty="0"/>
          </a:p>
        </p:txBody>
      </p:sp>
    </p:spTree>
    <p:extLst>
      <p:ext uri="{BB962C8B-B14F-4D97-AF65-F5344CB8AC3E}">
        <p14:creationId xmlns:p14="http://schemas.microsoft.com/office/powerpoint/2010/main" val="2993353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08343" y="430017"/>
            <a:ext cx="11875627" cy="5447645"/>
          </a:xfrm>
          <a:prstGeom prst="rect">
            <a:avLst/>
          </a:prstGeom>
          <a:noFill/>
        </p:spPr>
        <p:txBody>
          <a:bodyPr wrap="square" rtlCol="0">
            <a:spAutoFit/>
          </a:bodyPr>
          <a:lstStyle/>
          <a:p>
            <a:pPr algn="ctr"/>
            <a:r>
              <a:rPr lang="de-DE" sz="4000" b="1" i="1" dirty="0" smtClean="0"/>
              <a:t>Aerosol </a:t>
            </a:r>
            <a:r>
              <a:rPr lang="de-DE" sz="4000" b="1" i="1" dirty="0" err="1" smtClean="0"/>
              <a:t>Particles</a:t>
            </a:r>
            <a:r>
              <a:rPr lang="de-DE" sz="4000" b="1" i="1" dirty="0" smtClean="0"/>
              <a:t> in </a:t>
            </a:r>
            <a:r>
              <a:rPr lang="de-DE" sz="4000" b="1" i="1" dirty="0" err="1" smtClean="0"/>
              <a:t>the</a:t>
            </a:r>
            <a:r>
              <a:rPr lang="de-DE" sz="4000" b="1" i="1" dirty="0" smtClean="0"/>
              <a:t> </a:t>
            </a:r>
            <a:r>
              <a:rPr lang="de-DE" sz="4000" b="1" i="1" dirty="0" err="1" smtClean="0"/>
              <a:t>Stratosphere</a:t>
            </a:r>
            <a:endParaRPr lang="de-DE" sz="4000" b="1" i="1" dirty="0" smtClean="0"/>
          </a:p>
          <a:p>
            <a:pPr algn="ctr"/>
            <a:endParaRPr lang="de-DE" sz="4000" b="1" i="1" dirty="0" smtClean="0"/>
          </a:p>
          <a:p>
            <a:pPr algn="ctr"/>
            <a:r>
              <a:rPr lang="de-DE" sz="3600" b="1" i="1" dirty="0" err="1" smtClean="0">
                <a:solidFill>
                  <a:srgbClr val="CC0099"/>
                </a:solidFill>
              </a:rPr>
              <a:t>Nuclear</a:t>
            </a:r>
            <a:r>
              <a:rPr lang="de-DE" sz="3600" b="1" i="1" dirty="0" smtClean="0">
                <a:solidFill>
                  <a:srgbClr val="CC0099"/>
                </a:solidFill>
              </a:rPr>
              <a:t> Winter </a:t>
            </a:r>
            <a:r>
              <a:rPr lang="de-DE" sz="3600" b="1" i="1" dirty="0" err="1" smtClean="0">
                <a:solidFill>
                  <a:srgbClr val="CC0099"/>
                </a:solidFill>
              </a:rPr>
              <a:t>and</a:t>
            </a:r>
            <a:r>
              <a:rPr lang="de-DE" sz="3600" b="1" i="1" dirty="0" smtClean="0">
                <a:solidFill>
                  <a:srgbClr val="CC0099"/>
                </a:solidFill>
              </a:rPr>
              <a:t> </a:t>
            </a:r>
            <a:r>
              <a:rPr lang="de-DE" sz="3600" b="1" i="1" dirty="0">
                <a:solidFill>
                  <a:srgbClr val="CC0099"/>
                </a:solidFill>
              </a:rPr>
              <a:t>G</a:t>
            </a:r>
            <a:r>
              <a:rPr lang="de-DE" sz="3600" b="1" i="1" dirty="0" smtClean="0">
                <a:solidFill>
                  <a:srgbClr val="CC0099"/>
                </a:solidFill>
              </a:rPr>
              <a:t>lobal </a:t>
            </a:r>
            <a:r>
              <a:rPr lang="de-DE" sz="3600" b="1" i="1" dirty="0" err="1" smtClean="0">
                <a:solidFill>
                  <a:srgbClr val="CC0099"/>
                </a:solidFill>
              </a:rPr>
              <a:t>Cooling</a:t>
            </a:r>
            <a:r>
              <a:rPr lang="de-DE" sz="3600" b="1" i="1" dirty="0" smtClean="0">
                <a:solidFill>
                  <a:srgbClr val="CC0099"/>
                </a:solidFill>
              </a:rPr>
              <a:t> </a:t>
            </a:r>
            <a:r>
              <a:rPr lang="de-DE" sz="3600" b="1" i="1" dirty="0" err="1" smtClean="0">
                <a:solidFill>
                  <a:srgbClr val="CC0099"/>
                </a:solidFill>
              </a:rPr>
              <a:t>by</a:t>
            </a:r>
            <a:r>
              <a:rPr lang="de-DE" sz="3600" b="1" i="1" dirty="0" smtClean="0">
                <a:solidFill>
                  <a:srgbClr val="CC0099"/>
                </a:solidFill>
              </a:rPr>
              <a:t> </a:t>
            </a:r>
            <a:r>
              <a:rPr lang="de-DE" sz="3600" b="1" i="1" dirty="0" err="1">
                <a:solidFill>
                  <a:srgbClr val="CC0099"/>
                </a:solidFill>
              </a:rPr>
              <a:t>S</a:t>
            </a:r>
            <a:r>
              <a:rPr lang="de-DE" sz="3600" b="1" i="1" dirty="0" err="1" smtClean="0">
                <a:solidFill>
                  <a:srgbClr val="CC0099"/>
                </a:solidFill>
              </a:rPr>
              <a:t>ulphate</a:t>
            </a:r>
            <a:r>
              <a:rPr lang="de-DE" sz="3600" b="1" i="1" dirty="0" smtClean="0">
                <a:solidFill>
                  <a:srgbClr val="CC0099"/>
                </a:solidFill>
              </a:rPr>
              <a:t> </a:t>
            </a:r>
            <a:r>
              <a:rPr lang="de-DE" sz="3600" b="1" i="1" dirty="0" err="1" smtClean="0">
                <a:solidFill>
                  <a:srgbClr val="CC0099"/>
                </a:solidFill>
              </a:rPr>
              <a:t>P</a:t>
            </a:r>
            <a:r>
              <a:rPr lang="de-DE" sz="3600" b="1" i="1" dirty="0" err="1" smtClean="0">
                <a:solidFill>
                  <a:srgbClr val="CC0099"/>
                </a:solidFill>
              </a:rPr>
              <a:t>articles</a:t>
            </a:r>
            <a:endParaRPr lang="de-DE" sz="3600" b="1" i="1" dirty="0" smtClean="0">
              <a:solidFill>
                <a:srgbClr val="CC0099"/>
              </a:solidFill>
            </a:endParaRPr>
          </a:p>
          <a:p>
            <a:pPr algn="ctr"/>
            <a:endParaRPr lang="de-DE" sz="3600" b="1" i="1" dirty="0" smtClean="0">
              <a:solidFill>
                <a:srgbClr val="CC0099"/>
              </a:solidFill>
            </a:endParaRPr>
          </a:p>
          <a:p>
            <a:pPr algn="ctr"/>
            <a:r>
              <a:rPr lang="de-DE" sz="2800" b="1" i="1" dirty="0" smtClean="0"/>
              <a:t>The </a:t>
            </a:r>
            <a:r>
              <a:rPr lang="de-DE" sz="2800" b="1" i="1" dirty="0" err="1" smtClean="0"/>
              <a:t>key</a:t>
            </a:r>
            <a:r>
              <a:rPr lang="de-DE" sz="2800" b="1" i="1" dirty="0" smtClean="0"/>
              <a:t> </a:t>
            </a:r>
            <a:r>
              <a:rPr lang="de-DE" sz="2800" b="1" i="1" dirty="0" err="1" smtClean="0"/>
              <a:t>for</a:t>
            </a:r>
            <a:r>
              <a:rPr lang="de-DE" sz="2800" b="1" i="1" dirty="0" smtClean="0"/>
              <a:t> </a:t>
            </a:r>
            <a:r>
              <a:rPr lang="de-DE" sz="2800" b="1" i="1" dirty="0" err="1" smtClean="0"/>
              <a:t>understanding</a:t>
            </a:r>
            <a:r>
              <a:rPr lang="de-DE" sz="2800" b="1" i="1" dirty="0" smtClean="0"/>
              <a:t> </a:t>
            </a:r>
            <a:r>
              <a:rPr lang="de-DE" sz="2800" b="1" i="1" dirty="0" err="1" smtClean="0"/>
              <a:t>the</a:t>
            </a:r>
            <a:r>
              <a:rPr lang="de-DE" sz="2800" b="1" i="1" dirty="0" smtClean="0"/>
              <a:t> </a:t>
            </a:r>
            <a:r>
              <a:rPr lang="de-DE" sz="2800" b="1" i="1" dirty="0" smtClean="0"/>
              <a:t>potential </a:t>
            </a:r>
            <a:r>
              <a:rPr lang="de-DE" sz="2800" b="1" i="1" dirty="0" err="1" smtClean="0"/>
              <a:t>nuclear</a:t>
            </a:r>
            <a:r>
              <a:rPr lang="de-DE" sz="2800" b="1" i="1" dirty="0" smtClean="0"/>
              <a:t> </a:t>
            </a:r>
            <a:r>
              <a:rPr lang="de-DE" sz="2800" b="1" i="1" dirty="0" err="1" smtClean="0"/>
              <a:t>winter</a:t>
            </a:r>
            <a:r>
              <a:rPr lang="de-DE" sz="2800" b="1" i="1" dirty="0" smtClean="0"/>
              <a:t> </a:t>
            </a:r>
            <a:r>
              <a:rPr lang="de-DE" sz="2800" b="1" i="1" dirty="0" err="1" smtClean="0"/>
              <a:t>phenomenon</a:t>
            </a:r>
            <a:r>
              <a:rPr lang="de-DE" sz="2800" b="1" i="1" dirty="0" smtClean="0"/>
              <a:t> </a:t>
            </a:r>
            <a:r>
              <a:rPr lang="de-DE" sz="2800" b="1" i="1" dirty="0" err="1" smtClean="0"/>
              <a:t>or</a:t>
            </a:r>
            <a:r>
              <a:rPr lang="de-DE" sz="2800" b="1" i="1" dirty="0" smtClean="0"/>
              <a:t> </a:t>
            </a:r>
            <a:r>
              <a:rPr lang="de-DE" sz="2800" b="1" i="1" dirty="0" err="1" smtClean="0"/>
              <a:t>the</a:t>
            </a:r>
            <a:r>
              <a:rPr lang="de-DE" sz="2800" b="1" i="1" dirty="0" smtClean="0"/>
              <a:t> </a:t>
            </a:r>
            <a:r>
              <a:rPr lang="de-DE" sz="2800" b="1" i="1" dirty="0" smtClean="0"/>
              <a:t>global </a:t>
            </a:r>
            <a:r>
              <a:rPr lang="de-DE" sz="2800" b="1" i="1" dirty="0" err="1" smtClean="0"/>
              <a:t>cooling</a:t>
            </a:r>
            <a:r>
              <a:rPr lang="de-DE" sz="2800" b="1" i="1" dirty="0" smtClean="0"/>
              <a:t> </a:t>
            </a:r>
            <a:r>
              <a:rPr lang="de-DE" sz="2800" b="1" i="1" dirty="0" err="1" smtClean="0"/>
              <a:t>by</a:t>
            </a:r>
            <a:r>
              <a:rPr lang="de-DE" sz="2800" b="1" i="1" dirty="0" smtClean="0"/>
              <a:t> </a:t>
            </a:r>
            <a:r>
              <a:rPr lang="de-DE" sz="2800" b="1" i="1" dirty="0" err="1" smtClean="0"/>
              <a:t>sulfate</a:t>
            </a:r>
            <a:r>
              <a:rPr lang="de-DE" sz="2800" b="1" i="1" dirty="0" smtClean="0"/>
              <a:t> </a:t>
            </a:r>
            <a:r>
              <a:rPr lang="de-DE" sz="2800" b="1" i="1" dirty="0" err="1" smtClean="0"/>
              <a:t>particles</a:t>
            </a:r>
            <a:r>
              <a:rPr lang="de-DE" sz="2800" b="1" i="1" dirty="0" smtClean="0"/>
              <a:t> </a:t>
            </a:r>
            <a:r>
              <a:rPr lang="de-DE" sz="2800" b="1" i="1" dirty="0" err="1" smtClean="0"/>
              <a:t>is</a:t>
            </a:r>
            <a:r>
              <a:rPr lang="de-DE" sz="2800" b="1" i="1" dirty="0" smtClean="0"/>
              <a:t> </a:t>
            </a:r>
            <a:r>
              <a:rPr lang="de-DE" sz="2800" b="1" i="1" dirty="0" err="1" smtClean="0"/>
              <a:t>the</a:t>
            </a:r>
            <a:r>
              <a:rPr lang="de-DE" sz="2800" b="1" i="1" dirty="0" smtClean="0"/>
              <a:t> </a:t>
            </a:r>
            <a:r>
              <a:rPr lang="de-DE" sz="2800" b="1" i="1" dirty="0" err="1" smtClean="0"/>
              <a:t>residence</a:t>
            </a:r>
            <a:r>
              <a:rPr lang="de-DE" sz="2800" b="1" i="1" dirty="0" smtClean="0"/>
              <a:t> time </a:t>
            </a:r>
            <a:r>
              <a:rPr lang="de-DE" sz="2800" b="1" i="1" dirty="0" err="1" smtClean="0"/>
              <a:t>of</a:t>
            </a:r>
            <a:r>
              <a:rPr lang="de-DE" sz="2800" b="1" i="1" dirty="0" smtClean="0"/>
              <a:t> sub-</a:t>
            </a:r>
            <a:r>
              <a:rPr lang="de-DE" sz="2800" b="1" i="1" dirty="0" err="1" smtClean="0"/>
              <a:t>micron</a:t>
            </a:r>
            <a:r>
              <a:rPr lang="de-DE" sz="2800" b="1" i="1" dirty="0" smtClean="0"/>
              <a:t> </a:t>
            </a:r>
            <a:r>
              <a:rPr lang="de-DE" sz="2800" b="1" i="1" dirty="0" err="1" smtClean="0"/>
              <a:t>aerosol</a:t>
            </a:r>
            <a:r>
              <a:rPr lang="de-DE" sz="2800" b="1" i="1" dirty="0" smtClean="0"/>
              <a:t> </a:t>
            </a:r>
            <a:r>
              <a:rPr lang="de-DE" sz="2800" b="1" i="1" dirty="0" err="1" smtClean="0"/>
              <a:t>particles</a:t>
            </a:r>
            <a:r>
              <a:rPr lang="de-DE" sz="2800" b="1" i="1" dirty="0" smtClean="0"/>
              <a:t> in </a:t>
            </a:r>
            <a:r>
              <a:rPr lang="de-DE" sz="2800" b="1" i="1" dirty="0" err="1" smtClean="0"/>
              <a:t>the</a:t>
            </a:r>
            <a:r>
              <a:rPr lang="de-DE" sz="2800" b="1" i="1" dirty="0" smtClean="0"/>
              <a:t> </a:t>
            </a:r>
            <a:r>
              <a:rPr lang="de-DE" sz="2800" b="1" i="1" dirty="0" err="1" smtClean="0"/>
              <a:t>strato</a:t>
            </a:r>
            <a:r>
              <a:rPr lang="de-DE" sz="2800" b="1" i="1" dirty="0" err="1" smtClean="0"/>
              <a:t>sphere</a:t>
            </a:r>
            <a:endParaRPr lang="de-DE" sz="2800" b="1" i="1" dirty="0" smtClean="0"/>
          </a:p>
          <a:p>
            <a:pPr algn="ctr"/>
            <a:endParaRPr lang="de-DE" sz="2800" b="1" i="1" dirty="0" smtClean="0"/>
          </a:p>
          <a:p>
            <a:pPr algn="ctr"/>
            <a:r>
              <a:rPr lang="de-DE" sz="2800" b="1" i="1" dirty="0" err="1" smtClean="0"/>
              <a:t>To</a:t>
            </a:r>
            <a:r>
              <a:rPr lang="de-DE" sz="2800" b="1" i="1" dirty="0" smtClean="0"/>
              <a:t> </a:t>
            </a:r>
            <a:r>
              <a:rPr lang="de-DE" sz="2800" b="1" i="1" dirty="0" err="1" smtClean="0"/>
              <a:t>both</a:t>
            </a:r>
            <a:r>
              <a:rPr lang="de-DE" sz="2800" b="1" i="1" dirty="0" smtClean="0"/>
              <a:t> </a:t>
            </a:r>
            <a:r>
              <a:rPr lang="de-DE" sz="2800" b="1" i="1" dirty="0" err="1" smtClean="0"/>
              <a:t>research</a:t>
            </a:r>
            <a:r>
              <a:rPr lang="de-DE" sz="2800" b="1" i="1" dirty="0" smtClean="0"/>
              <a:t> </a:t>
            </a:r>
            <a:r>
              <a:rPr lang="de-DE" sz="2800" b="1" i="1" dirty="0" err="1" smtClean="0"/>
              <a:t>topics</a:t>
            </a:r>
            <a:r>
              <a:rPr lang="de-DE" sz="2800" b="1" i="1" dirty="0" smtClean="0"/>
              <a:t> Paul Crutzen </a:t>
            </a:r>
            <a:r>
              <a:rPr lang="de-DE" sz="2800" b="1" i="1" dirty="0" err="1" smtClean="0"/>
              <a:t>contributed</a:t>
            </a:r>
            <a:r>
              <a:rPr lang="de-DE" sz="2800" b="1" i="1" dirty="0" smtClean="0"/>
              <a:t> </a:t>
            </a:r>
            <a:r>
              <a:rPr lang="de-DE" sz="2800" b="1" i="1" dirty="0" err="1" smtClean="0"/>
              <a:t>the</a:t>
            </a:r>
            <a:r>
              <a:rPr lang="de-DE" sz="2800" b="1" i="1" dirty="0" smtClean="0"/>
              <a:t> </a:t>
            </a:r>
            <a:r>
              <a:rPr lang="de-DE" sz="2800" b="1" i="1" dirty="0" err="1" smtClean="0"/>
              <a:t>first</a:t>
            </a:r>
            <a:r>
              <a:rPr lang="de-DE" sz="2800" b="1" i="1" dirty="0" smtClean="0"/>
              <a:t> </a:t>
            </a:r>
            <a:r>
              <a:rPr lang="de-DE" sz="2800" b="1" i="1" dirty="0" err="1" smtClean="0"/>
              <a:t>or</a:t>
            </a:r>
            <a:r>
              <a:rPr lang="de-DE" sz="2800" b="1" i="1" dirty="0" smtClean="0"/>
              <a:t> </a:t>
            </a:r>
            <a:r>
              <a:rPr lang="de-DE" sz="2800" b="1" i="1" dirty="0" err="1" smtClean="0"/>
              <a:t>stimulating</a:t>
            </a:r>
            <a:r>
              <a:rPr lang="de-DE" sz="2800" b="1" i="1" dirty="0" smtClean="0"/>
              <a:t> </a:t>
            </a:r>
            <a:r>
              <a:rPr lang="de-DE" sz="2800" b="1" i="1" dirty="0" err="1" smtClean="0"/>
              <a:t>papers</a:t>
            </a:r>
            <a:r>
              <a:rPr lang="de-DE" sz="2800" b="1" i="1" dirty="0" smtClean="0"/>
              <a:t>, 1982 </a:t>
            </a:r>
            <a:r>
              <a:rPr lang="de-DE" sz="2800" b="1" i="1" dirty="0" err="1" smtClean="0"/>
              <a:t>for</a:t>
            </a:r>
            <a:r>
              <a:rPr lang="de-DE" sz="2800" b="1" i="1" dirty="0" smtClean="0"/>
              <a:t> </a:t>
            </a:r>
            <a:r>
              <a:rPr lang="de-DE" sz="2800" b="1" i="1" dirty="0" err="1" smtClean="0"/>
              <a:t>Nuclear</a:t>
            </a:r>
            <a:r>
              <a:rPr lang="de-DE" sz="2800" b="1" i="1" dirty="0" smtClean="0"/>
              <a:t> Winter, 2008</a:t>
            </a:r>
            <a:r>
              <a:rPr lang="de-DE" sz="2800" b="1" i="1" dirty="0" smtClean="0"/>
              <a:t> </a:t>
            </a:r>
            <a:r>
              <a:rPr lang="de-DE" sz="2800" b="1" i="1" dirty="0" err="1" smtClean="0"/>
              <a:t>for</a:t>
            </a:r>
            <a:r>
              <a:rPr lang="de-DE" sz="2800" b="1" i="1" dirty="0" smtClean="0"/>
              <a:t> Geo-engineering </a:t>
            </a:r>
            <a:r>
              <a:rPr lang="de-DE" sz="2800" b="1" i="1" dirty="0" err="1" smtClean="0"/>
              <a:t>by</a:t>
            </a:r>
            <a:r>
              <a:rPr lang="de-DE" sz="2800" b="1" i="1" dirty="0" smtClean="0"/>
              <a:t> </a:t>
            </a:r>
            <a:r>
              <a:rPr lang="de-DE" sz="2800" b="1" i="1" dirty="0" err="1" smtClean="0"/>
              <a:t>sulfate</a:t>
            </a:r>
            <a:r>
              <a:rPr lang="de-DE" sz="2800" b="1" i="1" dirty="0" smtClean="0"/>
              <a:t> </a:t>
            </a:r>
            <a:r>
              <a:rPr lang="de-DE" sz="2800" b="1" i="1" dirty="0" err="1" smtClean="0"/>
              <a:t>particles</a:t>
            </a:r>
            <a:endParaRPr lang="de-DE" sz="2800" b="1" i="1" dirty="0" smtClean="0"/>
          </a:p>
          <a:p>
            <a:pPr algn="ctr"/>
            <a:r>
              <a:rPr lang="de-DE" sz="2800" b="1" i="1" dirty="0" smtClean="0"/>
              <a:t>The large </a:t>
            </a:r>
            <a:r>
              <a:rPr lang="de-DE" sz="2800" b="1" i="1" dirty="0" err="1" smtClean="0"/>
              <a:t>uncertainties</a:t>
            </a:r>
            <a:r>
              <a:rPr lang="de-DE" sz="2800" b="1" i="1" dirty="0" smtClean="0"/>
              <a:t> </a:t>
            </a:r>
            <a:r>
              <a:rPr lang="de-DE" sz="2800" b="1" i="1" dirty="0" err="1" smtClean="0"/>
              <a:t>remaining</a:t>
            </a:r>
            <a:r>
              <a:rPr lang="de-DE" sz="2800" b="1" i="1" dirty="0" smtClean="0"/>
              <a:t>, </a:t>
            </a:r>
            <a:r>
              <a:rPr lang="de-DE" sz="2800" b="1" i="1" dirty="0" err="1" smtClean="0"/>
              <a:t>however</a:t>
            </a:r>
            <a:r>
              <a:rPr lang="de-DE" sz="2800" b="1" i="1" dirty="0" smtClean="0"/>
              <a:t>, </a:t>
            </a:r>
            <a:r>
              <a:rPr lang="de-DE" sz="2800" b="1" i="1" dirty="0" err="1" smtClean="0"/>
              <a:t>need</a:t>
            </a:r>
            <a:r>
              <a:rPr lang="de-DE" sz="2800" b="1" i="1" dirty="0" smtClean="0"/>
              <a:t> </a:t>
            </a:r>
            <a:r>
              <a:rPr lang="de-DE" sz="2800" b="1" i="1" dirty="0" err="1" smtClean="0"/>
              <a:t>much</a:t>
            </a:r>
            <a:r>
              <a:rPr lang="de-DE" sz="2800" b="1" i="1" dirty="0" smtClean="0"/>
              <a:t> </a:t>
            </a:r>
            <a:r>
              <a:rPr lang="de-DE" sz="2800" b="1" i="1" dirty="0" err="1" smtClean="0"/>
              <a:t>further</a:t>
            </a:r>
            <a:r>
              <a:rPr lang="de-DE" sz="2800" b="1" i="1" dirty="0" smtClean="0"/>
              <a:t> </a:t>
            </a:r>
            <a:r>
              <a:rPr lang="de-DE" sz="2800" b="1" i="1" dirty="0" err="1" smtClean="0"/>
              <a:t>research</a:t>
            </a:r>
            <a:r>
              <a:rPr lang="de-DE" sz="2800" b="1" i="1" dirty="0"/>
              <a:t>.</a:t>
            </a:r>
            <a:r>
              <a:rPr lang="de-DE" sz="2800" b="1" i="1" dirty="0" smtClean="0"/>
              <a:t> </a:t>
            </a:r>
            <a:endParaRPr lang="de-DE" sz="2800" b="1" i="1" dirty="0"/>
          </a:p>
        </p:txBody>
      </p:sp>
    </p:spTree>
    <p:extLst>
      <p:ext uri="{BB962C8B-B14F-4D97-AF65-F5344CB8AC3E}">
        <p14:creationId xmlns:p14="http://schemas.microsoft.com/office/powerpoint/2010/main" val="2100319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62046" y="490751"/>
            <a:ext cx="11771453" cy="6063198"/>
          </a:xfrm>
          <a:prstGeom prst="rect">
            <a:avLst/>
          </a:prstGeom>
        </p:spPr>
        <p:txBody>
          <a:bodyPr wrap="square">
            <a:spAutoFit/>
          </a:bodyPr>
          <a:lstStyle/>
          <a:p>
            <a:pPr algn="just"/>
            <a:r>
              <a:rPr lang="de-DE" sz="2800" b="1" i="1" dirty="0" smtClean="0"/>
              <a:t>Paul Crutzen </a:t>
            </a:r>
            <a:r>
              <a:rPr lang="de-DE" sz="2800" b="1" i="1" dirty="0" err="1" smtClean="0"/>
              <a:t>has</a:t>
            </a:r>
            <a:r>
              <a:rPr lang="de-DE" sz="2800" b="1" i="1" dirty="0" smtClean="0"/>
              <a:t> also </a:t>
            </a:r>
            <a:r>
              <a:rPr lang="de-DE" sz="2800" b="1" i="1" dirty="0" err="1" smtClean="0"/>
              <a:t>stimulated</a:t>
            </a:r>
            <a:r>
              <a:rPr lang="de-DE" sz="2800" b="1" i="1" dirty="0" smtClean="0"/>
              <a:t> a global </a:t>
            </a:r>
            <a:r>
              <a:rPr lang="de-DE" sz="2800" b="1" i="1" dirty="0" err="1" smtClean="0"/>
              <a:t>research</a:t>
            </a:r>
            <a:r>
              <a:rPr lang="de-DE" sz="2800" b="1" i="1" dirty="0" smtClean="0"/>
              <a:t> </a:t>
            </a:r>
            <a:r>
              <a:rPr lang="de-DE" sz="2800" b="1" i="1" dirty="0" err="1" smtClean="0"/>
              <a:t>activity</a:t>
            </a:r>
            <a:r>
              <a:rPr lang="de-DE" sz="2800" b="1" i="1" dirty="0" smtClean="0"/>
              <a:t> in </a:t>
            </a:r>
            <a:r>
              <a:rPr lang="de-DE" sz="2800" b="1" i="1" dirty="0" err="1" smtClean="0"/>
              <a:t>the</a:t>
            </a:r>
            <a:r>
              <a:rPr lang="de-DE" sz="2800" b="1" i="1" dirty="0" smtClean="0"/>
              <a:t> Geo-engineering Arena </a:t>
            </a:r>
            <a:r>
              <a:rPr lang="de-DE" sz="2800" b="1" i="1" dirty="0" err="1" smtClean="0"/>
              <a:t>by</a:t>
            </a:r>
            <a:r>
              <a:rPr lang="de-DE" sz="2800" b="1" i="1" dirty="0" smtClean="0"/>
              <a:t> </a:t>
            </a:r>
            <a:r>
              <a:rPr lang="de-DE" sz="2800" b="1" i="1" dirty="0" err="1" smtClean="0"/>
              <a:t>his</a:t>
            </a:r>
            <a:r>
              <a:rPr lang="de-DE" sz="2800" b="1" i="1" dirty="0" smtClean="0"/>
              <a:t> </a:t>
            </a:r>
            <a:r>
              <a:rPr lang="de-DE" sz="2800" b="1" i="1" dirty="0" err="1" smtClean="0"/>
              <a:t>article</a:t>
            </a:r>
            <a:endParaRPr lang="de-DE" sz="2800" b="1" i="1" dirty="0" smtClean="0"/>
          </a:p>
          <a:p>
            <a:pPr algn="just"/>
            <a:r>
              <a:rPr lang="de-DE" sz="3600" b="1" i="1" dirty="0" smtClean="0">
                <a:solidFill>
                  <a:srgbClr val="C00000"/>
                </a:solidFill>
              </a:rPr>
              <a:t>Crutzen</a:t>
            </a:r>
            <a:r>
              <a:rPr lang="de-DE" sz="3600" b="1" i="1" dirty="0">
                <a:solidFill>
                  <a:srgbClr val="C00000"/>
                </a:solidFill>
              </a:rPr>
              <a:t>, P. J. (2006): Albedo </a:t>
            </a:r>
            <a:r>
              <a:rPr lang="de-DE" sz="3600" b="1" i="1" dirty="0" err="1">
                <a:solidFill>
                  <a:srgbClr val="C00000"/>
                </a:solidFill>
              </a:rPr>
              <a:t>Enhancement</a:t>
            </a:r>
            <a:r>
              <a:rPr lang="de-DE" sz="3600" b="1" i="1" dirty="0">
                <a:solidFill>
                  <a:srgbClr val="C00000"/>
                </a:solidFill>
              </a:rPr>
              <a:t> </a:t>
            </a:r>
            <a:r>
              <a:rPr lang="de-DE" sz="3600" b="1" i="1" dirty="0" err="1">
                <a:solidFill>
                  <a:srgbClr val="C00000"/>
                </a:solidFill>
              </a:rPr>
              <a:t>by</a:t>
            </a:r>
            <a:r>
              <a:rPr lang="de-DE" sz="3600" b="1" i="1" dirty="0">
                <a:solidFill>
                  <a:srgbClr val="C00000"/>
                </a:solidFill>
              </a:rPr>
              <a:t> </a:t>
            </a:r>
            <a:r>
              <a:rPr lang="de-DE" sz="3600" b="1" i="1" dirty="0" err="1">
                <a:solidFill>
                  <a:srgbClr val="C00000"/>
                </a:solidFill>
              </a:rPr>
              <a:t>Stratospheric</a:t>
            </a:r>
            <a:r>
              <a:rPr lang="de-DE" sz="3600" b="1" i="1" dirty="0">
                <a:solidFill>
                  <a:srgbClr val="C00000"/>
                </a:solidFill>
              </a:rPr>
              <a:t> Sulfur </a:t>
            </a:r>
            <a:r>
              <a:rPr lang="de-DE" sz="3600" b="1" i="1" dirty="0" err="1">
                <a:solidFill>
                  <a:srgbClr val="C00000"/>
                </a:solidFill>
              </a:rPr>
              <a:t>Injections</a:t>
            </a:r>
            <a:r>
              <a:rPr lang="de-DE" sz="3600" b="1" i="1" dirty="0">
                <a:solidFill>
                  <a:srgbClr val="C00000"/>
                </a:solidFill>
              </a:rPr>
              <a:t>: </a:t>
            </a:r>
            <a:r>
              <a:rPr lang="de-DE" sz="3600" b="1" i="1" dirty="0" smtClean="0">
                <a:solidFill>
                  <a:srgbClr val="C00000"/>
                </a:solidFill>
              </a:rPr>
              <a:t>A </a:t>
            </a:r>
            <a:r>
              <a:rPr lang="de-DE" sz="3600" b="1" i="1" dirty="0" err="1" smtClean="0">
                <a:solidFill>
                  <a:srgbClr val="C00000"/>
                </a:solidFill>
              </a:rPr>
              <a:t>Contribution</a:t>
            </a:r>
            <a:r>
              <a:rPr lang="de-DE" sz="3600" b="1" i="1" dirty="0" smtClean="0">
                <a:solidFill>
                  <a:srgbClr val="C00000"/>
                </a:solidFill>
              </a:rPr>
              <a:t> </a:t>
            </a:r>
            <a:r>
              <a:rPr lang="de-DE" sz="3600" b="1" i="1" dirty="0" err="1">
                <a:solidFill>
                  <a:srgbClr val="C00000"/>
                </a:solidFill>
              </a:rPr>
              <a:t>to</a:t>
            </a:r>
            <a:r>
              <a:rPr lang="de-DE" sz="3600" b="1" i="1" dirty="0">
                <a:solidFill>
                  <a:srgbClr val="C00000"/>
                </a:solidFill>
              </a:rPr>
              <a:t> </a:t>
            </a:r>
            <a:r>
              <a:rPr lang="de-DE" sz="3600" b="1" i="1" dirty="0" err="1">
                <a:solidFill>
                  <a:srgbClr val="C00000"/>
                </a:solidFill>
              </a:rPr>
              <a:t>resolve</a:t>
            </a:r>
            <a:r>
              <a:rPr lang="de-DE" sz="3600" b="1" i="1" dirty="0">
                <a:solidFill>
                  <a:srgbClr val="C00000"/>
                </a:solidFill>
              </a:rPr>
              <a:t> a </a:t>
            </a:r>
            <a:r>
              <a:rPr lang="de-DE" sz="3600" b="1" i="1" dirty="0" err="1">
                <a:solidFill>
                  <a:srgbClr val="C00000"/>
                </a:solidFill>
              </a:rPr>
              <a:t>Policy</a:t>
            </a:r>
            <a:r>
              <a:rPr lang="de-DE" sz="3600" b="1" i="1" dirty="0">
                <a:solidFill>
                  <a:srgbClr val="C00000"/>
                </a:solidFill>
              </a:rPr>
              <a:t> Dilemma</a:t>
            </a:r>
            <a:r>
              <a:rPr lang="de-DE" sz="3600" b="1" i="1" dirty="0" smtClean="0">
                <a:solidFill>
                  <a:srgbClr val="C00000"/>
                </a:solidFill>
              </a:rPr>
              <a:t>? </a:t>
            </a:r>
            <a:r>
              <a:rPr lang="de-DE" sz="3600" b="1" i="1" dirty="0" err="1" smtClean="0">
                <a:solidFill>
                  <a:srgbClr val="C00000"/>
                </a:solidFill>
              </a:rPr>
              <a:t>Climatic</a:t>
            </a:r>
            <a:r>
              <a:rPr lang="de-DE" sz="3600" b="1" i="1" dirty="0" smtClean="0">
                <a:solidFill>
                  <a:srgbClr val="C00000"/>
                </a:solidFill>
              </a:rPr>
              <a:t> </a:t>
            </a:r>
            <a:r>
              <a:rPr lang="de-DE" sz="3600" b="1" i="1" dirty="0">
                <a:solidFill>
                  <a:srgbClr val="C00000"/>
                </a:solidFill>
              </a:rPr>
              <a:t>Change 77(3), S. 211–220</a:t>
            </a:r>
            <a:r>
              <a:rPr lang="de-DE" sz="3600" b="1" i="1" dirty="0" smtClean="0">
                <a:solidFill>
                  <a:srgbClr val="C00000"/>
                </a:solidFill>
              </a:rPr>
              <a:t>.</a:t>
            </a:r>
            <a:r>
              <a:rPr lang="de-DE" sz="3600" b="1" i="1" dirty="0">
                <a:solidFill>
                  <a:srgbClr val="C00000"/>
                </a:solidFill>
              </a:rPr>
              <a:t> </a:t>
            </a:r>
            <a:endParaRPr lang="de-DE" sz="3600" b="1" i="1" dirty="0" smtClean="0">
              <a:solidFill>
                <a:srgbClr val="C00000"/>
              </a:solidFill>
            </a:endParaRPr>
          </a:p>
          <a:p>
            <a:pPr algn="just"/>
            <a:endParaRPr lang="de-DE" sz="3600" b="1" i="1" dirty="0" smtClean="0">
              <a:solidFill>
                <a:srgbClr val="C00000"/>
              </a:solidFill>
            </a:endParaRPr>
          </a:p>
          <a:p>
            <a:pPr algn="just"/>
            <a:r>
              <a:rPr lang="de-DE" sz="3200" b="1" i="1" dirty="0">
                <a:solidFill>
                  <a:srgbClr val="0070C0"/>
                </a:solidFill>
              </a:rPr>
              <a:t>H</a:t>
            </a:r>
            <a:r>
              <a:rPr lang="de-DE" sz="3200" b="1" i="1" dirty="0" smtClean="0">
                <a:solidFill>
                  <a:srgbClr val="0070C0"/>
                </a:solidFill>
              </a:rPr>
              <a:t>e </a:t>
            </a:r>
            <a:r>
              <a:rPr lang="de-DE" sz="3200" b="1" i="1" dirty="0" err="1" smtClean="0">
                <a:solidFill>
                  <a:srgbClr val="0070C0"/>
                </a:solidFill>
              </a:rPr>
              <a:t>had</a:t>
            </a:r>
            <a:r>
              <a:rPr lang="de-DE" sz="3200" b="1" i="1" dirty="0" smtClean="0">
                <a:solidFill>
                  <a:srgbClr val="0070C0"/>
                </a:solidFill>
              </a:rPr>
              <a:t> </a:t>
            </a:r>
            <a:r>
              <a:rPr lang="de-DE" sz="3200" b="1" i="1" dirty="0" err="1">
                <a:solidFill>
                  <a:srgbClr val="0070C0"/>
                </a:solidFill>
              </a:rPr>
              <a:t>asked</a:t>
            </a:r>
            <a:r>
              <a:rPr lang="de-DE" sz="3200" b="1" i="1" dirty="0">
                <a:solidFill>
                  <a:srgbClr val="0070C0"/>
                </a:solidFill>
              </a:rPr>
              <a:t> </a:t>
            </a:r>
            <a:r>
              <a:rPr lang="de-DE" sz="3200" b="1" i="1" dirty="0" err="1" smtClean="0">
                <a:solidFill>
                  <a:srgbClr val="0070C0"/>
                </a:solidFill>
              </a:rPr>
              <a:t>me</a:t>
            </a:r>
            <a:r>
              <a:rPr lang="de-DE" sz="3200" b="1" i="1" dirty="0" smtClean="0">
                <a:solidFill>
                  <a:srgbClr val="0070C0"/>
                </a:solidFill>
              </a:rPr>
              <a:t> </a:t>
            </a:r>
            <a:r>
              <a:rPr lang="de-DE" sz="3200" b="1" i="1" dirty="0" err="1" smtClean="0">
                <a:solidFill>
                  <a:srgbClr val="0070C0"/>
                </a:solidFill>
              </a:rPr>
              <a:t>beforehand</a:t>
            </a:r>
            <a:r>
              <a:rPr lang="de-DE" sz="3200" b="1" i="1" dirty="0" smtClean="0">
                <a:solidFill>
                  <a:srgbClr val="0070C0"/>
                </a:solidFill>
              </a:rPr>
              <a:t> </a:t>
            </a:r>
            <a:r>
              <a:rPr lang="de-DE" sz="3200" b="1" i="1" dirty="0" err="1" smtClean="0">
                <a:solidFill>
                  <a:srgbClr val="0070C0"/>
                </a:solidFill>
              </a:rPr>
              <a:t>whether</a:t>
            </a:r>
            <a:r>
              <a:rPr lang="de-DE" sz="3200" b="1" i="1" dirty="0" smtClean="0">
                <a:solidFill>
                  <a:srgbClr val="0070C0"/>
                </a:solidFill>
              </a:rPr>
              <a:t> he </a:t>
            </a:r>
            <a:r>
              <a:rPr lang="de-DE" sz="3200" b="1" i="1" dirty="0" err="1" smtClean="0">
                <a:solidFill>
                  <a:srgbClr val="0070C0"/>
                </a:solidFill>
              </a:rPr>
              <a:t>should</a:t>
            </a:r>
            <a:r>
              <a:rPr lang="de-DE" sz="3200" b="1" i="1" dirty="0" smtClean="0">
                <a:solidFill>
                  <a:srgbClr val="0070C0"/>
                </a:solidFill>
              </a:rPr>
              <a:t> </a:t>
            </a:r>
            <a:r>
              <a:rPr lang="de-DE" sz="3200" b="1" i="1" dirty="0" err="1" smtClean="0">
                <a:solidFill>
                  <a:srgbClr val="0070C0"/>
                </a:solidFill>
              </a:rPr>
              <a:t>submit</a:t>
            </a:r>
            <a:r>
              <a:rPr lang="de-DE" sz="3200" b="1" i="1" dirty="0" smtClean="0">
                <a:solidFill>
                  <a:srgbClr val="0070C0"/>
                </a:solidFill>
              </a:rPr>
              <a:t> </a:t>
            </a:r>
            <a:r>
              <a:rPr lang="de-DE" sz="3200" b="1" i="1" dirty="0" err="1" smtClean="0">
                <a:solidFill>
                  <a:srgbClr val="0070C0"/>
                </a:solidFill>
              </a:rPr>
              <a:t>and</a:t>
            </a:r>
            <a:r>
              <a:rPr lang="de-DE" sz="3200" b="1" i="1" dirty="0" smtClean="0">
                <a:solidFill>
                  <a:srgbClr val="0070C0"/>
                </a:solidFill>
              </a:rPr>
              <a:t> I </a:t>
            </a:r>
            <a:r>
              <a:rPr lang="de-DE" sz="3200" b="1" i="1" dirty="0" err="1" smtClean="0">
                <a:solidFill>
                  <a:srgbClr val="0070C0"/>
                </a:solidFill>
              </a:rPr>
              <a:t>said</a:t>
            </a:r>
            <a:r>
              <a:rPr lang="de-DE" sz="3200" b="1" i="1" dirty="0" smtClean="0">
                <a:solidFill>
                  <a:srgbClr val="0070C0"/>
                </a:solidFill>
              </a:rPr>
              <a:t> </a:t>
            </a:r>
            <a:r>
              <a:rPr lang="de-DE" sz="3200" b="1" i="1" dirty="0" err="1" smtClean="0">
                <a:solidFill>
                  <a:srgbClr val="C00000"/>
                </a:solidFill>
              </a:rPr>
              <a:t>yes</a:t>
            </a:r>
            <a:r>
              <a:rPr lang="de-DE" sz="3200" b="1" i="1" dirty="0" smtClean="0">
                <a:solidFill>
                  <a:srgbClr val="0070C0"/>
                </a:solidFill>
              </a:rPr>
              <a:t>.</a:t>
            </a:r>
          </a:p>
          <a:p>
            <a:pPr algn="just"/>
            <a:endParaRPr lang="de-DE" sz="3200" b="1" i="1" dirty="0" smtClean="0">
              <a:solidFill>
                <a:srgbClr val="0070C0"/>
              </a:solidFill>
            </a:endParaRPr>
          </a:p>
          <a:p>
            <a:pPr algn="just"/>
            <a:r>
              <a:rPr lang="de-DE" sz="2800" b="1" i="1" dirty="0" err="1" smtClean="0"/>
              <a:t>Now</a:t>
            </a:r>
            <a:r>
              <a:rPr lang="de-DE" sz="2800" b="1" i="1" dirty="0" smtClean="0"/>
              <a:t> </a:t>
            </a:r>
            <a:r>
              <a:rPr lang="de-DE" sz="2800" b="1" i="1" dirty="0" err="1" smtClean="0"/>
              <a:t>the</a:t>
            </a:r>
            <a:r>
              <a:rPr lang="de-DE" sz="2800" b="1" i="1" dirty="0" smtClean="0"/>
              <a:t> </a:t>
            </a:r>
            <a:r>
              <a:rPr lang="de-DE" sz="2800" b="1" i="1" dirty="0" err="1" smtClean="0"/>
              <a:t>result</a:t>
            </a:r>
            <a:r>
              <a:rPr lang="de-DE" sz="2800" b="1" i="1" dirty="0" smtClean="0"/>
              <a:t> </a:t>
            </a:r>
            <a:r>
              <a:rPr lang="de-DE" sz="2800" b="1" i="1" dirty="0" err="1" smtClean="0"/>
              <a:t>of</a:t>
            </a:r>
            <a:r>
              <a:rPr lang="de-DE" sz="2800" b="1" i="1" dirty="0" smtClean="0"/>
              <a:t> </a:t>
            </a:r>
            <a:r>
              <a:rPr lang="de-DE" sz="2800" b="1" i="1" dirty="0" err="1" smtClean="0"/>
              <a:t>many</a:t>
            </a:r>
            <a:r>
              <a:rPr lang="de-DE" sz="2800" b="1" i="1" dirty="0" smtClean="0"/>
              <a:t> </a:t>
            </a:r>
            <a:r>
              <a:rPr lang="de-DE" sz="2800" b="1" i="1" dirty="0" err="1" smtClean="0"/>
              <a:t>research</a:t>
            </a:r>
            <a:r>
              <a:rPr lang="de-DE" sz="2800" b="1" i="1" dirty="0" smtClean="0"/>
              <a:t> </a:t>
            </a:r>
            <a:r>
              <a:rPr lang="de-DE" sz="2800" b="1" i="1" dirty="0" err="1" smtClean="0"/>
              <a:t>papers</a:t>
            </a:r>
            <a:r>
              <a:rPr lang="de-DE" sz="2800" b="1" i="1" dirty="0" smtClean="0"/>
              <a:t> </a:t>
            </a:r>
            <a:r>
              <a:rPr lang="de-DE" sz="2800" b="1" i="1" dirty="0" err="1" smtClean="0"/>
              <a:t>and</a:t>
            </a:r>
            <a:r>
              <a:rPr lang="de-DE" sz="2800" b="1" i="1" dirty="0" smtClean="0"/>
              <a:t> </a:t>
            </a:r>
            <a:r>
              <a:rPr lang="de-DE" sz="2800" b="1" i="1" dirty="0" err="1" smtClean="0"/>
              <a:t>technological</a:t>
            </a:r>
            <a:r>
              <a:rPr lang="de-DE" sz="2800" b="1" i="1" dirty="0" smtClean="0"/>
              <a:t> </a:t>
            </a:r>
            <a:r>
              <a:rPr lang="de-DE" sz="2800" b="1" i="1" dirty="0" err="1" smtClean="0"/>
              <a:t>progress</a:t>
            </a:r>
            <a:r>
              <a:rPr lang="de-DE" sz="2800" b="1" i="1" dirty="0" smtClean="0"/>
              <a:t> in </a:t>
            </a:r>
            <a:r>
              <a:rPr lang="de-DE" sz="2800" b="1" i="1" dirty="0" err="1" smtClean="0"/>
              <a:t>the</a:t>
            </a:r>
            <a:r>
              <a:rPr lang="de-DE" sz="2800" b="1" i="1" dirty="0" smtClean="0"/>
              <a:t> </a:t>
            </a:r>
            <a:r>
              <a:rPr lang="de-DE" sz="2800" b="1" i="1" dirty="0" err="1" smtClean="0"/>
              <a:t>renewable</a:t>
            </a:r>
            <a:r>
              <a:rPr lang="de-DE" sz="2800" b="1" i="1" dirty="0" smtClean="0"/>
              <a:t> </a:t>
            </a:r>
            <a:r>
              <a:rPr lang="de-DE" sz="2800" b="1" i="1" dirty="0" err="1" smtClean="0"/>
              <a:t>energy</a:t>
            </a:r>
            <a:r>
              <a:rPr lang="de-DE" sz="2800" b="1" i="1" dirty="0" smtClean="0"/>
              <a:t> </a:t>
            </a:r>
            <a:r>
              <a:rPr lang="de-DE" sz="2800" b="1" i="1" dirty="0" err="1" smtClean="0"/>
              <a:t>sources</a:t>
            </a:r>
            <a:r>
              <a:rPr lang="de-DE" sz="2800" b="1" i="1" dirty="0" smtClean="0"/>
              <a:t> </a:t>
            </a:r>
            <a:r>
              <a:rPr lang="de-DE" sz="2800" b="1" i="1" dirty="0" err="1" smtClean="0"/>
              <a:t>arena</a:t>
            </a:r>
            <a:r>
              <a:rPr lang="de-DE" sz="2800" b="1" i="1" dirty="0" smtClean="0"/>
              <a:t> </a:t>
            </a:r>
            <a:r>
              <a:rPr lang="de-DE" sz="2800" b="1" i="1" dirty="0" err="1" smtClean="0"/>
              <a:t>is</a:t>
            </a:r>
            <a:r>
              <a:rPr lang="de-DE" sz="2800" b="1" i="1" dirty="0" smtClean="0"/>
              <a:t>:</a:t>
            </a:r>
          </a:p>
          <a:p>
            <a:pPr algn="just"/>
            <a:r>
              <a:rPr lang="de-DE" sz="3600" b="1" i="1" dirty="0" smtClean="0">
                <a:solidFill>
                  <a:srgbClr val="FF0000"/>
                </a:solidFill>
              </a:rPr>
              <a:t>Emission </a:t>
            </a:r>
            <a:r>
              <a:rPr lang="de-DE" sz="3600" b="1" i="1" dirty="0" err="1" smtClean="0">
                <a:solidFill>
                  <a:srgbClr val="FF0000"/>
                </a:solidFill>
              </a:rPr>
              <a:t>reduction</a:t>
            </a:r>
            <a:r>
              <a:rPr lang="de-DE" sz="3600" b="1" i="1" dirty="0" smtClean="0">
                <a:solidFill>
                  <a:srgbClr val="FF0000"/>
                </a:solidFill>
              </a:rPr>
              <a:t> </a:t>
            </a:r>
            <a:r>
              <a:rPr lang="de-DE" sz="3600" b="1" i="1" dirty="0" err="1" smtClean="0">
                <a:solidFill>
                  <a:srgbClr val="FF0000"/>
                </a:solidFill>
              </a:rPr>
              <a:t>is</a:t>
            </a:r>
            <a:r>
              <a:rPr lang="de-DE" sz="3600" b="1" i="1" dirty="0" smtClean="0">
                <a:solidFill>
                  <a:srgbClr val="FF0000"/>
                </a:solidFill>
              </a:rPr>
              <a:t> </a:t>
            </a:r>
            <a:r>
              <a:rPr lang="de-DE" sz="3600" b="1" i="1" dirty="0" err="1" smtClean="0">
                <a:solidFill>
                  <a:srgbClr val="FF0000"/>
                </a:solidFill>
              </a:rPr>
              <a:t>the</a:t>
            </a:r>
            <a:r>
              <a:rPr lang="de-DE" sz="3600" b="1" i="1" dirty="0" smtClean="0">
                <a:solidFill>
                  <a:srgbClr val="FF0000"/>
                </a:solidFill>
              </a:rPr>
              <a:t> </a:t>
            </a:r>
            <a:r>
              <a:rPr lang="de-DE" sz="3600" b="1" i="1" dirty="0" err="1" smtClean="0">
                <a:solidFill>
                  <a:srgbClr val="FF0000"/>
                </a:solidFill>
              </a:rPr>
              <a:t>only</a:t>
            </a:r>
            <a:r>
              <a:rPr lang="de-DE" sz="3600" b="1" i="1" dirty="0" smtClean="0">
                <a:solidFill>
                  <a:srgbClr val="FF0000"/>
                </a:solidFill>
              </a:rPr>
              <a:t> </a:t>
            </a:r>
            <a:r>
              <a:rPr lang="de-DE" sz="3600" b="1" i="1" dirty="0" err="1" smtClean="0">
                <a:solidFill>
                  <a:srgbClr val="FF0000"/>
                </a:solidFill>
              </a:rPr>
              <a:t>way</a:t>
            </a:r>
            <a:r>
              <a:rPr lang="de-DE" sz="3600" b="1" i="1" dirty="0" smtClean="0">
                <a:solidFill>
                  <a:srgbClr val="FF0000"/>
                </a:solidFill>
              </a:rPr>
              <a:t> </a:t>
            </a:r>
            <a:r>
              <a:rPr lang="de-DE" sz="3600" b="1" i="1" dirty="0" err="1" smtClean="0">
                <a:solidFill>
                  <a:srgbClr val="FF0000"/>
                </a:solidFill>
              </a:rPr>
              <a:t>without</a:t>
            </a:r>
            <a:r>
              <a:rPr lang="de-DE" sz="3600" b="1" i="1" dirty="0" smtClean="0">
                <a:solidFill>
                  <a:srgbClr val="FF0000"/>
                </a:solidFill>
              </a:rPr>
              <a:t> </a:t>
            </a:r>
            <a:r>
              <a:rPr lang="de-DE" sz="3600" b="1" i="1" dirty="0" err="1" smtClean="0">
                <a:solidFill>
                  <a:srgbClr val="FF0000"/>
                </a:solidFill>
              </a:rPr>
              <a:t>new</a:t>
            </a:r>
            <a:r>
              <a:rPr lang="de-DE" sz="3600" b="1" i="1" dirty="0" smtClean="0">
                <a:solidFill>
                  <a:srgbClr val="FF0000"/>
                </a:solidFill>
              </a:rPr>
              <a:t> </a:t>
            </a:r>
            <a:r>
              <a:rPr lang="de-DE" sz="3600" b="1" i="1" dirty="0" err="1" smtClean="0">
                <a:solidFill>
                  <a:srgbClr val="FF0000"/>
                </a:solidFill>
              </a:rPr>
              <a:t>risks</a:t>
            </a:r>
            <a:endParaRPr lang="de-DE" sz="3600" b="1" i="1" dirty="0">
              <a:solidFill>
                <a:srgbClr val="FF0000"/>
              </a:solidFill>
            </a:endParaRPr>
          </a:p>
        </p:txBody>
      </p:sp>
    </p:spTree>
    <p:extLst>
      <p:ext uri="{BB962C8B-B14F-4D97-AF65-F5344CB8AC3E}">
        <p14:creationId xmlns:p14="http://schemas.microsoft.com/office/powerpoint/2010/main" val="4177917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27760" y="762000"/>
            <a:ext cx="9672320" cy="369332"/>
          </a:xfrm>
          <a:prstGeom prst="rect">
            <a:avLst/>
          </a:prstGeom>
          <a:noFill/>
        </p:spPr>
        <p:txBody>
          <a:bodyPr wrap="square" rtlCol="0">
            <a:spAutoFit/>
          </a:bodyPr>
          <a:lstStyle/>
          <a:p>
            <a:endParaRPr lang="de-DE" dirty="0"/>
          </a:p>
        </p:txBody>
      </p:sp>
      <p:sp>
        <p:nvSpPr>
          <p:cNvPr id="3" name="Rechteck 2"/>
          <p:cNvSpPr/>
          <p:nvPr/>
        </p:nvSpPr>
        <p:spPr>
          <a:xfrm>
            <a:off x="211095" y="312470"/>
            <a:ext cx="11864791" cy="5755422"/>
          </a:xfrm>
          <a:prstGeom prst="rect">
            <a:avLst/>
          </a:prstGeom>
        </p:spPr>
        <p:txBody>
          <a:bodyPr wrap="square">
            <a:spAutoFit/>
          </a:bodyPr>
          <a:lstStyle/>
          <a:p>
            <a:r>
              <a:rPr lang="en-US" sz="4400" b="1" i="1" dirty="0" smtClean="0">
                <a:solidFill>
                  <a:srgbClr val="0070C0"/>
                </a:solidFill>
              </a:rPr>
              <a:t>N₂O </a:t>
            </a:r>
            <a:r>
              <a:rPr lang="en-US" sz="4400" b="1" i="1" dirty="0">
                <a:solidFill>
                  <a:srgbClr val="0070C0"/>
                </a:solidFill>
              </a:rPr>
              <a:t>release from agro-biofuel production negates global </a:t>
            </a:r>
            <a:r>
              <a:rPr lang="en-US" sz="4400" b="1" i="1" dirty="0" smtClean="0">
                <a:solidFill>
                  <a:srgbClr val="0070C0"/>
                </a:solidFill>
              </a:rPr>
              <a:t>warming reduction </a:t>
            </a:r>
            <a:r>
              <a:rPr lang="en-US" sz="4400" b="1" i="1" dirty="0">
                <a:solidFill>
                  <a:srgbClr val="0070C0"/>
                </a:solidFill>
              </a:rPr>
              <a:t>by replacing fossil </a:t>
            </a:r>
            <a:r>
              <a:rPr lang="en-US" sz="4400" b="1" i="1" dirty="0" smtClean="0">
                <a:solidFill>
                  <a:srgbClr val="0070C0"/>
                </a:solidFill>
              </a:rPr>
              <a:t>fuels</a:t>
            </a:r>
          </a:p>
          <a:p>
            <a:r>
              <a:rPr lang="en-US" sz="3600" b="1" i="1" dirty="0" smtClean="0">
                <a:solidFill>
                  <a:srgbClr val="FF0000"/>
                </a:solidFill>
              </a:rPr>
              <a:t>P</a:t>
            </a:r>
            <a:r>
              <a:rPr lang="en-US" sz="3600" b="1" i="1" dirty="0">
                <a:solidFill>
                  <a:srgbClr val="FF0000"/>
                </a:solidFill>
              </a:rPr>
              <a:t>. J. </a:t>
            </a:r>
            <a:r>
              <a:rPr lang="en-US" sz="3600" b="1" i="1" dirty="0" err="1" smtClean="0">
                <a:solidFill>
                  <a:srgbClr val="FF0000"/>
                </a:solidFill>
              </a:rPr>
              <a:t>Crutzen</a:t>
            </a:r>
            <a:r>
              <a:rPr lang="en-US" sz="3600" b="1" i="1" dirty="0" smtClean="0">
                <a:solidFill>
                  <a:srgbClr val="FF0000"/>
                </a:solidFill>
              </a:rPr>
              <a:t>, </a:t>
            </a:r>
            <a:r>
              <a:rPr lang="en-US" sz="3600" b="1" i="1" dirty="0">
                <a:solidFill>
                  <a:srgbClr val="FF0000"/>
                </a:solidFill>
              </a:rPr>
              <a:t>A. R. </a:t>
            </a:r>
            <a:r>
              <a:rPr lang="en-US" sz="3600" b="1" i="1" dirty="0" smtClean="0">
                <a:solidFill>
                  <a:srgbClr val="FF0000"/>
                </a:solidFill>
              </a:rPr>
              <a:t>Mosier, </a:t>
            </a:r>
            <a:r>
              <a:rPr lang="en-US" sz="3600" b="1" i="1" dirty="0">
                <a:solidFill>
                  <a:srgbClr val="FF0000"/>
                </a:solidFill>
              </a:rPr>
              <a:t>K. A. </a:t>
            </a:r>
            <a:r>
              <a:rPr lang="en-US" sz="3600" b="1" i="1" dirty="0" smtClean="0">
                <a:solidFill>
                  <a:srgbClr val="FF0000"/>
                </a:solidFill>
              </a:rPr>
              <a:t>Smith, </a:t>
            </a:r>
            <a:r>
              <a:rPr lang="en-US" sz="3600" b="1" i="1" dirty="0">
                <a:solidFill>
                  <a:srgbClr val="FF0000"/>
                </a:solidFill>
              </a:rPr>
              <a:t>and W. </a:t>
            </a:r>
            <a:r>
              <a:rPr lang="en-US" sz="3600" b="1" i="1" dirty="0" err="1" smtClean="0">
                <a:solidFill>
                  <a:srgbClr val="FF0000"/>
                </a:solidFill>
              </a:rPr>
              <a:t>Winiwarter</a:t>
            </a:r>
            <a:endParaRPr lang="en-US" sz="3600" b="1" i="1" dirty="0" smtClean="0">
              <a:solidFill>
                <a:srgbClr val="FF0000"/>
              </a:solidFill>
            </a:endParaRPr>
          </a:p>
          <a:p>
            <a:r>
              <a:rPr lang="en-US" sz="2800" b="1" i="1" dirty="0" smtClean="0"/>
              <a:t>Published </a:t>
            </a:r>
            <a:r>
              <a:rPr lang="en-US" sz="2800" b="1" i="1" dirty="0"/>
              <a:t>in Atmos. Chem. Phys. Discuss.: 1 August </a:t>
            </a:r>
            <a:r>
              <a:rPr lang="en-US" sz="2800" b="1" i="1" dirty="0" smtClean="0"/>
              <a:t>2007 Revised</a:t>
            </a:r>
            <a:r>
              <a:rPr lang="en-US" sz="2800" b="1" i="1" dirty="0"/>
              <a:t>: 20 December 2007 – Accepted: 20 December 2007 – Published: 29 January </a:t>
            </a:r>
            <a:r>
              <a:rPr lang="en-US" sz="2800" b="1" i="1" dirty="0" smtClean="0"/>
              <a:t>2008</a:t>
            </a:r>
          </a:p>
          <a:p>
            <a:endParaRPr lang="en-US" sz="2800" b="1" i="1" dirty="0"/>
          </a:p>
          <a:p>
            <a:pPr algn="just"/>
            <a:r>
              <a:rPr lang="en-US" sz="4000" b="1" i="1" dirty="0" smtClean="0"/>
              <a:t>Paul </a:t>
            </a:r>
            <a:r>
              <a:rPr lang="en-US" sz="4000" b="1" i="1" dirty="0" err="1" smtClean="0"/>
              <a:t>Crutzen</a:t>
            </a:r>
            <a:r>
              <a:rPr lang="en-US" sz="4000" b="1" i="1" dirty="0" smtClean="0"/>
              <a:t> did not only dampen the biomass use hype for climate protection but also pointed at the same time to the growing threat to stratospheric ozone.</a:t>
            </a:r>
            <a:endParaRPr lang="en-US" sz="4000" b="1" i="1" dirty="0" smtClean="0"/>
          </a:p>
        </p:txBody>
      </p:sp>
    </p:spTree>
    <p:extLst>
      <p:ext uri="{BB962C8B-B14F-4D97-AF65-F5344CB8AC3E}">
        <p14:creationId xmlns:p14="http://schemas.microsoft.com/office/powerpoint/2010/main" val="3077186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64160" y="217041"/>
            <a:ext cx="11739154" cy="6124754"/>
          </a:xfrm>
          <a:prstGeom prst="rect">
            <a:avLst/>
          </a:prstGeom>
        </p:spPr>
        <p:txBody>
          <a:bodyPr wrap="square">
            <a:spAutoFit/>
          </a:bodyPr>
          <a:lstStyle/>
          <a:p>
            <a:pPr algn="just"/>
            <a:r>
              <a:rPr lang="en-US" sz="3600" b="1" i="1" dirty="0">
                <a:solidFill>
                  <a:srgbClr val="0070C0"/>
                </a:solidFill>
              </a:rPr>
              <a:t>Aside from as a Nobel laureate, how do you want to be remembered</a:t>
            </a:r>
            <a:r>
              <a:rPr lang="en-US" sz="3600" b="1" i="1" dirty="0" smtClean="0">
                <a:solidFill>
                  <a:srgbClr val="0070C0"/>
                </a:solidFill>
              </a:rPr>
              <a:t>?</a:t>
            </a:r>
          </a:p>
          <a:p>
            <a:pPr algn="just"/>
            <a:r>
              <a:rPr lang="en-US" sz="3200" b="1" i="1" dirty="0" smtClean="0"/>
              <a:t>As </a:t>
            </a:r>
            <a:r>
              <a:rPr lang="en-US" sz="3200" b="1" i="1" dirty="0" smtClean="0"/>
              <a:t>the person, </a:t>
            </a:r>
            <a:r>
              <a:rPr lang="en-US" sz="3200" b="1" i="1" dirty="0"/>
              <a:t>who </a:t>
            </a:r>
            <a:r>
              <a:rPr lang="en-US" sz="3200" b="1" i="1" dirty="0" smtClean="0"/>
              <a:t>significantly </a:t>
            </a:r>
            <a:r>
              <a:rPr lang="en-US" sz="3200" b="1" i="1" dirty="0"/>
              <a:t>increased knowledge about the processes that determine the distribution of </a:t>
            </a:r>
            <a:r>
              <a:rPr lang="en-US" sz="3200" b="1" i="1" dirty="0">
                <a:solidFill>
                  <a:srgbClr val="0070C0"/>
                </a:solidFill>
              </a:rPr>
              <a:t>ozone </a:t>
            </a:r>
            <a:r>
              <a:rPr lang="en-US" sz="3200" b="1" i="1" dirty="0"/>
              <a:t>in the atmosphere. </a:t>
            </a:r>
            <a:r>
              <a:rPr lang="en-US" sz="3200" b="1" i="1" dirty="0" smtClean="0"/>
              <a:t>And as the scientist </a:t>
            </a:r>
            <a:r>
              <a:rPr lang="en-US" sz="3200" b="1" i="1" dirty="0"/>
              <a:t>who coined the term ‘</a:t>
            </a:r>
            <a:r>
              <a:rPr lang="en-US" sz="3200" b="1" i="1" dirty="0">
                <a:solidFill>
                  <a:srgbClr val="FF0000"/>
                </a:solidFill>
              </a:rPr>
              <a:t>Anthropocene</a:t>
            </a:r>
            <a:r>
              <a:rPr lang="en-US" sz="3200" b="1" i="1" dirty="0"/>
              <a:t>’: A new geologic epoch dominated by human </a:t>
            </a:r>
            <a:r>
              <a:rPr lang="en-US" sz="3200" b="1" i="1" dirty="0" smtClean="0"/>
              <a:t>activities. </a:t>
            </a:r>
          </a:p>
          <a:p>
            <a:pPr algn="just"/>
            <a:r>
              <a:rPr lang="en-US" sz="3200" b="1" i="1" dirty="0" smtClean="0"/>
              <a:t>And </a:t>
            </a:r>
            <a:r>
              <a:rPr lang="en-US" sz="3200" b="1" i="1" dirty="0"/>
              <a:t>as one of the scientists who drew attention to the potentially devastating climatic consequences of a nuclear war, the so-called ‘</a:t>
            </a:r>
            <a:r>
              <a:rPr lang="en-US" sz="3200" b="1" i="1" dirty="0">
                <a:solidFill>
                  <a:srgbClr val="CC0099"/>
                </a:solidFill>
              </a:rPr>
              <a:t>nuclear winter</a:t>
            </a:r>
            <a:r>
              <a:rPr lang="en-US" sz="3200" b="1" i="1" dirty="0"/>
              <a:t>’. More people would die of the indirect consequences of mass starvation and disease than would be killed by the nuclear bombs.</a:t>
            </a:r>
            <a:endParaRPr lang="de-DE" sz="3200" b="1" i="1" dirty="0"/>
          </a:p>
        </p:txBody>
      </p:sp>
      <p:sp>
        <p:nvSpPr>
          <p:cNvPr id="3" name="Textfeld 2"/>
          <p:cNvSpPr txBox="1"/>
          <p:nvPr/>
        </p:nvSpPr>
        <p:spPr>
          <a:xfrm>
            <a:off x="975360" y="6319520"/>
            <a:ext cx="2915920" cy="461665"/>
          </a:xfrm>
          <a:prstGeom prst="rect">
            <a:avLst/>
          </a:prstGeom>
          <a:noFill/>
        </p:spPr>
        <p:txBody>
          <a:bodyPr wrap="square" rtlCol="0">
            <a:spAutoFit/>
          </a:bodyPr>
          <a:lstStyle/>
          <a:p>
            <a:r>
              <a:rPr lang="de-DE" sz="2400" b="1" dirty="0" smtClean="0">
                <a:solidFill>
                  <a:srgbClr val="0070C0"/>
                </a:solidFill>
              </a:rPr>
              <a:t>Nature 2010</a:t>
            </a:r>
            <a:endParaRPr lang="de-DE" sz="2400" b="1" dirty="0">
              <a:solidFill>
                <a:srgbClr val="0070C0"/>
              </a:solidFill>
            </a:endParaRPr>
          </a:p>
        </p:txBody>
      </p:sp>
    </p:spTree>
    <p:extLst>
      <p:ext uri="{BB962C8B-B14F-4D97-AF65-F5344CB8AC3E}">
        <p14:creationId xmlns:p14="http://schemas.microsoft.com/office/powerpoint/2010/main" val="1438755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7181668" y="41005"/>
            <a:ext cx="4657725" cy="6953250"/>
          </a:xfrm>
          <a:prstGeom prst="rect">
            <a:avLst/>
          </a:prstGeom>
        </p:spPr>
      </p:pic>
      <p:sp>
        <p:nvSpPr>
          <p:cNvPr id="3" name="Rechteck 2"/>
          <p:cNvSpPr/>
          <p:nvPr/>
        </p:nvSpPr>
        <p:spPr>
          <a:xfrm>
            <a:off x="173621" y="0"/>
            <a:ext cx="6585995" cy="6740307"/>
          </a:xfrm>
          <a:prstGeom prst="rect">
            <a:avLst/>
          </a:prstGeom>
        </p:spPr>
        <p:txBody>
          <a:bodyPr wrap="square">
            <a:spAutoFit/>
          </a:bodyPr>
          <a:lstStyle/>
          <a:p>
            <a:r>
              <a:rPr lang="en-US" sz="2400" b="1" dirty="0">
                <a:solidFill>
                  <a:srgbClr val="0070C0"/>
                </a:solidFill>
              </a:rPr>
              <a:t>Paul J. </a:t>
            </a:r>
            <a:r>
              <a:rPr lang="en-US" sz="2400" b="1" dirty="0" err="1" smtClean="0">
                <a:solidFill>
                  <a:srgbClr val="0070C0"/>
                </a:solidFill>
              </a:rPr>
              <a:t>Crutzen</a:t>
            </a:r>
            <a:r>
              <a:rPr lang="en-US" sz="2400" b="1" dirty="0" smtClean="0">
                <a:solidFill>
                  <a:srgbClr val="0070C0"/>
                </a:solidFill>
              </a:rPr>
              <a:t>          </a:t>
            </a:r>
            <a:r>
              <a:rPr lang="en-US" sz="2000" b="1" dirty="0" smtClean="0">
                <a:solidFill>
                  <a:schemeClr val="tx1">
                    <a:lumMod val="95000"/>
                    <a:lumOff val="5000"/>
                  </a:schemeClr>
                </a:solidFill>
              </a:rPr>
              <a:t>1933 - 2021</a:t>
            </a:r>
            <a:endParaRPr lang="en-US" sz="2400" b="1" dirty="0" smtClean="0">
              <a:solidFill>
                <a:schemeClr val="tx1">
                  <a:lumMod val="95000"/>
                  <a:lumOff val="5000"/>
                </a:schemeClr>
              </a:solidFill>
            </a:endParaRPr>
          </a:p>
          <a:p>
            <a:pPr algn="just"/>
            <a:r>
              <a:rPr lang="en-US" sz="2400" b="1" dirty="0" smtClean="0">
                <a:solidFill>
                  <a:srgbClr val="0070C0"/>
                </a:solidFill>
              </a:rPr>
              <a:t>(2002): For  </a:t>
            </a:r>
            <a:r>
              <a:rPr lang="en-US" sz="2400" b="1" dirty="0">
                <a:solidFill>
                  <a:srgbClr val="0070C0"/>
                </a:solidFill>
              </a:rPr>
              <a:t>the  past  three  centuries,  the  effects  of humans on the global </a:t>
            </a:r>
            <a:r>
              <a:rPr lang="en-US" sz="2400" b="1" dirty="0" smtClean="0">
                <a:solidFill>
                  <a:srgbClr val="0070C0"/>
                </a:solidFill>
              </a:rPr>
              <a:t>environment have </a:t>
            </a:r>
            <a:r>
              <a:rPr lang="en-US" sz="2400" b="1" dirty="0">
                <a:solidFill>
                  <a:srgbClr val="0070C0"/>
                </a:solidFill>
              </a:rPr>
              <a:t>escalated. Because of these </a:t>
            </a:r>
            <a:r>
              <a:rPr lang="en-US" sz="2400" b="1" dirty="0" smtClean="0">
                <a:solidFill>
                  <a:srgbClr val="0070C0"/>
                </a:solidFill>
              </a:rPr>
              <a:t>anthropogenic </a:t>
            </a:r>
            <a:r>
              <a:rPr lang="en-US" sz="2400" b="1" dirty="0">
                <a:solidFill>
                  <a:srgbClr val="0070C0"/>
                </a:solidFill>
              </a:rPr>
              <a:t>emissions of carbon dioxide, </a:t>
            </a:r>
            <a:r>
              <a:rPr lang="en-US" sz="2400" b="1" dirty="0" smtClean="0">
                <a:solidFill>
                  <a:srgbClr val="0070C0"/>
                </a:solidFill>
              </a:rPr>
              <a:t>global climate   </a:t>
            </a:r>
            <a:r>
              <a:rPr lang="en-US" sz="2400" b="1" dirty="0">
                <a:solidFill>
                  <a:srgbClr val="0070C0"/>
                </a:solidFill>
              </a:rPr>
              <a:t>may   depart   significantly   from   natural  </a:t>
            </a:r>
            <a:r>
              <a:rPr lang="en-US" sz="2400" b="1" dirty="0" err="1">
                <a:solidFill>
                  <a:srgbClr val="0070C0"/>
                </a:solidFill>
              </a:rPr>
              <a:t>behaviour</a:t>
            </a:r>
            <a:r>
              <a:rPr lang="en-US" sz="2400" b="1" dirty="0">
                <a:solidFill>
                  <a:srgbClr val="0070C0"/>
                </a:solidFill>
              </a:rPr>
              <a:t>  for  many  millennia  </a:t>
            </a:r>
            <a:r>
              <a:rPr lang="en-US" sz="2400" b="1" dirty="0" smtClean="0">
                <a:solidFill>
                  <a:srgbClr val="0070C0"/>
                </a:solidFill>
              </a:rPr>
              <a:t>to come</a:t>
            </a:r>
            <a:r>
              <a:rPr lang="en-US" sz="2400" b="1" dirty="0">
                <a:solidFill>
                  <a:srgbClr val="0070C0"/>
                </a:solidFill>
              </a:rPr>
              <a:t>.  It  seems  appropriate  to  assign  </a:t>
            </a:r>
            <a:r>
              <a:rPr lang="en-US" sz="2400" b="1" dirty="0" smtClean="0">
                <a:solidFill>
                  <a:srgbClr val="0070C0"/>
                </a:solidFill>
              </a:rPr>
              <a:t>the term </a:t>
            </a:r>
            <a:r>
              <a:rPr lang="en-US" sz="2400" b="1" dirty="0">
                <a:solidFill>
                  <a:srgbClr val="0070C0"/>
                </a:solidFill>
              </a:rPr>
              <a:t>‘</a:t>
            </a:r>
            <a:r>
              <a:rPr lang="en-US" sz="2400" b="1" dirty="0">
                <a:solidFill>
                  <a:srgbClr val="CC0099"/>
                </a:solidFill>
              </a:rPr>
              <a:t>Anthropocene</a:t>
            </a:r>
            <a:r>
              <a:rPr lang="en-US" sz="2400" b="1" dirty="0">
                <a:solidFill>
                  <a:srgbClr val="0070C0"/>
                </a:solidFill>
              </a:rPr>
              <a:t>’ to the present, in </a:t>
            </a:r>
            <a:r>
              <a:rPr lang="en-US" sz="2400" b="1" dirty="0" smtClean="0">
                <a:solidFill>
                  <a:srgbClr val="0070C0"/>
                </a:solidFill>
              </a:rPr>
              <a:t>many ways </a:t>
            </a:r>
            <a:r>
              <a:rPr lang="en-US" sz="2400" b="1" dirty="0">
                <a:solidFill>
                  <a:srgbClr val="0070C0"/>
                </a:solidFill>
              </a:rPr>
              <a:t>human-dominated, geological epoch</a:t>
            </a:r>
            <a:r>
              <a:rPr lang="en-US" sz="2400" b="1" dirty="0" smtClean="0">
                <a:solidFill>
                  <a:srgbClr val="0070C0"/>
                </a:solidFill>
              </a:rPr>
              <a:t>, supplementing  </a:t>
            </a:r>
            <a:r>
              <a:rPr lang="en-US" sz="2400" b="1" dirty="0">
                <a:solidFill>
                  <a:srgbClr val="0070C0"/>
                </a:solidFill>
              </a:rPr>
              <a:t>the  Holocene  —  the  warm  period  of  the  past  10–12  millennia.  </a:t>
            </a:r>
            <a:r>
              <a:rPr lang="en-US" sz="2400" b="1" dirty="0" smtClean="0">
                <a:solidFill>
                  <a:srgbClr val="0070C0"/>
                </a:solidFill>
              </a:rPr>
              <a:t>The Anthropocene </a:t>
            </a:r>
            <a:r>
              <a:rPr lang="en-US" sz="2400" b="1" dirty="0">
                <a:solidFill>
                  <a:srgbClr val="0070C0"/>
                </a:solidFill>
              </a:rPr>
              <a:t>could be said to have </a:t>
            </a:r>
            <a:r>
              <a:rPr lang="en-US" sz="2400" b="1" dirty="0" smtClean="0">
                <a:solidFill>
                  <a:srgbClr val="0070C0"/>
                </a:solidFill>
              </a:rPr>
              <a:t>started in </a:t>
            </a:r>
            <a:r>
              <a:rPr lang="en-US" sz="2400" b="1" dirty="0">
                <a:solidFill>
                  <a:srgbClr val="0070C0"/>
                </a:solidFill>
              </a:rPr>
              <a:t>the latter part of the eighteenth century</a:t>
            </a:r>
            <a:r>
              <a:rPr lang="en-US" sz="2400" b="1" dirty="0" smtClean="0">
                <a:solidFill>
                  <a:srgbClr val="0070C0"/>
                </a:solidFill>
              </a:rPr>
              <a:t>, when  </a:t>
            </a:r>
            <a:r>
              <a:rPr lang="en-US" sz="2400" b="1" dirty="0">
                <a:solidFill>
                  <a:srgbClr val="0070C0"/>
                </a:solidFill>
              </a:rPr>
              <a:t>analyses  of  air  trapped  in  polar  </a:t>
            </a:r>
            <a:r>
              <a:rPr lang="en-US" sz="2400" b="1" dirty="0" smtClean="0">
                <a:solidFill>
                  <a:srgbClr val="0070C0"/>
                </a:solidFill>
              </a:rPr>
              <a:t>ice showed  </a:t>
            </a:r>
            <a:r>
              <a:rPr lang="en-US" sz="2400" b="1" dirty="0">
                <a:solidFill>
                  <a:srgbClr val="0070C0"/>
                </a:solidFill>
              </a:rPr>
              <a:t>the  beginning  of  growing  </a:t>
            </a:r>
            <a:r>
              <a:rPr lang="en-US" sz="2400" b="1" dirty="0" smtClean="0">
                <a:solidFill>
                  <a:srgbClr val="0070C0"/>
                </a:solidFill>
              </a:rPr>
              <a:t>global concentrations  </a:t>
            </a:r>
            <a:r>
              <a:rPr lang="en-US" sz="2400" b="1" dirty="0">
                <a:solidFill>
                  <a:srgbClr val="0070C0"/>
                </a:solidFill>
              </a:rPr>
              <a:t>of   carbon   dioxide   </a:t>
            </a:r>
            <a:r>
              <a:rPr lang="en-US" sz="2400" b="1" dirty="0" smtClean="0">
                <a:solidFill>
                  <a:srgbClr val="0070C0"/>
                </a:solidFill>
              </a:rPr>
              <a:t>and methane</a:t>
            </a:r>
            <a:r>
              <a:rPr lang="en-US" sz="2400" b="1" dirty="0">
                <a:solidFill>
                  <a:srgbClr val="0070C0"/>
                </a:solidFill>
              </a:rPr>
              <a:t>. This date also happens to </a:t>
            </a:r>
            <a:r>
              <a:rPr lang="en-US" sz="2400" b="1" dirty="0" smtClean="0">
                <a:solidFill>
                  <a:srgbClr val="0070C0"/>
                </a:solidFill>
              </a:rPr>
              <a:t>coincide with </a:t>
            </a:r>
            <a:r>
              <a:rPr lang="en-US" sz="2400" b="1" dirty="0">
                <a:solidFill>
                  <a:srgbClr val="0070C0"/>
                </a:solidFill>
              </a:rPr>
              <a:t>James Watt’s design of the steam </a:t>
            </a:r>
            <a:r>
              <a:rPr lang="en-US" sz="2400" b="1" dirty="0" smtClean="0">
                <a:solidFill>
                  <a:srgbClr val="0070C0"/>
                </a:solidFill>
              </a:rPr>
              <a:t>engine in </a:t>
            </a:r>
            <a:r>
              <a:rPr lang="en-US" sz="2400" b="1" dirty="0">
                <a:solidFill>
                  <a:srgbClr val="0070C0"/>
                </a:solidFill>
              </a:rPr>
              <a:t>1784.</a:t>
            </a:r>
            <a:endParaRPr lang="de-DE" sz="2400" b="1" dirty="0">
              <a:solidFill>
                <a:srgbClr val="0070C0"/>
              </a:solidFill>
            </a:endParaRPr>
          </a:p>
        </p:txBody>
      </p:sp>
    </p:spTree>
    <p:extLst>
      <p:ext uri="{BB962C8B-B14F-4D97-AF65-F5344CB8AC3E}">
        <p14:creationId xmlns:p14="http://schemas.microsoft.com/office/powerpoint/2010/main" val="1665217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39520" y="1056640"/>
            <a:ext cx="10170160" cy="369332"/>
          </a:xfrm>
          <a:prstGeom prst="rect">
            <a:avLst/>
          </a:prstGeom>
          <a:noFill/>
        </p:spPr>
        <p:txBody>
          <a:bodyPr wrap="square" rtlCol="0">
            <a:spAutoFit/>
          </a:bodyPr>
          <a:lstStyle/>
          <a:p>
            <a:endParaRPr lang="de-DE" dirty="0"/>
          </a:p>
        </p:txBody>
      </p:sp>
      <p:sp>
        <p:nvSpPr>
          <p:cNvPr id="4" name="Textfeld 3"/>
          <p:cNvSpPr txBox="1"/>
          <p:nvPr/>
        </p:nvSpPr>
        <p:spPr>
          <a:xfrm>
            <a:off x="345440" y="-111760"/>
            <a:ext cx="11653520" cy="7478970"/>
          </a:xfrm>
          <a:prstGeom prst="rect">
            <a:avLst/>
          </a:prstGeom>
          <a:noFill/>
        </p:spPr>
        <p:txBody>
          <a:bodyPr wrap="square" rtlCol="0">
            <a:spAutoFit/>
          </a:bodyPr>
          <a:lstStyle/>
          <a:p>
            <a:pPr algn="just"/>
            <a:r>
              <a:rPr lang="de-DE" sz="3200" b="1" i="1" dirty="0" err="1" smtClean="0"/>
              <a:t>Present</a:t>
            </a:r>
            <a:r>
              <a:rPr lang="de-DE" sz="3200" b="1" i="1" dirty="0" smtClean="0"/>
              <a:t> Situation </a:t>
            </a:r>
          </a:p>
          <a:p>
            <a:pPr algn="just"/>
            <a:r>
              <a:rPr lang="de-DE" sz="2800" b="1" i="1" dirty="0" smtClean="0"/>
              <a:t>The </a:t>
            </a:r>
            <a:r>
              <a:rPr lang="de-DE" sz="2800" b="1" i="1" dirty="0" err="1" smtClean="0"/>
              <a:t>research</a:t>
            </a:r>
            <a:r>
              <a:rPr lang="de-DE" sz="2800" b="1" i="1" dirty="0" smtClean="0"/>
              <a:t> </a:t>
            </a:r>
            <a:r>
              <a:rPr lang="de-DE" sz="2800" b="1" i="1" dirty="0" err="1" smtClean="0"/>
              <a:t>results</a:t>
            </a:r>
            <a:r>
              <a:rPr lang="de-DE" sz="2800" b="1" i="1" dirty="0" smtClean="0"/>
              <a:t> </a:t>
            </a:r>
            <a:r>
              <a:rPr lang="de-DE" sz="2800" b="1" i="1" dirty="0" err="1" smtClean="0"/>
              <a:t>have</a:t>
            </a:r>
            <a:r>
              <a:rPr lang="de-DE" sz="2800" b="1" i="1" dirty="0" smtClean="0"/>
              <a:t> </a:t>
            </a:r>
            <a:r>
              <a:rPr lang="de-DE" sz="2800" b="1" i="1" dirty="0" err="1" smtClean="0"/>
              <a:t>made</a:t>
            </a:r>
            <a:r>
              <a:rPr lang="de-DE" sz="2800" b="1" i="1" dirty="0" smtClean="0"/>
              <a:t> </a:t>
            </a:r>
            <a:r>
              <a:rPr lang="de-DE" sz="2800" b="1" i="1" dirty="0" err="1" smtClean="0"/>
              <a:t>scientists</a:t>
            </a:r>
            <a:r>
              <a:rPr lang="de-DE" sz="2800" b="1" i="1" dirty="0" smtClean="0"/>
              <a:t> </a:t>
            </a:r>
            <a:r>
              <a:rPr lang="de-DE" sz="2800" b="1" i="1" dirty="0" err="1" smtClean="0"/>
              <a:t>more</a:t>
            </a:r>
            <a:r>
              <a:rPr lang="de-DE" sz="2800" b="1" i="1" dirty="0" smtClean="0"/>
              <a:t> </a:t>
            </a:r>
            <a:r>
              <a:rPr lang="de-DE" sz="2800" b="1" i="1" dirty="0" err="1" smtClean="0"/>
              <a:t>and</a:t>
            </a:r>
            <a:r>
              <a:rPr lang="de-DE" sz="2800" b="1" i="1" dirty="0" smtClean="0"/>
              <a:t> </a:t>
            </a:r>
            <a:r>
              <a:rPr lang="de-DE" sz="2800" b="1" i="1" dirty="0" err="1" smtClean="0"/>
              <a:t>more</a:t>
            </a:r>
            <a:r>
              <a:rPr lang="de-DE" sz="2800" b="1" i="1" dirty="0" smtClean="0"/>
              <a:t> powerful. </a:t>
            </a:r>
            <a:r>
              <a:rPr lang="de-DE" sz="2800" b="1" i="1" dirty="0" err="1" smtClean="0"/>
              <a:t>Based</a:t>
            </a:r>
            <a:r>
              <a:rPr lang="de-DE" sz="2800" b="1" i="1" dirty="0" smtClean="0"/>
              <a:t> on </a:t>
            </a:r>
            <a:r>
              <a:rPr lang="de-DE" sz="2800" b="1" i="1" dirty="0" err="1" smtClean="0"/>
              <a:t>technological</a:t>
            </a:r>
            <a:r>
              <a:rPr lang="de-DE" sz="2800" b="1" i="1" dirty="0" smtClean="0"/>
              <a:t> </a:t>
            </a:r>
            <a:r>
              <a:rPr lang="de-DE" sz="2800" b="1" i="1" dirty="0" err="1" smtClean="0"/>
              <a:t>and</a:t>
            </a:r>
            <a:r>
              <a:rPr lang="de-DE" sz="2800" b="1" i="1" dirty="0" smtClean="0"/>
              <a:t> </a:t>
            </a:r>
            <a:r>
              <a:rPr lang="de-DE" sz="2800" b="1" i="1" dirty="0" err="1" smtClean="0"/>
              <a:t>societal</a:t>
            </a:r>
            <a:r>
              <a:rPr lang="de-DE" sz="2800" b="1" i="1" dirty="0" smtClean="0"/>
              <a:t> </a:t>
            </a:r>
            <a:r>
              <a:rPr lang="de-DE" sz="2800" b="1" i="1" dirty="0" err="1" smtClean="0"/>
              <a:t>progress</a:t>
            </a:r>
            <a:r>
              <a:rPr lang="de-DE" sz="2800" b="1" i="1" dirty="0" smtClean="0"/>
              <a:t> a </a:t>
            </a:r>
            <a:r>
              <a:rPr lang="de-DE" sz="2800" b="1" i="1" dirty="0" err="1" smtClean="0"/>
              <a:t>higher</a:t>
            </a:r>
            <a:r>
              <a:rPr lang="de-DE" sz="2800" b="1" i="1" dirty="0" smtClean="0"/>
              <a:t> </a:t>
            </a:r>
            <a:r>
              <a:rPr lang="de-DE" sz="2800" b="1" i="1" dirty="0" err="1" smtClean="0"/>
              <a:t>percentage</a:t>
            </a:r>
            <a:r>
              <a:rPr lang="de-DE" sz="2800" b="1" i="1" dirty="0" smtClean="0"/>
              <a:t> </a:t>
            </a:r>
            <a:r>
              <a:rPr lang="de-DE" sz="2800" b="1" i="1" dirty="0" err="1" smtClean="0"/>
              <a:t>of</a:t>
            </a:r>
            <a:r>
              <a:rPr lang="de-DE" sz="2800" b="1" i="1" dirty="0" smtClean="0"/>
              <a:t> </a:t>
            </a:r>
            <a:r>
              <a:rPr lang="de-DE" sz="2800" b="1" i="1" dirty="0" err="1" smtClean="0"/>
              <a:t>humans</a:t>
            </a:r>
            <a:r>
              <a:rPr lang="de-DE" sz="2800" b="1" i="1" dirty="0" smtClean="0"/>
              <a:t> </a:t>
            </a:r>
            <a:r>
              <a:rPr lang="de-DE" sz="2800" b="1" i="1" dirty="0" err="1" smtClean="0"/>
              <a:t>than</a:t>
            </a:r>
            <a:r>
              <a:rPr lang="de-DE" sz="2800" b="1" i="1" dirty="0" smtClean="0"/>
              <a:t> </a:t>
            </a:r>
            <a:r>
              <a:rPr lang="de-DE" sz="2800" b="1" i="1" dirty="0" err="1" smtClean="0"/>
              <a:t>ever</a:t>
            </a:r>
            <a:r>
              <a:rPr lang="de-DE" sz="2800" b="1" i="1" dirty="0" smtClean="0"/>
              <a:t> </a:t>
            </a:r>
            <a:r>
              <a:rPr lang="de-DE" sz="2800" b="1" i="1" dirty="0" err="1" smtClean="0"/>
              <a:t>before</a:t>
            </a:r>
            <a:r>
              <a:rPr lang="de-DE" sz="2800" b="1" i="1" dirty="0" smtClean="0"/>
              <a:t> </a:t>
            </a:r>
            <a:r>
              <a:rPr lang="de-DE" sz="2800" b="1" i="1" dirty="0" err="1" smtClean="0"/>
              <a:t>enjoys</a:t>
            </a:r>
            <a:r>
              <a:rPr lang="de-DE" sz="2800" b="1" i="1" dirty="0" smtClean="0"/>
              <a:t> a </a:t>
            </a:r>
            <a:r>
              <a:rPr lang="de-DE" sz="2800" b="1" i="1" dirty="0" err="1" smtClean="0"/>
              <a:t>decent</a:t>
            </a:r>
            <a:r>
              <a:rPr lang="de-DE" sz="2800" b="1" i="1" dirty="0" smtClean="0"/>
              <a:t> </a:t>
            </a:r>
            <a:r>
              <a:rPr lang="de-DE" sz="2800" b="1" i="1" dirty="0" err="1" smtClean="0"/>
              <a:t>life</a:t>
            </a:r>
            <a:r>
              <a:rPr lang="de-DE" sz="2800" b="1" i="1" dirty="0" smtClean="0"/>
              <a:t> </a:t>
            </a:r>
            <a:r>
              <a:rPr lang="de-DE" sz="2800" b="1" i="1" dirty="0" err="1" smtClean="0"/>
              <a:t>and</a:t>
            </a:r>
            <a:r>
              <a:rPr lang="de-DE" sz="2800" b="1" i="1" dirty="0" smtClean="0"/>
              <a:t> </a:t>
            </a:r>
            <a:r>
              <a:rPr lang="de-DE" sz="2800" b="1" i="1" dirty="0" err="1" smtClean="0"/>
              <a:t>lives</a:t>
            </a:r>
            <a:r>
              <a:rPr lang="de-DE" sz="2800" b="1" i="1" dirty="0" smtClean="0"/>
              <a:t> on </a:t>
            </a:r>
            <a:r>
              <a:rPr lang="de-DE" sz="2800" b="1" i="1" dirty="0" err="1" smtClean="0"/>
              <a:t>average</a:t>
            </a:r>
            <a:r>
              <a:rPr lang="de-DE" sz="2800" b="1" i="1" dirty="0" smtClean="0"/>
              <a:t> </a:t>
            </a:r>
            <a:r>
              <a:rPr lang="de-DE" sz="2800" b="1" i="1" dirty="0" err="1" smtClean="0"/>
              <a:t>much</a:t>
            </a:r>
            <a:r>
              <a:rPr lang="de-DE" sz="2800" b="1" i="1" dirty="0" smtClean="0"/>
              <a:t> </a:t>
            </a:r>
            <a:r>
              <a:rPr lang="de-DE" sz="2800" b="1" i="1" dirty="0" err="1" smtClean="0"/>
              <a:t>longer</a:t>
            </a:r>
            <a:r>
              <a:rPr lang="de-DE" sz="2800" b="1" i="1" dirty="0" smtClean="0"/>
              <a:t> </a:t>
            </a:r>
            <a:r>
              <a:rPr lang="de-DE" sz="2800" b="1" i="1" dirty="0" err="1" smtClean="0"/>
              <a:t>than</a:t>
            </a:r>
            <a:r>
              <a:rPr lang="de-DE" sz="2800" b="1" i="1" dirty="0" smtClean="0"/>
              <a:t> all </a:t>
            </a:r>
            <a:r>
              <a:rPr lang="de-DE" sz="2800" b="1" i="1" dirty="0" err="1" smtClean="0"/>
              <a:t>earlier</a:t>
            </a:r>
            <a:r>
              <a:rPr lang="de-DE" sz="2800" b="1" i="1" dirty="0" smtClean="0"/>
              <a:t> </a:t>
            </a:r>
            <a:r>
              <a:rPr lang="de-DE" sz="2800" b="1" i="1" dirty="0" err="1" smtClean="0"/>
              <a:t>generations</a:t>
            </a:r>
            <a:r>
              <a:rPr lang="de-DE" sz="2800" b="1" i="1" dirty="0" smtClean="0"/>
              <a:t>.  </a:t>
            </a:r>
          </a:p>
          <a:p>
            <a:pPr algn="just"/>
            <a:r>
              <a:rPr lang="de-DE" sz="2800" b="1" i="1" dirty="0" smtClean="0">
                <a:solidFill>
                  <a:srgbClr val="FF0000"/>
                </a:solidFill>
              </a:rPr>
              <a:t>But </a:t>
            </a:r>
            <a:r>
              <a:rPr lang="de-DE" sz="2800" b="1" i="1" dirty="0" err="1" smtClean="0">
                <a:solidFill>
                  <a:srgbClr val="FF0000"/>
                </a:solidFill>
              </a:rPr>
              <a:t>the</a:t>
            </a:r>
            <a:r>
              <a:rPr lang="de-DE" sz="2800" b="1" i="1" dirty="0" smtClean="0">
                <a:solidFill>
                  <a:srgbClr val="FF0000"/>
                </a:solidFill>
              </a:rPr>
              <a:t> </a:t>
            </a:r>
            <a:r>
              <a:rPr lang="de-DE" sz="2800" b="1" i="1" dirty="0" err="1" smtClean="0">
                <a:solidFill>
                  <a:srgbClr val="FF0000"/>
                </a:solidFill>
              </a:rPr>
              <a:t>misuse</a:t>
            </a:r>
            <a:r>
              <a:rPr lang="de-DE" sz="2800" b="1" i="1" dirty="0" smtClean="0">
                <a:solidFill>
                  <a:srgbClr val="FF0000"/>
                </a:solidFill>
              </a:rPr>
              <a:t> </a:t>
            </a:r>
            <a:r>
              <a:rPr lang="de-DE" sz="2800" b="1" i="1" dirty="0" err="1" smtClean="0">
                <a:solidFill>
                  <a:srgbClr val="FF0000"/>
                </a:solidFill>
              </a:rPr>
              <a:t>of</a:t>
            </a:r>
            <a:r>
              <a:rPr lang="de-DE" sz="2800" b="1" i="1" dirty="0" smtClean="0">
                <a:solidFill>
                  <a:srgbClr val="FF0000"/>
                </a:solidFill>
              </a:rPr>
              <a:t> </a:t>
            </a:r>
            <a:r>
              <a:rPr lang="de-DE" sz="2800" b="1" i="1" dirty="0" err="1" smtClean="0">
                <a:solidFill>
                  <a:srgbClr val="FF0000"/>
                </a:solidFill>
              </a:rPr>
              <a:t>research</a:t>
            </a:r>
            <a:r>
              <a:rPr lang="de-DE" sz="2800" b="1" i="1" dirty="0" smtClean="0">
                <a:solidFill>
                  <a:srgbClr val="FF0000"/>
                </a:solidFill>
              </a:rPr>
              <a:t> </a:t>
            </a:r>
            <a:r>
              <a:rPr lang="de-DE" sz="2800" b="1" i="1" dirty="0" err="1" smtClean="0">
                <a:solidFill>
                  <a:srgbClr val="FF0000"/>
                </a:solidFill>
              </a:rPr>
              <a:t>results</a:t>
            </a:r>
            <a:r>
              <a:rPr lang="de-DE" sz="2800" b="1" i="1" dirty="0" smtClean="0">
                <a:solidFill>
                  <a:srgbClr val="FF0000"/>
                </a:solidFill>
              </a:rPr>
              <a:t> also </a:t>
            </a:r>
            <a:r>
              <a:rPr lang="de-DE" sz="2800" b="1" i="1" dirty="0" err="1" smtClean="0">
                <a:solidFill>
                  <a:srgbClr val="FF0000"/>
                </a:solidFill>
              </a:rPr>
              <a:t>has</a:t>
            </a:r>
            <a:r>
              <a:rPr lang="de-DE" sz="2800" b="1" i="1" dirty="0" smtClean="0">
                <a:solidFill>
                  <a:srgbClr val="FF0000"/>
                </a:solidFill>
              </a:rPr>
              <a:t> </a:t>
            </a:r>
            <a:r>
              <a:rPr lang="de-DE" sz="2800" b="1" i="1" dirty="0" err="1" smtClean="0">
                <a:solidFill>
                  <a:srgbClr val="FF0000"/>
                </a:solidFill>
              </a:rPr>
              <a:t>led</a:t>
            </a:r>
            <a:r>
              <a:rPr lang="de-DE" sz="2800" b="1" i="1" dirty="0" smtClean="0">
                <a:solidFill>
                  <a:srgbClr val="FF0000"/>
                </a:solidFill>
              </a:rPr>
              <a:t> </a:t>
            </a:r>
            <a:r>
              <a:rPr lang="de-DE" sz="2800" b="1" i="1" dirty="0" err="1" smtClean="0">
                <a:solidFill>
                  <a:srgbClr val="FF0000"/>
                </a:solidFill>
              </a:rPr>
              <a:t>to</a:t>
            </a:r>
            <a:r>
              <a:rPr lang="de-DE" sz="2800" b="1" i="1" dirty="0" smtClean="0">
                <a:solidFill>
                  <a:srgbClr val="FF0000"/>
                </a:solidFill>
              </a:rPr>
              <a:t> </a:t>
            </a:r>
            <a:r>
              <a:rPr lang="de-DE" sz="2800" b="1" i="1" dirty="0" err="1" smtClean="0">
                <a:solidFill>
                  <a:srgbClr val="FF0000"/>
                </a:solidFill>
              </a:rPr>
              <a:t>weapons</a:t>
            </a:r>
            <a:r>
              <a:rPr lang="de-DE" sz="2800" b="1" i="1" dirty="0" smtClean="0">
                <a:solidFill>
                  <a:srgbClr val="FF0000"/>
                </a:solidFill>
              </a:rPr>
              <a:t> </a:t>
            </a:r>
            <a:r>
              <a:rPr lang="de-DE" sz="2800" b="1" i="1" dirty="0" err="1" smtClean="0">
                <a:solidFill>
                  <a:srgbClr val="FF0000"/>
                </a:solidFill>
              </a:rPr>
              <a:t>of</a:t>
            </a:r>
            <a:r>
              <a:rPr lang="de-DE" sz="2800" b="1" i="1" dirty="0" smtClean="0">
                <a:solidFill>
                  <a:srgbClr val="FF0000"/>
                </a:solidFill>
              </a:rPr>
              <a:t> </a:t>
            </a:r>
            <a:r>
              <a:rPr lang="de-DE" sz="2800" b="1" i="1" dirty="0" err="1" smtClean="0">
                <a:solidFill>
                  <a:srgbClr val="FF0000"/>
                </a:solidFill>
              </a:rPr>
              <a:t>mass</a:t>
            </a:r>
            <a:r>
              <a:rPr lang="de-DE" sz="2800" b="1" i="1" dirty="0" smtClean="0">
                <a:solidFill>
                  <a:srgbClr val="FF0000"/>
                </a:solidFill>
              </a:rPr>
              <a:t> </a:t>
            </a:r>
            <a:r>
              <a:rPr lang="de-DE" sz="2800" b="1" i="1" dirty="0" err="1" smtClean="0">
                <a:solidFill>
                  <a:srgbClr val="FF0000"/>
                </a:solidFill>
              </a:rPr>
              <a:t>destruction</a:t>
            </a:r>
            <a:r>
              <a:rPr lang="de-DE" sz="2800" b="1" i="1" dirty="0" smtClean="0">
                <a:solidFill>
                  <a:srgbClr val="FF0000"/>
                </a:solidFill>
              </a:rPr>
              <a:t>, </a:t>
            </a:r>
            <a:r>
              <a:rPr lang="de-DE" sz="2800" b="1" i="1" dirty="0" err="1" smtClean="0">
                <a:solidFill>
                  <a:srgbClr val="FF0000"/>
                </a:solidFill>
              </a:rPr>
              <a:t>whose</a:t>
            </a:r>
            <a:r>
              <a:rPr lang="de-DE" sz="2800" b="1" i="1" dirty="0" smtClean="0">
                <a:solidFill>
                  <a:srgbClr val="FF0000"/>
                </a:solidFill>
              </a:rPr>
              <a:t> </a:t>
            </a:r>
            <a:r>
              <a:rPr lang="de-DE" sz="2800" b="1" i="1" dirty="0" err="1" smtClean="0">
                <a:solidFill>
                  <a:srgbClr val="FF0000"/>
                </a:solidFill>
              </a:rPr>
              <a:t>threat</a:t>
            </a:r>
            <a:r>
              <a:rPr lang="de-DE" sz="2800" b="1" i="1" dirty="0" smtClean="0">
                <a:solidFill>
                  <a:srgbClr val="FF0000"/>
                </a:solidFill>
              </a:rPr>
              <a:t> </a:t>
            </a:r>
            <a:r>
              <a:rPr lang="de-DE" sz="2800" b="1" i="1" dirty="0" err="1" smtClean="0">
                <a:solidFill>
                  <a:srgbClr val="FF0000"/>
                </a:solidFill>
              </a:rPr>
              <a:t>may</a:t>
            </a:r>
            <a:r>
              <a:rPr lang="de-DE" sz="2800" b="1" i="1" dirty="0" smtClean="0">
                <a:solidFill>
                  <a:srgbClr val="FF0000"/>
                </a:solidFill>
              </a:rPr>
              <a:t> </a:t>
            </a:r>
            <a:r>
              <a:rPr lang="de-DE" sz="2800" b="1" i="1" dirty="0" err="1" smtClean="0">
                <a:solidFill>
                  <a:srgbClr val="FF0000"/>
                </a:solidFill>
              </a:rPr>
              <a:t>have</a:t>
            </a:r>
            <a:r>
              <a:rPr lang="de-DE" sz="2800" b="1" i="1" dirty="0" smtClean="0">
                <a:solidFill>
                  <a:srgbClr val="FF0000"/>
                </a:solidFill>
              </a:rPr>
              <a:t> </a:t>
            </a:r>
            <a:r>
              <a:rPr lang="de-DE" sz="2800" b="1" i="1" dirty="0" err="1" smtClean="0">
                <a:solidFill>
                  <a:srgbClr val="FF0000"/>
                </a:solidFill>
              </a:rPr>
              <a:t>reduced</a:t>
            </a:r>
            <a:r>
              <a:rPr lang="de-DE" sz="2800" b="1" i="1" dirty="0" smtClean="0">
                <a:solidFill>
                  <a:srgbClr val="FF0000"/>
                </a:solidFill>
              </a:rPr>
              <a:t>, </a:t>
            </a:r>
            <a:r>
              <a:rPr lang="de-DE" sz="2800" b="1" i="1" dirty="0" err="1">
                <a:solidFill>
                  <a:srgbClr val="FF0000"/>
                </a:solidFill>
              </a:rPr>
              <a:t>however</a:t>
            </a:r>
            <a:r>
              <a:rPr lang="de-DE" sz="2800" b="1" i="1" dirty="0">
                <a:solidFill>
                  <a:srgbClr val="FF0000"/>
                </a:solidFill>
              </a:rPr>
              <a:t>, </a:t>
            </a:r>
            <a:r>
              <a:rPr lang="de-DE" sz="2800" b="1" i="1" dirty="0" err="1">
                <a:solidFill>
                  <a:srgbClr val="FF0000"/>
                </a:solidFill>
              </a:rPr>
              <a:t>the</a:t>
            </a:r>
            <a:r>
              <a:rPr lang="de-DE" sz="2800" b="1" i="1" dirty="0">
                <a:solidFill>
                  <a:srgbClr val="FF0000"/>
                </a:solidFill>
              </a:rPr>
              <a:t> </a:t>
            </a:r>
            <a:r>
              <a:rPr lang="de-DE" sz="2800" b="1" i="1" dirty="0" err="1" smtClean="0">
                <a:solidFill>
                  <a:srgbClr val="FF0000"/>
                </a:solidFill>
              </a:rPr>
              <a:t>number</a:t>
            </a:r>
            <a:r>
              <a:rPr lang="de-DE" sz="2800" b="1" i="1" dirty="0" smtClean="0">
                <a:solidFill>
                  <a:srgbClr val="FF0000"/>
                </a:solidFill>
              </a:rPr>
              <a:t> </a:t>
            </a:r>
            <a:r>
              <a:rPr lang="de-DE" sz="2800" b="1" i="1" dirty="0" err="1" smtClean="0">
                <a:solidFill>
                  <a:srgbClr val="FF0000"/>
                </a:solidFill>
              </a:rPr>
              <a:t>of</a:t>
            </a:r>
            <a:r>
              <a:rPr lang="de-DE" sz="2800" b="1" i="1" dirty="0" smtClean="0">
                <a:solidFill>
                  <a:srgbClr val="FF0000"/>
                </a:solidFill>
              </a:rPr>
              <a:t> </a:t>
            </a:r>
            <a:r>
              <a:rPr lang="de-DE" sz="2800" b="1" i="1" dirty="0" err="1" smtClean="0">
                <a:solidFill>
                  <a:srgbClr val="FF0000"/>
                </a:solidFill>
              </a:rPr>
              <a:t>conventional</a:t>
            </a:r>
            <a:r>
              <a:rPr lang="de-DE" sz="2800" b="1" i="1" dirty="0" smtClean="0">
                <a:solidFill>
                  <a:srgbClr val="FF0000"/>
                </a:solidFill>
              </a:rPr>
              <a:t> </a:t>
            </a:r>
            <a:r>
              <a:rPr lang="de-DE" sz="2800" b="1" i="1" dirty="0" err="1" smtClean="0">
                <a:solidFill>
                  <a:srgbClr val="FF0000"/>
                </a:solidFill>
              </a:rPr>
              <a:t>wars</a:t>
            </a:r>
            <a:r>
              <a:rPr lang="de-DE" sz="2800" b="1" i="1" dirty="0" smtClean="0">
                <a:solidFill>
                  <a:srgbClr val="FF0000"/>
                </a:solidFill>
              </a:rPr>
              <a:t>.</a:t>
            </a:r>
          </a:p>
          <a:p>
            <a:pPr algn="just"/>
            <a:r>
              <a:rPr lang="de-DE" sz="2800" b="1" i="1" dirty="0" smtClean="0"/>
              <a:t>Research on </a:t>
            </a:r>
            <a:r>
              <a:rPr lang="de-DE" sz="2800" b="1" i="1" dirty="0" err="1" smtClean="0"/>
              <a:t>the</a:t>
            </a:r>
            <a:r>
              <a:rPr lang="de-DE" sz="2800" b="1" i="1" dirty="0" smtClean="0"/>
              <a:t> </a:t>
            </a:r>
            <a:r>
              <a:rPr lang="de-DE" sz="2800" b="1" i="1" dirty="0" err="1" smtClean="0"/>
              <a:t>functioning</a:t>
            </a:r>
            <a:r>
              <a:rPr lang="de-DE" sz="2800" b="1" i="1" dirty="0" smtClean="0"/>
              <a:t> </a:t>
            </a:r>
            <a:r>
              <a:rPr lang="de-DE" sz="2800" b="1" i="1" dirty="0" err="1" smtClean="0"/>
              <a:t>of</a:t>
            </a:r>
            <a:r>
              <a:rPr lang="de-DE" sz="2800" b="1" i="1" dirty="0" smtClean="0"/>
              <a:t> </a:t>
            </a:r>
            <a:r>
              <a:rPr lang="de-DE" sz="2800" b="1" i="1" dirty="0" err="1" smtClean="0"/>
              <a:t>the</a:t>
            </a:r>
            <a:r>
              <a:rPr lang="de-DE" sz="2800" b="1" i="1" dirty="0" smtClean="0"/>
              <a:t> Earth </a:t>
            </a:r>
            <a:r>
              <a:rPr lang="de-DE" sz="2800" b="1" i="1" dirty="0" err="1" smtClean="0"/>
              <a:t>system</a:t>
            </a:r>
            <a:r>
              <a:rPr lang="de-DE" sz="2800" b="1" i="1" dirty="0" smtClean="0"/>
              <a:t>, </a:t>
            </a:r>
            <a:r>
              <a:rPr lang="de-DE" sz="2800" b="1" i="1" dirty="0" err="1" smtClean="0"/>
              <a:t>predominantly</a:t>
            </a:r>
            <a:r>
              <a:rPr lang="de-DE" sz="2800" b="1" i="1" dirty="0" smtClean="0"/>
              <a:t> </a:t>
            </a:r>
            <a:r>
              <a:rPr lang="de-DE" sz="2800" b="1" i="1" dirty="0" err="1" smtClean="0"/>
              <a:t>only</a:t>
            </a:r>
            <a:r>
              <a:rPr lang="de-DE" sz="2800" b="1" i="1" dirty="0" smtClean="0"/>
              <a:t> in </a:t>
            </a:r>
            <a:r>
              <a:rPr lang="de-DE" sz="2800" b="1" i="1" dirty="0" err="1" smtClean="0"/>
              <a:t>rich</a:t>
            </a:r>
            <a:r>
              <a:rPr lang="de-DE" sz="2800" b="1" i="1" dirty="0" smtClean="0"/>
              <a:t> </a:t>
            </a:r>
            <a:r>
              <a:rPr lang="de-DE" sz="2800" b="1" i="1" dirty="0" err="1" smtClean="0"/>
              <a:t>democratic</a:t>
            </a:r>
            <a:r>
              <a:rPr lang="de-DE" sz="2800" b="1" i="1" dirty="0" smtClean="0"/>
              <a:t> countries, </a:t>
            </a:r>
            <a:r>
              <a:rPr lang="de-DE" sz="2800" b="1" i="1" dirty="0" err="1" smtClean="0"/>
              <a:t>has</a:t>
            </a:r>
            <a:r>
              <a:rPr lang="de-DE" sz="2800" b="1" i="1" dirty="0" smtClean="0"/>
              <a:t> on </a:t>
            </a:r>
            <a:r>
              <a:rPr lang="de-DE" sz="2800" b="1" i="1" dirty="0" err="1" smtClean="0"/>
              <a:t>the</a:t>
            </a:r>
            <a:r>
              <a:rPr lang="de-DE" sz="2800" b="1" i="1" dirty="0" smtClean="0"/>
              <a:t> </a:t>
            </a:r>
            <a:r>
              <a:rPr lang="de-DE" sz="2800" b="1" i="1" dirty="0" err="1" smtClean="0"/>
              <a:t>other</a:t>
            </a:r>
            <a:r>
              <a:rPr lang="de-DE" sz="2800" b="1" i="1" dirty="0" smtClean="0"/>
              <a:t> </a:t>
            </a:r>
            <a:r>
              <a:rPr lang="de-DE" sz="2800" b="1" i="1" dirty="0" err="1" smtClean="0"/>
              <a:t>side</a:t>
            </a:r>
            <a:r>
              <a:rPr lang="de-DE" sz="2800" b="1" i="1" dirty="0" smtClean="0"/>
              <a:t> </a:t>
            </a:r>
            <a:r>
              <a:rPr lang="de-DE" sz="2800" b="1" i="1" dirty="0" err="1" smtClean="0"/>
              <a:t>unveiled</a:t>
            </a:r>
            <a:r>
              <a:rPr lang="de-DE" sz="2800" b="1" i="1" dirty="0" smtClean="0"/>
              <a:t> </a:t>
            </a:r>
            <a:r>
              <a:rPr lang="de-DE" sz="2800" b="1" i="1" dirty="0" err="1" smtClean="0"/>
              <a:t>the</a:t>
            </a:r>
            <a:r>
              <a:rPr lang="de-DE" sz="2800" b="1" i="1" dirty="0" smtClean="0"/>
              <a:t> </a:t>
            </a:r>
            <a:r>
              <a:rPr lang="de-DE" sz="2800" b="1" i="1" dirty="0" err="1" smtClean="0"/>
              <a:t>longterm</a:t>
            </a:r>
            <a:r>
              <a:rPr lang="de-DE" sz="2800" b="1" i="1" dirty="0" smtClean="0"/>
              <a:t> global </a:t>
            </a:r>
            <a:r>
              <a:rPr lang="de-DE" sz="2800" b="1" i="1" dirty="0" err="1" smtClean="0"/>
              <a:t>threats</a:t>
            </a:r>
            <a:r>
              <a:rPr lang="de-DE" sz="2800" b="1" i="1" dirty="0" smtClean="0"/>
              <a:t> </a:t>
            </a:r>
            <a:r>
              <a:rPr lang="de-DE" sz="2800" b="1" i="1" dirty="0" err="1" smtClean="0"/>
              <a:t>caused</a:t>
            </a:r>
            <a:r>
              <a:rPr lang="de-DE" sz="2800" b="1" i="1" dirty="0" smtClean="0"/>
              <a:t> </a:t>
            </a:r>
            <a:r>
              <a:rPr lang="de-DE" sz="2800" b="1" i="1" dirty="0" err="1" smtClean="0"/>
              <a:t>by</a:t>
            </a:r>
            <a:r>
              <a:rPr lang="de-DE" sz="2800" b="1" i="1" dirty="0" smtClean="0"/>
              <a:t> </a:t>
            </a:r>
            <a:r>
              <a:rPr lang="de-DE" sz="2800" b="1" i="1" dirty="0" err="1" smtClean="0"/>
              <a:t>the</a:t>
            </a:r>
            <a:r>
              <a:rPr lang="de-DE" sz="2800" b="1" i="1" dirty="0" smtClean="0"/>
              <a:t> </a:t>
            </a:r>
            <a:r>
              <a:rPr lang="de-DE" sz="2800" b="1" i="1" dirty="0" err="1" smtClean="0"/>
              <a:t>mere</a:t>
            </a:r>
            <a:r>
              <a:rPr lang="de-DE" sz="2800" b="1" i="1" dirty="0" smtClean="0"/>
              <a:t> </a:t>
            </a:r>
            <a:r>
              <a:rPr lang="de-DE" sz="2800" b="1" i="1" dirty="0" err="1" smtClean="0"/>
              <a:t>overuse</a:t>
            </a:r>
            <a:r>
              <a:rPr lang="de-DE" sz="2800" b="1" i="1" dirty="0" smtClean="0"/>
              <a:t> </a:t>
            </a:r>
            <a:r>
              <a:rPr lang="de-DE" sz="2800" b="1" i="1" dirty="0" err="1" smtClean="0"/>
              <a:t>of</a:t>
            </a:r>
            <a:r>
              <a:rPr lang="de-DE" sz="2800" b="1" i="1" dirty="0" smtClean="0"/>
              <a:t> </a:t>
            </a:r>
            <a:r>
              <a:rPr lang="de-DE" sz="2800" b="1" i="1" dirty="0" err="1" smtClean="0"/>
              <a:t>resources</a:t>
            </a:r>
            <a:r>
              <a:rPr lang="de-DE" sz="2800" b="1" i="1" dirty="0" smtClean="0"/>
              <a:t>. This </a:t>
            </a:r>
            <a:r>
              <a:rPr lang="de-DE" sz="2800" b="1" i="1" dirty="0" err="1" smtClean="0"/>
              <a:t>overuse</a:t>
            </a:r>
            <a:r>
              <a:rPr lang="de-DE" sz="2800" b="1" i="1" dirty="0" smtClean="0"/>
              <a:t> </a:t>
            </a:r>
            <a:r>
              <a:rPr lang="de-DE" sz="2800" b="1" i="1" dirty="0" err="1" smtClean="0"/>
              <a:t>has</a:t>
            </a:r>
            <a:r>
              <a:rPr lang="de-DE" sz="2800" b="1" i="1" dirty="0" smtClean="0"/>
              <a:t> </a:t>
            </a:r>
            <a:r>
              <a:rPr lang="de-DE" sz="2800" b="1" i="1" dirty="0" err="1" smtClean="0"/>
              <a:t>driven</a:t>
            </a:r>
            <a:r>
              <a:rPr lang="de-DE" sz="2800" b="1" i="1" dirty="0" smtClean="0"/>
              <a:t> </a:t>
            </a:r>
            <a:r>
              <a:rPr lang="de-DE" sz="2800" b="1" i="1" dirty="0" err="1" smtClean="0"/>
              <a:t>us</a:t>
            </a:r>
            <a:r>
              <a:rPr lang="de-DE" sz="2800" b="1" i="1" dirty="0" smtClean="0"/>
              <a:t> outside </a:t>
            </a:r>
            <a:r>
              <a:rPr lang="de-DE" sz="2800" b="1" i="1" dirty="0" err="1" smtClean="0"/>
              <a:t>several</a:t>
            </a:r>
            <a:r>
              <a:rPr lang="de-DE" sz="2800" b="1" i="1" dirty="0" smtClean="0"/>
              <a:t> save </a:t>
            </a:r>
            <a:r>
              <a:rPr lang="de-DE" sz="2800" b="1" i="1" dirty="0" err="1" smtClean="0"/>
              <a:t>boundaries</a:t>
            </a:r>
            <a:r>
              <a:rPr lang="de-DE" sz="2800" b="1" i="1" dirty="0" smtClean="0"/>
              <a:t>, </a:t>
            </a:r>
            <a:r>
              <a:rPr lang="de-DE" sz="2800" b="1" i="1" dirty="0" err="1" smtClean="0"/>
              <a:t>into</a:t>
            </a:r>
            <a:r>
              <a:rPr lang="de-DE" sz="2800" b="1" i="1" dirty="0" smtClean="0"/>
              <a:t> </a:t>
            </a:r>
            <a:r>
              <a:rPr lang="de-DE" sz="2800" b="1" i="1" dirty="0" err="1" smtClean="0"/>
              <a:t>which</a:t>
            </a:r>
            <a:r>
              <a:rPr lang="de-DE" sz="2800" b="1" i="1" dirty="0" smtClean="0"/>
              <a:t> </a:t>
            </a:r>
            <a:r>
              <a:rPr lang="de-DE" sz="2800" b="1" i="1" dirty="0" err="1" smtClean="0"/>
              <a:t>we</a:t>
            </a:r>
            <a:r>
              <a:rPr lang="de-DE" sz="2800" b="1" i="1" dirty="0" smtClean="0"/>
              <a:t> </a:t>
            </a:r>
            <a:r>
              <a:rPr lang="de-DE" sz="2800" b="1" i="1" dirty="0" err="1" smtClean="0"/>
              <a:t>have</a:t>
            </a:r>
            <a:r>
              <a:rPr lang="de-DE" sz="2800" b="1" i="1" dirty="0" smtClean="0"/>
              <a:t> </a:t>
            </a:r>
            <a:r>
              <a:rPr lang="de-DE" sz="2800" b="1" i="1" dirty="0" err="1" smtClean="0"/>
              <a:t>to</a:t>
            </a:r>
            <a:r>
              <a:rPr lang="de-DE" sz="2800" b="1" i="1" dirty="0" smtClean="0"/>
              <a:t> </a:t>
            </a:r>
            <a:r>
              <a:rPr lang="de-DE" sz="2800" b="1" i="1" dirty="0" err="1" smtClean="0"/>
              <a:t>come</a:t>
            </a:r>
            <a:r>
              <a:rPr lang="de-DE" sz="2800" b="1" i="1" dirty="0" smtClean="0"/>
              <a:t> back.</a:t>
            </a:r>
          </a:p>
          <a:p>
            <a:pPr algn="just"/>
            <a:r>
              <a:rPr lang="de-DE" sz="2800" b="1" i="1" dirty="0" smtClean="0"/>
              <a:t> </a:t>
            </a:r>
            <a:r>
              <a:rPr lang="de-DE" sz="2800" b="1" i="1" dirty="0" smtClean="0">
                <a:solidFill>
                  <a:srgbClr val="FF0066"/>
                </a:solidFill>
              </a:rPr>
              <a:t>Paul Joseph Crutzen</a:t>
            </a:r>
            <a:r>
              <a:rPr lang="de-DE" sz="2800" b="1" i="1" dirty="0" smtClean="0"/>
              <a:t>, a Dutchman </a:t>
            </a:r>
            <a:r>
              <a:rPr lang="de-DE" sz="2800" b="1" i="1" dirty="0" err="1" smtClean="0"/>
              <a:t>and</a:t>
            </a:r>
            <a:r>
              <a:rPr lang="de-DE" sz="2800" b="1" i="1" dirty="0" smtClean="0"/>
              <a:t> a </a:t>
            </a:r>
            <a:r>
              <a:rPr lang="de-DE" sz="2800" b="1" i="1" dirty="0" err="1" smtClean="0"/>
              <a:t>civil</a:t>
            </a:r>
            <a:r>
              <a:rPr lang="de-DE" sz="2800" b="1" i="1" dirty="0" smtClean="0"/>
              <a:t> </a:t>
            </a:r>
            <a:r>
              <a:rPr lang="de-DE" sz="2800" b="1" i="1" dirty="0" err="1" smtClean="0"/>
              <a:t>engineer</a:t>
            </a:r>
            <a:r>
              <a:rPr lang="de-DE" sz="2800" b="1" i="1" dirty="0" smtClean="0"/>
              <a:t> </a:t>
            </a:r>
            <a:r>
              <a:rPr lang="de-DE" sz="2800" b="1" i="1" dirty="0" err="1" smtClean="0"/>
              <a:t>by</a:t>
            </a:r>
            <a:r>
              <a:rPr lang="de-DE" sz="2800" b="1" i="1" dirty="0" smtClean="0"/>
              <a:t> </a:t>
            </a:r>
            <a:r>
              <a:rPr lang="de-DE" sz="2800" b="1" i="1" dirty="0" err="1" smtClean="0"/>
              <a:t>training</a:t>
            </a:r>
            <a:r>
              <a:rPr lang="de-DE" sz="2800" b="1" i="1" dirty="0" smtClean="0"/>
              <a:t>, </a:t>
            </a:r>
            <a:r>
              <a:rPr lang="de-DE" sz="2800" b="1" i="1" dirty="0" err="1" smtClean="0"/>
              <a:t>is</a:t>
            </a:r>
            <a:r>
              <a:rPr lang="de-DE" sz="2800" b="1" i="1" dirty="0" smtClean="0"/>
              <a:t> </a:t>
            </a:r>
            <a:r>
              <a:rPr lang="de-DE" sz="2800" b="1" i="1" dirty="0" err="1" smtClean="0"/>
              <a:t>among</a:t>
            </a:r>
            <a:r>
              <a:rPr lang="de-DE" sz="2800" b="1" i="1" dirty="0" smtClean="0"/>
              <a:t> </a:t>
            </a:r>
            <a:r>
              <a:rPr lang="de-DE" sz="2800" b="1" i="1" dirty="0" err="1" smtClean="0"/>
              <a:t>those</a:t>
            </a:r>
            <a:r>
              <a:rPr lang="de-DE" sz="2800" b="1" i="1" dirty="0" smtClean="0"/>
              <a:t> </a:t>
            </a:r>
            <a:r>
              <a:rPr lang="de-DE" sz="2800" b="1" i="1" dirty="0" err="1" smtClean="0"/>
              <a:t>having</a:t>
            </a:r>
            <a:r>
              <a:rPr lang="de-DE" sz="2800" b="1" i="1" dirty="0" smtClean="0"/>
              <a:t> </a:t>
            </a:r>
            <a:r>
              <a:rPr lang="de-DE" sz="2800" b="1" i="1" dirty="0" err="1" smtClean="0"/>
              <a:t>laid</a:t>
            </a:r>
            <a:r>
              <a:rPr lang="de-DE" sz="2800" b="1" i="1" dirty="0" smtClean="0"/>
              <a:t> </a:t>
            </a:r>
            <a:r>
              <a:rPr lang="de-DE" sz="2800" b="1" i="1" dirty="0" err="1" smtClean="0"/>
              <a:t>the</a:t>
            </a:r>
            <a:r>
              <a:rPr lang="de-DE" sz="2800" b="1" i="1" dirty="0" smtClean="0"/>
              <a:t> </a:t>
            </a:r>
            <a:r>
              <a:rPr lang="de-DE" sz="2800" b="1" i="1" dirty="0" err="1" smtClean="0"/>
              <a:t>foundation</a:t>
            </a:r>
            <a:r>
              <a:rPr lang="de-DE" sz="2800" b="1" i="1" dirty="0" smtClean="0"/>
              <a:t> </a:t>
            </a:r>
            <a:r>
              <a:rPr lang="de-DE" sz="2800" b="1" i="1" dirty="0" err="1" smtClean="0"/>
              <a:t>for</a:t>
            </a:r>
            <a:r>
              <a:rPr lang="de-DE" sz="2800" b="1" i="1" dirty="0" smtClean="0"/>
              <a:t> </a:t>
            </a:r>
            <a:r>
              <a:rPr lang="de-DE" sz="2800" b="1" i="1" dirty="0" err="1" smtClean="0"/>
              <a:t>the</a:t>
            </a:r>
            <a:r>
              <a:rPr lang="de-DE" sz="2800" b="1" i="1" dirty="0" smtClean="0"/>
              <a:t> </a:t>
            </a:r>
            <a:r>
              <a:rPr lang="de-DE" sz="2800" b="1" i="1" dirty="0" err="1" smtClean="0"/>
              <a:t>understanding</a:t>
            </a:r>
            <a:r>
              <a:rPr lang="de-DE" sz="2800" b="1" i="1" dirty="0" smtClean="0"/>
              <a:t> </a:t>
            </a:r>
            <a:r>
              <a:rPr lang="de-DE" sz="2800" b="1" i="1" dirty="0" err="1" smtClean="0"/>
              <a:t>of</a:t>
            </a:r>
            <a:r>
              <a:rPr lang="de-DE" sz="2800" b="1" i="1" dirty="0" smtClean="0"/>
              <a:t> </a:t>
            </a:r>
            <a:r>
              <a:rPr lang="de-DE" sz="2800" b="1" i="1" dirty="0" err="1" smtClean="0"/>
              <a:t>the</a:t>
            </a:r>
            <a:r>
              <a:rPr lang="de-DE" sz="2800" b="1" i="1" dirty="0" smtClean="0"/>
              <a:t> </a:t>
            </a:r>
            <a:r>
              <a:rPr lang="de-DE" sz="2800" b="1" i="1" dirty="0" err="1" smtClean="0"/>
              <a:t>transgression</a:t>
            </a:r>
            <a:r>
              <a:rPr lang="de-DE" sz="2800" b="1" i="1" dirty="0" smtClean="0"/>
              <a:t> </a:t>
            </a:r>
            <a:r>
              <a:rPr lang="de-DE" sz="2800" b="1" i="1" dirty="0" err="1" smtClean="0"/>
              <a:t>into</a:t>
            </a:r>
            <a:r>
              <a:rPr lang="de-DE" sz="2800" b="1" i="1" dirty="0" smtClean="0"/>
              <a:t> </a:t>
            </a:r>
            <a:r>
              <a:rPr lang="de-DE" sz="2800" b="1" i="1" dirty="0" err="1" smtClean="0"/>
              <a:t>the</a:t>
            </a:r>
            <a:r>
              <a:rPr lang="de-DE" sz="2800" b="1" i="1" dirty="0" smtClean="0"/>
              <a:t> </a:t>
            </a:r>
            <a:r>
              <a:rPr lang="de-DE" sz="2800" b="1" i="1" dirty="0" err="1" smtClean="0"/>
              <a:t>dangerous</a:t>
            </a:r>
            <a:r>
              <a:rPr lang="de-DE" sz="2800" b="1" i="1" dirty="0" smtClean="0"/>
              <a:t> </a:t>
            </a:r>
            <a:r>
              <a:rPr lang="de-DE" sz="2800" b="1" i="1" dirty="0" err="1" smtClean="0"/>
              <a:t>zone</a:t>
            </a:r>
            <a:r>
              <a:rPr lang="de-DE" sz="2800" b="1" i="1" dirty="0" smtClean="0"/>
              <a:t> </a:t>
            </a:r>
            <a:r>
              <a:rPr lang="de-DE" sz="2800" b="1" i="1" dirty="0" err="1" smtClean="0"/>
              <a:t>and</a:t>
            </a:r>
            <a:r>
              <a:rPr lang="de-DE" sz="2800" b="1" i="1" dirty="0" smtClean="0"/>
              <a:t> </a:t>
            </a:r>
            <a:r>
              <a:rPr lang="de-DE" sz="2800" b="1" i="1" dirty="0" err="1" smtClean="0"/>
              <a:t>the</a:t>
            </a:r>
            <a:r>
              <a:rPr lang="de-DE" sz="2800" b="1" i="1" dirty="0" smtClean="0"/>
              <a:t> </a:t>
            </a:r>
            <a:r>
              <a:rPr lang="de-DE" sz="2800" b="1" i="1" dirty="0" err="1" smtClean="0"/>
              <a:t>way</a:t>
            </a:r>
            <a:r>
              <a:rPr lang="de-DE" sz="2800" b="1" i="1" dirty="0" smtClean="0"/>
              <a:t> back </a:t>
            </a:r>
            <a:r>
              <a:rPr lang="de-DE" sz="2800" b="1" i="1" dirty="0" err="1" smtClean="0"/>
              <a:t>into</a:t>
            </a:r>
            <a:r>
              <a:rPr lang="de-DE" sz="2800" b="1" i="1" dirty="0" smtClean="0"/>
              <a:t> a </a:t>
            </a:r>
            <a:r>
              <a:rPr lang="de-DE" sz="2800" b="1" i="1" dirty="0" err="1" smtClean="0"/>
              <a:t>safe</a:t>
            </a:r>
            <a:r>
              <a:rPr lang="de-DE" sz="2800" b="1" i="1" dirty="0" smtClean="0"/>
              <a:t> </a:t>
            </a:r>
            <a:r>
              <a:rPr lang="de-DE" sz="2800" b="1" i="1" dirty="0" err="1" smtClean="0"/>
              <a:t>one</a:t>
            </a:r>
            <a:r>
              <a:rPr lang="de-DE" sz="2800" b="1" i="1" dirty="0" smtClean="0"/>
              <a:t>. </a:t>
            </a:r>
          </a:p>
          <a:p>
            <a:pPr algn="just"/>
            <a:endParaRPr lang="de-DE" sz="2800" b="1" i="1" dirty="0" smtClean="0"/>
          </a:p>
          <a:p>
            <a:pPr algn="just"/>
            <a:endParaRPr lang="de-DE" sz="2800" b="1" i="1" dirty="0"/>
          </a:p>
        </p:txBody>
      </p:sp>
    </p:spTree>
    <p:extLst>
      <p:ext uri="{BB962C8B-B14F-4D97-AF65-F5344CB8AC3E}">
        <p14:creationId xmlns:p14="http://schemas.microsoft.com/office/powerpoint/2010/main" val="1675544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23520" y="-121920"/>
            <a:ext cx="11714480" cy="8402300"/>
          </a:xfrm>
          <a:prstGeom prst="rect">
            <a:avLst/>
          </a:prstGeom>
          <a:noFill/>
        </p:spPr>
        <p:txBody>
          <a:bodyPr wrap="square" rtlCol="0">
            <a:spAutoFit/>
          </a:bodyPr>
          <a:lstStyle/>
          <a:p>
            <a:r>
              <a:rPr lang="de-DE" sz="3600" b="1" i="1" dirty="0" smtClean="0"/>
              <a:t>Contents</a:t>
            </a:r>
          </a:p>
          <a:p>
            <a:pPr marL="571500" indent="-571500">
              <a:buFont typeface="Arial" panose="020B0604020202020204" pitchFamily="34" charset="0"/>
              <a:buChar char="•"/>
            </a:pPr>
            <a:r>
              <a:rPr lang="de-DE" sz="3600" b="1" i="1" dirty="0" smtClean="0"/>
              <a:t>The </a:t>
            </a:r>
            <a:r>
              <a:rPr lang="de-DE" sz="3600" b="1" i="1" dirty="0" err="1" smtClean="0"/>
              <a:t>term</a:t>
            </a:r>
            <a:r>
              <a:rPr lang="de-DE" sz="3600" b="1" i="1" dirty="0" smtClean="0"/>
              <a:t> </a:t>
            </a:r>
            <a:r>
              <a:rPr lang="de-DE" sz="3600" b="1" i="1" dirty="0" err="1" smtClean="0"/>
              <a:t>Anthropocene</a:t>
            </a:r>
            <a:endParaRPr lang="de-DE" sz="3600" b="1" i="1" dirty="0" smtClean="0"/>
          </a:p>
          <a:p>
            <a:pPr marL="571500" indent="-571500">
              <a:buFont typeface="Arial" panose="020B0604020202020204" pitchFamily="34" charset="0"/>
              <a:buChar char="•"/>
            </a:pPr>
            <a:r>
              <a:rPr lang="de-DE" sz="3600" b="1" i="1" dirty="0" err="1" smtClean="0"/>
              <a:t>When</a:t>
            </a:r>
            <a:r>
              <a:rPr lang="de-DE" sz="3600" b="1" i="1" dirty="0" smtClean="0"/>
              <a:t> </a:t>
            </a:r>
            <a:r>
              <a:rPr lang="de-DE" sz="3600" b="1" i="1" dirty="0" err="1" smtClean="0"/>
              <a:t>did</a:t>
            </a:r>
            <a:r>
              <a:rPr lang="de-DE" sz="3600" b="1" i="1" dirty="0" smtClean="0"/>
              <a:t> </a:t>
            </a:r>
            <a:r>
              <a:rPr lang="de-DE" sz="3600" b="1" i="1" dirty="0" err="1" smtClean="0"/>
              <a:t>it</a:t>
            </a:r>
            <a:r>
              <a:rPr lang="de-DE" sz="3600" b="1" i="1" dirty="0" smtClean="0"/>
              <a:t> </a:t>
            </a:r>
            <a:r>
              <a:rPr lang="de-DE" sz="3600" b="1" i="1" dirty="0" err="1" smtClean="0"/>
              <a:t>start</a:t>
            </a:r>
            <a:r>
              <a:rPr lang="de-DE" sz="3600" b="1" i="1" dirty="0" smtClean="0"/>
              <a:t>?</a:t>
            </a:r>
          </a:p>
          <a:p>
            <a:pPr marL="571500" indent="-571500">
              <a:buFont typeface="Arial" panose="020B0604020202020204" pitchFamily="34" charset="0"/>
              <a:buChar char="•"/>
            </a:pPr>
            <a:r>
              <a:rPr lang="de-DE" sz="3600" b="1" i="1" dirty="0" smtClean="0"/>
              <a:t>The </a:t>
            </a:r>
            <a:r>
              <a:rPr lang="de-DE" sz="3600" b="1" i="1" dirty="0" err="1" smtClean="0"/>
              <a:t>stratospheric</a:t>
            </a:r>
            <a:r>
              <a:rPr lang="de-DE" sz="3600" b="1" i="1" dirty="0" smtClean="0"/>
              <a:t> </a:t>
            </a:r>
            <a:r>
              <a:rPr lang="de-DE" sz="3600" b="1" i="1" dirty="0" err="1" smtClean="0"/>
              <a:t>ozone</a:t>
            </a:r>
            <a:r>
              <a:rPr lang="de-DE" sz="3600" b="1" i="1" dirty="0" smtClean="0"/>
              <a:t> </a:t>
            </a:r>
            <a:r>
              <a:rPr lang="de-DE" sz="3600" b="1" i="1" dirty="0" err="1" smtClean="0"/>
              <a:t>layer</a:t>
            </a:r>
            <a:endParaRPr lang="de-DE" sz="3600" b="1" i="1" dirty="0" smtClean="0"/>
          </a:p>
          <a:p>
            <a:pPr marL="571500" indent="-571500">
              <a:buFont typeface="Arial" panose="020B0604020202020204" pitchFamily="34" charset="0"/>
              <a:buChar char="•"/>
            </a:pPr>
            <a:r>
              <a:rPr lang="de-DE" sz="3600" b="1" i="1" dirty="0" smtClean="0"/>
              <a:t>The „</a:t>
            </a:r>
            <a:r>
              <a:rPr lang="de-DE" sz="3600" b="1" i="1" dirty="0" err="1" smtClean="0"/>
              <a:t>ozone</a:t>
            </a:r>
            <a:r>
              <a:rPr lang="de-DE" sz="3600" b="1" i="1" dirty="0" smtClean="0"/>
              <a:t> hole“</a:t>
            </a:r>
          </a:p>
          <a:p>
            <a:pPr marL="571500" indent="-571500">
              <a:buFont typeface="Arial" panose="020B0604020202020204" pitchFamily="34" charset="0"/>
              <a:buChar char="•"/>
            </a:pPr>
            <a:r>
              <a:rPr lang="de-DE" sz="3600" b="1" i="1" dirty="0" smtClean="0"/>
              <a:t>The Montreal Protocol</a:t>
            </a:r>
          </a:p>
          <a:p>
            <a:pPr marL="571500" indent="-571500">
              <a:buFont typeface="Arial" panose="020B0604020202020204" pitchFamily="34" charset="0"/>
              <a:buChar char="•"/>
            </a:pPr>
            <a:r>
              <a:rPr lang="de-DE" sz="3600" b="1" i="1" dirty="0" err="1" smtClean="0"/>
              <a:t>Nitrous</a:t>
            </a:r>
            <a:r>
              <a:rPr lang="de-DE" sz="3600" b="1" i="1" dirty="0" smtClean="0"/>
              <a:t> </a:t>
            </a:r>
            <a:r>
              <a:rPr lang="de-DE" sz="3600" b="1" i="1" dirty="0" err="1" smtClean="0"/>
              <a:t>oxide</a:t>
            </a:r>
            <a:r>
              <a:rPr lang="de-DE" sz="3600" b="1" i="1" dirty="0" smtClean="0"/>
              <a:t> </a:t>
            </a:r>
            <a:r>
              <a:rPr lang="de-DE" sz="3600" b="1" i="1" dirty="0" err="1" smtClean="0"/>
              <a:t>increase</a:t>
            </a:r>
            <a:r>
              <a:rPr lang="de-DE" sz="3600" b="1" i="1" dirty="0" smtClean="0"/>
              <a:t> </a:t>
            </a:r>
            <a:r>
              <a:rPr lang="de-DE" sz="3600" b="1" i="1" dirty="0" err="1" smtClean="0"/>
              <a:t>continues</a:t>
            </a:r>
            <a:r>
              <a:rPr lang="de-DE" sz="3600" b="1" i="1" dirty="0" smtClean="0"/>
              <a:t> </a:t>
            </a:r>
            <a:r>
              <a:rPr lang="de-DE" sz="3600" b="1" i="1" dirty="0" err="1" smtClean="0"/>
              <a:t>to</a:t>
            </a:r>
            <a:r>
              <a:rPr lang="de-DE" sz="3600" b="1" i="1" dirty="0" smtClean="0"/>
              <a:t> </a:t>
            </a:r>
            <a:r>
              <a:rPr lang="de-DE" sz="3600" b="1" i="1" dirty="0" err="1" smtClean="0"/>
              <a:t>weaken</a:t>
            </a:r>
            <a:r>
              <a:rPr lang="de-DE" sz="3600" b="1" i="1" dirty="0" smtClean="0"/>
              <a:t> </a:t>
            </a:r>
            <a:r>
              <a:rPr lang="de-DE" sz="3600" b="1" i="1" dirty="0" err="1" smtClean="0"/>
              <a:t>the</a:t>
            </a:r>
            <a:r>
              <a:rPr lang="de-DE" sz="3600" b="1" i="1" dirty="0" smtClean="0"/>
              <a:t> </a:t>
            </a:r>
            <a:r>
              <a:rPr lang="de-DE" sz="3600" b="1" i="1" dirty="0" err="1" smtClean="0"/>
              <a:t>ozone</a:t>
            </a:r>
            <a:r>
              <a:rPr lang="de-DE" sz="3600" b="1" i="1" dirty="0" smtClean="0"/>
              <a:t> </a:t>
            </a:r>
            <a:r>
              <a:rPr lang="de-DE" sz="3600" b="1" i="1" dirty="0" err="1" smtClean="0"/>
              <a:t>layer</a:t>
            </a:r>
            <a:endParaRPr lang="de-DE" sz="3600" b="1" i="1" dirty="0" smtClean="0"/>
          </a:p>
          <a:p>
            <a:pPr marL="571500" indent="-571500">
              <a:buFont typeface="Arial" panose="020B0604020202020204" pitchFamily="34" charset="0"/>
              <a:buChar char="•"/>
            </a:pPr>
            <a:r>
              <a:rPr lang="de-DE" sz="3600" b="1" i="1" dirty="0" smtClean="0"/>
              <a:t>Aerosol </a:t>
            </a:r>
            <a:r>
              <a:rPr lang="de-DE" sz="3600" b="1" i="1" dirty="0" err="1" smtClean="0"/>
              <a:t>particles</a:t>
            </a:r>
            <a:r>
              <a:rPr lang="de-DE" sz="3600" b="1" i="1" dirty="0" smtClean="0"/>
              <a:t> in </a:t>
            </a:r>
            <a:r>
              <a:rPr lang="de-DE" sz="3600" b="1" i="1" dirty="0" err="1" smtClean="0"/>
              <a:t>the</a:t>
            </a:r>
            <a:r>
              <a:rPr lang="de-DE" sz="3600" b="1" i="1" dirty="0" smtClean="0"/>
              <a:t> </a:t>
            </a:r>
            <a:r>
              <a:rPr lang="de-DE" sz="3600" b="1" i="1" dirty="0" err="1" smtClean="0"/>
              <a:t>stratosphere</a:t>
            </a:r>
            <a:r>
              <a:rPr lang="de-DE" sz="3600" b="1" i="1" dirty="0" smtClean="0"/>
              <a:t>: Geo-engineering </a:t>
            </a:r>
            <a:r>
              <a:rPr lang="de-DE" sz="3600" b="1" i="1" dirty="0" err="1" smtClean="0"/>
              <a:t>and</a:t>
            </a:r>
            <a:r>
              <a:rPr lang="de-DE" sz="3600" b="1" i="1" dirty="0" smtClean="0"/>
              <a:t> </a:t>
            </a:r>
            <a:r>
              <a:rPr lang="de-DE" sz="3600" b="1" i="1" dirty="0" err="1" smtClean="0"/>
              <a:t>Nuclear</a:t>
            </a:r>
            <a:r>
              <a:rPr lang="de-DE" sz="3600" b="1" i="1" dirty="0" smtClean="0"/>
              <a:t> Winter </a:t>
            </a:r>
          </a:p>
          <a:p>
            <a:pPr marL="571500" indent="-571500">
              <a:buFont typeface="Arial" panose="020B0604020202020204" pitchFamily="34" charset="0"/>
              <a:buChar char="•"/>
            </a:pPr>
            <a:r>
              <a:rPr lang="de-DE" sz="3600" b="1" i="1" dirty="0" smtClean="0"/>
              <a:t>The extreme </a:t>
            </a:r>
            <a:r>
              <a:rPr lang="de-DE" sz="3600" b="1" i="1" dirty="0" err="1" smtClean="0"/>
              <a:t>sensitivity</a:t>
            </a:r>
            <a:r>
              <a:rPr lang="de-DE" sz="3600" b="1" i="1" dirty="0" smtClean="0"/>
              <a:t> </a:t>
            </a:r>
            <a:r>
              <a:rPr lang="de-DE" sz="3600" b="1" i="1" dirty="0" err="1" smtClean="0"/>
              <a:t>of</a:t>
            </a:r>
            <a:r>
              <a:rPr lang="de-DE" sz="3600" b="1" i="1" dirty="0" smtClean="0"/>
              <a:t> </a:t>
            </a:r>
            <a:r>
              <a:rPr lang="de-DE" sz="3600" b="1" i="1" dirty="0" err="1" smtClean="0"/>
              <a:t>sea</a:t>
            </a:r>
            <a:r>
              <a:rPr lang="de-DE" sz="3600" b="1" i="1" dirty="0" smtClean="0"/>
              <a:t> </a:t>
            </a:r>
            <a:r>
              <a:rPr lang="de-DE" sz="3600" b="1" i="1" dirty="0" err="1" smtClean="0"/>
              <a:t>level</a:t>
            </a:r>
            <a:r>
              <a:rPr lang="de-DE" sz="3600" b="1" i="1" dirty="0" smtClean="0"/>
              <a:t> </a:t>
            </a:r>
            <a:r>
              <a:rPr lang="de-DE" sz="3600" b="1" i="1" dirty="0" err="1" smtClean="0"/>
              <a:t>to</a:t>
            </a:r>
            <a:r>
              <a:rPr lang="de-DE" sz="3600" b="1" i="1" dirty="0" smtClean="0"/>
              <a:t> </a:t>
            </a:r>
            <a:r>
              <a:rPr lang="de-DE" sz="3600" b="1" i="1" dirty="0" err="1" smtClean="0"/>
              <a:t>temperature</a:t>
            </a:r>
            <a:r>
              <a:rPr lang="de-DE" sz="3600" b="1" i="1" dirty="0" smtClean="0"/>
              <a:t> </a:t>
            </a:r>
            <a:r>
              <a:rPr lang="de-DE" sz="3600" b="1" i="1" dirty="0" err="1" smtClean="0"/>
              <a:t>changes</a:t>
            </a:r>
            <a:endParaRPr lang="de-DE" sz="3600" b="1" i="1" dirty="0" smtClean="0"/>
          </a:p>
          <a:p>
            <a:endParaRPr lang="de-DE" sz="3600" b="1" i="1" dirty="0"/>
          </a:p>
          <a:p>
            <a:endParaRPr lang="de-DE" sz="3600" b="1" i="1" dirty="0" smtClean="0"/>
          </a:p>
          <a:p>
            <a:endParaRPr lang="de-DE" sz="3600" b="1" i="1" dirty="0"/>
          </a:p>
        </p:txBody>
      </p:sp>
    </p:spTree>
    <p:extLst>
      <p:ext uri="{BB962C8B-B14F-4D97-AF65-F5344CB8AC3E}">
        <p14:creationId xmlns:p14="http://schemas.microsoft.com/office/powerpoint/2010/main" val="1073131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90880" y="0"/>
            <a:ext cx="11084560" cy="5693866"/>
          </a:xfrm>
          <a:prstGeom prst="rect">
            <a:avLst/>
          </a:prstGeom>
          <a:noFill/>
        </p:spPr>
        <p:txBody>
          <a:bodyPr wrap="square" rtlCol="0">
            <a:spAutoFit/>
          </a:bodyPr>
          <a:lstStyle/>
          <a:p>
            <a:pPr algn="ctr"/>
            <a:r>
              <a:rPr lang="de-DE" sz="3200" b="1" i="1" dirty="0" err="1" smtClean="0"/>
              <a:t>Holocene</a:t>
            </a:r>
            <a:r>
              <a:rPr lang="de-DE" sz="3200" b="1" i="1" dirty="0" smtClean="0"/>
              <a:t> </a:t>
            </a:r>
            <a:r>
              <a:rPr lang="de-DE" sz="3200" b="1" i="1" dirty="0" err="1" smtClean="0"/>
              <a:t>becomes</a:t>
            </a:r>
            <a:r>
              <a:rPr lang="de-DE" sz="3200" b="1" i="1" dirty="0" smtClean="0"/>
              <a:t> </a:t>
            </a:r>
            <a:r>
              <a:rPr lang="de-DE" sz="3200" b="1" i="1" dirty="0" err="1" smtClean="0">
                <a:solidFill>
                  <a:srgbClr val="C00000"/>
                </a:solidFill>
              </a:rPr>
              <a:t>Anthropocene</a:t>
            </a:r>
            <a:endParaRPr lang="de-DE" sz="3200" b="1" i="1" dirty="0" smtClean="0">
              <a:solidFill>
                <a:srgbClr val="C00000"/>
              </a:solidFill>
            </a:endParaRPr>
          </a:p>
          <a:p>
            <a:r>
              <a:rPr lang="de-DE" sz="3200" b="1" i="1" dirty="0" err="1" smtClean="0"/>
              <a:t>Two</a:t>
            </a:r>
            <a:r>
              <a:rPr lang="de-DE" sz="3200" b="1" i="1" dirty="0" smtClean="0"/>
              <a:t> </a:t>
            </a:r>
            <a:r>
              <a:rPr lang="de-DE" sz="3200" b="1" i="1" dirty="0" err="1" smtClean="0"/>
              <a:t>publications</a:t>
            </a:r>
            <a:r>
              <a:rPr lang="de-DE" sz="3200" b="1" i="1" dirty="0" smtClean="0"/>
              <a:t> </a:t>
            </a:r>
            <a:r>
              <a:rPr lang="de-DE" sz="3200" b="1" i="1" dirty="0" err="1" smtClean="0"/>
              <a:t>by</a:t>
            </a:r>
            <a:r>
              <a:rPr lang="de-DE" sz="3200" b="1" i="1" dirty="0" smtClean="0"/>
              <a:t> Paul Crutzen </a:t>
            </a:r>
            <a:r>
              <a:rPr lang="de-DE" sz="3200" b="1" i="1" dirty="0" err="1" smtClean="0"/>
              <a:t>establish</a:t>
            </a:r>
            <a:r>
              <a:rPr lang="de-DE" sz="3200" b="1" i="1" dirty="0" smtClean="0"/>
              <a:t> </a:t>
            </a:r>
            <a:r>
              <a:rPr lang="de-DE" sz="3200" b="1" i="1" dirty="0" err="1" smtClean="0"/>
              <a:t>the</a:t>
            </a:r>
            <a:r>
              <a:rPr lang="de-DE" sz="3200" b="1" i="1" dirty="0" smtClean="0"/>
              <a:t> </a:t>
            </a:r>
            <a:r>
              <a:rPr lang="de-DE" sz="3200" b="1" i="1" dirty="0" err="1" smtClean="0"/>
              <a:t>term</a:t>
            </a:r>
            <a:r>
              <a:rPr lang="de-DE" sz="3200" b="1" i="1" dirty="0" smtClean="0"/>
              <a:t> </a:t>
            </a:r>
            <a:r>
              <a:rPr lang="de-DE" sz="3200" b="1" i="1" dirty="0" err="1" smtClean="0"/>
              <a:t>worldwide</a:t>
            </a:r>
            <a:endParaRPr lang="de-DE" sz="3200" b="1" i="1" dirty="0" smtClean="0"/>
          </a:p>
          <a:p>
            <a:endParaRPr lang="de-DE" sz="3200" b="1" i="1" dirty="0" smtClean="0"/>
          </a:p>
          <a:p>
            <a:pPr marL="342900" indent="-342900">
              <a:buAutoNum type="arabicParenR"/>
            </a:pPr>
            <a:r>
              <a:rPr lang="de-DE" sz="3200" b="1" i="1" dirty="0" smtClean="0"/>
              <a:t>The IGBP Newsletter 38 </a:t>
            </a:r>
            <a:r>
              <a:rPr lang="de-DE" sz="3200" b="1" i="1" dirty="0" err="1" smtClean="0"/>
              <a:t>of</a:t>
            </a:r>
            <a:r>
              <a:rPr lang="de-DE" sz="3200" b="1" i="1" dirty="0" smtClean="0"/>
              <a:t> May 2000: </a:t>
            </a:r>
            <a:r>
              <a:rPr lang="en-US" sz="3200" b="1" i="1" dirty="0" smtClean="0"/>
              <a:t>The </a:t>
            </a:r>
            <a:r>
              <a:rPr lang="en-US" sz="3200" b="1" i="1" dirty="0"/>
              <a:t>“Anthropocene</a:t>
            </a:r>
            <a:r>
              <a:rPr lang="en-US" sz="3200" b="1" i="1" dirty="0" smtClean="0"/>
              <a:t>” by </a:t>
            </a:r>
            <a:r>
              <a:rPr lang="en-US" sz="3200" b="1" i="1" dirty="0"/>
              <a:t>Paul J. </a:t>
            </a:r>
            <a:r>
              <a:rPr lang="en-US" sz="3200" b="1" i="1" dirty="0" err="1"/>
              <a:t>Crutzen</a:t>
            </a:r>
            <a:r>
              <a:rPr lang="en-US" sz="3200" b="1" i="1" dirty="0"/>
              <a:t> and Eugene F. </a:t>
            </a:r>
            <a:r>
              <a:rPr lang="en-US" sz="3200" b="1" i="1" dirty="0" err="1"/>
              <a:t>Stoermer</a:t>
            </a:r>
            <a:endParaRPr lang="de-DE" sz="3200" b="1" i="1" dirty="0" smtClean="0"/>
          </a:p>
          <a:p>
            <a:r>
              <a:rPr lang="de-DE" sz="3200" b="1" i="1" dirty="0" smtClean="0"/>
              <a:t>   </a:t>
            </a:r>
            <a:r>
              <a:rPr lang="de-DE" sz="2800" b="1" i="1" dirty="0" smtClean="0"/>
              <a:t>Definition:</a:t>
            </a:r>
          </a:p>
          <a:p>
            <a:r>
              <a:rPr lang="en-US" sz="2800" b="1" i="1" dirty="0" smtClean="0">
                <a:solidFill>
                  <a:srgbClr val="0070C0"/>
                </a:solidFill>
              </a:rPr>
              <a:t>Considering </a:t>
            </a:r>
            <a:r>
              <a:rPr lang="en-US" sz="2800" b="1" i="1" dirty="0">
                <a:solidFill>
                  <a:srgbClr val="0070C0"/>
                </a:solidFill>
              </a:rPr>
              <a:t>these and many </a:t>
            </a:r>
            <a:r>
              <a:rPr lang="en-US" sz="2800" b="1" i="1" dirty="0" smtClean="0">
                <a:solidFill>
                  <a:srgbClr val="0070C0"/>
                </a:solidFill>
              </a:rPr>
              <a:t>other major </a:t>
            </a:r>
            <a:r>
              <a:rPr lang="en-US" sz="2800" b="1" i="1" dirty="0">
                <a:solidFill>
                  <a:srgbClr val="0070C0"/>
                </a:solidFill>
              </a:rPr>
              <a:t>and still growing impacts of </a:t>
            </a:r>
            <a:r>
              <a:rPr lang="en-US" sz="2800" b="1" i="1" dirty="0" smtClean="0">
                <a:solidFill>
                  <a:srgbClr val="0070C0"/>
                </a:solidFill>
              </a:rPr>
              <a:t>human </a:t>
            </a:r>
            <a:r>
              <a:rPr lang="en-US" sz="2800" b="1" i="1" dirty="0">
                <a:solidFill>
                  <a:srgbClr val="0070C0"/>
                </a:solidFill>
              </a:rPr>
              <a:t>activities on earth and atmosphere</a:t>
            </a:r>
            <a:r>
              <a:rPr lang="en-US" sz="2800" b="1" i="1" dirty="0" smtClean="0">
                <a:solidFill>
                  <a:srgbClr val="0070C0"/>
                </a:solidFill>
              </a:rPr>
              <a:t>, and </a:t>
            </a:r>
            <a:r>
              <a:rPr lang="en-US" sz="2800" b="1" i="1" dirty="0">
                <a:solidFill>
                  <a:srgbClr val="0070C0"/>
                </a:solidFill>
              </a:rPr>
              <a:t>at all, including global, scales, </a:t>
            </a:r>
            <a:r>
              <a:rPr lang="en-US" sz="2800" b="1" i="1" dirty="0" smtClean="0">
                <a:solidFill>
                  <a:srgbClr val="0070C0"/>
                </a:solidFill>
              </a:rPr>
              <a:t>it seems </a:t>
            </a:r>
            <a:r>
              <a:rPr lang="en-US" sz="2800" b="1" i="1" dirty="0">
                <a:solidFill>
                  <a:srgbClr val="0070C0"/>
                </a:solidFill>
              </a:rPr>
              <a:t>to us more than appropriate </a:t>
            </a:r>
            <a:r>
              <a:rPr lang="en-US" sz="2800" b="1" i="1" dirty="0" smtClean="0">
                <a:solidFill>
                  <a:srgbClr val="0070C0"/>
                </a:solidFill>
              </a:rPr>
              <a:t>to emphasize </a:t>
            </a:r>
            <a:r>
              <a:rPr lang="en-US" sz="2800" b="1" i="1" dirty="0">
                <a:solidFill>
                  <a:srgbClr val="0070C0"/>
                </a:solidFill>
              </a:rPr>
              <a:t>the central role of </a:t>
            </a:r>
            <a:r>
              <a:rPr lang="en-US" sz="2800" b="1" i="1" dirty="0" smtClean="0">
                <a:solidFill>
                  <a:srgbClr val="0070C0"/>
                </a:solidFill>
              </a:rPr>
              <a:t>mankind in </a:t>
            </a:r>
            <a:r>
              <a:rPr lang="en-US" sz="2800" b="1" i="1" dirty="0">
                <a:solidFill>
                  <a:srgbClr val="0070C0"/>
                </a:solidFill>
              </a:rPr>
              <a:t>geology and ecology by proposing </a:t>
            </a:r>
            <a:r>
              <a:rPr lang="en-US" sz="2800" b="1" i="1" dirty="0" smtClean="0">
                <a:solidFill>
                  <a:srgbClr val="0070C0"/>
                </a:solidFill>
              </a:rPr>
              <a:t>to use </a:t>
            </a:r>
            <a:r>
              <a:rPr lang="en-US" sz="2800" b="1" i="1" dirty="0">
                <a:solidFill>
                  <a:srgbClr val="0070C0"/>
                </a:solidFill>
              </a:rPr>
              <a:t>the term “</a:t>
            </a:r>
            <a:r>
              <a:rPr lang="en-US" sz="2800" b="1" i="1" dirty="0" err="1">
                <a:solidFill>
                  <a:srgbClr val="0070C0"/>
                </a:solidFill>
              </a:rPr>
              <a:t>anthropocene</a:t>
            </a:r>
            <a:r>
              <a:rPr lang="en-US" sz="2800" b="1" i="1" dirty="0">
                <a:solidFill>
                  <a:srgbClr val="0070C0"/>
                </a:solidFill>
              </a:rPr>
              <a:t>” for the </a:t>
            </a:r>
            <a:r>
              <a:rPr lang="en-US" sz="2800" b="1" i="1" dirty="0" smtClean="0">
                <a:solidFill>
                  <a:srgbClr val="0070C0"/>
                </a:solidFill>
              </a:rPr>
              <a:t>current </a:t>
            </a:r>
            <a:r>
              <a:rPr lang="en-US" sz="2800" b="1" i="1" dirty="0">
                <a:solidFill>
                  <a:srgbClr val="0070C0"/>
                </a:solidFill>
              </a:rPr>
              <a:t>geological epoch.</a:t>
            </a:r>
            <a:endParaRPr lang="de-DE" sz="2800" b="1" i="1" dirty="0" smtClean="0">
              <a:solidFill>
                <a:srgbClr val="0070C0"/>
              </a:solidFill>
            </a:endParaRPr>
          </a:p>
          <a:p>
            <a:r>
              <a:rPr lang="de-DE" sz="3200" b="1" i="1" dirty="0" smtClean="0"/>
              <a:t>2) The </a:t>
            </a:r>
            <a:r>
              <a:rPr lang="de-DE" sz="3200" b="1" i="1" dirty="0" err="1" smtClean="0"/>
              <a:t>Article</a:t>
            </a:r>
            <a:r>
              <a:rPr lang="de-DE" sz="3200" b="1" i="1" dirty="0" smtClean="0"/>
              <a:t> in Nature in </a:t>
            </a:r>
            <a:r>
              <a:rPr lang="de-DE" sz="3200" b="1" i="1" dirty="0" smtClean="0"/>
              <a:t>2002</a:t>
            </a:r>
            <a:endParaRPr lang="de-DE" sz="3200" b="1" i="1" dirty="0" smtClean="0"/>
          </a:p>
        </p:txBody>
      </p:sp>
    </p:spTree>
    <p:extLst>
      <p:ext uri="{BB962C8B-B14F-4D97-AF65-F5344CB8AC3E}">
        <p14:creationId xmlns:p14="http://schemas.microsoft.com/office/powerpoint/2010/main" val="217920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2720" y="517803"/>
            <a:ext cx="12019280" cy="6340197"/>
          </a:xfrm>
          <a:prstGeom prst="rect">
            <a:avLst/>
          </a:prstGeom>
          <a:noFill/>
        </p:spPr>
        <p:txBody>
          <a:bodyPr wrap="square" rtlCol="0">
            <a:spAutoFit/>
          </a:bodyPr>
          <a:lstStyle/>
          <a:p>
            <a:pPr algn="ctr"/>
            <a:r>
              <a:rPr lang="de-DE" sz="5400" b="1" i="1" dirty="0" smtClean="0">
                <a:solidFill>
                  <a:srgbClr val="C00000"/>
                </a:solidFill>
              </a:rPr>
              <a:t>ANTHROPOCENE</a:t>
            </a:r>
          </a:p>
          <a:p>
            <a:endParaRPr lang="de-DE" sz="4400" b="1" i="1" dirty="0" smtClean="0">
              <a:solidFill>
                <a:srgbClr val="0070C0"/>
              </a:solidFill>
            </a:endParaRPr>
          </a:p>
          <a:p>
            <a:r>
              <a:rPr lang="de-DE" sz="4400" b="1" i="1" dirty="0" err="1" smtClean="0">
                <a:solidFill>
                  <a:srgbClr val="0070C0"/>
                </a:solidFill>
              </a:rPr>
              <a:t>When</a:t>
            </a:r>
            <a:r>
              <a:rPr lang="de-DE" sz="4400" b="1" i="1" dirty="0" smtClean="0">
                <a:solidFill>
                  <a:srgbClr val="0070C0"/>
                </a:solidFill>
              </a:rPr>
              <a:t> </a:t>
            </a:r>
            <a:r>
              <a:rPr lang="de-DE" sz="4400" b="1" i="1" dirty="0" err="1" smtClean="0">
                <a:solidFill>
                  <a:srgbClr val="0070C0"/>
                </a:solidFill>
              </a:rPr>
              <a:t>did</a:t>
            </a:r>
            <a:r>
              <a:rPr lang="de-DE" sz="4400" b="1" i="1" dirty="0" smtClean="0">
                <a:solidFill>
                  <a:srgbClr val="0070C0"/>
                </a:solidFill>
              </a:rPr>
              <a:t> </a:t>
            </a:r>
            <a:r>
              <a:rPr lang="de-DE" sz="4400" b="1" i="1" dirty="0" err="1" smtClean="0">
                <a:solidFill>
                  <a:srgbClr val="0070C0"/>
                </a:solidFill>
              </a:rPr>
              <a:t>we</a:t>
            </a:r>
            <a:r>
              <a:rPr lang="de-DE" sz="4400" b="1" i="1" dirty="0" smtClean="0">
                <a:solidFill>
                  <a:srgbClr val="0070C0"/>
                </a:solidFill>
              </a:rPr>
              <a:t> </a:t>
            </a:r>
            <a:r>
              <a:rPr lang="de-DE" sz="4400" b="1" i="1" dirty="0" err="1" smtClean="0">
                <a:solidFill>
                  <a:srgbClr val="0070C0"/>
                </a:solidFill>
              </a:rPr>
              <a:t>become</a:t>
            </a:r>
            <a:r>
              <a:rPr lang="de-DE" sz="4400" b="1" i="1" dirty="0" smtClean="0">
                <a:solidFill>
                  <a:srgbClr val="0070C0"/>
                </a:solidFill>
              </a:rPr>
              <a:t> dominant, </a:t>
            </a:r>
            <a:r>
              <a:rPr lang="de-DE" sz="4400" b="1" i="1" dirty="0" err="1" smtClean="0">
                <a:solidFill>
                  <a:srgbClr val="0070C0"/>
                </a:solidFill>
              </a:rPr>
              <a:t>overriding</a:t>
            </a:r>
            <a:r>
              <a:rPr lang="de-DE" sz="4400" b="1" i="1" dirty="0" smtClean="0">
                <a:solidFill>
                  <a:srgbClr val="0070C0"/>
                </a:solidFill>
              </a:rPr>
              <a:t> </a:t>
            </a:r>
            <a:r>
              <a:rPr lang="de-DE" sz="4400" b="1" i="1" dirty="0" err="1" smtClean="0">
                <a:solidFill>
                  <a:srgbClr val="0070C0"/>
                </a:solidFill>
              </a:rPr>
              <a:t>natural</a:t>
            </a:r>
            <a:r>
              <a:rPr lang="de-DE" sz="4400" b="1" i="1" dirty="0" smtClean="0">
                <a:solidFill>
                  <a:srgbClr val="0070C0"/>
                </a:solidFill>
              </a:rPr>
              <a:t> </a:t>
            </a:r>
            <a:r>
              <a:rPr lang="de-DE" sz="4400" b="1" i="1" dirty="0" err="1" smtClean="0">
                <a:solidFill>
                  <a:srgbClr val="0070C0"/>
                </a:solidFill>
              </a:rPr>
              <a:t>forces</a:t>
            </a:r>
            <a:r>
              <a:rPr lang="de-DE" sz="4400" b="1" i="1" dirty="0" smtClean="0">
                <a:solidFill>
                  <a:srgbClr val="0070C0"/>
                </a:solidFill>
              </a:rPr>
              <a:t> </a:t>
            </a:r>
            <a:r>
              <a:rPr lang="de-DE" sz="4400" b="1" i="1" dirty="0" err="1" smtClean="0">
                <a:solidFill>
                  <a:srgbClr val="0070C0"/>
                </a:solidFill>
              </a:rPr>
              <a:t>to</a:t>
            </a:r>
            <a:r>
              <a:rPr lang="de-DE" sz="4400" b="1" i="1" dirty="0" smtClean="0">
                <a:solidFill>
                  <a:srgbClr val="0070C0"/>
                </a:solidFill>
              </a:rPr>
              <a:t> </a:t>
            </a:r>
            <a:r>
              <a:rPr lang="de-DE" sz="4400" b="1" i="1" dirty="0" err="1" smtClean="0">
                <a:solidFill>
                  <a:srgbClr val="0070C0"/>
                </a:solidFill>
              </a:rPr>
              <a:t>change</a:t>
            </a:r>
            <a:r>
              <a:rPr lang="de-DE" sz="4400" b="1" i="1" dirty="0" smtClean="0">
                <a:solidFill>
                  <a:srgbClr val="0070C0"/>
                </a:solidFill>
              </a:rPr>
              <a:t> </a:t>
            </a:r>
            <a:r>
              <a:rPr lang="de-DE" sz="4400" b="1" i="1" dirty="0" err="1" smtClean="0">
                <a:solidFill>
                  <a:srgbClr val="0070C0"/>
                </a:solidFill>
              </a:rPr>
              <a:t>the</a:t>
            </a:r>
            <a:r>
              <a:rPr lang="de-DE" sz="4400" b="1" i="1" dirty="0" smtClean="0">
                <a:solidFill>
                  <a:srgbClr val="0070C0"/>
                </a:solidFill>
              </a:rPr>
              <a:t> planet Earth?</a:t>
            </a:r>
          </a:p>
          <a:p>
            <a:endParaRPr lang="de-DE" sz="4400" dirty="0" smtClean="0"/>
          </a:p>
          <a:p>
            <a:r>
              <a:rPr lang="de-DE" sz="4400" b="1" i="1" dirty="0" smtClean="0"/>
              <a:t>The </a:t>
            </a:r>
            <a:r>
              <a:rPr lang="de-DE" sz="4400" b="1" i="1" dirty="0" err="1">
                <a:solidFill>
                  <a:srgbClr val="CC0099"/>
                </a:solidFill>
              </a:rPr>
              <a:t>T</a:t>
            </a:r>
            <a:r>
              <a:rPr lang="de-DE" sz="4400" b="1" i="1" dirty="0" err="1" smtClean="0">
                <a:solidFill>
                  <a:srgbClr val="CC0099"/>
                </a:solidFill>
              </a:rPr>
              <a:t>rinity</a:t>
            </a:r>
            <a:r>
              <a:rPr lang="de-DE" sz="4400" b="1" i="1" dirty="0" smtClean="0">
                <a:solidFill>
                  <a:srgbClr val="CC0099"/>
                </a:solidFill>
              </a:rPr>
              <a:t> </a:t>
            </a:r>
            <a:r>
              <a:rPr lang="de-DE" sz="4400" b="1" i="1" dirty="0" err="1" smtClean="0">
                <a:solidFill>
                  <a:srgbClr val="CC0099"/>
                </a:solidFill>
              </a:rPr>
              <a:t>test</a:t>
            </a:r>
            <a:r>
              <a:rPr lang="de-DE" sz="4400" b="1" i="1" dirty="0" smtClean="0">
                <a:solidFill>
                  <a:srgbClr val="CC0099"/>
                </a:solidFill>
              </a:rPr>
              <a:t> </a:t>
            </a:r>
            <a:r>
              <a:rPr lang="de-DE" sz="4400" b="1" i="1" dirty="0" err="1" smtClean="0"/>
              <a:t>of</a:t>
            </a:r>
            <a:r>
              <a:rPr lang="de-DE" sz="4400" b="1" i="1" dirty="0" smtClean="0"/>
              <a:t> 6 </a:t>
            </a:r>
            <a:r>
              <a:rPr lang="de-DE" sz="4400" b="1" i="1" dirty="0" err="1" smtClean="0"/>
              <a:t>July</a:t>
            </a:r>
            <a:r>
              <a:rPr lang="de-DE" sz="4400" b="1" i="1" dirty="0" smtClean="0"/>
              <a:t> 1945 in New Mexico, USA?</a:t>
            </a:r>
          </a:p>
          <a:p>
            <a:r>
              <a:rPr lang="de-DE" sz="4400" b="1" i="1" dirty="0" smtClean="0"/>
              <a:t>The </a:t>
            </a:r>
            <a:r>
              <a:rPr lang="de-DE" sz="4400" b="1" i="1" dirty="0" err="1" smtClean="0">
                <a:solidFill>
                  <a:srgbClr val="FF0000"/>
                </a:solidFill>
              </a:rPr>
              <a:t>steam</a:t>
            </a:r>
            <a:r>
              <a:rPr lang="de-DE" sz="4400" b="1" i="1" dirty="0" smtClean="0">
                <a:solidFill>
                  <a:srgbClr val="FF0000"/>
                </a:solidFill>
              </a:rPr>
              <a:t> </a:t>
            </a:r>
            <a:r>
              <a:rPr lang="de-DE" sz="4400" b="1" i="1" dirty="0" err="1" smtClean="0">
                <a:solidFill>
                  <a:srgbClr val="FF0000"/>
                </a:solidFill>
              </a:rPr>
              <a:t>engine</a:t>
            </a:r>
            <a:r>
              <a:rPr lang="de-DE" sz="4400" b="1" i="1" dirty="0" smtClean="0">
                <a:solidFill>
                  <a:srgbClr val="FF0000"/>
                </a:solidFill>
              </a:rPr>
              <a:t> </a:t>
            </a:r>
            <a:r>
              <a:rPr lang="de-DE" sz="4400" b="1" i="1" dirty="0" err="1" smtClean="0"/>
              <a:t>invented</a:t>
            </a:r>
            <a:r>
              <a:rPr lang="de-DE" sz="4400" b="1" i="1" dirty="0" smtClean="0"/>
              <a:t> </a:t>
            </a:r>
            <a:r>
              <a:rPr lang="de-DE" sz="4400" b="1" i="1" dirty="0" err="1" smtClean="0"/>
              <a:t>by</a:t>
            </a:r>
            <a:r>
              <a:rPr lang="de-DE" sz="4400" b="1" i="1" dirty="0" smtClean="0"/>
              <a:t> James Watt in </a:t>
            </a:r>
            <a:r>
              <a:rPr lang="de-DE" sz="4400" b="1" i="1" dirty="0" smtClean="0"/>
              <a:t>1784</a:t>
            </a:r>
            <a:r>
              <a:rPr lang="de-DE" sz="4400" b="1" i="1" dirty="0" smtClean="0"/>
              <a:t>?</a:t>
            </a:r>
            <a:endParaRPr lang="de-DE" sz="4400" b="1" i="1" dirty="0" smtClean="0"/>
          </a:p>
          <a:p>
            <a:r>
              <a:rPr lang="de-DE" sz="4400" b="1" i="1" dirty="0" err="1" smtClean="0"/>
              <a:t>Or</a:t>
            </a:r>
            <a:r>
              <a:rPr lang="de-DE" sz="4400" b="1" i="1" dirty="0" smtClean="0"/>
              <a:t> </a:t>
            </a:r>
            <a:r>
              <a:rPr lang="de-DE" sz="4400" b="1" i="1" dirty="0" err="1" smtClean="0"/>
              <a:t>even</a:t>
            </a:r>
            <a:r>
              <a:rPr lang="de-DE" sz="4400" b="1" i="1" dirty="0" smtClean="0"/>
              <a:t> </a:t>
            </a:r>
            <a:r>
              <a:rPr lang="de-DE" sz="4400" b="1" i="1" dirty="0" err="1" smtClean="0"/>
              <a:t>much</a:t>
            </a:r>
            <a:r>
              <a:rPr lang="de-DE" sz="4400" b="1" i="1" dirty="0" smtClean="0"/>
              <a:t> </a:t>
            </a:r>
            <a:r>
              <a:rPr lang="de-DE" sz="4400" b="1" i="1" dirty="0" err="1" smtClean="0"/>
              <a:t>earlier</a:t>
            </a:r>
            <a:r>
              <a:rPr lang="de-DE" sz="4400" b="1" i="1" dirty="0"/>
              <a:t>?</a:t>
            </a:r>
            <a:endParaRPr lang="de-DE" sz="4400" b="1" i="1" dirty="0" smtClean="0"/>
          </a:p>
          <a:p>
            <a:endParaRPr lang="de-DE" sz="4400" dirty="0"/>
          </a:p>
        </p:txBody>
      </p:sp>
    </p:spTree>
    <p:extLst>
      <p:ext uri="{BB962C8B-B14F-4D97-AF65-F5344CB8AC3E}">
        <p14:creationId xmlns:p14="http://schemas.microsoft.com/office/powerpoint/2010/main" val="201611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94640" y="-87640"/>
            <a:ext cx="11633200" cy="7109639"/>
          </a:xfrm>
          <a:prstGeom prst="rect">
            <a:avLst/>
          </a:prstGeom>
        </p:spPr>
        <p:txBody>
          <a:bodyPr wrap="square">
            <a:spAutoFit/>
          </a:bodyPr>
          <a:lstStyle/>
          <a:p>
            <a:pPr algn="just"/>
            <a:r>
              <a:rPr lang="en-US" sz="3600" b="1" i="1" dirty="0" smtClean="0">
                <a:solidFill>
                  <a:srgbClr val="0070C0"/>
                </a:solidFill>
              </a:rPr>
              <a:t>From the press release of the Nobel Prize Committee of the Swedish Academy of Sciences in 1995</a:t>
            </a:r>
          </a:p>
          <a:p>
            <a:pPr algn="just"/>
            <a:endParaRPr lang="en-US" sz="3200" b="1" i="1" dirty="0">
              <a:solidFill>
                <a:srgbClr val="0070C0"/>
              </a:solidFill>
            </a:endParaRPr>
          </a:p>
          <a:p>
            <a:pPr algn="just"/>
            <a:r>
              <a:rPr lang="en-US" sz="3200" b="1" i="1" dirty="0" smtClean="0">
                <a:solidFill>
                  <a:schemeClr val="tx1">
                    <a:lumMod val="75000"/>
                    <a:lumOff val="25000"/>
                  </a:schemeClr>
                </a:solidFill>
              </a:rPr>
              <a:t>The </a:t>
            </a:r>
            <a:r>
              <a:rPr lang="en-US" sz="3200" b="1" i="1" dirty="0">
                <a:solidFill>
                  <a:schemeClr val="tx1">
                    <a:lumMod val="75000"/>
                    <a:lumOff val="25000"/>
                  </a:schemeClr>
                </a:solidFill>
              </a:rPr>
              <a:t>scientist to take the next fundamental step towards a deeper understanding of the chemistry of the ozone layer was Paul </a:t>
            </a:r>
            <a:r>
              <a:rPr lang="en-US" sz="3200" b="1" i="1" dirty="0" err="1">
                <a:solidFill>
                  <a:schemeClr val="tx1">
                    <a:lumMod val="75000"/>
                    <a:lumOff val="25000"/>
                  </a:schemeClr>
                </a:solidFill>
              </a:rPr>
              <a:t>Crutzen</a:t>
            </a:r>
            <a:r>
              <a:rPr lang="en-US" sz="3200" b="1" i="1" dirty="0">
                <a:solidFill>
                  <a:schemeClr val="tx1">
                    <a:lumMod val="75000"/>
                    <a:lumOff val="25000"/>
                  </a:schemeClr>
                </a:solidFill>
              </a:rPr>
              <a:t>. In 1970 he showed that the nitrogen oxides NO and NO2 react catalytically (without themselves being consumed) with ozone, thus accelerating the rate of reduction of the ozone content.</a:t>
            </a:r>
          </a:p>
          <a:p>
            <a:pPr algn="just"/>
            <a:endParaRPr lang="en-US" sz="3200" b="1" i="1" dirty="0">
              <a:solidFill>
                <a:srgbClr val="0070C0"/>
              </a:solidFill>
            </a:endParaRPr>
          </a:p>
          <a:p>
            <a:r>
              <a:rPr lang="en-US" sz="3200" b="1" i="1" dirty="0">
                <a:solidFill>
                  <a:srgbClr val="C00000"/>
                </a:solidFill>
              </a:rPr>
              <a:t>NO + O3 -&gt; NO2 + O2</a:t>
            </a:r>
          </a:p>
          <a:p>
            <a:r>
              <a:rPr lang="en-US" sz="3200" b="1" i="1" dirty="0">
                <a:solidFill>
                  <a:srgbClr val="C00000"/>
                </a:solidFill>
              </a:rPr>
              <a:t>NO2+O -&gt; NO+O2</a:t>
            </a:r>
          </a:p>
          <a:p>
            <a:r>
              <a:rPr lang="en-US" sz="3200" b="1" i="1" dirty="0">
                <a:solidFill>
                  <a:srgbClr val="C00000"/>
                </a:solidFill>
              </a:rPr>
              <a:t>O3+uv-light -&gt; O2+O</a:t>
            </a:r>
          </a:p>
          <a:p>
            <a:r>
              <a:rPr lang="en-US" sz="3200" b="1" i="1" dirty="0">
                <a:solidFill>
                  <a:srgbClr val="C00000"/>
                </a:solidFill>
              </a:rPr>
              <a:t>______________________</a:t>
            </a:r>
          </a:p>
          <a:p>
            <a:r>
              <a:rPr lang="en-US" sz="3200" b="1" i="1" dirty="0">
                <a:solidFill>
                  <a:srgbClr val="C00000"/>
                </a:solidFill>
              </a:rPr>
              <a:t>Net result: 2O3 -&gt; 3O2</a:t>
            </a:r>
            <a:endParaRPr lang="de-DE" sz="3200" b="1" i="1" dirty="0">
              <a:solidFill>
                <a:srgbClr val="C00000"/>
              </a:solidFill>
            </a:endParaRPr>
          </a:p>
        </p:txBody>
      </p:sp>
    </p:spTree>
    <p:extLst>
      <p:ext uri="{BB962C8B-B14F-4D97-AF65-F5344CB8AC3E}">
        <p14:creationId xmlns:p14="http://schemas.microsoft.com/office/powerpoint/2010/main" val="1783723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386080" y="1058426"/>
            <a:ext cx="11612880" cy="4955203"/>
          </a:xfrm>
          <a:prstGeom prst="rect">
            <a:avLst/>
          </a:prstGeom>
        </p:spPr>
        <p:txBody>
          <a:bodyPr wrap="square">
            <a:spAutoFit/>
          </a:bodyPr>
          <a:lstStyle/>
          <a:p>
            <a:r>
              <a:rPr lang="en-US" sz="3600" b="1" i="1" dirty="0" smtClean="0"/>
              <a:t>Nobel Committee press release in 1995 continues:</a:t>
            </a:r>
          </a:p>
          <a:p>
            <a:endParaRPr lang="en-US" sz="2800" b="1" i="1" dirty="0" smtClean="0"/>
          </a:p>
          <a:p>
            <a:pPr algn="just"/>
            <a:r>
              <a:rPr lang="en-US" sz="2800" b="1" i="1" dirty="0" smtClean="0"/>
              <a:t>These </a:t>
            </a:r>
            <a:r>
              <a:rPr lang="en-US" sz="2800" b="1" i="1" dirty="0"/>
              <a:t>nitrogen oxides are formed in the atmosphere through the decay of the chemically stable nitrous oxide </a:t>
            </a:r>
            <a:r>
              <a:rPr lang="en-US" sz="2800" b="1" i="1" dirty="0" smtClean="0"/>
              <a:t>N₂O</a:t>
            </a:r>
            <a:r>
              <a:rPr lang="en-US" sz="2800" b="1" i="1" dirty="0"/>
              <a:t>, which originates from microbiological transformations at the ground. The connection demonstrated by </a:t>
            </a:r>
            <a:r>
              <a:rPr lang="en-US" sz="2800" b="1" i="1" dirty="0" err="1"/>
              <a:t>Crutzen</a:t>
            </a:r>
            <a:r>
              <a:rPr lang="en-US" sz="2800" b="1" i="1" dirty="0"/>
              <a:t> between microorganisms in the soil and the thickness of the ozone layer is one of the motives for the recent rapid development of research on global biogeochemical cycles</a:t>
            </a:r>
            <a:r>
              <a:rPr lang="en-US" sz="2800" b="1" i="1" dirty="0" smtClean="0"/>
              <a:t>.</a:t>
            </a:r>
          </a:p>
          <a:p>
            <a:pPr algn="just"/>
            <a:endParaRPr lang="en-US" sz="2800" b="1" i="1" dirty="0"/>
          </a:p>
          <a:p>
            <a:pPr algn="just"/>
            <a:r>
              <a:rPr lang="en-US" sz="2800" b="1" i="1" dirty="0" smtClean="0">
                <a:solidFill>
                  <a:srgbClr val="FF0000"/>
                </a:solidFill>
              </a:rPr>
              <a:t>Hence, the global increase in nitrogen fertilization increases the attack on the stratospheric ozone layer</a:t>
            </a:r>
            <a:endParaRPr lang="de-DE" sz="2800" b="1" i="1" dirty="0">
              <a:solidFill>
                <a:srgbClr val="FF0000"/>
              </a:solidFill>
            </a:endParaRPr>
          </a:p>
        </p:txBody>
      </p:sp>
    </p:spTree>
    <p:extLst>
      <p:ext uri="{BB962C8B-B14F-4D97-AF65-F5344CB8AC3E}">
        <p14:creationId xmlns:p14="http://schemas.microsoft.com/office/powerpoint/2010/main" val="1669875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1081087" y="828675"/>
            <a:ext cx="10029825" cy="5200650"/>
          </a:xfrm>
          <a:prstGeom prst="rect">
            <a:avLst/>
          </a:prstGeom>
        </p:spPr>
      </p:pic>
      <p:sp>
        <p:nvSpPr>
          <p:cNvPr id="3" name="Textfeld 2"/>
          <p:cNvSpPr txBox="1"/>
          <p:nvPr/>
        </p:nvSpPr>
        <p:spPr>
          <a:xfrm>
            <a:off x="680719" y="305455"/>
            <a:ext cx="10830560" cy="523220"/>
          </a:xfrm>
          <a:prstGeom prst="rect">
            <a:avLst/>
          </a:prstGeom>
          <a:noFill/>
        </p:spPr>
        <p:txBody>
          <a:bodyPr wrap="square" rtlCol="0">
            <a:spAutoFit/>
          </a:bodyPr>
          <a:lstStyle/>
          <a:p>
            <a:pPr algn="ctr"/>
            <a:r>
              <a:rPr lang="de-DE" sz="2800" b="1" i="1" dirty="0" smtClean="0"/>
              <a:t>Nitrogen Oxides </a:t>
            </a:r>
            <a:r>
              <a:rPr lang="de-DE" sz="2800" b="1" i="1" dirty="0"/>
              <a:t>D</a:t>
            </a:r>
            <a:r>
              <a:rPr lang="de-DE" sz="2800" b="1" i="1" dirty="0" smtClean="0"/>
              <a:t>ominate </a:t>
            </a:r>
            <a:r>
              <a:rPr lang="de-DE" sz="2800" b="1" i="1" dirty="0" err="1" smtClean="0"/>
              <a:t>the</a:t>
            </a:r>
            <a:r>
              <a:rPr lang="de-DE" sz="2800" b="1" i="1" dirty="0" smtClean="0"/>
              <a:t> </a:t>
            </a:r>
            <a:r>
              <a:rPr lang="de-DE" sz="2800" b="1" i="1" dirty="0" err="1" smtClean="0"/>
              <a:t>Ozone</a:t>
            </a:r>
            <a:r>
              <a:rPr lang="de-DE" sz="2800" b="1" i="1" dirty="0" smtClean="0"/>
              <a:t> </a:t>
            </a:r>
            <a:r>
              <a:rPr lang="de-DE" sz="2800" b="1" i="1" dirty="0" err="1"/>
              <a:t>D</a:t>
            </a:r>
            <a:r>
              <a:rPr lang="de-DE" sz="2800" b="1" i="1" dirty="0" err="1" smtClean="0"/>
              <a:t>estruction</a:t>
            </a:r>
            <a:r>
              <a:rPr lang="de-DE" sz="2800" b="1" i="1" dirty="0" smtClean="0"/>
              <a:t> in </a:t>
            </a:r>
            <a:r>
              <a:rPr lang="de-DE" sz="2800" b="1" i="1" dirty="0" err="1" smtClean="0"/>
              <a:t>the</a:t>
            </a:r>
            <a:r>
              <a:rPr lang="de-DE" sz="2800" b="1" i="1" dirty="0" smtClean="0"/>
              <a:t> </a:t>
            </a:r>
            <a:r>
              <a:rPr lang="de-DE" sz="2800" b="1" i="1" dirty="0" err="1"/>
              <a:t>S</a:t>
            </a:r>
            <a:r>
              <a:rPr lang="de-DE" sz="2800" b="1" i="1" dirty="0" err="1" smtClean="0"/>
              <a:t>tratosphere</a:t>
            </a:r>
            <a:endParaRPr lang="de-DE" sz="2800" b="1" i="1" dirty="0"/>
          </a:p>
        </p:txBody>
      </p:sp>
      <p:sp>
        <p:nvSpPr>
          <p:cNvPr id="4" name="Textfeld 3"/>
          <p:cNvSpPr txBox="1"/>
          <p:nvPr/>
        </p:nvSpPr>
        <p:spPr>
          <a:xfrm>
            <a:off x="1940560" y="6228080"/>
            <a:ext cx="3444240" cy="369332"/>
          </a:xfrm>
          <a:prstGeom prst="rect">
            <a:avLst/>
          </a:prstGeom>
          <a:noFill/>
        </p:spPr>
        <p:txBody>
          <a:bodyPr wrap="square" rtlCol="0">
            <a:spAutoFit/>
          </a:bodyPr>
          <a:lstStyle/>
          <a:p>
            <a:r>
              <a:rPr lang="de-DE" dirty="0" smtClean="0"/>
              <a:t>Source: Müller, </a:t>
            </a:r>
            <a:r>
              <a:rPr lang="de-DE" dirty="0" err="1" smtClean="0"/>
              <a:t>Ambio</a:t>
            </a:r>
            <a:r>
              <a:rPr lang="de-DE" dirty="0" smtClean="0"/>
              <a:t>, 2020</a:t>
            </a:r>
            <a:endParaRPr lang="de-DE" dirty="0"/>
          </a:p>
        </p:txBody>
      </p:sp>
    </p:spTree>
    <p:extLst>
      <p:ext uri="{BB962C8B-B14F-4D97-AF65-F5344CB8AC3E}">
        <p14:creationId xmlns:p14="http://schemas.microsoft.com/office/powerpoint/2010/main" val="14323651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1503</Words>
  <Application>Microsoft Office PowerPoint</Application>
  <PresentationFormat>Breitbild</PresentationFormat>
  <Paragraphs>116</Paragraphs>
  <Slides>17</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Arial</vt:lpstr>
      <vt:lpstr>Calibri</vt:lpstr>
      <vt:lpstr>Calibri Light</vt:lpstr>
      <vt:lpstr>Office</vt:lpstr>
      <vt:lpstr>Multiple Reasons for the Anthropocene   Paul Crutzen’s Contribution to Save Planetary Boundaries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Max-Planck-Institut f. Meteorologie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Firestorms as a Surface Cooling Agent</dc:title>
  <dc:creator>Hartmut Graßl</dc:creator>
  <cp:lastModifiedBy>Hartmut Graßl</cp:lastModifiedBy>
  <cp:revision>68</cp:revision>
  <cp:lastPrinted>2021-06-30T12:32:07Z</cp:lastPrinted>
  <dcterms:created xsi:type="dcterms:W3CDTF">2021-05-20T15:27:31Z</dcterms:created>
  <dcterms:modified xsi:type="dcterms:W3CDTF">2021-07-02T08:13:54Z</dcterms:modified>
</cp:coreProperties>
</file>