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theme/theme4.xml" ContentType="application/vnd.openxmlformats-officedocument.theme+xml"/>
  <Override PartName="/ppt/slideLayouts/slideLayout5.xml" ContentType="application/vnd.openxmlformats-officedocument.presentationml.slideLayout+xml"/>
  <Override PartName="/ppt/theme/theme5.xml" ContentType="application/vnd.openxmlformats-officedocument.theme+xml"/>
  <Override PartName="/ppt/slideLayouts/slideLayout6.xml" ContentType="application/vnd.openxmlformats-officedocument.presentationml.slideLayout+xml"/>
  <Override PartName="/ppt/theme/theme6.xml" ContentType="application/vnd.openxmlformats-officedocument.theme+xml"/>
  <Override PartName="/ppt/slideLayouts/slideLayout7.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62" r:id="rId2"/>
    <p:sldMasterId id="2147483664" r:id="rId3"/>
    <p:sldMasterId id="2147483666" r:id="rId4"/>
    <p:sldMasterId id="2147483668" r:id="rId5"/>
    <p:sldMasterId id="2147483670" r:id="rId6"/>
    <p:sldMasterId id="2147483672" r:id="rId7"/>
  </p:sldMasterIdLst>
  <p:notesMasterIdLst>
    <p:notesMasterId r:id="rId14"/>
  </p:notesMasterIdLst>
  <p:sldIdLst>
    <p:sldId id="256" r:id="rId8"/>
    <p:sldId id="264" r:id="rId9"/>
    <p:sldId id="265" r:id="rId10"/>
    <p:sldId id="266" r:id="rId11"/>
    <p:sldId id="267" r:id="rId12"/>
    <p:sldId id="268" r:id="rId13"/>
  </p:sldIdLst>
  <p:sldSz cx="9144000" cy="5143500" type="screen16x9"/>
  <p:notesSz cx="6858000" cy="9144000"/>
  <p:defaultTextStyle>
    <a:defPPr>
      <a:defRPr lang="en-US"/>
    </a:defPPr>
    <a:lvl1pPr marL="0" algn="l" defTabSz="89714" rtl="0" eaLnBrk="1" latinLnBrk="0" hangingPunct="1">
      <a:defRPr sz="353" kern="1200">
        <a:solidFill>
          <a:schemeClr val="tx1"/>
        </a:solidFill>
        <a:latin typeface="+mn-lt"/>
        <a:ea typeface="+mn-ea"/>
        <a:cs typeface="+mn-cs"/>
      </a:defRPr>
    </a:lvl1pPr>
    <a:lvl2pPr marL="89714" algn="l" defTabSz="89714" rtl="0" eaLnBrk="1" latinLnBrk="0" hangingPunct="1">
      <a:defRPr sz="353" kern="1200">
        <a:solidFill>
          <a:schemeClr val="tx1"/>
        </a:solidFill>
        <a:latin typeface="+mn-lt"/>
        <a:ea typeface="+mn-ea"/>
        <a:cs typeface="+mn-cs"/>
      </a:defRPr>
    </a:lvl2pPr>
    <a:lvl3pPr marL="179431" algn="l" defTabSz="89714" rtl="0" eaLnBrk="1" latinLnBrk="0" hangingPunct="1">
      <a:defRPr sz="353" kern="1200">
        <a:solidFill>
          <a:schemeClr val="tx1"/>
        </a:solidFill>
        <a:latin typeface="+mn-lt"/>
        <a:ea typeface="+mn-ea"/>
        <a:cs typeface="+mn-cs"/>
      </a:defRPr>
    </a:lvl3pPr>
    <a:lvl4pPr marL="269146" algn="l" defTabSz="89714" rtl="0" eaLnBrk="1" latinLnBrk="0" hangingPunct="1">
      <a:defRPr sz="353" kern="1200">
        <a:solidFill>
          <a:schemeClr val="tx1"/>
        </a:solidFill>
        <a:latin typeface="+mn-lt"/>
        <a:ea typeface="+mn-ea"/>
        <a:cs typeface="+mn-cs"/>
      </a:defRPr>
    </a:lvl4pPr>
    <a:lvl5pPr marL="358861" algn="l" defTabSz="89714" rtl="0" eaLnBrk="1" latinLnBrk="0" hangingPunct="1">
      <a:defRPr sz="353" kern="1200">
        <a:solidFill>
          <a:schemeClr val="tx1"/>
        </a:solidFill>
        <a:latin typeface="+mn-lt"/>
        <a:ea typeface="+mn-ea"/>
        <a:cs typeface="+mn-cs"/>
      </a:defRPr>
    </a:lvl5pPr>
    <a:lvl6pPr marL="448576" algn="l" defTabSz="89714" rtl="0" eaLnBrk="1" latinLnBrk="0" hangingPunct="1">
      <a:defRPr sz="353" kern="1200">
        <a:solidFill>
          <a:schemeClr val="tx1"/>
        </a:solidFill>
        <a:latin typeface="+mn-lt"/>
        <a:ea typeface="+mn-ea"/>
        <a:cs typeface="+mn-cs"/>
      </a:defRPr>
    </a:lvl6pPr>
    <a:lvl7pPr marL="538290" algn="l" defTabSz="89714" rtl="0" eaLnBrk="1" latinLnBrk="0" hangingPunct="1">
      <a:defRPr sz="353" kern="1200">
        <a:solidFill>
          <a:schemeClr val="tx1"/>
        </a:solidFill>
        <a:latin typeface="+mn-lt"/>
        <a:ea typeface="+mn-ea"/>
        <a:cs typeface="+mn-cs"/>
      </a:defRPr>
    </a:lvl7pPr>
    <a:lvl8pPr marL="628007" algn="l" defTabSz="89714" rtl="0" eaLnBrk="1" latinLnBrk="0" hangingPunct="1">
      <a:defRPr sz="353" kern="1200">
        <a:solidFill>
          <a:schemeClr val="tx1"/>
        </a:solidFill>
        <a:latin typeface="+mn-lt"/>
        <a:ea typeface="+mn-ea"/>
        <a:cs typeface="+mn-cs"/>
      </a:defRPr>
    </a:lvl8pPr>
    <a:lvl9pPr marL="717721" algn="l" defTabSz="89714" rtl="0" eaLnBrk="1" latinLnBrk="0" hangingPunct="1">
      <a:defRPr sz="353"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FC5DF"/>
    <a:srgbClr val="00A0D2"/>
    <a:srgbClr val="E1E1E1"/>
    <a:srgbClr val="00A1BC"/>
    <a:srgbClr val="00B4D2"/>
    <a:srgbClr val="0095BB"/>
    <a:srgbClr val="00B0DC"/>
    <a:srgbClr val="00B0BE"/>
    <a:srgbClr val="008DB0"/>
    <a:srgbClr val="00B3D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6733"/>
    <p:restoredTop sz="94623"/>
  </p:normalViewPr>
  <p:slideViewPr>
    <p:cSldViewPr snapToGrid="0" snapToObjects="1">
      <p:cViewPr varScale="1">
        <p:scale>
          <a:sx n="175" d="100"/>
          <a:sy n="175" d="100"/>
        </p:scale>
        <p:origin x="324" y="12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tableStyles" Target="tableStyles.xml"/><Relationship Id="rId3" Type="http://schemas.openxmlformats.org/officeDocument/2006/relationships/slideMaster" Target="slideMasters/slideMaster3.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5" Type="http://schemas.openxmlformats.org/officeDocument/2006/relationships/slideMaster" Target="slideMasters/slideMaster5.xml"/><Relationship Id="rId15" Type="http://schemas.openxmlformats.org/officeDocument/2006/relationships/presProps" Target="presProps.xml"/><Relationship Id="rId10" Type="http://schemas.openxmlformats.org/officeDocument/2006/relationships/slide" Target="slides/slide3.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CB85ACC-7566-4D45-A985-3729A2E65168}" type="datetimeFigureOut">
              <a:rPr lang="en-US" smtClean="0"/>
              <a:t>6/16/2021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CD4824E-09F4-6D40-98EA-9D82F5F584E8}" type="slidenum">
              <a:rPr lang="en-US" smtClean="0"/>
              <a:t>‹N°›</a:t>
            </a:fld>
            <a:endParaRPr lang="en-US"/>
          </a:p>
        </p:txBody>
      </p:sp>
    </p:spTree>
    <p:extLst>
      <p:ext uri="{BB962C8B-B14F-4D97-AF65-F5344CB8AC3E}">
        <p14:creationId xmlns:p14="http://schemas.microsoft.com/office/powerpoint/2010/main" val="2417529167"/>
      </p:ext>
    </p:extLst>
  </p:cSld>
  <p:clrMap bg1="lt1" tx1="dk1" bg2="lt2" tx2="dk2" accent1="accent1" accent2="accent2" accent3="accent3" accent4="accent4" accent5="accent5" accent6="accent6" hlink="hlink" folHlink="folHlink"/>
  <p:notesStyle>
    <a:lvl1pPr marL="0" algn="l" defTabSz="685263" rtl="0" eaLnBrk="1" latinLnBrk="0" hangingPunct="1">
      <a:defRPr sz="899" kern="1200">
        <a:solidFill>
          <a:schemeClr val="tx1"/>
        </a:solidFill>
        <a:latin typeface="+mn-lt"/>
        <a:ea typeface="+mn-ea"/>
        <a:cs typeface="+mn-cs"/>
      </a:defRPr>
    </a:lvl1pPr>
    <a:lvl2pPr marL="342632" algn="l" defTabSz="685263" rtl="0" eaLnBrk="1" latinLnBrk="0" hangingPunct="1">
      <a:defRPr sz="899" kern="1200">
        <a:solidFill>
          <a:schemeClr val="tx1"/>
        </a:solidFill>
        <a:latin typeface="+mn-lt"/>
        <a:ea typeface="+mn-ea"/>
        <a:cs typeface="+mn-cs"/>
      </a:defRPr>
    </a:lvl2pPr>
    <a:lvl3pPr marL="685263" algn="l" defTabSz="685263" rtl="0" eaLnBrk="1" latinLnBrk="0" hangingPunct="1">
      <a:defRPr sz="899" kern="1200">
        <a:solidFill>
          <a:schemeClr val="tx1"/>
        </a:solidFill>
        <a:latin typeface="+mn-lt"/>
        <a:ea typeface="+mn-ea"/>
        <a:cs typeface="+mn-cs"/>
      </a:defRPr>
    </a:lvl3pPr>
    <a:lvl4pPr marL="1027893" algn="l" defTabSz="685263" rtl="0" eaLnBrk="1" latinLnBrk="0" hangingPunct="1">
      <a:defRPr sz="899" kern="1200">
        <a:solidFill>
          <a:schemeClr val="tx1"/>
        </a:solidFill>
        <a:latin typeface="+mn-lt"/>
        <a:ea typeface="+mn-ea"/>
        <a:cs typeface="+mn-cs"/>
      </a:defRPr>
    </a:lvl4pPr>
    <a:lvl5pPr marL="1370525" algn="l" defTabSz="685263" rtl="0" eaLnBrk="1" latinLnBrk="0" hangingPunct="1">
      <a:defRPr sz="899" kern="1200">
        <a:solidFill>
          <a:schemeClr val="tx1"/>
        </a:solidFill>
        <a:latin typeface="+mn-lt"/>
        <a:ea typeface="+mn-ea"/>
        <a:cs typeface="+mn-cs"/>
      </a:defRPr>
    </a:lvl5pPr>
    <a:lvl6pPr marL="1713156" algn="l" defTabSz="685263" rtl="0" eaLnBrk="1" latinLnBrk="0" hangingPunct="1">
      <a:defRPr sz="899" kern="1200">
        <a:solidFill>
          <a:schemeClr val="tx1"/>
        </a:solidFill>
        <a:latin typeface="+mn-lt"/>
        <a:ea typeface="+mn-ea"/>
        <a:cs typeface="+mn-cs"/>
      </a:defRPr>
    </a:lvl6pPr>
    <a:lvl7pPr marL="2055788" algn="l" defTabSz="685263" rtl="0" eaLnBrk="1" latinLnBrk="0" hangingPunct="1">
      <a:defRPr sz="899" kern="1200">
        <a:solidFill>
          <a:schemeClr val="tx1"/>
        </a:solidFill>
        <a:latin typeface="+mn-lt"/>
        <a:ea typeface="+mn-ea"/>
        <a:cs typeface="+mn-cs"/>
      </a:defRPr>
    </a:lvl7pPr>
    <a:lvl8pPr marL="2398418" algn="l" defTabSz="685263" rtl="0" eaLnBrk="1" latinLnBrk="0" hangingPunct="1">
      <a:defRPr sz="899" kern="1200">
        <a:solidFill>
          <a:schemeClr val="tx1"/>
        </a:solidFill>
        <a:latin typeface="+mn-lt"/>
        <a:ea typeface="+mn-ea"/>
        <a:cs typeface="+mn-cs"/>
      </a:defRPr>
    </a:lvl8pPr>
    <a:lvl9pPr marL="2741049" algn="l" defTabSz="685263" rtl="0" eaLnBrk="1" latinLnBrk="0" hangingPunct="1">
      <a:defRPr sz="899"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79651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4317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18542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492496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81850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7151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810994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1.xml"/><Relationship Id="rId1" Type="http://schemas.openxmlformats.org/officeDocument/2006/relationships/slideLayout" Target="../slideLayouts/slideLayout1.xml"/><Relationship Id="rId5" Type="http://schemas.openxmlformats.org/officeDocument/2006/relationships/image" Target="../media/image3.emf"/><Relationship Id="rId4" Type="http://schemas.openxmlformats.org/officeDocument/2006/relationships/image" Target="../media/image2.emf"/></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theme" Target="../theme/theme2.xml"/><Relationship Id="rId1" Type="http://schemas.openxmlformats.org/officeDocument/2006/relationships/slideLayout" Target="../slideLayouts/slideLayout2.xml"/><Relationship Id="rId6" Type="http://schemas.openxmlformats.org/officeDocument/2006/relationships/image" Target="../media/image2.emf"/><Relationship Id="rId5" Type="http://schemas.openxmlformats.org/officeDocument/2006/relationships/image" Target="../media/image3.emf"/><Relationship Id="rId4" Type="http://schemas.openxmlformats.org/officeDocument/2006/relationships/image" Target="../media/image5.jp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theme" Target="../theme/theme3.xml"/><Relationship Id="rId1" Type="http://schemas.openxmlformats.org/officeDocument/2006/relationships/slideLayout" Target="../slideLayouts/slideLayout3.xml"/><Relationship Id="rId6" Type="http://schemas.openxmlformats.org/officeDocument/2006/relationships/image" Target="../media/image2.emf"/><Relationship Id="rId5" Type="http://schemas.openxmlformats.org/officeDocument/2006/relationships/image" Target="../media/image3.emf"/><Relationship Id="rId4" Type="http://schemas.openxmlformats.org/officeDocument/2006/relationships/image" Target="../media/image5.jp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theme" Target="../theme/theme4.xml"/><Relationship Id="rId1" Type="http://schemas.openxmlformats.org/officeDocument/2006/relationships/slideLayout" Target="../slideLayouts/slideLayout4.xml"/><Relationship Id="rId6" Type="http://schemas.openxmlformats.org/officeDocument/2006/relationships/image" Target="../media/image2.emf"/><Relationship Id="rId5" Type="http://schemas.openxmlformats.org/officeDocument/2006/relationships/image" Target="../media/image3.emf"/><Relationship Id="rId4" Type="http://schemas.openxmlformats.org/officeDocument/2006/relationships/image" Target="../media/image5.jpg"/></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theme" Target="../theme/theme5.xml"/><Relationship Id="rId1" Type="http://schemas.openxmlformats.org/officeDocument/2006/relationships/slideLayout" Target="../slideLayouts/slideLayout5.xml"/><Relationship Id="rId6" Type="http://schemas.openxmlformats.org/officeDocument/2006/relationships/image" Target="../media/image2.emf"/><Relationship Id="rId5" Type="http://schemas.openxmlformats.org/officeDocument/2006/relationships/image" Target="../media/image3.emf"/><Relationship Id="rId4" Type="http://schemas.openxmlformats.org/officeDocument/2006/relationships/image" Target="../media/image5.jpg"/></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theme" Target="../theme/theme6.xml"/><Relationship Id="rId1" Type="http://schemas.openxmlformats.org/officeDocument/2006/relationships/slideLayout" Target="../slideLayouts/slideLayout6.xml"/><Relationship Id="rId6" Type="http://schemas.openxmlformats.org/officeDocument/2006/relationships/image" Target="../media/image2.emf"/><Relationship Id="rId5" Type="http://schemas.openxmlformats.org/officeDocument/2006/relationships/image" Target="../media/image3.emf"/><Relationship Id="rId4" Type="http://schemas.openxmlformats.org/officeDocument/2006/relationships/image" Target="../media/image5.jpg"/></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theme" Target="../theme/theme7.xml"/><Relationship Id="rId1" Type="http://schemas.openxmlformats.org/officeDocument/2006/relationships/slideLayout" Target="../slideLayouts/slideLayout7.xml"/><Relationship Id="rId6" Type="http://schemas.openxmlformats.org/officeDocument/2006/relationships/image" Target="../media/image2.emf"/><Relationship Id="rId5" Type="http://schemas.openxmlformats.org/officeDocument/2006/relationships/image" Target="../media/image3.emf"/><Relationship Id="rId4" Type="http://schemas.openxmlformats.org/officeDocument/2006/relationships/image" Target="../media/image5.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picture containing light, night sky&#10;&#10;Description automatically generated">
            <a:extLst>
              <a:ext uri="{FF2B5EF4-FFF2-40B4-BE49-F238E27FC236}">
                <a16:creationId xmlns="" xmlns:a16="http://schemas.microsoft.com/office/drawing/2014/main" id="{8EE887FA-C0FC-E342-ABF2-9814A05C2EC5}"/>
              </a:ext>
            </a:extLst>
          </p:cNvPr>
          <p:cNvPicPr>
            <a:picLocks noChangeAspect="1"/>
          </p:cNvPicPr>
          <p:nvPr userDrawn="1"/>
        </p:nvPicPr>
        <p:blipFill>
          <a:blip r:embed="rId3"/>
          <a:stretch>
            <a:fillRect/>
          </a:stretch>
        </p:blipFill>
        <p:spPr>
          <a:xfrm>
            <a:off x="0" y="340"/>
            <a:ext cx="9144000" cy="5142820"/>
          </a:xfrm>
          <a:prstGeom prst="rect">
            <a:avLst/>
          </a:prstGeom>
        </p:spPr>
      </p:pic>
      <p:sp>
        <p:nvSpPr>
          <p:cNvPr id="6" name="Rectangle 5">
            <a:extLst>
              <a:ext uri="{FF2B5EF4-FFF2-40B4-BE49-F238E27FC236}">
                <a16:creationId xmlns="" xmlns:a16="http://schemas.microsoft.com/office/drawing/2014/main" id="{7E505C7F-A6CF-D248-952C-36F2040C641E}"/>
              </a:ext>
            </a:extLst>
          </p:cNvPr>
          <p:cNvSpPr/>
          <p:nvPr userDrawn="1"/>
        </p:nvSpPr>
        <p:spPr>
          <a:xfrm>
            <a:off x="1" y="4876244"/>
            <a:ext cx="9144000" cy="2563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147" dirty="0"/>
          </a:p>
        </p:txBody>
      </p:sp>
      <p:sp>
        <p:nvSpPr>
          <p:cNvPr id="15" name="TextBox 14">
            <a:extLst>
              <a:ext uri="{FF2B5EF4-FFF2-40B4-BE49-F238E27FC236}">
                <a16:creationId xmlns="" xmlns:a16="http://schemas.microsoft.com/office/drawing/2014/main" id="{46CC5158-FDC6-F940-91AB-3B9665AAF961}"/>
              </a:ext>
            </a:extLst>
          </p:cNvPr>
          <p:cNvSpPr txBox="1"/>
          <p:nvPr userDrawn="1"/>
        </p:nvSpPr>
        <p:spPr>
          <a:xfrm>
            <a:off x="7920635" y="4895301"/>
            <a:ext cx="1075157" cy="261482"/>
          </a:xfrm>
          <a:prstGeom prst="rect">
            <a:avLst/>
          </a:prstGeom>
          <a:noFill/>
        </p:spPr>
        <p:txBody>
          <a:bodyPr wrap="square" rtlCol="0">
            <a:spAutoFit/>
          </a:bodyPr>
          <a:lstStyle/>
          <a:p>
            <a:pPr algn="r"/>
            <a:r>
              <a:rPr lang="en-US" sz="1099" b="0" i="0" baseline="0" dirty="0">
                <a:solidFill>
                  <a:schemeClr val="bg1"/>
                </a:solidFill>
                <a:latin typeface="DIN-Medium" pitchFamily="2" charset="0"/>
              </a:rPr>
              <a:t>CTBTO.ORG</a:t>
            </a:r>
          </a:p>
        </p:txBody>
      </p:sp>
      <p:sp>
        <p:nvSpPr>
          <p:cNvPr id="16" name="Rectangle 15">
            <a:extLst>
              <a:ext uri="{FF2B5EF4-FFF2-40B4-BE49-F238E27FC236}">
                <a16:creationId xmlns="" xmlns:a16="http://schemas.microsoft.com/office/drawing/2014/main" id="{11BF5C8F-818D-D540-B729-29710F7029AD}"/>
              </a:ext>
            </a:extLst>
          </p:cNvPr>
          <p:cNvSpPr/>
          <p:nvPr userDrawn="1"/>
        </p:nvSpPr>
        <p:spPr>
          <a:xfrm>
            <a:off x="123276" y="4875274"/>
            <a:ext cx="3772372" cy="261482"/>
          </a:xfrm>
          <a:prstGeom prst="rect">
            <a:avLst/>
          </a:prstGeom>
        </p:spPr>
        <p:txBody>
          <a:bodyPr wrap="square">
            <a:spAutoFit/>
          </a:bodyPr>
          <a:lstStyle/>
          <a:p>
            <a:r>
              <a:rPr lang="en-US" sz="1099" b="0" i="0" baseline="0" dirty="0">
                <a:solidFill>
                  <a:schemeClr val="bg1"/>
                </a:solidFill>
                <a:latin typeface="DIN-Light" pitchFamily="2" charset="0"/>
              </a:rPr>
              <a:t>PUTTING AN END TO NUCLEAR EXPLOSIONS </a:t>
            </a:r>
            <a:endParaRPr lang="x-none" sz="1099" dirty="0"/>
          </a:p>
        </p:txBody>
      </p:sp>
      <p:pic>
        <p:nvPicPr>
          <p:cNvPr id="10" name="Picture 9">
            <a:extLst>
              <a:ext uri="{FF2B5EF4-FFF2-40B4-BE49-F238E27FC236}">
                <a16:creationId xmlns="" xmlns:a16="http://schemas.microsoft.com/office/drawing/2014/main" id="{BFE79601-E553-A349-BA44-52D590EC0A42}"/>
              </a:ext>
            </a:extLst>
          </p:cNvPr>
          <p:cNvPicPr>
            <a:picLocks noChangeAspect="1"/>
          </p:cNvPicPr>
          <p:nvPr userDrawn="1"/>
        </p:nvPicPr>
        <p:blipFill>
          <a:blip r:embed="rId4"/>
          <a:stretch>
            <a:fillRect/>
          </a:stretch>
        </p:blipFill>
        <p:spPr>
          <a:xfrm>
            <a:off x="6751778" y="283003"/>
            <a:ext cx="1879332" cy="498136"/>
          </a:xfrm>
          <a:prstGeom prst="rect">
            <a:avLst/>
          </a:prstGeom>
        </p:spPr>
      </p:pic>
      <p:pic>
        <p:nvPicPr>
          <p:cNvPr id="9" name="Picture 8">
            <a:extLst>
              <a:ext uri="{FF2B5EF4-FFF2-40B4-BE49-F238E27FC236}">
                <a16:creationId xmlns="" xmlns:a16="http://schemas.microsoft.com/office/drawing/2014/main" id="{5277CE3A-71B4-EA4B-9350-586F5C95717C}"/>
              </a:ext>
            </a:extLst>
          </p:cNvPr>
          <p:cNvPicPr>
            <a:picLocks noChangeAspect="1"/>
          </p:cNvPicPr>
          <p:nvPr userDrawn="1"/>
        </p:nvPicPr>
        <p:blipFill>
          <a:blip r:embed="rId5"/>
          <a:stretch>
            <a:fillRect/>
          </a:stretch>
        </p:blipFill>
        <p:spPr>
          <a:xfrm>
            <a:off x="424288" y="287283"/>
            <a:ext cx="1967734" cy="498136"/>
          </a:xfrm>
          <a:prstGeom prst="rect">
            <a:avLst/>
          </a:prstGeom>
        </p:spPr>
      </p:pic>
    </p:spTree>
    <p:extLst>
      <p:ext uri="{BB962C8B-B14F-4D97-AF65-F5344CB8AC3E}">
        <p14:creationId xmlns:p14="http://schemas.microsoft.com/office/powerpoint/2010/main" val="1566487666"/>
      </p:ext>
    </p:extLst>
  </p:cSld>
  <p:clrMap bg1="lt1" tx1="dk1" bg2="lt2" tx2="dk2" accent1="accent1" accent2="accent2" accent3="accent3" accent4="accent4" accent5="accent5" accent6="accent6" hlink="hlink" folHlink="folHlink"/>
  <p:sldLayoutIdLst>
    <p:sldLayoutId id="2147483661" r:id="rId1"/>
  </p:sldLayoutIdLst>
  <p:txStyles>
    <p:titleStyle>
      <a:lvl1pPr algn="l" defTabSz="1008111" rtl="0" eaLnBrk="1" latinLnBrk="0" hangingPunct="1">
        <a:lnSpc>
          <a:spcPct val="90000"/>
        </a:lnSpc>
        <a:spcBef>
          <a:spcPct val="0"/>
        </a:spcBef>
        <a:buNone/>
        <a:defRPr sz="4850" kern="1200">
          <a:solidFill>
            <a:schemeClr val="tx1"/>
          </a:solidFill>
          <a:latin typeface="+mj-lt"/>
          <a:ea typeface="+mj-ea"/>
          <a:cs typeface="+mj-cs"/>
        </a:defRPr>
      </a:lvl1pPr>
    </p:titleStyle>
    <p:bodyStyle>
      <a:lvl1pPr marL="252027" indent="-252027" algn="l" defTabSz="1008111" rtl="0" eaLnBrk="1" latinLnBrk="0" hangingPunct="1">
        <a:lnSpc>
          <a:spcPct val="90000"/>
        </a:lnSpc>
        <a:spcBef>
          <a:spcPts val="1102"/>
        </a:spcBef>
        <a:buFont typeface="Arial" panose="020B0604020202020204" pitchFamily="34" charset="0"/>
        <a:buChar char="•"/>
        <a:defRPr sz="3087" kern="1200">
          <a:solidFill>
            <a:schemeClr val="tx1"/>
          </a:solidFill>
          <a:latin typeface="+mn-lt"/>
          <a:ea typeface="+mn-ea"/>
          <a:cs typeface="+mn-cs"/>
        </a:defRPr>
      </a:lvl1pPr>
      <a:lvl2pPr marL="756085" indent="-252027" algn="l" defTabSz="1008111" rtl="0" eaLnBrk="1" latinLnBrk="0" hangingPunct="1">
        <a:lnSpc>
          <a:spcPct val="90000"/>
        </a:lnSpc>
        <a:spcBef>
          <a:spcPts val="551"/>
        </a:spcBef>
        <a:buFont typeface="Arial" panose="020B0604020202020204" pitchFamily="34" charset="0"/>
        <a:buChar char="•"/>
        <a:defRPr sz="2646" kern="1200">
          <a:solidFill>
            <a:schemeClr val="tx1"/>
          </a:solidFill>
          <a:latin typeface="+mn-lt"/>
          <a:ea typeface="+mn-ea"/>
          <a:cs typeface="+mn-cs"/>
        </a:defRPr>
      </a:lvl2pPr>
      <a:lvl3pPr marL="1260139" indent="-252027" algn="l" defTabSz="1008111" rtl="0" eaLnBrk="1" latinLnBrk="0" hangingPunct="1">
        <a:lnSpc>
          <a:spcPct val="90000"/>
        </a:lnSpc>
        <a:spcBef>
          <a:spcPts val="551"/>
        </a:spcBef>
        <a:buFont typeface="Arial" panose="020B0604020202020204" pitchFamily="34" charset="0"/>
        <a:buChar char="•"/>
        <a:defRPr sz="2205" kern="1200">
          <a:solidFill>
            <a:schemeClr val="tx1"/>
          </a:solidFill>
          <a:latin typeface="+mn-lt"/>
          <a:ea typeface="+mn-ea"/>
          <a:cs typeface="+mn-cs"/>
        </a:defRPr>
      </a:lvl3pPr>
      <a:lvl4pPr marL="1764195"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4pPr>
      <a:lvl5pPr marL="2268249"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5pPr>
      <a:lvl6pPr marL="2772305"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6361"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80417"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4474"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p:bodyStyle>
    <p:otherStyle>
      <a:defPPr>
        <a:defRPr lang="en-US"/>
      </a:defPPr>
      <a:lvl1pPr marL="0" algn="l" defTabSz="1008111" rtl="0" eaLnBrk="1" latinLnBrk="0" hangingPunct="1">
        <a:defRPr sz="1984" kern="1200">
          <a:solidFill>
            <a:schemeClr val="tx1"/>
          </a:solidFill>
          <a:latin typeface="+mn-lt"/>
          <a:ea typeface="+mn-ea"/>
          <a:cs typeface="+mn-cs"/>
        </a:defRPr>
      </a:lvl1pPr>
      <a:lvl2pPr marL="504056" algn="l" defTabSz="1008111" rtl="0" eaLnBrk="1" latinLnBrk="0" hangingPunct="1">
        <a:defRPr sz="1984" kern="1200">
          <a:solidFill>
            <a:schemeClr val="tx1"/>
          </a:solidFill>
          <a:latin typeface="+mn-lt"/>
          <a:ea typeface="+mn-ea"/>
          <a:cs typeface="+mn-cs"/>
        </a:defRPr>
      </a:lvl2pPr>
      <a:lvl3pPr marL="1008111" algn="l" defTabSz="1008111" rtl="0" eaLnBrk="1" latinLnBrk="0" hangingPunct="1">
        <a:defRPr sz="1984" kern="1200">
          <a:solidFill>
            <a:schemeClr val="tx1"/>
          </a:solidFill>
          <a:latin typeface="+mn-lt"/>
          <a:ea typeface="+mn-ea"/>
          <a:cs typeface="+mn-cs"/>
        </a:defRPr>
      </a:lvl3pPr>
      <a:lvl4pPr marL="1512167" algn="l" defTabSz="1008111" rtl="0" eaLnBrk="1" latinLnBrk="0" hangingPunct="1">
        <a:defRPr sz="1984" kern="1200">
          <a:solidFill>
            <a:schemeClr val="tx1"/>
          </a:solidFill>
          <a:latin typeface="+mn-lt"/>
          <a:ea typeface="+mn-ea"/>
          <a:cs typeface="+mn-cs"/>
        </a:defRPr>
      </a:lvl4pPr>
      <a:lvl5pPr marL="2016222" algn="l" defTabSz="1008111" rtl="0" eaLnBrk="1" latinLnBrk="0" hangingPunct="1">
        <a:defRPr sz="1984" kern="1200">
          <a:solidFill>
            <a:schemeClr val="tx1"/>
          </a:solidFill>
          <a:latin typeface="+mn-lt"/>
          <a:ea typeface="+mn-ea"/>
          <a:cs typeface="+mn-cs"/>
        </a:defRPr>
      </a:lvl5pPr>
      <a:lvl6pPr marL="2520280" algn="l" defTabSz="1008111" rtl="0" eaLnBrk="1" latinLnBrk="0" hangingPunct="1">
        <a:defRPr sz="1984" kern="1200">
          <a:solidFill>
            <a:schemeClr val="tx1"/>
          </a:solidFill>
          <a:latin typeface="+mn-lt"/>
          <a:ea typeface="+mn-ea"/>
          <a:cs typeface="+mn-cs"/>
        </a:defRPr>
      </a:lvl6pPr>
      <a:lvl7pPr marL="3024334" algn="l" defTabSz="1008111" rtl="0" eaLnBrk="1" latinLnBrk="0" hangingPunct="1">
        <a:defRPr sz="1984" kern="1200">
          <a:solidFill>
            <a:schemeClr val="tx1"/>
          </a:solidFill>
          <a:latin typeface="+mn-lt"/>
          <a:ea typeface="+mn-ea"/>
          <a:cs typeface="+mn-cs"/>
        </a:defRPr>
      </a:lvl7pPr>
      <a:lvl8pPr marL="3528389" algn="l" defTabSz="1008111" rtl="0" eaLnBrk="1" latinLnBrk="0" hangingPunct="1">
        <a:defRPr sz="1984" kern="1200">
          <a:solidFill>
            <a:schemeClr val="tx1"/>
          </a:solidFill>
          <a:latin typeface="+mn-lt"/>
          <a:ea typeface="+mn-ea"/>
          <a:cs typeface="+mn-cs"/>
        </a:defRPr>
      </a:lvl8pPr>
      <a:lvl9pPr marL="4032443" algn="l" defTabSz="1008111" rtl="0" eaLnBrk="1" latinLnBrk="0" hangingPunct="1">
        <a:defRPr sz="1984"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7" name="Picture 16">
            <a:extLst>
              <a:ext uri="{FF2B5EF4-FFF2-40B4-BE49-F238E27FC236}">
                <a16:creationId xmlns="" xmlns:a16="http://schemas.microsoft.com/office/drawing/2014/main" id="{4BBD6523-3A1A-DB4B-80D9-683FE6F69715}"/>
              </a:ext>
            </a:extLst>
          </p:cNvPr>
          <p:cNvPicPr>
            <a:picLocks noChangeAspect="1"/>
          </p:cNvPicPr>
          <p:nvPr userDrawn="1"/>
        </p:nvPicPr>
        <p:blipFill>
          <a:blip r:embed="rId3"/>
          <a:stretch>
            <a:fillRect/>
          </a:stretch>
        </p:blipFill>
        <p:spPr>
          <a:xfrm>
            <a:off x="0" y="4889500"/>
            <a:ext cx="9144000" cy="254000"/>
          </a:xfrm>
          <a:prstGeom prst="rect">
            <a:avLst/>
          </a:prstGeom>
        </p:spPr>
      </p:pic>
      <p:pic>
        <p:nvPicPr>
          <p:cNvPr id="6" name="Picture 5">
            <a:extLst>
              <a:ext uri="{FF2B5EF4-FFF2-40B4-BE49-F238E27FC236}">
                <a16:creationId xmlns="" xmlns:a16="http://schemas.microsoft.com/office/drawing/2014/main" id="{B697B76B-3BB9-0C42-9B96-0E4249F9C73E}"/>
              </a:ext>
            </a:extLst>
          </p:cNvPr>
          <p:cNvPicPr>
            <a:picLocks noChangeAspect="1"/>
          </p:cNvPicPr>
          <p:nvPr userDrawn="1"/>
        </p:nvPicPr>
        <p:blipFill>
          <a:blip r:embed="rId4"/>
          <a:stretch>
            <a:fillRect/>
          </a:stretch>
        </p:blipFill>
        <p:spPr>
          <a:xfrm>
            <a:off x="0" y="0"/>
            <a:ext cx="9144000" cy="881743"/>
          </a:xfrm>
          <a:prstGeom prst="rect">
            <a:avLst/>
          </a:prstGeom>
        </p:spPr>
      </p:pic>
      <p:sp>
        <p:nvSpPr>
          <p:cNvPr id="14" name="TextBox 13">
            <a:extLst>
              <a:ext uri="{FF2B5EF4-FFF2-40B4-BE49-F238E27FC236}">
                <a16:creationId xmlns="" xmlns:a16="http://schemas.microsoft.com/office/drawing/2014/main" id="{6145E263-5EB9-FD4E-9ADB-7610281CDD3D}"/>
              </a:ext>
            </a:extLst>
          </p:cNvPr>
          <p:cNvSpPr txBox="1"/>
          <p:nvPr userDrawn="1"/>
        </p:nvSpPr>
        <p:spPr>
          <a:xfrm>
            <a:off x="7863574" y="4895381"/>
            <a:ext cx="1239874" cy="261482"/>
          </a:xfrm>
          <a:prstGeom prst="rect">
            <a:avLst/>
          </a:prstGeom>
          <a:noFill/>
        </p:spPr>
        <p:txBody>
          <a:bodyPr wrap="square" rtlCol="0">
            <a:spAutoFit/>
          </a:bodyPr>
          <a:lstStyle/>
          <a:p>
            <a:pPr algn="r"/>
            <a:r>
              <a:rPr lang="en-US" sz="1099" b="0" i="0" baseline="0" dirty="0">
                <a:solidFill>
                  <a:schemeClr val="bg1"/>
                </a:solidFill>
                <a:latin typeface="DIN-Medium" pitchFamily="2" charset="0"/>
              </a:rPr>
              <a:t>CTBTO.ORG</a:t>
            </a:r>
          </a:p>
        </p:txBody>
      </p:sp>
      <p:sp>
        <p:nvSpPr>
          <p:cNvPr id="21" name="Text Box 174">
            <a:extLst>
              <a:ext uri="{FF2B5EF4-FFF2-40B4-BE49-F238E27FC236}">
                <a16:creationId xmlns="" xmlns:a16="http://schemas.microsoft.com/office/drawing/2014/main" id="{7A1C0339-EC0C-9949-BCF0-B4EF5C7FBC51}"/>
              </a:ext>
            </a:extLst>
          </p:cNvPr>
          <p:cNvSpPr txBox="1">
            <a:spLocks noChangeArrowheads="1"/>
          </p:cNvSpPr>
          <p:nvPr userDrawn="1"/>
        </p:nvSpPr>
        <p:spPr bwMode="auto">
          <a:xfrm>
            <a:off x="166936" y="4764219"/>
            <a:ext cx="4301370" cy="118522"/>
          </a:xfrm>
          <a:prstGeom prst="rect">
            <a:avLst/>
          </a:prstGeom>
          <a:noFill/>
          <a:ln w="9525">
            <a:noFill/>
            <a:miter lim="800000"/>
            <a:headEnd/>
            <a:tailEnd/>
          </a:ln>
        </p:spPr>
        <p:txBody>
          <a:bodyPr wrap="square" lIns="20604" tIns="10301" rIns="20604" bIns="10301">
            <a:spAutoFit/>
          </a:bodyPr>
          <a:lstStyle/>
          <a:p>
            <a:pPr defTabSz="207618" eaLnBrk="0" hangingPunct="0">
              <a:spcBef>
                <a:spcPct val="50000"/>
              </a:spcBef>
            </a:pPr>
            <a:r>
              <a:rPr lang="en-US" sz="635" b="1" dirty="0">
                <a:solidFill>
                  <a:schemeClr val="tx1"/>
                </a:solidFill>
                <a:latin typeface="Avenir Heavy"/>
                <a:cs typeface="Avenir Heavy"/>
              </a:rPr>
              <a:t>Disclaimer: </a:t>
            </a:r>
            <a:r>
              <a:rPr lang="en-US" sz="498" dirty="0">
                <a:solidFill>
                  <a:schemeClr val="tx1"/>
                </a:solidFill>
                <a:latin typeface="Avenir Medium"/>
                <a:cs typeface="Avenir Medium"/>
              </a:rPr>
              <a:t>The views expressed on this poster are those of the author and do not necessarily reflect the view of the CTBTO</a:t>
            </a:r>
          </a:p>
        </p:txBody>
      </p:sp>
      <p:sp>
        <p:nvSpPr>
          <p:cNvPr id="19" name="TextBox 18">
            <a:extLst>
              <a:ext uri="{FF2B5EF4-FFF2-40B4-BE49-F238E27FC236}">
                <a16:creationId xmlns="" xmlns:a16="http://schemas.microsoft.com/office/drawing/2014/main" id="{65D7E4A3-F85F-FB48-A99F-8A66173D7825}"/>
              </a:ext>
            </a:extLst>
          </p:cNvPr>
          <p:cNvSpPr txBox="1"/>
          <p:nvPr userDrawn="1"/>
        </p:nvSpPr>
        <p:spPr>
          <a:xfrm>
            <a:off x="115330" y="536156"/>
            <a:ext cx="1238095" cy="261610"/>
          </a:xfrm>
          <a:prstGeom prst="rect">
            <a:avLst/>
          </a:prstGeom>
          <a:noFill/>
        </p:spPr>
        <p:txBody>
          <a:bodyPr wrap="square" rtlCol="0">
            <a:spAutoFit/>
          </a:bodyPr>
          <a:lstStyle/>
          <a:p>
            <a:pPr algn="l"/>
            <a:r>
              <a:rPr lang="en-US" sz="1100" b="0" i="0" baseline="0" dirty="0">
                <a:solidFill>
                  <a:schemeClr val="bg1"/>
                </a:solidFill>
                <a:latin typeface="DIN-Light" pitchFamily="2" charset="0"/>
              </a:rPr>
              <a:t>Poster No.:</a:t>
            </a:r>
            <a:endParaRPr lang="en-US" sz="1100" b="0" i="0" baseline="0" dirty="0">
              <a:solidFill>
                <a:schemeClr val="bg1"/>
              </a:solidFill>
              <a:latin typeface="DIN-Medium" pitchFamily="2" charset="0"/>
            </a:endParaRPr>
          </a:p>
        </p:txBody>
      </p:sp>
      <p:sp>
        <p:nvSpPr>
          <p:cNvPr id="2" name="Rectangle 1">
            <a:extLst>
              <a:ext uri="{FF2B5EF4-FFF2-40B4-BE49-F238E27FC236}">
                <a16:creationId xmlns="" xmlns:a16="http://schemas.microsoft.com/office/drawing/2014/main" id="{413AE80C-FF21-D348-805F-71CCC8E6029F}"/>
              </a:ext>
            </a:extLst>
          </p:cNvPr>
          <p:cNvSpPr/>
          <p:nvPr userDrawn="1"/>
        </p:nvSpPr>
        <p:spPr>
          <a:xfrm>
            <a:off x="78895" y="4895381"/>
            <a:ext cx="3674008" cy="261482"/>
          </a:xfrm>
          <a:prstGeom prst="rect">
            <a:avLst/>
          </a:prstGeom>
        </p:spPr>
        <p:txBody>
          <a:bodyPr wrap="square">
            <a:spAutoFit/>
          </a:bodyPr>
          <a:lstStyle/>
          <a:p>
            <a:r>
              <a:rPr lang="en-US" sz="1099" b="0" i="0" baseline="0" dirty="0">
                <a:solidFill>
                  <a:schemeClr val="bg1"/>
                </a:solidFill>
                <a:latin typeface="DIN-Light" pitchFamily="2" charset="0"/>
              </a:rPr>
              <a:t>PUTTING AN END TO NUCLEAR EXPLOSIONS </a:t>
            </a:r>
            <a:endParaRPr lang="x-none" sz="1099" dirty="0"/>
          </a:p>
        </p:txBody>
      </p:sp>
      <p:sp>
        <p:nvSpPr>
          <p:cNvPr id="3" name="Rectangle 2">
            <a:extLst>
              <a:ext uri="{FF2B5EF4-FFF2-40B4-BE49-F238E27FC236}">
                <a16:creationId xmlns="" xmlns:a16="http://schemas.microsoft.com/office/drawing/2014/main" id="{49639673-EC0F-DD42-ACA8-0433E815E767}"/>
              </a:ext>
            </a:extLst>
          </p:cNvPr>
          <p:cNvSpPr/>
          <p:nvPr userDrawn="1"/>
        </p:nvSpPr>
        <p:spPr>
          <a:xfrm>
            <a:off x="947352" y="564599"/>
            <a:ext cx="683094" cy="2047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147" dirty="0"/>
          </a:p>
        </p:txBody>
      </p:sp>
      <p:pic>
        <p:nvPicPr>
          <p:cNvPr id="11" name="Picture 10">
            <a:extLst>
              <a:ext uri="{FF2B5EF4-FFF2-40B4-BE49-F238E27FC236}">
                <a16:creationId xmlns="" xmlns:a16="http://schemas.microsoft.com/office/drawing/2014/main" id="{E4A24655-8128-A046-A777-D08AC067DEF3}"/>
              </a:ext>
            </a:extLst>
          </p:cNvPr>
          <p:cNvPicPr>
            <a:picLocks noChangeAspect="1"/>
          </p:cNvPicPr>
          <p:nvPr userDrawn="1"/>
        </p:nvPicPr>
        <p:blipFill>
          <a:blip r:embed="rId5"/>
          <a:stretch>
            <a:fillRect/>
          </a:stretch>
        </p:blipFill>
        <p:spPr>
          <a:xfrm>
            <a:off x="221640" y="141123"/>
            <a:ext cx="1408805" cy="356642"/>
          </a:xfrm>
          <a:prstGeom prst="rect">
            <a:avLst/>
          </a:prstGeom>
        </p:spPr>
      </p:pic>
      <p:pic>
        <p:nvPicPr>
          <p:cNvPr id="13" name="Picture 12">
            <a:extLst>
              <a:ext uri="{FF2B5EF4-FFF2-40B4-BE49-F238E27FC236}">
                <a16:creationId xmlns="" xmlns:a16="http://schemas.microsoft.com/office/drawing/2014/main" id="{12CFC8EC-9B23-3E48-AB9F-A161B5282AC0}"/>
              </a:ext>
            </a:extLst>
          </p:cNvPr>
          <p:cNvPicPr>
            <a:picLocks noChangeAspect="1"/>
          </p:cNvPicPr>
          <p:nvPr userDrawn="1"/>
        </p:nvPicPr>
        <p:blipFill>
          <a:blip r:embed="rId6"/>
          <a:stretch>
            <a:fillRect/>
          </a:stretch>
        </p:blipFill>
        <p:spPr>
          <a:xfrm>
            <a:off x="7274666" y="215729"/>
            <a:ext cx="1687983" cy="447417"/>
          </a:xfrm>
          <a:prstGeom prst="rect">
            <a:avLst/>
          </a:prstGeom>
        </p:spPr>
      </p:pic>
    </p:spTree>
    <p:extLst>
      <p:ext uri="{BB962C8B-B14F-4D97-AF65-F5344CB8AC3E}">
        <p14:creationId xmlns:p14="http://schemas.microsoft.com/office/powerpoint/2010/main" val="3937683163"/>
      </p:ext>
    </p:extLst>
  </p:cSld>
  <p:clrMap bg1="lt1" tx1="dk1" bg2="lt2" tx2="dk2" accent1="accent1" accent2="accent2" accent3="accent3" accent4="accent4" accent5="accent5" accent6="accent6" hlink="hlink" folHlink="folHlink"/>
  <p:sldLayoutIdLst>
    <p:sldLayoutId id="2147483663" r:id="rId1"/>
  </p:sldLayoutIdLst>
  <p:txStyles>
    <p:titleStyle>
      <a:lvl1pPr algn="l" defTabSz="1008111" rtl="0" eaLnBrk="1" latinLnBrk="0" hangingPunct="1">
        <a:lnSpc>
          <a:spcPct val="90000"/>
        </a:lnSpc>
        <a:spcBef>
          <a:spcPct val="0"/>
        </a:spcBef>
        <a:buNone/>
        <a:defRPr sz="4850" kern="1200">
          <a:solidFill>
            <a:schemeClr val="tx1"/>
          </a:solidFill>
          <a:latin typeface="+mj-lt"/>
          <a:ea typeface="+mj-ea"/>
          <a:cs typeface="+mj-cs"/>
        </a:defRPr>
      </a:lvl1pPr>
    </p:titleStyle>
    <p:bodyStyle>
      <a:lvl1pPr marL="252027" indent="-252027" algn="l" defTabSz="1008111" rtl="0" eaLnBrk="1" latinLnBrk="0" hangingPunct="1">
        <a:lnSpc>
          <a:spcPct val="90000"/>
        </a:lnSpc>
        <a:spcBef>
          <a:spcPts val="1102"/>
        </a:spcBef>
        <a:buFont typeface="Arial" panose="020B0604020202020204" pitchFamily="34" charset="0"/>
        <a:buChar char="•"/>
        <a:defRPr sz="3087" kern="1200">
          <a:solidFill>
            <a:schemeClr val="tx1"/>
          </a:solidFill>
          <a:latin typeface="+mn-lt"/>
          <a:ea typeface="+mn-ea"/>
          <a:cs typeface="+mn-cs"/>
        </a:defRPr>
      </a:lvl1pPr>
      <a:lvl2pPr marL="756085" indent="-252027" algn="l" defTabSz="1008111" rtl="0" eaLnBrk="1" latinLnBrk="0" hangingPunct="1">
        <a:lnSpc>
          <a:spcPct val="90000"/>
        </a:lnSpc>
        <a:spcBef>
          <a:spcPts val="551"/>
        </a:spcBef>
        <a:buFont typeface="Arial" panose="020B0604020202020204" pitchFamily="34" charset="0"/>
        <a:buChar char="•"/>
        <a:defRPr sz="2646" kern="1200">
          <a:solidFill>
            <a:schemeClr val="tx1"/>
          </a:solidFill>
          <a:latin typeface="+mn-lt"/>
          <a:ea typeface="+mn-ea"/>
          <a:cs typeface="+mn-cs"/>
        </a:defRPr>
      </a:lvl2pPr>
      <a:lvl3pPr marL="1260139" indent="-252027" algn="l" defTabSz="1008111" rtl="0" eaLnBrk="1" latinLnBrk="0" hangingPunct="1">
        <a:lnSpc>
          <a:spcPct val="90000"/>
        </a:lnSpc>
        <a:spcBef>
          <a:spcPts val="551"/>
        </a:spcBef>
        <a:buFont typeface="Arial" panose="020B0604020202020204" pitchFamily="34" charset="0"/>
        <a:buChar char="•"/>
        <a:defRPr sz="2205" kern="1200">
          <a:solidFill>
            <a:schemeClr val="tx1"/>
          </a:solidFill>
          <a:latin typeface="+mn-lt"/>
          <a:ea typeface="+mn-ea"/>
          <a:cs typeface="+mn-cs"/>
        </a:defRPr>
      </a:lvl3pPr>
      <a:lvl4pPr marL="1764195"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4pPr>
      <a:lvl5pPr marL="2268249"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5pPr>
      <a:lvl6pPr marL="2772305"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6361"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80417"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4474"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p:bodyStyle>
    <p:otherStyle>
      <a:defPPr>
        <a:defRPr lang="en-US"/>
      </a:defPPr>
      <a:lvl1pPr marL="0" algn="l" defTabSz="1008111" rtl="0" eaLnBrk="1" latinLnBrk="0" hangingPunct="1">
        <a:defRPr sz="1984" kern="1200">
          <a:solidFill>
            <a:schemeClr val="tx1"/>
          </a:solidFill>
          <a:latin typeface="+mn-lt"/>
          <a:ea typeface="+mn-ea"/>
          <a:cs typeface="+mn-cs"/>
        </a:defRPr>
      </a:lvl1pPr>
      <a:lvl2pPr marL="504056" algn="l" defTabSz="1008111" rtl="0" eaLnBrk="1" latinLnBrk="0" hangingPunct="1">
        <a:defRPr sz="1984" kern="1200">
          <a:solidFill>
            <a:schemeClr val="tx1"/>
          </a:solidFill>
          <a:latin typeface="+mn-lt"/>
          <a:ea typeface="+mn-ea"/>
          <a:cs typeface="+mn-cs"/>
        </a:defRPr>
      </a:lvl2pPr>
      <a:lvl3pPr marL="1008111" algn="l" defTabSz="1008111" rtl="0" eaLnBrk="1" latinLnBrk="0" hangingPunct="1">
        <a:defRPr sz="1984" kern="1200">
          <a:solidFill>
            <a:schemeClr val="tx1"/>
          </a:solidFill>
          <a:latin typeface="+mn-lt"/>
          <a:ea typeface="+mn-ea"/>
          <a:cs typeface="+mn-cs"/>
        </a:defRPr>
      </a:lvl3pPr>
      <a:lvl4pPr marL="1512167" algn="l" defTabSz="1008111" rtl="0" eaLnBrk="1" latinLnBrk="0" hangingPunct="1">
        <a:defRPr sz="1984" kern="1200">
          <a:solidFill>
            <a:schemeClr val="tx1"/>
          </a:solidFill>
          <a:latin typeface="+mn-lt"/>
          <a:ea typeface="+mn-ea"/>
          <a:cs typeface="+mn-cs"/>
        </a:defRPr>
      </a:lvl4pPr>
      <a:lvl5pPr marL="2016222" algn="l" defTabSz="1008111" rtl="0" eaLnBrk="1" latinLnBrk="0" hangingPunct="1">
        <a:defRPr sz="1984" kern="1200">
          <a:solidFill>
            <a:schemeClr val="tx1"/>
          </a:solidFill>
          <a:latin typeface="+mn-lt"/>
          <a:ea typeface="+mn-ea"/>
          <a:cs typeface="+mn-cs"/>
        </a:defRPr>
      </a:lvl5pPr>
      <a:lvl6pPr marL="2520280" algn="l" defTabSz="1008111" rtl="0" eaLnBrk="1" latinLnBrk="0" hangingPunct="1">
        <a:defRPr sz="1984" kern="1200">
          <a:solidFill>
            <a:schemeClr val="tx1"/>
          </a:solidFill>
          <a:latin typeface="+mn-lt"/>
          <a:ea typeface="+mn-ea"/>
          <a:cs typeface="+mn-cs"/>
        </a:defRPr>
      </a:lvl6pPr>
      <a:lvl7pPr marL="3024334" algn="l" defTabSz="1008111" rtl="0" eaLnBrk="1" latinLnBrk="0" hangingPunct="1">
        <a:defRPr sz="1984" kern="1200">
          <a:solidFill>
            <a:schemeClr val="tx1"/>
          </a:solidFill>
          <a:latin typeface="+mn-lt"/>
          <a:ea typeface="+mn-ea"/>
          <a:cs typeface="+mn-cs"/>
        </a:defRPr>
      </a:lvl7pPr>
      <a:lvl8pPr marL="3528389" algn="l" defTabSz="1008111" rtl="0" eaLnBrk="1" latinLnBrk="0" hangingPunct="1">
        <a:defRPr sz="1984" kern="1200">
          <a:solidFill>
            <a:schemeClr val="tx1"/>
          </a:solidFill>
          <a:latin typeface="+mn-lt"/>
          <a:ea typeface="+mn-ea"/>
          <a:cs typeface="+mn-cs"/>
        </a:defRPr>
      </a:lvl8pPr>
      <a:lvl9pPr marL="4032443" algn="l" defTabSz="1008111" rtl="0" eaLnBrk="1" latinLnBrk="0" hangingPunct="1">
        <a:defRPr sz="1984"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7" name="Picture 16">
            <a:extLst>
              <a:ext uri="{FF2B5EF4-FFF2-40B4-BE49-F238E27FC236}">
                <a16:creationId xmlns="" xmlns:a16="http://schemas.microsoft.com/office/drawing/2014/main" id="{4BBD6523-3A1A-DB4B-80D9-683FE6F69715}"/>
              </a:ext>
            </a:extLst>
          </p:cNvPr>
          <p:cNvPicPr>
            <a:picLocks noChangeAspect="1"/>
          </p:cNvPicPr>
          <p:nvPr userDrawn="1"/>
        </p:nvPicPr>
        <p:blipFill>
          <a:blip r:embed="rId3"/>
          <a:stretch>
            <a:fillRect/>
          </a:stretch>
        </p:blipFill>
        <p:spPr>
          <a:xfrm>
            <a:off x="0" y="4889500"/>
            <a:ext cx="9144000" cy="254000"/>
          </a:xfrm>
          <a:prstGeom prst="rect">
            <a:avLst/>
          </a:prstGeom>
        </p:spPr>
      </p:pic>
      <p:pic>
        <p:nvPicPr>
          <p:cNvPr id="6" name="Picture 5">
            <a:extLst>
              <a:ext uri="{FF2B5EF4-FFF2-40B4-BE49-F238E27FC236}">
                <a16:creationId xmlns="" xmlns:a16="http://schemas.microsoft.com/office/drawing/2014/main" id="{B697B76B-3BB9-0C42-9B96-0E4249F9C73E}"/>
              </a:ext>
            </a:extLst>
          </p:cNvPr>
          <p:cNvPicPr>
            <a:picLocks noChangeAspect="1"/>
          </p:cNvPicPr>
          <p:nvPr userDrawn="1"/>
        </p:nvPicPr>
        <p:blipFill>
          <a:blip r:embed="rId4"/>
          <a:stretch>
            <a:fillRect/>
          </a:stretch>
        </p:blipFill>
        <p:spPr>
          <a:xfrm>
            <a:off x="0" y="0"/>
            <a:ext cx="9144000" cy="881743"/>
          </a:xfrm>
          <a:prstGeom prst="rect">
            <a:avLst/>
          </a:prstGeom>
        </p:spPr>
      </p:pic>
      <p:sp>
        <p:nvSpPr>
          <p:cNvPr id="14" name="TextBox 13">
            <a:extLst>
              <a:ext uri="{FF2B5EF4-FFF2-40B4-BE49-F238E27FC236}">
                <a16:creationId xmlns="" xmlns:a16="http://schemas.microsoft.com/office/drawing/2014/main" id="{6145E263-5EB9-FD4E-9ADB-7610281CDD3D}"/>
              </a:ext>
            </a:extLst>
          </p:cNvPr>
          <p:cNvSpPr txBox="1"/>
          <p:nvPr userDrawn="1"/>
        </p:nvSpPr>
        <p:spPr>
          <a:xfrm>
            <a:off x="7863574" y="4895381"/>
            <a:ext cx="1239874" cy="261482"/>
          </a:xfrm>
          <a:prstGeom prst="rect">
            <a:avLst/>
          </a:prstGeom>
          <a:noFill/>
        </p:spPr>
        <p:txBody>
          <a:bodyPr wrap="square" rtlCol="0">
            <a:spAutoFit/>
          </a:bodyPr>
          <a:lstStyle/>
          <a:p>
            <a:pPr algn="r"/>
            <a:r>
              <a:rPr lang="en-US" sz="1099" b="0" i="0" baseline="0" dirty="0">
                <a:solidFill>
                  <a:schemeClr val="bg1"/>
                </a:solidFill>
                <a:latin typeface="DIN-Medium" pitchFamily="2" charset="0"/>
              </a:rPr>
              <a:t>CTBTO.ORG</a:t>
            </a:r>
          </a:p>
        </p:txBody>
      </p:sp>
      <p:sp>
        <p:nvSpPr>
          <p:cNvPr id="21" name="Text Box 174">
            <a:extLst>
              <a:ext uri="{FF2B5EF4-FFF2-40B4-BE49-F238E27FC236}">
                <a16:creationId xmlns="" xmlns:a16="http://schemas.microsoft.com/office/drawing/2014/main" id="{7A1C0339-EC0C-9949-BCF0-B4EF5C7FBC51}"/>
              </a:ext>
            </a:extLst>
          </p:cNvPr>
          <p:cNvSpPr txBox="1">
            <a:spLocks noChangeArrowheads="1"/>
          </p:cNvSpPr>
          <p:nvPr userDrawn="1"/>
        </p:nvSpPr>
        <p:spPr bwMode="auto">
          <a:xfrm>
            <a:off x="166936" y="4764219"/>
            <a:ext cx="4301370" cy="118522"/>
          </a:xfrm>
          <a:prstGeom prst="rect">
            <a:avLst/>
          </a:prstGeom>
          <a:noFill/>
          <a:ln w="9525">
            <a:noFill/>
            <a:miter lim="800000"/>
            <a:headEnd/>
            <a:tailEnd/>
          </a:ln>
        </p:spPr>
        <p:txBody>
          <a:bodyPr wrap="square" lIns="20604" tIns="10301" rIns="20604" bIns="10301">
            <a:spAutoFit/>
          </a:bodyPr>
          <a:lstStyle/>
          <a:p>
            <a:pPr defTabSz="207618" eaLnBrk="0" hangingPunct="0">
              <a:spcBef>
                <a:spcPct val="50000"/>
              </a:spcBef>
            </a:pPr>
            <a:r>
              <a:rPr lang="en-US" sz="635" b="1" dirty="0">
                <a:solidFill>
                  <a:schemeClr val="tx1"/>
                </a:solidFill>
                <a:latin typeface="Avenir Heavy"/>
                <a:cs typeface="Avenir Heavy"/>
              </a:rPr>
              <a:t>Disclaimer: </a:t>
            </a:r>
            <a:r>
              <a:rPr lang="en-US" sz="498" dirty="0">
                <a:solidFill>
                  <a:schemeClr val="tx1"/>
                </a:solidFill>
                <a:latin typeface="Avenir Medium"/>
                <a:cs typeface="Avenir Medium"/>
              </a:rPr>
              <a:t>The views expressed on this poster are those of the author and do not necessarily reflect the view of the CTBTO</a:t>
            </a:r>
          </a:p>
        </p:txBody>
      </p:sp>
      <p:sp>
        <p:nvSpPr>
          <p:cNvPr id="19" name="TextBox 18">
            <a:extLst>
              <a:ext uri="{FF2B5EF4-FFF2-40B4-BE49-F238E27FC236}">
                <a16:creationId xmlns="" xmlns:a16="http://schemas.microsoft.com/office/drawing/2014/main" id="{65D7E4A3-F85F-FB48-A99F-8A66173D7825}"/>
              </a:ext>
            </a:extLst>
          </p:cNvPr>
          <p:cNvSpPr txBox="1"/>
          <p:nvPr userDrawn="1"/>
        </p:nvSpPr>
        <p:spPr>
          <a:xfrm>
            <a:off x="115330" y="536156"/>
            <a:ext cx="1238095" cy="261610"/>
          </a:xfrm>
          <a:prstGeom prst="rect">
            <a:avLst/>
          </a:prstGeom>
          <a:noFill/>
        </p:spPr>
        <p:txBody>
          <a:bodyPr wrap="square" rtlCol="0">
            <a:spAutoFit/>
          </a:bodyPr>
          <a:lstStyle/>
          <a:p>
            <a:pPr algn="l"/>
            <a:r>
              <a:rPr lang="en-US" sz="1100" b="0" i="0" baseline="0" dirty="0">
                <a:solidFill>
                  <a:schemeClr val="bg1"/>
                </a:solidFill>
                <a:latin typeface="DIN-Light" pitchFamily="2" charset="0"/>
              </a:rPr>
              <a:t>Poster No.:</a:t>
            </a:r>
            <a:endParaRPr lang="en-US" sz="1100" b="0" i="0" baseline="0" dirty="0">
              <a:solidFill>
                <a:schemeClr val="bg1"/>
              </a:solidFill>
              <a:latin typeface="DIN-Medium" pitchFamily="2" charset="0"/>
            </a:endParaRPr>
          </a:p>
        </p:txBody>
      </p:sp>
      <p:sp>
        <p:nvSpPr>
          <p:cNvPr id="2" name="Rectangle 1">
            <a:extLst>
              <a:ext uri="{FF2B5EF4-FFF2-40B4-BE49-F238E27FC236}">
                <a16:creationId xmlns="" xmlns:a16="http://schemas.microsoft.com/office/drawing/2014/main" id="{413AE80C-FF21-D348-805F-71CCC8E6029F}"/>
              </a:ext>
            </a:extLst>
          </p:cNvPr>
          <p:cNvSpPr/>
          <p:nvPr userDrawn="1"/>
        </p:nvSpPr>
        <p:spPr>
          <a:xfrm>
            <a:off x="78895" y="4895381"/>
            <a:ext cx="3674008" cy="261482"/>
          </a:xfrm>
          <a:prstGeom prst="rect">
            <a:avLst/>
          </a:prstGeom>
        </p:spPr>
        <p:txBody>
          <a:bodyPr wrap="square">
            <a:spAutoFit/>
          </a:bodyPr>
          <a:lstStyle/>
          <a:p>
            <a:r>
              <a:rPr lang="en-US" sz="1099" b="0" i="0" baseline="0" dirty="0">
                <a:solidFill>
                  <a:schemeClr val="bg1"/>
                </a:solidFill>
                <a:latin typeface="DIN-Light" pitchFamily="2" charset="0"/>
              </a:rPr>
              <a:t>PUTTING AN END TO NUCLEAR EXPLOSIONS </a:t>
            </a:r>
            <a:endParaRPr lang="x-none" sz="1099" dirty="0"/>
          </a:p>
        </p:txBody>
      </p:sp>
      <p:sp>
        <p:nvSpPr>
          <p:cNvPr id="3" name="Rectangle 2">
            <a:extLst>
              <a:ext uri="{FF2B5EF4-FFF2-40B4-BE49-F238E27FC236}">
                <a16:creationId xmlns="" xmlns:a16="http://schemas.microsoft.com/office/drawing/2014/main" id="{49639673-EC0F-DD42-ACA8-0433E815E767}"/>
              </a:ext>
            </a:extLst>
          </p:cNvPr>
          <p:cNvSpPr/>
          <p:nvPr userDrawn="1"/>
        </p:nvSpPr>
        <p:spPr>
          <a:xfrm>
            <a:off x="947352" y="564599"/>
            <a:ext cx="683094" cy="2047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147" dirty="0"/>
          </a:p>
        </p:txBody>
      </p:sp>
      <p:pic>
        <p:nvPicPr>
          <p:cNvPr id="11" name="Picture 10">
            <a:extLst>
              <a:ext uri="{FF2B5EF4-FFF2-40B4-BE49-F238E27FC236}">
                <a16:creationId xmlns="" xmlns:a16="http://schemas.microsoft.com/office/drawing/2014/main" id="{E4A24655-8128-A046-A777-D08AC067DEF3}"/>
              </a:ext>
            </a:extLst>
          </p:cNvPr>
          <p:cNvPicPr>
            <a:picLocks noChangeAspect="1"/>
          </p:cNvPicPr>
          <p:nvPr userDrawn="1"/>
        </p:nvPicPr>
        <p:blipFill>
          <a:blip r:embed="rId5"/>
          <a:stretch>
            <a:fillRect/>
          </a:stretch>
        </p:blipFill>
        <p:spPr>
          <a:xfrm>
            <a:off x="221640" y="141123"/>
            <a:ext cx="1408805" cy="356642"/>
          </a:xfrm>
          <a:prstGeom prst="rect">
            <a:avLst/>
          </a:prstGeom>
        </p:spPr>
      </p:pic>
      <p:pic>
        <p:nvPicPr>
          <p:cNvPr id="13" name="Picture 12">
            <a:extLst>
              <a:ext uri="{FF2B5EF4-FFF2-40B4-BE49-F238E27FC236}">
                <a16:creationId xmlns="" xmlns:a16="http://schemas.microsoft.com/office/drawing/2014/main" id="{12CFC8EC-9B23-3E48-AB9F-A161B5282AC0}"/>
              </a:ext>
            </a:extLst>
          </p:cNvPr>
          <p:cNvPicPr>
            <a:picLocks noChangeAspect="1"/>
          </p:cNvPicPr>
          <p:nvPr userDrawn="1"/>
        </p:nvPicPr>
        <p:blipFill>
          <a:blip r:embed="rId6"/>
          <a:stretch>
            <a:fillRect/>
          </a:stretch>
        </p:blipFill>
        <p:spPr>
          <a:xfrm>
            <a:off x="7274666" y="215729"/>
            <a:ext cx="1687983" cy="447417"/>
          </a:xfrm>
          <a:prstGeom prst="rect">
            <a:avLst/>
          </a:prstGeom>
        </p:spPr>
      </p:pic>
    </p:spTree>
    <p:extLst>
      <p:ext uri="{BB962C8B-B14F-4D97-AF65-F5344CB8AC3E}">
        <p14:creationId xmlns:p14="http://schemas.microsoft.com/office/powerpoint/2010/main" val="2833701185"/>
      </p:ext>
    </p:extLst>
  </p:cSld>
  <p:clrMap bg1="lt1" tx1="dk1" bg2="lt2" tx2="dk2" accent1="accent1" accent2="accent2" accent3="accent3" accent4="accent4" accent5="accent5" accent6="accent6" hlink="hlink" folHlink="folHlink"/>
  <p:sldLayoutIdLst>
    <p:sldLayoutId id="2147483665" r:id="rId1"/>
  </p:sldLayoutIdLst>
  <p:txStyles>
    <p:titleStyle>
      <a:lvl1pPr algn="l" defTabSz="1008111" rtl="0" eaLnBrk="1" latinLnBrk="0" hangingPunct="1">
        <a:lnSpc>
          <a:spcPct val="90000"/>
        </a:lnSpc>
        <a:spcBef>
          <a:spcPct val="0"/>
        </a:spcBef>
        <a:buNone/>
        <a:defRPr sz="4850" kern="1200">
          <a:solidFill>
            <a:schemeClr val="tx1"/>
          </a:solidFill>
          <a:latin typeface="+mj-lt"/>
          <a:ea typeface="+mj-ea"/>
          <a:cs typeface="+mj-cs"/>
        </a:defRPr>
      </a:lvl1pPr>
    </p:titleStyle>
    <p:bodyStyle>
      <a:lvl1pPr marL="252027" indent="-252027" algn="l" defTabSz="1008111" rtl="0" eaLnBrk="1" latinLnBrk="0" hangingPunct="1">
        <a:lnSpc>
          <a:spcPct val="90000"/>
        </a:lnSpc>
        <a:spcBef>
          <a:spcPts val="1102"/>
        </a:spcBef>
        <a:buFont typeface="Arial" panose="020B0604020202020204" pitchFamily="34" charset="0"/>
        <a:buChar char="•"/>
        <a:defRPr sz="3087" kern="1200">
          <a:solidFill>
            <a:schemeClr val="tx1"/>
          </a:solidFill>
          <a:latin typeface="+mn-lt"/>
          <a:ea typeface="+mn-ea"/>
          <a:cs typeface="+mn-cs"/>
        </a:defRPr>
      </a:lvl1pPr>
      <a:lvl2pPr marL="756085" indent="-252027" algn="l" defTabSz="1008111" rtl="0" eaLnBrk="1" latinLnBrk="0" hangingPunct="1">
        <a:lnSpc>
          <a:spcPct val="90000"/>
        </a:lnSpc>
        <a:spcBef>
          <a:spcPts val="551"/>
        </a:spcBef>
        <a:buFont typeface="Arial" panose="020B0604020202020204" pitchFamily="34" charset="0"/>
        <a:buChar char="•"/>
        <a:defRPr sz="2646" kern="1200">
          <a:solidFill>
            <a:schemeClr val="tx1"/>
          </a:solidFill>
          <a:latin typeface="+mn-lt"/>
          <a:ea typeface="+mn-ea"/>
          <a:cs typeface="+mn-cs"/>
        </a:defRPr>
      </a:lvl2pPr>
      <a:lvl3pPr marL="1260139" indent="-252027" algn="l" defTabSz="1008111" rtl="0" eaLnBrk="1" latinLnBrk="0" hangingPunct="1">
        <a:lnSpc>
          <a:spcPct val="90000"/>
        </a:lnSpc>
        <a:spcBef>
          <a:spcPts val="551"/>
        </a:spcBef>
        <a:buFont typeface="Arial" panose="020B0604020202020204" pitchFamily="34" charset="0"/>
        <a:buChar char="•"/>
        <a:defRPr sz="2205" kern="1200">
          <a:solidFill>
            <a:schemeClr val="tx1"/>
          </a:solidFill>
          <a:latin typeface="+mn-lt"/>
          <a:ea typeface="+mn-ea"/>
          <a:cs typeface="+mn-cs"/>
        </a:defRPr>
      </a:lvl3pPr>
      <a:lvl4pPr marL="1764195"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4pPr>
      <a:lvl5pPr marL="2268249"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5pPr>
      <a:lvl6pPr marL="2772305"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6361"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80417"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4474"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p:bodyStyle>
    <p:otherStyle>
      <a:defPPr>
        <a:defRPr lang="en-US"/>
      </a:defPPr>
      <a:lvl1pPr marL="0" algn="l" defTabSz="1008111" rtl="0" eaLnBrk="1" latinLnBrk="0" hangingPunct="1">
        <a:defRPr sz="1984" kern="1200">
          <a:solidFill>
            <a:schemeClr val="tx1"/>
          </a:solidFill>
          <a:latin typeface="+mn-lt"/>
          <a:ea typeface="+mn-ea"/>
          <a:cs typeface="+mn-cs"/>
        </a:defRPr>
      </a:lvl1pPr>
      <a:lvl2pPr marL="504056" algn="l" defTabSz="1008111" rtl="0" eaLnBrk="1" latinLnBrk="0" hangingPunct="1">
        <a:defRPr sz="1984" kern="1200">
          <a:solidFill>
            <a:schemeClr val="tx1"/>
          </a:solidFill>
          <a:latin typeface="+mn-lt"/>
          <a:ea typeface="+mn-ea"/>
          <a:cs typeface="+mn-cs"/>
        </a:defRPr>
      </a:lvl2pPr>
      <a:lvl3pPr marL="1008111" algn="l" defTabSz="1008111" rtl="0" eaLnBrk="1" latinLnBrk="0" hangingPunct="1">
        <a:defRPr sz="1984" kern="1200">
          <a:solidFill>
            <a:schemeClr val="tx1"/>
          </a:solidFill>
          <a:latin typeface="+mn-lt"/>
          <a:ea typeface="+mn-ea"/>
          <a:cs typeface="+mn-cs"/>
        </a:defRPr>
      </a:lvl3pPr>
      <a:lvl4pPr marL="1512167" algn="l" defTabSz="1008111" rtl="0" eaLnBrk="1" latinLnBrk="0" hangingPunct="1">
        <a:defRPr sz="1984" kern="1200">
          <a:solidFill>
            <a:schemeClr val="tx1"/>
          </a:solidFill>
          <a:latin typeface="+mn-lt"/>
          <a:ea typeface="+mn-ea"/>
          <a:cs typeface="+mn-cs"/>
        </a:defRPr>
      </a:lvl4pPr>
      <a:lvl5pPr marL="2016222" algn="l" defTabSz="1008111" rtl="0" eaLnBrk="1" latinLnBrk="0" hangingPunct="1">
        <a:defRPr sz="1984" kern="1200">
          <a:solidFill>
            <a:schemeClr val="tx1"/>
          </a:solidFill>
          <a:latin typeface="+mn-lt"/>
          <a:ea typeface="+mn-ea"/>
          <a:cs typeface="+mn-cs"/>
        </a:defRPr>
      </a:lvl5pPr>
      <a:lvl6pPr marL="2520280" algn="l" defTabSz="1008111" rtl="0" eaLnBrk="1" latinLnBrk="0" hangingPunct="1">
        <a:defRPr sz="1984" kern="1200">
          <a:solidFill>
            <a:schemeClr val="tx1"/>
          </a:solidFill>
          <a:latin typeface="+mn-lt"/>
          <a:ea typeface="+mn-ea"/>
          <a:cs typeface="+mn-cs"/>
        </a:defRPr>
      </a:lvl6pPr>
      <a:lvl7pPr marL="3024334" algn="l" defTabSz="1008111" rtl="0" eaLnBrk="1" latinLnBrk="0" hangingPunct="1">
        <a:defRPr sz="1984" kern="1200">
          <a:solidFill>
            <a:schemeClr val="tx1"/>
          </a:solidFill>
          <a:latin typeface="+mn-lt"/>
          <a:ea typeface="+mn-ea"/>
          <a:cs typeface="+mn-cs"/>
        </a:defRPr>
      </a:lvl7pPr>
      <a:lvl8pPr marL="3528389" algn="l" defTabSz="1008111" rtl="0" eaLnBrk="1" latinLnBrk="0" hangingPunct="1">
        <a:defRPr sz="1984" kern="1200">
          <a:solidFill>
            <a:schemeClr val="tx1"/>
          </a:solidFill>
          <a:latin typeface="+mn-lt"/>
          <a:ea typeface="+mn-ea"/>
          <a:cs typeface="+mn-cs"/>
        </a:defRPr>
      </a:lvl8pPr>
      <a:lvl9pPr marL="4032443" algn="l" defTabSz="1008111" rtl="0" eaLnBrk="1" latinLnBrk="0" hangingPunct="1">
        <a:defRPr sz="1984"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7" name="Picture 16">
            <a:extLst>
              <a:ext uri="{FF2B5EF4-FFF2-40B4-BE49-F238E27FC236}">
                <a16:creationId xmlns="" xmlns:a16="http://schemas.microsoft.com/office/drawing/2014/main" id="{4BBD6523-3A1A-DB4B-80D9-683FE6F69715}"/>
              </a:ext>
            </a:extLst>
          </p:cNvPr>
          <p:cNvPicPr>
            <a:picLocks noChangeAspect="1"/>
          </p:cNvPicPr>
          <p:nvPr userDrawn="1"/>
        </p:nvPicPr>
        <p:blipFill>
          <a:blip r:embed="rId3"/>
          <a:stretch>
            <a:fillRect/>
          </a:stretch>
        </p:blipFill>
        <p:spPr>
          <a:xfrm>
            <a:off x="0" y="4889500"/>
            <a:ext cx="9144000" cy="254000"/>
          </a:xfrm>
          <a:prstGeom prst="rect">
            <a:avLst/>
          </a:prstGeom>
        </p:spPr>
      </p:pic>
      <p:pic>
        <p:nvPicPr>
          <p:cNvPr id="6" name="Picture 5">
            <a:extLst>
              <a:ext uri="{FF2B5EF4-FFF2-40B4-BE49-F238E27FC236}">
                <a16:creationId xmlns="" xmlns:a16="http://schemas.microsoft.com/office/drawing/2014/main" id="{B697B76B-3BB9-0C42-9B96-0E4249F9C73E}"/>
              </a:ext>
            </a:extLst>
          </p:cNvPr>
          <p:cNvPicPr>
            <a:picLocks noChangeAspect="1"/>
          </p:cNvPicPr>
          <p:nvPr userDrawn="1"/>
        </p:nvPicPr>
        <p:blipFill>
          <a:blip r:embed="rId4"/>
          <a:stretch>
            <a:fillRect/>
          </a:stretch>
        </p:blipFill>
        <p:spPr>
          <a:xfrm>
            <a:off x="0" y="0"/>
            <a:ext cx="9144000" cy="881743"/>
          </a:xfrm>
          <a:prstGeom prst="rect">
            <a:avLst/>
          </a:prstGeom>
        </p:spPr>
      </p:pic>
      <p:sp>
        <p:nvSpPr>
          <p:cNvPr id="14" name="TextBox 13">
            <a:extLst>
              <a:ext uri="{FF2B5EF4-FFF2-40B4-BE49-F238E27FC236}">
                <a16:creationId xmlns="" xmlns:a16="http://schemas.microsoft.com/office/drawing/2014/main" id="{6145E263-5EB9-FD4E-9ADB-7610281CDD3D}"/>
              </a:ext>
            </a:extLst>
          </p:cNvPr>
          <p:cNvSpPr txBox="1"/>
          <p:nvPr userDrawn="1"/>
        </p:nvSpPr>
        <p:spPr>
          <a:xfrm>
            <a:off x="7863574" y="4895381"/>
            <a:ext cx="1239874" cy="261482"/>
          </a:xfrm>
          <a:prstGeom prst="rect">
            <a:avLst/>
          </a:prstGeom>
          <a:noFill/>
        </p:spPr>
        <p:txBody>
          <a:bodyPr wrap="square" rtlCol="0">
            <a:spAutoFit/>
          </a:bodyPr>
          <a:lstStyle/>
          <a:p>
            <a:pPr algn="r"/>
            <a:r>
              <a:rPr lang="en-US" sz="1099" b="0" i="0" baseline="0" dirty="0">
                <a:solidFill>
                  <a:schemeClr val="bg1"/>
                </a:solidFill>
                <a:latin typeface="DIN-Medium" pitchFamily="2" charset="0"/>
              </a:rPr>
              <a:t>CTBTO.ORG</a:t>
            </a:r>
          </a:p>
        </p:txBody>
      </p:sp>
      <p:sp>
        <p:nvSpPr>
          <p:cNvPr id="21" name="Text Box 174">
            <a:extLst>
              <a:ext uri="{FF2B5EF4-FFF2-40B4-BE49-F238E27FC236}">
                <a16:creationId xmlns="" xmlns:a16="http://schemas.microsoft.com/office/drawing/2014/main" id="{7A1C0339-EC0C-9949-BCF0-B4EF5C7FBC51}"/>
              </a:ext>
            </a:extLst>
          </p:cNvPr>
          <p:cNvSpPr txBox="1">
            <a:spLocks noChangeArrowheads="1"/>
          </p:cNvSpPr>
          <p:nvPr userDrawn="1"/>
        </p:nvSpPr>
        <p:spPr bwMode="auto">
          <a:xfrm>
            <a:off x="166936" y="4764219"/>
            <a:ext cx="4301370" cy="118522"/>
          </a:xfrm>
          <a:prstGeom prst="rect">
            <a:avLst/>
          </a:prstGeom>
          <a:noFill/>
          <a:ln w="9525">
            <a:noFill/>
            <a:miter lim="800000"/>
            <a:headEnd/>
            <a:tailEnd/>
          </a:ln>
        </p:spPr>
        <p:txBody>
          <a:bodyPr wrap="square" lIns="20604" tIns="10301" rIns="20604" bIns="10301">
            <a:spAutoFit/>
          </a:bodyPr>
          <a:lstStyle/>
          <a:p>
            <a:pPr defTabSz="207618" eaLnBrk="0" hangingPunct="0">
              <a:spcBef>
                <a:spcPct val="50000"/>
              </a:spcBef>
            </a:pPr>
            <a:r>
              <a:rPr lang="en-US" sz="635" b="1" dirty="0">
                <a:solidFill>
                  <a:schemeClr val="tx1"/>
                </a:solidFill>
                <a:latin typeface="Avenir Heavy"/>
                <a:cs typeface="Avenir Heavy"/>
              </a:rPr>
              <a:t>Disclaimer: </a:t>
            </a:r>
            <a:r>
              <a:rPr lang="en-US" sz="498" dirty="0">
                <a:solidFill>
                  <a:schemeClr val="tx1"/>
                </a:solidFill>
                <a:latin typeface="Avenir Medium"/>
                <a:cs typeface="Avenir Medium"/>
              </a:rPr>
              <a:t>The views expressed on this poster are those of the author and do not necessarily reflect the view of the CTBTO</a:t>
            </a:r>
          </a:p>
        </p:txBody>
      </p:sp>
      <p:sp>
        <p:nvSpPr>
          <p:cNvPr id="19" name="TextBox 18">
            <a:extLst>
              <a:ext uri="{FF2B5EF4-FFF2-40B4-BE49-F238E27FC236}">
                <a16:creationId xmlns="" xmlns:a16="http://schemas.microsoft.com/office/drawing/2014/main" id="{65D7E4A3-F85F-FB48-A99F-8A66173D7825}"/>
              </a:ext>
            </a:extLst>
          </p:cNvPr>
          <p:cNvSpPr txBox="1"/>
          <p:nvPr userDrawn="1"/>
        </p:nvSpPr>
        <p:spPr>
          <a:xfrm>
            <a:off x="115330" y="536156"/>
            <a:ext cx="1238095" cy="261610"/>
          </a:xfrm>
          <a:prstGeom prst="rect">
            <a:avLst/>
          </a:prstGeom>
          <a:noFill/>
        </p:spPr>
        <p:txBody>
          <a:bodyPr wrap="square" rtlCol="0">
            <a:spAutoFit/>
          </a:bodyPr>
          <a:lstStyle/>
          <a:p>
            <a:pPr algn="l"/>
            <a:r>
              <a:rPr lang="en-US" sz="1100" b="0" i="0" baseline="0" dirty="0">
                <a:solidFill>
                  <a:schemeClr val="bg1"/>
                </a:solidFill>
                <a:latin typeface="DIN-Light" pitchFamily="2" charset="0"/>
              </a:rPr>
              <a:t>Poster No.:</a:t>
            </a:r>
            <a:endParaRPr lang="en-US" sz="1100" b="0" i="0" baseline="0" dirty="0">
              <a:solidFill>
                <a:schemeClr val="bg1"/>
              </a:solidFill>
              <a:latin typeface="DIN-Medium" pitchFamily="2" charset="0"/>
            </a:endParaRPr>
          </a:p>
        </p:txBody>
      </p:sp>
      <p:sp>
        <p:nvSpPr>
          <p:cNvPr id="2" name="Rectangle 1">
            <a:extLst>
              <a:ext uri="{FF2B5EF4-FFF2-40B4-BE49-F238E27FC236}">
                <a16:creationId xmlns="" xmlns:a16="http://schemas.microsoft.com/office/drawing/2014/main" id="{413AE80C-FF21-D348-805F-71CCC8E6029F}"/>
              </a:ext>
            </a:extLst>
          </p:cNvPr>
          <p:cNvSpPr/>
          <p:nvPr userDrawn="1"/>
        </p:nvSpPr>
        <p:spPr>
          <a:xfrm>
            <a:off x="78895" y="4895381"/>
            <a:ext cx="3674008" cy="261482"/>
          </a:xfrm>
          <a:prstGeom prst="rect">
            <a:avLst/>
          </a:prstGeom>
        </p:spPr>
        <p:txBody>
          <a:bodyPr wrap="square">
            <a:spAutoFit/>
          </a:bodyPr>
          <a:lstStyle/>
          <a:p>
            <a:r>
              <a:rPr lang="en-US" sz="1099" b="0" i="0" baseline="0" dirty="0">
                <a:solidFill>
                  <a:schemeClr val="bg1"/>
                </a:solidFill>
                <a:latin typeface="DIN-Light" pitchFamily="2" charset="0"/>
              </a:rPr>
              <a:t>PUTTING AN END TO NUCLEAR EXPLOSIONS </a:t>
            </a:r>
            <a:endParaRPr lang="x-none" sz="1099" dirty="0"/>
          </a:p>
        </p:txBody>
      </p:sp>
      <p:sp>
        <p:nvSpPr>
          <p:cNvPr id="3" name="Rectangle 2">
            <a:extLst>
              <a:ext uri="{FF2B5EF4-FFF2-40B4-BE49-F238E27FC236}">
                <a16:creationId xmlns="" xmlns:a16="http://schemas.microsoft.com/office/drawing/2014/main" id="{49639673-EC0F-DD42-ACA8-0433E815E767}"/>
              </a:ext>
            </a:extLst>
          </p:cNvPr>
          <p:cNvSpPr/>
          <p:nvPr userDrawn="1"/>
        </p:nvSpPr>
        <p:spPr>
          <a:xfrm>
            <a:off x="947352" y="564599"/>
            <a:ext cx="683094" cy="2047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147" dirty="0"/>
          </a:p>
        </p:txBody>
      </p:sp>
      <p:pic>
        <p:nvPicPr>
          <p:cNvPr id="11" name="Picture 10">
            <a:extLst>
              <a:ext uri="{FF2B5EF4-FFF2-40B4-BE49-F238E27FC236}">
                <a16:creationId xmlns="" xmlns:a16="http://schemas.microsoft.com/office/drawing/2014/main" id="{E4A24655-8128-A046-A777-D08AC067DEF3}"/>
              </a:ext>
            </a:extLst>
          </p:cNvPr>
          <p:cNvPicPr>
            <a:picLocks noChangeAspect="1"/>
          </p:cNvPicPr>
          <p:nvPr userDrawn="1"/>
        </p:nvPicPr>
        <p:blipFill>
          <a:blip r:embed="rId5"/>
          <a:stretch>
            <a:fillRect/>
          </a:stretch>
        </p:blipFill>
        <p:spPr>
          <a:xfrm>
            <a:off x="221640" y="141123"/>
            <a:ext cx="1408805" cy="356642"/>
          </a:xfrm>
          <a:prstGeom prst="rect">
            <a:avLst/>
          </a:prstGeom>
        </p:spPr>
      </p:pic>
      <p:pic>
        <p:nvPicPr>
          <p:cNvPr id="13" name="Picture 12">
            <a:extLst>
              <a:ext uri="{FF2B5EF4-FFF2-40B4-BE49-F238E27FC236}">
                <a16:creationId xmlns="" xmlns:a16="http://schemas.microsoft.com/office/drawing/2014/main" id="{12CFC8EC-9B23-3E48-AB9F-A161B5282AC0}"/>
              </a:ext>
            </a:extLst>
          </p:cNvPr>
          <p:cNvPicPr>
            <a:picLocks noChangeAspect="1"/>
          </p:cNvPicPr>
          <p:nvPr userDrawn="1"/>
        </p:nvPicPr>
        <p:blipFill>
          <a:blip r:embed="rId6"/>
          <a:stretch>
            <a:fillRect/>
          </a:stretch>
        </p:blipFill>
        <p:spPr>
          <a:xfrm>
            <a:off x="7274666" y="215729"/>
            <a:ext cx="1687983" cy="447417"/>
          </a:xfrm>
          <a:prstGeom prst="rect">
            <a:avLst/>
          </a:prstGeom>
        </p:spPr>
      </p:pic>
    </p:spTree>
    <p:extLst>
      <p:ext uri="{BB962C8B-B14F-4D97-AF65-F5344CB8AC3E}">
        <p14:creationId xmlns:p14="http://schemas.microsoft.com/office/powerpoint/2010/main" val="2079223695"/>
      </p:ext>
    </p:extLst>
  </p:cSld>
  <p:clrMap bg1="lt1" tx1="dk1" bg2="lt2" tx2="dk2" accent1="accent1" accent2="accent2" accent3="accent3" accent4="accent4" accent5="accent5" accent6="accent6" hlink="hlink" folHlink="folHlink"/>
  <p:sldLayoutIdLst>
    <p:sldLayoutId id="2147483667" r:id="rId1"/>
  </p:sldLayoutIdLst>
  <p:txStyles>
    <p:titleStyle>
      <a:lvl1pPr algn="l" defTabSz="1008111" rtl="0" eaLnBrk="1" latinLnBrk="0" hangingPunct="1">
        <a:lnSpc>
          <a:spcPct val="90000"/>
        </a:lnSpc>
        <a:spcBef>
          <a:spcPct val="0"/>
        </a:spcBef>
        <a:buNone/>
        <a:defRPr sz="4850" kern="1200">
          <a:solidFill>
            <a:schemeClr val="tx1"/>
          </a:solidFill>
          <a:latin typeface="+mj-lt"/>
          <a:ea typeface="+mj-ea"/>
          <a:cs typeface="+mj-cs"/>
        </a:defRPr>
      </a:lvl1pPr>
    </p:titleStyle>
    <p:bodyStyle>
      <a:lvl1pPr marL="252027" indent="-252027" algn="l" defTabSz="1008111" rtl="0" eaLnBrk="1" latinLnBrk="0" hangingPunct="1">
        <a:lnSpc>
          <a:spcPct val="90000"/>
        </a:lnSpc>
        <a:spcBef>
          <a:spcPts val="1102"/>
        </a:spcBef>
        <a:buFont typeface="Arial" panose="020B0604020202020204" pitchFamily="34" charset="0"/>
        <a:buChar char="•"/>
        <a:defRPr sz="3087" kern="1200">
          <a:solidFill>
            <a:schemeClr val="tx1"/>
          </a:solidFill>
          <a:latin typeface="+mn-lt"/>
          <a:ea typeface="+mn-ea"/>
          <a:cs typeface="+mn-cs"/>
        </a:defRPr>
      </a:lvl1pPr>
      <a:lvl2pPr marL="756085" indent="-252027" algn="l" defTabSz="1008111" rtl="0" eaLnBrk="1" latinLnBrk="0" hangingPunct="1">
        <a:lnSpc>
          <a:spcPct val="90000"/>
        </a:lnSpc>
        <a:spcBef>
          <a:spcPts val="551"/>
        </a:spcBef>
        <a:buFont typeface="Arial" panose="020B0604020202020204" pitchFamily="34" charset="0"/>
        <a:buChar char="•"/>
        <a:defRPr sz="2646" kern="1200">
          <a:solidFill>
            <a:schemeClr val="tx1"/>
          </a:solidFill>
          <a:latin typeface="+mn-lt"/>
          <a:ea typeface="+mn-ea"/>
          <a:cs typeface="+mn-cs"/>
        </a:defRPr>
      </a:lvl2pPr>
      <a:lvl3pPr marL="1260139" indent="-252027" algn="l" defTabSz="1008111" rtl="0" eaLnBrk="1" latinLnBrk="0" hangingPunct="1">
        <a:lnSpc>
          <a:spcPct val="90000"/>
        </a:lnSpc>
        <a:spcBef>
          <a:spcPts val="551"/>
        </a:spcBef>
        <a:buFont typeface="Arial" panose="020B0604020202020204" pitchFamily="34" charset="0"/>
        <a:buChar char="•"/>
        <a:defRPr sz="2205" kern="1200">
          <a:solidFill>
            <a:schemeClr val="tx1"/>
          </a:solidFill>
          <a:latin typeface="+mn-lt"/>
          <a:ea typeface="+mn-ea"/>
          <a:cs typeface="+mn-cs"/>
        </a:defRPr>
      </a:lvl3pPr>
      <a:lvl4pPr marL="1764195"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4pPr>
      <a:lvl5pPr marL="2268249"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5pPr>
      <a:lvl6pPr marL="2772305"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6361"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80417"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4474"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p:bodyStyle>
    <p:otherStyle>
      <a:defPPr>
        <a:defRPr lang="en-US"/>
      </a:defPPr>
      <a:lvl1pPr marL="0" algn="l" defTabSz="1008111" rtl="0" eaLnBrk="1" latinLnBrk="0" hangingPunct="1">
        <a:defRPr sz="1984" kern="1200">
          <a:solidFill>
            <a:schemeClr val="tx1"/>
          </a:solidFill>
          <a:latin typeface="+mn-lt"/>
          <a:ea typeface="+mn-ea"/>
          <a:cs typeface="+mn-cs"/>
        </a:defRPr>
      </a:lvl1pPr>
      <a:lvl2pPr marL="504056" algn="l" defTabSz="1008111" rtl="0" eaLnBrk="1" latinLnBrk="0" hangingPunct="1">
        <a:defRPr sz="1984" kern="1200">
          <a:solidFill>
            <a:schemeClr val="tx1"/>
          </a:solidFill>
          <a:latin typeface="+mn-lt"/>
          <a:ea typeface="+mn-ea"/>
          <a:cs typeface="+mn-cs"/>
        </a:defRPr>
      </a:lvl2pPr>
      <a:lvl3pPr marL="1008111" algn="l" defTabSz="1008111" rtl="0" eaLnBrk="1" latinLnBrk="0" hangingPunct="1">
        <a:defRPr sz="1984" kern="1200">
          <a:solidFill>
            <a:schemeClr val="tx1"/>
          </a:solidFill>
          <a:latin typeface="+mn-lt"/>
          <a:ea typeface="+mn-ea"/>
          <a:cs typeface="+mn-cs"/>
        </a:defRPr>
      </a:lvl3pPr>
      <a:lvl4pPr marL="1512167" algn="l" defTabSz="1008111" rtl="0" eaLnBrk="1" latinLnBrk="0" hangingPunct="1">
        <a:defRPr sz="1984" kern="1200">
          <a:solidFill>
            <a:schemeClr val="tx1"/>
          </a:solidFill>
          <a:latin typeface="+mn-lt"/>
          <a:ea typeface="+mn-ea"/>
          <a:cs typeface="+mn-cs"/>
        </a:defRPr>
      </a:lvl4pPr>
      <a:lvl5pPr marL="2016222" algn="l" defTabSz="1008111" rtl="0" eaLnBrk="1" latinLnBrk="0" hangingPunct="1">
        <a:defRPr sz="1984" kern="1200">
          <a:solidFill>
            <a:schemeClr val="tx1"/>
          </a:solidFill>
          <a:latin typeface="+mn-lt"/>
          <a:ea typeface="+mn-ea"/>
          <a:cs typeface="+mn-cs"/>
        </a:defRPr>
      </a:lvl5pPr>
      <a:lvl6pPr marL="2520280" algn="l" defTabSz="1008111" rtl="0" eaLnBrk="1" latinLnBrk="0" hangingPunct="1">
        <a:defRPr sz="1984" kern="1200">
          <a:solidFill>
            <a:schemeClr val="tx1"/>
          </a:solidFill>
          <a:latin typeface="+mn-lt"/>
          <a:ea typeface="+mn-ea"/>
          <a:cs typeface="+mn-cs"/>
        </a:defRPr>
      </a:lvl6pPr>
      <a:lvl7pPr marL="3024334" algn="l" defTabSz="1008111" rtl="0" eaLnBrk="1" latinLnBrk="0" hangingPunct="1">
        <a:defRPr sz="1984" kern="1200">
          <a:solidFill>
            <a:schemeClr val="tx1"/>
          </a:solidFill>
          <a:latin typeface="+mn-lt"/>
          <a:ea typeface="+mn-ea"/>
          <a:cs typeface="+mn-cs"/>
        </a:defRPr>
      </a:lvl7pPr>
      <a:lvl8pPr marL="3528389" algn="l" defTabSz="1008111" rtl="0" eaLnBrk="1" latinLnBrk="0" hangingPunct="1">
        <a:defRPr sz="1984" kern="1200">
          <a:solidFill>
            <a:schemeClr val="tx1"/>
          </a:solidFill>
          <a:latin typeface="+mn-lt"/>
          <a:ea typeface="+mn-ea"/>
          <a:cs typeface="+mn-cs"/>
        </a:defRPr>
      </a:lvl8pPr>
      <a:lvl9pPr marL="4032443" algn="l" defTabSz="1008111" rtl="0" eaLnBrk="1" latinLnBrk="0" hangingPunct="1">
        <a:defRPr sz="1984"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7" name="Picture 16">
            <a:extLst>
              <a:ext uri="{FF2B5EF4-FFF2-40B4-BE49-F238E27FC236}">
                <a16:creationId xmlns="" xmlns:a16="http://schemas.microsoft.com/office/drawing/2014/main" id="{4BBD6523-3A1A-DB4B-80D9-683FE6F69715}"/>
              </a:ext>
            </a:extLst>
          </p:cNvPr>
          <p:cNvPicPr>
            <a:picLocks noChangeAspect="1"/>
          </p:cNvPicPr>
          <p:nvPr userDrawn="1"/>
        </p:nvPicPr>
        <p:blipFill>
          <a:blip r:embed="rId3"/>
          <a:stretch>
            <a:fillRect/>
          </a:stretch>
        </p:blipFill>
        <p:spPr>
          <a:xfrm>
            <a:off x="0" y="4889500"/>
            <a:ext cx="9144000" cy="254000"/>
          </a:xfrm>
          <a:prstGeom prst="rect">
            <a:avLst/>
          </a:prstGeom>
        </p:spPr>
      </p:pic>
      <p:pic>
        <p:nvPicPr>
          <p:cNvPr id="6" name="Picture 5">
            <a:extLst>
              <a:ext uri="{FF2B5EF4-FFF2-40B4-BE49-F238E27FC236}">
                <a16:creationId xmlns="" xmlns:a16="http://schemas.microsoft.com/office/drawing/2014/main" id="{B697B76B-3BB9-0C42-9B96-0E4249F9C73E}"/>
              </a:ext>
            </a:extLst>
          </p:cNvPr>
          <p:cNvPicPr>
            <a:picLocks noChangeAspect="1"/>
          </p:cNvPicPr>
          <p:nvPr userDrawn="1"/>
        </p:nvPicPr>
        <p:blipFill>
          <a:blip r:embed="rId4"/>
          <a:stretch>
            <a:fillRect/>
          </a:stretch>
        </p:blipFill>
        <p:spPr>
          <a:xfrm>
            <a:off x="0" y="0"/>
            <a:ext cx="9144000" cy="881743"/>
          </a:xfrm>
          <a:prstGeom prst="rect">
            <a:avLst/>
          </a:prstGeom>
        </p:spPr>
      </p:pic>
      <p:sp>
        <p:nvSpPr>
          <p:cNvPr id="14" name="TextBox 13">
            <a:extLst>
              <a:ext uri="{FF2B5EF4-FFF2-40B4-BE49-F238E27FC236}">
                <a16:creationId xmlns="" xmlns:a16="http://schemas.microsoft.com/office/drawing/2014/main" id="{6145E263-5EB9-FD4E-9ADB-7610281CDD3D}"/>
              </a:ext>
            </a:extLst>
          </p:cNvPr>
          <p:cNvSpPr txBox="1"/>
          <p:nvPr userDrawn="1"/>
        </p:nvSpPr>
        <p:spPr>
          <a:xfrm>
            <a:off x="7863574" y="4895381"/>
            <a:ext cx="1239874" cy="261482"/>
          </a:xfrm>
          <a:prstGeom prst="rect">
            <a:avLst/>
          </a:prstGeom>
          <a:noFill/>
        </p:spPr>
        <p:txBody>
          <a:bodyPr wrap="square" rtlCol="0">
            <a:spAutoFit/>
          </a:bodyPr>
          <a:lstStyle/>
          <a:p>
            <a:pPr algn="r"/>
            <a:r>
              <a:rPr lang="en-US" sz="1099" b="0" i="0" baseline="0" dirty="0">
                <a:solidFill>
                  <a:schemeClr val="bg1"/>
                </a:solidFill>
                <a:latin typeface="DIN-Medium" pitchFamily="2" charset="0"/>
              </a:rPr>
              <a:t>CTBTO.ORG</a:t>
            </a:r>
          </a:p>
        </p:txBody>
      </p:sp>
      <p:sp>
        <p:nvSpPr>
          <p:cNvPr id="21" name="Text Box 174">
            <a:extLst>
              <a:ext uri="{FF2B5EF4-FFF2-40B4-BE49-F238E27FC236}">
                <a16:creationId xmlns="" xmlns:a16="http://schemas.microsoft.com/office/drawing/2014/main" id="{7A1C0339-EC0C-9949-BCF0-B4EF5C7FBC51}"/>
              </a:ext>
            </a:extLst>
          </p:cNvPr>
          <p:cNvSpPr txBox="1">
            <a:spLocks noChangeArrowheads="1"/>
          </p:cNvSpPr>
          <p:nvPr userDrawn="1"/>
        </p:nvSpPr>
        <p:spPr bwMode="auto">
          <a:xfrm>
            <a:off x="166936" y="4764219"/>
            <a:ext cx="4301370" cy="118522"/>
          </a:xfrm>
          <a:prstGeom prst="rect">
            <a:avLst/>
          </a:prstGeom>
          <a:noFill/>
          <a:ln w="9525">
            <a:noFill/>
            <a:miter lim="800000"/>
            <a:headEnd/>
            <a:tailEnd/>
          </a:ln>
        </p:spPr>
        <p:txBody>
          <a:bodyPr wrap="square" lIns="20604" tIns="10301" rIns="20604" bIns="10301">
            <a:spAutoFit/>
          </a:bodyPr>
          <a:lstStyle/>
          <a:p>
            <a:pPr defTabSz="207618" eaLnBrk="0" hangingPunct="0">
              <a:spcBef>
                <a:spcPct val="50000"/>
              </a:spcBef>
            </a:pPr>
            <a:r>
              <a:rPr lang="en-US" sz="635" b="1" dirty="0">
                <a:solidFill>
                  <a:schemeClr val="tx1"/>
                </a:solidFill>
                <a:latin typeface="Avenir Heavy"/>
                <a:cs typeface="Avenir Heavy"/>
              </a:rPr>
              <a:t>Disclaimer: </a:t>
            </a:r>
            <a:r>
              <a:rPr lang="en-US" sz="498" dirty="0">
                <a:solidFill>
                  <a:schemeClr val="tx1"/>
                </a:solidFill>
                <a:latin typeface="Avenir Medium"/>
                <a:cs typeface="Avenir Medium"/>
              </a:rPr>
              <a:t>The views expressed on this poster are those of the author and do not necessarily reflect the view of the CTBTO</a:t>
            </a:r>
          </a:p>
        </p:txBody>
      </p:sp>
      <p:sp>
        <p:nvSpPr>
          <p:cNvPr id="19" name="TextBox 18">
            <a:extLst>
              <a:ext uri="{FF2B5EF4-FFF2-40B4-BE49-F238E27FC236}">
                <a16:creationId xmlns="" xmlns:a16="http://schemas.microsoft.com/office/drawing/2014/main" id="{65D7E4A3-F85F-FB48-A99F-8A66173D7825}"/>
              </a:ext>
            </a:extLst>
          </p:cNvPr>
          <p:cNvSpPr txBox="1"/>
          <p:nvPr userDrawn="1"/>
        </p:nvSpPr>
        <p:spPr>
          <a:xfrm>
            <a:off x="115330" y="536156"/>
            <a:ext cx="1238095" cy="261610"/>
          </a:xfrm>
          <a:prstGeom prst="rect">
            <a:avLst/>
          </a:prstGeom>
          <a:noFill/>
        </p:spPr>
        <p:txBody>
          <a:bodyPr wrap="square" rtlCol="0">
            <a:spAutoFit/>
          </a:bodyPr>
          <a:lstStyle/>
          <a:p>
            <a:pPr algn="l"/>
            <a:r>
              <a:rPr lang="en-US" sz="1100" b="0" i="0" baseline="0" dirty="0">
                <a:solidFill>
                  <a:schemeClr val="bg1"/>
                </a:solidFill>
                <a:latin typeface="DIN-Light" pitchFamily="2" charset="0"/>
              </a:rPr>
              <a:t>Poster No.:</a:t>
            </a:r>
            <a:endParaRPr lang="en-US" sz="1100" b="0" i="0" baseline="0" dirty="0">
              <a:solidFill>
                <a:schemeClr val="bg1"/>
              </a:solidFill>
              <a:latin typeface="DIN-Medium" pitchFamily="2" charset="0"/>
            </a:endParaRPr>
          </a:p>
        </p:txBody>
      </p:sp>
      <p:sp>
        <p:nvSpPr>
          <p:cNvPr id="2" name="Rectangle 1">
            <a:extLst>
              <a:ext uri="{FF2B5EF4-FFF2-40B4-BE49-F238E27FC236}">
                <a16:creationId xmlns="" xmlns:a16="http://schemas.microsoft.com/office/drawing/2014/main" id="{413AE80C-FF21-D348-805F-71CCC8E6029F}"/>
              </a:ext>
            </a:extLst>
          </p:cNvPr>
          <p:cNvSpPr/>
          <p:nvPr userDrawn="1"/>
        </p:nvSpPr>
        <p:spPr>
          <a:xfrm>
            <a:off x="78895" y="4895381"/>
            <a:ext cx="3674008" cy="261482"/>
          </a:xfrm>
          <a:prstGeom prst="rect">
            <a:avLst/>
          </a:prstGeom>
        </p:spPr>
        <p:txBody>
          <a:bodyPr wrap="square">
            <a:spAutoFit/>
          </a:bodyPr>
          <a:lstStyle/>
          <a:p>
            <a:r>
              <a:rPr lang="en-US" sz="1099" b="0" i="0" baseline="0" dirty="0">
                <a:solidFill>
                  <a:schemeClr val="bg1"/>
                </a:solidFill>
                <a:latin typeface="DIN-Light" pitchFamily="2" charset="0"/>
              </a:rPr>
              <a:t>PUTTING AN END TO NUCLEAR EXPLOSIONS </a:t>
            </a:r>
            <a:endParaRPr lang="x-none" sz="1099" dirty="0"/>
          </a:p>
        </p:txBody>
      </p:sp>
      <p:sp>
        <p:nvSpPr>
          <p:cNvPr id="3" name="Rectangle 2">
            <a:extLst>
              <a:ext uri="{FF2B5EF4-FFF2-40B4-BE49-F238E27FC236}">
                <a16:creationId xmlns="" xmlns:a16="http://schemas.microsoft.com/office/drawing/2014/main" id="{49639673-EC0F-DD42-ACA8-0433E815E767}"/>
              </a:ext>
            </a:extLst>
          </p:cNvPr>
          <p:cNvSpPr/>
          <p:nvPr userDrawn="1"/>
        </p:nvSpPr>
        <p:spPr>
          <a:xfrm>
            <a:off x="947352" y="564599"/>
            <a:ext cx="683094" cy="2047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147" dirty="0"/>
          </a:p>
        </p:txBody>
      </p:sp>
      <p:pic>
        <p:nvPicPr>
          <p:cNvPr id="11" name="Picture 10">
            <a:extLst>
              <a:ext uri="{FF2B5EF4-FFF2-40B4-BE49-F238E27FC236}">
                <a16:creationId xmlns="" xmlns:a16="http://schemas.microsoft.com/office/drawing/2014/main" id="{E4A24655-8128-A046-A777-D08AC067DEF3}"/>
              </a:ext>
            </a:extLst>
          </p:cNvPr>
          <p:cNvPicPr>
            <a:picLocks noChangeAspect="1"/>
          </p:cNvPicPr>
          <p:nvPr userDrawn="1"/>
        </p:nvPicPr>
        <p:blipFill>
          <a:blip r:embed="rId5"/>
          <a:stretch>
            <a:fillRect/>
          </a:stretch>
        </p:blipFill>
        <p:spPr>
          <a:xfrm>
            <a:off x="221640" y="141123"/>
            <a:ext cx="1408805" cy="356642"/>
          </a:xfrm>
          <a:prstGeom prst="rect">
            <a:avLst/>
          </a:prstGeom>
        </p:spPr>
      </p:pic>
      <p:pic>
        <p:nvPicPr>
          <p:cNvPr id="13" name="Picture 12">
            <a:extLst>
              <a:ext uri="{FF2B5EF4-FFF2-40B4-BE49-F238E27FC236}">
                <a16:creationId xmlns="" xmlns:a16="http://schemas.microsoft.com/office/drawing/2014/main" id="{12CFC8EC-9B23-3E48-AB9F-A161B5282AC0}"/>
              </a:ext>
            </a:extLst>
          </p:cNvPr>
          <p:cNvPicPr>
            <a:picLocks noChangeAspect="1"/>
          </p:cNvPicPr>
          <p:nvPr userDrawn="1"/>
        </p:nvPicPr>
        <p:blipFill>
          <a:blip r:embed="rId6"/>
          <a:stretch>
            <a:fillRect/>
          </a:stretch>
        </p:blipFill>
        <p:spPr>
          <a:xfrm>
            <a:off x="7274666" y="215729"/>
            <a:ext cx="1687983" cy="447417"/>
          </a:xfrm>
          <a:prstGeom prst="rect">
            <a:avLst/>
          </a:prstGeom>
        </p:spPr>
      </p:pic>
    </p:spTree>
    <p:extLst>
      <p:ext uri="{BB962C8B-B14F-4D97-AF65-F5344CB8AC3E}">
        <p14:creationId xmlns:p14="http://schemas.microsoft.com/office/powerpoint/2010/main" val="4171576032"/>
      </p:ext>
    </p:extLst>
  </p:cSld>
  <p:clrMap bg1="lt1" tx1="dk1" bg2="lt2" tx2="dk2" accent1="accent1" accent2="accent2" accent3="accent3" accent4="accent4" accent5="accent5" accent6="accent6" hlink="hlink" folHlink="folHlink"/>
  <p:sldLayoutIdLst>
    <p:sldLayoutId id="2147483669" r:id="rId1"/>
  </p:sldLayoutIdLst>
  <p:txStyles>
    <p:titleStyle>
      <a:lvl1pPr algn="l" defTabSz="1008111" rtl="0" eaLnBrk="1" latinLnBrk="0" hangingPunct="1">
        <a:lnSpc>
          <a:spcPct val="90000"/>
        </a:lnSpc>
        <a:spcBef>
          <a:spcPct val="0"/>
        </a:spcBef>
        <a:buNone/>
        <a:defRPr sz="4850" kern="1200">
          <a:solidFill>
            <a:schemeClr val="tx1"/>
          </a:solidFill>
          <a:latin typeface="+mj-lt"/>
          <a:ea typeface="+mj-ea"/>
          <a:cs typeface="+mj-cs"/>
        </a:defRPr>
      </a:lvl1pPr>
    </p:titleStyle>
    <p:bodyStyle>
      <a:lvl1pPr marL="252027" indent="-252027" algn="l" defTabSz="1008111" rtl="0" eaLnBrk="1" latinLnBrk="0" hangingPunct="1">
        <a:lnSpc>
          <a:spcPct val="90000"/>
        </a:lnSpc>
        <a:spcBef>
          <a:spcPts val="1102"/>
        </a:spcBef>
        <a:buFont typeface="Arial" panose="020B0604020202020204" pitchFamily="34" charset="0"/>
        <a:buChar char="•"/>
        <a:defRPr sz="3087" kern="1200">
          <a:solidFill>
            <a:schemeClr val="tx1"/>
          </a:solidFill>
          <a:latin typeface="+mn-lt"/>
          <a:ea typeface="+mn-ea"/>
          <a:cs typeface="+mn-cs"/>
        </a:defRPr>
      </a:lvl1pPr>
      <a:lvl2pPr marL="756085" indent="-252027" algn="l" defTabSz="1008111" rtl="0" eaLnBrk="1" latinLnBrk="0" hangingPunct="1">
        <a:lnSpc>
          <a:spcPct val="90000"/>
        </a:lnSpc>
        <a:spcBef>
          <a:spcPts val="551"/>
        </a:spcBef>
        <a:buFont typeface="Arial" panose="020B0604020202020204" pitchFamily="34" charset="0"/>
        <a:buChar char="•"/>
        <a:defRPr sz="2646" kern="1200">
          <a:solidFill>
            <a:schemeClr val="tx1"/>
          </a:solidFill>
          <a:latin typeface="+mn-lt"/>
          <a:ea typeface="+mn-ea"/>
          <a:cs typeface="+mn-cs"/>
        </a:defRPr>
      </a:lvl2pPr>
      <a:lvl3pPr marL="1260139" indent="-252027" algn="l" defTabSz="1008111" rtl="0" eaLnBrk="1" latinLnBrk="0" hangingPunct="1">
        <a:lnSpc>
          <a:spcPct val="90000"/>
        </a:lnSpc>
        <a:spcBef>
          <a:spcPts val="551"/>
        </a:spcBef>
        <a:buFont typeface="Arial" panose="020B0604020202020204" pitchFamily="34" charset="0"/>
        <a:buChar char="•"/>
        <a:defRPr sz="2205" kern="1200">
          <a:solidFill>
            <a:schemeClr val="tx1"/>
          </a:solidFill>
          <a:latin typeface="+mn-lt"/>
          <a:ea typeface="+mn-ea"/>
          <a:cs typeface="+mn-cs"/>
        </a:defRPr>
      </a:lvl3pPr>
      <a:lvl4pPr marL="1764195"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4pPr>
      <a:lvl5pPr marL="2268249"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5pPr>
      <a:lvl6pPr marL="2772305"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6361"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80417"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4474"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p:bodyStyle>
    <p:otherStyle>
      <a:defPPr>
        <a:defRPr lang="en-US"/>
      </a:defPPr>
      <a:lvl1pPr marL="0" algn="l" defTabSz="1008111" rtl="0" eaLnBrk="1" latinLnBrk="0" hangingPunct="1">
        <a:defRPr sz="1984" kern="1200">
          <a:solidFill>
            <a:schemeClr val="tx1"/>
          </a:solidFill>
          <a:latin typeface="+mn-lt"/>
          <a:ea typeface="+mn-ea"/>
          <a:cs typeface="+mn-cs"/>
        </a:defRPr>
      </a:lvl1pPr>
      <a:lvl2pPr marL="504056" algn="l" defTabSz="1008111" rtl="0" eaLnBrk="1" latinLnBrk="0" hangingPunct="1">
        <a:defRPr sz="1984" kern="1200">
          <a:solidFill>
            <a:schemeClr val="tx1"/>
          </a:solidFill>
          <a:latin typeface="+mn-lt"/>
          <a:ea typeface="+mn-ea"/>
          <a:cs typeface="+mn-cs"/>
        </a:defRPr>
      </a:lvl2pPr>
      <a:lvl3pPr marL="1008111" algn="l" defTabSz="1008111" rtl="0" eaLnBrk="1" latinLnBrk="0" hangingPunct="1">
        <a:defRPr sz="1984" kern="1200">
          <a:solidFill>
            <a:schemeClr val="tx1"/>
          </a:solidFill>
          <a:latin typeface="+mn-lt"/>
          <a:ea typeface="+mn-ea"/>
          <a:cs typeface="+mn-cs"/>
        </a:defRPr>
      </a:lvl3pPr>
      <a:lvl4pPr marL="1512167" algn="l" defTabSz="1008111" rtl="0" eaLnBrk="1" latinLnBrk="0" hangingPunct="1">
        <a:defRPr sz="1984" kern="1200">
          <a:solidFill>
            <a:schemeClr val="tx1"/>
          </a:solidFill>
          <a:latin typeface="+mn-lt"/>
          <a:ea typeface="+mn-ea"/>
          <a:cs typeface="+mn-cs"/>
        </a:defRPr>
      </a:lvl4pPr>
      <a:lvl5pPr marL="2016222" algn="l" defTabSz="1008111" rtl="0" eaLnBrk="1" latinLnBrk="0" hangingPunct="1">
        <a:defRPr sz="1984" kern="1200">
          <a:solidFill>
            <a:schemeClr val="tx1"/>
          </a:solidFill>
          <a:latin typeface="+mn-lt"/>
          <a:ea typeface="+mn-ea"/>
          <a:cs typeface="+mn-cs"/>
        </a:defRPr>
      </a:lvl5pPr>
      <a:lvl6pPr marL="2520280" algn="l" defTabSz="1008111" rtl="0" eaLnBrk="1" latinLnBrk="0" hangingPunct="1">
        <a:defRPr sz="1984" kern="1200">
          <a:solidFill>
            <a:schemeClr val="tx1"/>
          </a:solidFill>
          <a:latin typeface="+mn-lt"/>
          <a:ea typeface="+mn-ea"/>
          <a:cs typeface="+mn-cs"/>
        </a:defRPr>
      </a:lvl6pPr>
      <a:lvl7pPr marL="3024334" algn="l" defTabSz="1008111" rtl="0" eaLnBrk="1" latinLnBrk="0" hangingPunct="1">
        <a:defRPr sz="1984" kern="1200">
          <a:solidFill>
            <a:schemeClr val="tx1"/>
          </a:solidFill>
          <a:latin typeface="+mn-lt"/>
          <a:ea typeface="+mn-ea"/>
          <a:cs typeface="+mn-cs"/>
        </a:defRPr>
      </a:lvl7pPr>
      <a:lvl8pPr marL="3528389" algn="l" defTabSz="1008111" rtl="0" eaLnBrk="1" latinLnBrk="0" hangingPunct="1">
        <a:defRPr sz="1984" kern="1200">
          <a:solidFill>
            <a:schemeClr val="tx1"/>
          </a:solidFill>
          <a:latin typeface="+mn-lt"/>
          <a:ea typeface="+mn-ea"/>
          <a:cs typeface="+mn-cs"/>
        </a:defRPr>
      </a:lvl8pPr>
      <a:lvl9pPr marL="4032443" algn="l" defTabSz="1008111" rtl="0" eaLnBrk="1" latinLnBrk="0" hangingPunct="1">
        <a:defRPr sz="1984"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7" name="Picture 16">
            <a:extLst>
              <a:ext uri="{FF2B5EF4-FFF2-40B4-BE49-F238E27FC236}">
                <a16:creationId xmlns="" xmlns:a16="http://schemas.microsoft.com/office/drawing/2014/main" id="{4BBD6523-3A1A-DB4B-80D9-683FE6F69715}"/>
              </a:ext>
            </a:extLst>
          </p:cNvPr>
          <p:cNvPicPr>
            <a:picLocks noChangeAspect="1"/>
          </p:cNvPicPr>
          <p:nvPr userDrawn="1"/>
        </p:nvPicPr>
        <p:blipFill>
          <a:blip r:embed="rId3"/>
          <a:stretch>
            <a:fillRect/>
          </a:stretch>
        </p:blipFill>
        <p:spPr>
          <a:xfrm>
            <a:off x="0" y="4889500"/>
            <a:ext cx="9144000" cy="254000"/>
          </a:xfrm>
          <a:prstGeom prst="rect">
            <a:avLst/>
          </a:prstGeom>
        </p:spPr>
      </p:pic>
      <p:pic>
        <p:nvPicPr>
          <p:cNvPr id="6" name="Picture 5">
            <a:extLst>
              <a:ext uri="{FF2B5EF4-FFF2-40B4-BE49-F238E27FC236}">
                <a16:creationId xmlns="" xmlns:a16="http://schemas.microsoft.com/office/drawing/2014/main" id="{B697B76B-3BB9-0C42-9B96-0E4249F9C73E}"/>
              </a:ext>
            </a:extLst>
          </p:cNvPr>
          <p:cNvPicPr>
            <a:picLocks noChangeAspect="1"/>
          </p:cNvPicPr>
          <p:nvPr userDrawn="1"/>
        </p:nvPicPr>
        <p:blipFill>
          <a:blip r:embed="rId4"/>
          <a:stretch>
            <a:fillRect/>
          </a:stretch>
        </p:blipFill>
        <p:spPr>
          <a:xfrm>
            <a:off x="0" y="0"/>
            <a:ext cx="9144000" cy="881743"/>
          </a:xfrm>
          <a:prstGeom prst="rect">
            <a:avLst/>
          </a:prstGeom>
        </p:spPr>
      </p:pic>
      <p:sp>
        <p:nvSpPr>
          <p:cNvPr id="14" name="TextBox 13">
            <a:extLst>
              <a:ext uri="{FF2B5EF4-FFF2-40B4-BE49-F238E27FC236}">
                <a16:creationId xmlns="" xmlns:a16="http://schemas.microsoft.com/office/drawing/2014/main" id="{6145E263-5EB9-FD4E-9ADB-7610281CDD3D}"/>
              </a:ext>
            </a:extLst>
          </p:cNvPr>
          <p:cNvSpPr txBox="1"/>
          <p:nvPr userDrawn="1"/>
        </p:nvSpPr>
        <p:spPr>
          <a:xfrm>
            <a:off x="7863574" y="4895381"/>
            <a:ext cx="1239874" cy="261482"/>
          </a:xfrm>
          <a:prstGeom prst="rect">
            <a:avLst/>
          </a:prstGeom>
          <a:noFill/>
        </p:spPr>
        <p:txBody>
          <a:bodyPr wrap="square" rtlCol="0">
            <a:spAutoFit/>
          </a:bodyPr>
          <a:lstStyle/>
          <a:p>
            <a:pPr algn="r"/>
            <a:r>
              <a:rPr lang="en-US" sz="1099" b="0" i="0" baseline="0" dirty="0">
                <a:solidFill>
                  <a:schemeClr val="bg1"/>
                </a:solidFill>
                <a:latin typeface="DIN-Medium" pitchFamily="2" charset="0"/>
              </a:rPr>
              <a:t>CTBTO.ORG</a:t>
            </a:r>
          </a:p>
        </p:txBody>
      </p:sp>
      <p:sp>
        <p:nvSpPr>
          <p:cNvPr id="21" name="Text Box 174">
            <a:extLst>
              <a:ext uri="{FF2B5EF4-FFF2-40B4-BE49-F238E27FC236}">
                <a16:creationId xmlns="" xmlns:a16="http://schemas.microsoft.com/office/drawing/2014/main" id="{7A1C0339-EC0C-9949-BCF0-B4EF5C7FBC51}"/>
              </a:ext>
            </a:extLst>
          </p:cNvPr>
          <p:cNvSpPr txBox="1">
            <a:spLocks noChangeArrowheads="1"/>
          </p:cNvSpPr>
          <p:nvPr userDrawn="1"/>
        </p:nvSpPr>
        <p:spPr bwMode="auto">
          <a:xfrm>
            <a:off x="166936" y="4764219"/>
            <a:ext cx="4301370" cy="118522"/>
          </a:xfrm>
          <a:prstGeom prst="rect">
            <a:avLst/>
          </a:prstGeom>
          <a:noFill/>
          <a:ln w="9525">
            <a:noFill/>
            <a:miter lim="800000"/>
            <a:headEnd/>
            <a:tailEnd/>
          </a:ln>
        </p:spPr>
        <p:txBody>
          <a:bodyPr wrap="square" lIns="20604" tIns="10301" rIns="20604" bIns="10301">
            <a:spAutoFit/>
          </a:bodyPr>
          <a:lstStyle/>
          <a:p>
            <a:pPr defTabSz="207618" eaLnBrk="0" hangingPunct="0">
              <a:spcBef>
                <a:spcPct val="50000"/>
              </a:spcBef>
            </a:pPr>
            <a:r>
              <a:rPr lang="en-US" sz="635" b="1" dirty="0">
                <a:solidFill>
                  <a:schemeClr val="tx1"/>
                </a:solidFill>
                <a:latin typeface="Avenir Heavy"/>
                <a:cs typeface="Avenir Heavy"/>
              </a:rPr>
              <a:t>Disclaimer: </a:t>
            </a:r>
            <a:r>
              <a:rPr lang="en-US" sz="498" dirty="0">
                <a:solidFill>
                  <a:schemeClr val="tx1"/>
                </a:solidFill>
                <a:latin typeface="Avenir Medium"/>
                <a:cs typeface="Avenir Medium"/>
              </a:rPr>
              <a:t>The views expressed on this poster are those of the author and do not necessarily reflect the view of the CTBTO</a:t>
            </a:r>
          </a:p>
        </p:txBody>
      </p:sp>
      <p:sp>
        <p:nvSpPr>
          <p:cNvPr id="19" name="TextBox 18">
            <a:extLst>
              <a:ext uri="{FF2B5EF4-FFF2-40B4-BE49-F238E27FC236}">
                <a16:creationId xmlns="" xmlns:a16="http://schemas.microsoft.com/office/drawing/2014/main" id="{65D7E4A3-F85F-FB48-A99F-8A66173D7825}"/>
              </a:ext>
            </a:extLst>
          </p:cNvPr>
          <p:cNvSpPr txBox="1"/>
          <p:nvPr userDrawn="1"/>
        </p:nvSpPr>
        <p:spPr>
          <a:xfrm>
            <a:off x="115330" y="536156"/>
            <a:ext cx="1238095" cy="261610"/>
          </a:xfrm>
          <a:prstGeom prst="rect">
            <a:avLst/>
          </a:prstGeom>
          <a:noFill/>
        </p:spPr>
        <p:txBody>
          <a:bodyPr wrap="square" rtlCol="0">
            <a:spAutoFit/>
          </a:bodyPr>
          <a:lstStyle/>
          <a:p>
            <a:pPr algn="l"/>
            <a:r>
              <a:rPr lang="en-US" sz="1100" b="0" i="0" baseline="0" dirty="0">
                <a:solidFill>
                  <a:schemeClr val="bg1"/>
                </a:solidFill>
                <a:latin typeface="DIN-Light" pitchFamily="2" charset="0"/>
              </a:rPr>
              <a:t>Poster No.:</a:t>
            </a:r>
            <a:endParaRPr lang="en-US" sz="1100" b="0" i="0" baseline="0" dirty="0">
              <a:solidFill>
                <a:schemeClr val="bg1"/>
              </a:solidFill>
              <a:latin typeface="DIN-Medium" pitchFamily="2" charset="0"/>
            </a:endParaRPr>
          </a:p>
        </p:txBody>
      </p:sp>
      <p:sp>
        <p:nvSpPr>
          <p:cNvPr id="2" name="Rectangle 1">
            <a:extLst>
              <a:ext uri="{FF2B5EF4-FFF2-40B4-BE49-F238E27FC236}">
                <a16:creationId xmlns="" xmlns:a16="http://schemas.microsoft.com/office/drawing/2014/main" id="{413AE80C-FF21-D348-805F-71CCC8E6029F}"/>
              </a:ext>
            </a:extLst>
          </p:cNvPr>
          <p:cNvSpPr/>
          <p:nvPr userDrawn="1"/>
        </p:nvSpPr>
        <p:spPr>
          <a:xfrm>
            <a:off x="78895" y="4895381"/>
            <a:ext cx="3674008" cy="261482"/>
          </a:xfrm>
          <a:prstGeom prst="rect">
            <a:avLst/>
          </a:prstGeom>
        </p:spPr>
        <p:txBody>
          <a:bodyPr wrap="square">
            <a:spAutoFit/>
          </a:bodyPr>
          <a:lstStyle/>
          <a:p>
            <a:r>
              <a:rPr lang="en-US" sz="1099" b="0" i="0" baseline="0" dirty="0">
                <a:solidFill>
                  <a:schemeClr val="bg1"/>
                </a:solidFill>
                <a:latin typeface="DIN-Light" pitchFamily="2" charset="0"/>
              </a:rPr>
              <a:t>PUTTING AN END TO NUCLEAR EXPLOSIONS </a:t>
            </a:r>
            <a:endParaRPr lang="x-none" sz="1099" dirty="0"/>
          </a:p>
        </p:txBody>
      </p:sp>
      <p:sp>
        <p:nvSpPr>
          <p:cNvPr id="3" name="Rectangle 2">
            <a:extLst>
              <a:ext uri="{FF2B5EF4-FFF2-40B4-BE49-F238E27FC236}">
                <a16:creationId xmlns="" xmlns:a16="http://schemas.microsoft.com/office/drawing/2014/main" id="{49639673-EC0F-DD42-ACA8-0433E815E767}"/>
              </a:ext>
            </a:extLst>
          </p:cNvPr>
          <p:cNvSpPr/>
          <p:nvPr userDrawn="1"/>
        </p:nvSpPr>
        <p:spPr>
          <a:xfrm>
            <a:off x="947352" y="564599"/>
            <a:ext cx="683094" cy="2047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147" dirty="0"/>
          </a:p>
        </p:txBody>
      </p:sp>
      <p:pic>
        <p:nvPicPr>
          <p:cNvPr id="11" name="Picture 10">
            <a:extLst>
              <a:ext uri="{FF2B5EF4-FFF2-40B4-BE49-F238E27FC236}">
                <a16:creationId xmlns="" xmlns:a16="http://schemas.microsoft.com/office/drawing/2014/main" id="{E4A24655-8128-A046-A777-D08AC067DEF3}"/>
              </a:ext>
            </a:extLst>
          </p:cNvPr>
          <p:cNvPicPr>
            <a:picLocks noChangeAspect="1"/>
          </p:cNvPicPr>
          <p:nvPr userDrawn="1"/>
        </p:nvPicPr>
        <p:blipFill>
          <a:blip r:embed="rId5"/>
          <a:stretch>
            <a:fillRect/>
          </a:stretch>
        </p:blipFill>
        <p:spPr>
          <a:xfrm>
            <a:off x="221640" y="141123"/>
            <a:ext cx="1408805" cy="356642"/>
          </a:xfrm>
          <a:prstGeom prst="rect">
            <a:avLst/>
          </a:prstGeom>
        </p:spPr>
      </p:pic>
      <p:pic>
        <p:nvPicPr>
          <p:cNvPr id="13" name="Picture 12">
            <a:extLst>
              <a:ext uri="{FF2B5EF4-FFF2-40B4-BE49-F238E27FC236}">
                <a16:creationId xmlns="" xmlns:a16="http://schemas.microsoft.com/office/drawing/2014/main" id="{12CFC8EC-9B23-3E48-AB9F-A161B5282AC0}"/>
              </a:ext>
            </a:extLst>
          </p:cNvPr>
          <p:cNvPicPr>
            <a:picLocks noChangeAspect="1"/>
          </p:cNvPicPr>
          <p:nvPr userDrawn="1"/>
        </p:nvPicPr>
        <p:blipFill>
          <a:blip r:embed="rId6"/>
          <a:stretch>
            <a:fillRect/>
          </a:stretch>
        </p:blipFill>
        <p:spPr>
          <a:xfrm>
            <a:off x="7274666" y="215729"/>
            <a:ext cx="1687983" cy="447417"/>
          </a:xfrm>
          <a:prstGeom prst="rect">
            <a:avLst/>
          </a:prstGeom>
        </p:spPr>
      </p:pic>
    </p:spTree>
    <p:extLst>
      <p:ext uri="{BB962C8B-B14F-4D97-AF65-F5344CB8AC3E}">
        <p14:creationId xmlns:p14="http://schemas.microsoft.com/office/powerpoint/2010/main" val="888727649"/>
      </p:ext>
    </p:extLst>
  </p:cSld>
  <p:clrMap bg1="lt1" tx1="dk1" bg2="lt2" tx2="dk2" accent1="accent1" accent2="accent2" accent3="accent3" accent4="accent4" accent5="accent5" accent6="accent6" hlink="hlink" folHlink="folHlink"/>
  <p:sldLayoutIdLst>
    <p:sldLayoutId id="2147483671" r:id="rId1"/>
  </p:sldLayoutIdLst>
  <p:txStyles>
    <p:titleStyle>
      <a:lvl1pPr algn="l" defTabSz="1008111" rtl="0" eaLnBrk="1" latinLnBrk="0" hangingPunct="1">
        <a:lnSpc>
          <a:spcPct val="90000"/>
        </a:lnSpc>
        <a:spcBef>
          <a:spcPct val="0"/>
        </a:spcBef>
        <a:buNone/>
        <a:defRPr sz="4850" kern="1200">
          <a:solidFill>
            <a:schemeClr val="tx1"/>
          </a:solidFill>
          <a:latin typeface="+mj-lt"/>
          <a:ea typeface="+mj-ea"/>
          <a:cs typeface="+mj-cs"/>
        </a:defRPr>
      </a:lvl1pPr>
    </p:titleStyle>
    <p:bodyStyle>
      <a:lvl1pPr marL="252027" indent="-252027" algn="l" defTabSz="1008111" rtl="0" eaLnBrk="1" latinLnBrk="0" hangingPunct="1">
        <a:lnSpc>
          <a:spcPct val="90000"/>
        </a:lnSpc>
        <a:spcBef>
          <a:spcPts val="1102"/>
        </a:spcBef>
        <a:buFont typeface="Arial" panose="020B0604020202020204" pitchFamily="34" charset="0"/>
        <a:buChar char="•"/>
        <a:defRPr sz="3087" kern="1200">
          <a:solidFill>
            <a:schemeClr val="tx1"/>
          </a:solidFill>
          <a:latin typeface="+mn-lt"/>
          <a:ea typeface="+mn-ea"/>
          <a:cs typeface="+mn-cs"/>
        </a:defRPr>
      </a:lvl1pPr>
      <a:lvl2pPr marL="756085" indent="-252027" algn="l" defTabSz="1008111" rtl="0" eaLnBrk="1" latinLnBrk="0" hangingPunct="1">
        <a:lnSpc>
          <a:spcPct val="90000"/>
        </a:lnSpc>
        <a:spcBef>
          <a:spcPts val="551"/>
        </a:spcBef>
        <a:buFont typeface="Arial" panose="020B0604020202020204" pitchFamily="34" charset="0"/>
        <a:buChar char="•"/>
        <a:defRPr sz="2646" kern="1200">
          <a:solidFill>
            <a:schemeClr val="tx1"/>
          </a:solidFill>
          <a:latin typeface="+mn-lt"/>
          <a:ea typeface="+mn-ea"/>
          <a:cs typeface="+mn-cs"/>
        </a:defRPr>
      </a:lvl2pPr>
      <a:lvl3pPr marL="1260139" indent="-252027" algn="l" defTabSz="1008111" rtl="0" eaLnBrk="1" latinLnBrk="0" hangingPunct="1">
        <a:lnSpc>
          <a:spcPct val="90000"/>
        </a:lnSpc>
        <a:spcBef>
          <a:spcPts val="551"/>
        </a:spcBef>
        <a:buFont typeface="Arial" panose="020B0604020202020204" pitchFamily="34" charset="0"/>
        <a:buChar char="•"/>
        <a:defRPr sz="2205" kern="1200">
          <a:solidFill>
            <a:schemeClr val="tx1"/>
          </a:solidFill>
          <a:latin typeface="+mn-lt"/>
          <a:ea typeface="+mn-ea"/>
          <a:cs typeface="+mn-cs"/>
        </a:defRPr>
      </a:lvl3pPr>
      <a:lvl4pPr marL="1764195"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4pPr>
      <a:lvl5pPr marL="2268249"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5pPr>
      <a:lvl6pPr marL="2772305"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6361"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80417"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4474"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p:bodyStyle>
    <p:otherStyle>
      <a:defPPr>
        <a:defRPr lang="en-US"/>
      </a:defPPr>
      <a:lvl1pPr marL="0" algn="l" defTabSz="1008111" rtl="0" eaLnBrk="1" latinLnBrk="0" hangingPunct="1">
        <a:defRPr sz="1984" kern="1200">
          <a:solidFill>
            <a:schemeClr val="tx1"/>
          </a:solidFill>
          <a:latin typeface="+mn-lt"/>
          <a:ea typeface="+mn-ea"/>
          <a:cs typeface="+mn-cs"/>
        </a:defRPr>
      </a:lvl1pPr>
      <a:lvl2pPr marL="504056" algn="l" defTabSz="1008111" rtl="0" eaLnBrk="1" latinLnBrk="0" hangingPunct="1">
        <a:defRPr sz="1984" kern="1200">
          <a:solidFill>
            <a:schemeClr val="tx1"/>
          </a:solidFill>
          <a:latin typeface="+mn-lt"/>
          <a:ea typeface="+mn-ea"/>
          <a:cs typeface="+mn-cs"/>
        </a:defRPr>
      </a:lvl2pPr>
      <a:lvl3pPr marL="1008111" algn="l" defTabSz="1008111" rtl="0" eaLnBrk="1" latinLnBrk="0" hangingPunct="1">
        <a:defRPr sz="1984" kern="1200">
          <a:solidFill>
            <a:schemeClr val="tx1"/>
          </a:solidFill>
          <a:latin typeface="+mn-lt"/>
          <a:ea typeface="+mn-ea"/>
          <a:cs typeface="+mn-cs"/>
        </a:defRPr>
      </a:lvl3pPr>
      <a:lvl4pPr marL="1512167" algn="l" defTabSz="1008111" rtl="0" eaLnBrk="1" latinLnBrk="0" hangingPunct="1">
        <a:defRPr sz="1984" kern="1200">
          <a:solidFill>
            <a:schemeClr val="tx1"/>
          </a:solidFill>
          <a:latin typeface="+mn-lt"/>
          <a:ea typeface="+mn-ea"/>
          <a:cs typeface="+mn-cs"/>
        </a:defRPr>
      </a:lvl4pPr>
      <a:lvl5pPr marL="2016222" algn="l" defTabSz="1008111" rtl="0" eaLnBrk="1" latinLnBrk="0" hangingPunct="1">
        <a:defRPr sz="1984" kern="1200">
          <a:solidFill>
            <a:schemeClr val="tx1"/>
          </a:solidFill>
          <a:latin typeface="+mn-lt"/>
          <a:ea typeface="+mn-ea"/>
          <a:cs typeface="+mn-cs"/>
        </a:defRPr>
      </a:lvl5pPr>
      <a:lvl6pPr marL="2520280" algn="l" defTabSz="1008111" rtl="0" eaLnBrk="1" latinLnBrk="0" hangingPunct="1">
        <a:defRPr sz="1984" kern="1200">
          <a:solidFill>
            <a:schemeClr val="tx1"/>
          </a:solidFill>
          <a:latin typeface="+mn-lt"/>
          <a:ea typeface="+mn-ea"/>
          <a:cs typeface="+mn-cs"/>
        </a:defRPr>
      </a:lvl6pPr>
      <a:lvl7pPr marL="3024334" algn="l" defTabSz="1008111" rtl="0" eaLnBrk="1" latinLnBrk="0" hangingPunct="1">
        <a:defRPr sz="1984" kern="1200">
          <a:solidFill>
            <a:schemeClr val="tx1"/>
          </a:solidFill>
          <a:latin typeface="+mn-lt"/>
          <a:ea typeface="+mn-ea"/>
          <a:cs typeface="+mn-cs"/>
        </a:defRPr>
      </a:lvl7pPr>
      <a:lvl8pPr marL="3528389" algn="l" defTabSz="1008111" rtl="0" eaLnBrk="1" latinLnBrk="0" hangingPunct="1">
        <a:defRPr sz="1984" kern="1200">
          <a:solidFill>
            <a:schemeClr val="tx1"/>
          </a:solidFill>
          <a:latin typeface="+mn-lt"/>
          <a:ea typeface="+mn-ea"/>
          <a:cs typeface="+mn-cs"/>
        </a:defRPr>
      </a:lvl8pPr>
      <a:lvl9pPr marL="4032443" algn="l" defTabSz="1008111" rtl="0" eaLnBrk="1" latinLnBrk="0" hangingPunct="1">
        <a:defRPr sz="1984"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7" name="Picture 16">
            <a:extLst>
              <a:ext uri="{FF2B5EF4-FFF2-40B4-BE49-F238E27FC236}">
                <a16:creationId xmlns="" xmlns:a16="http://schemas.microsoft.com/office/drawing/2014/main" id="{4BBD6523-3A1A-DB4B-80D9-683FE6F69715}"/>
              </a:ext>
            </a:extLst>
          </p:cNvPr>
          <p:cNvPicPr>
            <a:picLocks noChangeAspect="1"/>
          </p:cNvPicPr>
          <p:nvPr userDrawn="1"/>
        </p:nvPicPr>
        <p:blipFill>
          <a:blip r:embed="rId3"/>
          <a:stretch>
            <a:fillRect/>
          </a:stretch>
        </p:blipFill>
        <p:spPr>
          <a:xfrm>
            <a:off x="0" y="4889500"/>
            <a:ext cx="9144000" cy="254000"/>
          </a:xfrm>
          <a:prstGeom prst="rect">
            <a:avLst/>
          </a:prstGeom>
        </p:spPr>
      </p:pic>
      <p:pic>
        <p:nvPicPr>
          <p:cNvPr id="6" name="Picture 5">
            <a:extLst>
              <a:ext uri="{FF2B5EF4-FFF2-40B4-BE49-F238E27FC236}">
                <a16:creationId xmlns="" xmlns:a16="http://schemas.microsoft.com/office/drawing/2014/main" id="{B697B76B-3BB9-0C42-9B96-0E4249F9C73E}"/>
              </a:ext>
            </a:extLst>
          </p:cNvPr>
          <p:cNvPicPr>
            <a:picLocks noChangeAspect="1"/>
          </p:cNvPicPr>
          <p:nvPr userDrawn="1"/>
        </p:nvPicPr>
        <p:blipFill>
          <a:blip r:embed="rId4"/>
          <a:stretch>
            <a:fillRect/>
          </a:stretch>
        </p:blipFill>
        <p:spPr>
          <a:xfrm>
            <a:off x="0" y="0"/>
            <a:ext cx="9144000" cy="881743"/>
          </a:xfrm>
          <a:prstGeom prst="rect">
            <a:avLst/>
          </a:prstGeom>
        </p:spPr>
      </p:pic>
      <p:sp>
        <p:nvSpPr>
          <p:cNvPr id="14" name="TextBox 13">
            <a:extLst>
              <a:ext uri="{FF2B5EF4-FFF2-40B4-BE49-F238E27FC236}">
                <a16:creationId xmlns="" xmlns:a16="http://schemas.microsoft.com/office/drawing/2014/main" id="{6145E263-5EB9-FD4E-9ADB-7610281CDD3D}"/>
              </a:ext>
            </a:extLst>
          </p:cNvPr>
          <p:cNvSpPr txBox="1"/>
          <p:nvPr userDrawn="1"/>
        </p:nvSpPr>
        <p:spPr>
          <a:xfrm>
            <a:off x="7863574" y="4895381"/>
            <a:ext cx="1239874" cy="261482"/>
          </a:xfrm>
          <a:prstGeom prst="rect">
            <a:avLst/>
          </a:prstGeom>
          <a:noFill/>
        </p:spPr>
        <p:txBody>
          <a:bodyPr wrap="square" rtlCol="0">
            <a:spAutoFit/>
          </a:bodyPr>
          <a:lstStyle/>
          <a:p>
            <a:pPr algn="r"/>
            <a:r>
              <a:rPr lang="en-US" sz="1099" b="0" i="0" baseline="0" dirty="0">
                <a:solidFill>
                  <a:schemeClr val="bg1"/>
                </a:solidFill>
                <a:latin typeface="DIN-Medium" pitchFamily="2" charset="0"/>
              </a:rPr>
              <a:t>CTBTO.ORG</a:t>
            </a:r>
          </a:p>
        </p:txBody>
      </p:sp>
      <p:sp>
        <p:nvSpPr>
          <p:cNvPr id="21" name="Text Box 174">
            <a:extLst>
              <a:ext uri="{FF2B5EF4-FFF2-40B4-BE49-F238E27FC236}">
                <a16:creationId xmlns="" xmlns:a16="http://schemas.microsoft.com/office/drawing/2014/main" id="{7A1C0339-EC0C-9949-BCF0-B4EF5C7FBC51}"/>
              </a:ext>
            </a:extLst>
          </p:cNvPr>
          <p:cNvSpPr txBox="1">
            <a:spLocks noChangeArrowheads="1"/>
          </p:cNvSpPr>
          <p:nvPr userDrawn="1"/>
        </p:nvSpPr>
        <p:spPr bwMode="auto">
          <a:xfrm>
            <a:off x="166936" y="4764219"/>
            <a:ext cx="4301370" cy="118522"/>
          </a:xfrm>
          <a:prstGeom prst="rect">
            <a:avLst/>
          </a:prstGeom>
          <a:noFill/>
          <a:ln w="9525">
            <a:noFill/>
            <a:miter lim="800000"/>
            <a:headEnd/>
            <a:tailEnd/>
          </a:ln>
        </p:spPr>
        <p:txBody>
          <a:bodyPr wrap="square" lIns="20604" tIns="10301" rIns="20604" bIns="10301">
            <a:spAutoFit/>
          </a:bodyPr>
          <a:lstStyle/>
          <a:p>
            <a:pPr defTabSz="207618" eaLnBrk="0" hangingPunct="0">
              <a:spcBef>
                <a:spcPct val="50000"/>
              </a:spcBef>
            </a:pPr>
            <a:r>
              <a:rPr lang="en-US" sz="635" b="1" dirty="0">
                <a:solidFill>
                  <a:schemeClr val="tx1"/>
                </a:solidFill>
                <a:latin typeface="Avenir Heavy"/>
                <a:cs typeface="Avenir Heavy"/>
              </a:rPr>
              <a:t>Disclaimer: </a:t>
            </a:r>
            <a:r>
              <a:rPr lang="en-US" sz="498" dirty="0">
                <a:solidFill>
                  <a:schemeClr val="tx1"/>
                </a:solidFill>
                <a:latin typeface="Avenir Medium"/>
                <a:cs typeface="Avenir Medium"/>
              </a:rPr>
              <a:t>The views expressed on this poster are those of the author and do not necessarily reflect the view of the CTBTO</a:t>
            </a:r>
          </a:p>
        </p:txBody>
      </p:sp>
      <p:sp>
        <p:nvSpPr>
          <p:cNvPr id="19" name="TextBox 18">
            <a:extLst>
              <a:ext uri="{FF2B5EF4-FFF2-40B4-BE49-F238E27FC236}">
                <a16:creationId xmlns="" xmlns:a16="http://schemas.microsoft.com/office/drawing/2014/main" id="{65D7E4A3-F85F-FB48-A99F-8A66173D7825}"/>
              </a:ext>
            </a:extLst>
          </p:cNvPr>
          <p:cNvSpPr txBox="1"/>
          <p:nvPr userDrawn="1"/>
        </p:nvSpPr>
        <p:spPr>
          <a:xfrm>
            <a:off x="115330" y="536156"/>
            <a:ext cx="1238095" cy="261610"/>
          </a:xfrm>
          <a:prstGeom prst="rect">
            <a:avLst/>
          </a:prstGeom>
          <a:noFill/>
        </p:spPr>
        <p:txBody>
          <a:bodyPr wrap="square" rtlCol="0">
            <a:spAutoFit/>
          </a:bodyPr>
          <a:lstStyle/>
          <a:p>
            <a:pPr algn="l"/>
            <a:r>
              <a:rPr lang="en-US" sz="1100" b="0" i="0" baseline="0" dirty="0">
                <a:solidFill>
                  <a:schemeClr val="bg1"/>
                </a:solidFill>
                <a:latin typeface="DIN-Light" pitchFamily="2" charset="0"/>
              </a:rPr>
              <a:t>Poster No.:</a:t>
            </a:r>
            <a:endParaRPr lang="en-US" sz="1100" b="0" i="0" baseline="0" dirty="0">
              <a:solidFill>
                <a:schemeClr val="bg1"/>
              </a:solidFill>
              <a:latin typeface="DIN-Medium" pitchFamily="2" charset="0"/>
            </a:endParaRPr>
          </a:p>
        </p:txBody>
      </p:sp>
      <p:sp>
        <p:nvSpPr>
          <p:cNvPr id="2" name="Rectangle 1">
            <a:extLst>
              <a:ext uri="{FF2B5EF4-FFF2-40B4-BE49-F238E27FC236}">
                <a16:creationId xmlns="" xmlns:a16="http://schemas.microsoft.com/office/drawing/2014/main" id="{413AE80C-FF21-D348-805F-71CCC8E6029F}"/>
              </a:ext>
            </a:extLst>
          </p:cNvPr>
          <p:cNvSpPr/>
          <p:nvPr userDrawn="1"/>
        </p:nvSpPr>
        <p:spPr>
          <a:xfrm>
            <a:off x="78895" y="4895381"/>
            <a:ext cx="3674008" cy="261482"/>
          </a:xfrm>
          <a:prstGeom prst="rect">
            <a:avLst/>
          </a:prstGeom>
        </p:spPr>
        <p:txBody>
          <a:bodyPr wrap="square">
            <a:spAutoFit/>
          </a:bodyPr>
          <a:lstStyle/>
          <a:p>
            <a:r>
              <a:rPr lang="en-US" sz="1099" b="0" i="0" baseline="0" dirty="0">
                <a:solidFill>
                  <a:schemeClr val="bg1"/>
                </a:solidFill>
                <a:latin typeface="DIN-Light" pitchFamily="2" charset="0"/>
              </a:rPr>
              <a:t>PUTTING AN END TO NUCLEAR EXPLOSIONS </a:t>
            </a:r>
            <a:endParaRPr lang="x-none" sz="1099" dirty="0"/>
          </a:p>
        </p:txBody>
      </p:sp>
      <p:sp>
        <p:nvSpPr>
          <p:cNvPr id="3" name="Rectangle 2">
            <a:extLst>
              <a:ext uri="{FF2B5EF4-FFF2-40B4-BE49-F238E27FC236}">
                <a16:creationId xmlns="" xmlns:a16="http://schemas.microsoft.com/office/drawing/2014/main" id="{49639673-EC0F-DD42-ACA8-0433E815E767}"/>
              </a:ext>
            </a:extLst>
          </p:cNvPr>
          <p:cNvSpPr/>
          <p:nvPr userDrawn="1"/>
        </p:nvSpPr>
        <p:spPr>
          <a:xfrm>
            <a:off x="947352" y="564599"/>
            <a:ext cx="683094" cy="2047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147" dirty="0"/>
          </a:p>
        </p:txBody>
      </p:sp>
      <p:pic>
        <p:nvPicPr>
          <p:cNvPr id="11" name="Picture 10">
            <a:extLst>
              <a:ext uri="{FF2B5EF4-FFF2-40B4-BE49-F238E27FC236}">
                <a16:creationId xmlns="" xmlns:a16="http://schemas.microsoft.com/office/drawing/2014/main" id="{E4A24655-8128-A046-A777-D08AC067DEF3}"/>
              </a:ext>
            </a:extLst>
          </p:cNvPr>
          <p:cNvPicPr>
            <a:picLocks noChangeAspect="1"/>
          </p:cNvPicPr>
          <p:nvPr userDrawn="1"/>
        </p:nvPicPr>
        <p:blipFill>
          <a:blip r:embed="rId5"/>
          <a:stretch>
            <a:fillRect/>
          </a:stretch>
        </p:blipFill>
        <p:spPr>
          <a:xfrm>
            <a:off x="221640" y="141123"/>
            <a:ext cx="1408805" cy="356642"/>
          </a:xfrm>
          <a:prstGeom prst="rect">
            <a:avLst/>
          </a:prstGeom>
        </p:spPr>
      </p:pic>
      <p:pic>
        <p:nvPicPr>
          <p:cNvPr id="13" name="Picture 12">
            <a:extLst>
              <a:ext uri="{FF2B5EF4-FFF2-40B4-BE49-F238E27FC236}">
                <a16:creationId xmlns="" xmlns:a16="http://schemas.microsoft.com/office/drawing/2014/main" id="{12CFC8EC-9B23-3E48-AB9F-A161B5282AC0}"/>
              </a:ext>
            </a:extLst>
          </p:cNvPr>
          <p:cNvPicPr>
            <a:picLocks noChangeAspect="1"/>
          </p:cNvPicPr>
          <p:nvPr userDrawn="1"/>
        </p:nvPicPr>
        <p:blipFill>
          <a:blip r:embed="rId6"/>
          <a:stretch>
            <a:fillRect/>
          </a:stretch>
        </p:blipFill>
        <p:spPr>
          <a:xfrm>
            <a:off x="7274666" y="215729"/>
            <a:ext cx="1687983" cy="447417"/>
          </a:xfrm>
          <a:prstGeom prst="rect">
            <a:avLst/>
          </a:prstGeom>
        </p:spPr>
      </p:pic>
    </p:spTree>
    <p:extLst>
      <p:ext uri="{BB962C8B-B14F-4D97-AF65-F5344CB8AC3E}">
        <p14:creationId xmlns:p14="http://schemas.microsoft.com/office/powerpoint/2010/main" val="4166935954"/>
      </p:ext>
    </p:extLst>
  </p:cSld>
  <p:clrMap bg1="lt1" tx1="dk1" bg2="lt2" tx2="dk2" accent1="accent1" accent2="accent2" accent3="accent3" accent4="accent4" accent5="accent5" accent6="accent6" hlink="hlink" folHlink="folHlink"/>
  <p:sldLayoutIdLst>
    <p:sldLayoutId id="2147483673" r:id="rId1"/>
  </p:sldLayoutIdLst>
  <p:txStyles>
    <p:titleStyle>
      <a:lvl1pPr algn="l" defTabSz="1008111" rtl="0" eaLnBrk="1" latinLnBrk="0" hangingPunct="1">
        <a:lnSpc>
          <a:spcPct val="90000"/>
        </a:lnSpc>
        <a:spcBef>
          <a:spcPct val="0"/>
        </a:spcBef>
        <a:buNone/>
        <a:defRPr sz="4850" kern="1200">
          <a:solidFill>
            <a:schemeClr val="tx1"/>
          </a:solidFill>
          <a:latin typeface="+mj-lt"/>
          <a:ea typeface="+mj-ea"/>
          <a:cs typeface="+mj-cs"/>
        </a:defRPr>
      </a:lvl1pPr>
    </p:titleStyle>
    <p:bodyStyle>
      <a:lvl1pPr marL="252027" indent="-252027" algn="l" defTabSz="1008111" rtl="0" eaLnBrk="1" latinLnBrk="0" hangingPunct="1">
        <a:lnSpc>
          <a:spcPct val="90000"/>
        </a:lnSpc>
        <a:spcBef>
          <a:spcPts val="1102"/>
        </a:spcBef>
        <a:buFont typeface="Arial" panose="020B0604020202020204" pitchFamily="34" charset="0"/>
        <a:buChar char="•"/>
        <a:defRPr sz="3087" kern="1200">
          <a:solidFill>
            <a:schemeClr val="tx1"/>
          </a:solidFill>
          <a:latin typeface="+mn-lt"/>
          <a:ea typeface="+mn-ea"/>
          <a:cs typeface="+mn-cs"/>
        </a:defRPr>
      </a:lvl1pPr>
      <a:lvl2pPr marL="756085" indent="-252027" algn="l" defTabSz="1008111" rtl="0" eaLnBrk="1" latinLnBrk="0" hangingPunct="1">
        <a:lnSpc>
          <a:spcPct val="90000"/>
        </a:lnSpc>
        <a:spcBef>
          <a:spcPts val="551"/>
        </a:spcBef>
        <a:buFont typeface="Arial" panose="020B0604020202020204" pitchFamily="34" charset="0"/>
        <a:buChar char="•"/>
        <a:defRPr sz="2646" kern="1200">
          <a:solidFill>
            <a:schemeClr val="tx1"/>
          </a:solidFill>
          <a:latin typeface="+mn-lt"/>
          <a:ea typeface="+mn-ea"/>
          <a:cs typeface="+mn-cs"/>
        </a:defRPr>
      </a:lvl2pPr>
      <a:lvl3pPr marL="1260139" indent="-252027" algn="l" defTabSz="1008111" rtl="0" eaLnBrk="1" latinLnBrk="0" hangingPunct="1">
        <a:lnSpc>
          <a:spcPct val="90000"/>
        </a:lnSpc>
        <a:spcBef>
          <a:spcPts val="551"/>
        </a:spcBef>
        <a:buFont typeface="Arial" panose="020B0604020202020204" pitchFamily="34" charset="0"/>
        <a:buChar char="•"/>
        <a:defRPr sz="2205" kern="1200">
          <a:solidFill>
            <a:schemeClr val="tx1"/>
          </a:solidFill>
          <a:latin typeface="+mn-lt"/>
          <a:ea typeface="+mn-ea"/>
          <a:cs typeface="+mn-cs"/>
        </a:defRPr>
      </a:lvl3pPr>
      <a:lvl4pPr marL="1764195"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4pPr>
      <a:lvl5pPr marL="2268249"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5pPr>
      <a:lvl6pPr marL="2772305"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6361"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80417"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4474"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p:bodyStyle>
    <p:otherStyle>
      <a:defPPr>
        <a:defRPr lang="en-US"/>
      </a:defPPr>
      <a:lvl1pPr marL="0" algn="l" defTabSz="1008111" rtl="0" eaLnBrk="1" latinLnBrk="0" hangingPunct="1">
        <a:defRPr sz="1984" kern="1200">
          <a:solidFill>
            <a:schemeClr val="tx1"/>
          </a:solidFill>
          <a:latin typeface="+mn-lt"/>
          <a:ea typeface="+mn-ea"/>
          <a:cs typeface="+mn-cs"/>
        </a:defRPr>
      </a:lvl1pPr>
      <a:lvl2pPr marL="504056" algn="l" defTabSz="1008111" rtl="0" eaLnBrk="1" latinLnBrk="0" hangingPunct="1">
        <a:defRPr sz="1984" kern="1200">
          <a:solidFill>
            <a:schemeClr val="tx1"/>
          </a:solidFill>
          <a:latin typeface="+mn-lt"/>
          <a:ea typeface="+mn-ea"/>
          <a:cs typeface="+mn-cs"/>
        </a:defRPr>
      </a:lvl2pPr>
      <a:lvl3pPr marL="1008111" algn="l" defTabSz="1008111" rtl="0" eaLnBrk="1" latinLnBrk="0" hangingPunct="1">
        <a:defRPr sz="1984" kern="1200">
          <a:solidFill>
            <a:schemeClr val="tx1"/>
          </a:solidFill>
          <a:latin typeface="+mn-lt"/>
          <a:ea typeface="+mn-ea"/>
          <a:cs typeface="+mn-cs"/>
        </a:defRPr>
      </a:lvl3pPr>
      <a:lvl4pPr marL="1512167" algn="l" defTabSz="1008111" rtl="0" eaLnBrk="1" latinLnBrk="0" hangingPunct="1">
        <a:defRPr sz="1984" kern="1200">
          <a:solidFill>
            <a:schemeClr val="tx1"/>
          </a:solidFill>
          <a:latin typeface="+mn-lt"/>
          <a:ea typeface="+mn-ea"/>
          <a:cs typeface="+mn-cs"/>
        </a:defRPr>
      </a:lvl4pPr>
      <a:lvl5pPr marL="2016222" algn="l" defTabSz="1008111" rtl="0" eaLnBrk="1" latinLnBrk="0" hangingPunct="1">
        <a:defRPr sz="1984" kern="1200">
          <a:solidFill>
            <a:schemeClr val="tx1"/>
          </a:solidFill>
          <a:latin typeface="+mn-lt"/>
          <a:ea typeface="+mn-ea"/>
          <a:cs typeface="+mn-cs"/>
        </a:defRPr>
      </a:lvl5pPr>
      <a:lvl6pPr marL="2520280" algn="l" defTabSz="1008111" rtl="0" eaLnBrk="1" latinLnBrk="0" hangingPunct="1">
        <a:defRPr sz="1984" kern="1200">
          <a:solidFill>
            <a:schemeClr val="tx1"/>
          </a:solidFill>
          <a:latin typeface="+mn-lt"/>
          <a:ea typeface="+mn-ea"/>
          <a:cs typeface="+mn-cs"/>
        </a:defRPr>
      </a:lvl6pPr>
      <a:lvl7pPr marL="3024334" algn="l" defTabSz="1008111" rtl="0" eaLnBrk="1" latinLnBrk="0" hangingPunct="1">
        <a:defRPr sz="1984" kern="1200">
          <a:solidFill>
            <a:schemeClr val="tx1"/>
          </a:solidFill>
          <a:latin typeface="+mn-lt"/>
          <a:ea typeface="+mn-ea"/>
          <a:cs typeface="+mn-cs"/>
        </a:defRPr>
      </a:lvl7pPr>
      <a:lvl8pPr marL="3528389" algn="l" defTabSz="1008111" rtl="0" eaLnBrk="1" latinLnBrk="0" hangingPunct="1">
        <a:defRPr sz="1984" kern="1200">
          <a:solidFill>
            <a:schemeClr val="tx1"/>
          </a:solidFill>
          <a:latin typeface="+mn-lt"/>
          <a:ea typeface="+mn-ea"/>
          <a:cs typeface="+mn-cs"/>
        </a:defRPr>
      </a:lvl8pPr>
      <a:lvl9pPr marL="4032443" algn="l" defTabSz="1008111" rtl="0" eaLnBrk="1" latinLnBrk="0" hangingPunct="1">
        <a:defRPr sz="1984"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emf"/><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8" Type="http://schemas.openxmlformats.org/officeDocument/2006/relationships/image" Target="../media/image17.JPG"/><Relationship Id="rId3" Type="http://schemas.openxmlformats.org/officeDocument/2006/relationships/image" Target="../media/image12.JPG"/><Relationship Id="rId7" Type="http://schemas.openxmlformats.org/officeDocument/2006/relationships/image" Target="../media/image16.JPG"/><Relationship Id="rId2" Type="http://schemas.openxmlformats.org/officeDocument/2006/relationships/image" Target="../media/image11.JPG"/><Relationship Id="rId1" Type="http://schemas.openxmlformats.org/officeDocument/2006/relationships/slideLayout" Target="../slideLayouts/slideLayout2.xml"/><Relationship Id="rId6" Type="http://schemas.openxmlformats.org/officeDocument/2006/relationships/image" Target="../media/image15.JPG"/><Relationship Id="rId5" Type="http://schemas.openxmlformats.org/officeDocument/2006/relationships/image" Target="../media/image14.JPG"/><Relationship Id="rId4" Type="http://schemas.openxmlformats.org/officeDocument/2006/relationships/image" Target="../media/image13.JPG"/><Relationship Id="rId9" Type="http://schemas.openxmlformats.org/officeDocument/2006/relationships/image" Target="../media/image18.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7">
            <a:extLst>
              <a:ext uri="{FF2B5EF4-FFF2-40B4-BE49-F238E27FC236}">
                <a16:creationId xmlns="" xmlns:a16="http://schemas.microsoft.com/office/drawing/2014/main" id="{EEF774D5-8E1F-6744-9E49-DB689041ADBF}"/>
              </a:ext>
            </a:extLst>
          </p:cNvPr>
          <p:cNvSpPr>
            <a:spLocks noChangeArrowheads="1"/>
          </p:cNvSpPr>
          <p:nvPr/>
        </p:nvSpPr>
        <p:spPr bwMode="auto">
          <a:xfrm>
            <a:off x="-773903" y="1898347"/>
            <a:ext cx="10691813" cy="891525"/>
          </a:xfrm>
          <a:prstGeom prst="rect">
            <a:avLst/>
          </a:prstGeom>
          <a:noFill/>
          <a:ln w="9525">
            <a:noFill/>
            <a:miter lim="800000"/>
            <a:headEnd/>
            <a:tailEnd/>
          </a:ln>
        </p:spPr>
        <p:txBody>
          <a:bodyPr wrap="square" lIns="18666" tIns="9334" rIns="18666" bIns="9334">
            <a:spAutoFit/>
          </a:bodyPr>
          <a:lstStyle/>
          <a:p>
            <a:pPr algn="ctr" eaLnBrk="0" hangingPunct="0"/>
            <a:r>
              <a:rPr lang="en-US" sz="1800" b="1" dirty="0" smtClean="0">
                <a:solidFill>
                  <a:schemeClr val="bg1"/>
                </a:solidFill>
                <a:latin typeface="Arial" panose="020B0604020202020204" pitchFamily="34" charset="0"/>
              </a:rPr>
              <a:t>Graphic User </a:t>
            </a:r>
            <a:r>
              <a:rPr lang="en-US" sz="1800" b="1" dirty="0">
                <a:solidFill>
                  <a:schemeClr val="bg1"/>
                </a:solidFill>
                <a:latin typeface="Arial" panose="020B0604020202020204" pitchFamily="34" charset="0"/>
              </a:rPr>
              <a:t>Interface </a:t>
            </a:r>
            <a:r>
              <a:rPr lang="en-US" sz="1800" b="1" dirty="0" smtClean="0">
                <a:solidFill>
                  <a:schemeClr val="bg1"/>
                </a:solidFill>
                <a:latin typeface="Arial" panose="020B0604020202020204" pitchFamily="34" charset="0"/>
              </a:rPr>
              <a:t>"</a:t>
            </a:r>
            <a:r>
              <a:rPr lang="en-US" sz="1800" b="1" dirty="0">
                <a:solidFill>
                  <a:schemeClr val="bg1"/>
                </a:solidFill>
                <a:latin typeface="Arial" panose="020B0604020202020204" pitchFamily="34" charset="0"/>
              </a:rPr>
              <a:t> Infrasound Event analyzer</a:t>
            </a:r>
            <a:r>
              <a:rPr lang="en-US" sz="1800" b="1" dirty="0" smtClean="0">
                <a:solidFill>
                  <a:schemeClr val="bg1"/>
                </a:solidFill>
                <a:latin typeface="Arial" panose="020B0604020202020204" pitchFamily="34" charset="0"/>
              </a:rPr>
              <a:t> "</a:t>
            </a:r>
          </a:p>
          <a:p>
            <a:pPr algn="ctr" eaLnBrk="0" hangingPunct="0"/>
            <a:r>
              <a:rPr lang="en-US" sz="1800" b="1" dirty="0" smtClean="0">
                <a:solidFill>
                  <a:schemeClr val="bg1"/>
                </a:solidFill>
                <a:latin typeface="Arial" panose="020B0604020202020204" pitchFamily="34" charset="0"/>
              </a:rPr>
              <a:t> </a:t>
            </a:r>
            <a:r>
              <a:rPr lang="en-US" sz="1600" dirty="0" smtClean="0">
                <a:solidFill>
                  <a:schemeClr val="bg1"/>
                </a:solidFill>
                <a:latin typeface="Arial" panose="020B0604020202020204" pitchFamily="34" charset="0"/>
                <a:ea typeface="Avenir Book" charset="0"/>
              </a:rPr>
              <a:t>Chourouk Mejri </a:t>
            </a:r>
            <a:r>
              <a:rPr lang="en-US" sz="1600" dirty="0">
                <a:solidFill>
                  <a:schemeClr val="bg1"/>
                </a:solidFill>
                <a:latin typeface="Avenir Book" charset="0"/>
                <a:ea typeface="Avenir Book" charset="0"/>
                <a:cs typeface="Avenir Book" charset="0"/>
              </a:rPr>
              <a:t> </a:t>
            </a:r>
          </a:p>
          <a:p>
            <a:pPr algn="ctr" eaLnBrk="0" hangingPunct="0">
              <a:spcBef>
                <a:spcPts val="91"/>
              </a:spcBef>
            </a:pPr>
            <a:endParaRPr lang="en-US" sz="952" dirty="0">
              <a:solidFill>
                <a:schemeClr val="bg1"/>
              </a:solidFill>
            </a:endParaRPr>
          </a:p>
          <a:p>
            <a:pPr algn="ctr" eaLnBrk="0" hangingPunct="0">
              <a:spcBef>
                <a:spcPts val="91"/>
              </a:spcBef>
            </a:pPr>
            <a:endParaRPr lang="en-US" sz="952" dirty="0">
              <a:solidFill>
                <a:schemeClr val="bg1"/>
              </a:solidFill>
            </a:endParaRPr>
          </a:p>
        </p:txBody>
      </p:sp>
      <p:sp>
        <p:nvSpPr>
          <p:cNvPr id="5" name="TextBox 4">
            <a:extLst>
              <a:ext uri="{FF2B5EF4-FFF2-40B4-BE49-F238E27FC236}">
                <a16:creationId xmlns="" xmlns:a16="http://schemas.microsoft.com/office/drawing/2014/main" id="{9044B02F-EACB-954E-B8D8-4DA1E922AB24}"/>
              </a:ext>
            </a:extLst>
          </p:cNvPr>
          <p:cNvSpPr txBox="1"/>
          <p:nvPr/>
        </p:nvSpPr>
        <p:spPr>
          <a:xfrm>
            <a:off x="3855306" y="3867148"/>
            <a:ext cx="2463113" cy="769441"/>
          </a:xfrm>
          <a:prstGeom prst="rect">
            <a:avLst/>
          </a:prstGeom>
          <a:noFill/>
        </p:spPr>
        <p:txBody>
          <a:bodyPr wrap="square" rtlCol="0">
            <a:spAutoFit/>
          </a:bodyPr>
          <a:lstStyle/>
          <a:p>
            <a:pPr algn="ctr"/>
            <a:r>
              <a:rPr lang="en-US" sz="1100" dirty="0" smtClean="0">
                <a:solidFill>
                  <a:schemeClr val="bg1"/>
                </a:solidFill>
                <a:latin typeface="Arial" panose="020B0604020202020204" pitchFamily="34" charset="0"/>
                <a:cs typeface="Arial" panose="020B0604020202020204" pitchFamily="34" charset="0"/>
              </a:rPr>
              <a:t>Centre </a:t>
            </a:r>
            <a:r>
              <a:rPr lang="en-US" sz="1100" dirty="0">
                <a:solidFill>
                  <a:schemeClr val="bg1"/>
                </a:solidFill>
                <a:latin typeface="Arial" panose="020B0604020202020204" pitchFamily="34" charset="0"/>
                <a:cs typeface="Arial" panose="020B0604020202020204" pitchFamily="34" charset="0"/>
              </a:rPr>
              <a:t>National de la </a:t>
            </a:r>
            <a:r>
              <a:rPr lang="fr-FR" sz="1100" dirty="0">
                <a:solidFill>
                  <a:schemeClr val="bg1"/>
                </a:solidFill>
                <a:latin typeface="Arial" panose="020B0604020202020204" pitchFamily="34" charset="0"/>
                <a:cs typeface="Arial" panose="020B0604020202020204" pitchFamily="34" charset="0"/>
              </a:rPr>
              <a:t>Cartographie</a:t>
            </a:r>
            <a:r>
              <a:rPr lang="en-US" sz="1100" dirty="0">
                <a:solidFill>
                  <a:schemeClr val="bg1"/>
                </a:solidFill>
                <a:latin typeface="Arial" panose="020B0604020202020204" pitchFamily="34" charset="0"/>
                <a:cs typeface="Arial" panose="020B0604020202020204" pitchFamily="34" charset="0"/>
              </a:rPr>
              <a:t> et de la </a:t>
            </a:r>
            <a:r>
              <a:rPr lang="en-US" sz="1100" dirty="0" smtClean="0">
                <a:solidFill>
                  <a:schemeClr val="bg1"/>
                </a:solidFill>
                <a:latin typeface="Arial" panose="020B0604020202020204" pitchFamily="34" charset="0"/>
                <a:cs typeface="Arial" panose="020B0604020202020204" pitchFamily="34" charset="0"/>
              </a:rPr>
              <a:t>Télédétection</a:t>
            </a:r>
          </a:p>
          <a:p>
            <a:pPr algn="ctr"/>
            <a:endParaRPr lang="en-US" sz="1100" dirty="0">
              <a:solidFill>
                <a:schemeClr val="bg1"/>
              </a:solidFill>
              <a:latin typeface="Arial" panose="020B0604020202020204" pitchFamily="34" charset="0"/>
              <a:cs typeface="Arial" panose="020B0604020202020204" pitchFamily="34" charset="0"/>
            </a:endParaRPr>
          </a:p>
          <a:p>
            <a:pPr algn="ctr"/>
            <a:r>
              <a:rPr lang="en-US" sz="1100" dirty="0" smtClean="0">
                <a:solidFill>
                  <a:schemeClr val="bg1"/>
                </a:solidFill>
                <a:latin typeface="Arial" panose="020B0604020202020204" pitchFamily="34" charset="0"/>
                <a:cs typeface="Arial" panose="020B0604020202020204" pitchFamily="34" charset="0"/>
              </a:rPr>
              <a:t>NDC-TN</a:t>
            </a:r>
            <a:endParaRPr lang="x-none" sz="1100" dirty="0">
              <a:solidFill>
                <a:schemeClr val="bg1"/>
              </a:solidFill>
              <a:latin typeface="Arial" panose="020B0604020202020204" pitchFamily="34" charset="0"/>
              <a:cs typeface="Arial" panose="020B0604020202020204" pitchFamily="34" charset="0"/>
            </a:endParaRPr>
          </a:p>
        </p:txBody>
      </p:sp>
      <p:pic>
        <p:nvPicPr>
          <p:cNvPr id="10" name="Picture 9">
            <a:extLst>
              <a:ext uri="{FF2B5EF4-FFF2-40B4-BE49-F238E27FC236}">
                <a16:creationId xmlns="" xmlns:a16="http://schemas.microsoft.com/office/drawing/2014/main" id="{D279A673-1808-1544-8A21-B775AE6A45B8}"/>
              </a:ext>
            </a:extLst>
          </p:cNvPr>
          <p:cNvPicPr>
            <a:picLocks noChangeAspect="1"/>
          </p:cNvPicPr>
          <p:nvPr/>
        </p:nvPicPr>
        <p:blipFill>
          <a:blip r:embed="rId2"/>
          <a:stretch>
            <a:fillRect/>
          </a:stretch>
        </p:blipFill>
        <p:spPr>
          <a:xfrm>
            <a:off x="225600" y="3867150"/>
            <a:ext cx="571500" cy="863600"/>
          </a:xfrm>
          <a:prstGeom prst="rect">
            <a:avLst/>
          </a:prstGeom>
        </p:spPr>
      </p:pic>
      <p:sp>
        <p:nvSpPr>
          <p:cNvPr id="11" name="TextBox 10">
            <a:extLst>
              <a:ext uri="{FF2B5EF4-FFF2-40B4-BE49-F238E27FC236}">
                <a16:creationId xmlns="" xmlns:a16="http://schemas.microsoft.com/office/drawing/2014/main" id="{0C501917-BF0A-C54B-AB4E-B0C62C356E93}"/>
              </a:ext>
            </a:extLst>
          </p:cNvPr>
          <p:cNvSpPr txBox="1"/>
          <p:nvPr/>
        </p:nvSpPr>
        <p:spPr>
          <a:xfrm>
            <a:off x="3153581" y="2800991"/>
            <a:ext cx="2836838" cy="307905"/>
          </a:xfrm>
          <a:prstGeom prst="rect">
            <a:avLst/>
          </a:prstGeom>
          <a:noFill/>
        </p:spPr>
        <p:txBody>
          <a:bodyPr wrap="square" rtlCol="0">
            <a:spAutoFit/>
          </a:bodyPr>
          <a:lstStyle/>
          <a:p>
            <a:pPr algn="ctr"/>
            <a:r>
              <a:rPr lang="en-GB" sz="1401" dirty="0" smtClean="0">
                <a:solidFill>
                  <a:schemeClr val="bg1"/>
                </a:solidFill>
                <a:latin typeface="Arial" panose="020B0604020202020204" pitchFamily="34" charset="0"/>
                <a:cs typeface="Arial" panose="020B0604020202020204" pitchFamily="34" charset="0"/>
              </a:rPr>
              <a:t>P1.1-147</a:t>
            </a:r>
            <a:endParaRPr lang="x-none" sz="1401" dirty="0">
              <a:solidFill>
                <a:schemeClr val="bg1"/>
              </a:solidFill>
              <a:latin typeface="Arial" panose="020B0604020202020204" pitchFamily="34" charset="0"/>
              <a:cs typeface="Arial" panose="020B0604020202020204" pitchFamily="34" charset="0"/>
            </a:endParaRPr>
          </a:p>
        </p:txBody>
      </p:sp>
      <p:pic>
        <p:nvPicPr>
          <p:cNvPr id="7" name="Picture 2" descr="C:\Users\DAD\Desktop\S and T 2017\logo CNCT.jpg"/>
          <p:cNvPicPr>
            <a:picLocks noChangeAspect="1" noChangeArrowheads="1"/>
          </p:cNvPicPr>
          <p:nvPr/>
        </p:nvPicPr>
        <p:blipFill>
          <a:blip r:embed="rId3"/>
          <a:stretch>
            <a:fillRect/>
          </a:stretch>
        </p:blipFill>
        <p:spPr bwMode="auto">
          <a:xfrm>
            <a:off x="2957175" y="3736590"/>
            <a:ext cx="1029939" cy="1030559"/>
          </a:xfrm>
          <a:prstGeom prst="rect">
            <a:avLst/>
          </a:prstGeom>
          <a:noFill/>
          <a:ln>
            <a:noFill/>
          </a:ln>
        </p:spPr>
      </p:pic>
    </p:spTree>
    <p:extLst>
      <p:ext uri="{BB962C8B-B14F-4D97-AF65-F5344CB8AC3E}">
        <p14:creationId xmlns:p14="http://schemas.microsoft.com/office/powerpoint/2010/main" val="400046361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7">
            <a:extLst>
              <a:ext uri="{FF2B5EF4-FFF2-40B4-BE49-F238E27FC236}">
                <a16:creationId xmlns="" xmlns:a16="http://schemas.microsoft.com/office/drawing/2014/main" id="{BC5AAA59-41F3-0D40-B5E2-567F04B6D257}"/>
              </a:ext>
            </a:extLst>
          </p:cNvPr>
          <p:cNvSpPr>
            <a:spLocks noChangeArrowheads="1"/>
          </p:cNvSpPr>
          <p:nvPr/>
        </p:nvSpPr>
        <p:spPr bwMode="auto">
          <a:xfrm>
            <a:off x="1696995" y="163887"/>
            <a:ext cx="5469924" cy="634403"/>
          </a:xfrm>
          <a:prstGeom prst="rect">
            <a:avLst/>
          </a:prstGeom>
          <a:noFill/>
          <a:ln w="9525">
            <a:noFill/>
            <a:miter lim="800000"/>
            <a:headEnd/>
            <a:tailEnd/>
          </a:ln>
        </p:spPr>
        <p:txBody>
          <a:bodyPr wrap="square" lIns="18666" tIns="9334" rIns="18666" bIns="9334">
            <a:spAutoFit/>
          </a:bodyPr>
          <a:lstStyle/>
          <a:p>
            <a:pPr algn="ctr" eaLnBrk="0" hangingPunct="0">
              <a:lnSpc>
                <a:spcPts val="1586"/>
              </a:lnSpc>
            </a:pPr>
            <a:r>
              <a:rPr lang="en-US" sz="1200" b="1" dirty="0" smtClean="0">
                <a:solidFill>
                  <a:schemeClr val="bg1"/>
                </a:solidFill>
                <a:latin typeface="Arial" panose="020B0604020202020204" pitchFamily="34" charset="0"/>
              </a:rPr>
              <a:t>Graphic </a:t>
            </a:r>
            <a:r>
              <a:rPr lang="en-US" sz="1200" b="1" dirty="0">
                <a:solidFill>
                  <a:schemeClr val="bg1"/>
                </a:solidFill>
                <a:latin typeface="Arial" panose="020B0604020202020204" pitchFamily="34" charset="0"/>
              </a:rPr>
              <a:t>User Interface " Infrasound Event analyzer </a:t>
            </a:r>
            <a:r>
              <a:rPr lang="en-US" sz="1200" b="1" dirty="0" smtClean="0">
                <a:solidFill>
                  <a:schemeClr val="bg1"/>
                </a:solidFill>
                <a:latin typeface="Arial" panose="020B0604020202020204" pitchFamily="34" charset="0"/>
              </a:rPr>
              <a:t>“</a:t>
            </a:r>
          </a:p>
          <a:p>
            <a:pPr algn="ctr" eaLnBrk="0" hangingPunct="0">
              <a:lnSpc>
                <a:spcPts val="1586"/>
              </a:lnSpc>
            </a:pPr>
            <a:endParaRPr lang="en-US" sz="1200" b="1" dirty="0">
              <a:solidFill>
                <a:schemeClr val="bg1"/>
              </a:solidFill>
              <a:latin typeface="Arial" panose="020B0604020202020204" pitchFamily="34" charset="0"/>
            </a:endParaRPr>
          </a:p>
          <a:p>
            <a:pPr lvl="0" algn="ctr" eaLnBrk="0" hangingPunct="0">
              <a:lnSpc>
                <a:spcPts val="1586"/>
              </a:lnSpc>
            </a:pPr>
            <a:r>
              <a:rPr lang="en-US" sz="800" dirty="0" smtClean="0">
                <a:solidFill>
                  <a:schemeClr val="bg1"/>
                </a:solidFill>
                <a:latin typeface="Arial" panose="020B0604020202020204" pitchFamily="34" charset="0"/>
                <a:ea typeface="Avenir Book" charset="0"/>
              </a:rPr>
              <a:t>Chourouk Mejri ,</a:t>
            </a:r>
            <a:r>
              <a:rPr lang="en-US" sz="800" dirty="0">
                <a:solidFill>
                  <a:schemeClr val="bg1"/>
                </a:solidFill>
                <a:latin typeface="Arial" panose="020B0604020202020204" pitchFamily="34" charset="0"/>
                <a:ea typeface="Avenir Book" charset="0"/>
              </a:rPr>
              <a:t> e-mail: </a:t>
            </a:r>
            <a:r>
              <a:rPr lang="en-US" sz="800" dirty="0" smtClean="0">
                <a:solidFill>
                  <a:schemeClr val="bg1"/>
                </a:solidFill>
                <a:latin typeface="Arial" panose="020B0604020202020204" pitchFamily="34" charset="0"/>
                <a:ea typeface="Avenir Book" charset="0"/>
              </a:rPr>
              <a:t>ndc-tn@gnet.tn/ Centre </a:t>
            </a:r>
            <a:r>
              <a:rPr lang="en-US" sz="800" dirty="0">
                <a:solidFill>
                  <a:schemeClr val="bg1"/>
                </a:solidFill>
                <a:latin typeface="Arial" panose="020B0604020202020204" pitchFamily="34" charset="0"/>
                <a:ea typeface="Avenir Book" charset="0"/>
              </a:rPr>
              <a:t>National de la </a:t>
            </a:r>
            <a:r>
              <a:rPr lang="fr-FR" sz="800" dirty="0">
                <a:solidFill>
                  <a:schemeClr val="bg1"/>
                </a:solidFill>
                <a:latin typeface="Arial" panose="020B0604020202020204" pitchFamily="34" charset="0"/>
                <a:ea typeface="Avenir Book" charset="0"/>
              </a:rPr>
              <a:t>Cartographie</a:t>
            </a:r>
            <a:r>
              <a:rPr lang="en-US" sz="800" dirty="0">
                <a:solidFill>
                  <a:schemeClr val="bg1"/>
                </a:solidFill>
                <a:latin typeface="Arial" panose="020B0604020202020204" pitchFamily="34" charset="0"/>
                <a:ea typeface="Avenir Book" charset="0"/>
              </a:rPr>
              <a:t> et de la </a:t>
            </a:r>
            <a:r>
              <a:rPr lang="en-US" sz="800" dirty="0" smtClean="0">
                <a:solidFill>
                  <a:schemeClr val="bg1"/>
                </a:solidFill>
                <a:latin typeface="Arial" panose="020B0604020202020204" pitchFamily="34" charset="0"/>
                <a:ea typeface="Avenir Book" charset="0"/>
              </a:rPr>
              <a:t>Télédétection</a:t>
            </a:r>
          </a:p>
        </p:txBody>
      </p:sp>
      <p:sp>
        <p:nvSpPr>
          <p:cNvPr id="3" name="TextBox 2">
            <a:extLst>
              <a:ext uri="{FF2B5EF4-FFF2-40B4-BE49-F238E27FC236}">
                <a16:creationId xmlns="" xmlns:a16="http://schemas.microsoft.com/office/drawing/2014/main" id="{E101EA0A-D819-B84A-9A81-14AAFB37F5BF}"/>
              </a:ext>
            </a:extLst>
          </p:cNvPr>
          <p:cNvSpPr txBox="1"/>
          <p:nvPr/>
        </p:nvSpPr>
        <p:spPr>
          <a:xfrm>
            <a:off x="953477" y="567772"/>
            <a:ext cx="672123" cy="200055"/>
          </a:xfrm>
          <a:prstGeom prst="rect">
            <a:avLst/>
          </a:prstGeom>
          <a:noFill/>
        </p:spPr>
        <p:txBody>
          <a:bodyPr wrap="square" rtlCol="0">
            <a:spAutoFit/>
          </a:bodyPr>
          <a:lstStyle/>
          <a:p>
            <a:pPr algn="ctr"/>
            <a:r>
              <a:rPr lang="en-US" sz="700" dirty="0" smtClean="0">
                <a:latin typeface="Arial" panose="020B0604020202020204" pitchFamily="34" charset="0"/>
                <a:cs typeface="Arial" panose="020B0604020202020204" pitchFamily="34" charset="0"/>
              </a:rPr>
              <a:t>P1.1 </a:t>
            </a:r>
            <a:r>
              <a:rPr lang="en-US" sz="700" dirty="0" smtClean="0">
                <a:latin typeface="Arial" panose="020B0604020202020204" pitchFamily="34" charset="0"/>
                <a:cs typeface="Arial" panose="020B0604020202020204" pitchFamily="34" charset="0"/>
              </a:rPr>
              <a:t>-147</a:t>
            </a:r>
            <a:endParaRPr lang="x-none" sz="7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 xmlns:a16="http://schemas.microsoft.com/office/drawing/2014/main" id="{165BE312-C0B6-2140-AF9C-95F023216E73}"/>
              </a:ext>
            </a:extLst>
          </p:cNvPr>
          <p:cNvSpPr txBox="1"/>
          <p:nvPr/>
        </p:nvSpPr>
        <p:spPr>
          <a:xfrm rot="16200000">
            <a:off x="-1664611" y="2499816"/>
            <a:ext cx="3882477" cy="646331"/>
          </a:xfrm>
          <a:prstGeom prst="rect">
            <a:avLst/>
          </a:prstGeom>
          <a:noFill/>
        </p:spPr>
        <p:txBody>
          <a:bodyPr wrap="square" rtlCol="0">
            <a:spAutoFit/>
          </a:bodyPr>
          <a:lstStyle/>
          <a:p>
            <a:pPr algn="ctr"/>
            <a:r>
              <a:rPr lang="x-none" sz="3600" dirty="0">
                <a:solidFill>
                  <a:srgbClr val="DFC5DF"/>
                </a:solidFill>
                <a:latin typeface="Arial" panose="020B0604020202020204" pitchFamily="34" charset="0"/>
                <a:cs typeface="Arial" panose="020B0604020202020204" pitchFamily="34" charset="0"/>
              </a:rPr>
              <a:t>ABSTRACT</a:t>
            </a:r>
          </a:p>
        </p:txBody>
      </p:sp>
      <p:sp>
        <p:nvSpPr>
          <p:cNvPr id="5" name="ZoneTexte 4"/>
          <p:cNvSpPr txBox="1"/>
          <p:nvPr/>
        </p:nvSpPr>
        <p:spPr>
          <a:xfrm>
            <a:off x="953477" y="1061358"/>
            <a:ext cx="7547972" cy="3262432"/>
          </a:xfrm>
          <a:prstGeom prst="rect">
            <a:avLst/>
          </a:prstGeom>
          <a:ln>
            <a:solidFill>
              <a:srgbClr val="7030A0"/>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just">
              <a:spcAft>
                <a:spcPts val="0"/>
              </a:spcAft>
            </a:pPr>
            <a:r>
              <a:rPr lang="en-US" sz="1400" dirty="0">
                <a:latin typeface="Times New Roman" panose="02020603050405020304" pitchFamily="18" charset="0"/>
                <a:ea typeface="Calibri" panose="020F0502020204030204" pitchFamily="34" charset="0"/>
                <a:cs typeface="Arial" panose="020B0604020202020204" pitchFamily="34" charset="0"/>
              </a:rPr>
              <a:t>Infrasound is one of three waveform technologies of Comprehensive Test Ban Treaty (CTBT) verification regime. International Monitoring System (IMS) network records man made and natural sources of infrasound signals (bolides, spaceflight activity, sonic booms, volcanic eruptions, quarry blasts, earthquakes, </a:t>
            </a:r>
            <a:r>
              <a:rPr lang="en-US" sz="1400" dirty="0" smtClean="0">
                <a:latin typeface="Times New Roman" panose="02020603050405020304" pitchFamily="18" charset="0"/>
                <a:ea typeface="Calibri" panose="020F0502020204030204" pitchFamily="34" charset="0"/>
                <a:cs typeface="Arial" panose="020B0604020202020204" pitchFamily="34" charset="0"/>
              </a:rPr>
              <a:t>etc.).</a:t>
            </a:r>
          </a:p>
          <a:p>
            <a:pPr algn="just">
              <a:spcAft>
                <a:spcPts val="0"/>
              </a:spcAft>
            </a:pPr>
            <a:r>
              <a:rPr lang="en-US" sz="1400" dirty="0" smtClean="0">
                <a:latin typeface="Times New Roman" panose="02020603050405020304" pitchFamily="18" charset="0"/>
                <a:ea typeface="Calibri" panose="020F0502020204030204" pitchFamily="34" charset="0"/>
                <a:cs typeface="Arial" panose="020B0604020202020204" pitchFamily="34" charset="0"/>
              </a:rPr>
              <a:t>To </a:t>
            </a:r>
            <a:r>
              <a:rPr lang="en-US" sz="1400" dirty="0">
                <a:latin typeface="Times New Roman" panose="02020603050405020304" pitchFamily="18" charset="0"/>
                <a:ea typeface="Calibri" panose="020F0502020204030204" pitchFamily="34" charset="0"/>
                <a:cs typeface="Arial" panose="020B0604020202020204" pitchFamily="34" charset="0"/>
              </a:rPr>
              <a:t>identify those sources we need to download and process data then analyst have to interpret results. For the issue CTBTO provide us with needed software, but to use them experience and training are recommended.</a:t>
            </a:r>
            <a:endParaRPr lang="fr-FR" sz="2400" dirty="0">
              <a:latin typeface="Calibri" panose="020F0502020204030204" pitchFamily="34" charset="0"/>
              <a:ea typeface="Calibri" panose="020F0502020204030204" pitchFamily="34" charset="0"/>
              <a:cs typeface="Arial" panose="020B0604020202020204" pitchFamily="34" charset="0"/>
            </a:endParaRPr>
          </a:p>
          <a:p>
            <a:pPr algn="just">
              <a:spcAft>
                <a:spcPts val="0"/>
              </a:spcAft>
            </a:pPr>
            <a:r>
              <a:rPr lang="en-US" sz="1400" dirty="0">
                <a:latin typeface="Times New Roman" panose="02020603050405020304" pitchFamily="18" charset="0"/>
                <a:ea typeface="Calibri" panose="020F0502020204030204" pitchFamily="34" charset="0"/>
                <a:cs typeface="Arial" panose="020B0604020202020204" pitchFamily="34" charset="0"/>
              </a:rPr>
              <a:t> </a:t>
            </a:r>
            <a:endParaRPr lang="fr-FR" sz="2400" dirty="0">
              <a:latin typeface="Calibri" panose="020F0502020204030204" pitchFamily="34" charset="0"/>
              <a:ea typeface="Calibri" panose="020F0502020204030204" pitchFamily="34" charset="0"/>
              <a:cs typeface="Arial" panose="020B0604020202020204" pitchFamily="34" charset="0"/>
            </a:endParaRPr>
          </a:p>
          <a:p>
            <a:pPr algn="just">
              <a:spcAft>
                <a:spcPts val="0"/>
              </a:spcAft>
            </a:pPr>
            <a:r>
              <a:rPr lang="en-US" sz="1400" dirty="0">
                <a:latin typeface="Times New Roman" panose="02020603050405020304" pitchFamily="18" charset="0"/>
                <a:ea typeface="Calibri" panose="020F0502020204030204" pitchFamily="34" charset="0"/>
                <a:cs typeface="Arial" panose="020B0604020202020204" pitchFamily="34" charset="0"/>
              </a:rPr>
              <a:t>Our idea is to let analyst enjoy interpreting infrasound data without being obliged to manipulate different software. </a:t>
            </a:r>
            <a:endParaRPr lang="en-US" sz="1400" dirty="0" smtClean="0">
              <a:latin typeface="Times New Roman" panose="02020603050405020304" pitchFamily="18" charset="0"/>
              <a:ea typeface="Calibri" panose="020F0502020204030204" pitchFamily="34" charset="0"/>
              <a:cs typeface="Arial" panose="020B0604020202020204" pitchFamily="34" charset="0"/>
            </a:endParaRPr>
          </a:p>
          <a:p>
            <a:pPr algn="just">
              <a:spcAft>
                <a:spcPts val="0"/>
              </a:spcAft>
            </a:pPr>
            <a:endParaRPr lang="fr-FR" sz="2400" dirty="0">
              <a:latin typeface="Calibri" panose="020F0502020204030204" pitchFamily="34" charset="0"/>
              <a:ea typeface="Calibri" panose="020F0502020204030204" pitchFamily="34" charset="0"/>
              <a:cs typeface="Arial" panose="020B0604020202020204" pitchFamily="34" charset="0"/>
            </a:endParaRPr>
          </a:p>
          <a:p>
            <a:pPr algn="just">
              <a:spcAft>
                <a:spcPts val="0"/>
              </a:spcAft>
            </a:pPr>
            <a:r>
              <a:rPr lang="en-US" sz="1400" dirty="0">
                <a:latin typeface="Times New Roman" panose="02020603050405020304" pitchFamily="18" charset="0"/>
                <a:ea typeface="Calibri" panose="020F0502020204030204" pitchFamily="34" charset="0"/>
                <a:cs typeface="Arial" panose="020B0604020202020204" pitchFamily="34" charset="0"/>
              </a:rPr>
              <a:t>For this purpose, a Graphic User Interface called "Infrasound event analyzer" is under development by NDC-TN, in which NDC-in-a-Box software (</a:t>
            </a:r>
            <a:r>
              <a:rPr lang="en-US" sz="1400" dirty="0" err="1">
                <a:latin typeface="Times New Roman" panose="02020603050405020304" pitchFamily="18" charset="0"/>
                <a:ea typeface="Calibri" panose="020F0502020204030204" pitchFamily="34" charset="0"/>
                <a:cs typeface="Arial" panose="020B0604020202020204" pitchFamily="34" charset="0"/>
              </a:rPr>
              <a:t>nms_client,pmcc</a:t>
            </a:r>
            <a:r>
              <a:rPr lang="en-US" sz="1400" dirty="0">
                <a:latin typeface="Times New Roman" panose="02020603050405020304" pitchFamily="18" charset="0"/>
                <a:ea typeface="Calibri" panose="020F0502020204030204" pitchFamily="34" charset="0"/>
                <a:cs typeface="Arial" panose="020B0604020202020204" pitchFamily="34" charset="0"/>
              </a:rPr>
              <a:t>, </a:t>
            </a:r>
            <a:r>
              <a:rPr lang="en-US" sz="1400" dirty="0" err="1">
                <a:latin typeface="Times New Roman" panose="02020603050405020304" pitchFamily="18" charset="0"/>
                <a:ea typeface="Calibri" panose="020F0502020204030204" pitchFamily="34" charset="0"/>
                <a:cs typeface="Arial" panose="020B0604020202020204" pitchFamily="34" charset="0"/>
              </a:rPr>
              <a:t>Gpmcc</a:t>
            </a:r>
            <a:r>
              <a:rPr lang="en-US" sz="1400" dirty="0">
                <a:latin typeface="Times New Roman" panose="02020603050405020304" pitchFamily="18" charset="0"/>
                <a:ea typeface="Calibri" panose="020F0502020204030204" pitchFamily="34" charset="0"/>
                <a:cs typeface="Arial" panose="020B0604020202020204" pitchFamily="34" charset="0"/>
              </a:rPr>
              <a:t>) are grouped and called on a click</a:t>
            </a:r>
            <a:r>
              <a:rPr lang="en-US" dirty="0">
                <a:latin typeface="Times New Roman" panose="02020603050405020304" pitchFamily="18" charset="0"/>
                <a:ea typeface="Calibri" panose="020F0502020204030204" pitchFamily="34" charset="0"/>
                <a:cs typeface="Arial" panose="020B0604020202020204" pitchFamily="34" charset="0"/>
              </a:rPr>
              <a:t>.</a:t>
            </a:r>
            <a:endParaRPr lang="fr-FR" dirty="0"/>
          </a:p>
        </p:txBody>
      </p:sp>
    </p:spTree>
    <p:extLst>
      <p:ext uri="{BB962C8B-B14F-4D97-AF65-F5344CB8AC3E}">
        <p14:creationId xmlns:p14="http://schemas.microsoft.com/office/powerpoint/2010/main" val="350545915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7">
            <a:extLst>
              <a:ext uri="{FF2B5EF4-FFF2-40B4-BE49-F238E27FC236}">
                <a16:creationId xmlns="" xmlns:a16="http://schemas.microsoft.com/office/drawing/2014/main" id="{BC5AAA59-41F3-0D40-B5E2-567F04B6D257}"/>
              </a:ext>
            </a:extLst>
          </p:cNvPr>
          <p:cNvSpPr>
            <a:spLocks noChangeArrowheads="1"/>
          </p:cNvSpPr>
          <p:nvPr/>
        </p:nvSpPr>
        <p:spPr bwMode="auto">
          <a:xfrm>
            <a:off x="1696995" y="163887"/>
            <a:ext cx="5469924" cy="634403"/>
          </a:xfrm>
          <a:prstGeom prst="rect">
            <a:avLst/>
          </a:prstGeom>
          <a:noFill/>
          <a:ln w="9525">
            <a:noFill/>
            <a:miter lim="800000"/>
            <a:headEnd/>
            <a:tailEnd/>
          </a:ln>
        </p:spPr>
        <p:txBody>
          <a:bodyPr wrap="square" lIns="18666" tIns="9334" rIns="18666" bIns="9334">
            <a:spAutoFit/>
          </a:bodyPr>
          <a:lstStyle/>
          <a:p>
            <a:pPr algn="ctr" eaLnBrk="0" hangingPunct="0">
              <a:lnSpc>
                <a:spcPts val="1586"/>
              </a:lnSpc>
            </a:pPr>
            <a:r>
              <a:rPr lang="en-US" sz="1200" b="1" dirty="0" smtClean="0">
                <a:solidFill>
                  <a:schemeClr val="bg1"/>
                </a:solidFill>
                <a:latin typeface="Arial" panose="020B0604020202020204" pitchFamily="34" charset="0"/>
              </a:rPr>
              <a:t>Graphic </a:t>
            </a:r>
            <a:r>
              <a:rPr lang="en-US" sz="1200" b="1" dirty="0">
                <a:solidFill>
                  <a:schemeClr val="bg1"/>
                </a:solidFill>
                <a:latin typeface="Arial" panose="020B0604020202020204" pitchFamily="34" charset="0"/>
              </a:rPr>
              <a:t>User Interface " Infrasound Event analyzer </a:t>
            </a:r>
            <a:r>
              <a:rPr lang="en-US" sz="1200" b="1" dirty="0" smtClean="0">
                <a:solidFill>
                  <a:schemeClr val="bg1"/>
                </a:solidFill>
                <a:latin typeface="Arial" panose="020B0604020202020204" pitchFamily="34" charset="0"/>
              </a:rPr>
              <a:t>“</a:t>
            </a:r>
          </a:p>
          <a:p>
            <a:pPr algn="ctr" eaLnBrk="0" hangingPunct="0">
              <a:lnSpc>
                <a:spcPts val="1586"/>
              </a:lnSpc>
            </a:pPr>
            <a:endParaRPr lang="en-US" sz="1200" b="1" dirty="0">
              <a:solidFill>
                <a:schemeClr val="bg1"/>
              </a:solidFill>
              <a:latin typeface="Arial" panose="020B0604020202020204" pitchFamily="34" charset="0"/>
            </a:endParaRPr>
          </a:p>
          <a:p>
            <a:pPr lvl="0" algn="ctr" eaLnBrk="0" hangingPunct="0">
              <a:lnSpc>
                <a:spcPts val="1586"/>
              </a:lnSpc>
            </a:pPr>
            <a:r>
              <a:rPr lang="en-US" sz="800" dirty="0" smtClean="0">
                <a:solidFill>
                  <a:schemeClr val="bg1"/>
                </a:solidFill>
                <a:latin typeface="Arial" panose="020B0604020202020204" pitchFamily="34" charset="0"/>
                <a:ea typeface="Avenir Book" charset="0"/>
              </a:rPr>
              <a:t>Chourouk Mejri ,</a:t>
            </a:r>
            <a:r>
              <a:rPr lang="en-US" sz="800" dirty="0">
                <a:solidFill>
                  <a:schemeClr val="bg1"/>
                </a:solidFill>
                <a:latin typeface="Arial" panose="020B0604020202020204" pitchFamily="34" charset="0"/>
                <a:ea typeface="Avenir Book" charset="0"/>
              </a:rPr>
              <a:t> e-mail: </a:t>
            </a:r>
            <a:r>
              <a:rPr lang="en-US" sz="800" dirty="0" smtClean="0">
                <a:solidFill>
                  <a:schemeClr val="bg1"/>
                </a:solidFill>
                <a:latin typeface="Arial" panose="020B0604020202020204" pitchFamily="34" charset="0"/>
                <a:ea typeface="Avenir Book" charset="0"/>
              </a:rPr>
              <a:t>ndc-tn@gnet.tn/ Centre </a:t>
            </a:r>
            <a:r>
              <a:rPr lang="en-US" sz="800" dirty="0">
                <a:solidFill>
                  <a:schemeClr val="bg1"/>
                </a:solidFill>
                <a:latin typeface="Arial" panose="020B0604020202020204" pitchFamily="34" charset="0"/>
                <a:ea typeface="Avenir Book" charset="0"/>
              </a:rPr>
              <a:t>National de la </a:t>
            </a:r>
            <a:r>
              <a:rPr lang="fr-FR" sz="800" dirty="0">
                <a:solidFill>
                  <a:schemeClr val="bg1"/>
                </a:solidFill>
                <a:latin typeface="Arial" panose="020B0604020202020204" pitchFamily="34" charset="0"/>
                <a:ea typeface="Avenir Book" charset="0"/>
              </a:rPr>
              <a:t>Cartographie</a:t>
            </a:r>
            <a:r>
              <a:rPr lang="en-US" sz="800" dirty="0">
                <a:solidFill>
                  <a:schemeClr val="bg1"/>
                </a:solidFill>
                <a:latin typeface="Arial" panose="020B0604020202020204" pitchFamily="34" charset="0"/>
                <a:ea typeface="Avenir Book" charset="0"/>
              </a:rPr>
              <a:t> et de la </a:t>
            </a:r>
            <a:r>
              <a:rPr lang="en-US" sz="800" dirty="0" smtClean="0">
                <a:solidFill>
                  <a:schemeClr val="bg1"/>
                </a:solidFill>
                <a:latin typeface="Arial" panose="020B0604020202020204" pitchFamily="34" charset="0"/>
                <a:ea typeface="Avenir Book" charset="0"/>
              </a:rPr>
              <a:t>Télédétection</a:t>
            </a:r>
          </a:p>
        </p:txBody>
      </p:sp>
      <p:sp>
        <p:nvSpPr>
          <p:cNvPr id="3" name="TextBox 2">
            <a:extLst>
              <a:ext uri="{FF2B5EF4-FFF2-40B4-BE49-F238E27FC236}">
                <a16:creationId xmlns="" xmlns:a16="http://schemas.microsoft.com/office/drawing/2014/main" id="{E101EA0A-D819-B84A-9A81-14AAFB37F5BF}"/>
              </a:ext>
            </a:extLst>
          </p:cNvPr>
          <p:cNvSpPr txBox="1"/>
          <p:nvPr/>
        </p:nvSpPr>
        <p:spPr>
          <a:xfrm>
            <a:off x="953477" y="567772"/>
            <a:ext cx="672123" cy="200055"/>
          </a:xfrm>
          <a:prstGeom prst="rect">
            <a:avLst/>
          </a:prstGeom>
          <a:noFill/>
        </p:spPr>
        <p:txBody>
          <a:bodyPr wrap="square" rtlCol="0">
            <a:spAutoFit/>
          </a:bodyPr>
          <a:lstStyle/>
          <a:p>
            <a:pPr algn="ctr"/>
            <a:r>
              <a:rPr lang="en-US" sz="700" dirty="0" smtClean="0">
                <a:latin typeface="Arial" panose="020B0604020202020204" pitchFamily="34" charset="0"/>
                <a:cs typeface="Arial" panose="020B0604020202020204" pitchFamily="34" charset="0"/>
              </a:rPr>
              <a:t>P1.1 </a:t>
            </a:r>
            <a:r>
              <a:rPr lang="en-US" sz="700" dirty="0" smtClean="0">
                <a:latin typeface="Arial" panose="020B0604020202020204" pitchFamily="34" charset="0"/>
                <a:cs typeface="Arial" panose="020B0604020202020204" pitchFamily="34" charset="0"/>
              </a:rPr>
              <a:t>-147</a:t>
            </a:r>
            <a:endParaRPr lang="x-none" sz="7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 xmlns:a16="http://schemas.microsoft.com/office/drawing/2014/main" id="{BCF4EC51-B9A3-6947-90CF-E5A0044512BC}"/>
              </a:ext>
            </a:extLst>
          </p:cNvPr>
          <p:cNvSpPr txBox="1"/>
          <p:nvPr/>
        </p:nvSpPr>
        <p:spPr>
          <a:xfrm rot="16200000">
            <a:off x="-1706236" y="2499817"/>
            <a:ext cx="3882477" cy="646331"/>
          </a:xfrm>
          <a:prstGeom prst="rect">
            <a:avLst/>
          </a:prstGeom>
          <a:noFill/>
        </p:spPr>
        <p:txBody>
          <a:bodyPr wrap="square" rtlCol="0">
            <a:spAutoFit/>
          </a:bodyPr>
          <a:lstStyle/>
          <a:p>
            <a:pPr algn="ctr"/>
            <a:r>
              <a:rPr lang="x-none" sz="3600" dirty="0">
                <a:solidFill>
                  <a:srgbClr val="DFC5DF"/>
                </a:solidFill>
                <a:latin typeface="Arial" panose="020B0604020202020204" pitchFamily="34" charset="0"/>
                <a:cs typeface="Arial" panose="020B0604020202020204" pitchFamily="34" charset="0"/>
              </a:rPr>
              <a:t>INTRODUCTION</a:t>
            </a:r>
          </a:p>
        </p:txBody>
      </p:sp>
      <p:sp>
        <p:nvSpPr>
          <p:cNvPr id="5" name="ZoneTexte 4"/>
          <p:cNvSpPr txBox="1"/>
          <p:nvPr/>
        </p:nvSpPr>
        <p:spPr>
          <a:xfrm>
            <a:off x="1064446" y="1056502"/>
            <a:ext cx="7279453" cy="3670685"/>
          </a:xfrm>
          <a:prstGeom prst="rect">
            <a:avLst/>
          </a:prstGeom>
          <a:noFill/>
          <a:ln>
            <a:solidFill>
              <a:srgbClr val="002060"/>
            </a:solidFill>
          </a:ln>
        </p:spPr>
        <p:txBody>
          <a:bodyPr wrap="square" rtlCol="0">
            <a:spAutoFit/>
          </a:bodyPr>
          <a:lstStyle/>
          <a:p>
            <a:pPr indent="449580" algn="just"/>
            <a:r>
              <a:rPr lang="en-US" sz="1400" dirty="0">
                <a:solidFill>
                  <a:schemeClr val="dk1"/>
                </a:solidFill>
                <a:latin typeface="Times New Roman" panose="02020603050405020304" pitchFamily="18" charset="0"/>
                <a:ea typeface="Calibri" panose="020F0502020204030204" pitchFamily="34" charset="0"/>
                <a:cs typeface="Arial" panose="020B0604020202020204" pitchFamily="34" charset="0"/>
              </a:rPr>
              <a:t>Provisional Technical Secretariat (PTS) is providing NDC-in-a-box software and trainings to state parties to fulfil its role in the verification regime.  Tunisian NDC has a good experience exploiting those benefits which allow us a deep use.</a:t>
            </a:r>
          </a:p>
          <a:p>
            <a:pPr indent="449580" algn="just">
              <a:lnSpc>
                <a:spcPct val="150000"/>
              </a:lnSpc>
            </a:pPr>
            <a:r>
              <a:rPr lang="en-US" sz="1400" dirty="0">
                <a:solidFill>
                  <a:schemeClr val="dk1"/>
                </a:solidFill>
                <a:latin typeface="Times New Roman" panose="02020603050405020304" pitchFamily="18" charset="0"/>
                <a:ea typeface="Calibri" panose="020F0502020204030204" pitchFamily="34" charset="0"/>
                <a:cs typeface="Arial" panose="020B0604020202020204" pitchFamily="34" charset="0"/>
              </a:rPr>
              <a:t>The Tunisian National Data Centre acts as the technical assistant/advisor of the country in the field of Nuclear explosion Monitoring, that's why that, rather than his role in stations operations and maintenance, a high importance was given to data analysis (SHI and R). </a:t>
            </a:r>
          </a:p>
          <a:p>
            <a:pPr indent="449580" algn="just">
              <a:lnSpc>
                <a:spcPct val="150000"/>
              </a:lnSpc>
            </a:pPr>
            <a:r>
              <a:rPr lang="en-US" sz="1400" dirty="0">
                <a:solidFill>
                  <a:schemeClr val="dk1"/>
                </a:solidFill>
                <a:latin typeface="Times New Roman" panose="02020603050405020304" pitchFamily="18" charset="0"/>
                <a:ea typeface="Calibri" panose="020F0502020204030204" pitchFamily="34" charset="0"/>
                <a:cs typeface="Arial" panose="020B0604020202020204" pitchFamily="34" charset="0"/>
              </a:rPr>
              <a:t>Infrasound data Processing and Analysis is one of major activities of the Tunisian NDC, for this purpose</a:t>
            </a:r>
            <a:endParaRPr lang="fr-FR" sz="1400" dirty="0">
              <a:solidFill>
                <a:schemeClr val="dk1"/>
              </a:solidFill>
              <a:latin typeface="Times New Roman" panose="02020603050405020304" pitchFamily="18" charset="0"/>
              <a:ea typeface="Calibri" panose="020F0502020204030204" pitchFamily="34" charset="0"/>
              <a:cs typeface="Arial" panose="020B0604020202020204" pitchFamily="34" charset="0"/>
            </a:endParaRPr>
          </a:p>
          <a:p>
            <a:pPr indent="449580" algn="just"/>
            <a:endParaRPr lang="fr-FR" sz="1400" dirty="0">
              <a:solidFill>
                <a:schemeClr val="dk1"/>
              </a:solidFill>
              <a:latin typeface="Times New Roman" panose="02020603050405020304" pitchFamily="18" charset="0"/>
              <a:ea typeface="Calibri" panose="020F0502020204030204" pitchFamily="34" charset="0"/>
              <a:cs typeface="Arial" panose="020B0604020202020204" pitchFamily="34" charset="0"/>
            </a:endParaRPr>
          </a:p>
          <a:p>
            <a:pPr indent="449580" algn="just"/>
            <a:r>
              <a:rPr lang="en-US" sz="1400" dirty="0">
                <a:solidFill>
                  <a:schemeClr val="dk1"/>
                </a:solidFill>
                <a:latin typeface="Times New Roman" panose="02020603050405020304" pitchFamily="18" charset="0"/>
                <a:ea typeface="Calibri" panose="020F0502020204030204" pitchFamily="34" charset="0"/>
                <a:cs typeface="Arial" panose="020B0604020202020204" pitchFamily="34" charset="0"/>
              </a:rPr>
              <a:t> </a:t>
            </a:r>
            <a:endParaRPr lang="fr-FR" sz="1400" dirty="0">
              <a:solidFill>
                <a:schemeClr val="dk1"/>
              </a:solidFill>
              <a:latin typeface="Times New Roman" panose="02020603050405020304" pitchFamily="18" charset="0"/>
              <a:ea typeface="Calibri" panose="020F0502020204030204" pitchFamily="34" charset="0"/>
              <a:cs typeface="Arial" panose="020B0604020202020204" pitchFamily="34" charset="0"/>
            </a:endParaRPr>
          </a:p>
          <a:p>
            <a:pPr indent="449580" algn="just"/>
            <a:r>
              <a:rPr lang="en-US" sz="1400" dirty="0">
                <a:solidFill>
                  <a:schemeClr val="dk1"/>
                </a:solidFill>
                <a:latin typeface="Times New Roman" panose="02020603050405020304" pitchFamily="18" charset="0"/>
                <a:ea typeface="Calibri" panose="020F0502020204030204" pitchFamily="34" charset="0"/>
                <a:cs typeface="Arial" panose="020B0604020202020204" pitchFamily="34" charset="0"/>
              </a:rPr>
              <a:t>A GUI  "Infrasound event analyzer" wich allow the use of (</a:t>
            </a:r>
            <a:r>
              <a:rPr lang="en-US" sz="1400" dirty="0" err="1">
                <a:solidFill>
                  <a:schemeClr val="dk1"/>
                </a:solidFill>
                <a:latin typeface="Times New Roman" panose="02020603050405020304" pitchFamily="18" charset="0"/>
                <a:ea typeface="Calibri" panose="020F0502020204030204" pitchFamily="34" charset="0"/>
                <a:cs typeface="Arial" panose="020B0604020202020204" pitchFamily="34" charset="0"/>
              </a:rPr>
              <a:t>nms_client,gpmcc</a:t>
            </a:r>
            <a:r>
              <a:rPr lang="en-US" sz="1400" dirty="0">
                <a:solidFill>
                  <a:schemeClr val="dk1"/>
                </a:solidFill>
                <a:latin typeface="Times New Roman" panose="02020603050405020304" pitchFamily="18" charset="0"/>
                <a:ea typeface="Calibri" panose="020F0502020204030204" pitchFamily="34" charset="0"/>
                <a:cs typeface="Arial" panose="020B0604020202020204" pitchFamily="34" charset="0"/>
              </a:rPr>
              <a:t> )on a click, is under development by Tunisian NDC in order to reduce the analyst workload and to promote the use of infrasound data in both: test ban verification and civil and scientific application.</a:t>
            </a:r>
          </a:p>
          <a:p>
            <a:pPr indent="449580" algn="just">
              <a:spcAft>
                <a:spcPts val="0"/>
              </a:spcAft>
            </a:pPr>
            <a:endParaRPr lang="fr-FR" sz="1200" dirty="0">
              <a:latin typeface="Calibri" panose="020F0502020204030204" pitchFamily="34" charset="0"/>
              <a:ea typeface="Calibri" panose="020F0502020204030204" pitchFamily="34" charset="0"/>
              <a:cs typeface="Arial" panose="020B0604020202020204" pitchFamily="34" charset="0"/>
            </a:endParaRPr>
          </a:p>
          <a:p>
            <a:endParaRPr lang="fr-FR" dirty="0"/>
          </a:p>
        </p:txBody>
      </p:sp>
    </p:spTree>
    <p:extLst>
      <p:ext uri="{BB962C8B-B14F-4D97-AF65-F5344CB8AC3E}">
        <p14:creationId xmlns:p14="http://schemas.microsoft.com/office/powerpoint/2010/main" val="359133989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7">
            <a:extLst>
              <a:ext uri="{FF2B5EF4-FFF2-40B4-BE49-F238E27FC236}">
                <a16:creationId xmlns="" xmlns:a16="http://schemas.microsoft.com/office/drawing/2014/main" id="{BC5AAA59-41F3-0D40-B5E2-567F04B6D257}"/>
              </a:ext>
            </a:extLst>
          </p:cNvPr>
          <p:cNvSpPr>
            <a:spLocks noChangeArrowheads="1"/>
          </p:cNvSpPr>
          <p:nvPr/>
        </p:nvSpPr>
        <p:spPr bwMode="auto">
          <a:xfrm>
            <a:off x="1696995" y="163887"/>
            <a:ext cx="5469924" cy="634403"/>
          </a:xfrm>
          <a:prstGeom prst="rect">
            <a:avLst/>
          </a:prstGeom>
          <a:noFill/>
          <a:ln w="9525">
            <a:noFill/>
            <a:miter lim="800000"/>
            <a:headEnd/>
            <a:tailEnd/>
          </a:ln>
        </p:spPr>
        <p:txBody>
          <a:bodyPr wrap="square" lIns="18666" tIns="9334" rIns="18666" bIns="9334">
            <a:spAutoFit/>
          </a:bodyPr>
          <a:lstStyle/>
          <a:p>
            <a:pPr algn="ctr" eaLnBrk="0" hangingPunct="0">
              <a:lnSpc>
                <a:spcPts val="1586"/>
              </a:lnSpc>
            </a:pPr>
            <a:r>
              <a:rPr lang="en-US" sz="1200" b="1" dirty="0" smtClean="0">
                <a:solidFill>
                  <a:schemeClr val="bg1"/>
                </a:solidFill>
                <a:latin typeface="Arial" panose="020B0604020202020204" pitchFamily="34" charset="0"/>
              </a:rPr>
              <a:t>Graphic </a:t>
            </a:r>
            <a:r>
              <a:rPr lang="en-US" sz="1200" b="1" dirty="0">
                <a:solidFill>
                  <a:schemeClr val="bg1"/>
                </a:solidFill>
                <a:latin typeface="Arial" panose="020B0604020202020204" pitchFamily="34" charset="0"/>
              </a:rPr>
              <a:t>User Interface " Infrasound Event analyzer </a:t>
            </a:r>
            <a:r>
              <a:rPr lang="en-US" sz="1200" b="1" dirty="0" smtClean="0">
                <a:solidFill>
                  <a:schemeClr val="bg1"/>
                </a:solidFill>
                <a:latin typeface="Arial" panose="020B0604020202020204" pitchFamily="34" charset="0"/>
              </a:rPr>
              <a:t>“</a:t>
            </a:r>
          </a:p>
          <a:p>
            <a:pPr algn="ctr" eaLnBrk="0" hangingPunct="0">
              <a:lnSpc>
                <a:spcPts val="1586"/>
              </a:lnSpc>
            </a:pPr>
            <a:endParaRPr lang="en-US" sz="1200" b="1" dirty="0">
              <a:solidFill>
                <a:schemeClr val="bg1"/>
              </a:solidFill>
              <a:latin typeface="Arial" panose="020B0604020202020204" pitchFamily="34" charset="0"/>
            </a:endParaRPr>
          </a:p>
          <a:p>
            <a:pPr lvl="0" algn="ctr" eaLnBrk="0" hangingPunct="0">
              <a:lnSpc>
                <a:spcPts val="1586"/>
              </a:lnSpc>
            </a:pPr>
            <a:r>
              <a:rPr lang="en-US" sz="800" dirty="0" smtClean="0">
                <a:solidFill>
                  <a:schemeClr val="bg1"/>
                </a:solidFill>
                <a:latin typeface="Arial" panose="020B0604020202020204" pitchFamily="34" charset="0"/>
                <a:ea typeface="Avenir Book" charset="0"/>
              </a:rPr>
              <a:t>Chourouk Mejri ,</a:t>
            </a:r>
            <a:r>
              <a:rPr lang="en-US" sz="800" dirty="0">
                <a:solidFill>
                  <a:schemeClr val="bg1"/>
                </a:solidFill>
                <a:latin typeface="Arial" panose="020B0604020202020204" pitchFamily="34" charset="0"/>
                <a:ea typeface="Avenir Book" charset="0"/>
              </a:rPr>
              <a:t> e-mail: </a:t>
            </a:r>
            <a:r>
              <a:rPr lang="en-US" sz="800" dirty="0" smtClean="0">
                <a:solidFill>
                  <a:schemeClr val="bg1"/>
                </a:solidFill>
                <a:latin typeface="Arial" panose="020B0604020202020204" pitchFamily="34" charset="0"/>
                <a:ea typeface="Avenir Book" charset="0"/>
              </a:rPr>
              <a:t>ndc-tn@gnet.tn/ Centre </a:t>
            </a:r>
            <a:r>
              <a:rPr lang="en-US" sz="800" dirty="0">
                <a:solidFill>
                  <a:schemeClr val="bg1"/>
                </a:solidFill>
                <a:latin typeface="Arial" panose="020B0604020202020204" pitchFamily="34" charset="0"/>
                <a:ea typeface="Avenir Book" charset="0"/>
              </a:rPr>
              <a:t>National de la </a:t>
            </a:r>
            <a:r>
              <a:rPr lang="fr-FR" sz="800" dirty="0">
                <a:solidFill>
                  <a:schemeClr val="bg1"/>
                </a:solidFill>
                <a:latin typeface="Arial" panose="020B0604020202020204" pitchFamily="34" charset="0"/>
                <a:ea typeface="Avenir Book" charset="0"/>
              </a:rPr>
              <a:t>Cartographie</a:t>
            </a:r>
            <a:r>
              <a:rPr lang="en-US" sz="800" dirty="0">
                <a:solidFill>
                  <a:schemeClr val="bg1"/>
                </a:solidFill>
                <a:latin typeface="Arial" panose="020B0604020202020204" pitchFamily="34" charset="0"/>
                <a:ea typeface="Avenir Book" charset="0"/>
              </a:rPr>
              <a:t> et de la </a:t>
            </a:r>
            <a:r>
              <a:rPr lang="en-US" sz="800" dirty="0" smtClean="0">
                <a:solidFill>
                  <a:schemeClr val="bg1"/>
                </a:solidFill>
                <a:latin typeface="Arial" panose="020B0604020202020204" pitchFamily="34" charset="0"/>
                <a:ea typeface="Avenir Book" charset="0"/>
              </a:rPr>
              <a:t>Télédétection</a:t>
            </a:r>
          </a:p>
        </p:txBody>
      </p:sp>
      <p:sp>
        <p:nvSpPr>
          <p:cNvPr id="3" name="TextBox 2">
            <a:extLst>
              <a:ext uri="{FF2B5EF4-FFF2-40B4-BE49-F238E27FC236}">
                <a16:creationId xmlns="" xmlns:a16="http://schemas.microsoft.com/office/drawing/2014/main" id="{E101EA0A-D819-B84A-9A81-14AAFB37F5BF}"/>
              </a:ext>
            </a:extLst>
          </p:cNvPr>
          <p:cNvSpPr txBox="1"/>
          <p:nvPr/>
        </p:nvSpPr>
        <p:spPr>
          <a:xfrm>
            <a:off x="953477" y="567772"/>
            <a:ext cx="672123" cy="200055"/>
          </a:xfrm>
          <a:prstGeom prst="rect">
            <a:avLst/>
          </a:prstGeom>
          <a:noFill/>
        </p:spPr>
        <p:txBody>
          <a:bodyPr wrap="square" rtlCol="0">
            <a:spAutoFit/>
          </a:bodyPr>
          <a:lstStyle/>
          <a:p>
            <a:pPr algn="ctr"/>
            <a:r>
              <a:rPr lang="en-US" sz="700" dirty="0" smtClean="0">
                <a:latin typeface="Arial" panose="020B0604020202020204" pitchFamily="34" charset="0"/>
                <a:cs typeface="Arial" panose="020B0604020202020204" pitchFamily="34" charset="0"/>
              </a:rPr>
              <a:t>P1.1 </a:t>
            </a:r>
            <a:r>
              <a:rPr lang="en-US" sz="700" dirty="0" smtClean="0">
                <a:latin typeface="Arial" panose="020B0604020202020204" pitchFamily="34" charset="0"/>
                <a:cs typeface="Arial" panose="020B0604020202020204" pitchFamily="34" charset="0"/>
              </a:rPr>
              <a:t>-147</a:t>
            </a:r>
            <a:endParaRPr lang="x-none" sz="7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 xmlns:a16="http://schemas.microsoft.com/office/drawing/2014/main" id="{B44A9686-9B15-6A49-B731-8C1372F7BCED}"/>
              </a:ext>
            </a:extLst>
          </p:cNvPr>
          <p:cNvSpPr txBox="1"/>
          <p:nvPr/>
        </p:nvSpPr>
        <p:spPr>
          <a:xfrm rot="16200000">
            <a:off x="-1697854" y="2374628"/>
            <a:ext cx="3882477" cy="646331"/>
          </a:xfrm>
          <a:prstGeom prst="rect">
            <a:avLst/>
          </a:prstGeom>
          <a:noFill/>
        </p:spPr>
        <p:txBody>
          <a:bodyPr wrap="square" rtlCol="0">
            <a:spAutoFit/>
          </a:bodyPr>
          <a:lstStyle/>
          <a:p>
            <a:pPr algn="ctr"/>
            <a:r>
              <a:rPr lang="x-none" sz="3600" dirty="0">
                <a:solidFill>
                  <a:srgbClr val="DFC5DF"/>
                </a:solidFill>
                <a:latin typeface="Arial" panose="020B0604020202020204" pitchFamily="34" charset="0"/>
                <a:cs typeface="Arial" panose="020B0604020202020204" pitchFamily="34" charset="0"/>
              </a:rPr>
              <a:t>METHODS</a:t>
            </a:r>
          </a:p>
        </p:txBody>
      </p:sp>
      <p:sp>
        <p:nvSpPr>
          <p:cNvPr id="6" name="Rectangle 5"/>
          <p:cNvSpPr/>
          <p:nvPr/>
        </p:nvSpPr>
        <p:spPr>
          <a:xfrm>
            <a:off x="4681760" y="985954"/>
            <a:ext cx="3286298" cy="3701935"/>
          </a:xfrm>
          <a:prstGeom prst="rect">
            <a:avLst/>
          </a:prstGeom>
          <a:solidFill>
            <a:srgbClr val="DFC5D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8" name="Rectangle 7"/>
          <p:cNvSpPr/>
          <p:nvPr/>
        </p:nvSpPr>
        <p:spPr>
          <a:xfrm>
            <a:off x="4743531" y="1045029"/>
            <a:ext cx="3189481" cy="2371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800" dirty="0" smtClean="0">
                <a:solidFill>
                  <a:schemeClr val="tx1"/>
                </a:solidFill>
                <a:latin typeface="Tahoma" panose="020B0604030504040204" pitchFamily="34" charset="0"/>
                <a:ea typeface="Tahoma" panose="020B0604030504040204" pitchFamily="34" charset="0"/>
                <a:cs typeface="Tahoma" panose="020B0604030504040204" pitchFamily="34" charset="0"/>
              </a:rPr>
              <a:t>Infrasound </a:t>
            </a:r>
            <a:r>
              <a:rPr lang="fr-FR" sz="800" dirty="0">
                <a:solidFill>
                  <a:schemeClr val="tx1"/>
                </a:solidFill>
                <a:latin typeface="Tahoma" panose="020B0604030504040204" pitchFamily="34" charset="0"/>
                <a:ea typeface="Tahoma" panose="020B0604030504040204" pitchFamily="34" charset="0"/>
                <a:cs typeface="Tahoma" panose="020B0604030504040204" pitchFamily="34" charset="0"/>
              </a:rPr>
              <a:t>E</a:t>
            </a:r>
            <a:r>
              <a:rPr lang="fr-FR" sz="800" dirty="0" smtClean="0">
                <a:solidFill>
                  <a:schemeClr val="tx1"/>
                </a:solidFill>
                <a:latin typeface="Tahoma" panose="020B0604030504040204" pitchFamily="34" charset="0"/>
                <a:ea typeface="Tahoma" panose="020B0604030504040204" pitchFamily="34" charset="0"/>
                <a:cs typeface="Tahoma" panose="020B0604030504040204" pitchFamily="34" charset="0"/>
              </a:rPr>
              <a:t>vent analyser </a:t>
            </a:r>
            <a:endParaRPr lang="fr-FR" sz="8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9" name="Rectangle 8"/>
          <p:cNvSpPr/>
          <p:nvPr/>
        </p:nvSpPr>
        <p:spPr>
          <a:xfrm>
            <a:off x="4855176" y="1377040"/>
            <a:ext cx="3025252" cy="152162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ZoneTexte 9"/>
          <p:cNvSpPr txBox="1"/>
          <p:nvPr/>
        </p:nvSpPr>
        <p:spPr>
          <a:xfrm>
            <a:off x="4887388" y="1417984"/>
            <a:ext cx="2930205" cy="1223861"/>
          </a:xfrm>
          <a:prstGeom prst="rect">
            <a:avLst/>
          </a:prstGeom>
          <a:noFill/>
        </p:spPr>
        <p:txBody>
          <a:bodyPr wrap="square" rtlCol="0">
            <a:spAutoFit/>
          </a:bodyPr>
          <a:lstStyle/>
          <a:p>
            <a:pPr algn="ctr"/>
            <a:r>
              <a:rPr lang="fr-FR" sz="700" b="1" dirty="0" smtClean="0">
                <a:latin typeface="Tahoma" panose="020B0604030504040204" pitchFamily="34" charset="0"/>
                <a:ea typeface="Tahoma" panose="020B0604030504040204" pitchFamily="34" charset="0"/>
                <a:cs typeface="Tahoma" panose="020B0604030504040204" pitchFamily="34" charset="0"/>
              </a:rPr>
              <a:t>Event Details</a:t>
            </a:r>
          </a:p>
          <a:p>
            <a:pPr algn="ctr"/>
            <a:endParaRPr lang="fr-FR" sz="700" b="1" dirty="0" smtClean="0">
              <a:latin typeface="Tahoma" panose="020B0604030504040204" pitchFamily="34" charset="0"/>
              <a:ea typeface="Tahoma" panose="020B0604030504040204" pitchFamily="34" charset="0"/>
              <a:cs typeface="Tahoma" panose="020B0604030504040204" pitchFamily="34" charset="0"/>
            </a:endParaRPr>
          </a:p>
          <a:p>
            <a:r>
              <a:rPr lang="fr-FR" sz="700" b="1" dirty="0" smtClean="0"/>
              <a:t>Date:</a:t>
            </a:r>
          </a:p>
          <a:p>
            <a:endParaRPr lang="fr-FR" sz="700" b="1" dirty="0"/>
          </a:p>
          <a:p>
            <a:r>
              <a:rPr lang="fr-FR" sz="700" b="1" dirty="0" smtClean="0"/>
              <a:t>Start Time:</a:t>
            </a:r>
          </a:p>
          <a:p>
            <a:endParaRPr lang="fr-FR" sz="700" b="1" dirty="0" smtClean="0"/>
          </a:p>
          <a:p>
            <a:r>
              <a:rPr lang="fr-FR" sz="700" b="1" dirty="0" smtClean="0"/>
              <a:t>End Time:</a:t>
            </a:r>
          </a:p>
          <a:p>
            <a:endParaRPr lang="fr-FR" sz="700" b="1" dirty="0"/>
          </a:p>
          <a:p>
            <a:endParaRPr lang="fr-FR" sz="700" b="1" dirty="0" smtClean="0"/>
          </a:p>
          <a:p>
            <a:r>
              <a:rPr lang="fr-FR" sz="700" b="1" dirty="0" smtClean="0"/>
              <a:t>Infrasound Stations :</a:t>
            </a:r>
          </a:p>
          <a:p>
            <a:endParaRPr lang="fr-FR" dirty="0"/>
          </a:p>
        </p:txBody>
      </p:sp>
      <p:sp>
        <p:nvSpPr>
          <p:cNvPr id="11" name="Rectangle 10"/>
          <p:cNvSpPr/>
          <p:nvPr/>
        </p:nvSpPr>
        <p:spPr>
          <a:xfrm>
            <a:off x="4855176" y="2971794"/>
            <a:ext cx="1313543" cy="142961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p:cNvSpPr/>
          <p:nvPr/>
        </p:nvSpPr>
        <p:spPr>
          <a:xfrm>
            <a:off x="6191330" y="1589313"/>
            <a:ext cx="1493157" cy="141514"/>
          </a:xfrm>
          <a:prstGeom prst="rect">
            <a:avLst/>
          </a:prstGeom>
          <a:solidFill>
            <a:schemeClr val="bg1"/>
          </a:solidFill>
          <a:ln>
            <a:solidFill>
              <a:srgbClr val="DFC5D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800" dirty="0" smtClean="0">
                <a:solidFill>
                  <a:schemeClr val="tx1"/>
                </a:solidFill>
              </a:rPr>
              <a:t>DD-MM-YYYY</a:t>
            </a:r>
            <a:endParaRPr lang="fr-FR" sz="800" dirty="0">
              <a:solidFill>
                <a:schemeClr val="tx1"/>
              </a:solidFill>
            </a:endParaRPr>
          </a:p>
        </p:txBody>
      </p:sp>
      <p:sp>
        <p:nvSpPr>
          <p:cNvPr id="13" name="Rectangle 12"/>
          <p:cNvSpPr/>
          <p:nvPr/>
        </p:nvSpPr>
        <p:spPr>
          <a:xfrm>
            <a:off x="6196769" y="1828796"/>
            <a:ext cx="1493157" cy="141514"/>
          </a:xfrm>
          <a:prstGeom prst="rect">
            <a:avLst/>
          </a:prstGeom>
          <a:solidFill>
            <a:schemeClr val="bg1"/>
          </a:solidFill>
          <a:ln>
            <a:solidFill>
              <a:srgbClr val="DFC5D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800" dirty="0" smtClean="0">
                <a:solidFill>
                  <a:schemeClr val="tx1"/>
                </a:solidFill>
              </a:rPr>
              <a:t>HH:MM:SS.00</a:t>
            </a:r>
            <a:endParaRPr lang="fr-FR" sz="800" dirty="0">
              <a:solidFill>
                <a:schemeClr val="tx1"/>
              </a:solidFill>
            </a:endParaRPr>
          </a:p>
        </p:txBody>
      </p:sp>
      <p:sp>
        <p:nvSpPr>
          <p:cNvPr id="14" name="Rectangle 13"/>
          <p:cNvSpPr/>
          <p:nvPr/>
        </p:nvSpPr>
        <p:spPr>
          <a:xfrm>
            <a:off x="6196775" y="2046506"/>
            <a:ext cx="1493157" cy="141514"/>
          </a:xfrm>
          <a:prstGeom prst="rect">
            <a:avLst/>
          </a:prstGeom>
          <a:solidFill>
            <a:schemeClr val="bg1"/>
          </a:solidFill>
          <a:ln>
            <a:solidFill>
              <a:srgbClr val="DFC5D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800" dirty="0">
                <a:solidFill>
                  <a:schemeClr val="tx1"/>
                </a:solidFill>
              </a:rPr>
              <a:t>HH:MM:SS.00</a:t>
            </a:r>
          </a:p>
        </p:txBody>
      </p:sp>
      <p:sp>
        <p:nvSpPr>
          <p:cNvPr id="15" name="Rectangle 14"/>
          <p:cNvSpPr/>
          <p:nvPr/>
        </p:nvSpPr>
        <p:spPr>
          <a:xfrm>
            <a:off x="6202220" y="2320775"/>
            <a:ext cx="1487712" cy="508725"/>
          </a:xfrm>
          <a:prstGeom prst="rect">
            <a:avLst/>
          </a:prstGeom>
          <a:solidFill>
            <a:schemeClr val="bg1"/>
          </a:solidFill>
          <a:ln>
            <a:solidFill>
              <a:srgbClr val="DFC5D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ZoneTexte 15"/>
          <p:cNvSpPr txBox="1"/>
          <p:nvPr/>
        </p:nvSpPr>
        <p:spPr>
          <a:xfrm>
            <a:off x="6187696" y="2282924"/>
            <a:ext cx="1186546" cy="553998"/>
          </a:xfrm>
          <a:prstGeom prst="rect">
            <a:avLst/>
          </a:prstGeom>
          <a:noFill/>
        </p:spPr>
        <p:txBody>
          <a:bodyPr wrap="square" rtlCol="0">
            <a:spAutoFit/>
          </a:bodyPr>
          <a:lstStyle/>
          <a:p>
            <a:r>
              <a:rPr lang="fr-FR" sz="600" b="1" dirty="0" smtClean="0">
                <a:latin typeface="Tahoma" panose="020B0604030504040204" pitchFamily="34" charset="0"/>
                <a:ea typeface="Tahoma" panose="020B0604030504040204" pitchFamily="34" charset="0"/>
                <a:cs typeface="Tahoma" panose="020B0604030504040204" pitchFamily="34" charset="0"/>
              </a:rPr>
              <a:t>- I48TN        </a:t>
            </a:r>
          </a:p>
          <a:p>
            <a:r>
              <a:rPr lang="fr-FR" sz="600" b="1" dirty="0" smtClean="0">
                <a:latin typeface="Tahoma" panose="020B0604030504040204" pitchFamily="34" charset="0"/>
                <a:ea typeface="Tahoma" panose="020B0604030504040204" pitchFamily="34" charset="0"/>
                <a:cs typeface="Tahoma" panose="020B0604030504040204" pitchFamily="34" charset="0"/>
              </a:rPr>
              <a:t>- I31KZ</a:t>
            </a:r>
          </a:p>
          <a:p>
            <a:r>
              <a:rPr lang="fr-FR" sz="600" b="1" dirty="0" smtClean="0">
                <a:latin typeface="Tahoma" panose="020B0604030504040204" pitchFamily="34" charset="0"/>
                <a:ea typeface="Tahoma" panose="020B0604030504040204" pitchFamily="34" charset="0"/>
                <a:cs typeface="Tahoma" panose="020B0604030504040204" pitchFamily="34" charset="0"/>
              </a:rPr>
              <a:t>- I26DE</a:t>
            </a:r>
          </a:p>
          <a:p>
            <a:r>
              <a:rPr lang="fr-FR" sz="600" b="1" dirty="0" smtClean="0">
                <a:latin typeface="Tahoma" panose="020B0604030504040204" pitchFamily="34" charset="0"/>
                <a:ea typeface="Tahoma" panose="020B0604030504040204" pitchFamily="34" charset="0"/>
                <a:cs typeface="Tahoma" panose="020B0604030504040204" pitchFamily="34" charset="0"/>
              </a:rPr>
              <a:t>- I32KE</a:t>
            </a:r>
          </a:p>
          <a:p>
            <a:r>
              <a:rPr lang="fr-FR" sz="600" b="1" dirty="0" smtClean="0">
                <a:latin typeface="Tahoma" panose="020B0604030504040204" pitchFamily="34" charset="0"/>
                <a:ea typeface="Tahoma" panose="020B0604030504040204" pitchFamily="34" charset="0"/>
                <a:cs typeface="Tahoma" panose="020B0604030504040204" pitchFamily="34" charset="0"/>
              </a:rPr>
              <a:t>- I42PT</a:t>
            </a:r>
            <a:endParaRPr lang="fr-FR" sz="600" b="1" dirty="0">
              <a:latin typeface="Tahoma" panose="020B0604030504040204" pitchFamily="34" charset="0"/>
              <a:ea typeface="Tahoma" panose="020B0604030504040204" pitchFamily="34" charset="0"/>
              <a:cs typeface="Tahoma" panose="020B0604030504040204" pitchFamily="34" charset="0"/>
            </a:endParaRPr>
          </a:p>
        </p:txBody>
      </p:sp>
      <p:sp>
        <p:nvSpPr>
          <p:cNvPr id="17" name="Rectangle 16"/>
          <p:cNvSpPr/>
          <p:nvPr/>
        </p:nvSpPr>
        <p:spPr>
          <a:xfrm>
            <a:off x="7548413" y="2320775"/>
            <a:ext cx="136074" cy="508725"/>
          </a:xfrm>
          <a:prstGeom prst="rect">
            <a:avLst/>
          </a:prstGeom>
          <a:solidFill>
            <a:srgbClr val="DFC5D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Bouton d'action : Précédent 17">
            <a:hlinkClick r:id="" action="ppaction://hlinkshowjump?jump=previousslide" highlightClick="1"/>
          </p:cNvPr>
          <p:cNvSpPr/>
          <p:nvPr/>
        </p:nvSpPr>
        <p:spPr>
          <a:xfrm rot="16200000">
            <a:off x="7583625" y="2687471"/>
            <a:ext cx="66912" cy="134813"/>
          </a:xfrm>
          <a:prstGeom prst="actionButtonBackPrevious">
            <a:avLst/>
          </a:prstGeom>
          <a:solidFill>
            <a:srgbClr val="DFC5D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ZoneTexte 18"/>
          <p:cNvSpPr txBox="1"/>
          <p:nvPr/>
        </p:nvSpPr>
        <p:spPr>
          <a:xfrm>
            <a:off x="4855176" y="3024347"/>
            <a:ext cx="1313543" cy="200055"/>
          </a:xfrm>
          <a:prstGeom prst="rect">
            <a:avLst/>
          </a:prstGeom>
          <a:noFill/>
        </p:spPr>
        <p:txBody>
          <a:bodyPr wrap="square" rtlCol="0">
            <a:spAutoFit/>
          </a:bodyPr>
          <a:lstStyle/>
          <a:p>
            <a:pPr algn="ctr"/>
            <a:r>
              <a:rPr lang="fr-FR" sz="700" b="1" dirty="0" smtClean="0">
                <a:latin typeface="Tahoma" panose="020B0604030504040204" pitchFamily="34" charset="0"/>
                <a:ea typeface="Tahoma" panose="020B0604030504040204" pitchFamily="34" charset="0"/>
                <a:cs typeface="Tahoma" panose="020B0604030504040204" pitchFamily="34" charset="0"/>
              </a:rPr>
              <a:t>Data Processing</a:t>
            </a:r>
            <a:endParaRPr lang="fr-FR" sz="700" b="1" dirty="0">
              <a:latin typeface="Tahoma" panose="020B0604030504040204" pitchFamily="34" charset="0"/>
              <a:ea typeface="Tahoma" panose="020B0604030504040204" pitchFamily="34" charset="0"/>
              <a:cs typeface="Tahoma" panose="020B0604030504040204" pitchFamily="34" charset="0"/>
            </a:endParaRPr>
          </a:p>
        </p:txBody>
      </p:sp>
      <p:sp>
        <p:nvSpPr>
          <p:cNvPr id="20" name="Rectangle 19"/>
          <p:cNvSpPr/>
          <p:nvPr/>
        </p:nvSpPr>
        <p:spPr>
          <a:xfrm>
            <a:off x="6274299" y="2973618"/>
            <a:ext cx="1606130" cy="14223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Rectangle 20"/>
          <p:cNvSpPr/>
          <p:nvPr/>
        </p:nvSpPr>
        <p:spPr>
          <a:xfrm>
            <a:off x="4895795" y="3296299"/>
            <a:ext cx="1223038" cy="168729"/>
          </a:xfrm>
          <a:prstGeom prst="rect">
            <a:avLst/>
          </a:prstGeom>
          <a:solidFill>
            <a:srgbClr val="DFC5D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500" b="1" dirty="0" smtClean="0">
                <a:latin typeface="Tahoma" panose="020B0604030504040204" pitchFamily="34" charset="0"/>
                <a:ea typeface="Tahoma" panose="020B0604030504040204" pitchFamily="34" charset="0"/>
                <a:cs typeface="Tahoma" panose="020B0604030504040204" pitchFamily="34" charset="0"/>
              </a:rPr>
              <a:t>         Download Data</a:t>
            </a:r>
            <a:endParaRPr lang="fr-FR" sz="500" b="1" dirty="0">
              <a:latin typeface="Tahoma" panose="020B0604030504040204" pitchFamily="34" charset="0"/>
              <a:ea typeface="Tahoma" panose="020B0604030504040204" pitchFamily="34" charset="0"/>
              <a:cs typeface="Tahoma" panose="020B0604030504040204" pitchFamily="34" charset="0"/>
            </a:endParaRPr>
          </a:p>
        </p:txBody>
      </p:sp>
      <p:pic>
        <p:nvPicPr>
          <p:cNvPr id="23" name="Image 2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36148" y="3285026"/>
            <a:ext cx="191274" cy="191274"/>
          </a:xfrm>
          <a:prstGeom prst="rect">
            <a:avLst/>
          </a:prstGeom>
        </p:spPr>
      </p:pic>
      <p:sp>
        <p:nvSpPr>
          <p:cNvPr id="25" name="Rectangle 24"/>
          <p:cNvSpPr/>
          <p:nvPr/>
        </p:nvSpPr>
        <p:spPr>
          <a:xfrm>
            <a:off x="4895795" y="3606546"/>
            <a:ext cx="388390" cy="168729"/>
          </a:xfrm>
          <a:prstGeom prst="rect">
            <a:avLst/>
          </a:prstGeom>
          <a:solidFill>
            <a:srgbClr val="DFC5D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500" b="1" dirty="0" smtClean="0">
                <a:latin typeface="Tahoma" panose="020B0604030504040204" pitchFamily="34" charset="0"/>
                <a:ea typeface="Tahoma" panose="020B0604030504040204" pitchFamily="34" charset="0"/>
                <a:cs typeface="Tahoma" panose="020B0604030504040204" pitchFamily="34" charset="0"/>
              </a:rPr>
              <a:t>PMCC</a:t>
            </a:r>
            <a:endParaRPr lang="fr-FR" sz="500" b="1" dirty="0">
              <a:latin typeface="Tahoma" panose="020B0604030504040204" pitchFamily="34" charset="0"/>
              <a:ea typeface="Tahoma" panose="020B0604030504040204" pitchFamily="34" charset="0"/>
              <a:cs typeface="Tahoma" panose="020B0604030504040204" pitchFamily="34" charset="0"/>
            </a:endParaRPr>
          </a:p>
        </p:txBody>
      </p:sp>
      <p:sp>
        <p:nvSpPr>
          <p:cNvPr id="26" name="Rectangle 25"/>
          <p:cNvSpPr/>
          <p:nvPr/>
        </p:nvSpPr>
        <p:spPr>
          <a:xfrm>
            <a:off x="5324804" y="3609920"/>
            <a:ext cx="794029" cy="1687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500" b="1" dirty="0" smtClean="0">
                <a:solidFill>
                  <a:schemeClr val="tx1"/>
                </a:solidFill>
                <a:latin typeface="Tahoma" panose="020B0604030504040204" pitchFamily="34" charset="0"/>
                <a:ea typeface="Tahoma" panose="020B0604030504040204" pitchFamily="34" charset="0"/>
                <a:cs typeface="Tahoma" panose="020B0604030504040204" pitchFamily="34" charset="0"/>
              </a:rPr>
              <a:t>20%</a:t>
            </a:r>
            <a:endParaRPr lang="fr-FR" sz="500" b="1"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27" name="Rectangle 26"/>
          <p:cNvSpPr/>
          <p:nvPr/>
        </p:nvSpPr>
        <p:spPr>
          <a:xfrm>
            <a:off x="5324804" y="3609920"/>
            <a:ext cx="202495" cy="168729"/>
          </a:xfrm>
          <a:prstGeom prst="rect">
            <a:avLst/>
          </a:prstGeom>
          <a:solidFill>
            <a:srgbClr val="00A0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 name="Rectangle 27"/>
          <p:cNvSpPr/>
          <p:nvPr/>
        </p:nvSpPr>
        <p:spPr>
          <a:xfrm>
            <a:off x="4900074" y="3897082"/>
            <a:ext cx="1218759" cy="409706"/>
          </a:xfrm>
          <a:prstGeom prst="rect">
            <a:avLst/>
          </a:prstGeom>
          <a:solidFill>
            <a:srgbClr val="DFC5D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700" b="1" dirty="0" smtClean="0">
                <a:solidFill>
                  <a:schemeClr val="tx1"/>
                </a:solidFill>
                <a:latin typeface="Tahoma" panose="020B0604030504040204" pitchFamily="34" charset="0"/>
                <a:ea typeface="Tahoma" panose="020B0604030504040204" pitchFamily="34" charset="0"/>
                <a:cs typeface="Tahoma" panose="020B0604030504040204" pitchFamily="34" charset="0"/>
              </a:rPr>
              <a:t>          GPMCC</a:t>
            </a:r>
            <a:endParaRPr lang="fr-FR" sz="700" b="1"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pic>
        <p:nvPicPr>
          <p:cNvPr id="29" name="Image 2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98759" y="3896507"/>
            <a:ext cx="415159" cy="415724"/>
          </a:xfrm>
          <a:prstGeom prst="rect">
            <a:avLst/>
          </a:prstGeom>
        </p:spPr>
      </p:pic>
      <p:sp>
        <p:nvSpPr>
          <p:cNvPr id="30" name="ZoneTexte 29"/>
          <p:cNvSpPr txBox="1"/>
          <p:nvPr/>
        </p:nvSpPr>
        <p:spPr>
          <a:xfrm>
            <a:off x="6627383" y="3018894"/>
            <a:ext cx="887186" cy="200055"/>
          </a:xfrm>
          <a:prstGeom prst="rect">
            <a:avLst/>
          </a:prstGeom>
          <a:noFill/>
        </p:spPr>
        <p:txBody>
          <a:bodyPr wrap="square" rtlCol="0">
            <a:spAutoFit/>
          </a:bodyPr>
          <a:lstStyle/>
          <a:p>
            <a:pPr algn="ctr"/>
            <a:r>
              <a:rPr lang="fr-FR" sz="700" b="1" dirty="0" smtClean="0">
                <a:latin typeface="Tahoma" panose="020B0604030504040204" pitchFamily="34" charset="0"/>
                <a:ea typeface="Tahoma" panose="020B0604030504040204" pitchFamily="34" charset="0"/>
                <a:cs typeface="Tahoma" panose="020B0604030504040204" pitchFamily="34" charset="0"/>
              </a:rPr>
              <a:t>Possible Events</a:t>
            </a:r>
            <a:endParaRPr lang="fr-FR" sz="700" b="1" dirty="0">
              <a:latin typeface="Tahoma" panose="020B0604030504040204" pitchFamily="34" charset="0"/>
              <a:ea typeface="Tahoma" panose="020B0604030504040204" pitchFamily="34" charset="0"/>
              <a:cs typeface="Tahoma" panose="020B0604030504040204" pitchFamily="34" charset="0"/>
            </a:endParaRPr>
          </a:p>
        </p:txBody>
      </p:sp>
      <p:sp>
        <p:nvSpPr>
          <p:cNvPr id="31" name="ZoneTexte 30"/>
          <p:cNvSpPr txBox="1"/>
          <p:nvPr/>
        </p:nvSpPr>
        <p:spPr>
          <a:xfrm>
            <a:off x="6299804" y="3274140"/>
            <a:ext cx="791405" cy="538609"/>
          </a:xfrm>
          <a:prstGeom prst="rect">
            <a:avLst/>
          </a:prstGeom>
          <a:noFill/>
        </p:spPr>
        <p:txBody>
          <a:bodyPr wrap="square" rtlCol="0">
            <a:spAutoFit/>
          </a:bodyPr>
          <a:lstStyle/>
          <a:p>
            <a:r>
              <a:rPr lang="fr-FR" sz="600" b="1" dirty="0" smtClean="0">
                <a:ea typeface="Tahoma" panose="020B0604030504040204" pitchFamily="34" charset="0"/>
                <a:cs typeface="Tahoma" panose="020B0604030504040204" pitchFamily="34" charset="0"/>
              </a:rPr>
              <a:t>Select bulletin N1 :</a:t>
            </a:r>
          </a:p>
          <a:p>
            <a:endParaRPr lang="fr-FR" sz="600" b="1" dirty="0" smtClean="0">
              <a:ea typeface="Tahoma" panose="020B0604030504040204" pitchFamily="34" charset="0"/>
              <a:cs typeface="Tahoma" panose="020B0604030504040204" pitchFamily="34" charset="0"/>
            </a:endParaRPr>
          </a:p>
          <a:p>
            <a:endParaRPr lang="fr-FR" sz="500" dirty="0" smtClean="0">
              <a:latin typeface="Tahoma" panose="020B0604030504040204" pitchFamily="34" charset="0"/>
              <a:ea typeface="Tahoma" panose="020B0604030504040204" pitchFamily="34" charset="0"/>
              <a:cs typeface="Tahoma" panose="020B0604030504040204" pitchFamily="34" charset="0"/>
            </a:endParaRPr>
          </a:p>
          <a:p>
            <a:endParaRPr lang="fr-FR" sz="600" dirty="0">
              <a:latin typeface="Tahoma" panose="020B0604030504040204" pitchFamily="34" charset="0"/>
              <a:ea typeface="Tahoma" panose="020B0604030504040204" pitchFamily="34" charset="0"/>
              <a:cs typeface="Tahoma" panose="020B0604030504040204" pitchFamily="34" charset="0"/>
            </a:endParaRPr>
          </a:p>
          <a:p>
            <a:r>
              <a:rPr lang="fr-FR" sz="600" b="1" dirty="0" smtClean="0">
                <a:ea typeface="Tahoma" panose="020B0604030504040204" pitchFamily="34" charset="0"/>
                <a:cs typeface="Tahoma" panose="020B0604030504040204" pitchFamily="34" charset="0"/>
              </a:rPr>
              <a:t>Select bulletin N2 :</a:t>
            </a:r>
            <a:endParaRPr lang="fr-FR" sz="600" b="1" dirty="0">
              <a:ea typeface="Tahoma" panose="020B0604030504040204" pitchFamily="34" charset="0"/>
              <a:cs typeface="Tahoma" panose="020B0604030504040204" pitchFamily="34" charset="0"/>
            </a:endParaRPr>
          </a:p>
        </p:txBody>
      </p:sp>
      <p:sp>
        <p:nvSpPr>
          <p:cNvPr id="32" name="Rectangle 31"/>
          <p:cNvSpPr/>
          <p:nvPr/>
        </p:nvSpPr>
        <p:spPr>
          <a:xfrm>
            <a:off x="6466894" y="3888936"/>
            <a:ext cx="1223038" cy="414799"/>
          </a:xfrm>
          <a:prstGeom prst="rect">
            <a:avLst/>
          </a:prstGeom>
          <a:solidFill>
            <a:srgbClr val="DFC5D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500" b="1" dirty="0" smtClean="0">
                <a:latin typeface="Tahoma" panose="020B0604030504040204" pitchFamily="34" charset="0"/>
                <a:ea typeface="Tahoma" panose="020B0604030504040204" pitchFamily="34" charset="0"/>
                <a:cs typeface="Tahoma" panose="020B0604030504040204" pitchFamily="34" charset="0"/>
              </a:rPr>
              <a:t>                     </a:t>
            </a:r>
            <a:r>
              <a:rPr lang="fr-FR" sz="700" b="1" dirty="0" smtClean="0">
                <a:solidFill>
                  <a:schemeClr val="tx1"/>
                </a:solidFill>
                <a:latin typeface="Tahoma" panose="020B0604030504040204" pitchFamily="34" charset="0"/>
                <a:ea typeface="Tahoma" panose="020B0604030504040204" pitchFamily="34" charset="0"/>
                <a:cs typeface="Tahoma" panose="020B0604030504040204" pitchFamily="34" charset="0"/>
              </a:rPr>
              <a:t>LOC-Infra</a:t>
            </a:r>
            <a:endParaRPr lang="fr-FR" sz="700" b="1"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pic>
        <p:nvPicPr>
          <p:cNvPr id="33" name="Image 3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92800" y="3924825"/>
            <a:ext cx="508558" cy="361164"/>
          </a:xfrm>
          <a:prstGeom prst="rect">
            <a:avLst/>
          </a:prstGeom>
        </p:spPr>
      </p:pic>
      <p:sp>
        <p:nvSpPr>
          <p:cNvPr id="34" name="Rectangle 33"/>
          <p:cNvSpPr/>
          <p:nvPr/>
        </p:nvSpPr>
        <p:spPr>
          <a:xfrm>
            <a:off x="6989256" y="3274062"/>
            <a:ext cx="849090" cy="193566"/>
          </a:xfrm>
          <a:prstGeom prst="rect">
            <a:avLst/>
          </a:prstGeom>
          <a:solidFill>
            <a:schemeClr val="bg1"/>
          </a:solidFill>
          <a:ln>
            <a:solidFill>
              <a:srgbClr val="DFC5D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Rectangle 34"/>
          <p:cNvSpPr/>
          <p:nvPr/>
        </p:nvSpPr>
        <p:spPr>
          <a:xfrm>
            <a:off x="7755238" y="3274062"/>
            <a:ext cx="77662" cy="193566"/>
          </a:xfrm>
          <a:prstGeom prst="rect">
            <a:avLst/>
          </a:prstGeom>
          <a:solidFill>
            <a:srgbClr val="DFC5D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Bouton d'action : Précédent 35">
            <a:hlinkClick r:id="" action="ppaction://hlinkshowjump?jump=previousslide" highlightClick="1"/>
          </p:cNvPr>
          <p:cNvSpPr/>
          <p:nvPr/>
        </p:nvSpPr>
        <p:spPr>
          <a:xfrm rot="16200000">
            <a:off x="7771572" y="3365132"/>
            <a:ext cx="45719" cy="76939"/>
          </a:xfrm>
          <a:prstGeom prst="actionButtonBackPrevious">
            <a:avLst/>
          </a:prstGeom>
          <a:solidFill>
            <a:srgbClr val="DFC5D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Rectangle 36"/>
          <p:cNvSpPr/>
          <p:nvPr/>
        </p:nvSpPr>
        <p:spPr>
          <a:xfrm>
            <a:off x="6986438" y="3640257"/>
            <a:ext cx="873571" cy="173386"/>
          </a:xfrm>
          <a:prstGeom prst="rect">
            <a:avLst/>
          </a:prstGeom>
          <a:solidFill>
            <a:schemeClr val="bg1"/>
          </a:solidFill>
          <a:ln>
            <a:solidFill>
              <a:srgbClr val="DFC5D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8" name="Rectangle 37"/>
          <p:cNvSpPr/>
          <p:nvPr/>
        </p:nvSpPr>
        <p:spPr>
          <a:xfrm>
            <a:off x="7768719" y="3645902"/>
            <a:ext cx="79902" cy="173386"/>
          </a:xfrm>
          <a:prstGeom prst="rect">
            <a:avLst/>
          </a:prstGeom>
          <a:solidFill>
            <a:srgbClr val="DFC5D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9" name="Bouton d'action : Précédent 38">
            <a:hlinkClick r:id="" action="ppaction://hlinkshowjump?jump=previousslide" highlightClick="1"/>
          </p:cNvPr>
          <p:cNvSpPr/>
          <p:nvPr/>
        </p:nvSpPr>
        <p:spPr>
          <a:xfrm rot="16200000">
            <a:off x="7785554" y="3715051"/>
            <a:ext cx="46982" cy="79157"/>
          </a:xfrm>
          <a:prstGeom prst="actionButtonBackPrevious">
            <a:avLst/>
          </a:prstGeom>
          <a:solidFill>
            <a:srgbClr val="DFC5D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1" name="Rectangle 40"/>
          <p:cNvSpPr/>
          <p:nvPr/>
        </p:nvSpPr>
        <p:spPr>
          <a:xfrm>
            <a:off x="7374242" y="4512129"/>
            <a:ext cx="506187" cy="157842"/>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600" dirty="0" smtClean="0"/>
              <a:t>Cancel</a:t>
            </a:r>
            <a:endParaRPr lang="fr-FR" dirty="0"/>
          </a:p>
        </p:txBody>
      </p:sp>
      <p:sp>
        <p:nvSpPr>
          <p:cNvPr id="42" name="Rectangle 41"/>
          <p:cNvSpPr/>
          <p:nvPr/>
        </p:nvSpPr>
        <p:spPr>
          <a:xfrm>
            <a:off x="6817882" y="4519231"/>
            <a:ext cx="506187" cy="15784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600" dirty="0" smtClean="0"/>
              <a:t>Reset</a:t>
            </a:r>
            <a:endParaRPr lang="fr-FR" sz="600" dirty="0"/>
          </a:p>
        </p:txBody>
      </p:sp>
      <p:sp>
        <p:nvSpPr>
          <p:cNvPr id="45" name="ZoneTexte 44"/>
          <p:cNvSpPr txBox="1"/>
          <p:nvPr/>
        </p:nvSpPr>
        <p:spPr>
          <a:xfrm>
            <a:off x="3439271" y="1690202"/>
            <a:ext cx="1100215" cy="830997"/>
          </a:xfrm>
          <a:prstGeom prst="rect">
            <a:avLst/>
          </a:prstGeom>
          <a:noFill/>
        </p:spPr>
        <p:txBody>
          <a:bodyPr wrap="square" rtlCol="0">
            <a:spAutoFit/>
          </a:bodyPr>
          <a:lstStyle/>
          <a:p>
            <a:r>
              <a:rPr lang="fr-FR" sz="800" b="1" u="sng" dirty="0" smtClean="0">
                <a:latin typeface="Times New Roman" panose="02020603050405020304" pitchFamily="18" charset="0"/>
                <a:cs typeface="Times New Roman" panose="02020603050405020304" pitchFamily="18" charset="0"/>
              </a:rPr>
              <a:t>Step one :</a:t>
            </a:r>
          </a:p>
          <a:p>
            <a:pPr marL="171450" indent="-171450">
              <a:buFontTx/>
              <a:buChar char="-"/>
            </a:pPr>
            <a:r>
              <a:rPr lang="fr-FR" sz="800" dirty="0" smtClean="0">
                <a:latin typeface="Times New Roman" panose="02020603050405020304" pitchFamily="18" charset="0"/>
                <a:cs typeface="Times New Roman" panose="02020603050405020304" pitchFamily="18" charset="0"/>
              </a:rPr>
              <a:t>collecte and insert  informations about  the </a:t>
            </a:r>
            <a:r>
              <a:rPr lang="fr-FR" sz="800" dirty="0" err="1" smtClean="0">
                <a:latin typeface="Times New Roman" panose="02020603050405020304" pitchFamily="18" charset="0"/>
                <a:cs typeface="Times New Roman" panose="02020603050405020304" pitchFamily="18" charset="0"/>
              </a:rPr>
              <a:t>event</a:t>
            </a:r>
            <a:endParaRPr lang="fr-FR" sz="800" dirty="0" smtClean="0">
              <a:latin typeface="Times New Roman" panose="02020603050405020304" pitchFamily="18" charset="0"/>
              <a:cs typeface="Times New Roman" panose="02020603050405020304" pitchFamily="18" charset="0"/>
            </a:endParaRPr>
          </a:p>
          <a:p>
            <a:pPr marL="171450" indent="-171450">
              <a:buFontTx/>
              <a:buChar char="-"/>
            </a:pPr>
            <a:r>
              <a:rPr lang="fr-FR" sz="800" dirty="0" err="1" smtClean="0">
                <a:latin typeface="Times New Roman" panose="02020603050405020304" pitchFamily="18" charset="0"/>
                <a:cs typeface="Times New Roman" panose="02020603050405020304" pitchFamily="18" charset="0"/>
              </a:rPr>
              <a:t>Choose</a:t>
            </a:r>
            <a:r>
              <a:rPr lang="fr-FR" sz="800" dirty="0" smtClean="0">
                <a:latin typeface="Times New Roman" panose="02020603050405020304" pitchFamily="18" charset="0"/>
                <a:cs typeface="Times New Roman" panose="02020603050405020304" pitchFamily="18" charset="0"/>
              </a:rPr>
              <a:t> stations of </a:t>
            </a:r>
            <a:r>
              <a:rPr lang="fr-FR" sz="800" dirty="0" err="1" smtClean="0">
                <a:latin typeface="Times New Roman" panose="02020603050405020304" pitchFamily="18" charset="0"/>
                <a:cs typeface="Times New Roman" panose="02020603050405020304" pitchFamily="18" charset="0"/>
              </a:rPr>
              <a:t>interest</a:t>
            </a:r>
            <a:endParaRPr lang="fr-FR" sz="800" dirty="0" smtClean="0">
              <a:latin typeface="Times New Roman" panose="02020603050405020304" pitchFamily="18" charset="0"/>
              <a:cs typeface="Times New Roman" panose="02020603050405020304" pitchFamily="18" charset="0"/>
            </a:endParaRPr>
          </a:p>
        </p:txBody>
      </p:sp>
      <p:sp>
        <p:nvSpPr>
          <p:cNvPr id="46" name="ZoneTexte 45"/>
          <p:cNvSpPr txBox="1"/>
          <p:nvPr/>
        </p:nvSpPr>
        <p:spPr>
          <a:xfrm>
            <a:off x="3244285" y="968787"/>
            <a:ext cx="1322066" cy="492443"/>
          </a:xfrm>
          <a:prstGeom prst="rect">
            <a:avLst/>
          </a:prstGeom>
          <a:noFill/>
        </p:spPr>
        <p:txBody>
          <a:bodyPr wrap="square" rtlCol="0">
            <a:spAutoFit/>
          </a:bodyPr>
          <a:lstStyle/>
          <a:p>
            <a:pPr algn="ctr"/>
            <a:r>
              <a:rPr lang="fr-FR" sz="1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NEWS:</a:t>
            </a:r>
          </a:p>
          <a:p>
            <a:pPr algn="ctr"/>
            <a:r>
              <a:rPr lang="fr-FR" sz="6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fr-FR" sz="800" dirty="0">
                <a:latin typeface="Tahoma" panose="020B0604030504040204" pitchFamily="34" charset="0"/>
                <a:ea typeface="Tahoma" panose="020B0604030504040204" pitchFamily="34" charset="0"/>
                <a:cs typeface="Tahoma" panose="020B0604030504040204" pitchFamily="34" charset="0"/>
              </a:rPr>
              <a:t>A</a:t>
            </a:r>
            <a:r>
              <a:rPr lang="fr-FR" sz="800" dirty="0" smtClean="0">
                <a:latin typeface="Tahoma" panose="020B0604030504040204" pitchFamily="34" charset="0"/>
                <a:ea typeface="Tahoma" panose="020B0604030504040204" pitchFamily="34" charset="0"/>
                <a:cs typeface="Tahoma" panose="020B0604030504040204" pitchFamily="34" charset="0"/>
              </a:rPr>
              <a:t>n infrasound  Event Happened !!!!</a:t>
            </a:r>
            <a:endParaRPr lang="fr-FR" sz="600" dirty="0">
              <a:latin typeface="Tahoma" panose="020B0604030504040204" pitchFamily="34" charset="0"/>
              <a:ea typeface="Tahoma" panose="020B0604030504040204" pitchFamily="34" charset="0"/>
              <a:cs typeface="Tahoma" panose="020B0604030504040204" pitchFamily="34" charset="0"/>
            </a:endParaRPr>
          </a:p>
        </p:txBody>
      </p:sp>
      <p:sp>
        <p:nvSpPr>
          <p:cNvPr id="47" name="Pentagone 46"/>
          <p:cNvSpPr/>
          <p:nvPr/>
        </p:nvSpPr>
        <p:spPr>
          <a:xfrm>
            <a:off x="3207255" y="1690202"/>
            <a:ext cx="1640648" cy="906760"/>
          </a:xfrm>
          <a:prstGeom prst="homePlat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8" name="ZoneTexte 47"/>
          <p:cNvSpPr txBox="1"/>
          <p:nvPr/>
        </p:nvSpPr>
        <p:spPr>
          <a:xfrm>
            <a:off x="3249728" y="1977628"/>
            <a:ext cx="161963" cy="301669"/>
          </a:xfrm>
          <a:prstGeom prst="rect">
            <a:avLst/>
          </a:prstGeom>
          <a:solidFill>
            <a:schemeClr val="accent6"/>
          </a:solidFill>
        </p:spPr>
        <p:txBody>
          <a:bodyPr wrap="square" rtlCol="0">
            <a:spAutoFit/>
          </a:bodyPr>
          <a:lstStyle/>
          <a:p>
            <a:endParaRPr lang="fr-FR" dirty="0"/>
          </a:p>
        </p:txBody>
      </p:sp>
      <p:sp>
        <p:nvSpPr>
          <p:cNvPr id="49" name="ZoneTexte 48"/>
          <p:cNvSpPr txBox="1"/>
          <p:nvPr/>
        </p:nvSpPr>
        <p:spPr>
          <a:xfrm>
            <a:off x="3244285" y="1993951"/>
            <a:ext cx="107356" cy="246221"/>
          </a:xfrm>
          <a:prstGeom prst="rect">
            <a:avLst/>
          </a:prstGeom>
          <a:noFill/>
        </p:spPr>
        <p:txBody>
          <a:bodyPr wrap="square" rtlCol="0">
            <a:spAutoFit/>
          </a:bodyPr>
          <a:lstStyle/>
          <a:p>
            <a:r>
              <a:rPr lang="fr-FR" sz="1000" b="1" dirty="0" smtClean="0"/>
              <a:t>1</a:t>
            </a:r>
            <a:endParaRPr lang="fr-FR" sz="1000" b="1" dirty="0"/>
          </a:p>
        </p:txBody>
      </p:sp>
      <p:sp>
        <p:nvSpPr>
          <p:cNvPr id="50" name="ZoneTexte 49"/>
          <p:cNvSpPr txBox="1"/>
          <p:nvPr/>
        </p:nvSpPr>
        <p:spPr>
          <a:xfrm>
            <a:off x="3405407" y="3352642"/>
            <a:ext cx="1201394" cy="707886"/>
          </a:xfrm>
          <a:prstGeom prst="rect">
            <a:avLst/>
          </a:prstGeom>
          <a:noFill/>
        </p:spPr>
        <p:txBody>
          <a:bodyPr wrap="square" rtlCol="0">
            <a:spAutoFit/>
          </a:bodyPr>
          <a:lstStyle/>
          <a:p>
            <a:r>
              <a:rPr lang="fr-FR" sz="800" b="1" u="sng" dirty="0" smtClean="0">
                <a:latin typeface="Times New Roman" panose="02020603050405020304" pitchFamily="18" charset="0"/>
                <a:cs typeface="Times New Roman" panose="02020603050405020304" pitchFamily="18" charset="0"/>
              </a:rPr>
              <a:t>Step </a:t>
            </a:r>
            <a:r>
              <a:rPr lang="fr-FR" sz="800" b="1" u="sng" dirty="0">
                <a:latin typeface="Times New Roman" panose="02020603050405020304" pitchFamily="18" charset="0"/>
                <a:cs typeface="Times New Roman" panose="02020603050405020304" pitchFamily="18" charset="0"/>
              </a:rPr>
              <a:t>T</a:t>
            </a:r>
            <a:r>
              <a:rPr lang="fr-FR" sz="800" b="1" u="sng" dirty="0" smtClean="0">
                <a:latin typeface="Times New Roman" panose="02020603050405020304" pitchFamily="18" charset="0"/>
                <a:cs typeface="Times New Roman" panose="02020603050405020304" pitchFamily="18" charset="0"/>
              </a:rPr>
              <a:t>wo :</a:t>
            </a:r>
          </a:p>
          <a:p>
            <a:pPr marL="171450" indent="-171450">
              <a:buFontTx/>
              <a:buChar char="-"/>
            </a:pPr>
            <a:r>
              <a:rPr lang="fr-FR" sz="800" dirty="0" smtClean="0">
                <a:latin typeface="Times New Roman" panose="02020603050405020304" pitchFamily="18" charset="0"/>
                <a:cs typeface="Times New Roman" panose="02020603050405020304" pitchFamily="18" charset="0"/>
              </a:rPr>
              <a:t>Download </a:t>
            </a:r>
            <a:r>
              <a:rPr lang="fr-FR" sz="800" dirty="0">
                <a:latin typeface="Times New Roman" panose="02020603050405020304" pitchFamily="18" charset="0"/>
                <a:cs typeface="Times New Roman" panose="02020603050405020304" pitchFamily="18" charset="0"/>
              </a:rPr>
              <a:t>data</a:t>
            </a:r>
          </a:p>
          <a:p>
            <a:pPr marL="171450" indent="-171450">
              <a:buFontTx/>
              <a:buChar char="-"/>
            </a:pPr>
            <a:r>
              <a:rPr lang="fr-FR" sz="800" dirty="0">
                <a:latin typeface="Times New Roman" panose="02020603050405020304" pitchFamily="18" charset="0"/>
                <a:cs typeface="Times New Roman" panose="02020603050405020304" pitchFamily="18" charset="0"/>
              </a:rPr>
              <a:t>Execute PMCC </a:t>
            </a:r>
          </a:p>
          <a:p>
            <a:pPr marL="171450" indent="-171450">
              <a:buFontTx/>
              <a:buChar char="-"/>
            </a:pPr>
            <a:r>
              <a:rPr lang="fr-FR" sz="800" dirty="0">
                <a:latin typeface="Times New Roman" panose="02020603050405020304" pitchFamily="18" charset="0"/>
                <a:cs typeface="Times New Roman" panose="02020603050405020304" pitchFamily="18" charset="0"/>
              </a:rPr>
              <a:t>Open result files </a:t>
            </a:r>
            <a:r>
              <a:rPr lang="fr-FR" sz="800" dirty="0" err="1">
                <a:latin typeface="Times New Roman" panose="02020603050405020304" pitchFamily="18" charset="0"/>
                <a:cs typeface="Times New Roman" panose="02020603050405020304" pitchFamily="18" charset="0"/>
              </a:rPr>
              <a:t>with</a:t>
            </a:r>
            <a:r>
              <a:rPr lang="fr-FR" sz="800" dirty="0">
                <a:latin typeface="Times New Roman" panose="02020603050405020304" pitchFamily="18" charset="0"/>
                <a:cs typeface="Times New Roman" panose="02020603050405020304" pitchFamily="18" charset="0"/>
              </a:rPr>
              <a:t> GPMCC</a:t>
            </a:r>
          </a:p>
        </p:txBody>
      </p:sp>
      <p:sp>
        <p:nvSpPr>
          <p:cNvPr id="51" name="Pentagone 50"/>
          <p:cNvSpPr/>
          <p:nvPr/>
        </p:nvSpPr>
        <p:spPr>
          <a:xfrm>
            <a:off x="3220633" y="3239373"/>
            <a:ext cx="1627270" cy="937516"/>
          </a:xfrm>
          <a:prstGeom prst="homePlat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2" name="ZoneTexte 51"/>
          <p:cNvSpPr txBox="1"/>
          <p:nvPr/>
        </p:nvSpPr>
        <p:spPr>
          <a:xfrm>
            <a:off x="3264407" y="3582355"/>
            <a:ext cx="161963" cy="301669"/>
          </a:xfrm>
          <a:prstGeom prst="rect">
            <a:avLst/>
          </a:prstGeom>
          <a:solidFill>
            <a:schemeClr val="accent6"/>
          </a:solidFill>
        </p:spPr>
        <p:txBody>
          <a:bodyPr wrap="square" rtlCol="0">
            <a:spAutoFit/>
          </a:bodyPr>
          <a:lstStyle/>
          <a:p>
            <a:endParaRPr lang="fr-FR" dirty="0"/>
          </a:p>
        </p:txBody>
      </p:sp>
      <p:sp>
        <p:nvSpPr>
          <p:cNvPr id="53" name="ZoneTexte 52"/>
          <p:cNvSpPr txBox="1"/>
          <p:nvPr/>
        </p:nvSpPr>
        <p:spPr>
          <a:xfrm>
            <a:off x="3258964" y="3598678"/>
            <a:ext cx="107356" cy="246221"/>
          </a:xfrm>
          <a:prstGeom prst="rect">
            <a:avLst/>
          </a:prstGeom>
          <a:noFill/>
        </p:spPr>
        <p:txBody>
          <a:bodyPr wrap="square" rtlCol="0">
            <a:spAutoFit/>
          </a:bodyPr>
          <a:lstStyle/>
          <a:p>
            <a:r>
              <a:rPr lang="fr-FR" sz="1000" b="1" dirty="0" smtClean="0"/>
              <a:t>2</a:t>
            </a:r>
            <a:endParaRPr lang="fr-FR" sz="1000" b="1" dirty="0"/>
          </a:p>
        </p:txBody>
      </p:sp>
      <p:sp>
        <p:nvSpPr>
          <p:cNvPr id="54" name="Pentagone 53"/>
          <p:cNvSpPr/>
          <p:nvPr/>
        </p:nvSpPr>
        <p:spPr>
          <a:xfrm rot="10800000">
            <a:off x="7884086" y="3086263"/>
            <a:ext cx="1271202" cy="902751"/>
          </a:xfrm>
          <a:prstGeom prst="homePlate">
            <a:avLst>
              <a:gd name="adj" fmla="val 35025"/>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7" name="ZoneTexte 56"/>
          <p:cNvSpPr txBox="1"/>
          <p:nvPr/>
        </p:nvSpPr>
        <p:spPr>
          <a:xfrm>
            <a:off x="8171192" y="3182887"/>
            <a:ext cx="1029252" cy="738664"/>
          </a:xfrm>
          <a:prstGeom prst="rect">
            <a:avLst/>
          </a:prstGeom>
          <a:noFill/>
        </p:spPr>
        <p:txBody>
          <a:bodyPr wrap="square" rtlCol="0">
            <a:spAutoFit/>
          </a:bodyPr>
          <a:lstStyle/>
          <a:p>
            <a:r>
              <a:rPr lang="fr-FR" sz="700" b="1" u="sng" dirty="0">
                <a:latin typeface="Times New Roman" panose="02020603050405020304" pitchFamily="18" charset="0"/>
                <a:cs typeface="Times New Roman" panose="02020603050405020304" pitchFamily="18" charset="0"/>
              </a:rPr>
              <a:t>Step </a:t>
            </a:r>
            <a:r>
              <a:rPr lang="fr-FR" sz="700" b="1" u="sng" dirty="0" err="1" smtClean="0">
                <a:latin typeface="Times New Roman" panose="02020603050405020304" pitchFamily="18" charset="0"/>
                <a:cs typeface="Times New Roman" panose="02020603050405020304" pitchFamily="18" charset="0"/>
              </a:rPr>
              <a:t>three</a:t>
            </a:r>
            <a:r>
              <a:rPr lang="fr-FR" sz="700" b="1" u="sng" dirty="0" smtClean="0">
                <a:latin typeface="Times New Roman" panose="02020603050405020304" pitchFamily="18" charset="0"/>
                <a:cs typeface="Times New Roman" panose="02020603050405020304" pitchFamily="18" charset="0"/>
              </a:rPr>
              <a:t> </a:t>
            </a:r>
            <a:r>
              <a:rPr lang="fr-FR" sz="700" b="1" u="sng" dirty="0">
                <a:latin typeface="Times New Roman" panose="02020603050405020304" pitchFamily="18" charset="0"/>
                <a:cs typeface="Times New Roman" panose="02020603050405020304" pitchFamily="18" charset="0"/>
              </a:rPr>
              <a:t>:</a:t>
            </a:r>
          </a:p>
          <a:p>
            <a:pPr marL="171450" indent="-171450">
              <a:buFontTx/>
              <a:buChar char="-"/>
            </a:pPr>
            <a:r>
              <a:rPr lang="fr-FR" sz="700" dirty="0" smtClean="0">
                <a:latin typeface="Times New Roman" panose="02020603050405020304" pitchFamily="18" charset="0"/>
                <a:cs typeface="Times New Roman" panose="02020603050405020304" pitchFamily="18" charset="0"/>
              </a:rPr>
              <a:t>Select bulletins of stations </a:t>
            </a:r>
            <a:r>
              <a:rPr lang="fr-FR" sz="700" dirty="0" err="1" smtClean="0">
                <a:latin typeface="Times New Roman" panose="02020603050405020304" pitchFamily="18" charset="0"/>
                <a:cs typeface="Times New Roman" panose="02020603050405020304" pitchFamily="18" charset="0"/>
              </a:rPr>
              <a:t>that</a:t>
            </a:r>
            <a:r>
              <a:rPr lang="fr-FR" sz="700" dirty="0" smtClean="0">
                <a:latin typeface="Times New Roman" panose="02020603050405020304" pitchFamily="18" charset="0"/>
                <a:cs typeface="Times New Roman" panose="02020603050405020304" pitchFamily="18" charset="0"/>
              </a:rPr>
              <a:t> </a:t>
            </a:r>
            <a:r>
              <a:rPr lang="fr-FR" sz="700" dirty="0" err="1" smtClean="0">
                <a:latin typeface="Times New Roman" panose="02020603050405020304" pitchFamily="18" charset="0"/>
                <a:cs typeface="Times New Roman" panose="02020603050405020304" pitchFamily="18" charset="0"/>
              </a:rPr>
              <a:t>possibly</a:t>
            </a:r>
            <a:r>
              <a:rPr lang="fr-FR" sz="700" dirty="0" smtClean="0">
                <a:latin typeface="Times New Roman" panose="02020603050405020304" pitchFamily="18" charset="0"/>
                <a:cs typeface="Times New Roman" panose="02020603050405020304" pitchFamily="18" charset="0"/>
              </a:rPr>
              <a:t> </a:t>
            </a:r>
            <a:r>
              <a:rPr lang="fr-FR" sz="700" dirty="0" err="1" smtClean="0">
                <a:latin typeface="Times New Roman" panose="02020603050405020304" pitchFamily="18" charset="0"/>
                <a:cs typeface="Times New Roman" panose="02020603050405020304" pitchFamily="18" charset="0"/>
              </a:rPr>
              <a:t>detect</a:t>
            </a:r>
            <a:r>
              <a:rPr lang="fr-FR" sz="700" dirty="0" smtClean="0">
                <a:latin typeface="Times New Roman" panose="02020603050405020304" pitchFamily="18" charset="0"/>
                <a:cs typeface="Times New Roman" panose="02020603050405020304" pitchFamily="18" charset="0"/>
              </a:rPr>
              <a:t> the </a:t>
            </a:r>
            <a:r>
              <a:rPr lang="fr-FR" sz="700" dirty="0" err="1" smtClean="0">
                <a:latin typeface="Times New Roman" panose="02020603050405020304" pitchFamily="18" charset="0"/>
                <a:cs typeface="Times New Roman" panose="02020603050405020304" pitchFamily="18" charset="0"/>
              </a:rPr>
              <a:t>event</a:t>
            </a:r>
            <a:r>
              <a:rPr lang="fr-FR" sz="700" dirty="0" smtClean="0">
                <a:latin typeface="Times New Roman" panose="02020603050405020304" pitchFamily="18" charset="0"/>
                <a:cs typeface="Times New Roman" panose="02020603050405020304" pitchFamily="18" charset="0"/>
              </a:rPr>
              <a:t>  </a:t>
            </a:r>
            <a:endParaRPr lang="fr-FR" sz="700" dirty="0">
              <a:latin typeface="Times New Roman" panose="02020603050405020304" pitchFamily="18" charset="0"/>
              <a:cs typeface="Times New Roman" panose="02020603050405020304" pitchFamily="18" charset="0"/>
            </a:endParaRPr>
          </a:p>
          <a:p>
            <a:pPr marL="171450" indent="-171450">
              <a:buFontTx/>
              <a:buChar char="-"/>
            </a:pPr>
            <a:r>
              <a:rPr lang="fr-FR" sz="700" dirty="0" smtClean="0">
                <a:latin typeface="Times New Roman" panose="02020603050405020304" pitchFamily="18" charset="0"/>
                <a:cs typeface="Times New Roman" panose="02020603050405020304" pitchFamily="18" charset="0"/>
              </a:rPr>
              <a:t>Execute </a:t>
            </a:r>
            <a:r>
              <a:rPr lang="fr-FR" sz="700" dirty="0" err="1" smtClean="0">
                <a:latin typeface="Times New Roman" panose="02020603050405020304" pitchFamily="18" charset="0"/>
                <a:cs typeface="Times New Roman" panose="02020603050405020304" pitchFamily="18" charset="0"/>
              </a:rPr>
              <a:t>loc_infra</a:t>
            </a:r>
            <a:endParaRPr lang="fr-FR" sz="700" dirty="0">
              <a:latin typeface="Times New Roman" panose="02020603050405020304" pitchFamily="18" charset="0"/>
              <a:cs typeface="Times New Roman" panose="02020603050405020304" pitchFamily="18" charset="0"/>
            </a:endParaRPr>
          </a:p>
        </p:txBody>
      </p:sp>
      <p:sp>
        <p:nvSpPr>
          <p:cNvPr id="58" name="ZoneTexte 57"/>
          <p:cNvSpPr txBox="1"/>
          <p:nvPr/>
        </p:nvSpPr>
        <p:spPr>
          <a:xfrm>
            <a:off x="8022224" y="3420120"/>
            <a:ext cx="161963" cy="301669"/>
          </a:xfrm>
          <a:prstGeom prst="rect">
            <a:avLst/>
          </a:prstGeom>
          <a:solidFill>
            <a:schemeClr val="accent6"/>
          </a:solidFill>
        </p:spPr>
        <p:txBody>
          <a:bodyPr wrap="square" rtlCol="0">
            <a:spAutoFit/>
          </a:bodyPr>
          <a:lstStyle/>
          <a:p>
            <a:endParaRPr lang="fr-FR" dirty="0"/>
          </a:p>
        </p:txBody>
      </p:sp>
      <p:sp>
        <p:nvSpPr>
          <p:cNvPr id="59" name="ZoneTexte 58"/>
          <p:cNvSpPr txBox="1"/>
          <p:nvPr/>
        </p:nvSpPr>
        <p:spPr>
          <a:xfrm>
            <a:off x="8005493" y="3453375"/>
            <a:ext cx="107356" cy="246221"/>
          </a:xfrm>
          <a:prstGeom prst="rect">
            <a:avLst/>
          </a:prstGeom>
          <a:noFill/>
        </p:spPr>
        <p:txBody>
          <a:bodyPr wrap="square" rtlCol="0">
            <a:spAutoFit/>
          </a:bodyPr>
          <a:lstStyle/>
          <a:p>
            <a:r>
              <a:rPr lang="fr-FR" sz="1000" b="1" dirty="0" smtClean="0"/>
              <a:t>3</a:t>
            </a:r>
            <a:endParaRPr lang="fr-FR" sz="1000" b="1" dirty="0"/>
          </a:p>
        </p:txBody>
      </p:sp>
      <p:sp>
        <p:nvSpPr>
          <p:cNvPr id="60" name="Rectangle 59"/>
          <p:cNvSpPr/>
          <p:nvPr/>
        </p:nvSpPr>
        <p:spPr>
          <a:xfrm>
            <a:off x="3189437" y="968787"/>
            <a:ext cx="1410776" cy="49244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1" name="Parchemin vertical 60"/>
          <p:cNvSpPr/>
          <p:nvPr/>
        </p:nvSpPr>
        <p:spPr>
          <a:xfrm>
            <a:off x="418683" y="1417984"/>
            <a:ext cx="2748805" cy="2683329"/>
          </a:xfrm>
          <a:prstGeom prst="verticalScroll">
            <a:avLst>
              <a:gd name="adj" fmla="val 12729"/>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fr-FR" dirty="0"/>
          </a:p>
        </p:txBody>
      </p:sp>
      <p:sp>
        <p:nvSpPr>
          <p:cNvPr id="63" name="ZoneTexte 62"/>
          <p:cNvSpPr txBox="1"/>
          <p:nvPr/>
        </p:nvSpPr>
        <p:spPr>
          <a:xfrm>
            <a:off x="730857" y="2143402"/>
            <a:ext cx="2018517" cy="461665"/>
          </a:xfrm>
          <a:prstGeom prst="rect">
            <a:avLst/>
          </a:prstGeom>
          <a:noFill/>
        </p:spPr>
        <p:txBody>
          <a:bodyPr wrap="square" rtlCol="0">
            <a:spAutoFit/>
          </a:bodyPr>
          <a:lstStyle/>
          <a:p>
            <a:pPr algn="just"/>
            <a:r>
              <a:rPr lang="en-US" sz="600" b="1" dirty="0"/>
              <a:t>NDC-TN has planned to develop the graphical </a:t>
            </a:r>
            <a:r>
              <a:rPr lang="en-US" sz="600" b="1" dirty="0" smtClean="0"/>
              <a:t>interface </a:t>
            </a:r>
            <a:r>
              <a:rPr lang="en-US" sz="600" b="1" dirty="0"/>
              <a:t>below which consists of processing and analyzing an infrasound event, as its name indicates "Infrasound Event Analyzer". </a:t>
            </a:r>
            <a:endParaRPr lang="fr-FR" sz="600" b="1" dirty="0"/>
          </a:p>
        </p:txBody>
      </p:sp>
      <p:sp>
        <p:nvSpPr>
          <p:cNvPr id="64" name="ZoneTexte 63"/>
          <p:cNvSpPr txBox="1"/>
          <p:nvPr/>
        </p:nvSpPr>
        <p:spPr>
          <a:xfrm>
            <a:off x="835940" y="1841598"/>
            <a:ext cx="976961" cy="246221"/>
          </a:xfrm>
          <a:prstGeom prst="rect">
            <a:avLst/>
          </a:prstGeom>
          <a:noFill/>
          <a:ln w="38100">
            <a:solidFill>
              <a:schemeClr val="bg1"/>
            </a:solidFill>
          </a:ln>
        </p:spPr>
        <p:txBody>
          <a:bodyPr wrap="square" rtlCol="0">
            <a:spAutoFit/>
          </a:bodyPr>
          <a:lstStyle/>
          <a:p>
            <a:r>
              <a:rPr lang="fr-FR" sz="1000" b="1" dirty="0" smtClean="0"/>
              <a:t>The Purpose:</a:t>
            </a:r>
            <a:endParaRPr lang="fr-FR" sz="1000" b="1" dirty="0"/>
          </a:p>
        </p:txBody>
      </p:sp>
      <p:sp>
        <p:nvSpPr>
          <p:cNvPr id="65" name="ZoneTexte 64"/>
          <p:cNvSpPr txBox="1"/>
          <p:nvPr/>
        </p:nvSpPr>
        <p:spPr>
          <a:xfrm>
            <a:off x="832575" y="2716232"/>
            <a:ext cx="1590960" cy="230832"/>
          </a:xfrm>
          <a:prstGeom prst="rect">
            <a:avLst/>
          </a:prstGeom>
          <a:noFill/>
          <a:ln w="38100">
            <a:solidFill>
              <a:schemeClr val="bg1"/>
            </a:solidFill>
          </a:ln>
        </p:spPr>
        <p:txBody>
          <a:bodyPr wrap="square" rtlCol="0">
            <a:spAutoFit/>
          </a:bodyPr>
          <a:lstStyle/>
          <a:p>
            <a:r>
              <a:rPr lang="fr-FR" sz="900" b="1" dirty="0" smtClean="0"/>
              <a:t>Caracteristics  and details</a:t>
            </a:r>
            <a:endParaRPr lang="fr-FR" sz="900" b="1" dirty="0"/>
          </a:p>
        </p:txBody>
      </p:sp>
      <p:sp>
        <p:nvSpPr>
          <p:cNvPr id="66" name="ZoneTexte 65"/>
          <p:cNvSpPr txBox="1"/>
          <p:nvPr/>
        </p:nvSpPr>
        <p:spPr>
          <a:xfrm>
            <a:off x="722586" y="2993550"/>
            <a:ext cx="2230238" cy="1086259"/>
          </a:xfrm>
          <a:prstGeom prst="rect">
            <a:avLst/>
          </a:prstGeom>
          <a:noFill/>
        </p:spPr>
        <p:txBody>
          <a:bodyPr wrap="square" rtlCol="0">
            <a:spAutoFit/>
          </a:bodyPr>
          <a:lstStyle/>
          <a:p>
            <a:r>
              <a:rPr lang="fr-FR" sz="800" b="1" dirty="0" smtClean="0">
                <a:solidFill>
                  <a:schemeClr val="bg1"/>
                </a:solidFill>
              </a:rPr>
              <a:t>Software to be  used: </a:t>
            </a:r>
          </a:p>
          <a:p>
            <a:r>
              <a:rPr lang="fr-FR" dirty="0"/>
              <a:t> </a:t>
            </a:r>
            <a:endParaRPr lang="fr-FR" dirty="0" smtClean="0"/>
          </a:p>
          <a:p>
            <a:pPr marL="171450" indent="-171450">
              <a:buFont typeface="Wingdings" panose="05000000000000000000" pitchFamily="2" charset="2"/>
              <a:buChar char="q"/>
            </a:pPr>
            <a:r>
              <a:rPr lang="fr-FR" sz="600" b="1" dirty="0" smtClean="0"/>
              <a:t>For Step one  : Nms_Client(</a:t>
            </a:r>
            <a:r>
              <a:rPr lang="fr-FR" sz="600" b="1" dirty="0"/>
              <a:t>provided by PTS</a:t>
            </a:r>
            <a:r>
              <a:rPr lang="fr-FR" sz="600" b="1" dirty="0" smtClean="0"/>
              <a:t>), subscription</a:t>
            </a:r>
          </a:p>
          <a:p>
            <a:pPr marL="171450" indent="-171450">
              <a:buFont typeface="Wingdings" panose="05000000000000000000" pitchFamily="2" charset="2"/>
              <a:buChar char="q"/>
            </a:pPr>
            <a:r>
              <a:rPr lang="fr-FR" sz="600" b="1" dirty="0" smtClean="0"/>
              <a:t>For Step Two : PMCC, GPMCC (V6.3.0 provided by PTS)</a:t>
            </a:r>
          </a:p>
          <a:p>
            <a:pPr marL="171450" indent="-171450">
              <a:buFont typeface="Wingdings" panose="05000000000000000000" pitchFamily="2" charset="2"/>
              <a:buChar char="q"/>
            </a:pPr>
            <a:r>
              <a:rPr lang="fr-FR" sz="600" b="1" dirty="0" smtClean="0"/>
              <a:t>For step Three: Loc_Infra  (provided by CEA)</a:t>
            </a:r>
          </a:p>
          <a:p>
            <a:endParaRPr lang="fr-FR" dirty="0"/>
          </a:p>
          <a:p>
            <a:r>
              <a:rPr lang="fr-FR" sz="800" b="1" dirty="0">
                <a:solidFill>
                  <a:schemeClr val="bg1"/>
                </a:solidFill>
              </a:rPr>
              <a:t>Programming language used </a:t>
            </a:r>
            <a:r>
              <a:rPr lang="fr-FR" sz="800" b="1" dirty="0" smtClean="0">
                <a:solidFill>
                  <a:schemeClr val="bg1"/>
                </a:solidFill>
              </a:rPr>
              <a:t>:</a:t>
            </a:r>
          </a:p>
          <a:p>
            <a:r>
              <a:rPr lang="fr-FR" sz="600" b="1" dirty="0"/>
              <a:t>Python</a:t>
            </a:r>
          </a:p>
          <a:p>
            <a:endParaRPr lang="fr-FR" dirty="0"/>
          </a:p>
          <a:p>
            <a:r>
              <a:rPr lang="fr-FR" sz="800" b="1" dirty="0">
                <a:solidFill>
                  <a:schemeClr val="bg1"/>
                </a:solidFill>
              </a:rPr>
              <a:t>Operating system</a:t>
            </a:r>
            <a:r>
              <a:rPr lang="fr-FR" sz="800" b="1" dirty="0" smtClean="0">
                <a:solidFill>
                  <a:schemeClr val="bg1"/>
                </a:solidFill>
              </a:rPr>
              <a:t>:</a:t>
            </a:r>
          </a:p>
          <a:p>
            <a:r>
              <a:rPr lang="fr-FR" sz="600" b="1" dirty="0"/>
              <a:t>Linux</a:t>
            </a:r>
          </a:p>
        </p:txBody>
      </p:sp>
      <p:sp>
        <p:nvSpPr>
          <p:cNvPr id="67" name="ZoneTexte 66"/>
          <p:cNvSpPr txBox="1"/>
          <p:nvPr/>
        </p:nvSpPr>
        <p:spPr>
          <a:xfrm>
            <a:off x="1230086" y="1466105"/>
            <a:ext cx="1649185" cy="215444"/>
          </a:xfrm>
          <a:prstGeom prst="rect">
            <a:avLst/>
          </a:prstGeom>
          <a:noFill/>
        </p:spPr>
        <p:txBody>
          <a:bodyPr wrap="square" rtlCol="0">
            <a:spAutoFit/>
          </a:bodyPr>
          <a:lstStyle/>
          <a:p>
            <a:r>
              <a:rPr lang="fr-FR" sz="800" b="1" dirty="0" smtClean="0">
                <a:solidFill>
                  <a:schemeClr val="bg1"/>
                </a:solidFill>
              </a:rPr>
              <a:t>GUI: Infrasound  Event Analyser</a:t>
            </a:r>
            <a:endParaRPr lang="fr-FR" sz="800" b="1" dirty="0">
              <a:solidFill>
                <a:schemeClr val="bg1"/>
              </a:solidFill>
            </a:endParaRPr>
          </a:p>
        </p:txBody>
      </p:sp>
    </p:spTree>
    <p:extLst>
      <p:ext uri="{BB962C8B-B14F-4D97-AF65-F5344CB8AC3E}">
        <p14:creationId xmlns:p14="http://schemas.microsoft.com/office/powerpoint/2010/main" val="161247333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7">
            <a:extLst>
              <a:ext uri="{FF2B5EF4-FFF2-40B4-BE49-F238E27FC236}">
                <a16:creationId xmlns="" xmlns:a16="http://schemas.microsoft.com/office/drawing/2014/main" id="{BC5AAA59-41F3-0D40-B5E2-567F04B6D257}"/>
              </a:ext>
            </a:extLst>
          </p:cNvPr>
          <p:cNvSpPr>
            <a:spLocks noChangeArrowheads="1"/>
          </p:cNvSpPr>
          <p:nvPr/>
        </p:nvSpPr>
        <p:spPr bwMode="auto">
          <a:xfrm>
            <a:off x="1696995" y="163887"/>
            <a:ext cx="5469924" cy="634403"/>
          </a:xfrm>
          <a:prstGeom prst="rect">
            <a:avLst/>
          </a:prstGeom>
          <a:noFill/>
          <a:ln w="9525">
            <a:noFill/>
            <a:miter lim="800000"/>
            <a:headEnd/>
            <a:tailEnd/>
          </a:ln>
        </p:spPr>
        <p:txBody>
          <a:bodyPr wrap="square" lIns="18666" tIns="9334" rIns="18666" bIns="9334">
            <a:spAutoFit/>
          </a:bodyPr>
          <a:lstStyle/>
          <a:p>
            <a:pPr algn="ctr" eaLnBrk="0" hangingPunct="0">
              <a:lnSpc>
                <a:spcPts val="1586"/>
              </a:lnSpc>
            </a:pPr>
            <a:r>
              <a:rPr lang="en-US" sz="1200" b="1" dirty="0" smtClean="0">
                <a:solidFill>
                  <a:schemeClr val="bg1"/>
                </a:solidFill>
                <a:latin typeface="Arial" panose="020B0604020202020204" pitchFamily="34" charset="0"/>
              </a:rPr>
              <a:t>Graphic </a:t>
            </a:r>
            <a:r>
              <a:rPr lang="en-US" sz="1200" b="1" dirty="0">
                <a:solidFill>
                  <a:schemeClr val="bg1"/>
                </a:solidFill>
                <a:latin typeface="Arial" panose="020B0604020202020204" pitchFamily="34" charset="0"/>
              </a:rPr>
              <a:t>User Interface " Infrasound Event analyzer </a:t>
            </a:r>
            <a:r>
              <a:rPr lang="en-US" sz="1200" b="1" dirty="0" smtClean="0">
                <a:solidFill>
                  <a:schemeClr val="bg1"/>
                </a:solidFill>
                <a:latin typeface="Arial" panose="020B0604020202020204" pitchFamily="34" charset="0"/>
              </a:rPr>
              <a:t>“</a:t>
            </a:r>
          </a:p>
          <a:p>
            <a:pPr algn="ctr" eaLnBrk="0" hangingPunct="0">
              <a:lnSpc>
                <a:spcPts val="1586"/>
              </a:lnSpc>
            </a:pPr>
            <a:endParaRPr lang="en-US" sz="1200" b="1" dirty="0">
              <a:solidFill>
                <a:schemeClr val="bg1"/>
              </a:solidFill>
              <a:latin typeface="Arial" panose="020B0604020202020204" pitchFamily="34" charset="0"/>
            </a:endParaRPr>
          </a:p>
          <a:p>
            <a:pPr lvl="0" algn="ctr" eaLnBrk="0" hangingPunct="0">
              <a:lnSpc>
                <a:spcPts val="1586"/>
              </a:lnSpc>
            </a:pPr>
            <a:r>
              <a:rPr lang="en-US" sz="800" dirty="0" smtClean="0">
                <a:solidFill>
                  <a:schemeClr val="bg1"/>
                </a:solidFill>
                <a:latin typeface="Arial" panose="020B0604020202020204" pitchFamily="34" charset="0"/>
                <a:ea typeface="Avenir Book" charset="0"/>
              </a:rPr>
              <a:t>Chourouk Mejri ,</a:t>
            </a:r>
            <a:r>
              <a:rPr lang="en-US" sz="800" dirty="0">
                <a:solidFill>
                  <a:schemeClr val="bg1"/>
                </a:solidFill>
                <a:latin typeface="Arial" panose="020B0604020202020204" pitchFamily="34" charset="0"/>
                <a:ea typeface="Avenir Book" charset="0"/>
              </a:rPr>
              <a:t> e-mail: </a:t>
            </a:r>
            <a:r>
              <a:rPr lang="en-US" sz="800" dirty="0" smtClean="0">
                <a:solidFill>
                  <a:schemeClr val="bg1"/>
                </a:solidFill>
                <a:latin typeface="Arial" panose="020B0604020202020204" pitchFamily="34" charset="0"/>
                <a:ea typeface="Avenir Book" charset="0"/>
              </a:rPr>
              <a:t>ndc-tn@gnet.tn/ Centre </a:t>
            </a:r>
            <a:r>
              <a:rPr lang="en-US" sz="800" dirty="0">
                <a:solidFill>
                  <a:schemeClr val="bg1"/>
                </a:solidFill>
                <a:latin typeface="Arial" panose="020B0604020202020204" pitchFamily="34" charset="0"/>
                <a:ea typeface="Avenir Book" charset="0"/>
              </a:rPr>
              <a:t>National de la </a:t>
            </a:r>
            <a:r>
              <a:rPr lang="fr-FR" sz="800" dirty="0">
                <a:solidFill>
                  <a:schemeClr val="bg1"/>
                </a:solidFill>
                <a:latin typeface="Arial" panose="020B0604020202020204" pitchFamily="34" charset="0"/>
                <a:ea typeface="Avenir Book" charset="0"/>
              </a:rPr>
              <a:t>Cartographie</a:t>
            </a:r>
            <a:r>
              <a:rPr lang="en-US" sz="800" dirty="0">
                <a:solidFill>
                  <a:schemeClr val="bg1"/>
                </a:solidFill>
                <a:latin typeface="Arial" panose="020B0604020202020204" pitchFamily="34" charset="0"/>
                <a:ea typeface="Avenir Book" charset="0"/>
              </a:rPr>
              <a:t> et de la </a:t>
            </a:r>
            <a:r>
              <a:rPr lang="en-US" sz="800" dirty="0" smtClean="0">
                <a:solidFill>
                  <a:schemeClr val="bg1"/>
                </a:solidFill>
                <a:latin typeface="Arial" panose="020B0604020202020204" pitchFamily="34" charset="0"/>
                <a:ea typeface="Avenir Book" charset="0"/>
              </a:rPr>
              <a:t>Télédétection</a:t>
            </a:r>
          </a:p>
        </p:txBody>
      </p:sp>
      <p:sp>
        <p:nvSpPr>
          <p:cNvPr id="3" name="TextBox 2">
            <a:extLst>
              <a:ext uri="{FF2B5EF4-FFF2-40B4-BE49-F238E27FC236}">
                <a16:creationId xmlns="" xmlns:a16="http://schemas.microsoft.com/office/drawing/2014/main" id="{E101EA0A-D819-B84A-9A81-14AAFB37F5BF}"/>
              </a:ext>
            </a:extLst>
          </p:cNvPr>
          <p:cNvSpPr txBox="1"/>
          <p:nvPr/>
        </p:nvSpPr>
        <p:spPr>
          <a:xfrm>
            <a:off x="953477" y="567772"/>
            <a:ext cx="672123" cy="200055"/>
          </a:xfrm>
          <a:prstGeom prst="rect">
            <a:avLst/>
          </a:prstGeom>
          <a:noFill/>
        </p:spPr>
        <p:txBody>
          <a:bodyPr wrap="square" rtlCol="0">
            <a:spAutoFit/>
          </a:bodyPr>
          <a:lstStyle/>
          <a:p>
            <a:pPr algn="ctr"/>
            <a:r>
              <a:rPr lang="en-US" sz="700" dirty="0" smtClean="0">
                <a:latin typeface="Arial" panose="020B0604020202020204" pitchFamily="34" charset="0"/>
                <a:cs typeface="Arial" panose="020B0604020202020204" pitchFamily="34" charset="0"/>
              </a:rPr>
              <a:t>P1.1 </a:t>
            </a:r>
            <a:r>
              <a:rPr lang="en-US" sz="700" dirty="0" smtClean="0">
                <a:latin typeface="Arial" panose="020B0604020202020204" pitchFamily="34" charset="0"/>
                <a:cs typeface="Arial" panose="020B0604020202020204" pitchFamily="34" charset="0"/>
              </a:rPr>
              <a:t>-147</a:t>
            </a:r>
            <a:endParaRPr lang="x-none" sz="700" dirty="0">
              <a:latin typeface="Arial" panose="020B0604020202020204" pitchFamily="34" charset="0"/>
              <a:cs typeface="Arial" panose="020B0604020202020204" pitchFamily="34" charset="0"/>
            </a:endParaRPr>
          </a:p>
        </p:txBody>
      </p:sp>
      <p:sp>
        <p:nvSpPr>
          <p:cNvPr id="4" name="TextBox 4">
            <a:extLst>
              <a:ext uri="{FF2B5EF4-FFF2-40B4-BE49-F238E27FC236}">
                <a16:creationId xmlns="" xmlns:a16="http://schemas.microsoft.com/office/drawing/2014/main" id="{68D29476-7660-1049-BF58-5DE19B373679}"/>
              </a:ext>
            </a:extLst>
          </p:cNvPr>
          <p:cNvSpPr txBox="1"/>
          <p:nvPr/>
        </p:nvSpPr>
        <p:spPr>
          <a:xfrm rot="16200000">
            <a:off x="-1606146" y="2517514"/>
            <a:ext cx="3882477" cy="646331"/>
          </a:xfrm>
          <a:prstGeom prst="rect">
            <a:avLst/>
          </a:prstGeom>
          <a:noFill/>
        </p:spPr>
        <p:txBody>
          <a:bodyPr wrap="square" rtlCol="0">
            <a:spAutoFit/>
          </a:bodyPr>
          <a:lstStyle/>
          <a:p>
            <a:pPr algn="ctr"/>
            <a:r>
              <a:rPr lang="x-none" sz="3600" dirty="0">
                <a:solidFill>
                  <a:srgbClr val="DFC5DF"/>
                </a:solidFill>
                <a:latin typeface="Arial" panose="020B0604020202020204" pitchFamily="34" charset="0"/>
                <a:cs typeface="Arial" panose="020B0604020202020204" pitchFamily="34" charset="0"/>
              </a:rPr>
              <a:t>RESULTS</a:t>
            </a:r>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77781" y="940768"/>
            <a:ext cx="1103940" cy="1168336"/>
          </a:xfrm>
          <a:prstGeom prst="rect">
            <a:avLst/>
          </a:prstGeom>
        </p:spPr>
      </p:pic>
      <p:pic>
        <p:nvPicPr>
          <p:cNvPr id="6" name="Imag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57603" y="940768"/>
            <a:ext cx="1102411" cy="1168336"/>
          </a:xfrm>
          <a:prstGeom prst="rect">
            <a:avLst/>
          </a:prstGeom>
        </p:spPr>
      </p:pic>
      <p:pic>
        <p:nvPicPr>
          <p:cNvPr id="7" name="Imag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35896" y="933846"/>
            <a:ext cx="1115579" cy="1175258"/>
          </a:xfrm>
          <a:prstGeom prst="rect">
            <a:avLst/>
          </a:prstGeom>
        </p:spPr>
      </p:pic>
      <p:pic>
        <p:nvPicPr>
          <p:cNvPr id="8" name="Image 7"/>
          <p:cNvPicPr>
            <a:picLocks noChangeAspect="1"/>
          </p:cNvPicPr>
          <p:nvPr/>
        </p:nvPicPr>
        <p:blipFill rotWithShape="1">
          <a:blip r:embed="rId5">
            <a:extLst>
              <a:ext uri="{28A0092B-C50C-407E-A947-70E740481C1C}">
                <a14:useLocalDpi xmlns:a14="http://schemas.microsoft.com/office/drawing/2010/main" val="0"/>
              </a:ext>
            </a:extLst>
          </a:blip>
          <a:srcRect l="2816" t="4762" r="1418" b="2434"/>
          <a:stretch/>
        </p:blipFill>
        <p:spPr>
          <a:xfrm>
            <a:off x="5327357" y="933846"/>
            <a:ext cx="1101552" cy="1175257"/>
          </a:xfrm>
          <a:prstGeom prst="rect">
            <a:avLst/>
          </a:prstGeom>
        </p:spPr>
      </p:pic>
      <p:pic>
        <p:nvPicPr>
          <p:cNvPr id="10" name="Imag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51475" y="2179395"/>
            <a:ext cx="1196205" cy="1273829"/>
          </a:xfrm>
          <a:prstGeom prst="rect">
            <a:avLst/>
          </a:prstGeom>
        </p:spPr>
      </p:pic>
      <p:sp>
        <p:nvSpPr>
          <p:cNvPr id="11" name="Parchemin vertical 10"/>
          <p:cNvSpPr/>
          <p:nvPr/>
        </p:nvSpPr>
        <p:spPr>
          <a:xfrm>
            <a:off x="1696995" y="2251582"/>
            <a:ext cx="1978327" cy="2401823"/>
          </a:xfrm>
          <a:prstGeom prst="verticalScroll">
            <a:avLst>
              <a:gd name="adj" fmla="val 12729"/>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fr-FR"/>
          </a:p>
        </p:txBody>
      </p:sp>
      <p:sp>
        <p:nvSpPr>
          <p:cNvPr id="13" name="Flèche droite 12"/>
          <p:cNvSpPr/>
          <p:nvPr/>
        </p:nvSpPr>
        <p:spPr>
          <a:xfrm>
            <a:off x="6504661" y="1329739"/>
            <a:ext cx="261257" cy="20095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p:cNvPicPr>
            <a:picLocks noChangeAspect="1"/>
          </p:cNvPicPr>
          <p:nvPr/>
        </p:nvPicPr>
        <p:blipFill rotWithShape="1">
          <a:blip r:embed="rId7">
            <a:extLst>
              <a:ext uri="{28A0092B-C50C-407E-A947-70E740481C1C}">
                <a14:useLocalDpi xmlns:a14="http://schemas.microsoft.com/office/drawing/2010/main" val="0"/>
              </a:ext>
            </a:extLst>
          </a:blip>
          <a:srcRect b="24901"/>
          <a:stretch/>
        </p:blipFill>
        <p:spPr>
          <a:xfrm>
            <a:off x="6953466" y="882463"/>
            <a:ext cx="2174829" cy="1153147"/>
          </a:xfrm>
          <a:prstGeom prst="rect">
            <a:avLst/>
          </a:prstGeom>
        </p:spPr>
      </p:pic>
      <p:sp>
        <p:nvSpPr>
          <p:cNvPr id="15" name="Flèche droite 14"/>
          <p:cNvSpPr/>
          <p:nvPr/>
        </p:nvSpPr>
        <p:spPr>
          <a:xfrm>
            <a:off x="6504661" y="2696365"/>
            <a:ext cx="261257" cy="20095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6" name="Image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51475" y="3523683"/>
            <a:ext cx="1196205" cy="1273829"/>
          </a:xfrm>
          <a:prstGeom prst="rect">
            <a:avLst/>
          </a:prstGeom>
        </p:spPr>
      </p:pic>
      <p:sp>
        <p:nvSpPr>
          <p:cNvPr id="17" name="Flèche droite 16"/>
          <p:cNvSpPr/>
          <p:nvPr/>
        </p:nvSpPr>
        <p:spPr>
          <a:xfrm>
            <a:off x="6504661" y="4062991"/>
            <a:ext cx="261257" cy="20095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8" name="Image 17"/>
          <p:cNvPicPr>
            <a:picLocks noChangeAspect="1"/>
          </p:cNvPicPr>
          <p:nvPr/>
        </p:nvPicPr>
        <p:blipFill rotWithShape="1">
          <a:blip r:embed="rId8">
            <a:extLst>
              <a:ext uri="{28A0092B-C50C-407E-A947-70E740481C1C}">
                <a14:useLocalDpi xmlns:a14="http://schemas.microsoft.com/office/drawing/2010/main" val="0"/>
              </a:ext>
            </a:extLst>
          </a:blip>
          <a:srcRect b="26033"/>
          <a:stretch/>
        </p:blipFill>
        <p:spPr>
          <a:xfrm>
            <a:off x="6953466" y="2160860"/>
            <a:ext cx="2190533" cy="1153147"/>
          </a:xfrm>
          <a:prstGeom prst="rect">
            <a:avLst/>
          </a:prstGeom>
        </p:spPr>
      </p:pic>
      <p:pic>
        <p:nvPicPr>
          <p:cNvPr id="19" name="Image 1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953466" y="3339510"/>
            <a:ext cx="2190533" cy="1553915"/>
          </a:xfrm>
          <a:prstGeom prst="rect">
            <a:avLst/>
          </a:prstGeom>
        </p:spPr>
      </p:pic>
      <p:sp>
        <p:nvSpPr>
          <p:cNvPr id="20" name="ZoneTexte 19"/>
          <p:cNvSpPr txBox="1"/>
          <p:nvPr/>
        </p:nvSpPr>
        <p:spPr>
          <a:xfrm>
            <a:off x="2018287" y="2642275"/>
            <a:ext cx="976961" cy="246221"/>
          </a:xfrm>
          <a:prstGeom prst="rect">
            <a:avLst/>
          </a:prstGeom>
          <a:noFill/>
          <a:ln w="38100">
            <a:solidFill>
              <a:schemeClr val="bg1"/>
            </a:solidFill>
          </a:ln>
        </p:spPr>
        <p:txBody>
          <a:bodyPr wrap="square" rtlCol="0">
            <a:spAutoFit/>
          </a:bodyPr>
          <a:lstStyle/>
          <a:p>
            <a:r>
              <a:rPr lang="fr-FR" sz="1000" b="1" dirty="0" smtClean="0"/>
              <a:t>First </a:t>
            </a:r>
            <a:r>
              <a:rPr lang="fr-FR" sz="1000" b="1" dirty="0"/>
              <a:t>result: </a:t>
            </a:r>
          </a:p>
        </p:txBody>
      </p:sp>
      <p:sp>
        <p:nvSpPr>
          <p:cNvPr id="21" name="ZoneTexte 20"/>
          <p:cNvSpPr txBox="1"/>
          <p:nvPr/>
        </p:nvSpPr>
        <p:spPr>
          <a:xfrm>
            <a:off x="1946892" y="2958787"/>
            <a:ext cx="1455057" cy="1600438"/>
          </a:xfrm>
          <a:prstGeom prst="rect">
            <a:avLst/>
          </a:prstGeom>
          <a:noFill/>
        </p:spPr>
        <p:txBody>
          <a:bodyPr wrap="square" rtlCol="0">
            <a:spAutoFit/>
          </a:bodyPr>
          <a:lstStyle/>
          <a:p>
            <a:pPr algn="just"/>
            <a:r>
              <a:rPr lang="en-US" sz="700" dirty="0"/>
              <a:t>As a first result on the developement of the GUI infrasound event </a:t>
            </a:r>
            <a:r>
              <a:rPr lang="en-US" sz="700" dirty="0" smtClean="0"/>
              <a:t>analyser, We present  the  (V1.0) wich: </a:t>
            </a:r>
          </a:p>
          <a:p>
            <a:endParaRPr lang="en-US" sz="700" dirty="0"/>
          </a:p>
          <a:p>
            <a:pPr marL="171450" indent="-171450" algn="just">
              <a:buFont typeface="Wingdings" panose="05000000000000000000" pitchFamily="2" charset="2"/>
              <a:buChar char="§"/>
            </a:pPr>
            <a:r>
              <a:rPr lang="en-US" sz="700" dirty="0" smtClean="0"/>
              <a:t>contain only the part one and part two of the conception,</a:t>
            </a:r>
          </a:p>
          <a:p>
            <a:pPr marL="171450" indent="-171450" algn="just">
              <a:buFont typeface="Wingdings" panose="05000000000000000000" pitchFamily="2" charset="2"/>
              <a:buChar char="§"/>
            </a:pPr>
            <a:r>
              <a:rPr lang="en-US" sz="700" dirty="0" smtClean="0"/>
              <a:t>Tested only on the Station IS48TN</a:t>
            </a:r>
          </a:p>
          <a:p>
            <a:pPr marL="171450" indent="-171450" algn="just">
              <a:buFont typeface="Wingdings" panose="05000000000000000000" pitchFamily="2" charset="2"/>
              <a:buChar char="§"/>
            </a:pPr>
            <a:endParaRPr lang="en-US" sz="700" dirty="0"/>
          </a:p>
          <a:p>
            <a:pPr marL="171450" indent="-171450" algn="just">
              <a:buFont typeface="Wingdings" panose="05000000000000000000" pitchFamily="2" charset="2"/>
              <a:buChar char="§"/>
            </a:pPr>
            <a:r>
              <a:rPr lang="en-US" sz="700" dirty="0" smtClean="0"/>
              <a:t>the GUI are tested for analyzing the </a:t>
            </a:r>
            <a:r>
              <a:rPr lang="en-US" sz="700" dirty="0" err="1" smtClean="0"/>
              <a:t>beyrout</a:t>
            </a:r>
            <a:r>
              <a:rPr lang="en-US" sz="700" dirty="0" smtClean="0"/>
              <a:t> explosion of the 4</a:t>
            </a:r>
            <a:r>
              <a:rPr lang="en-US" sz="700" baseline="30000" dirty="0" smtClean="0"/>
              <a:t>th</a:t>
            </a:r>
            <a:r>
              <a:rPr lang="en-US" sz="700" dirty="0" smtClean="0"/>
              <a:t> of </a:t>
            </a:r>
            <a:r>
              <a:rPr lang="en-US" sz="700" dirty="0" err="1" smtClean="0"/>
              <a:t>Aghust</a:t>
            </a:r>
            <a:r>
              <a:rPr lang="en-US" sz="700" dirty="0" smtClean="0"/>
              <a:t> 2020 (screenshot beside)</a:t>
            </a:r>
          </a:p>
        </p:txBody>
      </p:sp>
    </p:spTree>
    <p:extLst>
      <p:ext uri="{BB962C8B-B14F-4D97-AF65-F5344CB8AC3E}">
        <p14:creationId xmlns:p14="http://schemas.microsoft.com/office/powerpoint/2010/main" val="227175181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7">
            <a:extLst>
              <a:ext uri="{FF2B5EF4-FFF2-40B4-BE49-F238E27FC236}">
                <a16:creationId xmlns="" xmlns:a16="http://schemas.microsoft.com/office/drawing/2014/main" id="{BC5AAA59-41F3-0D40-B5E2-567F04B6D257}"/>
              </a:ext>
            </a:extLst>
          </p:cNvPr>
          <p:cNvSpPr>
            <a:spLocks noChangeArrowheads="1"/>
          </p:cNvSpPr>
          <p:nvPr/>
        </p:nvSpPr>
        <p:spPr bwMode="auto">
          <a:xfrm>
            <a:off x="1696995" y="163887"/>
            <a:ext cx="5469924" cy="634403"/>
          </a:xfrm>
          <a:prstGeom prst="rect">
            <a:avLst/>
          </a:prstGeom>
          <a:noFill/>
          <a:ln w="9525">
            <a:noFill/>
            <a:miter lim="800000"/>
            <a:headEnd/>
            <a:tailEnd/>
          </a:ln>
        </p:spPr>
        <p:txBody>
          <a:bodyPr wrap="square" lIns="18666" tIns="9334" rIns="18666" bIns="9334">
            <a:spAutoFit/>
          </a:bodyPr>
          <a:lstStyle/>
          <a:p>
            <a:pPr algn="ctr" eaLnBrk="0" hangingPunct="0">
              <a:lnSpc>
                <a:spcPts val="1586"/>
              </a:lnSpc>
            </a:pPr>
            <a:r>
              <a:rPr lang="en-US" sz="1200" b="1" dirty="0" smtClean="0">
                <a:solidFill>
                  <a:schemeClr val="bg1"/>
                </a:solidFill>
                <a:latin typeface="Arial" panose="020B0604020202020204" pitchFamily="34" charset="0"/>
              </a:rPr>
              <a:t>Graphic </a:t>
            </a:r>
            <a:r>
              <a:rPr lang="en-US" sz="1200" b="1" dirty="0">
                <a:solidFill>
                  <a:schemeClr val="bg1"/>
                </a:solidFill>
                <a:latin typeface="Arial" panose="020B0604020202020204" pitchFamily="34" charset="0"/>
              </a:rPr>
              <a:t>User Interface " Infrasound Event analyzer </a:t>
            </a:r>
            <a:r>
              <a:rPr lang="en-US" sz="1200" b="1" dirty="0" smtClean="0">
                <a:solidFill>
                  <a:schemeClr val="bg1"/>
                </a:solidFill>
                <a:latin typeface="Arial" panose="020B0604020202020204" pitchFamily="34" charset="0"/>
              </a:rPr>
              <a:t>“</a:t>
            </a:r>
          </a:p>
          <a:p>
            <a:pPr algn="ctr" eaLnBrk="0" hangingPunct="0">
              <a:lnSpc>
                <a:spcPts val="1586"/>
              </a:lnSpc>
            </a:pPr>
            <a:endParaRPr lang="en-US" sz="1200" b="1" dirty="0">
              <a:solidFill>
                <a:schemeClr val="bg1"/>
              </a:solidFill>
              <a:latin typeface="Arial" panose="020B0604020202020204" pitchFamily="34" charset="0"/>
            </a:endParaRPr>
          </a:p>
          <a:p>
            <a:pPr lvl="0" algn="ctr" eaLnBrk="0" hangingPunct="0">
              <a:lnSpc>
                <a:spcPts val="1586"/>
              </a:lnSpc>
            </a:pPr>
            <a:r>
              <a:rPr lang="en-US" sz="800" dirty="0" smtClean="0">
                <a:solidFill>
                  <a:schemeClr val="bg1"/>
                </a:solidFill>
                <a:latin typeface="Arial" panose="020B0604020202020204" pitchFamily="34" charset="0"/>
                <a:ea typeface="Avenir Book" charset="0"/>
              </a:rPr>
              <a:t>Chourouk Mejri ,</a:t>
            </a:r>
            <a:r>
              <a:rPr lang="en-US" sz="800" dirty="0">
                <a:solidFill>
                  <a:schemeClr val="bg1"/>
                </a:solidFill>
                <a:latin typeface="Arial" panose="020B0604020202020204" pitchFamily="34" charset="0"/>
                <a:ea typeface="Avenir Book" charset="0"/>
              </a:rPr>
              <a:t> e-mail: </a:t>
            </a:r>
            <a:r>
              <a:rPr lang="en-US" sz="800" dirty="0" smtClean="0">
                <a:solidFill>
                  <a:schemeClr val="bg1"/>
                </a:solidFill>
                <a:latin typeface="Arial" panose="020B0604020202020204" pitchFamily="34" charset="0"/>
                <a:ea typeface="Avenir Book" charset="0"/>
              </a:rPr>
              <a:t>ndc-tn@gnet.tn/ Centre </a:t>
            </a:r>
            <a:r>
              <a:rPr lang="en-US" sz="800" dirty="0">
                <a:solidFill>
                  <a:schemeClr val="bg1"/>
                </a:solidFill>
                <a:latin typeface="Arial" panose="020B0604020202020204" pitchFamily="34" charset="0"/>
                <a:ea typeface="Avenir Book" charset="0"/>
              </a:rPr>
              <a:t>National de la </a:t>
            </a:r>
            <a:r>
              <a:rPr lang="fr-FR" sz="800" dirty="0">
                <a:solidFill>
                  <a:schemeClr val="bg1"/>
                </a:solidFill>
                <a:latin typeface="Arial" panose="020B0604020202020204" pitchFamily="34" charset="0"/>
                <a:ea typeface="Avenir Book" charset="0"/>
              </a:rPr>
              <a:t>Cartographie</a:t>
            </a:r>
            <a:r>
              <a:rPr lang="en-US" sz="800" dirty="0">
                <a:solidFill>
                  <a:schemeClr val="bg1"/>
                </a:solidFill>
                <a:latin typeface="Arial" panose="020B0604020202020204" pitchFamily="34" charset="0"/>
                <a:ea typeface="Avenir Book" charset="0"/>
              </a:rPr>
              <a:t> et de la </a:t>
            </a:r>
            <a:r>
              <a:rPr lang="en-US" sz="800" dirty="0" smtClean="0">
                <a:solidFill>
                  <a:schemeClr val="bg1"/>
                </a:solidFill>
                <a:latin typeface="Arial" panose="020B0604020202020204" pitchFamily="34" charset="0"/>
                <a:ea typeface="Avenir Book" charset="0"/>
              </a:rPr>
              <a:t>Télédétection</a:t>
            </a:r>
          </a:p>
        </p:txBody>
      </p:sp>
      <p:sp>
        <p:nvSpPr>
          <p:cNvPr id="3" name="TextBox 2">
            <a:extLst>
              <a:ext uri="{FF2B5EF4-FFF2-40B4-BE49-F238E27FC236}">
                <a16:creationId xmlns="" xmlns:a16="http://schemas.microsoft.com/office/drawing/2014/main" id="{E101EA0A-D819-B84A-9A81-14AAFB37F5BF}"/>
              </a:ext>
            </a:extLst>
          </p:cNvPr>
          <p:cNvSpPr txBox="1"/>
          <p:nvPr/>
        </p:nvSpPr>
        <p:spPr>
          <a:xfrm>
            <a:off x="953477" y="567772"/>
            <a:ext cx="672123" cy="200055"/>
          </a:xfrm>
          <a:prstGeom prst="rect">
            <a:avLst/>
          </a:prstGeom>
          <a:noFill/>
        </p:spPr>
        <p:txBody>
          <a:bodyPr wrap="square" rtlCol="0">
            <a:spAutoFit/>
          </a:bodyPr>
          <a:lstStyle/>
          <a:p>
            <a:pPr algn="ctr"/>
            <a:r>
              <a:rPr lang="en-US" sz="700" smtClean="0">
                <a:latin typeface="Arial" panose="020B0604020202020204" pitchFamily="34" charset="0"/>
                <a:cs typeface="Arial" panose="020B0604020202020204" pitchFamily="34" charset="0"/>
              </a:rPr>
              <a:t>P1.1 </a:t>
            </a:r>
            <a:r>
              <a:rPr lang="en-US" sz="700" dirty="0" smtClean="0">
                <a:latin typeface="Arial" panose="020B0604020202020204" pitchFamily="34" charset="0"/>
                <a:cs typeface="Arial" panose="020B0604020202020204" pitchFamily="34" charset="0"/>
              </a:rPr>
              <a:t>-147</a:t>
            </a:r>
            <a:endParaRPr lang="x-none" sz="7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 xmlns:a16="http://schemas.microsoft.com/office/drawing/2014/main" id="{A224C6D9-8EEE-364D-BA25-2B01E2110CC1}"/>
              </a:ext>
            </a:extLst>
          </p:cNvPr>
          <p:cNvSpPr txBox="1"/>
          <p:nvPr/>
        </p:nvSpPr>
        <p:spPr>
          <a:xfrm rot="16200000">
            <a:off x="-1700444" y="2499817"/>
            <a:ext cx="3882477" cy="646331"/>
          </a:xfrm>
          <a:prstGeom prst="rect">
            <a:avLst/>
          </a:prstGeom>
          <a:noFill/>
        </p:spPr>
        <p:txBody>
          <a:bodyPr wrap="square" rtlCol="0">
            <a:spAutoFit/>
          </a:bodyPr>
          <a:lstStyle/>
          <a:p>
            <a:pPr algn="ctr"/>
            <a:r>
              <a:rPr lang="x-none" sz="3600" dirty="0">
                <a:solidFill>
                  <a:srgbClr val="DFC5DF"/>
                </a:solidFill>
                <a:latin typeface="Arial" panose="020B0604020202020204" pitchFamily="34" charset="0"/>
                <a:cs typeface="Arial" panose="020B0604020202020204" pitchFamily="34" charset="0"/>
              </a:rPr>
              <a:t>CONCLUSIONS</a:t>
            </a:r>
          </a:p>
        </p:txBody>
      </p:sp>
      <p:sp>
        <p:nvSpPr>
          <p:cNvPr id="6" name="ZoneTexte 5"/>
          <p:cNvSpPr txBox="1"/>
          <p:nvPr/>
        </p:nvSpPr>
        <p:spPr>
          <a:xfrm>
            <a:off x="1865723" y="1791930"/>
            <a:ext cx="5480957" cy="2062103"/>
          </a:xfrm>
          <a:prstGeom prst="rect">
            <a:avLst/>
          </a:prstGeom>
          <a:ln>
            <a:solidFill>
              <a:srgbClr val="7030A0"/>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marL="171450" indent="-171450">
              <a:buFont typeface="Wingdings" panose="05000000000000000000" pitchFamily="2" charset="2"/>
              <a:buChar char="q"/>
            </a:pPr>
            <a:r>
              <a:rPr lang="en-US" sz="1200" dirty="0">
                <a:latin typeface="Times New Roman" panose="02020603050405020304" pitchFamily="18" charset="0"/>
                <a:ea typeface="Calibri" panose="020F0502020204030204" pitchFamily="34" charset="0"/>
                <a:cs typeface="Arial" panose="020B0604020202020204" pitchFamily="34" charset="0"/>
              </a:rPr>
              <a:t>Infrasound data Processing and Analysis is one of major activities of the Tunisian </a:t>
            </a:r>
            <a:r>
              <a:rPr lang="en-US" sz="1200" dirty="0" smtClean="0">
                <a:latin typeface="Times New Roman" panose="02020603050405020304" pitchFamily="18" charset="0"/>
                <a:ea typeface="Calibri" panose="020F0502020204030204" pitchFamily="34" charset="0"/>
                <a:cs typeface="Arial" panose="020B0604020202020204" pitchFamily="34" charset="0"/>
              </a:rPr>
              <a:t>NDC, where did the idea for </a:t>
            </a:r>
            <a:r>
              <a:rPr lang="fr-FR" sz="1200" dirty="0" err="1">
                <a:latin typeface="Times New Roman" panose="02020603050405020304" pitchFamily="18" charset="0"/>
                <a:ea typeface="Calibri" panose="020F0502020204030204" pitchFamily="34" charset="0"/>
                <a:cs typeface="Arial" panose="020B0604020202020204" pitchFamily="34" charset="0"/>
              </a:rPr>
              <a:t>making</a:t>
            </a:r>
            <a:r>
              <a:rPr lang="fr-FR" sz="1200" dirty="0">
                <a:latin typeface="Times New Roman" panose="02020603050405020304" pitchFamily="18" charset="0"/>
                <a:ea typeface="Calibri" panose="020F0502020204030204" pitchFamily="34" charset="0"/>
                <a:cs typeface="Arial" panose="020B0604020202020204" pitchFamily="34" charset="0"/>
              </a:rPr>
              <a:t> the </a:t>
            </a:r>
            <a:r>
              <a:rPr lang="fr-FR" sz="1200" dirty="0" err="1">
                <a:latin typeface="Times New Roman" panose="02020603050405020304" pitchFamily="18" charset="0"/>
                <a:ea typeface="Calibri" panose="020F0502020204030204" pitchFamily="34" charset="0"/>
                <a:cs typeface="Arial" panose="020B0604020202020204" pitchFamily="34" charset="0"/>
              </a:rPr>
              <a:t>processing</a:t>
            </a:r>
            <a:r>
              <a:rPr lang="fr-FR" sz="1200" dirty="0">
                <a:latin typeface="Times New Roman" panose="02020603050405020304" pitchFamily="18" charset="0"/>
                <a:ea typeface="Calibri" panose="020F0502020204030204" pitchFamily="34" charset="0"/>
                <a:cs typeface="Arial" panose="020B0604020202020204" pitchFamily="34" charset="0"/>
              </a:rPr>
              <a:t> of Infrasound </a:t>
            </a:r>
            <a:r>
              <a:rPr lang="fr-FR" sz="1200" dirty="0" err="1">
                <a:latin typeface="Times New Roman" panose="02020603050405020304" pitchFamily="18" charset="0"/>
                <a:ea typeface="Calibri" panose="020F0502020204030204" pitchFamily="34" charset="0"/>
                <a:cs typeface="Arial" panose="020B0604020202020204" pitchFamily="34" charset="0"/>
              </a:rPr>
              <a:t>event</a:t>
            </a:r>
            <a:r>
              <a:rPr lang="fr-FR" sz="1200" dirty="0">
                <a:latin typeface="Times New Roman" panose="02020603050405020304" pitchFamily="18" charset="0"/>
                <a:ea typeface="Calibri" panose="020F0502020204030204" pitchFamily="34" charset="0"/>
                <a:cs typeface="Arial" panose="020B0604020202020204" pitchFamily="34" charset="0"/>
              </a:rPr>
              <a:t> more </a:t>
            </a:r>
            <a:r>
              <a:rPr lang="en-US" sz="1200" dirty="0" smtClean="0">
                <a:latin typeface="Times New Roman" panose="02020603050405020304" pitchFamily="18" charset="0"/>
                <a:ea typeface="Calibri" panose="020F0502020204030204" pitchFamily="34" charset="0"/>
                <a:cs typeface="Arial" panose="020B0604020202020204" pitchFamily="34" charset="0"/>
              </a:rPr>
              <a:t>easier</a:t>
            </a:r>
            <a:r>
              <a:rPr lang="fr-FR" sz="1200" dirty="0" smtClean="0">
                <a:latin typeface="Times New Roman" panose="02020603050405020304" pitchFamily="18" charset="0"/>
                <a:ea typeface="Calibri" panose="020F0502020204030204" pitchFamily="34" charset="0"/>
                <a:cs typeface="Arial" panose="020B0604020202020204" pitchFamily="34" charset="0"/>
              </a:rPr>
              <a:t> </a:t>
            </a:r>
            <a:r>
              <a:rPr lang="fr-FR" sz="1200" dirty="0">
                <a:latin typeface="Times New Roman" panose="02020603050405020304" pitchFamily="18" charset="0"/>
                <a:ea typeface="Calibri" panose="020F0502020204030204" pitchFamily="34" charset="0"/>
                <a:cs typeface="Arial" panose="020B0604020202020204" pitchFamily="34" charset="0"/>
              </a:rPr>
              <a:t>for NDC-TN </a:t>
            </a:r>
            <a:r>
              <a:rPr lang="fr-FR" sz="1200" dirty="0" smtClean="0">
                <a:latin typeface="Times New Roman" panose="02020603050405020304" pitchFamily="18" charset="0"/>
                <a:ea typeface="Calibri" panose="020F0502020204030204" pitchFamily="34" charset="0"/>
                <a:cs typeface="Arial" panose="020B0604020202020204" pitchFamily="34" charset="0"/>
              </a:rPr>
              <a:t>staff,</a:t>
            </a:r>
          </a:p>
          <a:p>
            <a:pPr marL="171450" indent="-171450">
              <a:buFont typeface="Wingdings" panose="05000000000000000000" pitchFamily="2" charset="2"/>
              <a:buChar char="q"/>
            </a:pPr>
            <a:endParaRPr lang="fr-FR" sz="1200" dirty="0">
              <a:latin typeface="Times New Roman" panose="02020603050405020304" pitchFamily="18" charset="0"/>
              <a:ea typeface="Calibri" panose="020F0502020204030204" pitchFamily="34" charset="0"/>
              <a:cs typeface="Arial" panose="020B0604020202020204" pitchFamily="34" charset="0"/>
            </a:endParaRPr>
          </a:p>
          <a:p>
            <a:pPr marL="171450" indent="-171450">
              <a:buFont typeface="Wingdings" panose="05000000000000000000" pitchFamily="2" charset="2"/>
              <a:buChar char="q"/>
            </a:pPr>
            <a:r>
              <a:rPr lang="fr-FR" sz="1200" dirty="0" smtClean="0">
                <a:latin typeface="Times New Roman" panose="02020603050405020304" pitchFamily="18" charset="0"/>
                <a:ea typeface="Calibri" panose="020F0502020204030204" pitchFamily="34" charset="0"/>
                <a:cs typeface="Arial" panose="020B0604020202020204" pitchFamily="34" charset="0"/>
              </a:rPr>
              <a:t>The  </a:t>
            </a:r>
            <a:r>
              <a:rPr lang="fr-FR" sz="1200" dirty="0">
                <a:latin typeface="Times New Roman" panose="02020603050405020304" pitchFamily="18" charset="0"/>
                <a:ea typeface="Calibri" panose="020F0502020204030204" pitchFamily="34" charset="0"/>
                <a:cs typeface="Arial" panose="020B0604020202020204" pitchFamily="34" charset="0"/>
              </a:rPr>
              <a:t>Objective </a:t>
            </a:r>
            <a:r>
              <a:rPr lang="fr-FR" sz="1200" dirty="0" err="1">
                <a:latin typeface="Times New Roman" panose="02020603050405020304" pitchFamily="18" charset="0"/>
                <a:ea typeface="Calibri" panose="020F0502020204030204" pitchFamily="34" charset="0"/>
                <a:cs typeface="Arial" panose="020B0604020202020204" pitchFamily="34" charset="0"/>
              </a:rPr>
              <a:t>is</a:t>
            </a:r>
            <a:r>
              <a:rPr lang="fr-FR" sz="1200" dirty="0">
                <a:latin typeface="Times New Roman" panose="02020603050405020304" pitchFamily="18" charset="0"/>
                <a:ea typeface="Calibri" panose="020F0502020204030204" pitchFamily="34" charset="0"/>
                <a:cs typeface="Arial" panose="020B0604020202020204" pitchFamily="34" charset="0"/>
              </a:rPr>
              <a:t> to </a:t>
            </a:r>
            <a:r>
              <a:rPr lang="en-US" sz="1200" dirty="0">
                <a:latin typeface="Times New Roman" panose="02020603050405020304" pitchFamily="18" charset="0"/>
                <a:ea typeface="Calibri" panose="020F0502020204030204" pitchFamily="34" charset="0"/>
                <a:cs typeface="Arial" panose="020B0604020202020204" pitchFamily="34" charset="0"/>
              </a:rPr>
              <a:t>reduce analyst workload </a:t>
            </a:r>
            <a:r>
              <a:rPr lang="en-US" sz="1200" dirty="0" smtClean="0">
                <a:latin typeface="Times New Roman" panose="02020603050405020304" pitchFamily="18" charset="0"/>
                <a:ea typeface="Calibri" panose="020F0502020204030204" pitchFamily="34" charset="0"/>
                <a:cs typeface="Arial" panose="020B0604020202020204" pitchFamily="34" charset="0"/>
              </a:rPr>
              <a:t>and </a:t>
            </a:r>
            <a:r>
              <a:rPr lang="en-US" sz="1200" dirty="0">
                <a:latin typeface="Times New Roman" panose="02020603050405020304" pitchFamily="18" charset="0"/>
                <a:ea typeface="Calibri" panose="020F0502020204030204" pitchFamily="34" charset="0"/>
                <a:cs typeface="Arial" panose="020B0604020202020204" pitchFamily="34" charset="0"/>
              </a:rPr>
              <a:t>to promote the use of infrasound data in both: test ban verification and civil and scientific </a:t>
            </a:r>
            <a:r>
              <a:rPr lang="en-US" sz="1200" dirty="0" smtClean="0">
                <a:latin typeface="Times New Roman" panose="02020603050405020304" pitchFamily="18" charset="0"/>
                <a:ea typeface="Calibri" panose="020F0502020204030204" pitchFamily="34" charset="0"/>
                <a:cs typeface="Arial" panose="020B0604020202020204" pitchFamily="34" charset="0"/>
              </a:rPr>
              <a:t>application,</a:t>
            </a:r>
          </a:p>
          <a:p>
            <a:endParaRPr lang="en-US" sz="1200" dirty="0" smtClean="0">
              <a:latin typeface="Times New Roman" panose="02020603050405020304" pitchFamily="18" charset="0"/>
              <a:ea typeface="Calibri" panose="020F0502020204030204" pitchFamily="34" charset="0"/>
              <a:cs typeface="Arial" panose="020B0604020202020204" pitchFamily="34" charset="0"/>
            </a:endParaRPr>
          </a:p>
          <a:p>
            <a:pPr marL="171450" indent="-171450">
              <a:buFont typeface="Wingdings" panose="05000000000000000000" pitchFamily="2" charset="2"/>
              <a:buChar char="q"/>
            </a:pPr>
            <a:r>
              <a:rPr lang="fr-FR" sz="1200" dirty="0" smtClean="0">
                <a:latin typeface="Times New Roman" panose="02020603050405020304" pitchFamily="18" charset="0"/>
                <a:ea typeface="Calibri" panose="020F0502020204030204" pitchFamily="34" charset="0"/>
                <a:cs typeface="Arial" panose="020B0604020202020204" pitchFamily="34" charset="0"/>
              </a:rPr>
              <a:t>Access </a:t>
            </a:r>
            <a:r>
              <a:rPr lang="fr-FR" sz="1200" dirty="0">
                <a:latin typeface="Times New Roman" panose="02020603050405020304" pitchFamily="18" charset="0"/>
                <a:ea typeface="Calibri" panose="020F0502020204030204" pitchFamily="34" charset="0"/>
                <a:cs typeface="Arial" panose="020B0604020202020204" pitchFamily="34" charset="0"/>
              </a:rPr>
              <a:t>to data or software </a:t>
            </a:r>
            <a:r>
              <a:rPr lang="fr-FR" sz="1200" dirty="0" err="1">
                <a:latin typeface="Times New Roman" panose="02020603050405020304" pitchFamily="18" charset="0"/>
                <a:ea typeface="Calibri" panose="020F0502020204030204" pitchFamily="34" charset="0"/>
                <a:cs typeface="Arial" panose="020B0604020202020204" pitchFamily="34" charset="0"/>
              </a:rPr>
              <a:t>needed</a:t>
            </a:r>
            <a:r>
              <a:rPr lang="fr-FR" sz="1200" dirty="0">
                <a:latin typeface="Times New Roman" panose="02020603050405020304" pitchFamily="18" charset="0"/>
                <a:ea typeface="Calibri" panose="020F0502020204030204" pitchFamily="34" charset="0"/>
                <a:cs typeface="Arial" panose="020B0604020202020204" pitchFamily="34" charset="0"/>
              </a:rPr>
              <a:t> </a:t>
            </a:r>
            <a:r>
              <a:rPr lang="fr-FR" sz="1200" dirty="0" err="1">
                <a:latin typeface="Times New Roman" panose="02020603050405020304" pitchFamily="18" charset="0"/>
                <a:ea typeface="Calibri" panose="020F0502020204030204" pitchFamily="34" charset="0"/>
                <a:cs typeface="Arial" panose="020B0604020202020204" pitchFamily="34" charset="0"/>
              </a:rPr>
              <a:t>will</a:t>
            </a:r>
            <a:r>
              <a:rPr lang="fr-FR" sz="1200" dirty="0">
                <a:latin typeface="Times New Roman" panose="02020603050405020304" pitchFamily="18" charset="0"/>
                <a:ea typeface="Calibri" panose="020F0502020204030204" pitchFamily="34" charset="0"/>
                <a:cs typeface="Arial" panose="020B0604020202020204" pitchFamily="34" charset="0"/>
              </a:rPr>
              <a:t> be </a:t>
            </a:r>
            <a:r>
              <a:rPr lang="fr-FR" sz="1200" dirty="0" err="1">
                <a:latin typeface="Times New Roman" panose="02020603050405020304" pitchFamily="18" charset="0"/>
                <a:ea typeface="Calibri" panose="020F0502020204030204" pitchFamily="34" charset="0"/>
                <a:cs typeface="Arial" panose="020B0604020202020204" pitchFamily="34" charset="0"/>
              </a:rPr>
              <a:t>just</a:t>
            </a:r>
            <a:r>
              <a:rPr lang="fr-FR" sz="1200" dirty="0">
                <a:latin typeface="Times New Roman" panose="02020603050405020304" pitchFamily="18" charset="0"/>
                <a:ea typeface="Calibri" panose="020F0502020204030204" pitchFamily="34" charset="0"/>
                <a:cs typeface="Arial" panose="020B0604020202020204" pitchFamily="34" charset="0"/>
              </a:rPr>
              <a:t> on </a:t>
            </a:r>
            <a:r>
              <a:rPr lang="fr-FR" sz="1200" dirty="0" smtClean="0">
                <a:latin typeface="Times New Roman" panose="02020603050405020304" pitchFamily="18" charset="0"/>
                <a:ea typeface="Calibri" panose="020F0502020204030204" pitchFamily="34" charset="0"/>
                <a:cs typeface="Arial" panose="020B0604020202020204" pitchFamily="34" charset="0"/>
              </a:rPr>
              <a:t>click,</a:t>
            </a:r>
          </a:p>
          <a:p>
            <a:endParaRPr lang="fr-FR" sz="1200" dirty="0" smtClean="0">
              <a:latin typeface="Times New Roman" panose="02020603050405020304" pitchFamily="18" charset="0"/>
              <a:ea typeface="Calibri" panose="020F0502020204030204" pitchFamily="34" charset="0"/>
              <a:cs typeface="Arial" panose="020B0604020202020204" pitchFamily="34" charset="0"/>
            </a:endParaRPr>
          </a:p>
          <a:p>
            <a:pPr marL="171450" indent="-171450">
              <a:buFont typeface="Wingdings" panose="05000000000000000000" pitchFamily="2" charset="2"/>
              <a:buChar char="q"/>
            </a:pPr>
            <a:r>
              <a:rPr lang="fr-FR" sz="1200" dirty="0" smtClean="0">
                <a:latin typeface="Times New Roman" panose="02020603050405020304" pitchFamily="18" charset="0"/>
                <a:ea typeface="Calibri" panose="020F0502020204030204" pitchFamily="34" charset="0"/>
                <a:cs typeface="Arial" panose="020B0604020202020204" pitchFamily="34" charset="0"/>
              </a:rPr>
              <a:t>The final version of the GUI </a:t>
            </a:r>
            <a:r>
              <a:rPr lang="fr-FR" sz="1200" dirty="0" err="1" smtClean="0">
                <a:latin typeface="Times New Roman" panose="02020603050405020304" pitchFamily="18" charset="0"/>
                <a:ea typeface="Calibri" panose="020F0502020204030204" pitchFamily="34" charset="0"/>
                <a:cs typeface="Arial" panose="020B0604020202020204" pitchFamily="34" charset="0"/>
              </a:rPr>
              <a:t>will</a:t>
            </a:r>
            <a:r>
              <a:rPr lang="fr-FR" sz="1200" dirty="0" smtClean="0">
                <a:latin typeface="Times New Roman" panose="02020603050405020304" pitchFamily="18" charset="0"/>
                <a:ea typeface="Calibri" panose="020F0502020204030204" pitchFamily="34" charset="0"/>
                <a:cs typeface="Arial" panose="020B0604020202020204" pitchFamily="34" charset="0"/>
              </a:rPr>
              <a:t> be </a:t>
            </a:r>
            <a:r>
              <a:rPr lang="fr-FR" sz="1200" dirty="0" err="1" smtClean="0">
                <a:latin typeface="Times New Roman" panose="02020603050405020304" pitchFamily="18" charset="0"/>
                <a:ea typeface="Calibri" panose="020F0502020204030204" pitchFamily="34" charset="0"/>
                <a:cs typeface="Arial" panose="020B0604020202020204" pitchFamily="34" charset="0"/>
              </a:rPr>
              <a:t>shared</a:t>
            </a:r>
            <a:r>
              <a:rPr lang="fr-FR" sz="1200" dirty="0" smtClean="0">
                <a:latin typeface="Times New Roman" panose="02020603050405020304" pitchFamily="18" charset="0"/>
                <a:ea typeface="Calibri" panose="020F0502020204030204" pitchFamily="34" charset="0"/>
                <a:cs typeface="Arial" panose="020B0604020202020204" pitchFamily="34" charset="0"/>
              </a:rPr>
              <a:t> </a:t>
            </a:r>
            <a:r>
              <a:rPr lang="fr-FR" sz="1200" dirty="0" err="1" smtClean="0">
                <a:latin typeface="Times New Roman" panose="02020603050405020304" pitchFamily="18" charset="0"/>
                <a:ea typeface="Calibri" panose="020F0502020204030204" pitchFamily="34" charset="0"/>
                <a:cs typeface="Arial" panose="020B0604020202020204" pitchFamily="34" charset="0"/>
              </a:rPr>
              <a:t>soon</a:t>
            </a:r>
            <a:r>
              <a:rPr lang="fr-FR" sz="1200" dirty="0" smtClean="0">
                <a:latin typeface="Times New Roman" panose="02020603050405020304" pitchFamily="18" charset="0"/>
                <a:ea typeface="Calibri" panose="020F0502020204030204" pitchFamily="34" charset="0"/>
                <a:cs typeface="Arial" panose="020B0604020202020204" pitchFamily="34" charset="0"/>
              </a:rPr>
              <a:t> in the futur (ITW2021).</a:t>
            </a:r>
          </a:p>
          <a:p>
            <a:endParaRPr lang="fr-FR" sz="800" dirty="0">
              <a:latin typeface="Times New Roman" panose="02020603050405020304" pitchFamily="18"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42472701"/>
      </p:ext>
    </p:extLst>
  </p:cSld>
  <p:clrMapOvr>
    <a:masterClrMapping/>
  </p:clrMapOvr>
  <p:timing>
    <p:tnLst>
      <p:par>
        <p:cTn id="1" dur="indefinite" restart="never" nodeType="tmRoot"/>
      </p:par>
    </p:tnLst>
  </p:timing>
</p:sld>
</file>

<file path=ppt/theme/theme1.xml><?xml version="1.0" encoding="utf-8"?>
<a:theme xmlns:a="http://schemas.openxmlformats.org/drawingml/2006/main" name="Title Slid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F407BE2F-22BD-F24E-9160-BD83EB8FA80C}" vid="{C31ECE4E-E000-6741-AD44-91B3D16F5C52}"/>
    </a:ext>
  </a:extLst>
</a:theme>
</file>

<file path=ppt/theme/theme2.xml><?xml version="1.0" encoding="utf-8"?>
<a:theme xmlns:a="http://schemas.openxmlformats.org/drawingml/2006/main" name="Inner Slid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F407BE2F-22BD-F24E-9160-BD83EB8FA80C}" vid="{C31ECE4E-E000-6741-AD44-91B3D16F5C52}"/>
    </a:ext>
  </a:extLst>
</a:theme>
</file>

<file path=ppt/theme/theme3.xml><?xml version="1.0" encoding="utf-8"?>
<a:theme xmlns:a="http://schemas.openxmlformats.org/drawingml/2006/main" name="abstract">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F407BE2F-22BD-F24E-9160-BD83EB8FA80C}" vid="{C31ECE4E-E000-6741-AD44-91B3D16F5C52}"/>
    </a:ext>
  </a:extLst>
</a:theme>
</file>

<file path=ppt/theme/theme4.xml><?xml version="1.0" encoding="utf-8"?>
<a:theme xmlns:a="http://schemas.openxmlformats.org/drawingml/2006/main" name="INTRODUCTION">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F407BE2F-22BD-F24E-9160-BD83EB8FA80C}" vid="{C31ECE4E-E000-6741-AD44-91B3D16F5C52}"/>
    </a:ext>
  </a:extLst>
</a:theme>
</file>

<file path=ppt/theme/theme5.xml><?xml version="1.0" encoding="utf-8"?>
<a:theme xmlns:a="http://schemas.openxmlformats.org/drawingml/2006/main" name="METHODS">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F407BE2F-22BD-F24E-9160-BD83EB8FA80C}" vid="{C31ECE4E-E000-6741-AD44-91B3D16F5C52}"/>
    </a:ext>
  </a:extLst>
</a:theme>
</file>

<file path=ppt/theme/theme6.xml><?xml version="1.0" encoding="utf-8"?>
<a:theme xmlns:a="http://schemas.openxmlformats.org/drawingml/2006/main" name="RESULTS">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F407BE2F-22BD-F24E-9160-BD83EB8FA80C}" vid="{C31ECE4E-E000-6741-AD44-91B3D16F5C52}"/>
    </a:ext>
  </a:extLst>
</a:theme>
</file>

<file path=ppt/theme/theme7.xml><?xml version="1.0" encoding="utf-8"?>
<a:theme xmlns:a="http://schemas.openxmlformats.org/drawingml/2006/main" name="CONCLUSIONS">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F407BE2F-22BD-F24E-9160-BD83EB8FA80C}" vid="{C31ECE4E-E000-6741-AD44-91B3D16F5C52}"/>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24986</TotalTime>
  <Words>698</Words>
  <Application>Microsoft Office PowerPoint</Application>
  <PresentationFormat>Affichage à l'écran (16:9)</PresentationFormat>
  <Paragraphs>120</Paragraphs>
  <Slides>6</Slides>
  <Notes>0</Notes>
  <HiddenSlides>0</HiddenSlides>
  <MMClips>0</MMClips>
  <ScaleCrop>false</ScaleCrop>
  <HeadingPairs>
    <vt:vector size="6" baseType="variant">
      <vt:variant>
        <vt:lpstr>Polices utilisées</vt:lpstr>
      </vt:variant>
      <vt:variant>
        <vt:i4>10</vt:i4>
      </vt:variant>
      <vt:variant>
        <vt:lpstr>Thème</vt:lpstr>
      </vt:variant>
      <vt:variant>
        <vt:i4>7</vt:i4>
      </vt:variant>
      <vt:variant>
        <vt:lpstr>Titres des diapositives</vt:lpstr>
      </vt:variant>
      <vt:variant>
        <vt:i4>6</vt:i4>
      </vt:variant>
    </vt:vector>
  </HeadingPairs>
  <TitlesOfParts>
    <vt:vector size="23" baseType="lpstr">
      <vt:lpstr>Arial</vt:lpstr>
      <vt:lpstr>Avenir Book</vt:lpstr>
      <vt:lpstr>Avenir Heavy</vt:lpstr>
      <vt:lpstr>Avenir Medium</vt:lpstr>
      <vt:lpstr>Calibri</vt:lpstr>
      <vt:lpstr>DIN-Light</vt:lpstr>
      <vt:lpstr>DIN-Medium</vt:lpstr>
      <vt:lpstr>Tahoma</vt:lpstr>
      <vt:lpstr>Times New Roman</vt:lpstr>
      <vt:lpstr>Wingdings</vt:lpstr>
      <vt:lpstr>Title Slide</vt:lpstr>
      <vt:lpstr>Inner Slide</vt:lpstr>
      <vt:lpstr>abstract</vt:lpstr>
      <vt:lpstr>INTRODUCTION</vt:lpstr>
      <vt:lpstr>METHODS</vt:lpstr>
      <vt:lpstr>RESULTS</vt:lpstr>
      <vt:lpstr>CONCLUSIONS</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CTBTO</cp:lastModifiedBy>
  <cp:revision>98</cp:revision>
  <cp:lastPrinted>2019-03-26T13:54:24Z</cp:lastPrinted>
  <dcterms:created xsi:type="dcterms:W3CDTF">2019-04-24T06:32:04Z</dcterms:created>
  <dcterms:modified xsi:type="dcterms:W3CDTF">2021-06-16T10:32:10Z</dcterms:modified>
</cp:coreProperties>
</file>