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6"/>
  </p:notesMasterIdLst>
  <p:sldIdLst>
    <p:sldId id="256" r:id="rId8"/>
    <p:sldId id="258" r:id="rId9"/>
    <p:sldId id="260" r:id="rId10"/>
    <p:sldId id="265" r:id="rId11"/>
    <p:sldId id="266" r:id="rId12"/>
    <p:sldId id="264" r:id="rId13"/>
    <p:sldId id="267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ABA"/>
    <a:srgbClr val="E2AC00"/>
    <a:srgbClr val="EDF5E7"/>
    <a:srgbClr val="8EC26A"/>
    <a:srgbClr val="3399FF"/>
    <a:srgbClr val="2DACC5"/>
    <a:srgbClr val="006686"/>
    <a:srgbClr val="00A0D2"/>
    <a:srgbClr val="2FC3C3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25" autoAdjust="0"/>
    <p:restoredTop sz="95097" autoAdjust="0"/>
  </p:normalViewPr>
  <p:slideViewPr>
    <p:cSldViewPr snapToGrid="0" snapToObjects="1">
      <p:cViewPr varScale="1">
        <p:scale>
          <a:sx n="136" d="100"/>
          <a:sy n="136" d="100"/>
        </p:scale>
        <p:origin x="-8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=""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christophe.millet@cea.f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bto.org/fileadmin/user_upload/SandT_2011/presentations/Keynote%20lecture%20R_Garwi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hristophe.millet@cea.fr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mailto:christophe.millet@cea.fr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mailto:christophe.millet@cea.f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github.com/cea-hpc/glos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6" Type="http://schemas.openxmlformats.org/officeDocument/2006/relationships/hyperlink" Target="mailto:christophe.millet@cea.f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260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240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hyperlink" Target="mailto:christophe.millet@cea.fr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70.png"/><Relationship Id="rId9" Type="http://schemas.openxmlformats.org/officeDocument/2006/relationships/image" Target="../media/image53.png"/><Relationship Id="rId14" Type="http://schemas.openxmlformats.org/officeDocument/2006/relationships/hyperlink" Target="mailto:christophe.millet@cea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98347"/>
            <a:ext cx="10691813" cy="89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16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 smtClean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2800991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P1.1-627</a:t>
            </a:r>
            <a:endParaRPr lang="x-none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682744" y="3920311"/>
            <a:ext cx="372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</a:t>
            </a:r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algn="ctr"/>
            <a:r>
              <a:rPr lang="fr-FR" sz="9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</a:t>
            </a:r>
          </a:p>
          <a:p>
            <a:pPr algn="ctr"/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ichier:CEA logo nouveau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57" y="3302539"/>
            <a:ext cx="487432" cy="3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e CMLA est désormais le Centre Borelli et a changé d&amp;#39;adresse &amp;gt;  http://www.centreborelli.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77" y="3223043"/>
            <a:ext cx="508752" cy="5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chier:LOGOS ENS-PARIS-SACLAY UPSAY 2.png —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29" y="3321679"/>
            <a:ext cx="1750028" cy="3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P1.1-627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623211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06" y="1631779"/>
            <a:ext cx="3231841" cy="246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1266" y="1023699"/>
            <a:ext cx="50560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While awaiting signals from a nuclear test, the </a:t>
            </a:r>
            <a:r>
              <a:rPr lang="en-US" sz="1200" dirty="0" smtClean="0"/>
              <a:t>IMS routinely </a:t>
            </a:r>
            <a:r>
              <a:rPr lang="en-US" sz="1200" dirty="0" smtClean="0"/>
              <a:t>detects many events that are attributed to atmospheric processes and referred to as </a:t>
            </a:r>
            <a:r>
              <a:rPr lang="en-US" sz="1200" b="1" dirty="0" err="1" smtClean="0">
                <a:solidFill>
                  <a:srgbClr val="FF0000"/>
                </a:solidFill>
              </a:rPr>
              <a:t>perturbators</a:t>
            </a:r>
            <a:r>
              <a:rPr lang="en-US" sz="1200" dirty="0" smtClean="0"/>
              <a:t> or </a:t>
            </a:r>
            <a:r>
              <a:rPr lang="en-US" sz="1200" b="1" dirty="0" smtClean="0">
                <a:solidFill>
                  <a:srgbClr val="FF0000"/>
                </a:solidFill>
              </a:rPr>
              <a:t>noise</a:t>
            </a:r>
            <a:r>
              <a:rPr lang="en-US" sz="1200" dirty="0" smtClean="0"/>
              <a:t>. These events, known to cause false detections, are an important source of difficulty in the network processing operated at the </a:t>
            </a:r>
            <a:r>
              <a:rPr lang="en-US" sz="1200" dirty="0" smtClean="0"/>
              <a:t>IDC.</a:t>
            </a:r>
          </a:p>
          <a:p>
            <a:pPr algn="just">
              <a:spcBef>
                <a:spcPts val="600"/>
              </a:spcBef>
            </a:pPr>
            <a:r>
              <a:rPr lang="en-US" sz="1200" dirty="0" smtClean="0"/>
              <a:t>Because </a:t>
            </a:r>
            <a:r>
              <a:rPr lang="en-US" sz="1200" dirty="0" smtClean="0"/>
              <a:t>many thousands of events are recorded per day, recent efforts have been made in developing </a:t>
            </a:r>
            <a:r>
              <a:rPr lang="en-US" sz="1200" b="1" dirty="0" smtClean="0">
                <a:solidFill>
                  <a:srgbClr val="FF0000"/>
                </a:solidFill>
              </a:rPr>
              <a:t>probabilistic inference </a:t>
            </a:r>
            <a:r>
              <a:rPr lang="en-US" sz="1200" dirty="0" smtClean="0"/>
              <a:t>for network processing and more recently, for estimating the energy. All these approaches, however, are based on </a:t>
            </a:r>
            <a:r>
              <a:rPr lang="en-US" sz="1200" b="1" dirty="0" smtClean="0">
                <a:solidFill>
                  <a:srgbClr val="FF0000"/>
                </a:solidFill>
              </a:rPr>
              <a:t>priors</a:t>
            </a:r>
            <a:r>
              <a:rPr lang="en-US" sz="1200" dirty="0" smtClean="0"/>
              <a:t> that are poorly constrained, and/or extremely simplified propagation models, that are known to exhibit persistent shortcomings. In this work, we introduce a new hybrid framework to derive prior probability models from waveform </a:t>
            </a:r>
            <a:r>
              <a:rPr lang="en-US" sz="1200" dirty="0" smtClean="0"/>
              <a:t>modelling </a:t>
            </a:r>
            <a:r>
              <a:rPr lang="en-US" sz="1200" dirty="0" smtClean="0"/>
              <a:t>and take advantage of events accumulated in the analyst-reviewed bulletin.</a:t>
            </a:r>
          </a:p>
          <a:p>
            <a:pPr algn="just">
              <a:spcBef>
                <a:spcPts val="600"/>
              </a:spcBef>
            </a:pPr>
            <a:r>
              <a:rPr lang="en-US" sz="1200" dirty="0" smtClean="0"/>
              <a:t>This approach is based on using propagation models in combination with a </a:t>
            </a:r>
            <a:r>
              <a:rPr lang="en-US" sz="1200" b="1" dirty="0" smtClean="0">
                <a:solidFill>
                  <a:srgbClr val="FF0000"/>
                </a:solidFill>
              </a:rPr>
              <a:t>data-driven machine learning </a:t>
            </a:r>
            <a:r>
              <a:rPr lang="en-US" sz="1200" dirty="0" smtClean="0"/>
              <a:t>tool to model the remaining residual that is hidden in data. This approach presents two significant innovations: (1) the capability of converting </a:t>
            </a:r>
            <a:r>
              <a:rPr lang="en-US" sz="1200" dirty="0" err="1" smtClean="0"/>
              <a:t>perturbators</a:t>
            </a:r>
            <a:r>
              <a:rPr lang="en-US" sz="1200" dirty="0" smtClean="0"/>
              <a:t> into information, thereby providing a physical basis for the priors and (2) the opportunity to incorporate on a daily-basis additional atmospheric data in the priors</a:t>
            </a:r>
            <a:r>
              <a:rPr lang="en-US" sz="1200" dirty="0" smtClean="0"/>
              <a:t>.</a:t>
            </a:r>
            <a:endParaRPr lang="en-US" sz="1200" dirty="0" smtClean="0"/>
          </a:p>
        </p:txBody>
      </p:sp>
      <p:pic>
        <p:nvPicPr>
          <p:cNvPr id="1028" name="Picture 4" descr="A Nasa instrument aboard the Terra satellite captured this true-colour image. It shows the remnants of the meteor's passage - seen as a dark shadow cast on thick, white clouds - on December 19 (NZT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18" y="925690"/>
            <a:ext cx="1238290" cy="6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63518" y="1581438"/>
            <a:ext cx="2012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 smtClean="0"/>
              <a:t>Bering bolide (Dec. 2018).</a:t>
            </a:r>
          </a:p>
          <a:p>
            <a:pPr lvl="1"/>
            <a:r>
              <a:rPr lang="en-US" sz="1000" dirty="0" smtClean="0"/>
              <a:t>Terra satellite (NASA)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905225" y="4020427"/>
            <a:ext cx="3175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 smtClean="0"/>
              <a:t>Real-world signals, time windows for </a:t>
            </a:r>
            <a:r>
              <a:rPr lang="en-US" sz="1000" b="1" dirty="0" smtClean="0">
                <a:solidFill>
                  <a:srgbClr val="E2AC00"/>
                </a:solidFill>
              </a:rPr>
              <a:t>tropospheric </a:t>
            </a:r>
            <a:r>
              <a:rPr lang="en-US" sz="1000" b="1" dirty="0" smtClean="0">
                <a:solidFill>
                  <a:srgbClr val="7030A0"/>
                </a:solidFill>
              </a:rPr>
              <a:t>stratospheric </a:t>
            </a:r>
            <a:r>
              <a:rPr lang="en-US" sz="1000" dirty="0" smtClean="0"/>
              <a:t>and</a:t>
            </a:r>
            <a:r>
              <a:rPr lang="en-US" sz="1000" b="1" dirty="0" smtClean="0"/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thermospheric</a:t>
            </a:r>
            <a:r>
              <a:rPr lang="en-US" sz="1000" dirty="0"/>
              <a:t> </a:t>
            </a:r>
            <a:r>
              <a:rPr lang="en-US" sz="1000" dirty="0" smtClean="0"/>
              <a:t>arrivals</a:t>
            </a:r>
            <a:r>
              <a:rPr lang="en-US" sz="1000" dirty="0" smtClean="0"/>
              <a:t> using IDC localization.</a:t>
            </a:r>
            <a:endParaRPr lang="en-US" sz="1000" dirty="0" smtClean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8117918" y="3294632"/>
            <a:ext cx="188464" cy="244305"/>
          </a:xfrm>
          <a:prstGeom prst="straightConnector1">
            <a:avLst/>
          </a:prstGeom>
          <a:ln w="1270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53899" y="3497057"/>
            <a:ext cx="12715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 err="1" smtClean="0"/>
              <a:t>Perturbator</a:t>
            </a:r>
            <a:r>
              <a:rPr lang="en-US" sz="1000" dirty="0" smtClean="0"/>
              <a:t>?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P1.1-627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614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8230" y="881743"/>
            <a:ext cx="49250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Context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The infrasound system routinely detects natural and anthropogenic events; many of them are considered as noise or “</a:t>
            </a:r>
            <a:r>
              <a:rPr lang="en-US" sz="1200" dirty="0" err="1" smtClean="0"/>
              <a:t>perturbators</a:t>
            </a:r>
            <a:r>
              <a:rPr lang="en-US" sz="1200" dirty="0" smtClean="0"/>
              <a:t>”.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Due to the atmospheric state variability, empirical or </a:t>
            </a:r>
            <a:r>
              <a:rPr lang="en-US" sz="1200" dirty="0" smtClean="0"/>
              <a:t>“stochastic</a:t>
            </a:r>
            <a:r>
              <a:rPr lang="en-US" sz="1200" dirty="0" smtClean="0"/>
              <a:t>”</a:t>
            </a:r>
            <a:r>
              <a:rPr lang="en-US" sz="1200" dirty="0" smtClean="0"/>
              <a:t> </a:t>
            </a:r>
            <a:r>
              <a:rPr lang="en-US" sz="1200" dirty="0" smtClean="0"/>
              <a:t>propagation models are necessarily of limited interest when studying a new event in a particular atmospheric state.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10 years ago (</a:t>
            </a:r>
            <a:r>
              <a:rPr lang="en-US" sz="1400" dirty="0" smtClean="0">
                <a:solidFill>
                  <a:srgbClr val="00668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S&amp;T 2011</a:t>
            </a:r>
            <a:r>
              <a:rPr lang="en-US" sz="1400" dirty="0" smtClean="0"/>
              <a:t>) </a:t>
            </a:r>
            <a:r>
              <a:rPr lang="en-US" sz="1200" dirty="0" smtClean="0"/>
              <a:t>two potential innovations arose out from the lecture of R. </a:t>
            </a:r>
            <a:r>
              <a:rPr lang="en-US" sz="1200" dirty="0" err="1" smtClean="0"/>
              <a:t>Garwin</a:t>
            </a:r>
            <a:r>
              <a:rPr lang="en-US" sz="1200" dirty="0" smtClean="0"/>
              <a:t>: </a:t>
            </a:r>
            <a:r>
              <a:rPr lang="en-US" sz="1200" dirty="0" smtClean="0"/>
              <a:t>(1) “</a:t>
            </a:r>
            <a:r>
              <a:rPr lang="en-US" sz="1200" i="1" dirty="0" smtClean="0">
                <a:solidFill>
                  <a:srgbClr val="006686"/>
                </a:solidFill>
              </a:rPr>
              <a:t>automation via AI or ML to maintain or improve performance standards and to reduce cost</a:t>
            </a:r>
            <a:r>
              <a:rPr lang="en-US" sz="1200" dirty="0" smtClean="0"/>
              <a:t>” and (2) “</a:t>
            </a:r>
            <a:r>
              <a:rPr lang="en-US" sz="1200" i="1" dirty="0" smtClean="0">
                <a:solidFill>
                  <a:srgbClr val="006686"/>
                </a:solidFill>
              </a:rPr>
              <a:t>converting noise into signal in order better to discriminate amongst signals</a:t>
            </a:r>
            <a:r>
              <a:rPr lang="en-US" sz="1200" dirty="0" smtClean="0"/>
              <a:t>.”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With recent advances in ML, </a:t>
            </a:r>
            <a:r>
              <a:rPr lang="en-US" sz="1200" dirty="0"/>
              <a:t>t</a:t>
            </a:r>
            <a:r>
              <a:rPr lang="en-US" sz="1200" dirty="0" smtClean="0"/>
              <a:t>ime has come to make (1) &amp; (2) concrete.</a:t>
            </a:r>
          </a:p>
        </p:txBody>
      </p:sp>
      <p:pic>
        <p:nvPicPr>
          <p:cNvPr id="1026" name="Picture 2" descr="https://www.ctbto.org/uploads/pics/st11_header_web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0" y="1019354"/>
            <a:ext cx="3291277" cy="17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645933" y="2755485"/>
            <a:ext cx="338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www.ctbto.org/fileadmin/user_upload/SandT_2011/presentations/Keynote%20lecture%20R_Garwin.pdf</a:t>
            </a:r>
            <a:endParaRPr lang="en-US" sz="1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649462" y="3067629"/>
                <a:ext cx="837766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200" b="1" dirty="0" smtClean="0"/>
                  <a:t>From </a:t>
                </a:r>
                <a:r>
                  <a:rPr lang="en-US" sz="1200" b="1" dirty="0">
                    <a:solidFill>
                      <a:srgbClr val="006686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S&amp;T 2011</a:t>
                </a:r>
                <a:r>
                  <a:rPr lang="en-US" sz="1200" b="1" dirty="0" smtClean="0"/>
                  <a:t> ideas to a new paradigm</a:t>
                </a:r>
                <a:endParaRPr lang="en-US" sz="1200" dirty="0" smtClean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Recurrent Neural Networks </a:t>
                </a:r>
                <a:r>
                  <a:rPr lang="en-US" sz="1200" dirty="0"/>
                  <a:t>(</a:t>
                </a:r>
                <a:r>
                  <a:rPr lang="en-US" sz="1200" dirty="0" smtClean="0"/>
                  <a:t>RNNs) are specifically designed for sequential data processing and forecasting, but training RNNs over long time horizons remains a challenge due to the limited interpretability of these ML techniques.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A physics motivated alternative has been introduced in </a:t>
                </a:r>
                <a:r>
                  <a:rPr lang="en-US" sz="1200" dirty="0" err="1" smtClean="0"/>
                  <a:t>Koopman</a:t>
                </a:r>
                <a:r>
                  <a:rPr lang="en-US" sz="1200" dirty="0" smtClean="0"/>
                  <a:t>-based ML techniques. </a:t>
                </a:r>
                <a:r>
                  <a:rPr lang="en-US" sz="1200" dirty="0" err="1" smtClean="0"/>
                  <a:t>Koopman</a:t>
                </a:r>
                <a:r>
                  <a:rPr lang="en-US" sz="1200" dirty="0" smtClean="0"/>
                  <a:t> theory is based on the insight that nonlinear dynamics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𝑘</m:t>
                        </m:r>
                        <m:r>
                          <a:rPr lang="fr-FR" sz="12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=</m:t>
                    </m:r>
                    <m:r>
                      <a:rPr lang="fr-FR" sz="1200" b="0" i="1" smtClean="0">
                        <a:latin typeface="Cambria Math"/>
                      </a:rPr>
                      <m:t>𝑓</m:t>
                    </m:r>
                    <m:r>
                      <a:rPr lang="fr-FR" sz="1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/>
                  <a:t> denotes the state of the system at time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𝑘</m:t>
                    </m:r>
                    <m:r>
                      <a:rPr lang="fr-FR" sz="1200" b="0" i="1" smtClean="0">
                        <a:latin typeface="Cambria Math"/>
                      </a:rPr>
                      <m:t>∈</m:t>
                    </m:r>
                    <m:r>
                      <a:rPr lang="fr-FR" sz="1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1200" dirty="0" smtClean="0"/>
                  <a:t>) can be fully encoded using an operator that describes how scalar functions propagate in time.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fr-FR" sz="1200" dirty="0" smtClean="0"/>
                  <a:t>	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Unkown</a:t>
                </a:r>
                <a:r>
                  <a:rPr lang="fr-FR" sz="1400" dirty="0" smtClean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fr-FR" sz="1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fr-FR" sz="1400" dirty="0" smtClean="0"/>
                  <a:t> </a:t>
                </a:r>
                <a:r>
                  <a:rPr lang="en-US" sz="1400" b="1" dirty="0" smtClean="0">
                    <a:solidFill>
                      <a:srgbClr val="060ABA"/>
                    </a:solidFill>
                  </a:rPr>
                  <a:t>known</a:t>
                </a:r>
                <a:r>
                  <a:rPr lang="fr-FR" sz="1400" dirty="0" smtClean="0"/>
                  <a:t> signal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latin typeface="Cambria Math"/>
                      </a:rPr>
                      <m:t>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fr-FR" sz="1400" dirty="0" smtClean="0"/>
                  <a:t>.</a:t>
                </a:r>
                <a:endParaRPr lang="fr-FR" sz="1400" dirty="0" smtClean="0"/>
              </a:p>
              <a:p>
                <a:pPr>
                  <a:spcBef>
                    <a:spcPts val="600"/>
                  </a:spcBef>
                </a:pPr>
                <a:r>
                  <a:rPr lang="fr-FR" sz="1000" dirty="0" smtClean="0"/>
                  <a:t>ML: Machine Learning.</a:t>
                </a: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2" y="3067629"/>
                <a:ext cx="8377660" cy="1723549"/>
              </a:xfrm>
              <a:prstGeom prst="rect">
                <a:avLst/>
              </a:prstGeom>
              <a:blipFill rotWithShape="1">
                <a:blip r:embed="rId4"/>
                <a:stretch>
                  <a:fillRect l="-73" b="-10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xmlns="" id="{0CC56037-EE30-4299-90F1-D11D5F3F0857}"/>
                  </a:ext>
                </a:extLst>
              </p:cNvPr>
              <p:cNvSpPr txBox="1"/>
              <p:nvPr/>
            </p:nvSpPr>
            <p:spPr>
              <a:xfrm>
                <a:off x="3448715" y="3231826"/>
                <a:ext cx="4004128" cy="161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… to a ML approach (2021).</a:t>
                </a:r>
                <a:endParaRPr lang="en-US" sz="1200" b="1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An </a:t>
                </a:r>
                <a:r>
                  <a:rPr lang="en-US" sz="1200" dirty="0" err="1" smtClean="0"/>
                  <a:t>autoencoder</a:t>
                </a:r>
                <a:r>
                  <a:rPr lang="en-US" sz="1200" dirty="0" smtClean="0"/>
                  <a:t> (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AE</a:t>
                </a:r>
                <a:r>
                  <a:rPr lang="en-US" sz="1200" dirty="0" smtClean="0"/>
                  <a:t>) is designed so as to </a:t>
                </a:r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embed</a:t>
                </a:r>
                <a:r>
                  <a:rPr lang="en-US" sz="1200" dirty="0" smtClean="0"/>
                  <a:t> </a:t>
                </a:r>
              </a:p>
              <a:p>
                <a:r>
                  <a:rPr lang="en-US" sz="1200" dirty="0"/>
                  <a:t> </a:t>
                </a:r>
                <a:r>
                  <a:rPr lang="en-US" sz="1200" dirty="0" smtClean="0"/>
                  <a:t>    the recorded signal in a low-dimensional latent space. 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Two linear layers with no biases are incorporated to 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sz="1200" i="1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1200" dirty="0" smtClean="0"/>
                  <a:t>. </a:t>
                </a:r>
                <a:r>
                  <a:rPr lang="en-US" sz="1200" dirty="0"/>
                  <a:t>P</a:t>
                </a:r>
                <a:r>
                  <a:rPr lang="en-US" sz="1200" dirty="0" smtClean="0"/>
                  <a:t>hysics modelling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Λ</m:t>
                    </m:r>
                    <m:r>
                      <a:rPr lang="fr-FR" sz="1200" b="0" i="1" smtClean="0">
                        <a:latin typeface="Cambria Math"/>
                      </a:rPr>
                      <m:t>(</m:t>
                    </m:r>
                    <m:r>
                      <a:rPr lang="fr-FR" sz="1200" b="0" i="1" smtClean="0">
                        <a:latin typeface="Cambria Math"/>
                      </a:rPr>
                      <m:t>𝜆</m:t>
                    </m:r>
                    <m:r>
                      <a:rPr lang="fr-FR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/>
                  <a:t> can be added via a penalization term.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The model is trained by minimizing a loss function that guarantees good </a:t>
                </a:r>
                <a:r>
                  <a:rPr lang="en-US" sz="1200" b="1" dirty="0" smtClean="0">
                    <a:solidFill>
                      <a:srgbClr val="0070C0"/>
                    </a:solidFill>
                  </a:rPr>
                  <a:t>reconstruction</a:t>
                </a:r>
                <a:r>
                  <a:rPr lang="en-US" sz="1200" dirty="0" smtClean="0"/>
                  <a:t>, </a:t>
                </a:r>
                <a:r>
                  <a:rPr lang="en-US" sz="12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prediction</a:t>
                </a:r>
                <a:r>
                  <a:rPr lang="en-US" sz="1200" dirty="0" smtClean="0"/>
                  <a:t>,</a:t>
                </a:r>
                <a:r>
                  <a:rPr lang="en-US" sz="1200" dirty="0"/>
                  <a:t> </a:t>
                </a:r>
                <a:r>
                  <a:rPr lang="en-US" sz="1200" b="1" dirty="0" smtClean="0"/>
                  <a:t>consistency</a:t>
                </a:r>
                <a:r>
                  <a:rPr lang="en-US" sz="1200" dirty="0" smtClean="0"/>
                  <a:t>.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C56037-EE30-4299-90F1-D11D5F3F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15" y="3231826"/>
                <a:ext cx="4004128" cy="1616981"/>
              </a:xfrm>
              <a:prstGeom prst="rect">
                <a:avLst/>
              </a:prstGeom>
              <a:blipFill rotWithShape="1">
                <a:blip r:embed="rId2"/>
                <a:stretch>
                  <a:fillRect l="-152" b="-22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P1.1-627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riangle isocèle 52"/>
          <p:cNvSpPr/>
          <p:nvPr/>
        </p:nvSpPr>
        <p:spPr>
          <a:xfrm>
            <a:off x="8125194" y="3034017"/>
            <a:ext cx="187181" cy="18718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>
            <a:off x="8229843" y="2801937"/>
            <a:ext cx="671153" cy="346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H11N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17" y="1720760"/>
            <a:ext cx="1592878" cy="216235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303354" y="3887325"/>
            <a:ext cx="1592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/>
              <a:t>Bernard </a:t>
            </a:r>
            <a:r>
              <a:rPr lang="fr-FR" sz="1000" dirty="0" err="1"/>
              <a:t>Osgood</a:t>
            </a:r>
            <a:r>
              <a:rPr lang="fr-FR" sz="1000" dirty="0"/>
              <a:t> </a:t>
            </a:r>
            <a:r>
              <a:rPr lang="fr-FR" sz="1000" dirty="0" err="1"/>
              <a:t>Koopman</a:t>
            </a:r>
            <a:r>
              <a:rPr lang="fr-FR" sz="1000" dirty="0"/>
              <a:t> </a:t>
            </a:r>
            <a:endParaRPr lang="fr-FR" sz="1000" dirty="0" smtClean="0"/>
          </a:p>
          <a:p>
            <a:pPr algn="ctr"/>
            <a:r>
              <a:rPr lang="fr-FR" sz="1000" dirty="0" smtClean="0"/>
              <a:t>(</a:t>
            </a:r>
            <a:r>
              <a:rPr lang="fr-FR" sz="1000" dirty="0"/>
              <a:t>1900–1981) </a:t>
            </a:r>
            <a:endParaRPr lang="en-US" sz="1000" dirty="0"/>
          </a:p>
        </p:txBody>
      </p:sp>
      <p:pic>
        <p:nvPicPr>
          <p:cNvPr id="60" name="Picture 5" descr="Fig.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" y="3130135"/>
            <a:ext cx="2391039" cy="14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3548625" y="1859752"/>
            <a:ext cx="3249383" cy="1391147"/>
            <a:chOff x="2304090" y="1964048"/>
            <a:chExt cx="4283806" cy="1834011"/>
          </a:xfrm>
        </p:grpSpPr>
        <p:sp>
          <p:nvSpPr>
            <p:cNvPr id="55" name="Rectangle 54"/>
            <p:cNvSpPr/>
            <p:nvPr/>
          </p:nvSpPr>
          <p:spPr>
            <a:xfrm>
              <a:off x="5553176" y="3441811"/>
              <a:ext cx="499150" cy="2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090" y="1964048"/>
              <a:ext cx="4210550" cy="169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5802751" y="2137392"/>
              <a:ext cx="785145" cy="1660667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à coins arrondis 69"/>
          <p:cNvSpPr/>
          <p:nvPr/>
        </p:nvSpPr>
        <p:spPr>
          <a:xfrm>
            <a:off x="6913495" y="1067034"/>
            <a:ext cx="1845979" cy="734414"/>
          </a:xfrm>
          <a:prstGeom prst="wedgeRoundRectCallout">
            <a:avLst/>
          </a:prstGeom>
          <a:solidFill>
            <a:schemeClr val="bg1"/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13" y="1125050"/>
            <a:ext cx="1733400" cy="5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3">
            <a:extLst>
              <a:ext uri="{FF2B5EF4-FFF2-40B4-BE49-F238E27FC236}">
                <a16:creationId xmlns=""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61807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" name="Flèche courbée vers la gauche 1"/>
          <p:cNvSpPr/>
          <p:nvPr/>
        </p:nvSpPr>
        <p:spPr>
          <a:xfrm>
            <a:off x="6840343" y="3006034"/>
            <a:ext cx="388815" cy="659632"/>
          </a:xfrm>
          <a:prstGeom prst="curvedLeftArrow">
            <a:avLst/>
          </a:prstGeom>
          <a:solidFill>
            <a:srgbClr val="E1E1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id="{0CC56037-EE30-4299-90F1-D11D5F3F0857}"/>
                  </a:ext>
                </a:extLst>
              </p:cNvPr>
              <p:cNvSpPr txBox="1"/>
              <p:nvPr/>
            </p:nvSpPr>
            <p:spPr>
              <a:xfrm>
                <a:off x="639990" y="964087"/>
                <a:ext cx="6144197" cy="1030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From the </a:t>
                </a:r>
                <a:r>
                  <a:rPr lang="en-US" sz="1200" b="1" dirty="0" err="1" smtClean="0"/>
                  <a:t>Koopman</a:t>
                </a:r>
                <a:r>
                  <a:rPr lang="en-US" sz="1200" b="1" dirty="0" smtClean="0"/>
                  <a:t> theory (1931) …</a:t>
                </a:r>
                <a:endParaRPr lang="en-US" sz="1200" b="1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There 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exists </a:t>
                </a:r>
                <a:r>
                  <a:rPr lang="en-US" sz="1200" dirty="0" smtClean="0"/>
                  <a:t>a data transformation for any nonlinear dynamical system, so that the evolution of states can be fully represented by a linear map.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The </a:t>
                </a:r>
                <a:r>
                  <a:rPr lang="en-US" sz="1200" dirty="0" err="1" smtClean="0"/>
                  <a:t>Koopman</a:t>
                </a:r>
                <a:r>
                  <a:rPr lang="en-US" sz="1200" dirty="0" smtClean="0"/>
                  <a:t>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200" dirty="0" smtClean="0"/>
                  <a:t> prescribes the evolution  of a scalar function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1200" dirty="0" smtClean="0"/>
                  <a:t> (here the recorded signal) by pulling-back its values from a future time. 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C56037-EE30-4299-90F1-D11D5F3F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0" y="964087"/>
                <a:ext cx="6144197" cy="1030475"/>
              </a:xfrm>
              <a:prstGeom prst="rect">
                <a:avLst/>
              </a:prstGeom>
              <a:blipFill rotWithShape="1">
                <a:blip r:embed="rId7"/>
                <a:stretch>
                  <a:fillRect l="-99" b="-41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10054" y="2806356"/>
                <a:ext cx="986167" cy="443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fr-FR" sz="1400" i="1" smtClean="0">
                              <a:solidFill>
                                <a:srgbClr val="3399FF"/>
                              </a:solidFill>
                              <a:latin typeface="Cambria Math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1400" i="1" smtClean="0"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fr-FR" sz="1400" b="0" i="1" smtClean="0"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solidFill>
                                    <a:srgbClr val="3399FF"/>
                                  </a:solidFill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rgbClr val="3399FF"/>
                              </a:solidFill>
                              <a:latin typeface="Cambria Math"/>
                            </a:rPr>
                            <m:t>encoding</m:t>
                          </m:r>
                        </m:lim>
                      </m:limUpp>
                    </m:oMath>
                  </m:oMathPara>
                </a14:m>
                <a:endParaRPr lang="fr-FR" sz="1400" dirty="0"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4" y="2806356"/>
                <a:ext cx="986167" cy="4437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291037" y="2800579"/>
                <a:ext cx="898701" cy="443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fr-FR" sz="1400" i="1" smtClean="0">
                              <a:solidFill>
                                <a:srgbClr val="2FC3C3"/>
                              </a:solidFill>
                              <a:latin typeface="Cambria Math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1400" i="1" smtClean="0">
                                  <a:solidFill>
                                    <a:srgbClr val="2FC3C3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fr-FR" sz="1400" b="0" i="1" smtClean="0">
                                  <a:solidFill>
                                    <a:srgbClr val="2FC3C3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solidFill>
                                    <a:srgbClr val="2FC3C3"/>
                                  </a:solidFill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rgbClr val="2FC3C3"/>
                              </a:solidFill>
                              <a:latin typeface="Cambria Math"/>
                            </a:rPr>
                            <m:t>decoding</m:t>
                          </m:r>
                        </m:lim>
                      </m:limUpp>
                    </m:oMath>
                  </m:oMathPara>
                </a14:m>
                <a:endParaRPr lang="fr-FR" sz="1400" dirty="0">
                  <a:solidFill>
                    <a:srgbClr val="2FC3C3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37" y="2800579"/>
                <a:ext cx="898701" cy="4437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609131" y="2809149"/>
                <a:ext cx="584147" cy="45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fr-FR" sz="1400" i="1" smtClean="0">
                              <a:solidFill>
                                <a:srgbClr val="E2AC00"/>
                              </a:solidFill>
                              <a:latin typeface="Cambria Math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1400" i="1" smtClean="0">
                                  <a:solidFill>
                                    <a:srgbClr val="E2AC0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fr-FR" sz="1400" b="0" i="1" smtClean="0">
                                  <a:solidFill>
                                    <a:srgbClr val="E2AC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solidFill>
                                    <a:srgbClr val="E2AC00"/>
                                  </a:solidFill>
                                  <a:latin typeface="Cambria Math"/>
                                </a:rPr>
                                <m:t>             </m:t>
                              </m:r>
                            </m:e>
                          </m:groupChr>
                        </m:e>
                        <m:lim>
                          <m:r>
                            <a:rPr lang="fr-FR" sz="1400" b="0" i="1" smtClean="0">
                              <a:solidFill>
                                <a:srgbClr val="E2AC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fr-FR" sz="1400" b="0" i="1" smtClean="0">
                              <a:solidFill>
                                <a:srgbClr val="E2AC00"/>
                              </a:solidFill>
                              <a:latin typeface="Cambria Math"/>
                            </a:rPr>
                            <m:t>↦ </m:t>
                          </m:r>
                          <m:r>
                            <a:rPr lang="fr-FR" sz="1400" b="0" i="1" smtClean="0">
                              <a:solidFill>
                                <a:srgbClr val="E2AC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fr-FR" sz="1400" b="0" i="1" smtClean="0">
                              <a:solidFill>
                                <a:srgbClr val="E2AC00"/>
                              </a:solidFill>
                              <a:latin typeface="Cambria Math"/>
                            </a:rPr>
                            <m:t>+1</m:t>
                          </m:r>
                        </m:lim>
                      </m:limUp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131" y="2809149"/>
                <a:ext cx="584147" cy="452624"/>
              </a:xfrm>
              <a:prstGeom prst="rect">
                <a:avLst/>
              </a:prstGeom>
              <a:blipFill rotWithShape="1">
                <a:blip r:embed="rId10"/>
                <a:stretch>
                  <a:fillRect r="-114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rme libre 7"/>
          <p:cNvSpPr/>
          <p:nvPr/>
        </p:nvSpPr>
        <p:spPr>
          <a:xfrm>
            <a:off x="2020339" y="4002328"/>
            <a:ext cx="445293" cy="461963"/>
          </a:xfrm>
          <a:custGeom>
            <a:avLst/>
            <a:gdLst>
              <a:gd name="connsiteX0" fmla="*/ 309562 w 445293"/>
              <a:gd name="connsiteY0" fmla="*/ 385763 h 461963"/>
              <a:gd name="connsiteX1" fmla="*/ 264318 w 445293"/>
              <a:gd name="connsiteY1" fmla="*/ 440532 h 461963"/>
              <a:gd name="connsiteX2" fmla="*/ 321468 w 445293"/>
              <a:gd name="connsiteY2" fmla="*/ 461963 h 461963"/>
              <a:gd name="connsiteX3" fmla="*/ 445293 w 445293"/>
              <a:gd name="connsiteY3" fmla="*/ 307182 h 461963"/>
              <a:gd name="connsiteX4" fmla="*/ 266700 w 445293"/>
              <a:gd name="connsiteY4" fmla="*/ 78582 h 461963"/>
              <a:gd name="connsiteX5" fmla="*/ 26193 w 445293"/>
              <a:gd name="connsiteY5" fmla="*/ 0 h 461963"/>
              <a:gd name="connsiteX6" fmla="*/ 0 w 445293"/>
              <a:gd name="connsiteY6" fmla="*/ 85725 h 461963"/>
              <a:gd name="connsiteX7" fmla="*/ 235743 w 445293"/>
              <a:gd name="connsiteY7" fmla="*/ 202407 h 461963"/>
              <a:gd name="connsiteX8" fmla="*/ 335756 w 445293"/>
              <a:gd name="connsiteY8" fmla="*/ 290513 h 461963"/>
              <a:gd name="connsiteX9" fmla="*/ 309562 w 445293"/>
              <a:gd name="connsiteY9" fmla="*/ 3857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293" h="461963">
                <a:moveTo>
                  <a:pt x="309562" y="385763"/>
                </a:moveTo>
                <a:lnTo>
                  <a:pt x="264318" y="440532"/>
                </a:lnTo>
                <a:lnTo>
                  <a:pt x="321468" y="461963"/>
                </a:lnTo>
                <a:lnTo>
                  <a:pt x="445293" y="307182"/>
                </a:lnTo>
                <a:lnTo>
                  <a:pt x="266700" y="78582"/>
                </a:lnTo>
                <a:lnTo>
                  <a:pt x="26193" y="0"/>
                </a:lnTo>
                <a:lnTo>
                  <a:pt x="0" y="85725"/>
                </a:lnTo>
                <a:lnTo>
                  <a:pt x="235743" y="202407"/>
                </a:lnTo>
                <a:lnTo>
                  <a:pt x="335756" y="290513"/>
                </a:lnTo>
                <a:lnTo>
                  <a:pt x="309562" y="3857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809108" y="2086788"/>
                <a:ext cx="2696059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</a:rPr>
                        <m:t>𝑔</m:t>
                      </m:r>
                      <m:r>
                        <a:rPr lang="fr-FR" sz="1400" b="0" i="1" smtClean="0">
                          <a:latin typeface="Cambria Math"/>
                        </a:rPr>
                        <m:t>∘</m:t>
                      </m:r>
                      <m:r>
                        <a:rPr lang="fr-FR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r>
                        <a:rPr lang="fr-FR" sz="1400" b="0" i="1" smtClean="0">
                          <a:latin typeface="Cambria Math"/>
                        </a:rPr>
                        <m:t>𝑔</m:t>
                      </m:r>
                      <m:r>
                        <a:rPr lang="fr-FR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sz="1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8" y="2086788"/>
                <a:ext cx="2696059" cy="325025"/>
              </a:xfrm>
              <a:prstGeom prst="rect">
                <a:avLst/>
              </a:prstGeom>
              <a:blipFill rotWithShape="1">
                <a:blip r:embed="rId11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09536" y="3253170"/>
            <a:ext cx="194769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69702" y="3341438"/>
            <a:ext cx="194769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193278" y="3331800"/>
            <a:ext cx="194769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994969" y="3261773"/>
            <a:ext cx="194769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130418" y="2368613"/>
                <a:ext cx="2091535" cy="328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fr-FR" sz="1400" b="0" i="1" smtClean="0">
                        <a:solidFill>
                          <a:srgbClr val="3399FF"/>
                        </a:solidFill>
                        <a:latin typeface="Cambria Math"/>
                      </a:rPr>
                      <m:t>𝜑</m:t>
                    </m:r>
                    <m:r>
                      <a:rPr lang="fr-FR" sz="1400" b="0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E2AC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E2AC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E2AC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∘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2DACC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2DACC5"/>
                            </a:solidFill>
                            <a:latin typeface="Cambria Math"/>
                          </a:rPr>
                          <m:t>𝜑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2DACC5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400" dirty="0" smtClean="0"/>
                  <a:t>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linear</a:t>
                </a:r>
                <a:endParaRPr lang="fr-FR" sz="14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18" y="2368613"/>
                <a:ext cx="2091535" cy="328808"/>
              </a:xfrm>
              <a:prstGeom prst="rect">
                <a:avLst/>
              </a:prstGeom>
              <a:blipFill rotWithShape="1">
                <a:blip r:embed="rId12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>
            <a:spLocks noChangeAspect="1"/>
          </p:cNvSpPr>
          <p:nvPr/>
        </p:nvSpPr>
        <p:spPr>
          <a:xfrm>
            <a:off x="2242985" y="4334400"/>
            <a:ext cx="79829" cy="79200"/>
          </a:xfrm>
          <a:prstGeom prst="ellipse">
            <a:avLst/>
          </a:prstGeom>
          <a:solidFill>
            <a:schemeClr val="accent2">
              <a:lumMod val="75000"/>
              <a:alpha val="6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803819" y="3967449"/>
            <a:ext cx="258344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446902" y="1197038"/>
            <a:ext cx="194769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035074" y="1613175"/>
            <a:ext cx="194769" cy="103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P3.6-622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61807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0CC56037-EE30-4299-90F1-D11D5F3F0857}"/>
                  </a:ext>
                </a:extLst>
              </p:cNvPr>
              <p:cNvSpPr txBox="1"/>
              <p:nvPr/>
            </p:nvSpPr>
            <p:spPr>
              <a:xfrm>
                <a:off x="646332" y="887758"/>
                <a:ext cx="45656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Loss function and minimization</a:t>
                </a:r>
                <a:endParaRPr lang="en-US" sz="1200" b="1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Given a set of observations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𝑘</m:t>
                        </m:r>
                        <m:r>
                          <a:rPr lang="fr-FR" sz="12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sz="1200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200" dirty="0" smtClean="0"/>
                  <a:t> the 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loss function </a:t>
                </a:r>
                <a:r>
                  <a:rPr lang="en-US" sz="1200" dirty="0" smtClean="0"/>
                  <a:t>is defined by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2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 smtClean="0"/>
                  <a:t>has three terms that (1) </a:t>
                </a:r>
                <a:r>
                  <a:rPr lang="en-US" sz="1200" dirty="0" err="1" smtClean="0"/>
                  <a:t>autoencode</a:t>
                </a:r>
                <a:r>
                  <a:rPr lang="en-US" sz="1200" dirty="0" smtClean="0"/>
                  <a:t> the observations, (2) represent forward/backward dynamics and (3) ensure consistency (</a:t>
                </a:r>
                <a:r>
                  <a:rPr lang="en-US" sz="1200" dirty="0" err="1" smtClean="0"/>
                  <a:t>Azencot</a:t>
                </a:r>
                <a:r>
                  <a:rPr lang="en-US" sz="1200" dirty="0" smtClean="0"/>
                  <a:t> </a:t>
                </a:r>
                <a:r>
                  <a:rPr lang="en-US" sz="1200" i="1" dirty="0" smtClean="0"/>
                  <a:t>et al</a:t>
                </a:r>
                <a:r>
                  <a:rPr lang="en-US" sz="1200" dirty="0" smtClean="0"/>
                  <a:t>., 2020).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A fourth additional term (4) can be introduced to </a:t>
                </a:r>
                <a:r>
                  <a:rPr lang="en-US" sz="1200" dirty="0" smtClean="0"/>
                  <a:t>enforce the laws of physics (such as wave propagation).</a:t>
                </a:r>
                <a:endParaRPr lang="en-US" sz="1200" dirty="0" smtClean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C56037-EE30-4299-90F1-D11D5F3F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32" y="887758"/>
                <a:ext cx="4565610" cy="1384995"/>
              </a:xfrm>
              <a:prstGeom prst="rect">
                <a:avLst/>
              </a:prstGeom>
              <a:blipFill rotWithShape="1">
                <a:blip r:embed="rId2"/>
                <a:stretch>
                  <a:fillRect b="-2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456633" y="887758"/>
                <a:ext cx="3733907" cy="1797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kumimoji="0" lang="fr-F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fr-F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kumimoji="0" lang="fr-FR" sz="12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fr-FR" sz="12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d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fr-FR" sz="12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id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kumimoji="0" lang="fr-FR" sz="1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(1)</m:t>
                          </m:r>
                        </m:lim>
                      </m:limLow>
                      <m:r>
                        <a:rPr kumimoji="0" lang="fr-F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fr-F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kumimoji="0" lang="fr-FR" sz="12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fr-FR" sz="12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kumimoji="0" lang="fr-FR" sz="12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𝑘𝑙</m:t>
                                      </m:r>
                                    </m:sub>
                                    <m:sup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𝑘𝑙</m:t>
                                      </m:r>
                                    </m:sub>
                                    <m:sup>
                                      <m:r>
                                        <a:rPr kumimoji="0" lang="fr-FR" sz="12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kumimoji="0" lang="fr-F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kumimoji="0" lang="fr-FR" sz="1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(2)</m:t>
                          </m:r>
                        </m:lim>
                      </m:limLow>
                      <m:r>
                        <a:rPr kumimoji="0" lang="fr-F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fr-F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kumimoji="0" lang="fr-FR" sz="1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(3)</m:t>
                          </m:r>
                        </m:lim>
                      </m:limLow>
                      <m:r>
                        <a:rPr kumimoji="0" lang="fr-FR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fr-FR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fr-FR" sz="12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Λ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0" lang="fr-FR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fr-FR" sz="12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Λ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r>
                            <a:rPr kumimoji="0" lang="fr-FR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(4)</m:t>
                          </m:r>
                        </m:lim>
                      </m:limLow>
                    </m:oMath>
                  </m:oMathPara>
                </a14:m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defTabSz="914400"/>
                <a:endParaRPr lang="fr-FR" sz="1200" i="1" dirty="0" smtClean="0">
                  <a:latin typeface="Cambria Math"/>
                </a:endParaRPr>
              </a:p>
              <a:p>
                <a:pPr defTabSz="914400"/>
                <a14:m>
                  <m:oMath xmlns:m="http://schemas.openxmlformats.org/officeDocument/2006/math">
                    <m:sSubSup>
                      <m:sSubSupPr>
                        <m:ctrlPr>
                          <a:rPr lang="fr-FR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12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fr-FR" sz="12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200">
                            <a:latin typeface="Cambria Math"/>
                          </a:rPr>
                          <m:t>id</m:t>
                        </m:r>
                      </m:sup>
                    </m:sSubSup>
                    <m:r>
                      <a:rPr lang="fr-FR" sz="1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sz="1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fr-FR" sz="1200" i="1" smtClean="0">
                                    <a:solidFill>
                                      <a:srgbClr val="3399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solidFill>
                                      <a:srgbClr val="3399FF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1200" i="1">
                                    <a:solidFill>
                                      <a:srgbClr val="3399FF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fr-FR" sz="12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fr-FR" sz="12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sz="12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200" dirty="0"/>
                  <a:t>.</a:t>
                </a:r>
                <a:endParaRPr lang="fr-FR" sz="1200" i="1" dirty="0" smtClean="0">
                  <a:latin typeface="Cambria Math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1200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𝑘𝑙</m:t>
                          </m:r>
                        </m:sub>
                        <m:sup>
                          <m:r>
                            <a:rPr lang="fr-FR" sz="1200" i="1">
                              <a:latin typeface="Cambria Math"/>
                            </a:rPr>
                            <m:t>±</m:t>
                          </m:r>
                        </m:sup>
                      </m:sSubSup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sz="12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1200" i="1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lang="fr-FR" sz="12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fr-FR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200" i="1" smtClean="0"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fr-FR" sz="1200" i="1">
                                  <a:latin typeface="Cambria Math"/>
                                </a:rPr>
                                <m:t>∘</m:t>
                              </m:r>
                              <m:sSubSup>
                                <m:sSubSupPr>
                                  <m:ctrlPr>
                                    <a:rPr lang="fr-FR" sz="1200" i="1" smtClean="0">
                                      <a:solidFill>
                                        <a:srgbClr val="E2AC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i="1">
                                      <a:solidFill>
                                        <a:srgbClr val="E2AC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E2AC00"/>
                                      </a:solidFill>
                                      <a:latin typeface="Cambria Math"/>
                                    </a:rPr>
                                    <m:t>±</m:t>
                                  </m:r>
                                </m:sub>
                                <m:sup>
                                  <m:r>
                                    <a:rPr lang="fr-FR" sz="1200" i="1">
                                      <a:solidFill>
                                        <a:srgbClr val="E2AC0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</m:sSubSup>
                              <m:r>
                                <a:rPr lang="fr-FR" sz="1200" i="1">
                                  <a:latin typeface="Cambria Math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fr-FR" sz="12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fr-FR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12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1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200" dirty="0" smtClean="0"/>
              </a:p>
              <a:p>
                <a:pPr defTabSz="914400"/>
                <a:endParaRPr lang="en-US" sz="120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633" y="887758"/>
                <a:ext cx="3733907" cy="1797993"/>
              </a:xfrm>
              <a:prstGeom prst="rect">
                <a:avLst/>
              </a:prstGeom>
              <a:blipFill rotWithShape="1">
                <a:blip r:embed="rId3"/>
                <a:stretch>
                  <a:fillRect t="-31864" r="-27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CC56037-EE30-4299-90F1-D11D5F3F0857}"/>
              </a:ext>
            </a:extLst>
          </p:cNvPr>
          <p:cNvSpPr txBox="1"/>
          <p:nvPr/>
        </p:nvSpPr>
        <p:spPr>
          <a:xfrm>
            <a:off x="646332" y="2361522"/>
            <a:ext cx="6697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just">
              <a:buNone/>
            </a:pPr>
            <a:r>
              <a:rPr lang="en-US" sz="1200" b="1" dirty="0" smtClean="0"/>
              <a:t>ML in practice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Machine learning library: </a:t>
            </a:r>
            <a:r>
              <a:rPr lang="en-US" sz="1200" b="1" dirty="0" err="1" smtClean="0"/>
              <a:t>PyTorch</a:t>
            </a:r>
            <a:r>
              <a:rPr lang="en-US" sz="1200" dirty="0" smtClean="0"/>
              <a:t>. Weights </a:t>
            </a:r>
            <a:r>
              <a:rPr lang="en-US" sz="1200" dirty="0"/>
              <a:t>are computed using the deep-learning Adam </a:t>
            </a:r>
            <a:r>
              <a:rPr lang="en-US" sz="1200" dirty="0" smtClean="0"/>
              <a:t>algorithm.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Parallelization using </a:t>
            </a:r>
            <a:r>
              <a:rPr lang="en-US" sz="1200" dirty="0" err="1" smtClean="0"/>
              <a:t>GLoST</a:t>
            </a:r>
            <a:r>
              <a:rPr lang="en-US" sz="1200" dirty="0" smtClean="0"/>
              <a:t> - </a:t>
            </a:r>
            <a:r>
              <a:rPr lang="en-US" sz="1200" i="1" dirty="0" smtClean="0"/>
              <a:t>Greedy Launcher of Small Tasks</a:t>
            </a:r>
            <a:r>
              <a:rPr lang="en-US" sz="1200" dirty="0" smtClean="0"/>
              <a:t> (</a:t>
            </a:r>
            <a:r>
              <a:rPr lang="en-US" sz="1200" dirty="0" smtClean="0">
                <a:hlinkClick r:id="rId4"/>
              </a:rPr>
              <a:t>https://github.com/cea-hpc/glost</a:t>
            </a:r>
            <a:r>
              <a:rPr lang="en-US" sz="1200" dirty="0" smtClean="0"/>
              <a:t>) and thousands of cores are involved to select the best </a:t>
            </a:r>
            <a:r>
              <a:rPr lang="en-US" sz="1200" b="1" dirty="0" smtClean="0">
                <a:solidFill>
                  <a:srgbClr val="FF0000"/>
                </a:solidFill>
              </a:rPr>
              <a:t>KAE</a:t>
            </a:r>
            <a:r>
              <a:rPr lang="en-US" sz="1200" dirty="0" smtClean="0"/>
              <a:t>s (</a:t>
            </a:r>
            <a:r>
              <a:rPr lang="en-US" sz="1200" dirty="0" err="1" smtClean="0"/>
              <a:t>Koopman</a:t>
            </a:r>
            <a:r>
              <a:rPr lang="en-US" sz="1200" dirty="0" smtClean="0"/>
              <a:t> AEs).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Supercomputer: COBALT (CEA’s TGCC computing </a:t>
            </a:r>
            <a:r>
              <a:rPr lang="en-US" sz="1200" dirty="0" err="1" smtClean="0"/>
              <a:t>centre</a:t>
            </a:r>
            <a:r>
              <a:rPr lang="en-US" sz="1200" dirty="0" smtClean="0"/>
              <a:t>) upgraded in 2019 to reach 2.4 Pflop.s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*.</a:t>
            </a:r>
            <a:endParaRPr lang="en-US" sz="1800" i="1" dirty="0" smtClean="0"/>
          </a:p>
          <a:p>
            <a:pPr marL="0" lvl="1" indent="0">
              <a:buNone/>
            </a:pPr>
            <a:endParaRPr lang="en-US" sz="1200" b="1" dirty="0" smtClean="0"/>
          </a:p>
          <a:p>
            <a:pPr marL="0" lvl="1" indent="0">
              <a:buNone/>
            </a:pPr>
            <a:r>
              <a:rPr lang="en-US" sz="1200" b="1" dirty="0" smtClean="0"/>
              <a:t>Optimization of the KAE architecture in (</a:t>
            </a:r>
            <a:r>
              <a:rPr lang="en-US" sz="1200" b="1" dirty="0" err="1" smtClean="0"/>
              <a:t>Te</a:t>
            </a:r>
            <a:r>
              <a:rPr lang="en-US" sz="1200" b="1" dirty="0" smtClean="0"/>
              <a:t>, Bo)-space</a:t>
            </a:r>
            <a:endParaRPr lang="en-US" sz="1200" dirty="0" smtClean="0"/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The size of </a:t>
            </a:r>
            <a:r>
              <a:rPr lang="en-US" sz="1200" dirty="0" smtClean="0"/>
              <a:t>the first </a:t>
            </a:r>
            <a:r>
              <a:rPr lang="en-US" sz="1200" dirty="0" smtClean="0"/>
              <a:t>layer is adapted using </a:t>
            </a:r>
            <a:r>
              <a:rPr lang="en-US" sz="1200" dirty="0" err="1" smtClean="0"/>
              <a:t>Takens</a:t>
            </a:r>
            <a:r>
              <a:rPr lang="en-US" sz="1200" dirty="0" smtClean="0"/>
              <a:t>’ embedding, </a:t>
            </a:r>
          </a:p>
          <a:p>
            <a:pPr marL="0" lvl="1"/>
            <a:r>
              <a:rPr lang="en-US" sz="1200" dirty="0" smtClean="0"/>
              <a:t>     which </a:t>
            </a:r>
            <a:r>
              <a:rPr lang="en-US" sz="1200" dirty="0" smtClean="0"/>
              <a:t>introduces </a:t>
            </a:r>
            <a:r>
              <a:rPr lang="en-US" sz="1200" dirty="0" smtClean="0"/>
              <a:t>two </a:t>
            </a:r>
            <a:r>
              <a:rPr lang="en-US" sz="1200" dirty="0" err="1" smtClean="0"/>
              <a:t>hyperparameters</a:t>
            </a:r>
            <a:r>
              <a:rPr lang="en-US" sz="1200" dirty="0" smtClean="0"/>
              <a:t> for the KAE: the </a:t>
            </a:r>
          </a:p>
          <a:p>
            <a:pPr marL="0" lvl="1"/>
            <a:r>
              <a:rPr lang="en-US" sz="1200" i="1" dirty="0"/>
              <a:t> </a:t>
            </a:r>
            <a:r>
              <a:rPr lang="en-US" sz="1200" i="1" dirty="0" smtClean="0"/>
              <a:t>    Taken Embedding Delay Dimension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rgbClr val="3399FF"/>
                </a:solidFill>
              </a:rPr>
              <a:t>Te</a:t>
            </a:r>
            <a:r>
              <a:rPr lang="en-US" sz="1200" dirty="0" smtClean="0">
                <a:solidFill>
                  <a:srgbClr val="3399FF"/>
                </a:solidFill>
              </a:rPr>
              <a:t> </a:t>
            </a:r>
            <a:r>
              <a:rPr lang="en-US" sz="1200" dirty="0" smtClean="0"/>
              <a:t>and the </a:t>
            </a:r>
            <a:r>
              <a:rPr lang="en-US" sz="1200" i="1" dirty="0" smtClean="0"/>
              <a:t>Bottleneck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rgbClr val="E2AC00"/>
                </a:solidFill>
              </a:rPr>
              <a:t>Bo. </a:t>
            </a: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7449247" y="2409123"/>
            <a:ext cx="1644353" cy="2182632"/>
            <a:chOff x="7092279" y="1516361"/>
            <a:chExt cx="2222101" cy="2949503"/>
          </a:xfrm>
        </p:grpSpPr>
        <p:sp>
          <p:nvSpPr>
            <p:cNvPr id="10" name="Triangle isocèle 9"/>
            <p:cNvSpPr/>
            <p:nvPr/>
          </p:nvSpPr>
          <p:spPr>
            <a:xfrm>
              <a:off x="8037909" y="2891213"/>
              <a:ext cx="216024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158683" y="2623372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H11N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8" y="1516361"/>
              <a:ext cx="1721429" cy="359752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064" y="1981908"/>
              <a:ext cx="1659316" cy="181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Espace réservé du texte 2"/>
            <p:cNvSpPr txBox="1">
              <a:spLocks/>
            </p:cNvSpPr>
            <p:nvPr/>
          </p:nvSpPr>
          <p:spPr>
            <a:xfrm>
              <a:off x="7092279" y="3929213"/>
              <a:ext cx="2222101" cy="53665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9239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chemeClr val="bg2"/>
                </a:buClr>
                <a:buSzPct val="90000"/>
                <a:buFont typeface="Wingdings" pitchFamily="2" charset="2"/>
                <a:buChar char="Ø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7700" indent="-28575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chemeClr val="bg2"/>
                </a:buClr>
                <a:buSzPct val="90000"/>
                <a:buFont typeface="Wingdings" pitchFamily="2" charset="2"/>
                <a:buChar char="è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chemeClr val="accent2"/>
                </a:buClr>
                <a:buSzPct val="9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100000"/>
                </a:lnSpc>
                <a:buNone/>
              </a:pPr>
              <a:r>
                <a:rPr lang="en-US" sz="1000" dirty="0" smtClean="0"/>
                <a:t>*10080 </a:t>
              </a:r>
              <a:r>
                <a:rPr lang="en-US" sz="1000" dirty="0"/>
                <a:t>cores from Intel </a:t>
              </a:r>
              <a:r>
                <a:rPr lang="en-US" sz="1000" dirty="0" err="1"/>
                <a:t>Skylake</a:t>
              </a:r>
              <a:r>
                <a:rPr lang="en-US" sz="1000" dirty="0"/>
                <a:t> processors (6148), set up in a Atos SEQUANA </a:t>
              </a:r>
              <a:r>
                <a:rPr lang="en-US" sz="1000" dirty="0" smtClean="0"/>
                <a:t>cell.</a:t>
              </a:r>
              <a:endParaRPr lang="fr-FR" sz="1000" dirty="0"/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5158750" y="3588450"/>
            <a:ext cx="1902089" cy="813342"/>
            <a:chOff x="2840350" y="2217759"/>
            <a:chExt cx="1902089" cy="813342"/>
          </a:xfrm>
        </p:grpSpPr>
        <p:cxnSp>
          <p:nvCxnSpPr>
            <p:cNvPr id="39" name="Connecteur droit 38"/>
            <p:cNvCxnSpPr>
              <a:stCxn id="31" idx="6"/>
              <a:endCxn id="15" idx="2"/>
            </p:cNvCxnSpPr>
            <p:nvPr/>
          </p:nvCxnSpPr>
          <p:spPr>
            <a:xfrm>
              <a:off x="2983470" y="2287567"/>
              <a:ext cx="227016" cy="1117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31" idx="6"/>
              <a:endCxn id="18" idx="2"/>
            </p:cNvCxnSpPr>
            <p:nvPr/>
          </p:nvCxnSpPr>
          <p:spPr>
            <a:xfrm>
              <a:off x="2983470" y="2287567"/>
              <a:ext cx="227016" cy="329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>
              <a:stCxn id="31" idx="6"/>
              <a:endCxn id="19" idx="2"/>
            </p:cNvCxnSpPr>
            <p:nvPr/>
          </p:nvCxnSpPr>
          <p:spPr>
            <a:xfrm>
              <a:off x="2983470" y="2287567"/>
              <a:ext cx="227016" cy="553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stCxn id="32" idx="6"/>
              <a:endCxn id="18" idx="2"/>
            </p:cNvCxnSpPr>
            <p:nvPr/>
          </p:nvCxnSpPr>
          <p:spPr>
            <a:xfrm>
              <a:off x="2980750" y="2507613"/>
              <a:ext cx="229736" cy="109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>
              <a:stCxn id="32" idx="6"/>
              <a:endCxn id="19" idx="2"/>
            </p:cNvCxnSpPr>
            <p:nvPr/>
          </p:nvCxnSpPr>
          <p:spPr>
            <a:xfrm>
              <a:off x="2980750" y="2507613"/>
              <a:ext cx="229736" cy="333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32" idx="6"/>
              <a:endCxn id="15" idx="2"/>
            </p:cNvCxnSpPr>
            <p:nvPr/>
          </p:nvCxnSpPr>
          <p:spPr>
            <a:xfrm flipV="1">
              <a:off x="2980750" y="2399366"/>
              <a:ext cx="229736" cy="108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stCxn id="33" idx="6"/>
              <a:endCxn id="15" idx="2"/>
            </p:cNvCxnSpPr>
            <p:nvPr/>
          </p:nvCxnSpPr>
          <p:spPr>
            <a:xfrm flipV="1">
              <a:off x="2980750" y="2399366"/>
              <a:ext cx="229736" cy="3463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33" idx="6"/>
              <a:endCxn id="18" idx="2"/>
            </p:cNvCxnSpPr>
            <p:nvPr/>
          </p:nvCxnSpPr>
          <p:spPr>
            <a:xfrm flipV="1">
              <a:off x="2980750" y="2617426"/>
              <a:ext cx="229736" cy="1283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33" idx="6"/>
              <a:endCxn id="19" idx="2"/>
            </p:cNvCxnSpPr>
            <p:nvPr/>
          </p:nvCxnSpPr>
          <p:spPr>
            <a:xfrm>
              <a:off x="2980750" y="2745762"/>
              <a:ext cx="229736" cy="9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34" idx="6"/>
              <a:endCxn id="19" idx="2"/>
            </p:cNvCxnSpPr>
            <p:nvPr/>
          </p:nvCxnSpPr>
          <p:spPr>
            <a:xfrm flipV="1">
              <a:off x="2980750" y="2840777"/>
              <a:ext cx="229736" cy="1205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stCxn id="34" idx="6"/>
              <a:endCxn id="18" idx="2"/>
            </p:cNvCxnSpPr>
            <p:nvPr/>
          </p:nvCxnSpPr>
          <p:spPr>
            <a:xfrm flipV="1">
              <a:off x="2980750" y="2617426"/>
              <a:ext cx="229736" cy="3438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>
              <a:stCxn id="34" idx="6"/>
              <a:endCxn id="15" idx="2"/>
            </p:cNvCxnSpPr>
            <p:nvPr/>
          </p:nvCxnSpPr>
          <p:spPr>
            <a:xfrm flipV="1">
              <a:off x="2980750" y="2399366"/>
              <a:ext cx="229736" cy="561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>
              <a:stCxn id="15" idx="6"/>
              <a:endCxn id="16" idx="2"/>
            </p:cNvCxnSpPr>
            <p:nvPr/>
          </p:nvCxnSpPr>
          <p:spPr>
            <a:xfrm>
              <a:off x="3350886" y="2399366"/>
              <a:ext cx="177131" cy="939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stCxn id="15" idx="6"/>
              <a:endCxn id="35" idx="2"/>
            </p:cNvCxnSpPr>
            <p:nvPr/>
          </p:nvCxnSpPr>
          <p:spPr>
            <a:xfrm>
              <a:off x="3350886" y="2399366"/>
              <a:ext cx="179494" cy="344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>
              <a:stCxn id="18" idx="6"/>
              <a:endCxn id="16" idx="2"/>
            </p:cNvCxnSpPr>
            <p:nvPr/>
          </p:nvCxnSpPr>
          <p:spPr>
            <a:xfrm flipV="1">
              <a:off x="3350886" y="2493324"/>
              <a:ext cx="177131" cy="124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>
              <a:stCxn id="19" idx="6"/>
              <a:endCxn id="35" idx="2"/>
            </p:cNvCxnSpPr>
            <p:nvPr/>
          </p:nvCxnSpPr>
          <p:spPr>
            <a:xfrm flipV="1">
              <a:off x="3350886" y="2744312"/>
              <a:ext cx="179494" cy="964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>
              <a:stCxn id="18" idx="6"/>
              <a:endCxn id="35" idx="2"/>
            </p:cNvCxnSpPr>
            <p:nvPr/>
          </p:nvCxnSpPr>
          <p:spPr>
            <a:xfrm>
              <a:off x="3350886" y="2617426"/>
              <a:ext cx="179494" cy="126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>
              <a:stCxn id="19" idx="6"/>
              <a:endCxn id="16" idx="2"/>
            </p:cNvCxnSpPr>
            <p:nvPr/>
          </p:nvCxnSpPr>
          <p:spPr>
            <a:xfrm flipV="1">
              <a:off x="3350886" y="2493324"/>
              <a:ext cx="177131" cy="347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3528017" y="2423532"/>
              <a:ext cx="140400" cy="139584"/>
            </a:xfrm>
            <a:prstGeom prst="ellipse">
              <a:avLst/>
            </a:prstGeom>
            <a:solidFill>
              <a:srgbClr val="FFC000">
                <a:alpha val="16000"/>
              </a:srgb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530380" y="2674520"/>
              <a:ext cx="140400" cy="139584"/>
            </a:xfrm>
            <a:prstGeom prst="ellipse">
              <a:avLst/>
            </a:prstGeom>
            <a:solidFill>
              <a:srgbClr val="FFC000">
                <a:alpha val="16000"/>
              </a:srgb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210486" y="2770985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210486" y="2547634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210486" y="2329574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843070" y="2217775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840350" y="2437821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840350" y="2675970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40350" y="2891517"/>
              <a:ext cx="140400" cy="139584"/>
            </a:xfrm>
            <a:prstGeom prst="ellipse">
              <a:avLst/>
            </a:prstGeom>
            <a:solidFill>
              <a:srgbClr val="3399FF">
                <a:alpha val="16000"/>
              </a:srgbClr>
            </a:solidFill>
            <a:ln w="19050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6" name="Connecteur droit 105"/>
            <p:cNvCxnSpPr>
              <a:stCxn id="129" idx="6"/>
              <a:endCxn id="128" idx="2"/>
            </p:cNvCxnSpPr>
            <p:nvPr/>
          </p:nvCxnSpPr>
          <p:spPr>
            <a:xfrm flipH="1">
              <a:off x="4372303" y="2287551"/>
              <a:ext cx="227016" cy="1117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>
              <a:stCxn id="129" idx="6"/>
              <a:endCxn id="127" idx="2"/>
            </p:cNvCxnSpPr>
            <p:nvPr/>
          </p:nvCxnSpPr>
          <p:spPr>
            <a:xfrm flipH="1">
              <a:off x="4372303" y="2287551"/>
              <a:ext cx="227016" cy="329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>
              <a:stCxn id="129" idx="6"/>
              <a:endCxn id="126" idx="2"/>
            </p:cNvCxnSpPr>
            <p:nvPr/>
          </p:nvCxnSpPr>
          <p:spPr>
            <a:xfrm flipH="1">
              <a:off x="4372303" y="2287551"/>
              <a:ext cx="227016" cy="553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>
              <a:stCxn id="130" idx="6"/>
              <a:endCxn id="127" idx="2"/>
            </p:cNvCxnSpPr>
            <p:nvPr/>
          </p:nvCxnSpPr>
          <p:spPr>
            <a:xfrm flipH="1">
              <a:off x="4372303" y="2507597"/>
              <a:ext cx="229736" cy="109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>
              <a:stCxn id="130" idx="6"/>
              <a:endCxn id="126" idx="2"/>
            </p:cNvCxnSpPr>
            <p:nvPr/>
          </p:nvCxnSpPr>
          <p:spPr>
            <a:xfrm flipH="1">
              <a:off x="4372303" y="2507597"/>
              <a:ext cx="229736" cy="333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>
              <a:stCxn id="130" idx="6"/>
              <a:endCxn id="128" idx="2"/>
            </p:cNvCxnSpPr>
            <p:nvPr/>
          </p:nvCxnSpPr>
          <p:spPr>
            <a:xfrm flipH="1" flipV="1">
              <a:off x="4372303" y="2399350"/>
              <a:ext cx="229736" cy="108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>
              <a:stCxn id="131" idx="6"/>
              <a:endCxn id="128" idx="2"/>
            </p:cNvCxnSpPr>
            <p:nvPr/>
          </p:nvCxnSpPr>
          <p:spPr>
            <a:xfrm flipH="1" flipV="1">
              <a:off x="4372303" y="2399350"/>
              <a:ext cx="229736" cy="3463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>
              <a:stCxn id="131" idx="6"/>
              <a:endCxn id="127" idx="2"/>
            </p:cNvCxnSpPr>
            <p:nvPr/>
          </p:nvCxnSpPr>
          <p:spPr>
            <a:xfrm flipH="1" flipV="1">
              <a:off x="4372303" y="2617410"/>
              <a:ext cx="229736" cy="1283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>
              <a:stCxn id="131" idx="6"/>
              <a:endCxn id="126" idx="2"/>
            </p:cNvCxnSpPr>
            <p:nvPr/>
          </p:nvCxnSpPr>
          <p:spPr>
            <a:xfrm flipH="1">
              <a:off x="4372303" y="2745746"/>
              <a:ext cx="229736" cy="9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>
              <a:stCxn id="132" idx="6"/>
              <a:endCxn id="126" idx="2"/>
            </p:cNvCxnSpPr>
            <p:nvPr/>
          </p:nvCxnSpPr>
          <p:spPr>
            <a:xfrm flipH="1" flipV="1">
              <a:off x="4372303" y="2840761"/>
              <a:ext cx="229736" cy="1205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132" idx="6"/>
              <a:endCxn id="127" idx="2"/>
            </p:cNvCxnSpPr>
            <p:nvPr/>
          </p:nvCxnSpPr>
          <p:spPr>
            <a:xfrm flipH="1" flipV="1">
              <a:off x="4372303" y="2617410"/>
              <a:ext cx="229736" cy="3438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>
              <a:stCxn id="132" idx="6"/>
              <a:endCxn id="128" idx="2"/>
            </p:cNvCxnSpPr>
            <p:nvPr/>
          </p:nvCxnSpPr>
          <p:spPr>
            <a:xfrm flipH="1" flipV="1">
              <a:off x="4372303" y="2399350"/>
              <a:ext cx="229736" cy="561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>
              <a:stCxn id="128" idx="6"/>
              <a:endCxn id="124" idx="2"/>
            </p:cNvCxnSpPr>
            <p:nvPr/>
          </p:nvCxnSpPr>
          <p:spPr>
            <a:xfrm flipH="1">
              <a:off x="4054772" y="2399350"/>
              <a:ext cx="177131" cy="939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>
              <a:stCxn id="128" idx="6"/>
              <a:endCxn id="125" idx="2"/>
            </p:cNvCxnSpPr>
            <p:nvPr/>
          </p:nvCxnSpPr>
          <p:spPr>
            <a:xfrm flipH="1">
              <a:off x="4052409" y="2399350"/>
              <a:ext cx="179494" cy="344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>
              <a:stCxn id="127" idx="6"/>
              <a:endCxn id="124" idx="2"/>
            </p:cNvCxnSpPr>
            <p:nvPr/>
          </p:nvCxnSpPr>
          <p:spPr>
            <a:xfrm flipH="1" flipV="1">
              <a:off x="4054772" y="2493308"/>
              <a:ext cx="177131" cy="124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>
              <a:stCxn id="126" idx="6"/>
              <a:endCxn id="125" idx="2"/>
            </p:cNvCxnSpPr>
            <p:nvPr/>
          </p:nvCxnSpPr>
          <p:spPr>
            <a:xfrm flipH="1" flipV="1">
              <a:off x="4052409" y="2744296"/>
              <a:ext cx="179494" cy="964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>
              <a:stCxn id="127" idx="6"/>
              <a:endCxn id="125" idx="2"/>
            </p:cNvCxnSpPr>
            <p:nvPr/>
          </p:nvCxnSpPr>
          <p:spPr>
            <a:xfrm flipH="1">
              <a:off x="4052409" y="2617410"/>
              <a:ext cx="179494" cy="126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>
              <a:stCxn id="126" idx="6"/>
              <a:endCxn id="124" idx="2"/>
            </p:cNvCxnSpPr>
            <p:nvPr/>
          </p:nvCxnSpPr>
          <p:spPr>
            <a:xfrm flipH="1" flipV="1">
              <a:off x="4054772" y="2493308"/>
              <a:ext cx="177131" cy="347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/>
            <p:cNvSpPr/>
            <p:nvPr/>
          </p:nvSpPr>
          <p:spPr>
            <a:xfrm flipH="1">
              <a:off x="3914372" y="2423516"/>
              <a:ext cx="140400" cy="139584"/>
            </a:xfrm>
            <a:prstGeom prst="ellipse">
              <a:avLst/>
            </a:prstGeom>
            <a:solidFill>
              <a:srgbClr val="FFC000">
                <a:alpha val="16000"/>
              </a:srgb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 flipH="1">
              <a:off x="3912009" y="2674504"/>
              <a:ext cx="140400" cy="139584"/>
            </a:xfrm>
            <a:prstGeom prst="ellipse">
              <a:avLst/>
            </a:prstGeom>
            <a:solidFill>
              <a:srgbClr val="FFC000">
                <a:alpha val="16000"/>
              </a:srgb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 flipH="1">
              <a:off x="4231903" y="2770969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 flipH="1">
              <a:off x="4231903" y="2547618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 flipH="1">
              <a:off x="4231903" y="2329558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Ellipse 128"/>
            <p:cNvSpPr/>
            <p:nvPr/>
          </p:nvSpPr>
          <p:spPr>
            <a:xfrm flipH="1">
              <a:off x="4599319" y="2217759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Ellipse 129"/>
            <p:cNvSpPr/>
            <p:nvPr/>
          </p:nvSpPr>
          <p:spPr>
            <a:xfrm flipH="1">
              <a:off x="4602039" y="2437805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Ellipse 130"/>
            <p:cNvSpPr/>
            <p:nvPr/>
          </p:nvSpPr>
          <p:spPr>
            <a:xfrm flipH="1">
              <a:off x="4602039" y="2675954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Ellipse 131"/>
            <p:cNvSpPr/>
            <p:nvPr/>
          </p:nvSpPr>
          <p:spPr>
            <a:xfrm flipH="1">
              <a:off x="4602039" y="2891501"/>
              <a:ext cx="140400" cy="139584"/>
            </a:xfrm>
            <a:prstGeom prst="ellipse">
              <a:avLst/>
            </a:prstGeom>
            <a:solidFill>
              <a:srgbClr val="00B050">
                <a:alpha val="16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4" name="Connecteur droit 133"/>
            <p:cNvCxnSpPr>
              <a:stCxn id="16" idx="6"/>
              <a:endCxn id="124" idx="6"/>
            </p:cNvCxnSpPr>
            <p:nvPr/>
          </p:nvCxnSpPr>
          <p:spPr>
            <a:xfrm flipV="1">
              <a:off x="3668417" y="2493308"/>
              <a:ext cx="245955" cy="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>
              <a:stCxn id="35" idx="6"/>
              <a:endCxn id="125" idx="6"/>
            </p:cNvCxnSpPr>
            <p:nvPr/>
          </p:nvCxnSpPr>
          <p:spPr>
            <a:xfrm flipV="1">
              <a:off x="3670780" y="2744296"/>
              <a:ext cx="241229" cy="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>
              <a:stCxn id="16" idx="6"/>
              <a:endCxn id="125" idx="6"/>
            </p:cNvCxnSpPr>
            <p:nvPr/>
          </p:nvCxnSpPr>
          <p:spPr>
            <a:xfrm>
              <a:off x="3668417" y="2493324"/>
              <a:ext cx="243592" cy="25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>
              <a:stCxn id="35" idx="6"/>
              <a:endCxn id="124" idx="6"/>
            </p:cNvCxnSpPr>
            <p:nvPr/>
          </p:nvCxnSpPr>
          <p:spPr>
            <a:xfrm flipV="1">
              <a:off x="3670780" y="2493308"/>
              <a:ext cx="243592" cy="251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ZoneTexte 147"/>
          <p:cNvSpPr txBox="1"/>
          <p:nvPr/>
        </p:nvSpPr>
        <p:spPr>
          <a:xfrm>
            <a:off x="5020334" y="4401792"/>
            <a:ext cx="478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3399FF"/>
                </a:solidFill>
              </a:rPr>
              <a:t>Te=4</a:t>
            </a:r>
            <a:endParaRPr lang="fr-FR" sz="1200" dirty="0">
              <a:solidFill>
                <a:srgbClr val="3399FF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5695754" y="421570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E2AC00"/>
                </a:solidFill>
              </a:rPr>
              <a:t>Bo=2</a:t>
            </a:r>
            <a:endParaRPr lang="fr-FR" sz="1200" dirty="0">
              <a:solidFill>
                <a:srgbClr val="E2AC00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01571" y="4447368"/>
            <a:ext cx="4202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O. </a:t>
            </a:r>
            <a:r>
              <a:rPr lang="fr-FR" sz="800" dirty="0" err="1" smtClean="0"/>
              <a:t>Azencot</a:t>
            </a:r>
            <a:r>
              <a:rPr lang="fr-FR" sz="800" dirty="0" smtClean="0"/>
              <a:t>, N. B. </a:t>
            </a:r>
            <a:r>
              <a:rPr lang="fr-FR" sz="800" dirty="0" err="1" smtClean="0"/>
              <a:t>Erichson</a:t>
            </a:r>
            <a:r>
              <a:rPr lang="fr-FR" sz="800" dirty="0" smtClean="0"/>
              <a:t>, V. Lin, M. W. </a:t>
            </a:r>
            <a:r>
              <a:rPr lang="fr-FR" sz="800" dirty="0" err="1" smtClean="0"/>
              <a:t>Mahoney</a:t>
            </a:r>
            <a:r>
              <a:rPr lang="fr-FR" sz="800" dirty="0"/>
              <a:t> </a:t>
            </a:r>
            <a:r>
              <a:rPr lang="fr-FR" sz="800" dirty="0" smtClean="0"/>
              <a:t>(2020). </a:t>
            </a:r>
            <a:r>
              <a:rPr lang="fr-FR" sz="800" dirty="0" err="1" smtClean="0"/>
              <a:t>Forecasting</a:t>
            </a:r>
            <a:r>
              <a:rPr lang="fr-FR" sz="800" dirty="0" smtClean="0"/>
              <a:t> </a:t>
            </a:r>
            <a:r>
              <a:rPr lang="fr-FR" sz="800" dirty="0" err="1"/>
              <a:t>s</a:t>
            </a:r>
            <a:r>
              <a:rPr lang="fr-FR" sz="800" dirty="0" err="1" smtClean="0"/>
              <a:t>equential</a:t>
            </a:r>
            <a:r>
              <a:rPr lang="fr-FR" sz="800" dirty="0" smtClean="0"/>
              <a:t> </a:t>
            </a:r>
            <a:r>
              <a:rPr lang="fr-FR" sz="800" dirty="0"/>
              <a:t>d</a:t>
            </a:r>
            <a:r>
              <a:rPr lang="fr-FR" sz="800" dirty="0" smtClean="0"/>
              <a:t>ata </a:t>
            </a:r>
            <a:r>
              <a:rPr lang="fr-FR" sz="800" dirty="0" err="1"/>
              <a:t>using</a:t>
            </a:r>
            <a:r>
              <a:rPr lang="fr-FR" sz="800" dirty="0"/>
              <a:t> </a:t>
            </a:r>
            <a:r>
              <a:rPr lang="fr-FR" sz="800" dirty="0" smtClean="0"/>
              <a:t>consistent </a:t>
            </a:r>
            <a:r>
              <a:rPr lang="fr-FR" sz="800" dirty="0" err="1"/>
              <a:t>Koopman</a:t>
            </a:r>
            <a:r>
              <a:rPr lang="fr-FR" sz="800" dirty="0"/>
              <a:t> </a:t>
            </a:r>
            <a:r>
              <a:rPr lang="fr-FR" sz="800" dirty="0" err="1"/>
              <a:t>a</a:t>
            </a:r>
            <a:r>
              <a:rPr lang="fr-FR" sz="800" dirty="0" err="1" smtClean="0"/>
              <a:t>utoencoders</a:t>
            </a:r>
            <a:r>
              <a:rPr lang="fr-FR" sz="800" dirty="0"/>
              <a:t>, https://</a:t>
            </a:r>
            <a:r>
              <a:rPr lang="fr-FR" sz="800" dirty="0" smtClean="0"/>
              <a:t>arxiv.org/abs/2003.02236</a:t>
            </a:r>
          </a:p>
        </p:txBody>
      </p:sp>
      <p:sp>
        <p:nvSpPr>
          <p:cNvPr id="77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P3.6-622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618073" y="253698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01" y="911390"/>
            <a:ext cx="1922485" cy="76899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26" y="2922209"/>
            <a:ext cx="2384748" cy="195917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57" y="1655338"/>
            <a:ext cx="3134702" cy="169860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998547" y="4443867"/>
            <a:ext cx="1918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200" dirty="0" smtClean="0"/>
              <a:t>Lorenz attractor captured by the KAE.</a:t>
            </a:r>
            <a:endParaRPr lang="en-US" sz="12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2657285" y="1496348"/>
            <a:ext cx="1297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42" y="2572059"/>
            <a:ext cx="3661200" cy="869400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>
            <a:off x="2613711" y="3497858"/>
            <a:ext cx="10843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8" y="911390"/>
            <a:ext cx="3661200" cy="8694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496398" y="1613354"/>
            <a:ext cx="3258562" cy="180359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1540990" y="2504642"/>
            <a:ext cx="411029" cy="262069"/>
          </a:xfrm>
          <a:prstGeom prst="line">
            <a:avLst/>
          </a:prstGeom>
          <a:ln w="254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2342390" y="1496348"/>
            <a:ext cx="314895" cy="404017"/>
          </a:xfrm>
          <a:prstGeom prst="line">
            <a:avLst/>
          </a:prstGeom>
          <a:ln w="254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2435620" y="3131980"/>
            <a:ext cx="178091" cy="365879"/>
          </a:xfrm>
          <a:prstGeom prst="line">
            <a:avLst/>
          </a:prstGeom>
          <a:ln w="254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42" y="1795886"/>
            <a:ext cx="3661200" cy="8694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1332203" y="2237498"/>
            <a:ext cx="243066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solidFill>
                  <a:srgbClr val="FFC000"/>
                </a:solidFill>
              </a:rPr>
              <a:t>B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1417556" y="2503967"/>
            <a:ext cx="1319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585717" y="1232167"/>
            <a:ext cx="250857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 smtClean="0">
                <a:solidFill>
                  <a:srgbClr val="FFC000"/>
                </a:solidFill>
              </a:rPr>
              <a:t>A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527739" y="3442948"/>
            <a:ext cx="237873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 smtClean="0">
                <a:solidFill>
                  <a:srgbClr val="FFC000"/>
                </a:solidFill>
              </a:rPr>
              <a:t>C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990941" y="1049522"/>
            <a:ext cx="250857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 smtClean="0">
                <a:solidFill>
                  <a:srgbClr val="FFC000"/>
                </a:solidFill>
              </a:rPr>
              <a:t>A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72361" y="1884934"/>
            <a:ext cx="1406743" cy="168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6263958" y="2093472"/>
            <a:ext cx="243066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263958" y="2810351"/>
            <a:ext cx="237873" cy="27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>
                <a:solidFill>
                  <a:srgbClr val="FFC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4493217" y="3276045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latin typeface="Cambria Math"/>
                        </a:rPr>
                        <m:t>Te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217" y="3276045"/>
                <a:ext cx="386644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cteur droit avec flèche 59"/>
          <p:cNvCxnSpPr/>
          <p:nvPr/>
        </p:nvCxnSpPr>
        <p:spPr>
          <a:xfrm>
            <a:off x="4062811" y="3418210"/>
            <a:ext cx="50271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1191704" y="1496348"/>
                <a:ext cx="3962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>
                          <a:latin typeface="Cambria Math"/>
                        </a:rPr>
                        <m:t>B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/>
                        </a:rPr>
                        <m:t>o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04" y="1496348"/>
                <a:ext cx="396262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avec flèche 61"/>
          <p:cNvCxnSpPr/>
          <p:nvPr/>
        </p:nvCxnSpPr>
        <p:spPr>
          <a:xfrm flipV="1">
            <a:off x="1539220" y="1466764"/>
            <a:ext cx="0" cy="40235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90" y="2209390"/>
            <a:ext cx="310015" cy="1332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8150027" y="3270100"/>
                <a:ext cx="3319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fr-FR" sz="1200" b="1" dirty="0" smtClean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27" y="3270100"/>
                <a:ext cx="331992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cteur droit avec flèche 64"/>
          <p:cNvCxnSpPr/>
          <p:nvPr/>
        </p:nvCxnSpPr>
        <p:spPr>
          <a:xfrm>
            <a:off x="4172241" y="1166512"/>
            <a:ext cx="0" cy="157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3690411" y="1211337"/>
            <a:ext cx="0" cy="157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476529" y="958143"/>
            <a:ext cx="57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/>
              <a:t>108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970410" y="915155"/>
            <a:ext cx="57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/>
              <a:t>125</a:t>
            </a:r>
            <a:endParaRPr lang="fr-FR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ZoneTexte 68"/>
              <p:cNvSpPr txBox="1"/>
              <p:nvPr/>
            </p:nvSpPr>
            <p:spPr>
              <a:xfrm>
                <a:off x="1840496" y="925675"/>
                <a:ext cx="16722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Pr</m:t>
                      </m:r>
                      <m:r>
                        <a:rPr lang="fr-FR" sz="1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𝜏</m:t>
                      </m:r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&lt;20%)</m:t>
                      </m:r>
                    </m:oMath>
                  </m:oMathPara>
                </a14:m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496" y="925675"/>
                <a:ext cx="1672266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4694269" y="1891282"/>
                <a:ext cx="11673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𝝉</m:t>
                    </m:r>
                    <m:r>
                      <a:rPr lang="fr-FR" sz="1200" b="1" i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𝛿</m:t>
                    </m:r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&lt;0.2</m:t>
                    </m:r>
                  </m:oMath>
                </a14:m>
                <a:r>
                  <a:rPr lang="fr-FR" sz="1200" dirty="0" smtClean="0">
                    <a:solidFill>
                      <a:schemeClr val="tx1"/>
                    </a:solidFill>
                  </a:rPr>
                  <a:t> </a:t>
                </a:r>
                <a:endParaRPr lang="fr-FR" sz="120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69" y="1891282"/>
                <a:ext cx="1167324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/>
          <p:cNvCxnSpPr/>
          <p:nvPr/>
        </p:nvCxnSpPr>
        <p:spPr>
          <a:xfrm>
            <a:off x="7706324" y="3416945"/>
            <a:ext cx="502716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647309" y="3640952"/>
                <a:ext cx="63512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Results for the chaotic Lorenz time series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1" i="1" smtClean="0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fr-FR" sz="1200" b="1" i="0" smtClean="0">
                            <a:latin typeface="Cambria Math"/>
                          </a:rPr>
                          <m:t>𝚲</m:t>
                        </m:r>
                      </m:sub>
                    </m:sSub>
                    <m:r>
                      <a:rPr lang="fr-FR" sz="1200" b="1" i="1" smtClean="0">
                        <a:latin typeface="Cambria Math"/>
                      </a:rPr>
                      <m:t>=</m:t>
                    </m:r>
                    <m:r>
                      <a:rPr lang="fr-FR" sz="12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1200" b="1" dirty="0" smtClean="0"/>
                  <a:t>)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The prediction time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FFC00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sz="1200" dirty="0" smtClean="0"/>
                  <a:t> can </a:t>
                </a:r>
                <a:r>
                  <a:rPr lang="en-US" sz="1200" dirty="0"/>
                  <a:t>b</a:t>
                </a:r>
                <a:r>
                  <a:rPr lang="en-US" sz="1200" dirty="0" smtClean="0"/>
                  <a:t>e estimated through the root-mean-square (</a:t>
                </a:r>
                <a:r>
                  <a:rPr lang="en-US" sz="1200" dirty="0" err="1" smtClean="0"/>
                  <a:t>rms</a:t>
                </a:r>
                <a:r>
                  <a:rPr lang="en-US" sz="1200" dirty="0" smtClean="0"/>
                  <a:t>) error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1200" dirty="0" smtClean="0"/>
                  <a:t> between the </a:t>
                </a:r>
                <a:r>
                  <a:rPr lang="en-US" sz="1200" b="1" dirty="0" smtClean="0">
                    <a:solidFill>
                      <a:srgbClr val="FFC000"/>
                    </a:solidFill>
                  </a:rPr>
                  <a:t>KAE prediction </a:t>
                </a:r>
                <a:r>
                  <a:rPr lang="en-US" sz="1200" dirty="0" smtClean="0"/>
                  <a:t>and the signal obtained by </a:t>
                </a:r>
                <a:r>
                  <a:rPr lang="en-US" sz="1200" b="1" dirty="0" smtClean="0">
                    <a:solidFill>
                      <a:srgbClr val="0070C0"/>
                    </a:solidFill>
                  </a:rPr>
                  <a:t>numerically solving </a:t>
                </a:r>
                <a:r>
                  <a:rPr lang="en-US" sz="1200" dirty="0" smtClean="0"/>
                  <a:t>the differential equations.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The performance 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Te</m:t>
                    </m:r>
                    <m:r>
                      <a:rPr lang="fr-FR" sz="12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Bo</m:t>
                    </m:r>
                  </m:oMath>
                </a14:m>
                <a:r>
                  <a:rPr lang="en-US" sz="1200" dirty="0" smtClean="0"/>
                  <a:t>)-space exhibits two regimes (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𝜏</m:t>
                    </m:r>
                    <m:r>
                      <a:rPr lang="fr-FR" sz="12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𝜏</m:t>
                    </m:r>
                    <m:r>
                      <a:rPr lang="fr-FR" sz="12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≃60</m:t>
                    </m:r>
                  </m:oMath>
                </a14:m>
                <a:r>
                  <a:rPr lang="en-US" sz="1200" dirty="0" smtClean="0"/>
                  <a:t>).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For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𝜏</m:t>
                    </m:r>
                    <m:r>
                      <a:rPr lang="fr-FR" sz="12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2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fr-FR" sz="1200" b="0" i="1" smtClean="0">
                            <a:latin typeface="Cambria Math"/>
                          </a:rPr>
                          <m:t>(</m:t>
                        </m:r>
                        <m:r>
                          <a:rPr lang="fr-FR" sz="1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𝜏</m:t>
                        </m:r>
                        <m:r>
                          <a:rPr lang="fr-FR" sz="1200" b="0" i="1" smtClean="0">
                            <a:latin typeface="Cambria Math"/>
                          </a:rPr>
                          <m:t>|</m:t>
                        </m:r>
                        <m:r>
                          <a:rPr lang="fr-FR" sz="1200" b="0" i="1" smtClean="0">
                            <a:latin typeface="Cambria Math"/>
                          </a:rPr>
                          <m:t>𝛿</m:t>
                        </m:r>
                        <m:r>
                          <a:rPr lang="fr-FR" sz="1200" b="0" i="1" smtClean="0">
                            <a:latin typeface="Cambria Math"/>
                          </a:rPr>
                          <m:t>&lt;0.2)</m:t>
                        </m:r>
                      </m:e>
                    </m:func>
                  </m:oMath>
                </a14:m>
                <a:r>
                  <a:rPr lang="en-US" sz="1200" dirty="0" smtClean="0"/>
                  <a:t> has three modes that are related to trajectory changes in the phase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200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sz="1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 smtClean="0"/>
                  <a:t>.</a:t>
                </a:r>
                <a:endParaRPr lang="fr-FR" sz="1200" dirty="0" smtClean="0"/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9" y="3640952"/>
                <a:ext cx="6351238" cy="1200329"/>
              </a:xfrm>
              <a:prstGeom prst="rect">
                <a:avLst/>
              </a:prstGeom>
              <a:blipFill rotWithShape="1">
                <a:blip r:embed="rId14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24369" y="874995"/>
                <a:ext cx="15753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None/>
                </a:pPr>
                <a:r>
                  <a:rPr lang="en-US" sz="1200" b="1" dirty="0" smtClean="0"/>
                  <a:t>Prediction time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sz="12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200" dirty="0" smtClean="0"/>
                  <a:t>for tolerance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𝛿</m:t>
                    </m:r>
                    <m:r>
                      <a:rPr lang="en-US" sz="1200" b="0" i="1" smtClean="0">
                        <a:latin typeface="Cambria Math"/>
                      </a:rPr>
                      <m:t>&lt;0.2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9" y="874995"/>
                <a:ext cx="1575363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necteur droit 72"/>
          <p:cNvCxnSpPr/>
          <p:nvPr/>
        </p:nvCxnSpPr>
        <p:spPr>
          <a:xfrm flipV="1">
            <a:off x="8142754" y="1185097"/>
            <a:ext cx="221445" cy="277306"/>
          </a:xfrm>
          <a:prstGeom prst="line">
            <a:avLst/>
          </a:prstGeom>
          <a:ln w="25400">
            <a:solidFill>
              <a:srgbClr val="FFC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8064142" y="1608833"/>
            <a:ext cx="251881" cy="360394"/>
          </a:xfrm>
          <a:prstGeom prst="line">
            <a:avLst/>
          </a:prstGeom>
          <a:ln w="25400">
            <a:solidFill>
              <a:srgbClr val="0070C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8142754" y="916242"/>
            <a:ext cx="12482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200" b="1" dirty="0" smtClean="0">
                <a:solidFill>
                  <a:srgbClr val="FFC000"/>
                </a:solidFill>
              </a:rPr>
              <a:t>KAE predictor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53476" y="1905807"/>
            <a:ext cx="95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Solving the equations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78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8763" y="883470"/>
            <a:ext cx="595379" cy="13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texte, aiguille, outil&#10;&#10;Description générée automatiquement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B54DFD-99CA-43DD-8C2B-8D078A82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78" y="897748"/>
            <a:ext cx="2593012" cy="150170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273636" y="1850053"/>
            <a:ext cx="414795" cy="171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102025" y="990600"/>
            <a:ext cx="1177884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P3.6-622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618073" y="253698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ZoneTexte 71"/>
              <p:cNvSpPr txBox="1"/>
              <p:nvPr/>
            </p:nvSpPr>
            <p:spPr>
              <a:xfrm>
                <a:off x="646332" y="897748"/>
                <a:ext cx="49984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First results obtained with </a:t>
                </a:r>
                <a:r>
                  <a:rPr lang="en-US" sz="1200" b="1" dirty="0" smtClean="0"/>
                  <a:t>simple and complex </a:t>
                </a:r>
                <a:r>
                  <a:rPr lang="en-US" sz="1200" b="1" dirty="0" smtClean="0"/>
                  <a:t>signals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/>
                          </a:rPr>
                          <m:t>Λ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200" dirty="0" smtClean="0"/>
                  <a:t> (i.e. with no constraint on the physical model) the KAE prediction can be used as 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a signal prior </a:t>
                </a:r>
                <a:r>
                  <a:rPr lang="en-US" sz="1200" dirty="0" smtClean="0"/>
                  <a:t>in detection methods to filter out the atmospheric dynamics [see </a:t>
                </a:r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❶</a:t>
                </a:r>
                <a:r>
                  <a:rPr lang="fr-FR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200" dirty="0" smtClean="0"/>
                  <a:t>and </a:t>
                </a:r>
                <a:r>
                  <a:rPr lang="en-US" sz="1200" dirty="0" smtClean="0"/>
                  <a:t>P3.6-622].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Recurrent patterns</a:t>
                </a:r>
                <a:r>
                  <a:rPr lang="en-US" sz="1200" dirty="0"/>
                  <a:t> due to localized natural events </a:t>
                </a:r>
                <a:r>
                  <a:rPr lang="en-US" sz="1200" dirty="0" smtClean="0"/>
                  <a:t>(e.g., volcanoes) can be either predicted </a:t>
                </a:r>
                <a:r>
                  <a:rPr lang="en-US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>
                            <a:latin typeface="Cambria Math"/>
                          </a:rPr>
                          <m:t>Λ</m:t>
                        </m:r>
                      </m:sub>
                    </m:sSub>
                    <m:r>
                      <a:rPr lang="fr-FR" sz="1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200" dirty="0"/>
                  <a:t>) [see </a:t>
                </a:r>
                <a:r>
                  <a:rPr lang="fr-FR" sz="1200" dirty="0">
                    <a:solidFill>
                      <a:srgbClr val="FF0000"/>
                    </a:solidFill>
                  </a:rPr>
                  <a:t>❷</a:t>
                </a:r>
                <a:r>
                  <a:rPr lang="en-US" sz="1200" dirty="0"/>
                  <a:t> and P3.6-615</a:t>
                </a:r>
                <a:r>
                  <a:rPr lang="en-US" sz="1200" dirty="0" smtClean="0"/>
                  <a:t>] or used to estimate model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>
                            <a:latin typeface="Cambria Math"/>
                          </a:rPr>
                          <m:t>Λ</m:t>
                        </m:r>
                      </m:sub>
                    </m:sSub>
                    <m:r>
                      <a:rPr lang="fr-FR" sz="12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1200" dirty="0"/>
                  <a:t>) </a:t>
                </a:r>
                <a:r>
                  <a:rPr lang="en-US" sz="1200" dirty="0" smtClean="0"/>
                  <a:t>[</a:t>
                </a:r>
                <a:r>
                  <a:rPr lang="en-US" sz="1200" dirty="0"/>
                  <a:t>e.g.,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/>
                      </a:rPr>
                      <m:t>𝜆</m:t>
                    </m:r>
                    <m:r>
                      <a:rPr lang="fr-FR" sz="1200" i="1">
                        <a:latin typeface="Cambria Math"/>
                      </a:rPr>
                      <m:t>=</m:t>
                    </m:r>
                    <m:r>
                      <a:rPr lang="fr-FR" sz="12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1200" dirty="0"/>
                  <a:t>, </a:t>
                </a:r>
                <a:r>
                  <a:rPr lang="en-US" sz="1200" dirty="0" smtClean="0"/>
                  <a:t>see </a:t>
                </a:r>
                <a:r>
                  <a:rPr lang="en-US" sz="1200" dirty="0">
                    <a:solidFill>
                      <a:srgbClr val="060ABA"/>
                    </a:solidFill>
                  </a:rPr>
                  <a:t>❸</a:t>
                </a:r>
                <a:r>
                  <a:rPr lang="en-US" sz="1200" dirty="0"/>
                  <a:t>]. These parameters can </a:t>
                </a:r>
                <a:r>
                  <a:rPr lang="en-US" sz="1200" dirty="0" smtClean="0"/>
                  <a:t>then be </a:t>
                </a:r>
                <a:r>
                  <a:rPr lang="en-US" sz="1200" dirty="0"/>
                  <a:t>used as (data-driven)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model priors </a:t>
                </a:r>
                <a:r>
                  <a:rPr lang="en-US" sz="1200" dirty="0"/>
                  <a:t>in the Bayesian methods.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fr-FR" sz="1200" dirty="0" smtClean="0"/>
              </a:p>
            </p:txBody>
          </p:sp>
        </mc:Choice>
        <mc:Fallback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32" y="897748"/>
                <a:ext cx="4998468" cy="1754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1" y="2773707"/>
            <a:ext cx="3257180" cy="1399786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300403" y="3836679"/>
            <a:ext cx="38250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5896" y="2815499"/>
            <a:ext cx="114298" cy="123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32330" y="2776088"/>
            <a:ext cx="68825" cy="123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200000" flipV="1">
            <a:off x="2423224" y="1179730"/>
            <a:ext cx="68825" cy="319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6200000" flipV="1">
            <a:off x="2381031" y="2384669"/>
            <a:ext cx="123825" cy="3319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94729" y="3188925"/>
            <a:ext cx="951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KAE</a:t>
            </a:r>
            <a:r>
              <a:rPr lang="en-US" sz="1000" dirty="0" smtClean="0">
                <a:solidFill>
                  <a:srgbClr val="FF0000"/>
                </a:solidFill>
              </a:rPr>
              <a:t> Prediction</a:t>
            </a:r>
            <a:endParaRPr lang="en-US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53395" y="3815769"/>
            <a:ext cx="715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12.5 days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8178" y="4278925"/>
            <a:ext cx="166687" cy="51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101155" y="3493424"/>
            <a:ext cx="241956" cy="0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096193" y="3315814"/>
            <a:ext cx="241956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296899" y="3363438"/>
            <a:ext cx="951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WRF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5074" y="2815499"/>
            <a:ext cx="1337256" cy="1166812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3661" y="279656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❶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9576" y="1700104"/>
            <a:ext cx="216043" cy="186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828410" y="4028991"/>
                <a:ext cx="42933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Prediction </a:t>
                </a:r>
                <a:r>
                  <a:rPr lang="en-US" sz="1000" dirty="0" smtClean="0"/>
                  <a:t>provided by KAE and simulation with WRF for the time derivative of pressure [see also P3.6-622]. </a:t>
                </a:r>
                <a14:m>
                  <m:oMath xmlns:m="http://schemas.openxmlformats.org/officeDocument/2006/math">
                    <m:r>
                      <a:rPr lang="fr-FR" sz="1000" b="1" i="0" smtClean="0">
                        <a:latin typeface="Cambria Math"/>
                      </a:rPr>
                      <m:t>𝐓𝐞</m:t>
                    </m:r>
                    <m:r>
                      <a:rPr lang="fr-FR" sz="1000" b="1" i="1" smtClean="0">
                        <a:latin typeface="Cambria Math"/>
                      </a:rPr>
                      <m:t>=</m:t>
                    </m:r>
                    <m:r>
                      <a:rPr lang="fr-FR" sz="1000" b="1" i="1" smtClean="0">
                        <a:latin typeface="Cambria Math"/>
                      </a:rPr>
                      <m:t>𝟔𝟎𝟑</m:t>
                    </m:r>
                    <m:r>
                      <a:rPr lang="fr-FR" sz="10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0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1000" b="1" i="0" dirty="0" smtClean="0">
                        <a:latin typeface="Cambria Math"/>
                      </a:rPr>
                      <m:t>𝐁𝐨</m:t>
                    </m:r>
                    <m:r>
                      <a:rPr lang="fr-FR" sz="1000" b="1" i="1" dirty="0" smtClean="0">
                        <a:latin typeface="Cambria Math"/>
                      </a:rPr>
                      <m:t>=</m:t>
                    </m:r>
                    <m:r>
                      <a:rPr lang="fr-FR" sz="1000" b="1" i="1" dirty="0" smtClean="0">
                        <a:latin typeface="Cambria Math"/>
                      </a:rPr>
                      <m:t>𝟑𝟑</m:t>
                    </m:r>
                  </m:oMath>
                </a14:m>
                <a:r>
                  <a:rPr lang="en-US" sz="1000" b="1" dirty="0" smtClean="0"/>
                  <a:t>.</a:t>
                </a:r>
                <a:endParaRPr lang="en-US" sz="10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0" y="4028991"/>
                <a:ext cx="429334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7223605" y="3861003"/>
                <a:ext cx="202430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Velocity distribution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000" dirty="0" smtClean="0"/>
                  <a:t> (m.s</a:t>
                </a:r>
                <a:r>
                  <a:rPr lang="en-US" sz="1000" baseline="30000" dirty="0" smtClean="0"/>
                  <a:t>-1</a:t>
                </a:r>
                <a:r>
                  <a:rPr lang="en-US" sz="1000" dirty="0" smtClean="0"/>
                  <a:t>) provided by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000" b="0" i="0" smtClean="0">
                            <a:latin typeface="Cambria Math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sz="1000" dirty="0" smtClean="0"/>
                  <a:t> and tapered box-car distribution (</a:t>
                </a:r>
                <a:r>
                  <a:rPr lang="en-US" sz="1000" b="1" dirty="0" err="1" smtClean="0">
                    <a:solidFill>
                      <a:srgbClr val="060ABA"/>
                    </a:solidFill>
                  </a:rPr>
                  <a:t>stratos</a:t>
                </a:r>
                <a:r>
                  <a:rPr lang="en-US" sz="1000" b="1" dirty="0" smtClean="0">
                    <a:solidFill>
                      <a:srgbClr val="060ABA"/>
                    </a:solidFill>
                  </a:rPr>
                  <a:t>. </a:t>
                </a:r>
                <a:r>
                  <a:rPr lang="en-US" sz="1000" dirty="0" smtClean="0"/>
                  <a:t>phase, </a:t>
                </a:r>
                <a:r>
                  <a:rPr lang="en-US" sz="1000" dirty="0" err="1" smtClean="0"/>
                  <a:t>Blom</a:t>
                </a:r>
                <a:r>
                  <a:rPr lang="en-US" sz="1000" dirty="0" smtClean="0"/>
                  <a:t> </a:t>
                </a:r>
                <a:r>
                  <a:rPr lang="en-US" sz="1000" i="1" dirty="0" smtClean="0"/>
                  <a:t>et al.</a:t>
                </a:r>
                <a:r>
                  <a:rPr lang="en-US" sz="1000" dirty="0" smtClean="0"/>
                  <a:t>,</a:t>
                </a:r>
                <a:r>
                  <a:rPr lang="en-US" sz="1000" i="1" dirty="0" smtClean="0"/>
                  <a:t> </a:t>
                </a:r>
                <a:r>
                  <a:rPr lang="en-US" sz="1000" dirty="0" smtClean="0"/>
                  <a:t>2015). </a:t>
                </a:r>
              </a:p>
              <a:p>
                <a14:m>
                  <m:oMath xmlns:m="http://schemas.openxmlformats.org/officeDocument/2006/math">
                    <m:r>
                      <a:rPr lang="fr-FR" sz="1000" b="1" i="0" smtClean="0">
                        <a:latin typeface="Cambria Math"/>
                      </a:rPr>
                      <m:t>𝐓𝐞</m:t>
                    </m:r>
                    <m:r>
                      <a:rPr lang="fr-FR" sz="1000" b="1" i="1" smtClean="0">
                        <a:latin typeface="Cambria Math"/>
                      </a:rPr>
                      <m:t>=</m:t>
                    </m:r>
                    <m:r>
                      <a:rPr lang="fr-FR" sz="1000" b="1" i="1" smtClean="0">
                        <a:latin typeface="Cambria Math"/>
                      </a:rPr>
                      <m:t>𝟐𝟎𝟎</m:t>
                    </m:r>
                  </m:oMath>
                </a14:m>
                <a:r>
                  <a:rPr lang="en-US" sz="1000" b="1" dirty="0" smtClean="0"/>
                  <a:t>, </a:t>
                </a:r>
                <a14:m>
                  <m:oMath xmlns:m="http://schemas.openxmlformats.org/officeDocument/2006/math">
                    <m:r>
                      <a:rPr lang="fr-FR" sz="1000" b="1" i="0" smtClean="0">
                        <a:latin typeface="Cambria Math"/>
                      </a:rPr>
                      <m:t>𝐁𝐨</m:t>
                    </m:r>
                    <m:r>
                      <a:rPr lang="fr-FR" sz="1000" b="1" i="1" smtClean="0">
                        <a:latin typeface="Cambria Math"/>
                      </a:rPr>
                      <m:t>=</m:t>
                    </m:r>
                    <m:r>
                      <a:rPr lang="fr-FR" sz="1000" b="1" i="1" smtClean="0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1000" b="1" dirty="0" smtClean="0"/>
                  <a:t>.</a:t>
                </a: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05" y="3861003"/>
                <a:ext cx="2024303" cy="861774"/>
              </a:xfrm>
              <a:prstGeom prst="rect">
                <a:avLst/>
              </a:prstGeom>
              <a:blipFill rotWithShape="1"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812091" y="4466219"/>
            <a:ext cx="541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P. </a:t>
            </a:r>
            <a:r>
              <a:rPr lang="fr-FR" sz="800" dirty="0" err="1" smtClean="0"/>
              <a:t>Blom</a:t>
            </a:r>
            <a:r>
              <a:rPr lang="fr-FR" sz="800" dirty="0" smtClean="0"/>
              <a:t>, O. </a:t>
            </a:r>
            <a:r>
              <a:rPr lang="fr-FR" sz="800" dirty="0" err="1" smtClean="0"/>
              <a:t>Marcillo</a:t>
            </a:r>
            <a:r>
              <a:rPr lang="fr-FR" sz="800" dirty="0" smtClean="0"/>
              <a:t>, S. J. </a:t>
            </a:r>
            <a:r>
              <a:rPr lang="fr-FR" sz="800" dirty="0" err="1" smtClean="0"/>
              <a:t>Arrowsmith</a:t>
            </a:r>
            <a:r>
              <a:rPr lang="fr-FR" sz="800" dirty="0" smtClean="0"/>
              <a:t> (2015). </a:t>
            </a:r>
            <a:r>
              <a:rPr lang="fr-FR" sz="800" dirty="0" err="1" smtClean="0"/>
              <a:t>Improved</a:t>
            </a:r>
            <a:r>
              <a:rPr lang="fr-FR" sz="800" dirty="0" smtClean="0"/>
              <a:t> </a:t>
            </a:r>
            <a:r>
              <a:rPr lang="fr-FR" sz="800" dirty="0" err="1" smtClean="0"/>
              <a:t>Bayesian</a:t>
            </a:r>
            <a:r>
              <a:rPr lang="fr-FR" sz="800" dirty="0" smtClean="0"/>
              <a:t> </a:t>
            </a:r>
            <a:r>
              <a:rPr lang="fr-FR" sz="800" dirty="0" err="1" smtClean="0"/>
              <a:t>infrasonic</a:t>
            </a:r>
            <a:r>
              <a:rPr lang="fr-FR" sz="800" dirty="0" smtClean="0"/>
              <a:t> source </a:t>
            </a:r>
            <a:r>
              <a:rPr lang="fr-FR" sz="800" dirty="0" err="1" smtClean="0"/>
              <a:t>localization</a:t>
            </a:r>
            <a:r>
              <a:rPr lang="fr-FR" sz="800" dirty="0" smtClean="0"/>
              <a:t> for </a:t>
            </a:r>
            <a:r>
              <a:rPr lang="fr-FR" sz="800" dirty="0" err="1" smtClean="0"/>
              <a:t>regional</a:t>
            </a:r>
            <a:r>
              <a:rPr lang="fr-FR" sz="800" dirty="0" smtClean="0"/>
              <a:t> </a:t>
            </a:r>
            <a:r>
              <a:rPr lang="fr-FR" sz="800" dirty="0" err="1" smtClean="0"/>
              <a:t>infrasound</a:t>
            </a:r>
            <a:r>
              <a:rPr lang="fr-FR" sz="800" dirty="0" smtClean="0"/>
              <a:t>, </a:t>
            </a:r>
            <a:r>
              <a:rPr lang="fr-FR" sz="800" i="1" dirty="0" err="1" smtClean="0"/>
              <a:t>Geophys</a:t>
            </a:r>
            <a:r>
              <a:rPr lang="fr-FR" sz="800" i="1" dirty="0" smtClean="0"/>
              <a:t>. J. Int</a:t>
            </a:r>
            <a:r>
              <a:rPr lang="fr-FR" sz="800" dirty="0" smtClean="0"/>
              <a:t>., </a:t>
            </a:r>
            <a:r>
              <a:rPr lang="fr-FR" sz="800" b="1" dirty="0" smtClean="0"/>
              <a:t>203</a:t>
            </a:r>
            <a:r>
              <a:rPr lang="fr-FR" sz="800" dirty="0" smtClean="0"/>
              <a:t>:1682-1693.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26730" y="926343"/>
            <a:ext cx="183535" cy="14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910265" y="883015"/>
            <a:ext cx="2466973" cy="20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764834" y="1005602"/>
            <a:ext cx="530091" cy="20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230717" y="1089758"/>
            <a:ext cx="900649" cy="1080327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606740" y="93586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❷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49958" y="2200615"/>
            <a:ext cx="1307483" cy="20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CelDistribM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06" y="1597828"/>
            <a:ext cx="1827104" cy="23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273636" y="1700104"/>
            <a:ext cx="183961" cy="191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245840" y="3158772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60ABA"/>
                </a:solidFill>
              </a:rPr>
              <a:t>❸</a:t>
            </a:r>
            <a:endParaRPr lang="fr-FR" sz="1400" dirty="0">
              <a:solidFill>
                <a:srgbClr val="060AB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7188972" y="988279"/>
                <a:ext cx="18372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KAE 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prediction</a:t>
                </a:r>
                <a:r>
                  <a:rPr lang="en-US" sz="1000" dirty="0" smtClean="0"/>
                  <a:t> and signal (pressure) generated by randomly distributed events [see also P3.6-615].</a:t>
                </a:r>
              </a:p>
              <a:p>
                <a14:m>
                  <m:oMath xmlns:m="http://schemas.openxmlformats.org/officeDocument/2006/math">
                    <m:r>
                      <a:rPr lang="fr-FR" sz="1000" b="1" i="0" smtClean="0">
                        <a:latin typeface="Cambria Math"/>
                      </a:rPr>
                      <m:t>𝐓𝐞</m:t>
                    </m:r>
                    <m:r>
                      <a:rPr lang="fr-FR" sz="1000" b="1" i="1" smtClean="0">
                        <a:latin typeface="Cambria Math"/>
                      </a:rPr>
                      <m:t>=</m:t>
                    </m:r>
                    <m:r>
                      <a:rPr lang="fr-FR" sz="1000" b="1" i="1" smtClean="0">
                        <a:latin typeface="Cambria Math"/>
                      </a:rPr>
                      <m:t>𝟐𝟔𝟎</m:t>
                    </m:r>
                  </m:oMath>
                </a14:m>
                <a:r>
                  <a:rPr lang="en-US" sz="1000" b="1" dirty="0" smtClean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000" b="1" i="0" smtClean="0">
                          <a:latin typeface="Cambria Math"/>
                        </a:rPr>
                        <m:t>𝐁𝐨</m:t>
                      </m:r>
                      <m:r>
                        <a:rPr lang="fr-FR" sz="1000" b="1" i="1" smtClean="0">
                          <a:latin typeface="Cambria Math"/>
                        </a:rPr>
                        <m:t>=</m:t>
                      </m:r>
                      <m:r>
                        <a:rPr lang="fr-FR" sz="1000" b="1" i="1" smtClean="0">
                          <a:latin typeface="Cambria Math"/>
                        </a:rPr>
                        <m:t>𝟖𝟎</m:t>
                      </m:r>
                      <m:r>
                        <a:rPr lang="fr-FR" sz="10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72" y="988279"/>
                <a:ext cx="1837266" cy="1015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5613696" y="2741073"/>
            <a:ext cx="139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ML-based predictions from a single time series</a:t>
            </a:r>
          </a:p>
        </p:txBody>
      </p:sp>
      <p:sp>
        <p:nvSpPr>
          <p:cNvPr id="16" name="Flèche gauche 15"/>
          <p:cNvSpPr/>
          <p:nvPr/>
        </p:nvSpPr>
        <p:spPr>
          <a:xfrm rot="16200000">
            <a:off x="6162484" y="3505661"/>
            <a:ext cx="292911" cy="231395"/>
          </a:xfrm>
          <a:prstGeom prst="leftArrow">
            <a:avLst/>
          </a:prstGeom>
          <a:solidFill>
            <a:schemeClr val="bg1">
              <a:lumMod val="65000"/>
              <a:alpha val="4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gauche 41"/>
          <p:cNvSpPr/>
          <p:nvPr/>
        </p:nvSpPr>
        <p:spPr>
          <a:xfrm>
            <a:off x="6979184" y="2932558"/>
            <a:ext cx="292911" cy="231395"/>
          </a:xfrm>
          <a:prstGeom prst="leftArrow">
            <a:avLst/>
          </a:prstGeom>
          <a:solidFill>
            <a:srgbClr val="060ABA">
              <a:alpha val="16000"/>
            </a:srgbClr>
          </a:solidFill>
          <a:ln>
            <a:solidFill>
              <a:srgbClr val="060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gauche 42"/>
          <p:cNvSpPr/>
          <p:nvPr/>
        </p:nvSpPr>
        <p:spPr>
          <a:xfrm flipH="1">
            <a:off x="5300003" y="2932558"/>
            <a:ext cx="292911" cy="231395"/>
          </a:xfrm>
          <a:prstGeom prst="leftArrow">
            <a:avLst/>
          </a:prstGeom>
          <a:solidFill>
            <a:schemeClr val="accent6">
              <a:lumMod val="75000"/>
              <a:alpha val="1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2695074" y="2708727"/>
            <a:ext cx="907108" cy="0"/>
          </a:xfrm>
          <a:prstGeom prst="line">
            <a:avLst/>
          </a:prstGeom>
          <a:ln w="12700">
            <a:solidFill>
              <a:srgbClr val="FFC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2809017" y="2461348"/>
                <a:ext cx="7157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𝜏</m:t>
                      </m:r>
                      <m:r>
                        <a:rPr lang="fr-FR" sz="1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|</m:t>
                      </m:r>
                      <m:r>
                        <a:rPr lang="fr-FR" sz="1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𝜖</m:t>
                      </m:r>
                      <m:r>
                        <a:rPr lang="fr-FR" sz="1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fr-FR" sz="1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fr-FR" sz="1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17" y="2461348"/>
                <a:ext cx="715778" cy="246221"/>
              </a:xfrm>
              <a:prstGeom prst="rect">
                <a:avLst/>
              </a:prstGeom>
              <a:blipFill rotWithShape="1"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èche gauche 47"/>
          <p:cNvSpPr/>
          <p:nvPr/>
        </p:nvSpPr>
        <p:spPr>
          <a:xfrm rot="16200000">
            <a:off x="6162484" y="2374461"/>
            <a:ext cx="292911" cy="231395"/>
          </a:xfrm>
          <a:prstGeom prst="leftArrow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606769" y="3789665"/>
            <a:ext cx="139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priors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03958" y="1020242"/>
            <a:ext cx="760837" cy="1457892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7650247" y="1933502"/>
            <a:ext cx="767817" cy="1130785"/>
          </a:xfrm>
          <a:custGeom>
            <a:avLst/>
            <a:gdLst>
              <a:gd name="connsiteX0" fmla="*/ 6980 w 767817"/>
              <a:gd name="connsiteY0" fmla="*/ 0 h 1130785"/>
              <a:gd name="connsiteX1" fmla="*/ 0 w 767817"/>
              <a:gd name="connsiteY1" fmla="*/ 1123805 h 1130785"/>
              <a:gd name="connsiteX2" fmla="*/ 649155 w 767817"/>
              <a:gd name="connsiteY2" fmla="*/ 1130785 h 1130785"/>
              <a:gd name="connsiteX3" fmla="*/ 642174 w 767817"/>
              <a:gd name="connsiteY3" fmla="*/ 767817 h 1130785"/>
              <a:gd name="connsiteX4" fmla="*/ 760837 w 767817"/>
              <a:gd name="connsiteY4" fmla="*/ 767817 h 1130785"/>
              <a:gd name="connsiteX5" fmla="*/ 767817 w 767817"/>
              <a:gd name="connsiteY5" fmla="*/ 6980 h 1130785"/>
              <a:gd name="connsiteX6" fmla="*/ 6980 w 767817"/>
              <a:gd name="connsiteY6" fmla="*/ 0 h 113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817" h="1130785">
                <a:moveTo>
                  <a:pt x="6980" y="0"/>
                </a:moveTo>
                <a:cubicBezTo>
                  <a:pt x="4653" y="374602"/>
                  <a:pt x="2327" y="749203"/>
                  <a:pt x="0" y="1123805"/>
                </a:cubicBezTo>
                <a:lnTo>
                  <a:pt x="649155" y="1130785"/>
                </a:lnTo>
                <a:lnTo>
                  <a:pt x="642174" y="767817"/>
                </a:lnTo>
                <a:lnTo>
                  <a:pt x="760837" y="767817"/>
                </a:lnTo>
                <a:cubicBezTo>
                  <a:pt x="763164" y="514205"/>
                  <a:pt x="765490" y="260592"/>
                  <a:pt x="767817" y="6980"/>
                </a:cubicBezTo>
                <a:lnTo>
                  <a:pt x="6980" y="0"/>
                </a:lnTo>
                <a:close/>
              </a:path>
            </a:pathLst>
          </a:custGeom>
          <a:solidFill>
            <a:srgbClr val="ED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à coins arrondis 65"/>
          <p:cNvSpPr/>
          <p:nvPr/>
        </p:nvSpPr>
        <p:spPr>
          <a:xfrm>
            <a:off x="6235820" y="2273734"/>
            <a:ext cx="876001" cy="44025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7165254" y="2478134"/>
            <a:ext cx="3568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P3.6-622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61807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646332" y="895597"/>
                <a:ext cx="5278329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400" dirty="0" smtClean="0"/>
                  <a:t>In this work, benchmarking of KAEs was made on a range of synthetic experiments as well as in the context of real-world time series (using WRF to produce such series).</a:t>
                </a:r>
                <a:endParaRPr lang="en-US" sz="1400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400" dirty="0" smtClean="0"/>
                  <a:t>For a signal recorded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 smtClean="0"/>
                  <a:t> three regions can be identified for </a:t>
                </a:r>
                <a:r>
                  <a:rPr lang="en-US" sz="14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training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fr-FR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fr-FR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fr-FR" sz="1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Tr</m:t>
                    </m:r>
                    <m:r>
                      <a:rPr lang="fr-FR" sz="1400" b="1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 smtClean="0"/>
                  <a:t>, </a:t>
                </a:r>
                <a:r>
                  <a:rPr lang="en-US" sz="1400" b="1" dirty="0" smtClean="0">
                    <a:solidFill>
                      <a:srgbClr val="8EC26A"/>
                    </a:solidFill>
                  </a:rPr>
                  <a:t>testing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8EC26A"/>
                        </a:solidFill>
                        <a:latin typeface="Cambria Math"/>
                      </a:rPr>
                      <m:t>(</m:t>
                    </m:r>
                    <m:r>
                      <a:rPr lang="fr-FR" sz="1400" i="1">
                        <a:solidFill>
                          <a:srgbClr val="8EC26A"/>
                        </a:solidFill>
                        <a:latin typeface="Cambria Math"/>
                      </a:rPr>
                      <m:t>𝑡</m:t>
                    </m:r>
                    <m:r>
                      <a:rPr lang="fr-FR" sz="1400" i="1">
                        <a:solidFill>
                          <a:srgbClr val="8EC26A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fr-FR" sz="1400">
                        <a:solidFill>
                          <a:srgbClr val="8EC26A"/>
                        </a:solidFill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fr-FR" sz="1400" b="0" i="0" smtClean="0">
                        <a:solidFill>
                          <a:srgbClr val="8EC26A"/>
                        </a:solidFill>
                        <a:latin typeface="Cambria Math"/>
                      </a:rPr>
                      <m:t>e</m:t>
                    </m:r>
                    <m:r>
                      <a:rPr lang="fr-FR" sz="1400" b="1" i="1">
                        <a:solidFill>
                          <a:srgbClr val="8EC26A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rgbClr val="8EC26A"/>
                    </a:solidFill>
                  </a:rPr>
                  <a:t> </a:t>
                </a:r>
                <a:r>
                  <a:rPr lang="en-US" sz="1400" dirty="0" smtClean="0"/>
                  <a:t>and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forecasting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FR" sz="1400" b="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FR" sz="1400" b="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 smtClean="0"/>
                  <a:t>.</a:t>
                </a:r>
              </a:p>
              <a:p>
                <a:pPr marL="350881" lvl="2" indent="-171450">
                  <a:buFont typeface="Wingdings" panose="05000000000000000000" pitchFamily="2" charset="2"/>
                  <a:buChar char="v"/>
                </a:pPr>
                <a:r>
                  <a:rPr lang="en-US" sz="1200" dirty="0" smtClean="0"/>
                  <a:t>Forecasting provides a natural </a:t>
                </a:r>
                <a:r>
                  <a:rPr lang="en-US" sz="1200" i="1" dirty="0" smtClean="0"/>
                  <a:t>prior </a:t>
                </a:r>
                <a:r>
                  <a:rPr lang="en-US" sz="1200" dirty="0" smtClean="0"/>
                  <a:t>that may help to filter out noise due to local meteorological phenomena.</a:t>
                </a:r>
              </a:p>
              <a:p>
                <a:pPr marL="350881" lvl="2" indent="-171450">
                  <a:buFont typeface="Wingdings" panose="05000000000000000000" pitchFamily="2" charset="2"/>
                  <a:buChar char="v"/>
                </a:pPr>
                <a:r>
                  <a:rPr lang="en-US" sz="1200" dirty="0" smtClean="0"/>
                  <a:t>Testing provides model parameters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1200" dirty="0" smtClean="0"/>
                  <a:t> that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2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fr-FR" sz="1200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fr-FR" sz="12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12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/>
                          </a:rPr>
                          <m:t>Te</m:t>
                        </m:r>
                      </m:sub>
                    </m:sSub>
                  </m:oMath>
                </a14:m>
                <a:r>
                  <a:rPr lang="en-US" sz="1200" dirty="0" smtClean="0"/>
                  <a:t> so as to satisfy a physical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Λ</m:t>
                    </m:r>
                    <m:r>
                      <a:rPr lang="fr-FR" sz="1200" b="0" i="0" smtClean="0">
                        <a:latin typeface="Cambria Math"/>
                      </a:rPr>
                      <m:t>(</m:t>
                    </m:r>
                    <m:r>
                      <a:rPr lang="fr-FR" sz="1200" b="0" i="1" smtClean="0">
                        <a:latin typeface="Cambria Math"/>
                      </a:rPr>
                      <m:t>𝜆</m:t>
                    </m:r>
                    <m:r>
                      <a:rPr lang="fr-FR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/>
                  <a:t>. These parameters may help association/localization</a:t>
                </a:r>
                <a:r>
                  <a:rPr lang="en-US" sz="1200" dirty="0" smtClean="0"/>
                  <a:t>.</a:t>
                </a:r>
                <a:endParaRPr lang="en-US" sz="1400" dirty="0" smtClean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400" dirty="0" smtClean="0"/>
                  <a:t>The approach has three optimization loops for (1) minimizing the loss function, (2) finding the best KAE architecture in the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/>
                      </a:rPr>
                      <m:t>Te</m:t>
                    </m:r>
                    <m:r>
                      <a:rPr lang="fr-FR" sz="1400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/>
                      </a:rPr>
                      <m:t>Bo</m:t>
                    </m:r>
                    <m:r>
                      <a:rPr lang="fr-FR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 smtClean="0"/>
                  <a:t>-space and (3) eventually estimating model parameters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sz="1400" dirty="0" smtClean="0"/>
                  <a:t> 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/>
                          </a:rPr>
                          <m:t>Λ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1400" dirty="0" smtClean="0"/>
                  <a:t>). 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</a:t>
                </a:r>
                <a:r>
                  <a:rPr lang="en-US" sz="1400" dirty="0" smtClean="0"/>
                  <a:t>he main advantage of </a:t>
                </a:r>
                <a:r>
                  <a:rPr lang="en-US" sz="1400" dirty="0" smtClean="0"/>
                  <a:t>present approach is </a:t>
                </a:r>
                <a:r>
                  <a:rPr lang="en-US" sz="1400" dirty="0" smtClean="0"/>
                  <a:t>that it produces </a:t>
                </a:r>
                <a:r>
                  <a:rPr lang="en-US" sz="1400" dirty="0" smtClean="0"/>
                  <a:t>dynamically </a:t>
                </a:r>
                <a:r>
                  <a:rPr lang="en-US" sz="1400" dirty="0" smtClean="0"/>
                  <a:t>consistent</a:t>
                </a:r>
                <a:r>
                  <a:rPr lang="en-US" sz="1400" dirty="0" smtClean="0"/>
                  <a:t> forecasts from </a:t>
                </a:r>
                <a:r>
                  <a:rPr lang="en-US" sz="1400" dirty="0" smtClean="0"/>
                  <a:t>a </a:t>
                </a:r>
                <a:r>
                  <a:rPr lang="en-US" sz="1400" b="1" dirty="0" smtClean="0"/>
                  <a:t>single recorded</a:t>
                </a:r>
                <a:r>
                  <a:rPr lang="en-US" sz="1400" dirty="0" smtClean="0"/>
                  <a:t> time series data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even when no physical constraint is added 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>
                            <a:latin typeface="Cambria Math"/>
                          </a:rPr>
                          <m:t>Λ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r>
                      <a:rPr lang="fr-FR" sz="1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1400" dirty="0"/>
                  <a:t>). </a:t>
                </a: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32" y="895597"/>
                <a:ext cx="5278329" cy="3600986"/>
              </a:xfrm>
              <a:prstGeom prst="rect">
                <a:avLst/>
              </a:prstGeom>
              <a:blipFill rotWithShape="1">
                <a:blip r:embed="rId2"/>
                <a:stretch>
                  <a:fillRect l="-115" t="-169" b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/>
          <p:nvPr/>
        </p:nvCxnSpPr>
        <p:spPr>
          <a:xfrm>
            <a:off x="8450619" y="1233085"/>
            <a:ext cx="0" cy="37239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37" y="1692486"/>
            <a:ext cx="693964" cy="51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029940" y="950877"/>
                <a:ext cx="848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𝑔</m:t>
                      </m:r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/>
                        </a:rPr>
                        <m:t>t</m:t>
                      </m:r>
                      <m:r>
                        <a:rPr lang="fr-FR" sz="12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/>
                        </a:rPr>
                        <m:t>Tr</m:t>
                      </m:r>
                      <m:r>
                        <a:rPr lang="fr-FR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940" y="950877"/>
                <a:ext cx="848815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8209857" y="2220012"/>
            <a:ext cx="481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EC26A"/>
                </a:solidFill>
              </a:rPr>
              <a:t>KAE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002020" y="3090462"/>
                <a:ext cx="1055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b="0" i="1" smtClean="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sz="12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fr-FR" sz="1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latin typeface="Cambria Math"/>
                            </a:rPr>
                            <m:t>Te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20" y="3090462"/>
                <a:ext cx="1055840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rme libre 26"/>
          <p:cNvSpPr/>
          <p:nvPr/>
        </p:nvSpPr>
        <p:spPr>
          <a:xfrm>
            <a:off x="7653366" y="1932740"/>
            <a:ext cx="396120" cy="1129145"/>
          </a:xfrm>
          <a:custGeom>
            <a:avLst/>
            <a:gdLst>
              <a:gd name="connsiteX0" fmla="*/ 464127 w 464127"/>
              <a:gd name="connsiteY0" fmla="*/ 1129145 h 1129145"/>
              <a:gd name="connsiteX1" fmla="*/ 0 w 464127"/>
              <a:gd name="connsiteY1" fmla="*/ 1129145 h 1129145"/>
              <a:gd name="connsiteX2" fmla="*/ 6927 w 464127"/>
              <a:gd name="connsiteY2" fmla="*/ 0 h 1129145"/>
              <a:gd name="connsiteX3" fmla="*/ 422563 w 464127"/>
              <a:gd name="connsiteY3" fmla="*/ 0 h 11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127" h="1129145">
                <a:moveTo>
                  <a:pt x="464127" y="1129145"/>
                </a:moveTo>
                <a:lnTo>
                  <a:pt x="0" y="1129145"/>
                </a:lnTo>
                <a:lnTo>
                  <a:pt x="6927" y="0"/>
                </a:lnTo>
                <a:lnTo>
                  <a:pt x="422563" y="0"/>
                </a:lnTo>
              </a:path>
            </a:pathLst>
          </a:custGeom>
          <a:noFill/>
          <a:ln w="25400">
            <a:solidFill>
              <a:srgbClr val="8EC26A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529940" y="2358511"/>
            <a:ext cx="249382" cy="2392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8EC2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408633" y="2344657"/>
                <a:ext cx="5279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633" y="2344657"/>
                <a:ext cx="52792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6150909" y="2252323"/>
            <a:ext cx="105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Prior for association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67097" y="1156855"/>
            <a:ext cx="324315" cy="443345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883218" y="1156854"/>
            <a:ext cx="324315" cy="443345"/>
          </a:xfrm>
          <a:prstGeom prst="rect">
            <a:avLst/>
          </a:prstGeom>
          <a:solidFill>
            <a:srgbClr val="8EC26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7197775" y="1156854"/>
            <a:ext cx="324315" cy="443345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8034367" y="3389790"/>
                <a:ext cx="9926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fr-FR" sz="1200" b="0" i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367" y="3389790"/>
                <a:ext cx="992696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6617593" y="881743"/>
                <a:ext cx="213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Tr</m:t>
                      </m:r>
                    </m:oMath>
                  </m:oMathPara>
                </a14:m>
                <a:endParaRPr lang="en-US" sz="12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593" y="881743"/>
                <a:ext cx="213470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20000" r="-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>
            <a:off x="6386988" y="1385457"/>
            <a:ext cx="1418889" cy="0"/>
          </a:xfrm>
          <a:prstGeom prst="line">
            <a:avLst/>
          </a:prstGeom>
          <a:ln w="15875">
            <a:solidFill>
              <a:schemeClr val="tx1">
                <a:alpha val="2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 48"/>
          <p:cNvSpPr/>
          <p:nvPr/>
        </p:nvSpPr>
        <p:spPr>
          <a:xfrm>
            <a:off x="6502695" y="1111543"/>
            <a:ext cx="669131" cy="547828"/>
          </a:xfrm>
          <a:custGeom>
            <a:avLst/>
            <a:gdLst>
              <a:gd name="connsiteX0" fmla="*/ 0 w 669131"/>
              <a:gd name="connsiteY0" fmla="*/ 266839 h 547828"/>
              <a:gd name="connsiteX1" fmla="*/ 50006 w 669131"/>
              <a:gd name="connsiteY1" fmla="*/ 266839 h 547828"/>
              <a:gd name="connsiteX2" fmla="*/ 76200 w 669131"/>
              <a:gd name="connsiteY2" fmla="*/ 285889 h 547828"/>
              <a:gd name="connsiteX3" fmla="*/ 90487 w 669131"/>
              <a:gd name="connsiteY3" fmla="*/ 152539 h 547828"/>
              <a:gd name="connsiteX4" fmla="*/ 109537 w 669131"/>
              <a:gd name="connsiteY4" fmla="*/ 371614 h 547828"/>
              <a:gd name="connsiteX5" fmla="*/ 121443 w 669131"/>
              <a:gd name="connsiteY5" fmla="*/ 85864 h 547828"/>
              <a:gd name="connsiteX6" fmla="*/ 133350 w 669131"/>
              <a:gd name="connsiteY6" fmla="*/ 414476 h 547828"/>
              <a:gd name="connsiteX7" fmla="*/ 147637 w 669131"/>
              <a:gd name="connsiteY7" fmla="*/ 188258 h 547828"/>
              <a:gd name="connsiteX8" fmla="*/ 164306 w 669131"/>
              <a:gd name="connsiteY8" fmla="*/ 357326 h 547828"/>
              <a:gd name="connsiteX9" fmla="*/ 178593 w 669131"/>
              <a:gd name="connsiteY9" fmla="*/ 164445 h 547828"/>
              <a:gd name="connsiteX10" fmla="*/ 195262 w 669131"/>
              <a:gd name="connsiteY10" fmla="*/ 331133 h 547828"/>
              <a:gd name="connsiteX11" fmla="*/ 207168 w 669131"/>
              <a:gd name="connsiteY11" fmla="*/ 169208 h 547828"/>
              <a:gd name="connsiteX12" fmla="*/ 230981 w 669131"/>
              <a:gd name="connsiteY12" fmla="*/ 428764 h 547828"/>
              <a:gd name="connsiteX13" fmla="*/ 245268 w 669131"/>
              <a:gd name="connsiteY13" fmla="*/ 26333 h 547828"/>
              <a:gd name="connsiteX14" fmla="*/ 261937 w 669131"/>
              <a:gd name="connsiteY14" fmla="*/ 547826 h 547828"/>
              <a:gd name="connsiteX15" fmla="*/ 280987 w 669131"/>
              <a:gd name="connsiteY15" fmla="*/ 19189 h 547828"/>
              <a:gd name="connsiteX16" fmla="*/ 311943 w 669131"/>
              <a:gd name="connsiteY16" fmla="*/ 383520 h 547828"/>
              <a:gd name="connsiteX17" fmla="*/ 345281 w 669131"/>
              <a:gd name="connsiteY17" fmla="*/ 178733 h 547828"/>
              <a:gd name="connsiteX18" fmla="*/ 371475 w 669131"/>
              <a:gd name="connsiteY18" fmla="*/ 371614 h 547828"/>
              <a:gd name="connsiteX19" fmla="*/ 397668 w 669131"/>
              <a:gd name="connsiteY19" fmla="*/ 190639 h 547828"/>
              <a:gd name="connsiteX20" fmla="*/ 416718 w 669131"/>
              <a:gd name="connsiteY20" fmla="*/ 290651 h 547828"/>
              <a:gd name="connsiteX21" fmla="*/ 440531 w 669131"/>
              <a:gd name="connsiteY21" fmla="*/ 185876 h 547828"/>
              <a:gd name="connsiteX22" fmla="*/ 457200 w 669131"/>
              <a:gd name="connsiteY22" fmla="*/ 328751 h 547828"/>
              <a:gd name="connsiteX23" fmla="*/ 492918 w 669131"/>
              <a:gd name="connsiteY23" fmla="*/ 176351 h 547828"/>
              <a:gd name="connsiteX24" fmla="*/ 531018 w 669131"/>
              <a:gd name="connsiteY24" fmla="*/ 378758 h 547828"/>
              <a:gd name="connsiteX25" fmla="*/ 540543 w 669131"/>
              <a:gd name="connsiteY25" fmla="*/ 54908 h 547828"/>
              <a:gd name="connsiteX26" fmla="*/ 561975 w 669131"/>
              <a:gd name="connsiteY26" fmla="*/ 504964 h 547828"/>
              <a:gd name="connsiteX27" fmla="*/ 571500 w 669131"/>
              <a:gd name="connsiteY27" fmla="*/ 139 h 547828"/>
              <a:gd name="connsiteX28" fmla="*/ 590550 w 669131"/>
              <a:gd name="connsiteY28" fmla="*/ 450195 h 547828"/>
              <a:gd name="connsiteX29" fmla="*/ 604837 w 669131"/>
              <a:gd name="connsiteY29" fmla="*/ 107295 h 547828"/>
              <a:gd name="connsiteX30" fmla="*/ 631031 w 669131"/>
              <a:gd name="connsiteY30" fmla="*/ 345420 h 547828"/>
              <a:gd name="connsiteX31" fmla="*/ 652462 w 669131"/>
              <a:gd name="connsiteY31" fmla="*/ 169208 h 547828"/>
              <a:gd name="connsiteX32" fmla="*/ 669131 w 669131"/>
              <a:gd name="connsiteY32" fmla="*/ 281126 h 5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9131" h="547828">
                <a:moveTo>
                  <a:pt x="0" y="266839"/>
                </a:moveTo>
                <a:cubicBezTo>
                  <a:pt x="18653" y="265251"/>
                  <a:pt x="37306" y="263664"/>
                  <a:pt x="50006" y="266839"/>
                </a:cubicBezTo>
                <a:cubicBezTo>
                  <a:pt x="62706" y="270014"/>
                  <a:pt x="69453" y="304939"/>
                  <a:pt x="76200" y="285889"/>
                </a:cubicBezTo>
                <a:cubicBezTo>
                  <a:pt x="82947" y="266839"/>
                  <a:pt x="84931" y="138251"/>
                  <a:pt x="90487" y="152539"/>
                </a:cubicBezTo>
                <a:cubicBezTo>
                  <a:pt x="96043" y="166826"/>
                  <a:pt x="104378" y="382726"/>
                  <a:pt x="109537" y="371614"/>
                </a:cubicBezTo>
                <a:cubicBezTo>
                  <a:pt x="114696" y="360502"/>
                  <a:pt x="117474" y="78721"/>
                  <a:pt x="121443" y="85864"/>
                </a:cubicBezTo>
                <a:cubicBezTo>
                  <a:pt x="125412" y="93007"/>
                  <a:pt x="128984" y="397410"/>
                  <a:pt x="133350" y="414476"/>
                </a:cubicBezTo>
                <a:cubicBezTo>
                  <a:pt x="137716" y="431542"/>
                  <a:pt x="142478" y="197783"/>
                  <a:pt x="147637" y="188258"/>
                </a:cubicBezTo>
                <a:cubicBezTo>
                  <a:pt x="152796" y="178733"/>
                  <a:pt x="159147" y="361295"/>
                  <a:pt x="164306" y="357326"/>
                </a:cubicBezTo>
                <a:cubicBezTo>
                  <a:pt x="169465" y="353357"/>
                  <a:pt x="173434" y="168810"/>
                  <a:pt x="178593" y="164445"/>
                </a:cubicBezTo>
                <a:cubicBezTo>
                  <a:pt x="183752" y="160079"/>
                  <a:pt x="190500" y="330339"/>
                  <a:pt x="195262" y="331133"/>
                </a:cubicBezTo>
                <a:cubicBezTo>
                  <a:pt x="200024" y="331927"/>
                  <a:pt x="201215" y="152936"/>
                  <a:pt x="207168" y="169208"/>
                </a:cubicBezTo>
                <a:cubicBezTo>
                  <a:pt x="213121" y="185480"/>
                  <a:pt x="224631" y="452576"/>
                  <a:pt x="230981" y="428764"/>
                </a:cubicBezTo>
                <a:cubicBezTo>
                  <a:pt x="237331" y="404952"/>
                  <a:pt x="240109" y="6489"/>
                  <a:pt x="245268" y="26333"/>
                </a:cubicBezTo>
                <a:cubicBezTo>
                  <a:pt x="250427" y="46177"/>
                  <a:pt x="255984" y="549017"/>
                  <a:pt x="261937" y="547826"/>
                </a:cubicBezTo>
                <a:cubicBezTo>
                  <a:pt x="267890" y="546635"/>
                  <a:pt x="272653" y="46573"/>
                  <a:pt x="280987" y="19189"/>
                </a:cubicBezTo>
                <a:cubicBezTo>
                  <a:pt x="289321" y="-8195"/>
                  <a:pt x="301227" y="356929"/>
                  <a:pt x="311943" y="383520"/>
                </a:cubicBezTo>
                <a:cubicBezTo>
                  <a:pt x="322659" y="410111"/>
                  <a:pt x="335359" y="180717"/>
                  <a:pt x="345281" y="178733"/>
                </a:cubicBezTo>
                <a:cubicBezTo>
                  <a:pt x="355203" y="176749"/>
                  <a:pt x="362744" y="369630"/>
                  <a:pt x="371475" y="371614"/>
                </a:cubicBezTo>
                <a:cubicBezTo>
                  <a:pt x="380206" y="373598"/>
                  <a:pt x="390128" y="204133"/>
                  <a:pt x="397668" y="190639"/>
                </a:cubicBezTo>
                <a:cubicBezTo>
                  <a:pt x="405208" y="177145"/>
                  <a:pt x="409574" y="291445"/>
                  <a:pt x="416718" y="290651"/>
                </a:cubicBezTo>
                <a:cubicBezTo>
                  <a:pt x="423862" y="289857"/>
                  <a:pt x="433784" y="179526"/>
                  <a:pt x="440531" y="185876"/>
                </a:cubicBezTo>
                <a:cubicBezTo>
                  <a:pt x="447278" y="192226"/>
                  <a:pt x="448469" y="330339"/>
                  <a:pt x="457200" y="328751"/>
                </a:cubicBezTo>
                <a:cubicBezTo>
                  <a:pt x="465931" y="327163"/>
                  <a:pt x="480615" y="168017"/>
                  <a:pt x="492918" y="176351"/>
                </a:cubicBezTo>
                <a:cubicBezTo>
                  <a:pt x="505221" y="184685"/>
                  <a:pt x="523081" y="398998"/>
                  <a:pt x="531018" y="378758"/>
                </a:cubicBezTo>
                <a:cubicBezTo>
                  <a:pt x="538955" y="358518"/>
                  <a:pt x="535383" y="33874"/>
                  <a:pt x="540543" y="54908"/>
                </a:cubicBezTo>
                <a:cubicBezTo>
                  <a:pt x="545703" y="75942"/>
                  <a:pt x="556816" y="514092"/>
                  <a:pt x="561975" y="504964"/>
                </a:cubicBezTo>
                <a:cubicBezTo>
                  <a:pt x="567135" y="495836"/>
                  <a:pt x="566738" y="9267"/>
                  <a:pt x="571500" y="139"/>
                </a:cubicBezTo>
                <a:cubicBezTo>
                  <a:pt x="576262" y="-8989"/>
                  <a:pt x="584994" y="432336"/>
                  <a:pt x="590550" y="450195"/>
                </a:cubicBezTo>
                <a:cubicBezTo>
                  <a:pt x="596106" y="468054"/>
                  <a:pt x="598090" y="124757"/>
                  <a:pt x="604837" y="107295"/>
                </a:cubicBezTo>
                <a:cubicBezTo>
                  <a:pt x="611584" y="89833"/>
                  <a:pt x="623094" y="335101"/>
                  <a:pt x="631031" y="345420"/>
                </a:cubicBezTo>
                <a:cubicBezTo>
                  <a:pt x="638968" y="355739"/>
                  <a:pt x="646112" y="179924"/>
                  <a:pt x="652462" y="169208"/>
                </a:cubicBezTo>
                <a:cubicBezTo>
                  <a:pt x="658812" y="158492"/>
                  <a:pt x="663971" y="219809"/>
                  <a:pt x="669131" y="281126"/>
                </a:cubicBezTo>
              </a:path>
            </a:pathLst>
          </a:custGeom>
          <a:noFill/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6938640" y="883722"/>
                <a:ext cx="213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8EC26A"/>
                          </a:solidFill>
                          <a:latin typeface="Cambria Math"/>
                        </a:rPr>
                        <m:t>Te</m:t>
                      </m:r>
                    </m:oMath>
                  </m:oMathPara>
                </a14:m>
                <a:endParaRPr lang="en-US" sz="1200" dirty="0" smtClean="0">
                  <a:solidFill>
                    <a:srgbClr val="8EC26A"/>
                  </a:solidFill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640" y="883722"/>
                <a:ext cx="213470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20000" r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/>
          <p:cNvSpPr txBox="1"/>
          <p:nvPr/>
        </p:nvSpPr>
        <p:spPr>
          <a:xfrm>
            <a:off x="8023543" y="3971787"/>
            <a:ext cx="9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Prior for detection</a:t>
            </a:r>
          </a:p>
        </p:txBody>
      </p:sp>
      <p:sp>
        <p:nvSpPr>
          <p:cNvPr id="53" name="Forme libre 52"/>
          <p:cNvSpPr/>
          <p:nvPr/>
        </p:nvSpPr>
        <p:spPr>
          <a:xfrm>
            <a:off x="8299164" y="2491988"/>
            <a:ext cx="110836" cy="429491"/>
          </a:xfrm>
          <a:custGeom>
            <a:avLst/>
            <a:gdLst>
              <a:gd name="connsiteX0" fmla="*/ 110836 w 110836"/>
              <a:gd name="connsiteY0" fmla="*/ 0 h 429491"/>
              <a:gd name="connsiteX1" fmla="*/ 110836 w 110836"/>
              <a:gd name="connsiteY1" fmla="*/ 207818 h 429491"/>
              <a:gd name="connsiteX2" fmla="*/ 0 w 110836"/>
              <a:gd name="connsiteY2" fmla="*/ 207818 h 429491"/>
              <a:gd name="connsiteX3" fmla="*/ 0 w 110836"/>
              <a:gd name="connsiteY3" fmla="*/ 429491 h 429491"/>
              <a:gd name="connsiteX4" fmla="*/ 0 w 110836"/>
              <a:gd name="connsiteY4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36" h="429491">
                <a:moveTo>
                  <a:pt x="110836" y="0"/>
                </a:moveTo>
                <a:lnTo>
                  <a:pt x="110836" y="207818"/>
                </a:lnTo>
                <a:lnTo>
                  <a:pt x="0" y="207818"/>
                </a:lnTo>
                <a:lnTo>
                  <a:pt x="0" y="429491"/>
                </a:lnTo>
                <a:lnTo>
                  <a:pt x="0" y="429491"/>
                </a:lnTo>
              </a:path>
            </a:pathLst>
          </a:custGeom>
          <a:noFill/>
          <a:ln w="25400">
            <a:solidFill>
              <a:srgbClr val="8EC26A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7920995" y="2921479"/>
                <a:ext cx="7444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sz="1200" b="0" i="1" smtClean="0">
                              <a:solidFill>
                                <a:srgbClr val="8EC26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200" b="0" i="1" smtClean="0">
                              <a:solidFill>
                                <a:srgbClr val="8EC26A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fr-FR" sz="1200" b="0" i="1" smtClean="0">
                          <a:solidFill>
                            <a:srgbClr val="8EC26A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8EC26A"/>
                          </a:solidFill>
                          <a:latin typeface="Cambria Math"/>
                        </a:rPr>
                        <m:t>T</m:t>
                      </m:r>
                      <m:r>
                        <a:rPr lang="fr-FR" sz="1200" b="0" i="1" smtClean="0">
                          <a:solidFill>
                            <a:srgbClr val="8EC26A"/>
                          </a:solidFill>
                          <a:latin typeface="Cambria Math"/>
                        </a:rPr>
                        <m:t>𝑒</m:t>
                      </m:r>
                      <m:r>
                        <a:rPr lang="fr-FR" sz="1200" b="0" i="1" smtClean="0">
                          <a:solidFill>
                            <a:srgbClr val="8EC26A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 smtClean="0">
                  <a:solidFill>
                    <a:srgbClr val="8EC26A"/>
                  </a:solidFill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95" y="2921479"/>
                <a:ext cx="744439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eur droit 56"/>
          <p:cNvCxnSpPr/>
          <p:nvPr/>
        </p:nvCxnSpPr>
        <p:spPr>
          <a:xfrm>
            <a:off x="8519891" y="2478134"/>
            <a:ext cx="0" cy="938947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8519891" y="3666789"/>
            <a:ext cx="0" cy="334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197775" y="1605484"/>
            <a:ext cx="0" cy="17482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7111821" y="1745252"/>
                <a:ext cx="213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2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821" y="1745252"/>
                <a:ext cx="213470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à coins arrondis 67"/>
          <p:cNvSpPr/>
          <p:nvPr/>
        </p:nvSpPr>
        <p:spPr>
          <a:xfrm>
            <a:off x="8081890" y="4004813"/>
            <a:ext cx="876001" cy="44025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5764868" y="4264907"/>
                <a:ext cx="17612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2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1200" dirty="0" smtClean="0"/>
                  <a:t>: propagation model</a:t>
                </a:r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68" y="4264907"/>
                <a:ext cx="1761251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rme libre 8"/>
          <p:cNvSpPr/>
          <p:nvPr/>
        </p:nvSpPr>
        <p:spPr>
          <a:xfrm>
            <a:off x="8138858" y="2484934"/>
            <a:ext cx="760837" cy="1444892"/>
          </a:xfrm>
          <a:custGeom>
            <a:avLst/>
            <a:gdLst>
              <a:gd name="connsiteX0" fmla="*/ 265246 w 760837"/>
              <a:gd name="connsiteY0" fmla="*/ 0 h 1444892"/>
              <a:gd name="connsiteX1" fmla="*/ 746877 w 760837"/>
              <a:gd name="connsiteY1" fmla="*/ 0 h 1444892"/>
              <a:gd name="connsiteX2" fmla="*/ 760837 w 760837"/>
              <a:gd name="connsiteY2" fmla="*/ 1444892 h 1444892"/>
              <a:gd name="connsiteX3" fmla="*/ 6980 w 760837"/>
              <a:gd name="connsiteY3" fmla="*/ 1444892 h 1444892"/>
              <a:gd name="connsiteX4" fmla="*/ 0 w 760837"/>
              <a:gd name="connsiteY4" fmla="*/ 663115 h 1444892"/>
              <a:gd name="connsiteX5" fmla="*/ 195444 w 760837"/>
              <a:gd name="connsiteY5" fmla="*/ 663115 h 1444892"/>
              <a:gd name="connsiteX6" fmla="*/ 202425 w 760837"/>
              <a:gd name="connsiteY6" fmla="*/ 237326 h 1444892"/>
              <a:gd name="connsiteX7" fmla="*/ 279206 w 760837"/>
              <a:gd name="connsiteY7" fmla="*/ 237326 h 1444892"/>
              <a:gd name="connsiteX8" fmla="*/ 265246 w 760837"/>
              <a:gd name="connsiteY8" fmla="*/ 0 h 144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837" h="1444892">
                <a:moveTo>
                  <a:pt x="265246" y="0"/>
                </a:moveTo>
                <a:lnTo>
                  <a:pt x="746877" y="0"/>
                </a:lnTo>
                <a:lnTo>
                  <a:pt x="760837" y="1444892"/>
                </a:lnTo>
                <a:lnTo>
                  <a:pt x="6980" y="1444892"/>
                </a:lnTo>
                <a:cubicBezTo>
                  <a:pt x="4653" y="1184300"/>
                  <a:pt x="2327" y="923707"/>
                  <a:pt x="0" y="663115"/>
                </a:cubicBezTo>
                <a:lnTo>
                  <a:pt x="195444" y="663115"/>
                </a:lnTo>
                <a:lnTo>
                  <a:pt x="202425" y="237326"/>
                </a:lnTo>
                <a:lnTo>
                  <a:pt x="279206" y="237326"/>
                </a:lnTo>
                <a:lnTo>
                  <a:pt x="265246" y="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61" y="3731034"/>
            <a:ext cx="1933502" cy="54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7">
            <a:extLst>
              <a:ext uri="{FF2B5EF4-FFF2-40B4-BE49-F238E27FC236}">
                <a16:creationId xmlns="" xmlns:a16="http://schemas.microsoft.com/office/drawing/2014/main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91529"/>
            <a:ext cx="4962770" cy="7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Deep learning for converting noise into knowledge </a:t>
            </a:r>
          </a:p>
          <a:p>
            <a:pPr eaLnBrk="0" hangingPunct="0">
              <a:lnSpc>
                <a:spcPts val="1586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Christophe Millet</a:t>
            </a:r>
            <a:r>
              <a:rPr lang="en-US" sz="9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endParaRPr lang="en-US" sz="9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marL="0" lvl="3" eaLnBrk="0" hangingPunct="0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DAM, DIF,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F-91297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Arpajon, France</a:t>
            </a:r>
          </a:p>
          <a:p>
            <a:pPr eaLnBrk="0" hangingPunct="0"/>
            <a:r>
              <a:rPr lang="fr-FR" sz="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Borelli, ENS Paris-Saclay, F-91190 Gif-sur-Yvette, 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eaLnBrk="0" hangingPunct="0"/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christophe.millet@cea.fr</a:t>
            </a:r>
            <a:r>
              <a:rPr lang="fr-FR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3238</TotalTime>
  <Words>2041</Words>
  <Application>Microsoft Office PowerPoint</Application>
  <PresentationFormat>Affichage à l'écran (16:9)</PresentationFormat>
  <Paragraphs>167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MILLET Christophe</cp:lastModifiedBy>
  <cp:revision>179</cp:revision>
  <cp:lastPrinted>2019-03-26T13:54:24Z</cp:lastPrinted>
  <dcterms:created xsi:type="dcterms:W3CDTF">2019-04-24T06:32:04Z</dcterms:created>
  <dcterms:modified xsi:type="dcterms:W3CDTF">2021-06-14T18:03:34Z</dcterms:modified>
</cp:coreProperties>
</file>