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 id="2147483664" r:id="rId3"/>
    <p:sldMasterId id="2147483666" r:id="rId4"/>
    <p:sldMasterId id="2147483668" r:id="rId5"/>
    <p:sldMasterId id="2147483670" r:id="rId6"/>
    <p:sldMasterId id="2147483672" r:id="rId7"/>
  </p:sldMasterIdLst>
  <p:notesMasterIdLst>
    <p:notesMasterId r:id="rId20"/>
  </p:notesMasterIdLst>
  <p:sldIdLst>
    <p:sldId id="256" r:id="rId8"/>
    <p:sldId id="264" r:id="rId9"/>
    <p:sldId id="265" r:id="rId10"/>
    <p:sldId id="266" r:id="rId11"/>
    <p:sldId id="269" r:id="rId12"/>
    <p:sldId id="270" r:id="rId13"/>
    <p:sldId id="271" r:id="rId14"/>
    <p:sldId id="276" r:id="rId15"/>
    <p:sldId id="267" r:id="rId16"/>
    <p:sldId id="275" r:id="rId17"/>
    <p:sldId id="272" r:id="rId18"/>
    <p:sldId id="268" r:id="rId19"/>
  </p:sldIdLst>
  <p:sldSz cx="9144000" cy="5143500" type="screen16x9"/>
  <p:notesSz cx="6858000" cy="9144000"/>
  <p:defaultTextStyle>
    <a:defPPr>
      <a:defRPr lang="en-US"/>
    </a:defPPr>
    <a:lvl1pPr marL="0" algn="l" defTabSz="89714" rtl="0" eaLnBrk="1" latinLnBrk="0" hangingPunct="1">
      <a:defRPr sz="353" kern="1200">
        <a:solidFill>
          <a:schemeClr val="tx1"/>
        </a:solidFill>
        <a:latin typeface="+mn-lt"/>
        <a:ea typeface="+mn-ea"/>
        <a:cs typeface="+mn-cs"/>
      </a:defRPr>
    </a:lvl1pPr>
    <a:lvl2pPr marL="89714" algn="l" defTabSz="89714" rtl="0" eaLnBrk="1" latinLnBrk="0" hangingPunct="1">
      <a:defRPr sz="353" kern="1200">
        <a:solidFill>
          <a:schemeClr val="tx1"/>
        </a:solidFill>
        <a:latin typeface="+mn-lt"/>
        <a:ea typeface="+mn-ea"/>
        <a:cs typeface="+mn-cs"/>
      </a:defRPr>
    </a:lvl2pPr>
    <a:lvl3pPr marL="179431" algn="l" defTabSz="89714" rtl="0" eaLnBrk="1" latinLnBrk="0" hangingPunct="1">
      <a:defRPr sz="353" kern="1200">
        <a:solidFill>
          <a:schemeClr val="tx1"/>
        </a:solidFill>
        <a:latin typeface="+mn-lt"/>
        <a:ea typeface="+mn-ea"/>
        <a:cs typeface="+mn-cs"/>
      </a:defRPr>
    </a:lvl3pPr>
    <a:lvl4pPr marL="269146" algn="l" defTabSz="89714" rtl="0" eaLnBrk="1" latinLnBrk="0" hangingPunct="1">
      <a:defRPr sz="353" kern="1200">
        <a:solidFill>
          <a:schemeClr val="tx1"/>
        </a:solidFill>
        <a:latin typeface="+mn-lt"/>
        <a:ea typeface="+mn-ea"/>
        <a:cs typeface="+mn-cs"/>
      </a:defRPr>
    </a:lvl4pPr>
    <a:lvl5pPr marL="358861" algn="l" defTabSz="89714" rtl="0" eaLnBrk="1" latinLnBrk="0" hangingPunct="1">
      <a:defRPr sz="353" kern="1200">
        <a:solidFill>
          <a:schemeClr val="tx1"/>
        </a:solidFill>
        <a:latin typeface="+mn-lt"/>
        <a:ea typeface="+mn-ea"/>
        <a:cs typeface="+mn-cs"/>
      </a:defRPr>
    </a:lvl5pPr>
    <a:lvl6pPr marL="448576" algn="l" defTabSz="89714" rtl="0" eaLnBrk="1" latinLnBrk="0" hangingPunct="1">
      <a:defRPr sz="353" kern="1200">
        <a:solidFill>
          <a:schemeClr val="tx1"/>
        </a:solidFill>
        <a:latin typeface="+mn-lt"/>
        <a:ea typeface="+mn-ea"/>
        <a:cs typeface="+mn-cs"/>
      </a:defRPr>
    </a:lvl6pPr>
    <a:lvl7pPr marL="538290" algn="l" defTabSz="89714" rtl="0" eaLnBrk="1" latinLnBrk="0" hangingPunct="1">
      <a:defRPr sz="353" kern="1200">
        <a:solidFill>
          <a:schemeClr val="tx1"/>
        </a:solidFill>
        <a:latin typeface="+mn-lt"/>
        <a:ea typeface="+mn-ea"/>
        <a:cs typeface="+mn-cs"/>
      </a:defRPr>
    </a:lvl7pPr>
    <a:lvl8pPr marL="628007" algn="l" defTabSz="89714" rtl="0" eaLnBrk="1" latinLnBrk="0" hangingPunct="1">
      <a:defRPr sz="353" kern="1200">
        <a:solidFill>
          <a:schemeClr val="tx1"/>
        </a:solidFill>
        <a:latin typeface="+mn-lt"/>
        <a:ea typeface="+mn-ea"/>
        <a:cs typeface="+mn-cs"/>
      </a:defRPr>
    </a:lvl8pPr>
    <a:lvl9pPr marL="717721" algn="l" defTabSz="89714" rtl="0" eaLnBrk="1" latinLnBrk="0" hangingPunct="1">
      <a:defRPr sz="353"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C5DF"/>
    <a:srgbClr val="E1E1E1"/>
    <a:srgbClr val="00A1BC"/>
    <a:srgbClr val="00B4D2"/>
    <a:srgbClr val="00A0D2"/>
    <a:srgbClr val="0095BB"/>
    <a:srgbClr val="00B0DC"/>
    <a:srgbClr val="00B0BE"/>
    <a:srgbClr val="008DB0"/>
    <a:srgbClr val="00B3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750"/>
    <p:restoredTop sz="94623"/>
  </p:normalViewPr>
  <p:slideViewPr>
    <p:cSldViewPr snapToGrid="0" snapToObjects="1">
      <p:cViewPr>
        <p:scale>
          <a:sx n="106" d="100"/>
          <a:sy n="106" d="100"/>
        </p:scale>
        <p:origin x="512" y="5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nueug/Desktop/&#3648;&#3621;&#3656;&#3617;%20&#3594;&#3585;%20&#3607;&#3609;&#3591;/&#3585;&#3619;&#3634;&#3615;%20&#3648;&#3611;&#3619;&#3637;&#3618;&#3610;&#3648;&#3607;&#3637;&#3618;&#3610;_final.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sysClr val="windowText" lastClr="000000">
                    <a:lumMod val="65000"/>
                    <a:lumOff val="35000"/>
                  </a:sysClr>
                </a:solidFill>
                <a:latin typeface="+mn-lt"/>
                <a:ea typeface="+mn-ea"/>
                <a:cs typeface="+mn-cs"/>
              </a:defRPr>
            </a:pPr>
            <a:r>
              <a:rPr lang="en-US" sz="1100" baseline="0" dirty="0">
                <a:effectLst/>
              </a:rPr>
              <a:t>Magnitude Attenuation  (Horizontal)</a:t>
            </a:r>
            <a:endParaRPr lang="en-US" sz="1100" dirty="0">
              <a:effectLst/>
            </a:endParaRPr>
          </a:p>
        </c:rich>
      </c:tx>
      <c:layout>
        <c:manualLayout>
          <c:xMode val="edge"/>
          <c:yMode val="edge"/>
          <c:x val="0.31265629688720087"/>
          <c:y val="3.9398102591104184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sysClr val="windowText" lastClr="000000">
                  <a:lumMod val="65000"/>
                  <a:lumOff val="35000"/>
                </a:sysClr>
              </a:solidFill>
              <a:latin typeface="+mn-lt"/>
              <a:ea typeface="+mn-ea"/>
              <a:cs typeface="+mn-cs"/>
            </a:defRPr>
          </a:pPr>
          <a:endParaRPr lang="en-US"/>
        </a:p>
      </c:txPr>
    </c:title>
    <c:autoTitleDeleted val="0"/>
    <c:plotArea>
      <c:layout/>
      <c:scatterChart>
        <c:scatterStyle val="lineMarker"/>
        <c:varyColors val="0"/>
        <c:ser>
          <c:idx val="0"/>
          <c:order val="0"/>
          <c:tx>
            <c:strRef>
              <c:f>'กราฟ ml'!$O$1</c:f>
              <c:strCache>
                <c:ptCount val="1"/>
                <c:pt idx="0">
                  <c:v>Richter</c:v>
                </c:pt>
              </c:strCache>
            </c:strRef>
          </c:tx>
          <c:spPr>
            <a:ln w="9525" cap="rnd">
              <a:solidFill>
                <a:schemeClr val="accent1"/>
              </a:solidFill>
              <a:round/>
            </a:ln>
            <a:effectLst>
              <a:outerShdw blurRad="40000" dist="23000" dir="5400000" rotWithShape="0">
                <a:srgbClr val="000000">
                  <a:alpha val="35000"/>
                </a:srgbClr>
              </a:outerShdw>
            </a:effectLst>
          </c:spPr>
          <c:marker>
            <c:symbol val="none"/>
          </c:marker>
          <c:xVal>
            <c:numRef>
              <c:f>'กราฟ ml'!$N$2:$N$28</c:f>
              <c:numCache>
                <c:formatCode>General</c:formatCode>
                <c:ptCount val="27"/>
                <c:pt idx="0">
                  <c:v>1</c:v>
                </c:pt>
                <c:pt idx="1">
                  <c:v>10</c:v>
                </c:pt>
                <c:pt idx="2">
                  <c:v>25</c:v>
                </c:pt>
                <c:pt idx="3">
                  <c:v>50</c:v>
                </c:pt>
                <c:pt idx="4">
                  <c:v>75</c:v>
                </c:pt>
                <c:pt idx="5">
                  <c:v>100</c:v>
                </c:pt>
                <c:pt idx="6">
                  <c:v>125</c:v>
                </c:pt>
                <c:pt idx="7">
                  <c:v>150</c:v>
                </c:pt>
                <c:pt idx="8">
                  <c:v>175</c:v>
                </c:pt>
                <c:pt idx="9">
                  <c:v>200</c:v>
                </c:pt>
                <c:pt idx="10">
                  <c:v>225</c:v>
                </c:pt>
                <c:pt idx="11">
                  <c:v>250</c:v>
                </c:pt>
                <c:pt idx="12">
                  <c:v>275</c:v>
                </c:pt>
                <c:pt idx="13">
                  <c:v>300</c:v>
                </c:pt>
                <c:pt idx="14">
                  <c:v>325</c:v>
                </c:pt>
                <c:pt idx="15">
                  <c:v>350</c:v>
                </c:pt>
                <c:pt idx="16">
                  <c:v>375</c:v>
                </c:pt>
                <c:pt idx="17">
                  <c:v>400</c:v>
                </c:pt>
                <c:pt idx="18">
                  <c:v>425</c:v>
                </c:pt>
                <c:pt idx="19">
                  <c:v>450</c:v>
                </c:pt>
                <c:pt idx="20">
                  <c:v>475</c:v>
                </c:pt>
                <c:pt idx="21">
                  <c:v>500</c:v>
                </c:pt>
                <c:pt idx="22">
                  <c:v>600</c:v>
                </c:pt>
                <c:pt idx="23">
                  <c:v>700</c:v>
                </c:pt>
                <c:pt idx="24">
                  <c:v>800</c:v>
                </c:pt>
                <c:pt idx="25">
                  <c:v>900</c:v>
                </c:pt>
                <c:pt idx="26">
                  <c:v>1000</c:v>
                </c:pt>
              </c:numCache>
            </c:numRef>
          </c:xVal>
          <c:yVal>
            <c:numRef>
              <c:f>'กราฟ ml'!$O$2:$O$28</c:f>
              <c:numCache>
                <c:formatCode>General</c:formatCode>
                <c:ptCount val="27"/>
                <c:pt idx="0">
                  <c:v>1.325</c:v>
                </c:pt>
                <c:pt idx="1">
                  <c:v>1.55</c:v>
                </c:pt>
                <c:pt idx="2">
                  <c:v>1.9249999999999998</c:v>
                </c:pt>
                <c:pt idx="3">
                  <c:v>2.5499999999999998</c:v>
                </c:pt>
                <c:pt idx="4">
                  <c:v>2.875</c:v>
                </c:pt>
                <c:pt idx="5">
                  <c:v>3</c:v>
                </c:pt>
                <c:pt idx="6">
                  <c:v>3.125</c:v>
                </c:pt>
                <c:pt idx="7">
                  <c:v>3.25</c:v>
                </c:pt>
                <c:pt idx="8">
                  <c:v>3.375</c:v>
                </c:pt>
                <c:pt idx="9">
                  <c:v>3.5</c:v>
                </c:pt>
                <c:pt idx="10">
                  <c:v>3.625</c:v>
                </c:pt>
                <c:pt idx="11">
                  <c:v>3.75</c:v>
                </c:pt>
                <c:pt idx="12">
                  <c:v>3.875</c:v>
                </c:pt>
                <c:pt idx="13">
                  <c:v>4</c:v>
                </c:pt>
                <c:pt idx="14">
                  <c:v>4.125</c:v>
                </c:pt>
                <c:pt idx="15">
                  <c:v>4.25</c:v>
                </c:pt>
                <c:pt idx="16">
                  <c:v>4.375</c:v>
                </c:pt>
                <c:pt idx="17">
                  <c:v>4.5</c:v>
                </c:pt>
                <c:pt idx="18">
                  <c:v>4.5562500000000004</c:v>
                </c:pt>
                <c:pt idx="19">
                  <c:v>4.6124999999999998</c:v>
                </c:pt>
                <c:pt idx="20">
                  <c:v>4.6687500000000002</c:v>
                </c:pt>
                <c:pt idx="21">
                  <c:v>4.7249999999999996</c:v>
                </c:pt>
                <c:pt idx="22">
                  <c:v>4.95</c:v>
                </c:pt>
                <c:pt idx="23">
                  <c:v>5.1749999999999998</c:v>
                </c:pt>
                <c:pt idx="24">
                  <c:v>5.3999999999999995</c:v>
                </c:pt>
                <c:pt idx="25">
                  <c:v>5.625</c:v>
                </c:pt>
                <c:pt idx="26">
                  <c:v>5.85</c:v>
                </c:pt>
              </c:numCache>
            </c:numRef>
          </c:yVal>
          <c:smooth val="0"/>
          <c:extLst>
            <c:ext xmlns:c16="http://schemas.microsoft.com/office/drawing/2014/chart" uri="{C3380CC4-5D6E-409C-BE32-E72D297353CC}">
              <c16:uniqueId val="{00000000-8F37-6F45-8528-1C38A15858EF}"/>
            </c:ext>
          </c:extLst>
        </c:ser>
        <c:ser>
          <c:idx val="1"/>
          <c:order val="1"/>
          <c:tx>
            <c:strRef>
              <c:f>'กราฟ ml'!$P$1</c:f>
              <c:strCache>
                <c:ptCount val="1"/>
                <c:pt idx="0">
                  <c:v>Northern Thailand</c:v>
                </c:pt>
              </c:strCache>
            </c:strRef>
          </c:tx>
          <c:spPr>
            <a:ln w="9525" cap="rnd">
              <a:solidFill>
                <a:schemeClr val="accent2"/>
              </a:solidFill>
              <a:round/>
            </a:ln>
            <a:effectLst>
              <a:outerShdw blurRad="40000" dist="23000" dir="5400000" rotWithShape="0">
                <a:srgbClr val="000000">
                  <a:alpha val="35000"/>
                </a:srgbClr>
              </a:outerShdw>
            </a:effectLst>
          </c:spPr>
          <c:marker>
            <c:symbol val="none"/>
          </c:marker>
          <c:xVal>
            <c:numRef>
              <c:f>'กราฟ ml'!$N$2:$N$28</c:f>
              <c:numCache>
                <c:formatCode>General</c:formatCode>
                <c:ptCount val="27"/>
                <c:pt idx="0">
                  <c:v>1</c:v>
                </c:pt>
                <c:pt idx="1">
                  <c:v>10</c:v>
                </c:pt>
                <c:pt idx="2">
                  <c:v>25</c:v>
                </c:pt>
                <c:pt idx="3">
                  <c:v>50</c:v>
                </c:pt>
                <c:pt idx="4">
                  <c:v>75</c:v>
                </c:pt>
                <c:pt idx="5">
                  <c:v>100</c:v>
                </c:pt>
                <c:pt idx="6">
                  <c:v>125</c:v>
                </c:pt>
                <c:pt idx="7">
                  <c:v>150</c:v>
                </c:pt>
                <c:pt idx="8">
                  <c:v>175</c:v>
                </c:pt>
                <c:pt idx="9">
                  <c:v>200</c:v>
                </c:pt>
                <c:pt idx="10">
                  <c:v>225</c:v>
                </c:pt>
                <c:pt idx="11">
                  <c:v>250</c:v>
                </c:pt>
                <c:pt idx="12">
                  <c:v>275</c:v>
                </c:pt>
                <c:pt idx="13">
                  <c:v>300</c:v>
                </c:pt>
                <c:pt idx="14">
                  <c:v>325</c:v>
                </c:pt>
                <c:pt idx="15">
                  <c:v>350</c:v>
                </c:pt>
                <c:pt idx="16">
                  <c:v>375</c:v>
                </c:pt>
                <c:pt idx="17">
                  <c:v>400</c:v>
                </c:pt>
                <c:pt idx="18">
                  <c:v>425</c:v>
                </c:pt>
                <c:pt idx="19">
                  <c:v>450</c:v>
                </c:pt>
                <c:pt idx="20">
                  <c:v>475</c:v>
                </c:pt>
                <c:pt idx="21">
                  <c:v>500</c:v>
                </c:pt>
                <c:pt idx="22">
                  <c:v>600</c:v>
                </c:pt>
                <c:pt idx="23">
                  <c:v>700</c:v>
                </c:pt>
                <c:pt idx="24">
                  <c:v>800</c:v>
                </c:pt>
                <c:pt idx="25">
                  <c:v>900</c:v>
                </c:pt>
                <c:pt idx="26">
                  <c:v>1000</c:v>
                </c:pt>
              </c:numCache>
            </c:numRef>
          </c:xVal>
          <c:yVal>
            <c:numRef>
              <c:f>'กราฟ ml'!$P$2:$P$28</c:f>
              <c:numCache>
                <c:formatCode>General</c:formatCode>
                <c:ptCount val="27"/>
                <c:pt idx="0">
                  <c:v>1.4062000000000001</c:v>
                </c:pt>
                <c:pt idx="1">
                  <c:v>2.0977999999999999</c:v>
                </c:pt>
                <c:pt idx="2">
                  <c:v>2.4027035137946555</c:v>
                </c:pt>
                <c:pt idx="3">
                  <c:v>2.668851756897328</c:v>
                </c:pt>
                <c:pt idx="4">
                  <c:v>2.851515936198334</c:v>
                </c:pt>
                <c:pt idx="5">
                  <c:v>3</c:v>
                </c:pt>
                <c:pt idx="6">
                  <c:v>3.1297552706919833</c:v>
                </c:pt>
                <c:pt idx="7">
                  <c:v>3.2476641793010064</c:v>
                </c:pt>
                <c:pt idx="8">
                  <c:v>3.3573980241321819</c:v>
                </c:pt>
                <c:pt idx="9">
                  <c:v>3.4611482431026723</c:v>
                </c:pt>
                <c:pt idx="10">
                  <c:v>3.5603283586020122</c:v>
                </c:pt>
                <c:pt idx="11">
                  <c:v>3.6559035137946556</c:v>
                </c:pt>
                <c:pt idx="12">
                  <c:v>3.7485621060173813</c:v>
                </c:pt>
                <c:pt idx="13">
                  <c:v>3.8388124224036786</c:v>
                </c:pt>
                <c:pt idx="14">
                  <c:v>3.9270404618060839</c:v>
                </c:pt>
                <c:pt idx="15">
                  <c:v>4.0135462672348545</c:v>
                </c:pt>
                <c:pt idx="16">
                  <c:v>4.0985676930956618</c:v>
                </c:pt>
                <c:pt idx="17">
                  <c:v>4.1822964862053444</c:v>
                </c:pt>
                <c:pt idx="18">
                  <c:v>4.2648894830596182</c:v>
                </c:pt>
                <c:pt idx="19">
                  <c:v>4.3464766017046843</c:v>
                </c:pt>
                <c:pt idx="20">
                  <c:v>4.4271666699513359</c:v>
                </c:pt>
                <c:pt idx="21">
                  <c:v>4.5070517568973276</c:v>
                </c:pt>
                <c:pt idx="22">
                  <c:v>4.8199606655063505</c:v>
                </c:pt>
                <c:pt idx="23">
                  <c:v>5.1246945103375268</c:v>
                </c:pt>
                <c:pt idx="24">
                  <c:v>5.4234447293080166</c:v>
                </c:pt>
                <c:pt idx="25">
                  <c:v>5.7176248448073572</c:v>
                </c:pt>
                <c:pt idx="26">
                  <c:v>6.0082000000000004</c:v>
                </c:pt>
              </c:numCache>
            </c:numRef>
          </c:yVal>
          <c:smooth val="0"/>
          <c:extLst>
            <c:ext xmlns:c16="http://schemas.microsoft.com/office/drawing/2014/chart" uri="{C3380CC4-5D6E-409C-BE32-E72D297353CC}">
              <c16:uniqueId val="{00000001-8F37-6F45-8528-1C38A15858EF}"/>
            </c:ext>
          </c:extLst>
        </c:ser>
        <c:dLbls>
          <c:showLegendKey val="0"/>
          <c:showVal val="0"/>
          <c:showCatName val="0"/>
          <c:showSerName val="0"/>
          <c:showPercent val="0"/>
          <c:showBubbleSize val="0"/>
        </c:dLbls>
        <c:axId val="920860784"/>
        <c:axId val="920862416"/>
      </c:scatterChart>
      <c:valAx>
        <c:axId val="92086078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100" b="0" i="0" u="none" strike="noStrike" kern="1200" baseline="0">
                    <a:solidFill>
                      <a:sysClr val="windowText" lastClr="000000">
                        <a:lumMod val="65000"/>
                        <a:lumOff val="35000"/>
                      </a:sysClr>
                    </a:solidFill>
                    <a:latin typeface="+mn-lt"/>
                    <a:ea typeface="+mn-ea"/>
                    <a:cs typeface="+mn-cs"/>
                  </a:defRPr>
                </a:pPr>
                <a:r>
                  <a:rPr lang="en-US" sz="1100" b="1" i="0" baseline="0">
                    <a:effectLst/>
                  </a:rPr>
                  <a:t>Distance(km)</a:t>
                </a:r>
                <a:endParaRPr lang="en-US" sz="1100">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100" b="0" i="0" u="none" strike="noStrike" kern="1200" baseline="0">
                  <a:solidFill>
                    <a:sysClr val="windowText" lastClr="000000">
                      <a:lumMod val="65000"/>
                      <a:lumOff val="35000"/>
                    </a:sys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20862416"/>
        <c:crosses val="autoZero"/>
        <c:crossBetween val="midCat"/>
      </c:valAx>
      <c:valAx>
        <c:axId val="9208624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100" b="0" i="0" u="none" strike="noStrike" kern="1200" baseline="0">
                    <a:solidFill>
                      <a:sysClr val="windowText" lastClr="000000">
                        <a:lumMod val="65000"/>
                        <a:lumOff val="35000"/>
                      </a:sysClr>
                    </a:solidFill>
                    <a:latin typeface="+mn-lt"/>
                    <a:ea typeface="+mn-ea"/>
                    <a:cs typeface="+mn-cs"/>
                  </a:defRPr>
                </a:pPr>
                <a:r>
                  <a:rPr lang="en-US" sz="1100" b="1" i="0" baseline="0">
                    <a:effectLst/>
                  </a:rPr>
                  <a:t>-log A0</a:t>
                </a:r>
                <a:endParaRPr lang="en-US" sz="1100">
                  <a:effectLst/>
                </a:endParaRPr>
              </a:p>
            </c:rich>
          </c:tx>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100" b="0" i="0" u="none" strike="noStrike" kern="1200" baseline="0">
                  <a:solidFill>
                    <a:sysClr val="windowText" lastClr="000000">
                      <a:lumMod val="65000"/>
                      <a:lumOff val="35000"/>
                    </a:sys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2086078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B85ACC-7566-4D45-A985-3729A2E65168}" type="datetimeFigureOut">
              <a:rPr lang="en-US" smtClean="0"/>
              <a:t>6/1/21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D4824E-09F4-6D40-98EA-9D82F5F584E8}" type="slidenum">
              <a:rPr lang="en-US" smtClean="0"/>
              <a:t>‹#›</a:t>
            </a:fld>
            <a:endParaRPr lang="en-US"/>
          </a:p>
        </p:txBody>
      </p:sp>
    </p:spTree>
    <p:extLst>
      <p:ext uri="{BB962C8B-B14F-4D97-AF65-F5344CB8AC3E}">
        <p14:creationId xmlns:p14="http://schemas.microsoft.com/office/powerpoint/2010/main" val="2417529167"/>
      </p:ext>
    </p:extLst>
  </p:cSld>
  <p:clrMap bg1="lt1" tx1="dk1" bg2="lt2" tx2="dk2" accent1="accent1" accent2="accent2" accent3="accent3" accent4="accent4" accent5="accent5" accent6="accent6" hlink="hlink" folHlink="folHlink"/>
  <p:notesStyle>
    <a:lvl1pPr marL="0" algn="l" defTabSz="685263" rtl="0" eaLnBrk="1" latinLnBrk="0" hangingPunct="1">
      <a:defRPr sz="899" kern="1200">
        <a:solidFill>
          <a:schemeClr val="tx1"/>
        </a:solidFill>
        <a:latin typeface="+mn-lt"/>
        <a:ea typeface="+mn-ea"/>
        <a:cs typeface="+mn-cs"/>
      </a:defRPr>
    </a:lvl1pPr>
    <a:lvl2pPr marL="342632" algn="l" defTabSz="685263" rtl="0" eaLnBrk="1" latinLnBrk="0" hangingPunct="1">
      <a:defRPr sz="899" kern="1200">
        <a:solidFill>
          <a:schemeClr val="tx1"/>
        </a:solidFill>
        <a:latin typeface="+mn-lt"/>
        <a:ea typeface="+mn-ea"/>
        <a:cs typeface="+mn-cs"/>
      </a:defRPr>
    </a:lvl2pPr>
    <a:lvl3pPr marL="685263" algn="l" defTabSz="685263" rtl="0" eaLnBrk="1" latinLnBrk="0" hangingPunct="1">
      <a:defRPr sz="899" kern="1200">
        <a:solidFill>
          <a:schemeClr val="tx1"/>
        </a:solidFill>
        <a:latin typeface="+mn-lt"/>
        <a:ea typeface="+mn-ea"/>
        <a:cs typeface="+mn-cs"/>
      </a:defRPr>
    </a:lvl3pPr>
    <a:lvl4pPr marL="1027893" algn="l" defTabSz="685263" rtl="0" eaLnBrk="1" latinLnBrk="0" hangingPunct="1">
      <a:defRPr sz="899" kern="1200">
        <a:solidFill>
          <a:schemeClr val="tx1"/>
        </a:solidFill>
        <a:latin typeface="+mn-lt"/>
        <a:ea typeface="+mn-ea"/>
        <a:cs typeface="+mn-cs"/>
      </a:defRPr>
    </a:lvl4pPr>
    <a:lvl5pPr marL="1370525" algn="l" defTabSz="685263" rtl="0" eaLnBrk="1" latinLnBrk="0" hangingPunct="1">
      <a:defRPr sz="899" kern="1200">
        <a:solidFill>
          <a:schemeClr val="tx1"/>
        </a:solidFill>
        <a:latin typeface="+mn-lt"/>
        <a:ea typeface="+mn-ea"/>
        <a:cs typeface="+mn-cs"/>
      </a:defRPr>
    </a:lvl5pPr>
    <a:lvl6pPr marL="1713156" algn="l" defTabSz="685263" rtl="0" eaLnBrk="1" latinLnBrk="0" hangingPunct="1">
      <a:defRPr sz="899" kern="1200">
        <a:solidFill>
          <a:schemeClr val="tx1"/>
        </a:solidFill>
        <a:latin typeface="+mn-lt"/>
        <a:ea typeface="+mn-ea"/>
        <a:cs typeface="+mn-cs"/>
      </a:defRPr>
    </a:lvl6pPr>
    <a:lvl7pPr marL="2055788" algn="l" defTabSz="685263" rtl="0" eaLnBrk="1" latinLnBrk="0" hangingPunct="1">
      <a:defRPr sz="899" kern="1200">
        <a:solidFill>
          <a:schemeClr val="tx1"/>
        </a:solidFill>
        <a:latin typeface="+mn-lt"/>
        <a:ea typeface="+mn-ea"/>
        <a:cs typeface="+mn-cs"/>
      </a:defRPr>
    </a:lvl7pPr>
    <a:lvl8pPr marL="2398418" algn="l" defTabSz="685263" rtl="0" eaLnBrk="1" latinLnBrk="0" hangingPunct="1">
      <a:defRPr sz="899" kern="1200">
        <a:solidFill>
          <a:schemeClr val="tx1"/>
        </a:solidFill>
        <a:latin typeface="+mn-lt"/>
        <a:ea typeface="+mn-ea"/>
        <a:cs typeface="+mn-cs"/>
      </a:defRPr>
    </a:lvl8pPr>
    <a:lvl9pPr marL="2741049" algn="l" defTabSz="685263" rtl="0" eaLnBrk="1" latinLnBrk="0" hangingPunct="1">
      <a:defRPr sz="89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7965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431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1854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49249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8185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15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1099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6.xml"/><Relationship Id="rId1" Type="http://schemas.openxmlformats.org/officeDocument/2006/relationships/slideLayout" Target="../slideLayouts/slideLayout6.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7.xml"/><Relationship Id="rId1" Type="http://schemas.openxmlformats.org/officeDocument/2006/relationships/slideLayout" Target="../slideLayouts/slideLayout7.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light, night sky&#10;&#10;Description automatically generated">
            <a:extLst>
              <a:ext uri="{FF2B5EF4-FFF2-40B4-BE49-F238E27FC236}">
                <a16:creationId xmlns:a16="http://schemas.microsoft.com/office/drawing/2014/main" id="{8EE887FA-C0FC-E342-ABF2-9814A05C2EC5}"/>
              </a:ext>
            </a:extLst>
          </p:cNvPr>
          <p:cNvPicPr>
            <a:picLocks noChangeAspect="1"/>
          </p:cNvPicPr>
          <p:nvPr userDrawn="1"/>
        </p:nvPicPr>
        <p:blipFill>
          <a:blip r:embed="rId3"/>
          <a:stretch>
            <a:fillRect/>
          </a:stretch>
        </p:blipFill>
        <p:spPr>
          <a:xfrm>
            <a:off x="0" y="340"/>
            <a:ext cx="9144000" cy="5142820"/>
          </a:xfrm>
          <a:prstGeom prst="rect">
            <a:avLst/>
          </a:prstGeom>
        </p:spPr>
      </p:pic>
      <p:sp>
        <p:nvSpPr>
          <p:cNvPr id="6" name="Rectangle 5">
            <a:extLst>
              <a:ext uri="{FF2B5EF4-FFF2-40B4-BE49-F238E27FC236}">
                <a16:creationId xmlns:a16="http://schemas.microsoft.com/office/drawing/2014/main" id="{7E505C7F-A6CF-D248-952C-36F2040C641E}"/>
              </a:ext>
            </a:extLst>
          </p:cNvPr>
          <p:cNvSpPr/>
          <p:nvPr userDrawn="1"/>
        </p:nvSpPr>
        <p:spPr>
          <a:xfrm>
            <a:off x="1" y="4876244"/>
            <a:ext cx="9144000" cy="256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sp>
        <p:nvSpPr>
          <p:cNvPr id="15" name="TextBox 14">
            <a:extLst>
              <a:ext uri="{FF2B5EF4-FFF2-40B4-BE49-F238E27FC236}">
                <a16:creationId xmlns:a16="http://schemas.microsoft.com/office/drawing/2014/main" id="{46CC5158-FDC6-F940-91AB-3B9665AAF961}"/>
              </a:ext>
            </a:extLst>
          </p:cNvPr>
          <p:cNvSpPr txBox="1"/>
          <p:nvPr userDrawn="1"/>
        </p:nvSpPr>
        <p:spPr>
          <a:xfrm>
            <a:off x="7920635" y="4895301"/>
            <a:ext cx="1075157"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16" name="Rectangle 15">
            <a:extLst>
              <a:ext uri="{FF2B5EF4-FFF2-40B4-BE49-F238E27FC236}">
                <a16:creationId xmlns:a16="http://schemas.microsoft.com/office/drawing/2014/main" id="{11BF5C8F-818D-D540-B729-29710F7029AD}"/>
              </a:ext>
            </a:extLst>
          </p:cNvPr>
          <p:cNvSpPr/>
          <p:nvPr userDrawn="1"/>
        </p:nvSpPr>
        <p:spPr>
          <a:xfrm>
            <a:off x="123276" y="4875274"/>
            <a:ext cx="3772372"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pic>
        <p:nvPicPr>
          <p:cNvPr id="10" name="Picture 9">
            <a:extLst>
              <a:ext uri="{FF2B5EF4-FFF2-40B4-BE49-F238E27FC236}">
                <a16:creationId xmlns:a16="http://schemas.microsoft.com/office/drawing/2014/main" id="{BFE79601-E553-A349-BA44-52D590EC0A42}"/>
              </a:ext>
            </a:extLst>
          </p:cNvPr>
          <p:cNvPicPr>
            <a:picLocks noChangeAspect="1"/>
          </p:cNvPicPr>
          <p:nvPr userDrawn="1"/>
        </p:nvPicPr>
        <p:blipFill>
          <a:blip r:embed="rId4"/>
          <a:stretch>
            <a:fillRect/>
          </a:stretch>
        </p:blipFill>
        <p:spPr>
          <a:xfrm>
            <a:off x="6751778" y="283003"/>
            <a:ext cx="1879332" cy="498136"/>
          </a:xfrm>
          <a:prstGeom prst="rect">
            <a:avLst/>
          </a:prstGeom>
        </p:spPr>
      </p:pic>
      <p:pic>
        <p:nvPicPr>
          <p:cNvPr id="9" name="Picture 8">
            <a:extLst>
              <a:ext uri="{FF2B5EF4-FFF2-40B4-BE49-F238E27FC236}">
                <a16:creationId xmlns:a16="http://schemas.microsoft.com/office/drawing/2014/main" id="{5277CE3A-71B4-EA4B-9350-586F5C95717C}"/>
              </a:ext>
            </a:extLst>
          </p:cNvPr>
          <p:cNvPicPr>
            <a:picLocks noChangeAspect="1"/>
          </p:cNvPicPr>
          <p:nvPr userDrawn="1"/>
        </p:nvPicPr>
        <p:blipFill>
          <a:blip r:embed="rId5"/>
          <a:stretch>
            <a:fillRect/>
          </a:stretch>
        </p:blipFill>
        <p:spPr>
          <a:xfrm>
            <a:off x="424288" y="287283"/>
            <a:ext cx="1967734" cy="498136"/>
          </a:xfrm>
          <a:prstGeom prst="rect">
            <a:avLst/>
          </a:prstGeom>
        </p:spPr>
      </p:pic>
    </p:spTree>
    <p:extLst>
      <p:ext uri="{BB962C8B-B14F-4D97-AF65-F5344CB8AC3E}">
        <p14:creationId xmlns:p14="http://schemas.microsoft.com/office/powerpoint/2010/main" val="1566487666"/>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3937683163"/>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2833701185"/>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2079223695"/>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4171576032"/>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888727649"/>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4166935954"/>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a:extLst>
              <a:ext uri="{FF2B5EF4-FFF2-40B4-BE49-F238E27FC236}">
                <a16:creationId xmlns:a16="http://schemas.microsoft.com/office/drawing/2014/main" id="{EEF774D5-8E1F-6744-9E49-DB689041ADBF}"/>
              </a:ext>
            </a:extLst>
          </p:cNvPr>
          <p:cNvSpPr>
            <a:spLocks noChangeArrowheads="1"/>
          </p:cNvSpPr>
          <p:nvPr/>
        </p:nvSpPr>
        <p:spPr bwMode="auto">
          <a:xfrm>
            <a:off x="-773903" y="1898347"/>
            <a:ext cx="10691813" cy="1507078"/>
          </a:xfrm>
          <a:prstGeom prst="rect">
            <a:avLst/>
          </a:prstGeom>
          <a:noFill/>
          <a:ln w="9525">
            <a:noFill/>
            <a:miter lim="800000"/>
            <a:headEnd/>
            <a:tailEnd/>
          </a:ln>
        </p:spPr>
        <p:txBody>
          <a:bodyPr wrap="square" lIns="18666" tIns="9334" rIns="18666" bIns="9334">
            <a:spAutoFit/>
          </a:bodyPr>
          <a:lstStyle/>
          <a:p>
            <a:pPr algn="ctr" eaLnBrk="0" hangingPunct="0"/>
            <a:r>
              <a:rPr lang="en-US" sz="1800" b="1" dirty="0">
                <a:solidFill>
                  <a:schemeClr val="bg1"/>
                </a:solidFill>
              </a:rPr>
              <a:t>Development of Local Magnitude Scale and Determination of Station Magnitude Corrections </a:t>
            </a:r>
          </a:p>
          <a:p>
            <a:pPr algn="ctr" eaLnBrk="0" hangingPunct="0"/>
            <a:r>
              <a:rPr lang="en-US" sz="1800" b="1" dirty="0">
                <a:solidFill>
                  <a:schemeClr val="bg1"/>
                </a:solidFill>
              </a:rPr>
              <a:t>for Northern Thailand</a:t>
            </a:r>
            <a:endParaRPr lang="en-US" sz="1800" b="1" dirty="0">
              <a:solidFill>
                <a:schemeClr val="bg1"/>
              </a:solidFill>
              <a:latin typeface="Arial" panose="020B0604020202020204" pitchFamily="34" charset="0"/>
            </a:endParaRPr>
          </a:p>
          <a:p>
            <a:pPr algn="ctr" eaLnBrk="0" hangingPunct="0">
              <a:lnSpc>
                <a:spcPts val="1586"/>
              </a:lnSpc>
            </a:pPr>
            <a:endParaRPr lang="en-US" sz="2197" b="1" dirty="0">
              <a:solidFill>
                <a:schemeClr val="bg1"/>
              </a:solidFill>
              <a:latin typeface="Arial" panose="020B0604020202020204" pitchFamily="34" charset="0"/>
            </a:endParaRPr>
          </a:p>
          <a:p>
            <a:pPr algn="ctr" eaLnBrk="0" hangingPunct="0">
              <a:lnSpc>
                <a:spcPts val="1586"/>
              </a:lnSpc>
            </a:pPr>
            <a:r>
              <a:rPr lang="en-US" sz="1600" dirty="0">
                <a:solidFill>
                  <a:schemeClr val="bg1"/>
                </a:solidFill>
                <a:latin typeface="Arial" panose="020B0604020202020204" pitchFamily="34" charset="0"/>
                <a:ea typeface="Avenir Book" charset="0"/>
              </a:rPr>
              <a:t>Tanongsak Taothong</a:t>
            </a:r>
            <a:r>
              <a:rPr lang="en-US" sz="1600" dirty="0">
                <a:solidFill>
                  <a:schemeClr val="bg1"/>
                </a:solidFill>
                <a:latin typeface="Avenir Book" charset="0"/>
                <a:ea typeface="Avenir Book" charset="0"/>
                <a:cs typeface="Avenir Book" charset="0"/>
              </a:rPr>
              <a:t> </a:t>
            </a:r>
          </a:p>
          <a:p>
            <a:pPr algn="ctr" eaLnBrk="0" hangingPunct="0">
              <a:lnSpc>
                <a:spcPts val="1586"/>
              </a:lnSpc>
            </a:pPr>
            <a:endParaRPr lang="en-US" sz="1600" dirty="0">
              <a:solidFill>
                <a:schemeClr val="bg1"/>
              </a:solidFill>
              <a:latin typeface="Avenir Book" charset="0"/>
              <a:ea typeface="Avenir Book" charset="0"/>
              <a:cs typeface="Avenir Book" charset="0"/>
            </a:endParaRPr>
          </a:p>
          <a:p>
            <a:pPr algn="ctr" eaLnBrk="0" hangingPunct="0">
              <a:spcBef>
                <a:spcPts val="91"/>
              </a:spcBef>
            </a:pPr>
            <a:endParaRPr lang="en-US" sz="952" dirty="0">
              <a:solidFill>
                <a:schemeClr val="bg1"/>
              </a:solidFill>
            </a:endParaRPr>
          </a:p>
          <a:p>
            <a:pPr algn="ctr" eaLnBrk="0" hangingPunct="0">
              <a:spcBef>
                <a:spcPts val="91"/>
              </a:spcBef>
            </a:pPr>
            <a:endParaRPr lang="en-US" sz="952" dirty="0">
              <a:solidFill>
                <a:schemeClr val="bg1"/>
              </a:solidFill>
            </a:endParaRPr>
          </a:p>
        </p:txBody>
      </p:sp>
      <p:pic>
        <p:nvPicPr>
          <p:cNvPr id="10" name="Picture 9">
            <a:extLst>
              <a:ext uri="{FF2B5EF4-FFF2-40B4-BE49-F238E27FC236}">
                <a16:creationId xmlns:a16="http://schemas.microsoft.com/office/drawing/2014/main" id="{D279A673-1808-1544-8A21-B775AE6A45B8}"/>
              </a:ext>
            </a:extLst>
          </p:cNvPr>
          <p:cNvPicPr>
            <a:picLocks noChangeAspect="1"/>
          </p:cNvPicPr>
          <p:nvPr/>
        </p:nvPicPr>
        <p:blipFill>
          <a:blip r:embed="rId2"/>
          <a:stretch>
            <a:fillRect/>
          </a:stretch>
        </p:blipFill>
        <p:spPr>
          <a:xfrm>
            <a:off x="225600" y="3867150"/>
            <a:ext cx="571500" cy="863600"/>
          </a:xfrm>
          <a:prstGeom prst="rect">
            <a:avLst/>
          </a:prstGeom>
        </p:spPr>
      </p:pic>
      <p:sp>
        <p:nvSpPr>
          <p:cNvPr id="11" name="TextBox 10">
            <a:extLst>
              <a:ext uri="{FF2B5EF4-FFF2-40B4-BE49-F238E27FC236}">
                <a16:creationId xmlns:a16="http://schemas.microsoft.com/office/drawing/2014/main" id="{0C501917-BF0A-C54B-AB4E-B0C62C356E93}"/>
              </a:ext>
            </a:extLst>
          </p:cNvPr>
          <p:cNvSpPr txBox="1"/>
          <p:nvPr/>
        </p:nvSpPr>
        <p:spPr>
          <a:xfrm>
            <a:off x="3153581" y="2800991"/>
            <a:ext cx="2836838" cy="307905"/>
          </a:xfrm>
          <a:prstGeom prst="rect">
            <a:avLst/>
          </a:prstGeom>
          <a:noFill/>
        </p:spPr>
        <p:txBody>
          <a:bodyPr wrap="square" rtlCol="0">
            <a:spAutoFit/>
          </a:bodyPr>
          <a:lstStyle/>
          <a:p>
            <a:pPr algn="ctr"/>
            <a:r>
              <a:rPr lang="en-GB" sz="1401" dirty="0">
                <a:solidFill>
                  <a:schemeClr val="bg1"/>
                </a:solidFill>
                <a:latin typeface="Arial" panose="020B0604020202020204" pitchFamily="34" charset="0"/>
                <a:cs typeface="Arial" panose="020B0604020202020204" pitchFamily="34" charset="0"/>
              </a:rPr>
              <a:t>P1.2-201</a:t>
            </a:r>
            <a:endParaRPr lang="en-AT" sz="1401" dirty="0">
              <a:solidFill>
                <a:schemeClr val="bg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AB87C4B3-AAD0-9944-8A9E-1308CA4A9978}"/>
              </a:ext>
            </a:extLst>
          </p:cNvPr>
          <p:cNvPicPr>
            <a:picLocks noChangeAspect="1"/>
          </p:cNvPicPr>
          <p:nvPr/>
        </p:nvPicPr>
        <p:blipFill>
          <a:blip r:embed="rId3"/>
          <a:stretch>
            <a:fillRect/>
          </a:stretch>
        </p:blipFill>
        <p:spPr>
          <a:xfrm>
            <a:off x="3901089" y="3252136"/>
            <a:ext cx="1341821" cy="1341821"/>
          </a:xfrm>
          <a:prstGeom prst="rect">
            <a:avLst/>
          </a:prstGeom>
          <a:noFill/>
          <a:ln>
            <a:noFill/>
          </a:ln>
        </p:spPr>
        <p:style>
          <a:lnRef idx="0">
            <a:scrgbClr r="0" g="0" b="0"/>
          </a:lnRef>
          <a:fillRef idx="0">
            <a:scrgbClr r="0" g="0" b="0"/>
          </a:fillRef>
          <a:effectRef idx="0">
            <a:scrgbClr r="0" g="0" b="0"/>
          </a:effectRef>
          <a:fontRef idx="minor">
            <a:schemeClr val="accent2"/>
          </a:fontRef>
        </p:style>
      </p:pic>
    </p:spTree>
    <p:extLst>
      <p:ext uri="{BB962C8B-B14F-4D97-AF65-F5344CB8AC3E}">
        <p14:creationId xmlns:p14="http://schemas.microsoft.com/office/powerpoint/2010/main" val="4000463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BC5AAA59-41F3-0D40-B5E2-567F04B6D257}"/>
              </a:ext>
            </a:extLst>
          </p:cNvPr>
          <p:cNvSpPr>
            <a:spLocks noChangeArrowheads="1"/>
          </p:cNvSpPr>
          <p:nvPr/>
        </p:nvSpPr>
        <p:spPr bwMode="auto">
          <a:xfrm>
            <a:off x="1992923" y="163887"/>
            <a:ext cx="4962770" cy="570668"/>
          </a:xfrm>
          <a:prstGeom prst="rect">
            <a:avLst/>
          </a:prstGeom>
          <a:noFill/>
          <a:ln w="9525">
            <a:noFill/>
            <a:miter lim="800000"/>
            <a:headEnd/>
            <a:tailEnd/>
          </a:ln>
        </p:spPr>
        <p:txBody>
          <a:bodyPr wrap="square" lIns="18666" tIns="9334" rIns="18666" bIns="9334">
            <a:spAutoFit/>
          </a:bodyPr>
          <a:lstStyle/>
          <a:p>
            <a:pPr algn="ctr" eaLnBrk="0" hangingPunct="0"/>
            <a:r>
              <a:rPr lang="en-US" sz="1200" b="1" dirty="0">
                <a:solidFill>
                  <a:schemeClr val="bg1"/>
                </a:solidFill>
                <a:latin typeface="Arial" panose="020B0604020202020204" pitchFamily="34" charset="0"/>
                <a:cs typeface="Arial" panose="020B0604020202020204" pitchFamily="34" charset="0"/>
              </a:rPr>
              <a:t>Development of Local Magnitude Scale and Determination of Station Magnitude Corrections for Northern Thailand</a:t>
            </a:r>
          </a:p>
          <a:p>
            <a:pPr algn="ctr" eaLnBrk="0" hangingPunct="0">
              <a:lnSpc>
                <a:spcPts val="1586"/>
              </a:lnSpc>
            </a:pPr>
            <a:r>
              <a:rPr lang="en-US" sz="800" dirty="0">
                <a:solidFill>
                  <a:schemeClr val="bg1"/>
                </a:solidFill>
                <a:latin typeface="Arial" panose="020B0604020202020204" pitchFamily="34" charset="0"/>
                <a:ea typeface="Avenir Book" charset="0"/>
              </a:rPr>
              <a:t>Tanongsak Taothong, Thai Meteorological Department, nasavisa303@gmail.com</a:t>
            </a:r>
            <a:endParaRPr lang="en-US" sz="800" dirty="0">
              <a:solidFill>
                <a:schemeClr val="bg1"/>
              </a:solidFill>
              <a:latin typeface="Avenir Book" charset="0"/>
              <a:ea typeface="Avenir Book" charset="0"/>
              <a:cs typeface="Avenir Book" charset="0"/>
            </a:endParaRPr>
          </a:p>
        </p:txBody>
      </p:sp>
      <p:sp>
        <p:nvSpPr>
          <p:cNvPr id="3" name="TextBox 2">
            <a:extLst>
              <a:ext uri="{FF2B5EF4-FFF2-40B4-BE49-F238E27FC236}">
                <a16:creationId xmlns:a16="http://schemas.microsoft.com/office/drawing/2014/main" id="{E101EA0A-D819-B84A-9A81-14AAFB37F5BF}"/>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P1.2-201</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EBE60E3-A5BE-134E-8614-470623FB2958}"/>
              </a:ext>
            </a:extLst>
          </p:cNvPr>
          <p:cNvSpPr txBox="1"/>
          <p:nvPr/>
        </p:nvSpPr>
        <p:spPr>
          <a:xfrm rot="16200000">
            <a:off x="-1779943"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RESULTS</a:t>
            </a:r>
          </a:p>
        </p:txBody>
      </p:sp>
      <p:graphicFrame>
        <p:nvGraphicFramePr>
          <p:cNvPr id="6" name="Chart 5">
            <a:extLst>
              <a:ext uri="{FF2B5EF4-FFF2-40B4-BE49-F238E27FC236}">
                <a16:creationId xmlns:a16="http://schemas.microsoft.com/office/drawing/2014/main" id="{D7E43DF4-FC8F-9E4F-98A5-784CA23B6134}"/>
              </a:ext>
            </a:extLst>
          </p:cNvPr>
          <p:cNvGraphicFramePr>
            <a:graphicFrameLocks/>
          </p:cNvGraphicFramePr>
          <p:nvPr>
            <p:extLst>
              <p:ext uri="{D42A27DB-BD31-4B8C-83A1-F6EECF244321}">
                <p14:modId xmlns:p14="http://schemas.microsoft.com/office/powerpoint/2010/main" val="3671206731"/>
              </p:ext>
            </p:extLst>
          </p:nvPr>
        </p:nvGraphicFramePr>
        <p:xfrm>
          <a:off x="1503946" y="975988"/>
          <a:ext cx="6701589" cy="36939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91872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BC5AAA59-41F3-0D40-B5E2-567F04B6D257}"/>
              </a:ext>
            </a:extLst>
          </p:cNvPr>
          <p:cNvSpPr>
            <a:spLocks noChangeArrowheads="1"/>
          </p:cNvSpPr>
          <p:nvPr/>
        </p:nvSpPr>
        <p:spPr bwMode="auto">
          <a:xfrm>
            <a:off x="1992923" y="163887"/>
            <a:ext cx="4962770" cy="570668"/>
          </a:xfrm>
          <a:prstGeom prst="rect">
            <a:avLst/>
          </a:prstGeom>
          <a:noFill/>
          <a:ln w="9525">
            <a:noFill/>
            <a:miter lim="800000"/>
            <a:headEnd/>
            <a:tailEnd/>
          </a:ln>
        </p:spPr>
        <p:txBody>
          <a:bodyPr wrap="square" lIns="18666" tIns="9334" rIns="18666" bIns="9334">
            <a:spAutoFit/>
          </a:bodyPr>
          <a:lstStyle/>
          <a:p>
            <a:pPr algn="ctr" eaLnBrk="0" hangingPunct="0"/>
            <a:r>
              <a:rPr lang="en-US" sz="1200" b="1" dirty="0">
                <a:solidFill>
                  <a:schemeClr val="bg1"/>
                </a:solidFill>
                <a:latin typeface="Arial" panose="020B0604020202020204" pitchFamily="34" charset="0"/>
                <a:cs typeface="Arial" panose="020B0604020202020204" pitchFamily="34" charset="0"/>
              </a:rPr>
              <a:t>Development of Local Magnitude Scale and Determination of Station Magnitude Corrections for Northern Thailand</a:t>
            </a:r>
          </a:p>
          <a:p>
            <a:pPr algn="ctr" eaLnBrk="0" hangingPunct="0">
              <a:lnSpc>
                <a:spcPts val="1586"/>
              </a:lnSpc>
            </a:pPr>
            <a:r>
              <a:rPr lang="en-US" sz="800" dirty="0">
                <a:solidFill>
                  <a:schemeClr val="bg1"/>
                </a:solidFill>
                <a:latin typeface="Arial" panose="020B0604020202020204" pitchFamily="34" charset="0"/>
                <a:ea typeface="Avenir Book" charset="0"/>
              </a:rPr>
              <a:t>Tanongsak Taothong, Thai Meteorological Department, nasavisa303@gmail.com</a:t>
            </a:r>
            <a:endParaRPr lang="en-US" sz="800" dirty="0">
              <a:solidFill>
                <a:schemeClr val="bg1"/>
              </a:solidFill>
              <a:latin typeface="Avenir Book" charset="0"/>
              <a:ea typeface="Avenir Book" charset="0"/>
              <a:cs typeface="Avenir Book" charset="0"/>
            </a:endParaRPr>
          </a:p>
        </p:txBody>
      </p:sp>
      <p:sp>
        <p:nvSpPr>
          <p:cNvPr id="3" name="TextBox 2">
            <a:extLst>
              <a:ext uri="{FF2B5EF4-FFF2-40B4-BE49-F238E27FC236}">
                <a16:creationId xmlns:a16="http://schemas.microsoft.com/office/drawing/2014/main" id="{E101EA0A-D819-B84A-9A81-14AAFB37F5BF}"/>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P1.2-201</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EBE60E3-A5BE-134E-8614-470623FB2958}"/>
              </a:ext>
            </a:extLst>
          </p:cNvPr>
          <p:cNvSpPr txBox="1"/>
          <p:nvPr/>
        </p:nvSpPr>
        <p:spPr>
          <a:xfrm rot="16200000">
            <a:off x="-1779943"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RESULTS</a:t>
            </a:r>
          </a:p>
        </p:txBody>
      </p:sp>
      <p:graphicFrame>
        <p:nvGraphicFramePr>
          <p:cNvPr id="5" name="Table 4">
            <a:extLst>
              <a:ext uri="{FF2B5EF4-FFF2-40B4-BE49-F238E27FC236}">
                <a16:creationId xmlns:a16="http://schemas.microsoft.com/office/drawing/2014/main" id="{2ABA71A5-CDF7-8840-9582-403951E5C7FA}"/>
              </a:ext>
            </a:extLst>
          </p:cNvPr>
          <p:cNvGraphicFramePr>
            <a:graphicFrameLocks noGrp="1"/>
          </p:cNvGraphicFramePr>
          <p:nvPr>
            <p:extLst>
              <p:ext uri="{D42A27DB-BD31-4B8C-83A1-F6EECF244321}">
                <p14:modId xmlns:p14="http://schemas.microsoft.com/office/powerpoint/2010/main" val="69040257"/>
              </p:ext>
            </p:extLst>
          </p:nvPr>
        </p:nvGraphicFramePr>
        <p:xfrm>
          <a:off x="612742" y="1179093"/>
          <a:ext cx="8066200" cy="3585127"/>
        </p:xfrm>
        <a:graphic>
          <a:graphicData uri="http://schemas.openxmlformats.org/drawingml/2006/table">
            <a:tbl>
              <a:tblPr firstRow="1" firstCol="1" bandRow="1">
                <a:tableStyleId>{5C22544A-7EE6-4342-B048-85BDC9FD1C3A}</a:tableStyleId>
              </a:tblPr>
              <a:tblGrid>
                <a:gridCol w="742940">
                  <a:extLst>
                    <a:ext uri="{9D8B030D-6E8A-4147-A177-3AD203B41FA5}">
                      <a16:colId xmlns:a16="http://schemas.microsoft.com/office/drawing/2014/main" val="20000"/>
                    </a:ext>
                  </a:extLst>
                </a:gridCol>
                <a:gridCol w="913677">
                  <a:extLst>
                    <a:ext uri="{9D8B030D-6E8A-4147-A177-3AD203B41FA5}">
                      <a16:colId xmlns:a16="http://schemas.microsoft.com/office/drawing/2014/main" val="20001"/>
                    </a:ext>
                  </a:extLst>
                </a:gridCol>
                <a:gridCol w="1162863">
                  <a:extLst>
                    <a:ext uri="{9D8B030D-6E8A-4147-A177-3AD203B41FA5}">
                      <a16:colId xmlns:a16="http://schemas.microsoft.com/office/drawing/2014/main" val="20002"/>
                    </a:ext>
                  </a:extLst>
                </a:gridCol>
                <a:gridCol w="1079800">
                  <a:extLst>
                    <a:ext uri="{9D8B030D-6E8A-4147-A177-3AD203B41FA5}">
                      <a16:colId xmlns:a16="http://schemas.microsoft.com/office/drawing/2014/main" val="20003"/>
                    </a:ext>
                  </a:extLst>
                </a:gridCol>
                <a:gridCol w="747553">
                  <a:extLst>
                    <a:ext uri="{9D8B030D-6E8A-4147-A177-3AD203B41FA5}">
                      <a16:colId xmlns:a16="http://schemas.microsoft.com/office/drawing/2014/main" val="20004"/>
                    </a:ext>
                  </a:extLst>
                </a:gridCol>
                <a:gridCol w="1079800">
                  <a:extLst>
                    <a:ext uri="{9D8B030D-6E8A-4147-A177-3AD203B41FA5}">
                      <a16:colId xmlns:a16="http://schemas.microsoft.com/office/drawing/2014/main" val="20005"/>
                    </a:ext>
                  </a:extLst>
                </a:gridCol>
                <a:gridCol w="1176704">
                  <a:extLst>
                    <a:ext uri="{9D8B030D-6E8A-4147-A177-3AD203B41FA5}">
                      <a16:colId xmlns:a16="http://schemas.microsoft.com/office/drawing/2014/main" val="20006"/>
                    </a:ext>
                  </a:extLst>
                </a:gridCol>
                <a:gridCol w="1162863">
                  <a:extLst>
                    <a:ext uri="{9D8B030D-6E8A-4147-A177-3AD203B41FA5}">
                      <a16:colId xmlns:a16="http://schemas.microsoft.com/office/drawing/2014/main" val="20007"/>
                    </a:ext>
                  </a:extLst>
                </a:gridCol>
              </a:tblGrid>
              <a:tr h="566071">
                <a:tc>
                  <a:txBody>
                    <a:bodyPr/>
                    <a:lstStyle/>
                    <a:p>
                      <a:pPr marL="0" marR="0">
                        <a:spcBef>
                          <a:spcPts val="0"/>
                        </a:spcBef>
                        <a:spcAft>
                          <a:spcPts val="0"/>
                        </a:spcAft>
                      </a:pPr>
                      <a:r>
                        <a:rPr lang="en-US" sz="1000" dirty="0">
                          <a:solidFill>
                            <a:schemeClr val="tx1"/>
                          </a:solidFill>
                          <a:effectLst/>
                          <a:latin typeface="Arial" panose="020B0604020202020204" pitchFamily="34" charset="0"/>
                          <a:cs typeface="TH Sarabun New" panose="020B0500040200020003" pitchFamily="34" charset="-34"/>
                        </a:rPr>
                        <a:t>NO.</a:t>
                      </a:r>
                      <a:endParaRPr lang="en-US" sz="1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dirty="0">
                          <a:solidFill>
                            <a:schemeClr val="tx1"/>
                          </a:solidFill>
                          <a:effectLst/>
                          <a:latin typeface="Arial" panose="020B0604020202020204" pitchFamily="34" charset="0"/>
                          <a:cs typeface="TH Sarabun New" panose="020B0500040200020003" pitchFamily="34" charset="-34"/>
                        </a:rPr>
                        <a:t>Station code</a:t>
                      </a:r>
                      <a:endParaRPr lang="en-US" sz="1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dirty="0">
                          <a:solidFill>
                            <a:schemeClr val="tx1"/>
                          </a:solidFill>
                          <a:effectLst/>
                          <a:latin typeface="Arial" panose="020B0604020202020204" pitchFamily="34" charset="0"/>
                          <a:cs typeface="TH Sarabun New" panose="020B0500040200020003" pitchFamily="34" charset="-34"/>
                        </a:rPr>
                        <a:t>Station correction </a:t>
                      </a:r>
                    </a:p>
                    <a:p>
                      <a:pPr marL="0" marR="0">
                        <a:spcBef>
                          <a:spcPts val="0"/>
                        </a:spcBef>
                        <a:spcAft>
                          <a:spcPts val="0"/>
                        </a:spcAft>
                      </a:pPr>
                      <a:r>
                        <a:rPr lang="en-US" sz="1000" dirty="0">
                          <a:solidFill>
                            <a:schemeClr val="tx1"/>
                          </a:solidFill>
                          <a:effectLst/>
                          <a:latin typeface="Arial" panose="020B0604020202020204" pitchFamily="34" charset="0"/>
                          <a:cs typeface="TH Sarabun New" panose="020B0500040200020003" pitchFamily="34" charset="-34"/>
                        </a:rPr>
                        <a:t>(</a:t>
                      </a:r>
                      <a:r>
                        <a:rPr lang="en-US" sz="1000" dirty="0">
                          <a:solidFill>
                            <a:schemeClr val="tx1"/>
                          </a:solidFill>
                          <a:effectLst/>
                          <a:latin typeface="Arial" panose="020B0604020202020204" pitchFamily="34" charset="0"/>
                          <a:cs typeface="Arial" panose="020B0604020202020204" pitchFamily="34" charset="0"/>
                        </a:rPr>
                        <a:t>ML)</a:t>
                      </a:r>
                      <a:endParaRPr lang="en-US" sz="1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dirty="0">
                          <a:solidFill>
                            <a:schemeClr val="tx1"/>
                          </a:solidFill>
                          <a:effectLst/>
                          <a:latin typeface="Arial" panose="020B0604020202020204" pitchFamily="34" charset="0"/>
                          <a:cs typeface="TH Sarabun New" panose="020B0500040200020003" pitchFamily="34" charset="-34"/>
                        </a:rPr>
                        <a:t>Station correction </a:t>
                      </a:r>
                      <a:r>
                        <a:rPr lang="th-TH" sz="1000" dirty="0">
                          <a:solidFill>
                            <a:schemeClr val="tx1"/>
                          </a:solidFill>
                          <a:effectLst/>
                          <a:latin typeface="Arial" panose="020B0604020202020204" pitchFamily="34" charset="0"/>
                          <a:cs typeface="TH Sarabun New" panose="020B0500040200020003" pitchFamily="34" charset="-34"/>
                        </a:rPr>
                        <a:t> </a:t>
                      </a:r>
                      <a:r>
                        <a:rPr lang="en-US" sz="1000" dirty="0">
                          <a:solidFill>
                            <a:schemeClr val="tx1"/>
                          </a:solidFill>
                          <a:effectLst/>
                          <a:latin typeface="Arial" panose="020B0604020202020204" pitchFamily="34" charset="0"/>
                          <a:cs typeface="TH Sarabun New" panose="020B0500040200020003" pitchFamily="34" charset="-34"/>
                        </a:rPr>
                        <a:t>(</a:t>
                      </a:r>
                      <a:r>
                        <a:rPr lang="en-US" sz="1000" dirty="0">
                          <a:solidFill>
                            <a:schemeClr val="tx1"/>
                          </a:solidFill>
                          <a:effectLst/>
                          <a:latin typeface="Arial" panose="020B0604020202020204" pitchFamily="34" charset="0"/>
                          <a:cs typeface="Arial" panose="020B0604020202020204" pitchFamily="34" charset="0"/>
                        </a:rPr>
                        <a:t>MLv)</a:t>
                      </a:r>
                      <a:endParaRPr lang="en-US" sz="1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dirty="0">
                          <a:solidFill>
                            <a:schemeClr val="tx1"/>
                          </a:solidFill>
                          <a:effectLst/>
                          <a:latin typeface="Arial" panose="020B0604020202020204" pitchFamily="34" charset="0"/>
                          <a:cs typeface="TH Sarabun New" panose="020B0500040200020003" pitchFamily="34" charset="-34"/>
                        </a:rPr>
                        <a:t>NO.</a:t>
                      </a:r>
                      <a:endParaRPr lang="en-US" sz="1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dirty="0">
                          <a:solidFill>
                            <a:schemeClr val="tx1"/>
                          </a:solidFill>
                          <a:effectLst/>
                          <a:latin typeface="Arial" panose="020B0604020202020204" pitchFamily="34" charset="0"/>
                          <a:cs typeface="TH Sarabun New" panose="020B0500040200020003" pitchFamily="34" charset="-34"/>
                        </a:rPr>
                        <a:t>Station code</a:t>
                      </a:r>
                      <a:endParaRPr lang="en-US" sz="1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dirty="0">
                          <a:solidFill>
                            <a:schemeClr val="tx1"/>
                          </a:solidFill>
                          <a:effectLst/>
                          <a:latin typeface="Arial" panose="020B0604020202020204" pitchFamily="34" charset="0"/>
                          <a:cs typeface="TH Sarabun New" panose="020B0500040200020003" pitchFamily="34" charset="-34"/>
                        </a:rPr>
                        <a:t>Station correction </a:t>
                      </a:r>
                    </a:p>
                    <a:p>
                      <a:pPr marL="0" marR="0">
                        <a:spcBef>
                          <a:spcPts val="0"/>
                        </a:spcBef>
                        <a:spcAft>
                          <a:spcPts val="0"/>
                        </a:spcAft>
                      </a:pPr>
                      <a:r>
                        <a:rPr lang="en-US" sz="1000" dirty="0">
                          <a:solidFill>
                            <a:schemeClr val="tx1"/>
                          </a:solidFill>
                          <a:effectLst/>
                          <a:latin typeface="Arial" panose="020B0604020202020204" pitchFamily="34" charset="0"/>
                          <a:cs typeface="TH Sarabun New" panose="020B0500040200020003" pitchFamily="34" charset="-34"/>
                        </a:rPr>
                        <a:t>(</a:t>
                      </a:r>
                      <a:r>
                        <a:rPr lang="en-US" sz="1000" dirty="0">
                          <a:solidFill>
                            <a:schemeClr val="tx1"/>
                          </a:solidFill>
                          <a:effectLst/>
                          <a:latin typeface="Arial" panose="020B0604020202020204" pitchFamily="34" charset="0"/>
                          <a:cs typeface="Arial" panose="020B0604020202020204" pitchFamily="34" charset="0"/>
                        </a:rPr>
                        <a:t>ML)</a:t>
                      </a:r>
                      <a:endParaRPr lang="en-US" sz="1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dirty="0">
                          <a:solidFill>
                            <a:schemeClr val="tx1"/>
                          </a:solidFill>
                          <a:effectLst/>
                          <a:latin typeface="Arial" panose="020B0604020202020204" pitchFamily="34" charset="0"/>
                          <a:cs typeface="TH Sarabun New" panose="020B0500040200020003" pitchFamily="34" charset="-34"/>
                        </a:rPr>
                        <a:t>Station correction </a:t>
                      </a:r>
                      <a:r>
                        <a:rPr lang="th-TH" sz="1000" dirty="0">
                          <a:solidFill>
                            <a:schemeClr val="tx1"/>
                          </a:solidFill>
                          <a:effectLst/>
                          <a:latin typeface="Arial" panose="020B0604020202020204" pitchFamily="34" charset="0"/>
                          <a:cs typeface="TH Sarabun New" panose="020B0500040200020003" pitchFamily="34" charset="-34"/>
                        </a:rPr>
                        <a:t> </a:t>
                      </a:r>
                      <a:r>
                        <a:rPr lang="en-US" sz="1000" dirty="0">
                          <a:solidFill>
                            <a:schemeClr val="tx1"/>
                          </a:solidFill>
                          <a:effectLst/>
                          <a:latin typeface="Arial" panose="020B0604020202020204" pitchFamily="34" charset="0"/>
                          <a:cs typeface="TH Sarabun New" panose="020B0500040200020003" pitchFamily="34" charset="-34"/>
                        </a:rPr>
                        <a:t>(</a:t>
                      </a:r>
                      <a:r>
                        <a:rPr lang="en-US" sz="1000" dirty="0">
                          <a:solidFill>
                            <a:schemeClr val="tx1"/>
                          </a:solidFill>
                          <a:effectLst/>
                          <a:latin typeface="Arial" panose="020B0604020202020204" pitchFamily="34" charset="0"/>
                          <a:cs typeface="Arial" panose="020B0604020202020204" pitchFamily="34" charset="0"/>
                        </a:rPr>
                        <a:t>MLv)</a:t>
                      </a:r>
                      <a:endParaRPr lang="en-US" sz="1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88691">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1</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MHMT</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-0.4424</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-0.4229</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17</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CMAI</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-0.4939</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-0.3087</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88691">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2</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PHRA</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dirty="0">
                          <a:solidFill>
                            <a:schemeClr val="tx1"/>
                          </a:solidFill>
                          <a:effectLst/>
                          <a:latin typeface="Arial" panose="020B0604020202020204" pitchFamily="34" charset="0"/>
                          <a:cs typeface="Arial" panose="020B0604020202020204" pitchFamily="34" charset="0"/>
                        </a:rPr>
                        <a:t>-1.1752</a:t>
                      </a:r>
                      <a:endParaRPr lang="en-US" sz="1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dirty="0">
                          <a:solidFill>
                            <a:schemeClr val="tx1"/>
                          </a:solidFill>
                          <a:effectLst/>
                          <a:latin typeface="Arial" panose="020B0604020202020204" pitchFamily="34" charset="0"/>
                          <a:cs typeface="Arial" panose="020B0604020202020204" pitchFamily="34" charset="0"/>
                        </a:rPr>
                        <a:t>-0.9475</a:t>
                      </a:r>
                      <a:endParaRPr lang="en-US" sz="1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18</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PHRS</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-0.0579</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-0.1432</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88691">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3</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dirty="0">
                          <a:solidFill>
                            <a:schemeClr val="tx1"/>
                          </a:solidFill>
                          <a:effectLst/>
                          <a:latin typeface="Arial" panose="020B0604020202020204" pitchFamily="34" charset="0"/>
                          <a:cs typeface="Arial" panose="020B0604020202020204" pitchFamily="34" charset="0"/>
                        </a:rPr>
                        <a:t>CRAI</a:t>
                      </a:r>
                      <a:endParaRPr lang="en-US" sz="1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dirty="0">
                          <a:solidFill>
                            <a:schemeClr val="tx1"/>
                          </a:solidFill>
                          <a:effectLst/>
                          <a:latin typeface="Arial" panose="020B0604020202020204" pitchFamily="34" charset="0"/>
                          <a:cs typeface="Arial" panose="020B0604020202020204" pitchFamily="34" charset="0"/>
                        </a:rPr>
                        <a:t>-0.328</a:t>
                      </a:r>
                      <a:endParaRPr lang="en-US" sz="1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-0.1968</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19</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CRMJ</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-0.1845</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0.2044</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88691">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4</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MHIT</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-0.0296</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-0.0332</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20</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OMKO</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dirty="0">
                          <a:solidFill>
                            <a:schemeClr val="tx1"/>
                          </a:solidFill>
                          <a:effectLst/>
                          <a:latin typeface="Arial" panose="020B0604020202020204" pitchFamily="34" charset="0"/>
                          <a:cs typeface="Arial" panose="020B0604020202020204" pitchFamily="34" charset="0"/>
                        </a:rPr>
                        <a:t>0.5393</a:t>
                      </a:r>
                      <a:endParaRPr lang="en-US" sz="1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0.4357</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88691">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5</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UTTA</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0.4235</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dirty="0">
                          <a:solidFill>
                            <a:schemeClr val="tx1"/>
                          </a:solidFill>
                          <a:effectLst/>
                          <a:latin typeface="Arial" panose="020B0604020202020204" pitchFamily="34" charset="0"/>
                          <a:cs typeface="Arial" panose="020B0604020202020204" pitchFamily="34" charset="0"/>
                        </a:rPr>
                        <a:t>0.464</a:t>
                      </a:r>
                      <a:endParaRPr lang="en-US" sz="1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21</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NANS</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0.3697</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0.1701</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88691">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6</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NAN</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dirty="0">
                          <a:solidFill>
                            <a:schemeClr val="tx1"/>
                          </a:solidFill>
                          <a:effectLst/>
                          <a:latin typeface="Arial" panose="020B0604020202020204" pitchFamily="34" charset="0"/>
                          <a:cs typeface="Arial" panose="020B0604020202020204" pitchFamily="34" charset="0"/>
                        </a:rPr>
                        <a:t>-0.179</a:t>
                      </a:r>
                      <a:endParaRPr lang="en-US" sz="1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-0.0912</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22</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KHOB</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-0.0349</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-0.0804</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88691">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7</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SUKH</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0.2813</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0.2019</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23</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TSYB</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-0.5112</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-0.4268</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188691">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8</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PBKT</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-0.3777</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-0.27</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24</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MUSE</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-0.3285</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-0.1374</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188691">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9</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UMPA</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-0.1407</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-0.0749</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25</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SAWA</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0.2223</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-0.0819</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188691">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10</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PAYA</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0.0308</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0.0446</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26</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UTHS</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0.1092</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-0.0416</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188691">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11</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CMMT</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0.0827</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-0.071</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27</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SUAB</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-0.5895</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-0.3417</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188691">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12</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UTHA</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0.2932</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0.0472</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28</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CRMM</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0.3742</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0.273</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188691">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13</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PHIT</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-0.2075</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-0.1602</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29</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dirty="0">
                          <a:solidFill>
                            <a:schemeClr val="tx1"/>
                          </a:solidFill>
                          <a:effectLst/>
                          <a:latin typeface="Arial" panose="020B0604020202020204" pitchFamily="34" charset="0"/>
                          <a:cs typeface="Arial" panose="020B0604020202020204" pitchFamily="34" charset="0"/>
                        </a:rPr>
                        <a:t>HOTB</a:t>
                      </a:r>
                      <a:endParaRPr lang="en-US" sz="1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-0.0478</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-0.042</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188691">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14</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CMPR</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-0.0099</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-0.1324</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30</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KAMP</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-0.3461</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-0.3959</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188691">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15</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LAMP</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0.0278</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-0.0712</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31</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CM05</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a:solidFill>
                          <a:schemeClr val="tx1"/>
                        </a:solidFill>
                        <a:effectLst/>
                        <a:latin typeface="Arial" panose="020B060402020202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0.0384</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188691">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16</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LPSP</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-0.1442</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-0.2061</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a:spcBef>
                          <a:spcPts val="0"/>
                        </a:spcBef>
                        <a:spcAft>
                          <a:spcPts val="0"/>
                        </a:spcAft>
                      </a:pPr>
                      <a:r>
                        <a:rPr lang="en-US" sz="1000" dirty="0">
                          <a:solidFill>
                            <a:schemeClr val="tx1"/>
                          </a:solidFill>
                          <a:effectLst/>
                          <a:latin typeface="Arial" panose="020B0604020202020204" pitchFamily="34" charset="0"/>
                          <a:cs typeface="TH Sarabun New" panose="020B0500040200020003" pitchFamily="34" charset="-34"/>
                        </a:rPr>
                        <a:t>standard deviation (SD)</a:t>
                      </a:r>
                      <a:endParaRPr lang="en-US" sz="1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0.360629507</a:t>
                      </a:r>
                      <a:endParaRPr lang="en-US"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00" dirty="0">
                          <a:solidFill>
                            <a:schemeClr val="tx1"/>
                          </a:solidFill>
                          <a:effectLst/>
                          <a:latin typeface="Arial" panose="020B0604020202020204" pitchFamily="34" charset="0"/>
                          <a:cs typeface="Arial" panose="020B0604020202020204" pitchFamily="34" charset="0"/>
                        </a:rPr>
                        <a:t>0.277506</a:t>
                      </a:r>
                      <a:endParaRPr lang="en-US" sz="1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bl>
          </a:graphicData>
        </a:graphic>
      </p:graphicFrame>
      <p:sp>
        <p:nvSpPr>
          <p:cNvPr id="6" name="TextBox 5">
            <a:extLst>
              <a:ext uri="{FF2B5EF4-FFF2-40B4-BE49-F238E27FC236}">
                <a16:creationId xmlns:a16="http://schemas.microsoft.com/office/drawing/2014/main" id="{64A0A438-F6A1-7D40-BE1A-92C79B5A68D9}"/>
              </a:ext>
            </a:extLst>
          </p:cNvPr>
          <p:cNvSpPr txBox="1"/>
          <p:nvPr/>
        </p:nvSpPr>
        <p:spPr>
          <a:xfrm>
            <a:off x="3433714" y="811451"/>
            <a:ext cx="2627722" cy="338554"/>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station correction factor</a:t>
            </a:r>
          </a:p>
        </p:txBody>
      </p:sp>
    </p:spTree>
    <p:extLst>
      <p:ext uri="{BB962C8B-B14F-4D97-AF65-F5344CB8AC3E}">
        <p14:creationId xmlns:p14="http://schemas.microsoft.com/office/powerpoint/2010/main" val="3662202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BC5AAA59-41F3-0D40-B5E2-567F04B6D257}"/>
              </a:ext>
            </a:extLst>
          </p:cNvPr>
          <p:cNvSpPr>
            <a:spLocks noChangeArrowheads="1"/>
          </p:cNvSpPr>
          <p:nvPr/>
        </p:nvSpPr>
        <p:spPr bwMode="auto">
          <a:xfrm>
            <a:off x="1992923" y="163887"/>
            <a:ext cx="4962770" cy="570668"/>
          </a:xfrm>
          <a:prstGeom prst="rect">
            <a:avLst/>
          </a:prstGeom>
          <a:noFill/>
          <a:ln w="9525">
            <a:noFill/>
            <a:miter lim="800000"/>
            <a:headEnd/>
            <a:tailEnd/>
          </a:ln>
        </p:spPr>
        <p:txBody>
          <a:bodyPr wrap="square" lIns="18666" tIns="9334" rIns="18666" bIns="9334">
            <a:spAutoFit/>
          </a:bodyPr>
          <a:lstStyle/>
          <a:p>
            <a:pPr algn="ctr" eaLnBrk="0" hangingPunct="0"/>
            <a:r>
              <a:rPr lang="en-US" sz="1200" b="1" dirty="0">
                <a:solidFill>
                  <a:schemeClr val="bg1"/>
                </a:solidFill>
                <a:latin typeface="Arial" panose="020B0604020202020204" pitchFamily="34" charset="0"/>
                <a:cs typeface="Arial" panose="020B0604020202020204" pitchFamily="34" charset="0"/>
              </a:rPr>
              <a:t>Development of Local Magnitude Scale and Determination of Station Magnitude Corrections for Northern Thailand</a:t>
            </a:r>
          </a:p>
          <a:p>
            <a:pPr algn="ctr" eaLnBrk="0" hangingPunct="0">
              <a:lnSpc>
                <a:spcPts val="1586"/>
              </a:lnSpc>
            </a:pPr>
            <a:r>
              <a:rPr lang="en-US" sz="800" dirty="0">
                <a:solidFill>
                  <a:schemeClr val="bg1"/>
                </a:solidFill>
                <a:latin typeface="Arial" panose="020B0604020202020204" pitchFamily="34" charset="0"/>
                <a:ea typeface="Avenir Book" charset="0"/>
              </a:rPr>
              <a:t>Tanongsak Taothong, Thai Meteorological Department, nasavisa303@gmail.com</a:t>
            </a:r>
            <a:endParaRPr lang="en-US" sz="800" dirty="0">
              <a:solidFill>
                <a:schemeClr val="bg1"/>
              </a:solidFill>
              <a:latin typeface="Avenir Book" charset="0"/>
              <a:ea typeface="Avenir Book" charset="0"/>
              <a:cs typeface="Avenir Book" charset="0"/>
            </a:endParaRPr>
          </a:p>
        </p:txBody>
      </p:sp>
      <p:sp>
        <p:nvSpPr>
          <p:cNvPr id="3" name="TextBox 2">
            <a:extLst>
              <a:ext uri="{FF2B5EF4-FFF2-40B4-BE49-F238E27FC236}">
                <a16:creationId xmlns:a16="http://schemas.microsoft.com/office/drawing/2014/main" id="{E101EA0A-D819-B84A-9A81-14AAFB37F5BF}"/>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P1.2-201</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FB728DD-384B-2A4E-A716-87DB20E77ECF}"/>
              </a:ext>
            </a:extLst>
          </p:cNvPr>
          <p:cNvSpPr txBox="1"/>
          <p:nvPr/>
        </p:nvSpPr>
        <p:spPr>
          <a:xfrm rot="16200000">
            <a:off x="-1775302" y="2499817"/>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CONCLUSIONS</a:t>
            </a: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8F4C6E2D-975C-C24E-8973-94B0FA2E3BE2}"/>
                  </a:ext>
                </a:extLst>
              </p:cNvPr>
              <p:cNvSpPr txBox="1"/>
              <p:nvPr/>
            </p:nvSpPr>
            <p:spPr>
              <a:xfrm>
                <a:off x="275493" y="1526381"/>
                <a:ext cx="8763000" cy="1815882"/>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The local magnitude coefficients for geometrical spreading and anelastic attenuation are</a:t>
                </a:r>
                <a14:m>
                  <m:oMath xmlns:m="http://schemas.openxmlformats.org/officeDocument/2006/math">
                    <m:r>
                      <a:rPr lang="en-US" sz="1600" b="0" i="0" smtClean="0">
                        <a:latin typeface="Cambria Math" panose="02040503050406030204" pitchFamily="18" charset="0"/>
                      </a:rPr>
                      <m:t> </m:t>
                    </m:r>
                    <m:r>
                      <a:rPr lang="en-US" sz="1600" b="0" i="1">
                        <a:latin typeface="Cambria Math" panose="02040503050406030204" pitchFamily="18" charset="0"/>
                      </a:rPr>
                      <m:t>0</m:t>
                    </m:r>
                    <m:r>
                      <a:rPr lang="en-US" sz="1600" b="0">
                        <a:latin typeface="Cambria Math" panose="02040503050406030204" pitchFamily="18" charset="0"/>
                      </a:rPr>
                      <m:t>.</m:t>
                    </m:r>
                    <m:r>
                      <a:rPr lang="en-US" sz="1600" b="0" i="1">
                        <a:latin typeface="Cambria Math" panose="02040503050406030204" pitchFamily="18" charset="0"/>
                      </a:rPr>
                      <m:t>6002</m:t>
                    </m:r>
                  </m:oMath>
                </a14:m>
                <a:r>
                  <a:rPr lang="en-US" sz="1600" dirty="0">
                    <a:latin typeface="Arial" panose="020B0604020202020204" pitchFamily="34" charset="0"/>
                    <a:cs typeface="Arial" panose="020B0604020202020204" pitchFamily="34" charset="0"/>
                  </a:rPr>
                  <a:t> and </a:t>
                </a:r>
                <a14:m>
                  <m:oMath xmlns:m="http://schemas.openxmlformats.org/officeDocument/2006/math">
                    <m:r>
                      <a:rPr lang="en-US" sz="1600" b="0" i="1">
                        <a:latin typeface="Cambria Math" panose="02040503050406030204" pitchFamily="18" charset="0"/>
                      </a:rPr>
                      <m:t>0</m:t>
                    </m:r>
                    <m:r>
                      <a:rPr lang="en-US" sz="1600" b="0">
                        <a:latin typeface="Cambria Math" panose="02040503050406030204" pitchFamily="18" charset="0"/>
                      </a:rPr>
                      <m:t>.</m:t>
                    </m:r>
                    <m:r>
                      <a:rPr lang="en-US" sz="1600" b="0" i="1">
                        <a:latin typeface="Cambria Math" panose="02040503050406030204" pitchFamily="18" charset="0"/>
                      </a:rPr>
                      <m:t>0030</m:t>
                    </m:r>
                  </m:oMath>
                </a14:m>
                <a:r>
                  <a:rPr lang="en-US" sz="1600" dirty="0">
                    <a:latin typeface="Arial" panose="020B0604020202020204" pitchFamily="34" charset="0"/>
                    <a:cs typeface="Arial" panose="020B0604020202020204" pitchFamily="34" charset="0"/>
                  </a:rPr>
                  <a:t> for MLv and </a:t>
                </a:r>
                <a14:m>
                  <m:oMath xmlns:m="http://schemas.openxmlformats.org/officeDocument/2006/math">
                    <m:r>
                      <a:rPr lang="en-US" sz="1600" b="0" i="1">
                        <a:latin typeface="Cambria Math" panose="02040503050406030204" pitchFamily="18" charset="0"/>
                      </a:rPr>
                      <m:t>0.6682</m:t>
                    </m:r>
                  </m:oMath>
                </a14:m>
                <a:r>
                  <a:rPr lang="en-US" sz="1600" dirty="0">
                    <a:latin typeface="Arial" panose="020B0604020202020204" pitchFamily="34" charset="0"/>
                    <a:cs typeface="Arial" panose="020B0604020202020204" pitchFamily="34" charset="0"/>
                  </a:rPr>
                  <a:t> and </a:t>
                </a:r>
                <a14:m>
                  <m:oMath xmlns:m="http://schemas.openxmlformats.org/officeDocument/2006/math">
                    <m:r>
                      <a:rPr lang="en-US" sz="1600" b="0" i="1">
                        <a:latin typeface="Cambria Math" panose="02040503050406030204" pitchFamily="18" charset="0"/>
                      </a:rPr>
                      <m:t>0.0026 </m:t>
                    </m:r>
                  </m:oMath>
                </a14:m>
                <a:r>
                  <a:rPr lang="en-US" sz="1600" dirty="0">
                    <a:latin typeface="Arial" panose="020B0604020202020204" pitchFamily="34" charset="0"/>
                    <a:cs typeface="Arial" panose="020B0604020202020204" pitchFamily="34" charset="0"/>
                  </a:rPr>
                  <a:t>for the ML.</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Ground displacement attenuation for Northern Thailand is quite similar to southern California.</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Station correction factor are  -1.1752 to 0.5393 for ML and -0.9475 to 0.464 for MLv. </a:t>
                </a:r>
                <a:endParaRPr lang="en-US" sz="1600" dirty="0">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7" name="TextBox 6">
                <a:extLst>
                  <a:ext uri="{FF2B5EF4-FFF2-40B4-BE49-F238E27FC236}">
                    <a16:creationId xmlns:a16="http://schemas.microsoft.com/office/drawing/2014/main" id="{8F4C6E2D-975C-C24E-8973-94B0FA2E3BE2}"/>
                  </a:ext>
                </a:extLst>
              </p:cNvPr>
              <p:cNvSpPr txBox="1">
                <a:spLocks noRot="1" noChangeAspect="1" noMove="1" noResize="1" noEditPoints="1" noAdjustHandles="1" noChangeArrowheads="1" noChangeShapeType="1" noTextEdit="1"/>
              </p:cNvSpPr>
              <p:nvPr/>
            </p:nvSpPr>
            <p:spPr>
              <a:xfrm>
                <a:off x="275493" y="1526381"/>
                <a:ext cx="8763000" cy="1815882"/>
              </a:xfrm>
              <a:prstGeom prst="rect">
                <a:avLst/>
              </a:prstGeom>
              <a:blipFill>
                <a:blip r:embed="rId2"/>
                <a:stretch>
                  <a:fillRect l="-289" t="-1399" b="-3497"/>
                </a:stretch>
              </a:blipFill>
            </p:spPr>
            <p:txBody>
              <a:bodyPr/>
              <a:lstStyle/>
              <a:p>
                <a:r>
                  <a:rPr lang="en-US">
                    <a:noFill/>
                  </a:rPr>
                  <a:t> </a:t>
                </a:r>
              </a:p>
            </p:txBody>
          </p:sp>
        </mc:Fallback>
      </mc:AlternateContent>
    </p:spTree>
    <p:extLst>
      <p:ext uri="{BB962C8B-B14F-4D97-AF65-F5344CB8AC3E}">
        <p14:creationId xmlns:p14="http://schemas.microsoft.com/office/powerpoint/2010/main" val="4207024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BC5AAA59-41F3-0D40-B5E2-567F04B6D257}"/>
              </a:ext>
            </a:extLst>
          </p:cNvPr>
          <p:cNvSpPr>
            <a:spLocks noChangeArrowheads="1"/>
          </p:cNvSpPr>
          <p:nvPr/>
        </p:nvSpPr>
        <p:spPr bwMode="auto">
          <a:xfrm>
            <a:off x="1992923" y="163887"/>
            <a:ext cx="4962770" cy="570668"/>
          </a:xfrm>
          <a:prstGeom prst="rect">
            <a:avLst/>
          </a:prstGeom>
          <a:noFill/>
          <a:ln w="9525">
            <a:noFill/>
            <a:miter lim="800000"/>
            <a:headEnd/>
            <a:tailEnd/>
          </a:ln>
        </p:spPr>
        <p:txBody>
          <a:bodyPr wrap="square" lIns="18666" tIns="9334" rIns="18666" bIns="9334">
            <a:spAutoFit/>
          </a:bodyPr>
          <a:lstStyle/>
          <a:p>
            <a:pPr algn="ctr" eaLnBrk="0" hangingPunct="0"/>
            <a:r>
              <a:rPr lang="en-US" sz="1200" b="1" dirty="0">
                <a:solidFill>
                  <a:schemeClr val="bg1"/>
                </a:solidFill>
                <a:latin typeface="Arial" panose="020B0604020202020204" pitchFamily="34" charset="0"/>
                <a:cs typeface="Arial" panose="020B0604020202020204" pitchFamily="34" charset="0"/>
              </a:rPr>
              <a:t>Development of Local Magnitude Scale and Determination of Station Magnitude Corrections for Northern Thailand</a:t>
            </a:r>
          </a:p>
          <a:p>
            <a:pPr algn="ctr" eaLnBrk="0" hangingPunct="0">
              <a:lnSpc>
                <a:spcPts val="1586"/>
              </a:lnSpc>
            </a:pPr>
            <a:r>
              <a:rPr lang="en-US" sz="800" dirty="0">
                <a:solidFill>
                  <a:schemeClr val="bg1"/>
                </a:solidFill>
                <a:latin typeface="Arial" panose="020B0604020202020204" pitchFamily="34" charset="0"/>
                <a:ea typeface="Avenir Book" charset="0"/>
              </a:rPr>
              <a:t>Tanongsak Taothong, Thai Meteorological Department, nasavisa303@gmail.com</a:t>
            </a:r>
            <a:endParaRPr lang="en-US" sz="800" dirty="0">
              <a:solidFill>
                <a:schemeClr val="bg1"/>
              </a:solidFill>
              <a:latin typeface="Avenir Book" charset="0"/>
              <a:ea typeface="Avenir Book" charset="0"/>
              <a:cs typeface="Avenir Book" charset="0"/>
            </a:endParaRPr>
          </a:p>
        </p:txBody>
      </p:sp>
      <p:sp>
        <p:nvSpPr>
          <p:cNvPr id="3" name="TextBox 2">
            <a:extLst>
              <a:ext uri="{FF2B5EF4-FFF2-40B4-BE49-F238E27FC236}">
                <a16:creationId xmlns:a16="http://schemas.microsoft.com/office/drawing/2014/main" id="{E101EA0A-D819-B84A-9A81-14AAFB37F5BF}"/>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P1.2-201</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CF830E6-6992-3242-B4B5-6501F16107BC}"/>
              </a:ext>
            </a:extLst>
          </p:cNvPr>
          <p:cNvSpPr txBox="1"/>
          <p:nvPr/>
        </p:nvSpPr>
        <p:spPr>
          <a:xfrm rot="16200000">
            <a:off x="-1779943"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ABSTRACT</a:t>
            </a:r>
          </a:p>
        </p:txBody>
      </p:sp>
      <p:sp>
        <p:nvSpPr>
          <p:cNvPr id="6" name="TextBox 5">
            <a:extLst>
              <a:ext uri="{FF2B5EF4-FFF2-40B4-BE49-F238E27FC236}">
                <a16:creationId xmlns:a16="http://schemas.microsoft.com/office/drawing/2014/main" id="{9B67E998-BC5D-9B45-96EE-B3C34A29344E}"/>
              </a:ext>
            </a:extLst>
          </p:cNvPr>
          <p:cNvSpPr txBox="1"/>
          <p:nvPr/>
        </p:nvSpPr>
        <p:spPr>
          <a:xfrm>
            <a:off x="953477" y="1053266"/>
            <a:ext cx="7443386" cy="3539430"/>
          </a:xfrm>
          <a:prstGeom prst="rect">
            <a:avLst/>
          </a:prstGeom>
          <a:noFill/>
        </p:spPr>
        <p:txBody>
          <a:bodyPr wrap="square" rtlCol="0">
            <a:spAutoFit/>
          </a:bodyPr>
          <a:lstStyle/>
          <a:p>
            <a:pPr algn="just"/>
            <a:r>
              <a:rPr lang="en-US" sz="1600" dirty="0">
                <a:latin typeface="Arial" panose="020B0604020202020204" pitchFamily="34" charset="0"/>
                <a:cs typeface="Arial" panose="020B0604020202020204" pitchFamily="34" charset="0"/>
              </a:rPr>
              <a:t>			In this research, a local earthquake magnitude formula (ML and MLv) was developed for measuring earthquake magnitude in northern Thailand and determined station magnitude corrections. By using data from 31 seismic stations of the Earthquake Observation Division, the Thai Meteorological Department and CTBTO Chiang Mai seismic station, analyzed 148 earthquake events from 2009 to 2019 to find the formula. The magnitude ML was defined as ML = log A+ 0.6682 log(R/100)+ 0.0026(R-100)+ 3 and the magnitude MLv was defined as MLv = log A + 0.6002 log (R/100) + 0.0030(R-100) + 3, for hypocentral distance 25 to 500 km and depth below 60 km.</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	</a:t>
            </a:r>
          </a:p>
          <a:p>
            <a:pPr algn="just"/>
            <a:r>
              <a:rPr lang="en-US" sz="1600" dirty="0">
                <a:latin typeface="Arial" panose="020B0604020202020204" pitchFamily="34" charset="0"/>
                <a:cs typeface="Arial" panose="020B0604020202020204" pitchFamily="34" charset="0"/>
              </a:rPr>
              <a:t>		The results comparing Richter’s local magnitude equation (1935) and the equation obtained from the study, found that the attenuation of earthquake magnitude in northern Thailand and southern California is quite similar. And the station magnitude corrections were between -1.1752 to 0.5393 magnitude.</a:t>
            </a:r>
          </a:p>
        </p:txBody>
      </p:sp>
    </p:spTree>
    <p:extLst>
      <p:ext uri="{BB962C8B-B14F-4D97-AF65-F5344CB8AC3E}">
        <p14:creationId xmlns:p14="http://schemas.microsoft.com/office/powerpoint/2010/main" val="887258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BC5AAA59-41F3-0D40-B5E2-567F04B6D257}"/>
              </a:ext>
            </a:extLst>
          </p:cNvPr>
          <p:cNvSpPr>
            <a:spLocks noChangeArrowheads="1"/>
          </p:cNvSpPr>
          <p:nvPr/>
        </p:nvSpPr>
        <p:spPr bwMode="auto">
          <a:xfrm>
            <a:off x="1992923" y="163887"/>
            <a:ext cx="4962770" cy="570668"/>
          </a:xfrm>
          <a:prstGeom prst="rect">
            <a:avLst/>
          </a:prstGeom>
          <a:noFill/>
          <a:ln w="9525">
            <a:noFill/>
            <a:miter lim="800000"/>
            <a:headEnd/>
            <a:tailEnd/>
          </a:ln>
        </p:spPr>
        <p:txBody>
          <a:bodyPr wrap="square" lIns="18666" tIns="9334" rIns="18666" bIns="9334">
            <a:spAutoFit/>
          </a:bodyPr>
          <a:lstStyle/>
          <a:p>
            <a:pPr algn="ctr" eaLnBrk="0" hangingPunct="0"/>
            <a:r>
              <a:rPr lang="en-US" sz="1200" b="1" dirty="0">
                <a:solidFill>
                  <a:schemeClr val="bg1"/>
                </a:solidFill>
                <a:latin typeface="Arial" panose="020B0604020202020204" pitchFamily="34" charset="0"/>
                <a:cs typeface="Arial" panose="020B0604020202020204" pitchFamily="34" charset="0"/>
              </a:rPr>
              <a:t>Development of Local Magnitude Scale and Determination of Station Magnitude Corrections for Northern Thailand</a:t>
            </a:r>
          </a:p>
          <a:p>
            <a:pPr algn="ctr" eaLnBrk="0" hangingPunct="0">
              <a:lnSpc>
                <a:spcPts val="1586"/>
              </a:lnSpc>
            </a:pPr>
            <a:r>
              <a:rPr lang="en-US" sz="800" dirty="0">
                <a:solidFill>
                  <a:schemeClr val="bg1"/>
                </a:solidFill>
                <a:latin typeface="Arial" panose="020B0604020202020204" pitchFamily="34" charset="0"/>
                <a:ea typeface="Avenir Book" charset="0"/>
              </a:rPr>
              <a:t>Tanongsak Taothong, Thai Meteorological Department, nasavisa303@gmail.com</a:t>
            </a:r>
            <a:endParaRPr lang="en-US" sz="800" dirty="0">
              <a:solidFill>
                <a:schemeClr val="bg1"/>
              </a:solidFill>
              <a:latin typeface="Avenir Book" charset="0"/>
              <a:ea typeface="Avenir Book" charset="0"/>
              <a:cs typeface="Avenir Book" charset="0"/>
            </a:endParaRPr>
          </a:p>
        </p:txBody>
      </p:sp>
      <p:sp>
        <p:nvSpPr>
          <p:cNvPr id="3" name="TextBox 2">
            <a:extLst>
              <a:ext uri="{FF2B5EF4-FFF2-40B4-BE49-F238E27FC236}">
                <a16:creationId xmlns:a16="http://schemas.microsoft.com/office/drawing/2014/main" id="{E101EA0A-D819-B84A-9A81-14AAFB37F5BF}"/>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P1.2-201</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EAF1977-B463-6846-A53F-4EE4DED235B1}"/>
              </a:ext>
            </a:extLst>
          </p:cNvPr>
          <p:cNvSpPr txBox="1"/>
          <p:nvPr/>
        </p:nvSpPr>
        <p:spPr>
          <a:xfrm rot="16200000">
            <a:off x="-1779943" y="2499817"/>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INTRODUCTION</a:t>
            </a:r>
          </a:p>
        </p:txBody>
      </p:sp>
      <p:sp>
        <p:nvSpPr>
          <p:cNvPr id="5" name="TextBox 4">
            <a:extLst>
              <a:ext uri="{FF2B5EF4-FFF2-40B4-BE49-F238E27FC236}">
                <a16:creationId xmlns:a16="http://schemas.microsoft.com/office/drawing/2014/main" id="{FFB82864-D8C1-6A46-A9BB-AA1464A99747}"/>
              </a:ext>
            </a:extLst>
          </p:cNvPr>
          <p:cNvSpPr txBox="1"/>
          <p:nvPr/>
        </p:nvSpPr>
        <p:spPr>
          <a:xfrm>
            <a:off x="5212935" y="1439756"/>
            <a:ext cx="3691781" cy="2554545"/>
          </a:xfrm>
          <a:prstGeom prst="rect">
            <a:avLst/>
          </a:prstGeom>
          <a:noFill/>
        </p:spPr>
        <p:txBody>
          <a:bodyPr wrap="square" rtlCol="0">
            <a:spAutoFit/>
          </a:bodyPr>
          <a:lstStyle/>
          <a:p>
            <a:pPr algn="just"/>
            <a:r>
              <a:rPr lang="en-US" sz="1600" dirty="0">
                <a:latin typeface="Arial" panose="020B0604020202020204" pitchFamily="34" charset="0"/>
                <a:cs typeface="Arial" panose="020B0604020202020204" pitchFamily="34" charset="0"/>
              </a:rPr>
              <a:t>             Northern Thailand is a large region with frequent occurrences of large earthquakes. And currently the Earthquake Observation Division uses the MLv, which has not been adjusted to the local scale for northern Thailand. Local scale formulas will improve the accuracy and reliability of earthquake reporting in the Northern Thailand.</a:t>
            </a:r>
          </a:p>
        </p:txBody>
      </p:sp>
      <p:pic>
        <p:nvPicPr>
          <p:cNvPr id="6" name="Picture 2" descr="จส. 100">
            <a:extLst>
              <a:ext uri="{FF2B5EF4-FFF2-40B4-BE49-F238E27FC236}">
                <a16:creationId xmlns:a16="http://schemas.microsoft.com/office/drawing/2014/main" id="{6679920E-C058-F74C-94B3-85E259DCE9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462" y="1439757"/>
            <a:ext cx="4527894" cy="255454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3D0C0956-93FB-0F4D-AB03-3C3A037B4085}"/>
              </a:ext>
            </a:extLst>
          </p:cNvPr>
          <p:cNvSpPr/>
          <p:nvPr/>
        </p:nvSpPr>
        <p:spPr>
          <a:xfrm>
            <a:off x="1390671" y="4114728"/>
            <a:ext cx="2916055" cy="584775"/>
          </a:xfrm>
          <a:prstGeom prst="rect">
            <a:avLst/>
          </a:prstGeom>
        </p:spPr>
        <p:txBody>
          <a:bodyPr wrap="none">
            <a:spAutoFit/>
          </a:bodyPr>
          <a:lstStyle/>
          <a:p>
            <a:pPr algn="ctr"/>
            <a:r>
              <a:rPr lang="en-US" sz="1600" dirty="0">
                <a:latin typeface="Arial" panose="020B0604020202020204" pitchFamily="34" charset="0"/>
                <a:cs typeface="TH Sarabun New" panose="020B0500040200020003" pitchFamily="34" charset="-34"/>
              </a:rPr>
              <a:t>M6.3 Chiang Rai, 2014</a:t>
            </a:r>
          </a:p>
          <a:p>
            <a:r>
              <a:rPr lang="en-US" sz="1600" dirty="0">
                <a:latin typeface="Arial" panose="020B0604020202020204" pitchFamily="34" charset="0"/>
                <a:cs typeface="TH Sarabun New" panose="020B0500040200020003" pitchFamily="34" charset="-34"/>
              </a:rPr>
              <a:t>from</a:t>
            </a:r>
            <a:r>
              <a:rPr lang="th-TH" sz="1600" dirty="0">
                <a:latin typeface="Arial" panose="020B0604020202020204" pitchFamily="34" charset="0"/>
                <a:cs typeface="TH Sarabun New" panose="020B0500040200020003" pitchFamily="34" charset="-34"/>
              </a:rPr>
              <a:t> </a:t>
            </a:r>
            <a:r>
              <a:rPr lang="en-US" sz="1600" dirty="0">
                <a:latin typeface="Arial" panose="020B0604020202020204" pitchFamily="34" charset="0"/>
                <a:cs typeface="Arial" panose="020B0604020202020204" pitchFamily="34" charset="0"/>
              </a:rPr>
              <a:t>: https://www.tnews.co.th</a:t>
            </a:r>
            <a:r>
              <a:rPr lang="en-US" dirty="0">
                <a:latin typeface="TH Sarabun New" panose="020B0500040200020003" pitchFamily="34" charset="-34"/>
                <a:cs typeface="TH Sarabun New" panose="020B0500040200020003" pitchFamily="34" charset="-34"/>
              </a:rPr>
              <a:t>/</a:t>
            </a:r>
          </a:p>
        </p:txBody>
      </p:sp>
    </p:spTree>
    <p:extLst>
      <p:ext uri="{BB962C8B-B14F-4D97-AF65-F5344CB8AC3E}">
        <p14:creationId xmlns:p14="http://schemas.microsoft.com/office/powerpoint/2010/main" val="2945696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BC5AAA59-41F3-0D40-B5E2-567F04B6D257}"/>
              </a:ext>
            </a:extLst>
          </p:cNvPr>
          <p:cNvSpPr>
            <a:spLocks noChangeArrowheads="1"/>
          </p:cNvSpPr>
          <p:nvPr/>
        </p:nvSpPr>
        <p:spPr bwMode="auto">
          <a:xfrm>
            <a:off x="1992923" y="163887"/>
            <a:ext cx="4962770" cy="570668"/>
          </a:xfrm>
          <a:prstGeom prst="rect">
            <a:avLst/>
          </a:prstGeom>
          <a:noFill/>
          <a:ln w="9525">
            <a:noFill/>
            <a:miter lim="800000"/>
            <a:headEnd/>
            <a:tailEnd/>
          </a:ln>
        </p:spPr>
        <p:txBody>
          <a:bodyPr wrap="square" lIns="18666" tIns="9334" rIns="18666" bIns="9334">
            <a:spAutoFit/>
          </a:bodyPr>
          <a:lstStyle/>
          <a:p>
            <a:pPr algn="ctr" eaLnBrk="0" hangingPunct="0"/>
            <a:r>
              <a:rPr lang="en-US" sz="1200" b="1" dirty="0">
                <a:solidFill>
                  <a:schemeClr val="bg1"/>
                </a:solidFill>
                <a:latin typeface="Arial" panose="020B0604020202020204" pitchFamily="34" charset="0"/>
                <a:cs typeface="Arial" panose="020B0604020202020204" pitchFamily="34" charset="0"/>
              </a:rPr>
              <a:t>Development of Local Magnitude Scale and Determination of Station Magnitude Corrections for Northern Thailand</a:t>
            </a:r>
          </a:p>
          <a:p>
            <a:pPr algn="ctr" eaLnBrk="0" hangingPunct="0">
              <a:lnSpc>
                <a:spcPts val="1586"/>
              </a:lnSpc>
            </a:pPr>
            <a:r>
              <a:rPr lang="en-US" sz="800" dirty="0">
                <a:solidFill>
                  <a:schemeClr val="bg1"/>
                </a:solidFill>
                <a:latin typeface="Arial" panose="020B0604020202020204" pitchFamily="34" charset="0"/>
                <a:ea typeface="Avenir Book" charset="0"/>
              </a:rPr>
              <a:t>Tanongsak Taothong, Thai Meteorological Department, nasavisa303@gmail.com</a:t>
            </a:r>
            <a:endParaRPr lang="en-US" sz="800" dirty="0">
              <a:solidFill>
                <a:schemeClr val="bg1"/>
              </a:solidFill>
              <a:latin typeface="Avenir Book" charset="0"/>
              <a:ea typeface="Avenir Book" charset="0"/>
              <a:cs typeface="Avenir Book" charset="0"/>
            </a:endParaRPr>
          </a:p>
        </p:txBody>
      </p:sp>
      <p:sp>
        <p:nvSpPr>
          <p:cNvPr id="3" name="TextBox 2">
            <a:extLst>
              <a:ext uri="{FF2B5EF4-FFF2-40B4-BE49-F238E27FC236}">
                <a16:creationId xmlns:a16="http://schemas.microsoft.com/office/drawing/2014/main" id="{E101EA0A-D819-B84A-9A81-14AAFB37F5BF}"/>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P1.2-201</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9C757C6-3924-2545-A602-A92715E0A378}"/>
              </a:ext>
            </a:extLst>
          </p:cNvPr>
          <p:cNvSpPr txBox="1"/>
          <p:nvPr/>
        </p:nvSpPr>
        <p:spPr>
          <a:xfrm rot="16200000">
            <a:off x="-1779940" y="2499816"/>
            <a:ext cx="3882477" cy="646331"/>
          </a:xfrm>
          <a:prstGeom prst="rect">
            <a:avLst/>
          </a:prstGeom>
          <a:noFill/>
        </p:spPr>
        <p:txBody>
          <a:bodyPr wrap="square" rtlCol="0">
            <a:spAutoFit/>
          </a:bodyPr>
          <a:lstStyle/>
          <a:p>
            <a:pPr algn="ctr"/>
            <a:r>
              <a:rPr lang="en-US" sz="3600" dirty="0">
                <a:solidFill>
                  <a:srgbClr val="DFC5DF"/>
                </a:solidFill>
                <a:latin typeface="Arial" panose="020B0604020202020204" pitchFamily="34" charset="0"/>
                <a:cs typeface="Arial" panose="020B0604020202020204" pitchFamily="34" charset="0"/>
              </a:rPr>
              <a:t>Study Area</a:t>
            </a:r>
            <a:endParaRPr lang="en-AT" sz="3600" dirty="0">
              <a:solidFill>
                <a:srgbClr val="DFC5DF"/>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533B5C6D-E84A-0140-8DC4-784C13393544}"/>
              </a:ext>
            </a:extLst>
          </p:cNvPr>
          <p:cNvPicPr/>
          <p:nvPr/>
        </p:nvPicPr>
        <p:blipFill rotWithShape="1">
          <a:blip r:embed="rId2"/>
          <a:srcRect l="63507" t="19348" r="11060" b="11173"/>
          <a:stretch/>
        </p:blipFill>
        <p:spPr bwMode="auto">
          <a:xfrm>
            <a:off x="5016588" y="936536"/>
            <a:ext cx="2951360" cy="3141361"/>
          </a:xfrm>
          <a:prstGeom prst="rect">
            <a:avLst/>
          </a:prstGeom>
          <a:solidFill>
            <a:schemeClr val="accent2"/>
          </a:solidFill>
          <a:ln>
            <a:solidFill>
              <a:schemeClr val="bg2"/>
            </a:solid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92649E52-021F-8040-BE21-8F6C6107767C}"/>
              </a:ext>
            </a:extLst>
          </p:cNvPr>
          <p:cNvPicPr/>
          <p:nvPr/>
        </p:nvPicPr>
        <p:blipFill rotWithShape="1">
          <a:blip r:embed="rId3"/>
          <a:srcRect l="61651" t="11522" r="10008" b="6135"/>
          <a:stretch/>
        </p:blipFill>
        <p:spPr bwMode="auto">
          <a:xfrm>
            <a:off x="1992923" y="941027"/>
            <a:ext cx="2795832" cy="3141361"/>
          </a:xfrm>
          <a:prstGeom prst="rect">
            <a:avLst/>
          </a:prstGeom>
          <a:ln w="9525" cap="flat" cmpd="sng" algn="ctr">
            <a:solidFill>
              <a:srgbClr val="E7E6E6"/>
            </a:solidFill>
            <a:prstDash val="solid"/>
            <a:round/>
            <a:headEnd type="none" w="med" len="med"/>
            <a:tailEnd type="none" w="med" len="med"/>
          </a:ln>
          <a:extLst>
            <a:ext uri="{53640926-AAD7-44D8-BBD7-CCE9431645EC}">
              <a14:shadowObscured xmlns:a14="http://schemas.microsoft.com/office/drawing/2010/main"/>
            </a:ext>
          </a:extLst>
        </p:spPr>
      </p:pic>
      <p:sp>
        <p:nvSpPr>
          <p:cNvPr id="9" name="Rectangle 8">
            <a:extLst>
              <a:ext uri="{FF2B5EF4-FFF2-40B4-BE49-F238E27FC236}">
                <a16:creationId xmlns:a16="http://schemas.microsoft.com/office/drawing/2014/main" id="{94B3B502-8567-054B-B4E5-6DC05936CE7D}"/>
              </a:ext>
            </a:extLst>
          </p:cNvPr>
          <p:cNvSpPr/>
          <p:nvPr/>
        </p:nvSpPr>
        <p:spPr>
          <a:xfrm>
            <a:off x="1879801" y="4083415"/>
            <a:ext cx="6434639" cy="830997"/>
          </a:xfrm>
          <a:prstGeom prst="rect">
            <a:avLst/>
          </a:prstGeom>
        </p:spPr>
        <p:txBody>
          <a:bodyPr wrap="square">
            <a:spAutoFit/>
          </a:bodyPr>
          <a:lstStyle/>
          <a:p>
            <a:pPr algn="ctr"/>
            <a:r>
              <a:rPr lang="en-US" sz="1600" dirty="0">
                <a:latin typeface="Arial" panose="020B0604020202020204" pitchFamily="34" charset="0"/>
                <a:ea typeface="Times New Roman" panose="02020603050405020304" pitchFamily="18" charset="0"/>
                <a:cs typeface="TH Sarabun New" panose="020B0500040200020003" pitchFamily="34" charset="-34"/>
              </a:rPr>
              <a:t>latitude</a:t>
            </a:r>
            <a:r>
              <a:rPr lang="th-TH" sz="1600" dirty="0">
                <a:latin typeface="Arial" panose="020B0604020202020204" pitchFamily="34" charset="0"/>
                <a:ea typeface="Times New Roman" panose="02020603050405020304" pitchFamily="18" charset="0"/>
                <a:cs typeface="TH Sarabun New" panose="020B0500040200020003" pitchFamily="34" charset="-34"/>
              </a:rPr>
              <a:t> </a:t>
            </a:r>
            <a:r>
              <a:rPr lang="en-US" sz="1600" dirty="0">
                <a:latin typeface="Arial" panose="020B0604020202020204" pitchFamily="34" charset="0"/>
                <a:ea typeface="Times New Roman" panose="02020603050405020304" pitchFamily="18" charset="0"/>
                <a:cs typeface="Arial" panose="020B0604020202020204" pitchFamily="34" charset="0"/>
              </a:rPr>
              <a:t>14.941 – 20.529</a:t>
            </a:r>
            <a:r>
              <a:rPr lang="th-TH" sz="1600" dirty="0">
                <a:latin typeface="Arial" panose="020B0604020202020204" pitchFamily="34" charset="0"/>
                <a:ea typeface="Times New Roman" panose="02020603050405020304" pitchFamily="18" charset="0"/>
              </a:rPr>
              <a:t> </a:t>
            </a:r>
            <a:r>
              <a:rPr lang="en-US" sz="1600" dirty="0">
                <a:latin typeface="Arial" panose="020B0604020202020204" pitchFamily="34" charset="0"/>
                <a:cs typeface="Arial" panose="020B0604020202020204" pitchFamily="34" charset="0"/>
              </a:rPr>
              <a:t>°</a:t>
            </a:r>
            <a:r>
              <a:rPr lang="en-US" sz="1600" dirty="0">
                <a:latin typeface="Arial" panose="020B0604020202020204" pitchFamily="34" charset="0"/>
                <a:ea typeface="Times New Roman" panose="02020603050405020304" pitchFamily="18" charset="0"/>
                <a:cs typeface="Arial" panose="020B0604020202020204" pitchFamily="34" charset="0"/>
              </a:rPr>
              <a:t>N  longitude</a:t>
            </a:r>
            <a:r>
              <a:rPr lang="th-TH" sz="1600" dirty="0">
                <a:latin typeface="Arial" panose="020B0604020202020204" pitchFamily="34" charset="0"/>
                <a:ea typeface="Times New Roman" panose="02020603050405020304" pitchFamily="18" charset="0"/>
              </a:rPr>
              <a:t> </a:t>
            </a:r>
            <a:r>
              <a:rPr lang="en-US" sz="1600" dirty="0">
                <a:latin typeface="Arial" panose="020B0604020202020204" pitchFamily="34" charset="0"/>
                <a:ea typeface="Times New Roman" panose="02020603050405020304" pitchFamily="18" charset="0"/>
                <a:cs typeface="Arial" panose="020B0604020202020204" pitchFamily="34" charset="0"/>
              </a:rPr>
              <a:t>97.147-101.828 </a:t>
            </a:r>
            <a:r>
              <a:rPr lang="en-US" sz="1600" dirty="0">
                <a:latin typeface="Arial" panose="020B0604020202020204" pitchFamily="34" charset="0"/>
                <a:cs typeface="Arial" panose="020B0604020202020204" pitchFamily="34" charset="0"/>
              </a:rPr>
              <a:t>°</a:t>
            </a:r>
            <a:r>
              <a:rPr lang="en-US" sz="1600" dirty="0">
                <a:latin typeface="Arial" panose="020B0604020202020204" pitchFamily="34" charset="0"/>
                <a:ea typeface="Times New Roman" panose="02020603050405020304" pitchFamily="18" charset="0"/>
                <a:cs typeface="Arial" panose="020B0604020202020204" pitchFamily="34" charset="0"/>
              </a:rPr>
              <a:t>E</a:t>
            </a:r>
            <a:endParaRPr lang="th-TH" sz="1600" dirty="0">
              <a:latin typeface="Arial" panose="020B0604020202020204" pitchFamily="34" charset="0"/>
              <a:ea typeface="Times New Roman" panose="02020603050405020304" pitchFamily="18" charset="0"/>
            </a:endParaRPr>
          </a:p>
          <a:p>
            <a:pPr algn="ctr"/>
            <a:r>
              <a:rPr lang="en-US" sz="1600" dirty="0">
                <a:latin typeface="Arial" panose="020B0604020202020204" pitchFamily="34" charset="0"/>
              </a:rPr>
              <a:t>148</a:t>
            </a:r>
            <a:r>
              <a:rPr lang="th-TH" sz="1600" dirty="0">
                <a:latin typeface="Arial" panose="020B0604020202020204" pitchFamily="34" charset="0"/>
              </a:rPr>
              <a:t> </a:t>
            </a:r>
            <a:r>
              <a:rPr lang="en-US" sz="1600" dirty="0">
                <a:latin typeface="Arial" panose="020B0604020202020204" pitchFamily="34" charset="0"/>
              </a:rPr>
              <a:t>events</a:t>
            </a:r>
            <a:r>
              <a:rPr lang="th-TH" sz="1600" dirty="0">
                <a:latin typeface="Arial" panose="020B0604020202020204" pitchFamily="34" charset="0"/>
              </a:rPr>
              <a:t> </a:t>
            </a:r>
            <a:r>
              <a:rPr lang="en-US" sz="1600" dirty="0">
                <a:latin typeface="Arial" panose="020B0604020202020204" pitchFamily="34" charset="0"/>
              </a:rPr>
              <a:t>2009-2019,</a:t>
            </a:r>
            <a:r>
              <a:rPr lang="th-TH" sz="1600" dirty="0">
                <a:latin typeface="Arial" panose="020B0604020202020204" pitchFamily="34" charset="0"/>
              </a:rPr>
              <a:t> </a:t>
            </a:r>
            <a:r>
              <a:rPr lang="en-US" sz="1600" dirty="0">
                <a:latin typeface="Arial" panose="020B0604020202020204" pitchFamily="34" charset="0"/>
              </a:rPr>
              <a:t> M</a:t>
            </a:r>
            <a:r>
              <a:rPr lang="th-TH" sz="1600" dirty="0">
                <a:latin typeface="Arial" panose="020B0604020202020204" pitchFamily="34" charset="0"/>
              </a:rPr>
              <a:t> </a:t>
            </a:r>
            <a:r>
              <a:rPr lang="en-US" sz="1600" dirty="0">
                <a:latin typeface="Arial" panose="020B0604020202020204" pitchFamily="34" charset="0"/>
              </a:rPr>
              <a:t>3.0</a:t>
            </a:r>
            <a:r>
              <a:rPr lang="en-US" sz="1600" dirty="0">
                <a:latin typeface="Arial" panose="020B0604020202020204" pitchFamily="34" charset="0"/>
                <a:cs typeface="Arial" panose="020B0604020202020204" pitchFamily="34" charset="0"/>
              </a:rPr>
              <a:t> up, </a:t>
            </a:r>
            <a:r>
              <a:rPr lang="th-TH" sz="1600" dirty="0">
                <a:latin typeface="Arial" panose="020B0604020202020204" pitchFamily="34" charset="0"/>
              </a:rPr>
              <a:t> </a:t>
            </a:r>
            <a:r>
              <a:rPr lang="en-US" sz="1600" dirty="0">
                <a:latin typeface="Arial" panose="020B0604020202020204" pitchFamily="34" charset="0"/>
              </a:rPr>
              <a:t>Depth </a:t>
            </a:r>
            <a:r>
              <a:rPr lang="en-US" sz="1600" dirty="0">
                <a:latin typeface="Arial" panose="020B0604020202020204" pitchFamily="34" charset="0"/>
                <a:cs typeface="Arial" panose="020B0604020202020204" pitchFamily="34" charset="0"/>
              </a:rPr>
              <a:t>&lt; 60 km</a:t>
            </a:r>
            <a:endParaRPr lang="th-TH" sz="1600" dirty="0">
              <a:latin typeface="Arial" panose="020B0604020202020204" pitchFamily="34" charset="0"/>
            </a:endParaRPr>
          </a:p>
          <a:p>
            <a:pPr algn="ctr"/>
            <a:r>
              <a:rPr lang="en-US" sz="1600" dirty="0">
                <a:latin typeface="Arial" panose="020B0604020202020204" pitchFamily="34" charset="0"/>
                <a:cs typeface="Arial" panose="020B0604020202020204" pitchFamily="34" charset="0"/>
              </a:rPr>
              <a:t>TMD 30</a:t>
            </a:r>
            <a:r>
              <a:rPr lang="th-TH" sz="1600" dirty="0">
                <a:latin typeface="Arial" panose="020B0604020202020204" pitchFamily="34" charset="0"/>
              </a:rPr>
              <a:t> </a:t>
            </a:r>
            <a:r>
              <a:rPr lang="en-US" sz="1600" dirty="0">
                <a:latin typeface="Arial" panose="020B0604020202020204" pitchFamily="34" charset="0"/>
              </a:rPr>
              <a:t>stations</a:t>
            </a:r>
            <a:r>
              <a:rPr lang="en-US" sz="1600" dirty="0">
                <a:latin typeface="Arial" panose="020B0604020202020204" pitchFamily="34" charset="0"/>
                <a:cs typeface="Arial" panose="020B0604020202020204" pitchFamily="34" charset="0"/>
              </a:rPr>
              <a:t> + CTBTO (CM05) </a:t>
            </a:r>
            <a:r>
              <a:rPr lang="en-US" sz="1600" dirty="0">
                <a:latin typeface="Arial" panose="020B0604020202020204" pitchFamily="34" charset="0"/>
              </a:rPr>
              <a:t>1 stations</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0112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BC5AAA59-41F3-0D40-B5E2-567F04B6D257}"/>
              </a:ext>
            </a:extLst>
          </p:cNvPr>
          <p:cNvSpPr>
            <a:spLocks noChangeArrowheads="1"/>
          </p:cNvSpPr>
          <p:nvPr/>
        </p:nvSpPr>
        <p:spPr bwMode="auto">
          <a:xfrm>
            <a:off x="1992923" y="163887"/>
            <a:ext cx="4962770" cy="570668"/>
          </a:xfrm>
          <a:prstGeom prst="rect">
            <a:avLst/>
          </a:prstGeom>
          <a:noFill/>
          <a:ln w="9525">
            <a:noFill/>
            <a:miter lim="800000"/>
            <a:headEnd/>
            <a:tailEnd/>
          </a:ln>
        </p:spPr>
        <p:txBody>
          <a:bodyPr wrap="square" lIns="18666" tIns="9334" rIns="18666" bIns="9334">
            <a:spAutoFit/>
          </a:bodyPr>
          <a:lstStyle/>
          <a:p>
            <a:pPr algn="ctr" eaLnBrk="0" hangingPunct="0"/>
            <a:r>
              <a:rPr lang="en-US" sz="1200" b="1" dirty="0">
                <a:solidFill>
                  <a:schemeClr val="bg1"/>
                </a:solidFill>
                <a:latin typeface="Arial" panose="020B0604020202020204" pitchFamily="34" charset="0"/>
                <a:cs typeface="Arial" panose="020B0604020202020204" pitchFamily="34" charset="0"/>
              </a:rPr>
              <a:t>Development of Local Magnitude Scale and Determination of Station Magnitude Corrections for Northern Thailand</a:t>
            </a:r>
          </a:p>
          <a:p>
            <a:pPr algn="ctr" eaLnBrk="0" hangingPunct="0">
              <a:lnSpc>
                <a:spcPts val="1586"/>
              </a:lnSpc>
            </a:pPr>
            <a:r>
              <a:rPr lang="en-US" sz="800" dirty="0">
                <a:solidFill>
                  <a:schemeClr val="bg1"/>
                </a:solidFill>
                <a:latin typeface="Arial" panose="020B0604020202020204" pitchFamily="34" charset="0"/>
                <a:ea typeface="Avenir Book" charset="0"/>
              </a:rPr>
              <a:t>Tanongsak Taothong, Thai Meteorological Department, nasavisa303@gmail.com</a:t>
            </a:r>
            <a:endParaRPr lang="en-US" sz="800" dirty="0">
              <a:solidFill>
                <a:schemeClr val="bg1"/>
              </a:solidFill>
              <a:latin typeface="Avenir Book" charset="0"/>
              <a:ea typeface="Avenir Book" charset="0"/>
              <a:cs typeface="Avenir Book" charset="0"/>
            </a:endParaRPr>
          </a:p>
        </p:txBody>
      </p:sp>
      <p:sp>
        <p:nvSpPr>
          <p:cNvPr id="3" name="TextBox 2">
            <a:extLst>
              <a:ext uri="{FF2B5EF4-FFF2-40B4-BE49-F238E27FC236}">
                <a16:creationId xmlns:a16="http://schemas.microsoft.com/office/drawing/2014/main" id="{E101EA0A-D819-B84A-9A81-14AAFB37F5BF}"/>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P1.2-201</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9C757C6-3924-2545-A602-A92715E0A378}"/>
              </a:ext>
            </a:extLst>
          </p:cNvPr>
          <p:cNvSpPr txBox="1"/>
          <p:nvPr/>
        </p:nvSpPr>
        <p:spPr>
          <a:xfrm rot="16200000">
            <a:off x="-1779940"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METHODS</a:t>
            </a:r>
          </a:p>
        </p:txBody>
      </p:sp>
      <p:sp>
        <p:nvSpPr>
          <p:cNvPr id="5" name="Content Placeholder 2">
            <a:extLst>
              <a:ext uri="{FF2B5EF4-FFF2-40B4-BE49-F238E27FC236}">
                <a16:creationId xmlns:a16="http://schemas.microsoft.com/office/drawing/2014/main" id="{B5990350-8015-C943-AE17-B9919726D361}"/>
              </a:ext>
            </a:extLst>
          </p:cNvPr>
          <p:cNvSpPr txBox="1">
            <a:spLocks/>
          </p:cNvSpPr>
          <p:nvPr/>
        </p:nvSpPr>
        <p:spPr>
          <a:xfrm>
            <a:off x="580973" y="876608"/>
            <a:ext cx="7982053" cy="37661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u="sng" dirty="0"/>
              <a:t>In Richter definition (1935, 1958)</a:t>
            </a:r>
            <a:endParaRPr lang="th-TH" sz="1800" b="1" u="sng" dirty="0">
              <a:solidFill>
                <a:srgbClr val="191B0E"/>
              </a:solidFill>
              <a:latin typeface="Arial" panose="020B0604020202020204" pitchFamily="34" charset="0"/>
              <a:cs typeface="TH Sarabun New" pitchFamily="34" charset="-34"/>
            </a:endParaRPr>
          </a:p>
        </p:txBody>
      </p:sp>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5F4502AB-327C-C642-BD12-02DD6027A9F3}"/>
                  </a:ext>
                </a:extLst>
              </p:cNvPr>
              <p:cNvSpPr/>
              <p:nvPr/>
            </p:nvSpPr>
            <p:spPr>
              <a:xfrm>
                <a:off x="3525956" y="1389959"/>
                <a:ext cx="1791964"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200" i="1">
                              <a:latin typeface="Cambria Math" panose="02040503050406030204" pitchFamily="18" charset="0"/>
                            </a:rPr>
                          </m:ctrlPr>
                        </m:sSubPr>
                        <m:e>
                          <m:r>
                            <a:rPr lang="en-US" sz="1200" i="1">
                              <a:latin typeface="Cambria Math" panose="02040503050406030204" pitchFamily="18" charset="0"/>
                            </a:rPr>
                            <m:t>𝑀</m:t>
                          </m:r>
                        </m:e>
                        <m:sub>
                          <m:r>
                            <a:rPr lang="en-US" sz="1200" i="1">
                              <a:latin typeface="Cambria Math" panose="02040503050406030204" pitchFamily="18" charset="0"/>
                            </a:rPr>
                            <m:t>𝐿</m:t>
                          </m:r>
                        </m:sub>
                      </m:sSub>
                      <m:r>
                        <a:rPr lang="en-US" sz="1200" i="0">
                          <a:latin typeface="Cambria Math" panose="02040503050406030204" pitchFamily="18" charset="0"/>
                        </a:rPr>
                        <m:t>=</m:t>
                      </m:r>
                      <m:func>
                        <m:funcPr>
                          <m:ctrlPr>
                            <a:rPr lang="en-US" sz="1200" i="1">
                              <a:latin typeface="Cambria Math" panose="02040503050406030204" pitchFamily="18" charset="0"/>
                            </a:rPr>
                          </m:ctrlPr>
                        </m:funcPr>
                        <m:fName>
                          <m:r>
                            <m:rPr>
                              <m:sty m:val="p"/>
                            </m:rPr>
                            <a:rPr lang="en-US" sz="1200" i="0">
                              <a:latin typeface="Cambria Math" panose="02040503050406030204" pitchFamily="18" charset="0"/>
                            </a:rPr>
                            <m:t>log</m:t>
                          </m:r>
                        </m:fName>
                        <m:e>
                          <m:r>
                            <a:rPr lang="en-US" sz="1200" i="1">
                              <a:latin typeface="Cambria Math" panose="02040503050406030204" pitchFamily="18" charset="0"/>
                            </a:rPr>
                            <m:t>𝐴</m:t>
                          </m:r>
                        </m:e>
                      </m:func>
                      <m:r>
                        <a:rPr lang="en-US" sz="1200" i="0">
                          <a:latin typeface="Cambria Math" panose="02040503050406030204" pitchFamily="18" charset="0"/>
                        </a:rPr>
                        <m:t>−</m:t>
                      </m:r>
                      <m:func>
                        <m:funcPr>
                          <m:ctrlPr>
                            <a:rPr lang="en-US" sz="1200" i="1">
                              <a:latin typeface="Cambria Math" panose="02040503050406030204" pitchFamily="18" charset="0"/>
                            </a:rPr>
                          </m:ctrlPr>
                        </m:funcPr>
                        <m:fName>
                          <m:r>
                            <m:rPr>
                              <m:sty m:val="p"/>
                            </m:rPr>
                            <a:rPr lang="en-US" sz="1200" i="0">
                              <a:latin typeface="Cambria Math" panose="02040503050406030204" pitchFamily="18" charset="0"/>
                            </a:rPr>
                            <m:t>log</m:t>
                          </m:r>
                        </m:fName>
                        <m:e>
                          <m:sSub>
                            <m:sSubPr>
                              <m:ctrlPr>
                                <a:rPr lang="en-US" sz="1200" i="1">
                                  <a:latin typeface="Cambria Math" panose="02040503050406030204" pitchFamily="18" charset="0"/>
                                </a:rPr>
                              </m:ctrlPr>
                            </m:sSubPr>
                            <m:e>
                              <m:r>
                                <a:rPr lang="en-US" sz="1200" i="1">
                                  <a:latin typeface="Cambria Math" panose="02040503050406030204" pitchFamily="18" charset="0"/>
                                </a:rPr>
                                <m:t>𝐴</m:t>
                              </m:r>
                            </m:e>
                            <m:sub>
                              <m:r>
                                <a:rPr lang="en-US" sz="1200" i="0">
                                  <a:latin typeface="Cambria Math" panose="02040503050406030204" pitchFamily="18" charset="0"/>
                                </a:rPr>
                                <m:t>0</m:t>
                              </m:r>
                            </m:sub>
                          </m:sSub>
                        </m:e>
                      </m:func>
                      <m:r>
                        <a:rPr lang="en-US" sz="1200" i="0">
                          <a:latin typeface="Cambria Math" panose="02040503050406030204" pitchFamily="18" charset="0"/>
                        </a:rPr>
                        <m:t>+</m:t>
                      </m:r>
                      <m:r>
                        <a:rPr lang="en-US" sz="1200" i="1">
                          <a:latin typeface="Cambria Math" panose="02040503050406030204" pitchFamily="18" charset="0"/>
                        </a:rPr>
                        <m:t>𝑆</m:t>
                      </m:r>
                    </m:oMath>
                  </m:oMathPara>
                </a14:m>
                <a:endParaRPr lang="en-US" sz="1200" dirty="0">
                  <a:latin typeface="Arial" panose="020B0604020202020204" pitchFamily="34" charset="0"/>
                  <a:cs typeface="Arial" panose="020B0604020202020204" pitchFamily="34" charset="0"/>
                </a:endParaRPr>
              </a:p>
            </p:txBody>
          </p:sp>
        </mc:Choice>
        <mc:Fallback>
          <p:sp>
            <p:nvSpPr>
              <p:cNvPr id="6" name="Rectangle 5">
                <a:extLst>
                  <a:ext uri="{FF2B5EF4-FFF2-40B4-BE49-F238E27FC236}">
                    <a16:creationId xmlns:a16="http://schemas.microsoft.com/office/drawing/2014/main" id="{5F4502AB-327C-C642-BD12-02DD6027A9F3}"/>
                  </a:ext>
                </a:extLst>
              </p:cNvPr>
              <p:cNvSpPr>
                <a:spLocks noRot="1" noChangeAspect="1" noMove="1" noResize="1" noEditPoints="1" noAdjustHandles="1" noChangeArrowheads="1" noChangeShapeType="1" noTextEdit="1"/>
              </p:cNvSpPr>
              <p:nvPr/>
            </p:nvSpPr>
            <p:spPr>
              <a:xfrm>
                <a:off x="3525956" y="1389959"/>
                <a:ext cx="1791964" cy="276999"/>
              </a:xfrm>
              <a:prstGeom prst="rect">
                <a:avLst/>
              </a:prstGeom>
              <a:blipFill>
                <a:blip r:embed="rId2"/>
                <a:stretch>
                  <a:fillRect b="-869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Rectangle 6">
                <a:extLst>
                  <a:ext uri="{FF2B5EF4-FFF2-40B4-BE49-F238E27FC236}">
                    <a16:creationId xmlns:a16="http://schemas.microsoft.com/office/drawing/2014/main" id="{180B99B0-1BD2-C044-A75E-ACDBD124F7F9}"/>
                  </a:ext>
                </a:extLst>
              </p:cNvPr>
              <p:cNvSpPr/>
              <p:nvPr/>
            </p:nvSpPr>
            <p:spPr>
              <a:xfrm>
                <a:off x="3254313" y="1723678"/>
                <a:ext cx="2048445"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200">
                          <a:latin typeface="Cambria Math" panose="02040503050406030204" pitchFamily="18" charset="0"/>
                        </a:rPr>
                        <m:t>−</m:t>
                      </m:r>
                      <m:func>
                        <m:funcPr>
                          <m:ctrlPr>
                            <a:rPr lang="en-US" sz="1200" i="1">
                              <a:latin typeface="Cambria Math" panose="02040503050406030204" pitchFamily="18" charset="0"/>
                            </a:rPr>
                          </m:ctrlPr>
                        </m:funcPr>
                        <m:fName>
                          <m:r>
                            <m:rPr>
                              <m:sty m:val="p"/>
                            </m:rPr>
                            <a:rPr lang="en-US" sz="1200" i="0">
                              <a:latin typeface="Cambria Math" panose="02040503050406030204" pitchFamily="18" charset="0"/>
                            </a:rPr>
                            <m:t>log</m:t>
                          </m:r>
                        </m:fName>
                        <m:e>
                          <m:r>
                            <a:rPr lang="en-US" sz="1200" i="1">
                              <a:latin typeface="Cambria Math" panose="02040503050406030204" pitchFamily="18" charset="0"/>
                            </a:rPr>
                            <m:t>𝐴</m:t>
                          </m:r>
                        </m:e>
                      </m:func>
                      <m:r>
                        <a:rPr lang="en-US" sz="1200" i="0">
                          <a:latin typeface="Cambria Math" panose="02040503050406030204" pitchFamily="18" charset="0"/>
                        </a:rPr>
                        <m:t>=</m:t>
                      </m:r>
                      <m:func>
                        <m:funcPr>
                          <m:ctrlPr>
                            <a:rPr lang="en-US" sz="1200" i="1">
                              <a:latin typeface="Cambria Math" panose="02040503050406030204" pitchFamily="18" charset="0"/>
                            </a:rPr>
                          </m:ctrlPr>
                        </m:funcPr>
                        <m:fName>
                          <m:r>
                            <a:rPr lang="en-US" sz="1200" i="0">
                              <a:latin typeface="Cambria Math" panose="02040503050406030204" pitchFamily="18" charset="0"/>
                            </a:rPr>
                            <m:t>−</m:t>
                          </m:r>
                          <m:r>
                            <m:rPr>
                              <m:sty m:val="p"/>
                            </m:rPr>
                            <a:rPr lang="en-US" sz="1200" i="0">
                              <a:latin typeface="Cambria Math" panose="02040503050406030204" pitchFamily="18" charset="0"/>
                            </a:rPr>
                            <m:t>log</m:t>
                          </m:r>
                        </m:fName>
                        <m:e>
                          <m:sSub>
                            <m:sSubPr>
                              <m:ctrlPr>
                                <a:rPr lang="en-US" sz="1200" i="1">
                                  <a:latin typeface="Cambria Math" panose="02040503050406030204" pitchFamily="18" charset="0"/>
                                </a:rPr>
                              </m:ctrlPr>
                            </m:sSubPr>
                            <m:e>
                              <m:r>
                                <a:rPr lang="en-US" sz="1200" i="1">
                                  <a:latin typeface="Cambria Math" panose="02040503050406030204" pitchFamily="18" charset="0"/>
                                </a:rPr>
                                <m:t>𝐴</m:t>
                              </m:r>
                            </m:e>
                            <m:sub>
                              <m:r>
                                <a:rPr lang="en-US" sz="1200" i="0">
                                  <a:latin typeface="Cambria Math" panose="02040503050406030204" pitchFamily="18" charset="0"/>
                                </a:rPr>
                                <m:t>0</m:t>
                              </m:r>
                            </m:sub>
                          </m:sSub>
                        </m:e>
                      </m:func>
                      <m:r>
                        <a:rPr lang="en-US" sz="1200" i="0">
                          <a:latin typeface="Cambria Math" panose="02040503050406030204" pitchFamily="18" charset="0"/>
                        </a:rPr>
                        <m:t>−</m:t>
                      </m:r>
                      <m:sSub>
                        <m:sSubPr>
                          <m:ctrlPr>
                            <a:rPr lang="en-US" sz="1200" i="1">
                              <a:latin typeface="Cambria Math" panose="02040503050406030204" pitchFamily="18" charset="0"/>
                            </a:rPr>
                          </m:ctrlPr>
                        </m:sSubPr>
                        <m:e>
                          <m:r>
                            <a:rPr lang="en-US" sz="1200" i="1">
                              <a:latin typeface="Cambria Math" panose="02040503050406030204" pitchFamily="18" charset="0"/>
                            </a:rPr>
                            <m:t>𝑀</m:t>
                          </m:r>
                        </m:e>
                        <m:sub>
                          <m:r>
                            <a:rPr lang="en-US" sz="1200" i="1">
                              <a:latin typeface="Cambria Math" panose="02040503050406030204" pitchFamily="18" charset="0"/>
                            </a:rPr>
                            <m:t>𝐿</m:t>
                          </m:r>
                        </m:sub>
                      </m:sSub>
                      <m:r>
                        <a:rPr lang="en-US" sz="1200" i="0">
                          <a:latin typeface="Cambria Math" panose="02040503050406030204" pitchFamily="18" charset="0"/>
                        </a:rPr>
                        <m:t>+</m:t>
                      </m:r>
                      <m:r>
                        <a:rPr lang="en-US" sz="1200" i="1">
                          <a:latin typeface="Cambria Math" panose="02040503050406030204" pitchFamily="18" charset="0"/>
                        </a:rPr>
                        <m:t>𝑆</m:t>
                      </m:r>
                    </m:oMath>
                  </m:oMathPara>
                </a14:m>
                <a:endParaRPr lang="en-US" sz="1200" dirty="0">
                  <a:latin typeface="Arial" panose="020B0604020202020204" pitchFamily="34" charset="0"/>
                  <a:cs typeface="Arial" panose="020B0604020202020204" pitchFamily="34" charset="0"/>
                </a:endParaRPr>
              </a:p>
            </p:txBody>
          </p:sp>
        </mc:Choice>
        <mc:Fallback>
          <p:sp>
            <p:nvSpPr>
              <p:cNvPr id="7" name="Rectangle 6">
                <a:extLst>
                  <a:ext uri="{FF2B5EF4-FFF2-40B4-BE49-F238E27FC236}">
                    <a16:creationId xmlns:a16="http://schemas.microsoft.com/office/drawing/2014/main" id="{180B99B0-1BD2-C044-A75E-ACDBD124F7F9}"/>
                  </a:ext>
                </a:extLst>
              </p:cNvPr>
              <p:cNvSpPr>
                <a:spLocks noRot="1" noChangeAspect="1" noMove="1" noResize="1" noEditPoints="1" noAdjustHandles="1" noChangeArrowheads="1" noChangeShapeType="1" noTextEdit="1"/>
              </p:cNvSpPr>
              <p:nvPr/>
            </p:nvSpPr>
            <p:spPr>
              <a:xfrm>
                <a:off x="3254313" y="1723678"/>
                <a:ext cx="2048445" cy="276999"/>
              </a:xfrm>
              <a:prstGeom prst="rect">
                <a:avLst/>
              </a:prstGeom>
              <a:blipFill>
                <a:blip r:embed="rId3"/>
                <a:stretch>
                  <a:fillRect b="-434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id="{1BA03F09-63B1-F044-80CF-D20BC502D86D}"/>
                  </a:ext>
                </a:extLst>
              </p:cNvPr>
              <p:cNvSpPr/>
              <p:nvPr/>
            </p:nvSpPr>
            <p:spPr>
              <a:xfrm>
                <a:off x="2229160" y="2176650"/>
                <a:ext cx="6286293" cy="646331"/>
              </a:xfrm>
              <a:prstGeom prst="rect">
                <a:avLst/>
              </a:prstGeom>
            </p:spPr>
            <p:txBody>
              <a:bodyPr wrap="square">
                <a:spAutoFit/>
              </a:bodyPr>
              <a:lstStyle/>
              <a:p>
                <a:r>
                  <a:rPr lang="th-TH" sz="1200" dirty="0">
                    <a:latin typeface="Arial" panose="020B0604020202020204" pitchFamily="34" charset="0"/>
                    <a:ea typeface="Times New Roman" panose="02020603050405020304" pitchFamily="18" charset="0"/>
                    <a:cs typeface="TH Sarabun New" panose="020B0500040200020003" pitchFamily="34" charset="-34"/>
                  </a:rPr>
                  <a:t> </a:t>
                </a:r>
                <a:r>
                  <a:rPr lang="en-US" sz="1200" dirty="0">
                    <a:latin typeface="Arial" panose="020B0604020202020204" pitchFamily="34" charset="0"/>
                    <a:ea typeface="Times New Roman" panose="02020603050405020304" pitchFamily="18" charset="0"/>
                    <a:cs typeface="TH Sarabun New" panose="020B0500040200020003" pitchFamily="34" charset="-34"/>
                  </a:rPr>
                  <a:t>where</a:t>
                </a:r>
                <a:r>
                  <a:rPr lang="th-TH" sz="1200" dirty="0">
                    <a:latin typeface="Arial" panose="020B0604020202020204" pitchFamily="34" charset="0"/>
                    <a:ea typeface="Times New Roman" panose="02020603050405020304" pitchFamily="18" charset="0"/>
                    <a:cs typeface="TH Sarabun New" panose="020B0500040200020003" pitchFamily="34" charset="-34"/>
                  </a:rPr>
                  <a:t> </a:t>
                </a:r>
                <a14:m>
                  <m:oMath xmlns:m="http://schemas.openxmlformats.org/officeDocument/2006/math">
                    <m:r>
                      <a:rPr lang="en-US" sz="1200" i="1">
                        <a:effectLst/>
                        <a:latin typeface="Cambria Math" panose="02040503050406030204" pitchFamily="18" charset="0"/>
                        <a:ea typeface="Times New Roman" panose="02020603050405020304" pitchFamily="18" charset="0"/>
                        <a:cs typeface="TH Sarabun New" panose="020B0500040200020003" pitchFamily="34" charset="-34"/>
                      </a:rPr>
                      <m:t>𝐴</m:t>
                    </m:r>
                    <m:r>
                      <m:rPr>
                        <m:nor/>
                      </m:rPr>
                      <a:rPr lang="en-US" sz="1200" b="0" i="0" smtClean="0">
                        <a:effectLst/>
                        <a:latin typeface="Cambria Math" panose="02040503050406030204" pitchFamily="18" charset="0"/>
                        <a:ea typeface="Times New Roman" panose="02020603050405020304" pitchFamily="18" charset="0"/>
                        <a:cs typeface="TH Sarabun New" panose="020B0500040200020003" pitchFamily="34" charset="-34"/>
                      </a:rPr>
                      <m:t> </m:t>
                    </m:r>
                    <m:r>
                      <m:rPr>
                        <m:nor/>
                      </m:rPr>
                      <a:rPr lang="en-US" sz="1200" b="0" i="0" smtClean="0">
                        <a:effectLst/>
                        <a:latin typeface="Cambria Math" panose="02040503050406030204" pitchFamily="18" charset="0"/>
                        <a:ea typeface="Times New Roman" panose="02020603050405020304" pitchFamily="18" charset="0"/>
                        <a:cs typeface="TH Sarabun New" panose="020B0500040200020003" pitchFamily="34" charset="-34"/>
                      </a:rPr>
                      <m:t>is</m:t>
                    </m:r>
                    <m:r>
                      <m:rPr>
                        <m:nor/>
                      </m:rPr>
                      <a:rPr lang="en-US" sz="1200" b="0" i="0" smtClean="0">
                        <a:effectLst/>
                        <a:latin typeface="Cambria Math" panose="02040503050406030204" pitchFamily="18" charset="0"/>
                        <a:ea typeface="Times New Roman" panose="02020603050405020304" pitchFamily="18" charset="0"/>
                        <a:cs typeface="TH Sarabun New" panose="020B0500040200020003" pitchFamily="34" charset="-34"/>
                      </a:rPr>
                      <m:t> </m:t>
                    </m:r>
                    <m:r>
                      <m:rPr>
                        <m:nor/>
                      </m:rPr>
                      <a:rPr lang="en-US" sz="1200">
                        <a:latin typeface="Arial" panose="020B0604020202020204" pitchFamily="34" charset="0"/>
                        <a:cs typeface="Arial" panose="020B0604020202020204" pitchFamily="34" charset="0"/>
                      </a:rPr>
                      <m:t>the</m:t>
                    </m:r>
                    <m:r>
                      <m:rPr>
                        <m:nor/>
                      </m:rPr>
                      <a:rPr lang="en-US" sz="1200">
                        <a:latin typeface="Arial" panose="020B0604020202020204" pitchFamily="34" charset="0"/>
                        <a:cs typeface="Arial" panose="020B0604020202020204" pitchFamily="34" charset="0"/>
                      </a:rPr>
                      <m:t> </m:t>
                    </m:r>
                    <m:r>
                      <m:rPr>
                        <m:nor/>
                      </m:rPr>
                      <a:rPr lang="en-US" sz="1200">
                        <a:latin typeface="Arial" panose="020B0604020202020204" pitchFamily="34" charset="0"/>
                        <a:cs typeface="Arial" panose="020B0604020202020204" pitchFamily="34" charset="0"/>
                      </a:rPr>
                      <m:t>maximum</m:t>
                    </m:r>
                    <m:r>
                      <m:rPr>
                        <m:nor/>
                      </m:rPr>
                      <a:rPr lang="en-US" sz="1200">
                        <a:latin typeface="Arial" panose="020B0604020202020204" pitchFamily="34" charset="0"/>
                        <a:cs typeface="Arial" panose="020B0604020202020204" pitchFamily="34" charset="0"/>
                      </a:rPr>
                      <m:t> </m:t>
                    </m:r>
                    <m:r>
                      <m:rPr>
                        <m:nor/>
                      </m:rPr>
                      <a:rPr lang="en-US" sz="1200">
                        <a:latin typeface="Arial" panose="020B0604020202020204" pitchFamily="34" charset="0"/>
                        <a:cs typeface="Arial" panose="020B0604020202020204" pitchFamily="34" charset="0"/>
                      </a:rPr>
                      <m:t>trace</m:t>
                    </m:r>
                    <m:r>
                      <m:rPr>
                        <m:nor/>
                      </m:rPr>
                      <a:rPr lang="en-US" sz="1200">
                        <a:latin typeface="Arial" panose="020B0604020202020204" pitchFamily="34" charset="0"/>
                        <a:cs typeface="Arial" panose="020B0604020202020204" pitchFamily="34" charset="0"/>
                      </a:rPr>
                      <m:t> </m:t>
                    </m:r>
                    <m:r>
                      <m:rPr>
                        <m:nor/>
                      </m:rPr>
                      <a:rPr lang="en-US" sz="1200">
                        <a:latin typeface="Arial" panose="020B0604020202020204" pitchFamily="34" charset="0"/>
                        <a:cs typeface="Arial" panose="020B0604020202020204" pitchFamily="34" charset="0"/>
                      </a:rPr>
                      <m:t>amplitude</m:t>
                    </m:r>
                    <m:r>
                      <m:rPr>
                        <m:nor/>
                      </m:rPr>
                      <a:rPr lang="en-US" sz="1200">
                        <a:latin typeface="Arial" panose="020B0604020202020204" pitchFamily="34" charset="0"/>
                        <a:cs typeface="Arial" panose="020B0604020202020204" pitchFamily="34" charset="0"/>
                      </a:rPr>
                      <m:t> </m:t>
                    </m:r>
                    <m:r>
                      <m:rPr>
                        <m:nor/>
                      </m:rPr>
                      <a:rPr lang="en-US" sz="1200">
                        <a:latin typeface="Arial" panose="020B0604020202020204" pitchFamily="34" charset="0"/>
                        <a:cs typeface="Arial" panose="020B0604020202020204" pitchFamily="34" charset="0"/>
                      </a:rPr>
                      <m:t>observed</m:t>
                    </m:r>
                    <m:r>
                      <m:rPr>
                        <m:nor/>
                      </m:rPr>
                      <a:rPr lang="en-US" sz="1200">
                        <a:latin typeface="Arial" panose="020B0604020202020204" pitchFamily="34" charset="0"/>
                        <a:cs typeface="Arial" panose="020B0604020202020204" pitchFamily="34" charset="0"/>
                      </a:rPr>
                      <m:t> </m:t>
                    </m:r>
                    <m:r>
                      <m:rPr>
                        <m:nor/>
                      </m:rPr>
                      <a:rPr lang="en-US" sz="1200">
                        <a:latin typeface="Arial" panose="020B0604020202020204" pitchFamily="34" charset="0"/>
                        <a:cs typeface="Arial" panose="020B0604020202020204" pitchFamily="34" charset="0"/>
                      </a:rPr>
                      <m:t>on</m:t>
                    </m:r>
                    <m:r>
                      <m:rPr>
                        <m:nor/>
                      </m:rPr>
                      <a:rPr lang="en-US" sz="1200">
                        <a:latin typeface="Arial" panose="020B0604020202020204" pitchFamily="34" charset="0"/>
                        <a:cs typeface="Arial" panose="020B0604020202020204" pitchFamily="34" charset="0"/>
                      </a:rPr>
                      <m:t> </m:t>
                    </m:r>
                    <m:r>
                      <m:rPr>
                        <m:nor/>
                      </m:rPr>
                      <a:rPr lang="en-US" sz="1200">
                        <a:latin typeface="Arial" panose="020B0604020202020204" pitchFamily="34" charset="0"/>
                        <a:cs typeface="Arial" panose="020B0604020202020204" pitchFamily="34" charset="0"/>
                      </a:rPr>
                      <m:t>the</m:t>
                    </m:r>
                    <m:r>
                      <m:rPr>
                        <m:nor/>
                      </m:rPr>
                      <a:rPr lang="en-US" sz="1200">
                        <a:latin typeface="Arial" panose="020B0604020202020204" pitchFamily="34" charset="0"/>
                        <a:cs typeface="Arial" panose="020B0604020202020204" pitchFamily="34" charset="0"/>
                      </a:rPr>
                      <m:t> </m:t>
                    </m:r>
                    <m:r>
                      <m:rPr>
                        <m:nor/>
                      </m:rPr>
                      <a:rPr lang="en-US" sz="1200">
                        <a:latin typeface="Arial" panose="020B0604020202020204" pitchFamily="34" charset="0"/>
                        <a:cs typeface="Arial" panose="020B0604020202020204" pitchFamily="34" charset="0"/>
                      </a:rPr>
                      <m:t>horizontal</m:t>
                    </m:r>
                    <m:r>
                      <m:rPr>
                        <m:nor/>
                      </m:rPr>
                      <a:rPr lang="en-US" sz="1200">
                        <a:latin typeface="Arial" panose="020B0604020202020204" pitchFamily="34" charset="0"/>
                        <a:cs typeface="Arial" panose="020B0604020202020204" pitchFamily="34" charset="0"/>
                      </a:rPr>
                      <m:t> </m:t>
                    </m:r>
                    <m:r>
                      <m:rPr>
                        <m:nor/>
                      </m:rPr>
                      <a:rPr lang="en-US" sz="1200">
                        <a:latin typeface="Arial" panose="020B0604020202020204" pitchFamily="34" charset="0"/>
                        <a:cs typeface="Arial" panose="020B0604020202020204" pitchFamily="34" charset="0"/>
                      </a:rPr>
                      <m:t>component</m:t>
                    </m:r>
                  </m:oMath>
                </a14:m>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p>
                <a:r>
                  <a:rPr lang="th-TH" sz="1200" dirty="0">
                    <a:effectLst/>
                    <a:latin typeface="Arial" panose="020B0604020202020204" pitchFamily="34" charset="0"/>
                    <a:ea typeface="Times New Roman" panose="02020603050405020304" pitchFamily="18" charset="0"/>
                    <a:cs typeface="TH Sarabun New" panose="020B0500040200020003" pitchFamily="34" charset="-34"/>
                  </a:rPr>
                  <a:t>   </a:t>
                </a:r>
                <a:r>
                  <a:rPr lang="en-US" sz="1200" dirty="0">
                    <a:effectLst/>
                    <a:latin typeface="Arial" panose="020B0604020202020204" pitchFamily="34" charset="0"/>
                    <a:ea typeface="Times New Roman" panose="02020603050405020304" pitchFamily="18" charset="0"/>
                    <a:cs typeface="TH Sarabun New" panose="020B0500040200020003" pitchFamily="34" charset="-34"/>
                  </a:rPr>
                  <a:t> </a:t>
                </a:r>
                <a:r>
                  <a:rPr lang="th-TH" sz="1200" dirty="0">
                    <a:effectLst/>
                    <a:latin typeface="Arial" panose="020B0604020202020204" pitchFamily="34" charset="0"/>
                    <a:ea typeface="Times New Roman" panose="02020603050405020304" pitchFamily="18" charset="0"/>
                    <a:cs typeface="TH Sarabun New" panose="020B0500040200020003" pitchFamily="34" charset="-34"/>
                  </a:rPr>
                  <a:t>  </a:t>
                </a:r>
                <a14:m>
                  <m:oMath xmlns:m="http://schemas.openxmlformats.org/officeDocument/2006/math">
                    <m:func>
                      <m:funcPr>
                        <m:ctrlPr>
                          <a:rPr lang="en-US" sz="1200" i="1">
                            <a:effectLst/>
                            <a:latin typeface="Cambria Math" panose="02040503050406030204" pitchFamily="18" charset="0"/>
                            <a:ea typeface="Times New Roman" panose="02020603050405020304" pitchFamily="18" charset="0"/>
                            <a:cs typeface="TH Sarabun New" panose="020B0500040200020003" pitchFamily="34" charset="-34"/>
                          </a:rPr>
                        </m:ctrlPr>
                      </m:funcPr>
                      <m:fName>
                        <m:r>
                          <m:rPr>
                            <m:sty m:val="p"/>
                          </m:rPr>
                          <a:rPr lang="en-US" sz="1200">
                            <a:effectLst/>
                            <a:latin typeface="Cambria Math" panose="02040503050406030204" pitchFamily="18" charset="0"/>
                            <a:ea typeface="Times New Roman" panose="02020603050405020304" pitchFamily="18" charset="0"/>
                            <a:cs typeface="TH Sarabun New" panose="020B0500040200020003" pitchFamily="34" charset="-34"/>
                          </a:rPr>
                          <m:t>log</m:t>
                        </m:r>
                      </m:fName>
                      <m:e>
                        <m:sSub>
                          <m:sSubPr>
                            <m:ctrlPr>
                              <a:rPr lang="en-US" sz="1200" i="1">
                                <a:effectLst/>
                                <a:latin typeface="Cambria Math" panose="02040503050406030204" pitchFamily="18" charset="0"/>
                                <a:ea typeface="Times New Roman" panose="02020603050405020304" pitchFamily="18" charset="0"/>
                                <a:cs typeface="TH Sarabun New" panose="020B0500040200020003" pitchFamily="34" charset="-34"/>
                              </a:rPr>
                            </m:ctrlPr>
                          </m:sSubPr>
                          <m:e>
                            <m:r>
                              <a:rPr lang="en-US" sz="1200" i="1">
                                <a:effectLst/>
                                <a:latin typeface="Cambria Math" panose="02040503050406030204" pitchFamily="18" charset="0"/>
                                <a:ea typeface="Times New Roman" panose="02020603050405020304" pitchFamily="18" charset="0"/>
                                <a:cs typeface="TH Sarabun New" panose="020B0500040200020003" pitchFamily="34" charset="-34"/>
                              </a:rPr>
                              <m:t>𝐴</m:t>
                            </m:r>
                          </m:e>
                          <m:sub>
                            <m:r>
                              <a:rPr lang="en-US" sz="1200" i="1">
                                <a:effectLst/>
                                <a:latin typeface="Cambria Math" panose="02040503050406030204" pitchFamily="18" charset="0"/>
                                <a:ea typeface="Times New Roman" panose="02020603050405020304" pitchFamily="18" charset="0"/>
                                <a:cs typeface="TH Sarabun New" panose="020B0500040200020003" pitchFamily="34" charset="-34"/>
                              </a:rPr>
                              <m:t>0</m:t>
                            </m:r>
                          </m:sub>
                        </m:sSub>
                      </m:e>
                    </m:func>
                  </m:oMath>
                </a14:m>
                <a:r>
                  <a:rPr lang="th-TH" sz="1200" dirty="0">
                    <a:effectLst/>
                    <a:latin typeface="Arial" panose="020B0604020202020204" pitchFamily="34" charset="0"/>
                    <a:ea typeface="Times New Roman" panose="02020603050405020304" pitchFamily="18" charset="0"/>
                    <a:cs typeface="TH Sarabun New" panose="020B0500040200020003" pitchFamily="34" charset="-34"/>
                  </a:rPr>
                  <a:t> </a:t>
                </a:r>
                <a:r>
                  <a:rPr lang="en-US" sz="1200" dirty="0">
                    <a:latin typeface="Arial" panose="020B0604020202020204" pitchFamily="34" charset="0"/>
                    <a:cs typeface="Arial" panose="020B0604020202020204" pitchFamily="34" charset="0"/>
                  </a:rPr>
                  <a:t>is the empirical calibration function</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p>
                <a:r>
                  <a:rPr lang="th-TH" sz="1200" dirty="0">
                    <a:effectLst/>
                    <a:latin typeface="Arial" panose="020B0604020202020204" pitchFamily="34" charset="0"/>
                    <a:ea typeface="Times New Roman" panose="02020603050405020304" pitchFamily="18" charset="0"/>
                    <a:cs typeface="TH Sarabun New" panose="020B0500040200020003" pitchFamily="34" charset="-34"/>
                  </a:rPr>
                  <a:t>              </a:t>
                </a:r>
                <a14:m>
                  <m:oMath xmlns:m="http://schemas.openxmlformats.org/officeDocument/2006/math">
                    <m:r>
                      <a:rPr lang="en-US" sz="1200" i="1">
                        <a:effectLst/>
                        <a:latin typeface="Cambria Math" panose="02040503050406030204" pitchFamily="18" charset="0"/>
                        <a:ea typeface="Times New Roman" panose="02020603050405020304" pitchFamily="18" charset="0"/>
                        <a:cs typeface="TH Sarabun New" panose="020B0500040200020003" pitchFamily="34" charset="-34"/>
                      </a:rPr>
                      <m:t>𝑆</m:t>
                    </m:r>
                  </m:oMath>
                </a14:m>
                <a:r>
                  <a:rPr lang="en-US" sz="1200"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a:effectLst/>
                    <a:latin typeface="Arial" panose="020B0604020202020204" pitchFamily="34" charset="0"/>
                    <a:ea typeface="Times New Roman" panose="02020603050405020304" pitchFamily="18" charset="0"/>
                    <a:cs typeface="TH Sarabun New" panose="020B0500040200020003" pitchFamily="34" charset="-34"/>
                  </a:rPr>
                  <a:t>is the </a:t>
                </a:r>
                <a:r>
                  <a:rPr lang="en-US" sz="1200" dirty="0">
                    <a:effectLst/>
                    <a:latin typeface="Arial" panose="020B0604020202020204" pitchFamily="34" charset="0"/>
                    <a:ea typeface="Times New Roman" panose="02020603050405020304" pitchFamily="18" charset="0"/>
                    <a:cs typeface="Arial" panose="020B0604020202020204" pitchFamily="34" charset="0"/>
                  </a:rPr>
                  <a:t>station correction</a:t>
                </a:r>
                <a:r>
                  <a:rPr lang="th-TH" sz="1200" dirty="0">
                    <a:effectLst/>
                    <a:latin typeface="Arial" panose="020B0604020202020204" pitchFamily="34" charset="0"/>
                    <a:ea typeface="Times New Roman" panose="02020603050405020304" pitchFamily="18" charset="0"/>
                    <a:cs typeface="TH Sarabun New" panose="020B0500040200020003" pitchFamily="34" charset="-34"/>
                  </a:rPr>
                  <a:t> </a:t>
                </a:r>
                <a:r>
                  <a:rPr lang="en-US" sz="1200" dirty="0">
                    <a:effectLst/>
                    <a:latin typeface="Arial" panose="020B0604020202020204" pitchFamily="34" charset="0"/>
                    <a:ea typeface="Times New Roman" panose="02020603050405020304" pitchFamily="18" charset="0"/>
                    <a:cs typeface="Arial" panose="020B0604020202020204" pitchFamily="34" charset="0"/>
                  </a:rPr>
                  <a:t>factor</a:t>
                </a:r>
                <a:endParaRPr lang="en-US" sz="1200" dirty="0">
                  <a:latin typeface="Arial" panose="020B0604020202020204" pitchFamily="34" charset="0"/>
                  <a:cs typeface="Arial" panose="020B0604020202020204" pitchFamily="34" charset="0"/>
                </a:endParaRPr>
              </a:p>
            </p:txBody>
          </p:sp>
        </mc:Choice>
        <mc:Fallback>
          <p:sp>
            <p:nvSpPr>
              <p:cNvPr id="8" name="Rectangle 7">
                <a:extLst>
                  <a:ext uri="{FF2B5EF4-FFF2-40B4-BE49-F238E27FC236}">
                    <a16:creationId xmlns:a16="http://schemas.microsoft.com/office/drawing/2014/main" id="{1BA03F09-63B1-F044-80CF-D20BC502D86D}"/>
                  </a:ext>
                </a:extLst>
              </p:cNvPr>
              <p:cNvSpPr>
                <a:spLocks noRot="1" noChangeAspect="1" noMove="1" noResize="1" noEditPoints="1" noAdjustHandles="1" noChangeArrowheads="1" noChangeShapeType="1" noTextEdit="1"/>
              </p:cNvSpPr>
              <p:nvPr/>
            </p:nvSpPr>
            <p:spPr>
              <a:xfrm>
                <a:off x="2229160" y="2176650"/>
                <a:ext cx="6286293" cy="646331"/>
              </a:xfrm>
              <a:prstGeom prst="rect">
                <a:avLst/>
              </a:prstGeom>
              <a:blipFill>
                <a:blip r:embed="rId4"/>
                <a:stretch>
                  <a:fillRect t="-1923" b="-769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Rectangle 8">
                <a:extLst>
                  <a:ext uri="{FF2B5EF4-FFF2-40B4-BE49-F238E27FC236}">
                    <a16:creationId xmlns:a16="http://schemas.microsoft.com/office/drawing/2014/main" id="{8BA5404A-D506-E542-AAB9-C2C3E6B2CCFA}"/>
                  </a:ext>
                </a:extLst>
              </p:cNvPr>
              <p:cNvSpPr/>
              <p:nvPr/>
            </p:nvSpPr>
            <p:spPr>
              <a:xfrm>
                <a:off x="2229160" y="2860828"/>
                <a:ext cx="3036088" cy="408573"/>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en-US" sz="1200">
                          <a:latin typeface="Cambria Math" panose="02040503050406030204" pitchFamily="18" charset="0"/>
                        </a:rPr>
                        <m:t>−</m:t>
                      </m:r>
                      <m:func>
                        <m:funcPr>
                          <m:ctrlPr>
                            <a:rPr lang="en-US" sz="1200" i="1">
                              <a:latin typeface="Cambria Math" panose="02040503050406030204" pitchFamily="18" charset="0"/>
                            </a:rPr>
                          </m:ctrlPr>
                        </m:funcPr>
                        <m:fName>
                          <m:r>
                            <m:rPr>
                              <m:sty m:val="p"/>
                            </m:rPr>
                            <a:rPr lang="en-US" sz="1200" i="0">
                              <a:latin typeface="Cambria Math" panose="02040503050406030204" pitchFamily="18" charset="0"/>
                            </a:rPr>
                            <m:t>log</m:t>
                          </m:r>
                        </m:fName>
                        <m:e>
                          <m:sSub>
                            <m:sSubPr>
                              <m:ctrlPr>
                                <a:rPr lang="en-US" sz="1200" i="1">
                                  <a:latin typeface="Cambria Math" panose="02040503050406030204" pitchFamily="18" charset="0"/>
                                </a:rPr>
                              </m:ctrlPr>
                            </m:sSubPr>
                            <m:e>
                              <m:r>
                                <a:rPr lang="en-US" sz="1200" i="1">
                                  <a:latin typeface="Cambria Math" panose="02040503050406030204" pitchFamily="18" charset="0"/>
                                </a:rPr>
                                <m:t>𝐴</m:t>
                              </m:r>
                            </m:e>
                            <m:sub>
                              <m:r>
                                <a:rPr lang="en-US" sz="1200" i="0">
                                  <a:latin typeface="Cambria Math" panose="02040503050406030204" pitchFamily="18" charset="0"/>
                                </a:rPr>
                                <m:t>0</m:t>
                              </m:r>
                            </m:sub>
                          </m:sSub>
                        </m:e>
                      </m:func>
                      <m:r>
                        <a:rPr lang="en-US" sz="1200" i="0">
                          <a:latin typeface="Cambria Math" panose="02040503050406030204" pitchFamily="18" charset="0"/>
                        </a:rPr>
                        <m:t>=</m:t>
                      </m:r>
                      <m:r>
                        <a:rPr lang="en-US" sz="1200" i="1">
                          <a:latin typeface="Cambria Math" panose="02040503050406030204" pitchFamily="18" charset="0"/>
                        </a:rPr>
                        <m:t>𝑛</m:t>
                      </m:r>
                      <m:func>
                        <m:funcPr>
                          <m:ctrlPr>
                            <a:rPr lang="en-US" sz="1200" i="1">
                              <a:latin typeface="Cambria Math" panose="02040503050406030204" pitchFamily="18" charset="0"/>
                            </a:rPr>
                          </m:ctrlPr>
                        </m:funcPr>
                        <m:fName>
                          <m:r>
                            <m:rPr>
                              <m:sty m:val="p"/>
                            </m:rPr>
                            <a:rPr lang="en-US" sz="1200" i="0">
                              <a:latin typeface="Cambria Math" panose="02040503050406030204" pitchFamily="18" charset="0"/>
                            </a:rPr>
                            <m:t>log</m:t>
                          </m:r>
                        </m:fName>
                        <m:e>
                          <m:d>
                            <m:dPr>
                              <m:ctrlPr>
                                <a:rPr lang="en-US" sz="1200" i="1">
                                  <a:latin typeface="Cambria Math" panose="02040503050406030204" pitchFamily="18" charset="0"/>
                                </a:rPr>
                              </m:ctrlPr>
                            </m:dPr>
                            <m:e>
                              <m:f>
                                <m:fPr>
                                  <m:ctrlPr>
                                    <a:rPr lang="en-US" sz="1200" i="1">
                                      <a:latin typeface="Cambria Math" panose="02040503050406030204" pitchFamily="18" charset="0"/>
                                    </a:rPr>
                                  </m:ctrlPr>
                                </m:fPr>
                                <m:num>
                                  <m:r>
                                    <a:rPr lang="en-US" sz="1200" i="1">
                                      <a:latin typeface="Cambria Math" panose="02040503050406030204" pitchFamily="18" charset="0"/>
                                    </a:rPr>
                                    <m:t>𝑟</m:t>
                                  </m:r>
                                </m:num>
                                <m:den>
                                  <m:r>
                                    <a:rPr lang="en-US" sz="1200" i="0">
                                      <a:latin typeface="Cambria Math" panose="02040503050406030204" pitchFamily="18" charset="0"/>
                                    </a:rPr>
                                    <m:t>100</m:t>
                                  </m:r>
                                </m:den>
                              </m:f>
                            </m:e>
                          </m:d>
                          <m:r>
                            <a:rPr lang="en-US" sz="1200" i="0">
                              <a:latin typeface="Cambria Math" panose="02040503050406030204" pitchFamily="18" charset="0"/>
                            </a:rPr>
                            <m:t>+</m:t>
                          </m:r>
                          <m:r>
                            <a:rPr lang="en-US" sz="1200" i="1">
                              <a:latin typeface="Cambria Math" panose="02040503050406030204" pitchFamily="18" charset="0"/>
                            </a:rPr>
                            <m:t>𝐾</m:t>
                          </m:r>
                          <m:d>
                            <m:dPr>
                              <m:ctrlPr>
                                <a:rPr lang="en-US" sz="1200" i="1">
                                  <a:latin typeface="Cambria Math" panose="02040503050406030204" pitchFamily="18" charset="0"/>
                                </a:rPr>
                              </m:ctrlPr>
                            </m:dPr>
                            <m:e>
                              <m:r>
                                <a:rPr lang="en-US" sz="1200" i="1">
                                  <a:latin typeface="Cambria Math" panose="02040503050406030204" pitchFamily="18" charset="0"/>
                                </a:rPr>
                                <m:t>𝑟</m:t>
                              </m:r>
                              <m:r>
                                <a:rPr lang="en-US" sz="1200" i="0">
                                  <a:latin typeface="Cambria Math" panose="02040503050406030204" pitchFamily="18" charset="0"/>
                                </a:rPr>
                                <m:t>−100</m:t>
                              </m:r>
                            </m:e>
                          </m:d>
                          <m:r>
                            <a:rPr lang="en-US" sz="1200" i="0">
                              <a:latin typeface="Cambria Math" panose="02040503050406030204" pitchFamily="18" charset="0"/>
                            </a:rPr>
                            <m:t>+3.0</m:t>
                          </m:r>
                        </m:e>
                      </m:func>
                    </m:oMath>
                  </m:oMathPara>
                </a14:m>
                <a:endParaRPr lang="en-US" sz="1200" dirty="0">
                  <a:latin typeface="Arial" panose="020B0604020202020204" pitchFamily="34" charset="0"/>
                  <a:cs typeface="Arial" panose="020B0604020202020204" pitchFamily="34" charset="0"/>
                </a:endParaRPr>
              </a:p>
            </p:txBody>
          </p:sp>
        </mc:Choice>
        <mc:Fallback>
          <p:sp>
            <p:nvSpPr>
              <p:cNvPr id="9" name="Rectangle 8">
                <a:extLst>
                  <a:ext uri="{FF2B5EF4-FFF2-40B4-BE49-F238E27FC236}">
                    <a16:creationId xmlns:a16="http://schemas.microsoft.com/office/drawing/2014/main" id="{8BA5404A-D506-E542-AAB9-C2C3E6B2CCFA}"/>
                  </a:ext>
                </a:extLst>
              </p:cNvPr>
              <p:cNvSpPr>
                <a:spLocks noRot="1" noChangeAspect="1" noMove="1" noResize="1" noEditPoints="1" noAdjustHandles="1" noChangeArrowheads="1" noChangeShapeType="1" noTextEdit="1"/>
              </p:cNvSpPr>
              <p:nvPr/>
            </p:nvSpPr>
            <p:spPr>
              <a:xfrm>
                <a:off x="2229160" y="2860828"/>
                <a:ext cx="3036088" cy="408573"/>
              </a:xfrm>
              <a:prstGeom prst="rect">
                <a:avLst/>
              </a:prstGeom>
              <a:blipFill>
                <a:blip r:embed="rId5"/>
                <a:stretch>
                  <a:fillRect b="-303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Rectangle 9">
                <a:extLst>
                  <a:ext uri="{FF2B5EF4-FFF2-40B4-BE49-F238E27FC236}">
                    <a16:creationId xmlns:a16="http://schemas.microsoft.com/office/drawing/2014/main" id="{BB09BFF4-0571-BB4E-B35A-635D0BFB09E7}"/>
                  </a:ext>
                </a:extLst>
              </p:cNvPr>
              <p:cNvSpPr/>
              <p:nvPr/>
            </p:nvSpPr>
            <p:spPr>
              <a:xfrm>
                <a:off x="671274" y="3307248"/>
                <a:ext cx="3847031" cy="646331"/>
              </a:xfrm>
              <a:prstGeom prst="rect">
                <a:avLst/>
              </a:prstGeom>
            </p:spPr>
            <p:txBody>
              <a:bodyPr wrap="square">
                <a:spAutoFit/>
              </a:bodyPr>
              <a:lstStyle/>
              <a:p>
                <a:r>
                  <a:rPr lang="en-US" sz="1200" dirty="0">
                    <a:latin typeface="Arial" panose="020B0604020202020204" pitchFamily="34" charset="0"/>
                    <a:ea typeface="Times New Roman" panose="02020603050405020304" pitchFamily="18" charset="0"/>
                    <a:cs typeface="Angsana New" panose="02020603050405020304" pitchFamily="18" charset="-34"/>
                  </a:rPr>
                  <a:t>where</a:t>
                </a:r>
                <a:r>
                  <a:rPr lang="th-TH" sz="1200" dirty="0">
                    <a:latin typeface="Arial" panose="020B0604020202020204" pitchFamily="34" charset="0"/>
                    <a:ea typeface="Times New Roman" panose="02020603050405020304" pitchFamily="18" charset="0"/>
                    <a:cs typeface="Angsana New" panose="02020603050405020304" pitchFamily="18" charset="-34"/>
                  </a:rPr>
                  <a:t> </a:t>
                </a:r>
                <a14:m>
                  <m:oMath xmlns:m="http://schemas.openxmlformats.org/officeDocument/2006/math">
                    <m:r>
                      <a:rPr lang="en-US" sz="1200" i="1">
                        <a:effectLst/>
                        <a:latin typeface="Cambria Math" panose="02040503050406030204" pitchFamily="18" charset="0"/>
                        <a:ea typeface="Times New Roman" panose="02020603050405020304" pitchFamily="18" charset="0"/>
                        <a:cs typeface="TH Sarabun New" panose="020B0500040200020003" pitchFamily="34" charset="-34"/>
                      </a:rPr>
                      <m:t>𝑛</m:t>
                    </m:r>
                  </m:oMath>
                </a14:m>
                <a:r>
                  <a:rPr lang="en-US" sz="1200"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a:latin typeface="Arial" panose="020B0604020202020204" pitchFamily="34" charset="0"/>
                    <a:ea typeface="Times New Roman" panose="02020603050405020304" pitchFamily="18" charset="0"/>
                    <a:cs typeface="Angsana New" panose="02020603050405020304" pitchFamily="18" charset="-34"/>
                  </a:rPr>
                  <a:t>is</a:t>
                </a:r>
                <a:r>
                  <a:rPr lang="th-TH" sz="1200" dirty="0">
                    <a:effectLst/>
                    <a:latin typeface="Arial" panose="020B0604020202020204" pitchFamily="34" charset="0"/>
                    <a:ea typeface="Times New Roman" panose="02020603050405020304" pitchFamily="18" charset="0"/>
                    <a:cs typeface="Angsana New" panose="02020603050405020304" pitchFamily="18" charset="-34"/>
                  </a:rPr>
                  <a:t> </a:t>
                </a:r>
                <a:r>
                  <a:rPr lang="en-US" sz="1200" dirty="0">
                    <a:effectLst/>
                    <a:latin typeface="Arial" panose="020B0604020202020204" pitchFamily="34" charset="0"/>
                    <a:ea typeface="Times New Roman" panose="02020603050405020304" pitchFamily="18" charset="0"/>
                    <a:cs typeface="Arial" panose="020B0604020202020204" pitchFamily="34" charset="0"/>
                  </a:rPr>
                  <a:t>geometrical spreading</a:t>
                </a:r>
              </a:p>
              <a:p>
                <a:r>
                  <a:rPr lang="en-US" sz="12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1200" i="1">
                        <a:effectLst/>
                        <a:latin typeface="Cambria Math" panose="02040503050406030204" pitchFamily="18" charset="0"/>
                        <a:ea typeface="Times New Roman" panose="02020603050405020304" pitchFamily="18" charset="0"/>
                        <a:cs typeface="TH Sarabun New" panose="020B0500040200020003" pitchFamily="34" charset="-34"/>
                      </a:rPr>
                      <m:t>𝐾</m:t>
                    </m:r>
                    <m:r>
                      <a:rPr lang="en-US" sz="1200" b="0" i="0" smtClean="0">
                        <a:effectLst/>
                        <a:latin typeface="Cambria Math" panose="02040503050406030204" pitchFamily="18" charset="0"/>
                        <a:ea typeface="Times New Roman" panose="02020603050405020304" pitchFamily="18" charset="0"/>
                        <a:cs typeface="TH Sarabun New" panose="020B0500040200020003" pitchFamily="34" charset="-34"/>
                      </a:rPr>
                      <m:t> </m:t>
                    </m:r>
                    <m:r>
                      <m:rPr>
                        <m:sty m:val="p"/>
                      </m:rPr>
                      <a:rPr lang="en-US" sz="1200" b="0" i="0" smtClean="0">
                        <a:effectLst/>
                        <a:latin typeface="Cambria Math" panose="02040503050406030204" pitchFamily="18" charset="0"/>
                        <a:ea typeface="Times New Roman" panose="02020603050405020304" pitchFamily="18" charset="0"/>
                        <a:cs typeface="TH Sarabun New" panose="020B0500040200020003" pitchFamily="34" charset="-34"/>
                      </a:rPr>
                      <m:t>is</m:t>
                    </m:r>
                  </m:oMath>
                </a14:m>
                <a:r>
                  <a:rPr lang="th-TH" sz="1200" dirty="0">
                    <a:effectLst/>
                    <a:latin typeface="Arial" panose="020B0604020202020204" pitchFamily="34" charset="0"/>
                    <a:ea typeface="Times New Roman" panose="02020603050405020304" pitchFamily="18" charset="0"/>
                    <a:cs typeface="TH Sarabun New" panose="020B0500040200020003" pitchFamily="34" charset="-34"/>
                  </a:rPr>
                  <a:t> </a:t>
                </a:r>
                <a:r>
                  <a:rPr lang="en-US" sz="1200" dirty="0" err="1">
                    <a:effectLst/>
                    <a:latin typeface="Arial" panose="020B0604020202020204" pitchFamily="34" charset="0"/>
                    <a:ea typeface="Times New Roman" panose="02020603050405020304" pitchFamily="18" charset="0"/>
                    <a:cs typeface="Arial" panose="020B0604020202020204" pitchFamily="34" charset="0"/>
                  </a:rPr>
                  <a:t>anelastic</a:t>
                </a:r>
                <a:r>
                  <a:rPr lang="en-US" sz="1200" dirty="0">
                    <a:effectLst/>
                    <a:latin typeface="Arial" panose="020B0604020202020204" pitchFamily="34" charset="0"/>
                    <a:ea typeface="Times New Roman" panose="02020603050405020304" pitchFamily="18" charset="0"/>
                    <a:cs typeface="Arial" panose="020B0604020202020204" pitchFamily="34" charset="0"/>
                  </a:rPr>
                  <a:t> attenuation</a:t>
                </a:r>
              </a:p>
              <a:p>
                <a:r>
                  <a:rPr lang="th-TH" sz="1200" dirty="0">
                    <a:effectLst/>
                    <a:latin typeface="Arial" panose="020B0604020202020204" pitchFamily="34" charset="0"/>
                    <a:ea typeface="Times New Roman" panose="02020603050405020304" pitchFamily="18" charset="0"/>
                    <a:cs typeface="TH Sarabun New" panose="020B0500040200020003" pitchFamily="34" charset="-34"/>
                  </a:rPr>
                  <a:t>       </a:t>
                </a:r>
                <a:r>
                  <a:rPr lang="en-US" sz="1200" dirty="0">
                    <a:effectLst/>
                    <a:latin typeface="Arial" panose="020B0604020202020204" pitchFamily="34" charset="0"/>
                    <a:ea typeface="Times New Roman" panose="02020603050405020304" pitchFamily="18" charset="0"/>
                    <a:cs typeface="TH Sarabun New" panose="020B0500040200020003" pitchFamily="34" charset="-34"/>
                  </a:rPr>
                  <a:t>   </a:t>
                </a:r>
                <a:r>
                  <a:rPr lang="th-TH" sz="1200" dirty="0">
                    <a:effectLst/>
                    <a:latin typeface="Arial" panose="020B0604020202020204" pitchFamily="34" charset="0"/>
                    <a:ea typeface="Times New Roman" panose="02020603050405020304" pitchFamily="18" charset="0"/>
                    <a:cs typeface="TH Sarabun New" panose="020B0500040200020003" pitchFamily="34" charset="-34"/>
                  </a:rPr>
                  <a:t>  </a:t>
                </a:r>
                <a14:m>
                  <m:oMath xmlns:m="http://schemas.openxmlformats.org/officeDocument/2006/math">
                    <m:r>
                      <a:rPr lang="en-US" sz="1200" i="1">
                        <a:effectLst/>
                        <a:latin typeface="Cambria Math" panose="02040503050406030204" pitchFamily="18" charset="0"/>
                        <a:ea typeface="Times New Roman" panose="02020603050405020304" pitchFamily="18" charset="0"/>
                        <a:cs typeface="TH Sarabun New" panose="020B0500040200020003" pitchFamily="34" charset="-34"/>
                      </a:rPr>
                      <m:t>𝑟</m:t>
                    </m:r>
                  </m:oMath>
                </a14:m>
                <a:r>
                  <a:rPr lang="en-US" sz="1200"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a:latin typeface="Arial" panose="020B0604020202020204" pitchFamily="34" charset="0"/>
                    <a:ea typeface="Times New Roman" panose="02020603050405020304" pitchFamily="18" charset="0"/>
                    <a:cs typeface="Angsana New" panose="02020603050405020304" pitchFamily="18" charset="-34"/>
                  </a:rPr>
                  <a:t>is </a:t>
                </a:r>
                <a:r>
                  <a:rPr lang="th-TH" sz="1200" dirty="0">
                    <a:effectLst/>
                    <a:latin typeface="Arial" panose="020B0604020202020204" pitchFamily="34" charset="0"/>
                    <a:ea typeface="Times New Roman" panose="02020603050405020304" pitchFamily="18" charset="0"/>
                    <a:cs typeface="Angsana New" panose="02020603050405020304" pitchFamily="18" charset="-34"/>
                  </a:rPr>
                  <a:t> </a:t>
                </a:r>
                <a:r>
                  <a:rPr lang="en-US" sz="1200" dirty="0">
                    <a:effectLst/>
                    <a:latin typeface="Arial" panose="020B0604020202020204" pitchFamily="34" charset="0"/>
                    <a:ea typeface="Times New Roman" panose="02020603050405020304" pitchFamily="18" charset="0"/>
                    <a:cs typeface="Arial" panose="020B0604020202020204" pitchFamily="34" charset="0"/>
                  </a:rPr>
                  <a:t>hypocentral distance</a:t>
                </a:r>
              </a:p>
            </p:txBody>
          </p:sp>
        </mc:Choice>
        <mc:Fallback>
          <p:sp>
            <p:nvSpPr>
              <p:cNvPr id="10" name="Rectangle 9">
                <a:extLst>
                  <a:ext uri="{FF2B5EF4-FFF2-40B4-BE49-F238E27FC236}">
                    <a16:creationId xmlns:a16="http://schemas.microsoft.com/office/drawing/2014/main" id="{BB09BFF4-0571-BB4E-B35A-635D0BFB09E7}"/>
                  </a:ext>
                </a:extLst>
              </p:cNvPr>
              <p:cNvSpPr>
                <a:spLocks noRot="1" noChangeAspect="1" noMove="1" noResize="1" noEditPoints="1" noAdjustHandles="1" noChangeArrowheads="1" noChangeShapeType="1" noTextEdit="1"/>
              </p:cNvSpPr>
              <p:nvPr/>
            </p:nvSpPr>
            <p:spPr>
              <a:xfrm>
                <a:off x="671274" y="3307248"/>
                <a:ext cx="3847031" cy="646331"/>
              </a:xfrm>
              <a:prstGeom prst="rect">
                <a:avLst/>
              </a:prstGeom>
              <a:blipFill>
                <a:blip r:embed="rId6"/>
                <a:stretch>
                  <a:fillRect t="-1923" b="-769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4D21FE08-7427-C342-9F94-8559A077593B}"/>
                  </a:ext>
                </a:extLst>
              </p:cNvPr>
              <p:cNvSpPr txBox="1"/>
              <p:nvPr/>
            </p:nvSpPr>
            <p:spPr>
              <a:xfrm>
                <a:off x="5186941" y="3267805"/>
                <a:ext cx="3581400" cy="668966"/>
              </a:xfrm>
              <a:prstGeom prst="rect">
                <a:avLst/>
              </a:prstGeom>
              <a:noFill/>
            </p:spPr>
            <p:txBody>
              <a:bodyPr wrap="square" rtlCol="0">
                <a:spAutoFit/>
              </a:bodyPr>
              <a:lstStyle/>
              <a:p>
                <a:r>
                  <a:rPr lang="en-US" sz="12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1200" i="1">
                        <a:latin typeface="Cambria Math" panose="02040503050406030204" pitchFamily="18" charset="0"/>
                        <a:ea typeface="Times New Roman" panose="02020603050405020304" pitchFamily="18" charset="0"/>
                        <a:cs typeface="TH Sarabun New" panose="020B0500040200020003" pitchFamily="34" charset="-34"/>
                      </a:rPr>
                      <m:t>𝑟</m:t>
                    </m:r>
                  </m:oMath>
                </a14:m>
                <a:r>
                  <a:rPr lang="th-TH" sz="1200" dirty="0">
                    <a:latin typeface="Arial" panose="020B0604020202020204" pitchFamily="34" charset="0"/>
                    <a:ea typeface="Times New Roman" panose="02020603050405020304" pitchFamily="18" charset="0"/>
                    <a:cs typeface="TH Sarabun New" panose="020B0500040200020003" pitchFamily="34" charset="-34"/>
                  </a:rPr>
                  <a:t> </a:t>
                </a:r>
                <a:r>
                  <a:rPr lang="en-US" sz="1200" dirty="0">
                    <a:latin typeface="Arial" panose="020B0604020202020204" pitchFamily="34" charset="0"/>
                    <a:ea typeface="Times New Roman" panose="02020603050405020304" pitchFamily="18" charset="0"/>
                    <a:cs typeface="TH Sarabun New" panose="020B0500040200020003" pitchFamily="34" charset="-34"/>
                  </a:rPr>
                  <a:t>=</a:t>
                </a:r>
                <a:r>
                  <a:rPr lang="th-TH" sz="1200" dirty="0">
                    <a:latin typeface="Arial" panose="020B0604020202020204" pitchFamily="34" charset="0"/>
                    <a:ea typeface="Times New Roman" panose="02020603050405020304" pitchFamily="18" charset="0"/>
                    <a:cs typeface="TH Sarabun New" panose="020B0500040200020003" pitchFamily="34" charset="-34"/>
                  </a:rPr>
                  <a:t> </a:t>
                </a:r>
                <a14:m>
                  <m:oMath xmlns:m="http://schemas.openxmlformats.org/officeDocument/2006/math">
                    <m:rad>
                      <m:radPr>
                        <m:degHide m:val="on"/>
                        <m:ctrlPr>
                          <a:rPr lang="en-US" sz="1200" i="1">
                            <a:latin typeface="Cambria Math" panose="02040503050406030204" pitchFamily="18" charset="0"/>
                            <a:ea typeface="Times New Roman" panose="02020603050405020304" pitchFamily="18" charset="0"/>
                            <a:cs typeface="TH Sarabun New" panose="020B0500040200020003" pitchFamily="34" charset="-34"/>
                          </a:rPr>
                        </m:ctrlPr>
                      </m:radPr>
                      <m:deg/>
                      <m:e>
                        <m:sSup>
                          <m:sSupPr>
                            <m:ctrlPr>
                              <a:rPr lang="en-US" sz="1200" i="1">
                                <a:latin typeface="Cambria Math" panose="02040503050406030204" pitchFamily="18" charset="0"/>
                                <a:ea typeface="Times New Roman" panose="02020603050405020304" pitchFamily="18" charset="0"/>
                                <a:cs typeface="TH Sarabun New" panose="020B0500040200020003" pitchFamily="34" charset="-34"/>
                              </a:rPr>
                            </m:ctrlPr>
                          </m:sSupPr>
                          <m:e>
                            <m:r>
                              <a:rPr lang="en-US" sz="1200" i="1">
                                <a:latin typeface="Cambria Math" panose="02040503050406030204" pitchFamily="18" charset="0"/>
                                <a:ea typeface="Times New Roman" panose="02020603050405020304" pitchFamily="18" charset="0"/>
                                <a:cs typeface="TH Sarabun New" panose="020B0500040200020003" pitchFamily="34" charset="-34"/>
                              </a:rPr>
                              <m:t>∆</m:t>
                            </m:r>
                          </m:e>
                          <m:sup>
                            <m:r>
                              <a:rPr lang="en-US" sz="1200" i="1">
                                <a:latin typeface="Cambria Math" panose="02040503050406030204" pitchFamily="18" charset="0"/>
                                <a:ea typeface="Times New Roman" panose="02020603050405020304" pitchFamily="18" charset="0"/>
                                <a:cs typeface="TH Sarabun New" panose="020B0500040200020003" pitchFamily="34" charset="-34"/>
                              </a:rPr>
                              <m:t>2</m:t>
                            </m:r>
                          </m:sup>
                        </m:sSup>
                        <m:r>
                          <a:rPr lang="en-US" sz="1200" i="1">
                            <a:latin typeface="Cambria Math" panose="02040503050406030204" pitchFamily="18" charset="0"/>
                            <a:ea typeface="Times New Roman" panose="02020603050405020304" pitchFamily="18" charset="0"/>
                            <a:cs typeface="TH Sarabun New" panose="020B0500040200020003" pitchFamily="34" charset="-34"/>
                          </a:rPr>
                          <m:t>+</m:t>
                        </m:r>
                        <m:sSup>
                          <m:sSupPr>
                            <m:ctrlPr>
                              <a:rPr lang="en-US" sz="1200" i="1">
                                <a:latin typeface="Cambria Math" panose="02040503050406030204" pitchFamily="18" charset="0"/>
                                <a:ea typeface="Times New Roman" panose="02020603050405020304" pitchFamily="18" charset="0"/>
                                <a:cs typeface="TH Sarabun New" panose="020B0500040200020003" pitchFamily="34" charset="-34"/>
                              </a:rPr>
                            </m:ctrlPr>
                          </m:sSupPr>
                          <m:e>
                            <m:r>
                              <a:rPr lang="en-US" sz="1200" i="1">
                                <a:latin typeface="Cambria Math" panose="02040503050406030204" pitchFamily="18" charset="0"/>
                                <a:ea typeface="Times New Roman" panose="02020603050405020304" pitchFamily="18" charset="0"/>
                                <a:cs typeface="TH Sarabun New" panose="020B0500040200020003" pitchFamily="34" charset="-34"/>
                              </a:rPr>
                              <m:t>h</m:t>
                            </m:r>
                          </m:e>
                          <m:sup>
                            <m:r>
                              <a:rPr lang="en-US" sz="1200" i="1">
                                <a:latin typeface="Cambria Math" panose="02040503050406030204" pitchFamily="18" charset="0"/>
                                <a:ea typeface="Times New Roman" panose="02020603050405020304" pitchFamily="18" charset="0"/>
                                <a:cs typeface="TH Sarabun New" panose="020B0500040200020003" pitchFamily="34" charset="-34"/>
                              </a:rPr>
                              <m:t>2</m:t>
                            </m:r>
                          </m:sup>
                        </m:sSup>
                      </m:e>
                    </m:rad>
                  </m:oMath>
                </a14:m>
                <a:endParaRPr lang="en-US" sz="1200" dirty="0">
                  <a:latin typeface="Arial" panose="020B0604020202020204" pitchFamily="34" charset="0"/>
                  <a:ea typeface="Times New Roman" panose="02020603050405020304" pitchFamily="18" charset="0"/>
                  <a:cs typeface="Arial" panose="020B0604020202020204" pitchFamily="34" charset="0"/>
                </a:endParaRPr>
              </a:p>
              <a:p>
                <a:r>
                  <a:rPr lang="th-TH" sz="1200" dirty="0">
                    <a:latin typeface="Arial" panose="020B0604020202020204" pitchFamily="34" charset="0"/>
                    <a:ea typeface="Times New Roman" panose="02020603050405020304" pitchFamily="18" charset="0"/>
                    <a:cs typeface="Angsana New" panose="02020603050405020304" pitchFamily="18" charset="-34"/>
                  </a:rPr>
                  <a:t> </a:t>
                </a:r>
                <a:r>
                  <a:rPr lang="en-US" sz="1200" dirty="0">
                    <a:latin typeface="Arial" panose="020B0604020202020204" pitchFamily="34" charset="0"/>
                    <a:ea typeface="Times New Roman" panose="02020603050405020304" pitchFamily="18" charset="0"/>
                    <a:cs typeface="Angsana New" panose="02020603050405020304" pitchFamily="18" charset="-34"/>
                  </a:rPr>
                  <a:t>where</a:t>
                </a:r>
                <a:r>
                  <a:rPr lang="th-TH" sz="1200" dirty="0">
                    <a:latin typeface="Arial" panose="020B0604020202020204" pitchFamily="34" charset="0"/>
                    <a:ea typeface="Times New Roman" panose="02020603050405020304" pitchFamily="18" charset="0"/>
                    <a:cs typeface="Angsana New" panose="02020603050405020304" pitchFamily="18" charset="-34"/>
                  </a:rPr>
                  <a:t> </a:t>
                </a:r>
                <a14:m>
                  <m:oMath xmlns:m="http://schemas.openxmlformats.org/officeDocument/2006/math">
                    <m:r>
                      <a:rPr lang="en-US" sz="1200" i="1">
                        <a:latin typeface="Cambria Math" panose="02040503050406030204" pitchFamily="18" charset="0"/>
                        <a:ea typeface="Times New Roman" panose="02020603050405020304" pitchFamily="18" charset="0"/>
                        <a:cs typeface="TH Sarabun New" panose="020B0500040200020003" pitchFamily="34" charset="-34"/>
                      </a:rPr>
                      <m:t>∆</m:t>
                    </m:r>
                  </m:oMath>
                </a14:m>
                <a:r>
                  <a:rPr lang="en-US" sz="1200" dirty="0">
                    <a:latin typeface="Arial" panose="020B0604020202020204" pitchFamily="34" charset="0"/>
                    <a:ea typeface="Times New Roman" panose="02020603050405020304" pitchFamily="18" charset="0"/>
                    <a:cs typeface="Arial" panose="020B0604020202020204" pitchFamily="34" charset="0"/>
                  </a:rPr>
                  <a:t> </a:t>
                </a:r>
                <a:r>
                  <a:rPr lang="en-US" sz="1200" dirty="0">
                    <a:latin typeface="Arial" panose="020B0604020202020204" pitchFamily="34" charset="0"/>
                    <a:ea typeface="Times New Roman" panose="02020603050405020304" pitchFamily="18" charset="0"/>
                    <a:cs typeface="Angsana New" panose="02020603050405020304" pitchFamily="18" charset="-34"/>
                  </a:rPr>
                  <a:t>is</a:t>
                </a:r>
                <a:r>
                  <a:rPr lang="th-TH" sz="1200" dirty="0">
                    <a:latin typeface="Arial" panose="020B0604020202020204" pitchFamily="34" charset="0"/>
                    <a:ea typeface="Times New Roman" panose="02020603050405020304" pitchFamily="18" charset="0"/>
                    <a:cs typeface="Angsana New" panose="02020603050405020304" pitchFamily="18" charset="-34"/>
                  </a:rPr>
                  <a:t> </a:t>
                </a:r>
                <a:r>
                  <a:rPr lang="en-US" sz="1200" dirty="0">
                    <a:latin typeface="Arial" panose="020B0604020202020204" pitchFamily="34" charset="0"/>
                    <a:ea typeface="Times New Roman" panose="02020603050405020304" pitchFamily="18" charset="0"/>
                    <a:cs typeface="Arial" panose="020B0604020202020204" pitchFamily="34" charset="0"/>
                  </a:rPr>
                  <a:t>epicentral distance (km)</a:t>
                </a:r>
              </a:p>
              <a:p>
                <a:r>
                  <a:rPr lang="en-US" sz="12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1200" b="0" i="0" smtClean="0">
                        <a:latin typeface="Cambria Math" panose="02040503050406030204" pitchFamily="18" charset="0"/>
                        <a:ea typeface="Times New Roman" panose="02020603050405020304" pitchFamily="18" charset="0"/>
                        <a:cs typeface="TH Sarabun New" panose="020B0500040200020003" pitchFamily="34" charset="-34"/>
                      </a:rPr>
                      <m:t>  </m:t>
                    </m:r>
                    <m:r>
                      <a:rPr lang="en-US" sz="1200" i="1">
                        <a:latin typeface="Cambria Math" panose="02040503050406030204" pitchFamily="18" charset="0"/>
                        <a:ea typeface="Times New Roman" panose="02020603050405020304" pitchFamily="18" charset="0"/>
                        <a:cs typeface="TH Sarabun New" panose="020B0500040200020003" pitchFamily="34" charset="-34"/>
                      </a:rPr>
                      <m:t>h</m:t>
                    </m:r>
                  </m:oMath>
                </a14:m>
                <a:r>
                  <a:rPr lang="th-TH" sz="1200" dirty="0">
                    <a:latin typeface="Arial" panose="020B0604020202020204" pitchFamily="34" charset="0"/>
                    <a:ea typeface="Times New Roman" panose="02020603050405020304" pitchFamily="18" charset="0"/>
                    <a:cs typeface="TH Sarabun New" panose="020B0500040200020003" pitchFamily="34" charset="-34"/>
                  </a:rPr>
                  <a:t> </a:t>
                </a:r>
                <a:r>
                  <a:rPr lang="en-US" sz="1200" dirty="0">
                    <a:latin typeface="Arial" panose="020B0604020202020204" pitchFamily="34" charset="0"/>
                    <a:ea typeface="Times New Roman" panose="02020603050405020304" pitchFamily="18" charset="0"/>
                    <a:cs typeface="TH Sarabun New" panose="020B0500040200020003" pitchFamily="34" charset="-34"/>
                  </a:rPr>
                  <a:t> is depth (km)</a:t>
                </a:r>
                <a:endParaRPr lang="en-US" sz="1200" dirty="0">
                  <a:latin typeface="Arial" panose="020B0604020202020204" pitchFamily="34" charset="0"/>
                  <a:cs typeface="Arial" panose="020B0604020202020204" pitchFamily="34" charset="0"/>
                </a:endParaRPr>
              </a:p>
            </p:txBody>
          </p:sp>
        </mc:Choice>
        <mc:Fallback>
          <p:sp>
            <p:nvSpPr>
              <p:cNvPr id="11" name="TextBox 10">
                <a:extLst>
                  <a:ext uri="{FF2B5EF4-FFF2-40B4-BE49-F238E27FC236}">
                    <a16:creationId xmlns:a16="http://schemas.microsoft.com/office/drawing/2014/main" id="{4D21FE08-7427-C342-9F94-8559A077593B}"/>
                  </a:ext>
                </a:extLst>
              </p:cNvPr>
              <p:cNvSpPr txBox="1">
                <a:spLocks noRot="1" noChangeAspect="1" noMove="1" noResize="1" noEditPoints="1" noAdjustHandles="1" noChangeArrowheads="1" noChangeShapeType="1" noTextEdit="1"/>
              </p:cNvSpPr>
              <p:nvPr/>
            </p:nvSpPr>
            <p:spPr>
              <a:xfrm>
                <a:off x="5186941" y="3267805"/>
                <a:ext cx="3581400" cy="668966"/>
              </a:xfrm>
              <a:prstGeom prst="rect">
                <a:avLst/>
              </a:prstGeom>
              <a:blipFill>
                <a:blip r:embed="rId7"/>
                <a:stretch>
                  <a:fillRect b="-555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Rectangle 11">
                <a:extLst>
                  <a:ext uri="{FF2B5EF4-FFF2-40B4-BE49-F238E27FC236}">
                    <a16:creationId xmlns:a16="http://schemas.microsoft.com/office/drawing/2014/main" id="{128D6C94-FF3F-334B-A2B2-CC4D9341C3A8}"/>
                  </a:ext>
                </a:extLst>
              </p:cNvPr>
              <p:cNvSpPr/>
              <p:nvPr/>
            </p:nvSpPr>
            <p:spPr>
              <a:xfrm>
                <a:off x="5633207" y="1380979"/>
                <a:ext cx="440633"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1200" i="1">
                              <a:latin typeface="Cambria Math" panose="02040503050406030204" pitchFamily="18" charset="0"/>
                            </a:rPr>
                          </m:ctrlPr>
                        </m:dPr>
                        <m:e>
                          <m:r>
                            <a:rPr lang="en-US" sz="1200">
                              <a:latin typeface="Cambria Math" panose="02040503050406030204" pitchFamily="18" charset="0"/>
                            </a:rPr>
                            <m:t>1</m:t>
                          </m:r>
                        </m:e>
                      </m:d>
                    </m:oMath>
                  </m:oMathPara>
                </a14:m>
                <a:endParaRPr lang="en-US" sz="1200" dirty="0">
                  <a:latin typeface="Arial" panose="020B0604020202020204" pitchFamily="34" charset="0"/>
                  <a:cs typeface="Arial" panose="020B0604020202020204" pitchFamily="34" charset="0"/>
                </a:endParaRPr>
              </a:p>
            </p:txBody>
          </p:sp>
        </mc:Choice>
        <mc:Fallback>
          <p:sp>
            <p:nvSpPr>
              <p:cNvPr id="12" name="Rectangle 11">
                <a:extLst>
                  <a:ext uri="{FF2B5EF4-FFF2-40B4-BE49-F238E27FC236}">
                    <a16:creationId xmlns:a16="http://schemas.microsoft.com/office/drawing/2014/main" id="{128D6C94-FF3F-334B-A2B2-CC4D9341C3A8}"/>
                  </a:ext>
                </a:extLst>
              </p:cNvPr>
              <p:cNvSpPr>
                <a:spLocks noRot="1" noChangeAspect="1" noMove="1" noResize="1" noEditPoints="1" noAdjustHandles="1" noChangeArrowheads="1" noChangeShapeType="1" noTextEdit="1"/>
              </p:cNvSpPr>
              <p:nvPr/>
            </p:nvSpPr>
            <p:spPr>
              <a:xfrm>
                <a:off x="5633207" y="1380979"/>
                <a:ext cx="440633" cy="276999"/>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Rectangle 12">
                <a:extLst>
                  <a:ext uri="{FF2B5EF4-FFF2-40B4-BE49-F238E27FC236}">
                    <a16:creationId xmlns:a16="http://schemas.microsoft.com/office/drawing/2014/main" id="{0184B5F4-6014-124F-948D-8187161D0E40}"/>
                  </a:ext>
                </a:extLst>
              </p:cNvPr>
              <p:cNvSpPr/>
              <p:nvPr/>
            </p:nvSpPr>
            <p:spPr>
              <a:xfrm>
                <a:off x="5633207" y="1736622"/>
                <a:ext cx="440633"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r>
                            <a:rPr lang="th-TH" sz="1200" b="0" i="1" smtClean="0">
                              <a:latin typeface="Cambria Math" panose="02040503050406030204" pitchFamily="18" charset="0"/>
                            </a:rPr>
                            <m:t>2</m:t>
                          </m:r>
                        </m:e>
                      </m:d>
                    </m:oMath>
                  </m:oMathPara>
                </a14:m>
                <a:endParaRPr lang="en-US" sz="1200" dirty="0">
                  <a:latin typeface="Arial" panose="020B0604020202020204" pitchFamily="34" charset="0"/>
                  <a:cs typeface="Arial" panose="020B0604020202020204" pitchFamily="34" charset="0"/>
                </a:endParaRPr>
              </a:p>
            </p:txBody>
          </p:sp>
        </mc:Choice>
        <mc:Fallback>
          <p:sp>
            <p:nvSpPr>
              <p:cNvPr id="13" name="Rectangle 12">
                <a:extLst>
                  <a:ext uri="{FF2B5EF4-FFF2-40B4-BE49-F238E27FC236}">
                    <a16:creationId xmlns:a16="http://schemas.microsoft.com/office/drawing/2014/main" id="{0184B5F4-6014-124F-948D-8187161D0E40}"/>
                  </a:ext>
                </a:extLst>
              </p:cNvPr>
              <p:cNvSpPr>
                <a:spLocks noRot="1" noChangeAspect="1" noMove="1" noResize="1" noEditPoints="1" noAdjustHandles="1" noChangeArrowheads="1" noChangeShapeType="1" noTextEdit="1"/>
              </p:cNvSpPr>
              <p:nvPr/>
            </p:nvSpPr>
            <p:spPr>
              <a:xfrm>
                <a:off x="5633207" y="1736622"/>
                <a:ext cx="440633" cy="276999"/>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Rectangle 13">
                <a:extLst>
                  <a:ext uri="{FF2B5EF4-FFF2-40B4-BE49-F238E27FC236}">
                    <a16:creationId xmlns:a16="http://schemas.microsoft.com/office/drawing/2014/main" id="{26D86CF7-3A27-C94C-8C59-45A259AAB3C1}"/>
                  </a:ext>
                </a:extLst>
              </p:cNvPr>
              <p:cNvSpPr/>
              <p:nvPr/>
            </p:nvSpPr>
            <p:spPr>
              <a:xfrm>
                <a:off x="5633207" y="2872825"/>
                <a:ext cx="440633"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r>
                            <a:rPr lang="th-TH" sz="1200" b="0" i="1" smtClean="0">
                              <a:latin typeface="Cambria Math" panose="02040503050406030204" pitchFamily="18" charset="0"/>
                            </a:rPr>
                            <m:t>3</m:t>
                          </m:r>
                        </m:e>
                      </m:d>
                    </m:oMath>
                  </m:oMathPara>
                </a14:m>
                <a:endParaRPr lang="en-US" sz="1200" dirty="0">
                  <a:latin typeface="Arial" panose="020B0604020202020204" pitchFamily="34" charset="0"/>
                  <a:cs typeface="Arial" panose="020B0604020202020204" pitchFamily="34" charset="0"/>
                </a:endParaRPr>
              </a:p>
            </p:txBody>
          </p:sp>
        </mc:Choice>
        <mc:Fallback>
          <p:sp>
            <p:nvSpPr>
              <p:cNvPr id="14" name="Rectangle 13">
                <a:extLst>
                  <a:ext uri="{FF2B5EF4-FFF2-40B4-BE49-F238E27FC236}">
                    <a16:creationId xmlns:a16="http://schemas.microsoft.com/office/drawing/2014/main" id="{26D86CF7-3A27-C94C-8C59-45A259AAB3C1}"/>
                  </a:ext>
                </a:extLst>
              </p:cNvPr>
              <p:cNvSpPr>
                <a:spLocks noRot="1" noChangeAspect="1" noMove="1" noResize="1" noEditPoints="1" noAdjustHandles="1" noChangeArrowheads="1" noChangeShapeType="1" noTextEdit="1"/>
              </p:cNvSpPr>
              <p:nvPr/>
            </p:nvSpPr>
            <p:spPr>
              <a:xfrm>
                <a:off x="5633207" y="2872825"/>
                <a:ext cx="440633" cy="276999"/>
              </a:xfrm>
              <a:prstGeom prst="rect">
                <a:avLst/>
              </a:prstGeom>
              <a:blipFill>
                <a:blip r:embed="rId10"/>
                <a:stretch>
                  <a:fillRect/>
                </a:stretch>
              </a:blipFill>
            </p:spPr>
            <p:txBody>
              <a:bodyPr/>
              <a:lstStyle/>
              <a:p>
                <a:r>
                  <a:rPr lang="en-US">
                    <a:noFill/>
                  </a:rPr>
                  <a:t> </a:t>
                </a:r>
              </a:p>
            </p:txBody>
          </p:sp>
        </mc:Fallback>
      </mc:AlternateContent>
      <p:sp>
        <p:nvSpPr>
          <p:cNvPr id="15" name="Slide Number Placeholder 2">
            <a:extLst>
              <a:ext uri="{FF2B5EF4-FFF2-40B4-BE49-F238E27FC236}">
                <a16:creationId xmlns:a16="http://schemas.microsoft.com/office/drawing/2014/main" id="{B77E048E-6C43-634D-A858-49B9D3B41E29}"/>
              </a:ext>
            </a:extLst>
          </p:cNvPr>
          <p:cNvSpPr txBox="1">
            <a:spLocks/>
          </p:cNvSpPr>
          <p:nvPr/>
        </p:nvSpPr>
        <p:spPr>
          <a:xfrm>
            <a:off x="6553200" y="6356350"/>
            <a:ext cx="2133600" cy="365125"/>
          </a:xfrm>
          <a:prstGeom prst="rect">
            <a:avLst/>
          </a:prstGeom>
        </p:spPr>
        <p:txBody>
          <a:bodyPr/>
          <a:lstStyle>
            <a:defPPr>
              <a:defRPr lang="en-US"/>
            </a:defPPr>
            <a:lvl1pPr marL="0" algn="l" defTabSz="89714" rtl="0" eaLnBrk="1" latinLnBrk="0" hangingPunct="1">
              <a:defRPr sz="353" kern="1200">
                <a:solidFill>
                  <a:schemeClr val="tx1"/>
                </a:solidFill>
                <a:latin typeface="+mn-lt"/>
                <a:ea typeface="+mn-ea"/>
                <a:cs typeface="+mn-cs"/>
              </a:defRPr>
            </a:lvl1pPr>
            <a:lvl2pPr marL="89714" algn="l" defTabSz="89714" rtl="0" eaLnBrk="1" latinLnBrk="0" hangingPunct="1">
              <a:defRPr sz="353" kern="1200">
                <a:solidFill>
                  <a:schemeClr val="tx1"/>
                </a:solidFill>
                <a:latin typeface="+mn-lt"/>
                <a:ea typeface="+mn-ea"/>
                <a:cs typeface="+mn-cs"/>
              </a:defRPr>
            </a:lvl2pPr>
            <a:lvl3pPr marL="179431" algn="l" defTabSz="89714" rtl="0" eaLnBrk="1" latinLnBrk="0" hangingPunct="1">
              <a:defRPr sz="353" kern="1200">
                <a:solidFill>
                  <a:schemeClr val="tx1"/>
                </a:solidFill>
                <a:latin typeface="+mn-lt"/>
                <a:ea typeface="+mn-ea"/>
                <a:cs typeface="+mn-cs"/>
              </a:defRPr>
            </a:lvl3pPr>
            <a:lvl4pPr marL="269146" algn="l" defTabSz="89714" rtl="0" eaLnBrk="1" latinLnBrk="0" hangingPunct="1">
              <a:defRPr sz="353" kern="1200">
                <a:solidFill>
                  <a:schemeClr val="tx1"/>
                </a:solidFill>
                <a:latin typeface="+mn-lt"/>
                <a:ea typeface="+mn-ea"/>
                <a:cs typeface="+mn-cs"/>
              </a:defRPr>
            </a:lvl4pPr>
            <a:lvl5pPr marL="358861" algn="l" defTabSz="89714" rtl="0" eaLnBrk="1" latinLnBrk="0" hangingPunct="1">
              <a:defRPr sz="353" kern="1200">
                <a:solidFill>
                  <a:schemeClr val="tx1"/>
                </a:solidFill>
                <a:latin typeface="+mn-lt"/>
                <a:ea typeface="+mn-ea"/>
                <a:cs typeface="+mn-cs"/>
              </a:defRPr>
            </a:lvl5pPr>
            <a:lvl6pPr marL="448576" algn="l" defTabSz="89714" rtl="0" eaLnBrk="1" latinLnBrk="0" hangingPunct="1">
              <a:defRPr sz="353" kern="1200">
                <a:solidFill>
                  <a:schemeClr val="tx1"/>
                </a:solidFill>
                <a:latin typeface="+mn-lt"/>
                <a:ea typeface="+mn-ea"/>
                <a:cs typeface="+mn-cs"/>
              </a:defRPr>
            </a:lvl6pPr>
            <a:lvl7pPr marL="538290" algn="l" defTabSz="89714" rtl="0" eaLnBrk="1" latinLnBrk="0" hangingPunct="1">
              <a:defRPr sz="353" kern="1200">
                <a:solidFill>
                  <a:schemeClr val="tx1"/>
                </a:solidFill>
                <a:latin typeface="+mn-lt"/>
                <a:ea typeface="+mn-ea"/>
                <a:cs typeface="+mn-cs"/>
              </a:defRPr>
            </a:lvl7pPr>
            <a:lvl8pPr marL="628007" algn="l" defTabSz="89714" rtl="0" eaLnBrk="1" latinLnBrk="0" hangingPunct="1">
              <a:defRPr sz="353" kern="1200">
                <a:solidFill>
                  <a:schemeClr val="tx1"/>
                </a:solidFill>
                <a:latin typeface="+mn-lt"/>
                <a:ea typeface="+mn-ea"/>
                <a:cs typeface="+mn-cs"/>
              </a:defRPr>
            </a:lvl8pPr>
            <a:lvl9pPr marL="717721" algn="l" defTabSz="89714" rtl="0" eaLnBrk="1" latinLnBrk="0" hangingPunct="1">
              <a:defRPr sz="353" kern="1200">
                <a:solidFill>
                  <a:schemeClr val="tx1"/>
                </a:solidFill>
                <a:latin typeface="+mn-lt"/>
                <a:ea typeface="+mn-ea"/>
                <a:cs typeface="+mn-cs"/>
              </a:defRPr>
            </a:lvl9pPr>
          </a:lstStyle>
          <a:p>
            <a:fld id="{FF75B4CE-5129-41CA-A75E-F2AE589D1F47}" type="slidenum">
              <a:rPr lang="en-US" smtClean="0">
                <a:solidFill>
                  <a:prstClr val="black">
                    <a:tint val="75000"/>
                  </a:prstClr>
                </a:solidFill>
                <a:latin typeface="Arial" panose="020B0604020202020204" pitchFamily="34" charset="0"/>
                <a:cs typeface="Arial" panose="020B0604020202020204" pitchFamily="34" charset="0"/>
              </a:rPr>
              <a:pPr/>
              <a:t>5</a:t>
            </a:fld>
            <a:endParaRPr lang="en-US" dirty="0">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5019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BC5AAA59-41F3-0D40-B5E2-567F04B6D257}"/>
              </a:ext>
            </a:extLst>
          </p:cNvPr>
          <p:cNvSpPr>
            <a:spLocks noChangeArrowheads="1"/>
          </p:cNvSpPr>
          <p:nvPr/>
        </p:nvSpPr>
        <p:spPr bwMode="auto">
          <a:xfrm>
            <a:off x="1992923" y="163887"/>
            <a:ext cx="4962770" cy="570668"/>
          </a:xfrm>
          <a:prstGeom prst="rect">
            <a:avLst/>
          </a:prstGeom>
          <a:noFill/>
          <a:ln w="9525">
            <a:noFill/>
            <a:miter lim="800000"/>
            <a:headEnd/>
            <a:tailEnd/>
          </a:ln>
        </p:spPr>
        <p:txBody>
          <a:bodyPr wrap="square" lIns="18666" tIns="9334" rIns="18666" bIns="9334">
            <a:spAutoFit/>
          </a:bodyPr>
          <a:lstStyle/>
          <a:p>
            <a:pPr algn="ctr" eaLnBrk="0" hangingPunct="0"/>
            <a:r>
              <a:rPr lang="en-US" sz="1200" b="1" dirty="0">
                <a:solidFill>
                  <a:schemeClr val="bg1"/>
                </a:solidFill>
                <a:latin typeface="Arial" panose="020B0604020202020204" pitchFamily="34" charset="0"/>
                <a:cs typeface="Arial" panose="020B0604020202020204" pitchFamily="34" charset="0"/>
              </a:rPr>
              <a:t>Development of Local Magnitude Scale and Determination of Station Magnitude Corrections for Northern Thailand</a:t>
            </a:r>
          </a:p>
          <a:p>
            <a:pPr algn="ctr" eaLnBrk="0" hangingPunct="0">
              <a:lnSpc>
                <a:spcPts val="1586"/>
              </a:lnSpc>
            </a:pPr>
            <a:r>
              <a:rPr lang="en-US" sz="800" dirty="0">
                <a:solidFill>
                  <a:schemeClr val="bg1"/>
                </a:solidFill>
                <a:latin typeface="Arial" panose="020B0604020202020204" pitchFamily="34" charset="0"/>
                <a:ea typeface="Avenir Book" charset="0"/>
              </a:rPr>
              <a:t>Tanongsak Taothong, Thai Meteorological Department, nasavisa303@gmail.com</a:t>
            </a:r>
            <a:endParaRPr lang="en-US" sz="800" dirty="0">
              <a:solidFill>
                <a:schemeClr val="bg1"/>
              </a:solidFill>
              <a:latin typeface="Avenir Book" charset="0"/>
              <a:ea typeface="Avenir Book" charset="0"/>
              <a:cs typeface="Avenir Book" charset="0"/>
            </a:endParaRPr>
          </a:p>
        </p:txBody>
      </p:sp>
      <p:sp>
        <p:nvSpPr>
          <p:cNvPr id="3" name="TextBox 2">
            <a:extLst>
              <a:ext uri="{FF2B5EF4-FFF2-40B4-BE49-F238E27FC236}">
                <a16:creationId xmlns:a16="http://schemas.microsoft.com/office/drawing/2014/main" id="{E101EA0A-D819-B84A-9A81-14AAFB37F5BF}"/>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P1.2-201</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9C757C6-3924-2545-A602-A92715E0A378}"/>
              </a:ext>
            </a:extLst>
          </p:cNvPr>
          <p:cNvSpPr txBox="1"/>
          <p:nvPr/>
        </p:nvSpPr>
        <p:spPr>
          <a:xfrm rot="16200000">
            <a:off x="-1779940"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METHODS</a:t>
            </a:r>
          </a:p>
        </p:txBody>
      </p:sp>
      <p:sp>
        <p:nvSpPr>
          <p:cNvPr id="5" name="Content Placeholder 2">
            <a:extLst>
              <a:ext uri="{FF2B5EF4-FFF2-40B4-BE49-F238E27FC236}">
                <a16:creationId xmlns:a16="http://schemas.microsoft.com/office/drawing/2014/main" id="{FD7785C5-EC35-3A4B-BDA4-3C85A6666781}"/>
              </a:ext>
            </a:extLst>
          </p:cNvPr>
          <p:cNvSpPr txBox="1">
            <a:spLocks/>
          </p:cNvSpPr>
          <p:nvPr/>
        </p:nvSpPr>
        <p:spPr>
          <a:xfrm>
            <a:off x="484465" y="1082587"/>
            <a:ext cx="8229600" cy="46166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u="sng" dirty="0">
                <a:latin typeface="Arial" panose="020B0604020202020204" pitchFamily="34" charset="0"/>
                <a:cs typeface="Arial" panose="020B0604020202020204" pitchFamily="34" charset="0"/>
              </a:rPr>
              <a:t>In </a:t>
            </a:r>
            <a:r>
              <a:rPr lang="en-US" sz="1600" u="sng" dirty="0">
                <a:solidFill>
                  <a:srgbClr val="191B0E"/>
                </a:solidFill>
                <a:latin typeface="Arial" panose="020B0604020202020204" pitchFamily="34" charset="0"/>
                <a:cs typeface="Arial" panose="020B0604020202020204" pitchFamily="34" charset="0"/>
              </a:rPr>
              <a:t>Hutton and</a:t>
            </a:r>
            <a:r>
              <a:rPr lang="th-TH" sz="1600" u="sng" dirty="0">
                <a:solidFill>
                  <a:srgbClr val="191B0E"/>
                </a:solidFill>
                <a:latin typeface="Arial" panose="020B0604020202020204" pitchFamily="34" charset="0"/>
                <a:cs typeface="TH Sarabun New" pitchFamily="34" charset="-34"/>
              </a:rPr>
              <a:t> </a:t>
            </a:r>
            <a:r>
              <a:rPr lang="en-US" sz="1600" u="sng" dirty="0" err="1">
                <a:solidFill>
                  <a:srgbClr val="191B0E"/>
                </a:solidFill>
                <a:latin typeface="Arial" panose="020B0604020202020204" pitchFamily="34" charset="0"/>
                <a:cs typeface="Arial" panose="020B0604020202020204" pitchFamily="34" charset="0"/>
              </a:rPr>
              <a:t>Boore</a:t>
            </a:r>
            <a:r>
              <a:rPr lang="th-TH" sz="1600" u="sng" dirty="0">
                <a:solidFill>
                  <a:srgbClr val="191B0E"/>
                </a:solidFill>
                <a:latin typeface="Arial" panose="020B0604020202020204" pitchFamily="34" charset="0"/>
                <a:cs typeface="TH Sarabun New" pitchFamily="34" charset="-34"/>
              </a:rPr>
              <a:t> </a:t>
            </a:r>
            <a:r>
              <a:rPr lang="en-US" sz="1600" u="sng" dirty="0">
                <a:latin typeface="Arial" panose="020B0604020202020204" pitchFamily="34" charset="0"/>
                <a:cs typeface="Arial" panose="020B0604020202020204" pitchFamily="34" charset="0"/>
              </a:rPr>
              <a:t> definition (1987)</a:t>
            </a:r>
            <a:endParaRPr lang="th-TH" sz="1600" u="sng" dirty="0">
              <a:solidFill>
                <a:srgbClr val="191B0E"/>
              </a:solidFill>
              <a:latin typeface="Arial" panose="020B0604020202020204" pitchFamily="34" charset="0"/>
              <a:cs typeface="TH Sarabun New" pitchFamily="34" charset="-34"/>
            </a:endParaRPr>
          </a:p>
        </p:txBody>
      </p:sp>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E9005D8F-4A78-4B4C-921A-C69FB9ADE2A6}"/>
                  </a:ext>
                </a:extLst>
              </p:cNvPr>
              <p:cNvSpPr/>
              <p:nvPr/>
            </p:nvSpPr>
            <p:spPr>
              <a:xfrm>
                <a:off x="914400" y="1390714"/>
                <a:ext cx="7162800" cy="41395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200">
                          <a:latin typeface="Cambria Math" panose="02040503050406030204" pitchFamily="18" charset="0"/>
                        </a:rPr>
                        <m:t>−</m:t>
                      </m:r>
                      <m:func>
                        <m:funcPr>
                          <m:ctrlPr>
                            <a:rPr lang="en-US" sz="1200" i="1">
                              <a:latin typeface="Cambria Math" panose="02040503050406030204" pitchFamily="18" charset="0"/>
                            </a:rPr>
                          </m:ctrlPr>
                        </m:funcPr>
                        <m:fName>
                          <m:r>
                            <m:rPr>
                              <m:sty m:val="p"/>
                            </m:rPr>
                            <a:rPr lang="en-US" sz="1200" i="0">
                              <a:latin typeface="Cambria Math" panose="02040503050406030204" pitchFamily="18" charset="0"/>
                            </a:rPr>
                            <m:t>log</m:t>
                          </m:r>
                        </m:fName>
                        <m:e>
                          <m:sSub>
                            <m:sSubPr>
                              <m:ctrlPr>
                                <a:rPr lang="en-US" sz="1200" i="1">
                                  <a:latin typeface="Cambria Math" panose="02040503050406030204" pitchFamily="18" charset="0"/>
                                </a:rPr>
                              </m:ctrlPr>
                            </m:sSubPr>
                            <m:e>
                              <m:r>
                                <a:rPr lang="en-US" sz="1200" i="1">
                                  <a:latin typeface="Cambria Math" panose="02040503050406030204" pitchFamily="18" charset="0"/>
                                </a:rPr>
                                <m:t>𝐴</m:t>
                              </m:r>
                            </m:e>
                            <m:sub>
                              <m:r>
                                <a:rPr lang="en-US" sz="1200" i="1">
                                  <a:latin typeface="Cambria Math" panose="02040503050406030204" pitchFamily="18" charset="0"/>
                                </a:rPr>
                                <m:t>𝑖𝑗</m:t>
                              </m:r>
                            </m:sub>
                          </m:sSub>
                        </m:e>
                      </m:func>
                      <m:r>
                        <a:rPr lang="en-US" sz="1200" i="0">
                          <a:latin typeface="Cambria Math" panose="02040503050406030204" pitchFamily="18" charset="0"/>
                        </a:rPr>
                        <m:t>=</m:t>
                      </m:r>
                      <m:r>
                        <a:rPr lang="en-US" sz="1200" i="1">
                          <a:latin typeface="Cambria Math" panose="02040503050406030204" pitchFamily="18" charset="0"/>
                        </a:rPr>
                        <m:t>𝑛</m:t>
                      </m:r>
                      <m:func>
                        <m:funcPr>
                          <m:ctrlPr>
                            <a:rPr lang="en-US" sz="1200" i="1">
                              <a:latin typeface="Cambria Math" panose="02040503050406030204" pitchFamily="18" charset="0"/>
                            </a:rPr>
                          </m:ctrlPr>
                        </m:funcPr>
                        <m:fName>
                          <m:r>
                            <m:rPr>
                              <m:sty m:val="p"/>
                            </m:rPr>
                            <a:rPr lang="en-US" sz="1200" i="0">
                              <a:latin typeface="Cambria Math" panose="02040503050406030204" pitchFamily="18" charset="0"/>
                            </a:rPr>
                            <m:t>log</m:t>
                          </m:r>
                        </m:fName>
                        <m:e>
                          <m:d>
                            <m:dPr>
                              <m:ctrlPr>
                                <a:rPr lang="en-US" sz="1200" i="1">
                                  <a:latin typeface="Cambria Math" panose="02040503050406030204" pitchFamily="18" charset="0"/>
                                </a:rPr>
                              </m:ctrlPr>
                            </m:dPr>
                            <m:e>
                              <m:f>
                                <m:fPr>
                                  <m:ctrlPr>
                                    <a:rPr lang="en-US" sz="1200" i="1">
                                      <a:latin typeface="Cambria Math" panose="02040503050406030204" pitchFamily="18" charset="0"/>
                                    </a:rPr>
                                  </m:ctrlPr>
                                </m:fPr>
                                <m:num>
                                  <m:sSub>
                                    <m:sSubPr>
                                      <m:ctrlPr>
                                        <a:rPr lang="en-US" sz="1200" i="1">
                                          <a:latin typeface="Cambria Math" panose="02040503050406030204" pitchFamily="18" charset="0"/>
                                        </a:rPr>
                                      </m:ctrlPr>
                                    </m:sSubPr>
                                    <m:e>
                                      <m:r>
                                        <a:rPr lang="en-US" sz="1200" i="1">
                                          <a:latin typeface="Cambria Math" panose="02040503050406030204" pitchFamily="18" charset="0"/>
                                        </a:rPr>
                                        <m:t>𝑟</m:t>
                                      </m:r>
                                    </m:e>
                                    <m:sub>
                                      <m:r>
                                        <a:rPr lang="en-US" sz="1200" i="1">
                                          <a:latin typeface="Cambria Math" panose="02040503050406030204" pitchFamily="18" charset="0"/>
                                        </a:rPr>
                                        <m:t>𝑖𝑗</m:t>
                                      </m:r>
                                    </m:sub>
                                  </m:sSub>
                                </m:num>
                                <m:den>
                                  <m:r>
                                    <a:rPr lang="en-US" sz="1200" i="0">
                                      <a:latin typeface="Cambria Math" panose="02040503050406030204" pitchFamily="18" charset="0"/>
                                    </a:rPr>
                                    <m:t>100</m:t>
                                  </m:r>
                                </m:den>
                              </m:f>
                            </m:e>
                          </m:d>
                          <m:r>
                            <a:rPr lang="en-US" sz="1200" i="0">
                              <a:latin typeface="Cambria Math" panose="02040503050406030204" pitchFamily="18" charset="0"/>
                            </a:rPr>
                            <m:t>+</m:t>
                          </m:r>
                          <m:r>
                            <a:rPr lang="en-US" sz="1200" i="1">
                              <a:latin typeface="Cambria Math" panose="02040503050406030204" pitchFamily="18" charset="0"/>
                            </a:rPr>
                            <m:t>𝐾</m:t>
                          </m:r>
                          <m:d>
                            <m:dPr>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𝑟</m:t>
                                  </m:r>
                                </m:e>
                                <m:sub>
                                  <m:r>
                                    <a:rPr lang="en-US" sz="1200" i="1">
                                      <a:latin typeface="Cambria Math" panose="02040503050406030204" pitchFamily="18" charset="0"/>
                                    </a:rPr>
                                    <m:t>𝑖𝑗</m:t>
                                  </m:r>
                                </m:sub>
                              </m:sSub>
                              <m:r>
                                <a:rPr lang="en-US" sz="1200" i="0">
                                  <a:latin typeface="Cambria Math" panose="02040503050406030204" pitchFamily="18" charset="0"/>
                                </a:rPr>
                                <m:t>−100</m:t>
                              </m:r>
                            </m:e>
                          </m:d>
                          <m:r>
                            <a:rPr lang="en-US" sz="1200" i="0">
                              <a:latin typeface="Cambria Math" panose="02040503050406030204" pitchFamily="18" charset="0"/>
                            </a:rPr>
                            <m:t>+3.0−</m:t>
                          </m:r>
                          <m:sSub>
                            <m:sSubPr>
                              <m:ctrlPr>
                                <a:rPr lang="en-US" sz="1200" i="1">
                                  <a:latin typeface="Cambria Math" panose="02040503050406030204" pitchFamily="18" charset="0"/>
                                </a:rPr>
                              </m:ctrlPr>
                            </m:sSubPr>
                            <m:e>
                              <m:r>
                                <a:rPr lang="en-US" sz="1200" i="1">
                                  <a:latin typeface="Cambria Math" panose="02040503050406030204" pitchFamily="18" charset="0"/>
                                </a:rPr>
                                <m:t>𝑀</m:t>
                              </m:r>
                            </m:e>
                            <m:sub>
                              <m:r>
                                <a:rPr lang="en-US" sz="1200" i="1">
                                  <a:latin typeface="Cambria Math" panose="02040503050406030204" pitchFamily="18" charset="0"/>
                                </a:rPr>
                                <m:t>𝐿𝑖</m:t>
                              </m:r>
                            </m:sub>
                          </m:sSub>
                        </m:e>
                      </m:func>
                      <m:r>
                        <a:rPr lang="en-US" sz="1200" i="0">
                          <a:latin typeface="Cambria Math" panose="02040503050406030204" pitchFamily="18" charset="0"/>
                        </a:rPr>
                        <m:t>+</m:t>
                      </m:r>
                      <m:sSub>
                        <m:sSubPr>
                          <m:ctrlPr>
                            <a:rPr lang="en-US" sz="1200" i="1">
                              <a:latin typeface="Cambria Math" panose="02040503050406030204" pitchFamily="18" charset="0"/>
                            </a:rPr>
                          </m:ctrlPr>
                        </m:sSubPr>
                        <m:e>
                          <m:r>
                            <a:rPr lang="en-US" sz="1200" i="1">
                              <a:latin typeface="Cambria Math" panose="02040503050406030204" pitchFamily="18" charset="0"/>
                            </a:rPr>
                            <m:t>𝑆</m:t>
                          </m:r>
                        </m:e>
                        <m:sub>
                          <m:r>
                            <a:rPr lang="en-US" sz="1200" i="1">
                              <a:latin typeface="Cambria Math" panose="02040503050406030204" pitchFamily="18" charset="0"/>
                            </a:rPr>
                            <m:t>𝑗</m:t>
                          </m:r>
                        </m:sub>
                      </m:sSub>
                    </m:oMath>
                  </m:oMathPara>
                </a14:m>
                <a:endParaRPr lang="en-US" sz="1200" dirty="0"/>
              </a:p>
            </p:txBody>
          </p:sp>
        </mc:Choice>
        <mc:Fallback>
          <p:sp>
            <p:nvSpPr>
              <p:cNvPr id="6" name="Rectangle 5">
                <a:extLst>
                  <a:ext uri="{FF2B5EF4-FFF2-40B4-BE49-F238E27FC236}">
                    <a16:creationId xmlns:a16="http://schemas.microsoft.com/office/drawing/2014/main" id="{E9005D8F-4A78-4B4C-921A-C69FB9ADE2A6}"/>
                  </a:ext>
                </a:extLst>
              </p:cNvPr>
              <p:cNvSpPr>
                <a:spLocks noRot="1" noChangeAspect="1" noMove="1" noResize="1" noEditPoints="1" noAdjustHandles="1" noChangeArrowheads="1" noChangeShapeType="1" noTextEdit="1"/>
              </p:cNvSpPr>
              <p:nvPr/>
            </p:nvSpPr>
            <p:spPr>
              <a:xfrm>
                <a:off x="914400" y="1390714"/>
                <a:ext cx="7162800" cy="413959"/>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920A1D36-5B8D-8744-A59A-C4141EE3F444}"/>
                  </a:ext>
                </a:extLst>
              </p:cNvPr>
              <p:cNvSpPr txBox="1"/>
              <p:nvPr/>
            </p:nvSpPr>
            <p:spPr>
              <a:xfrm>
                <a:off x="1125828" y="1830691"/>
                <a:ext cx="6705600" cy="875624"/>
              </a:xfrm>
              <a:prstGeom prst="rect">
                <a:avLst/>
              </a:prstGeom>
              <a:noFill/>
            </p:spPr>
            <p:txBody>
              <a:bodyPr wrap="square" rtlCol="0">
                <a:spAutoFit/>
              </a:bodyPr>
              <a:lstStyle/>
              <a:p>
                <a:r>
                  <a:rPr lang="th-TH" sz="1200" dirty="0"/>
                  <a:t> </a:t>
                </a:r>
                <a:r>
                  <a:rPr lang="en-US" sz="1200" dirty="0"/>
                  <a:t>where</a:t>
                </a:r>
                <a:r>
                  <a:rPr lang="th-TH" sz="1200" dirty="0"/>
                  <a:t> </a:t>
                </a:r>
                <a14:m>
                  <m:oMath xmlns:m="http://schemas.openxmlformats.org/officeDocument/2006/math">
                    <m:sSub>
                      <m:sSubPr>
                        <m:ctrlPr>
                          <a:rPr lang="en-US" sz="1200" i="1">
                            <a:latin typeface="Cambria Math" panose="02040503050406030204" pitchFamily="18" charset="0"/>
                          </a:rPr>
                        </m:ctrlPr>
                      </m:sSubPr>
                      <m:e>
                        <m:r>
                          <a:rPr lang="en-US" sz="1200" i="1">
                            <a:latin typeface="Cambria Math" panose="02040503050406030204" pitchFamily="18" charset="0"/>
                          </a:rPr>
                          <m:t>𝐴</m:t>
                        </m:r>
                      </m:e>
                      <m:sub>
                        <m:r>
                          <a:rPr lang="en-US" sz="1200" i="1">
                            <a:latin typeface="Cambria Math" panose="02040503050406030204" pitchFamily="18" charset="0"/>
                          </a:rPr>
                          <m:t>𝑖𝑗</m:t>
                        </m:r>
                      </m:sub>
                    </m:sSub>
                  </m:oMath>
                </a14:m>
                <a:r>
                  <a:rPr lang="th-TH" sz="1200" dirty="0"/>
                  <a:t> </a:t>
                </a:r>
                <a:r>
                  <a:rPr lang="en-US" sz="1200" dirty="0">
                    <a:latin typeface="Arial" panose="020B0604020202020204" pitchFamily="34" charset="0"/>
                    <a:cs typeface="Arial" panose="020B0604020202020204" pitchFamily="34" charset="0"/>
                  </a:rPr>
                  <a:t>is horizontal maximum amplitude of the </a:t>
                </a:r>
                <a:r>
                  <a:rPr lang="en-US" sz="1200" i="1" dirty="0" err="1">
                    <a:latin typeface="Arial" panose="020B0604020202020204" pitchFamily="34" charset="0"/>
                    <a:cs typeface="Arial" panose="020B0604020202020204" pitchFamily="34" charset="0"/>
                  </a:rPr>
                  <a:t>i</a:t>
                </a:r>
                <a:r>
                  <a:rPr lang="en-US" sz="1200" dirty="0" err="1">
                    <a:latin typeface="Arial" panose="020B0604020202020204" pitchFamily="34" charset="0"/>
                    <a:cs typeface="Arial" panose="020B0604020202020204" pitchFamily="34" charset="0"/>
                  </a:rPr>
                  <a:t>th</a:t>
                </a:r>
                <a:r>
                  <a:rPr lang="en-US" sz="1200" dirty="0">
                    <a:latin typeface="Arial" panose="020B0604020202020204" pitchFamily="34" charset="0"/>
                    <a:cs typeface="Arial" panose="020B0604020202020204" pitchFamily="34" charset="0"/>
                  </a:rPr>
                  <a:t> event observed at the </a:t>
                </a:r>
                <a:r>
                  <a:rPr lang="en-US" sz="1200" i="1" dirty="0" err="1">
                    <a:latin typeface="Arial" panose="020B0604020202020204" pitchFamily="34" charset="0"/>
                    <a:cs typeface="Arial" panose="020B0604020202020204" pitchFamily="34" charset="0"/>
                  </a:rPr>
                  <a:t>j</a:t>
                </a:r>
                <a:r>
                  <a:rPr lang="en-US" sz="1200" dirty="0" err="1">
                    <a:latin typeface="Arial" panose="020B0604020202020204" pitchFamily="34" charset="0"/>
                    <a:cs typeface="Arial" panose="020B0604020202020204" pitchFamily="34" charset="0"/>
                  </a:rPr>
                  <a:t>th</a:t>
                </a:r>
                <a:r>
                  <a:rPr lang="en-US" sz="1200" dirty="0">
                    <a:latin typeface="Arial" panose="020B0604020202020204" pitchFamily="34" charset="0"/>
                    <a:cs typeface="Arial" panose="020B0604020202020204" pitchFamily="34" charset="0"/>
                  </a:rPr>
                  <a:t> station </a:t>
                </a:r>
                <a:endParaRPr lang="en-US" sz="1200" i="1" dirty="0">
                  <a:latin typeface="Arial" panose="020B0604020202020204" pitchFamily="34" charset="0"/>
                  <a:cs typeface="Arial" panose="020B0604020202020204" pitchFamily="34" charset="0"/>
                </a:endParaRPr>
              </a:p>
              <a:p>
                <a14:m>
                  <m:oMath xmlns:m="http://schemas.openxmlformats.org/officeDocument/2006/math">
                    <m:r>
                      <a:rPr lang="en-US" sz="1200" b="0" i="1" smtClean="0">
                        <a:latin typeface="Cambria Math" panose="02040503050406030204" pitchFamily="18" charset="0"/>
                      </a:rPr>
                      <m:t>              </m:t>
                    </m:r>
                    <m:sSub>
                      <m:sSubPr>
                        <m:ctrlPr>
                          <a:rPr lang="en-US" sz="1200" i="1">
                            <a:latin typeface="Cambria Math" panose="02040503050406030204" pitchFamily="18" charset="0"/>
                          </a:rPr>
                        </m:ctrlPr>
                      </m:sSubPr>
                      <m:e>
                        <m:r>
                          <a:rPr lang="en-US" sz="1200" i="1">
                            <a:latin typeface="Cambria Math" panose="02040503050406030204" pitchFamily="18" charset="0"/>
                          </a:rPr>
                          <m:t>𝑟</m:t>
                        </m:r>
                      </m:e>
                      <m:sub>
                        <m:r>
                          <a:rPr lang="en-US" sz="1200" i="1">
                            <a:latin typeface="Cambria Math" panose="02040503050406030204" pitchFamily="18" charset="0"/>
                          </a:rPr>
                          <m:t>𝑖𝑗</m:t>
                        </m:r>
                      </m:sub>
                    </m:sSub>
                  </m:oMath>
                </a14:m>
                <a:r>
                  <a:rPr lang="en-US" sz="1200" dirty="0"/>
                  <a:t>  </a:t>
                </a:r>
                <a:r>
                  <a:rPr lang="en-US" sz="1200" dirty="0">
                    <a:latin typeface="Arial" panose="020B0604020202020204" pitchFamily="34" charset="0"/>
                    <a:cs typeface="Arial" panose="020B0604020202020204" pitchFamily="34" charset="0"/>
                  </a:rPr>
                  <a:t>is the hypocentral distance from the </a:t>
                </a:r>
                <a:r>
                  <a:rPr lang="en-US" sz="1200" i="1" dirty="0" err="1">
                    <a:latin typeface="Arial" panose="020B0604020202020204" pitchFamily="34" charset="0"/>
                    <a:cs typeface="Arial" panose="020B0604020202020204" pitchFamily="34" charset="0"/>
                  </a:rPr>
                  <a:t>i</a:t>
                </a:r>
                <a:r>
                  <a:rPr lang="en-US" sz="1200" dirty="0" err="1">
                    <a:latin typeface="Arial" panose="020B0604020202020204" pitchFamily="34" charset="0"/>
                    <a:cs typeface="Arial" panose="020B0604020202020204" pitchFamily="34" charset="0"/>
                  </a:rPr>
                  <a:t>th</a:t>
                </a:r>
                <a:r>
                  <a:rPr lang="en-US" sz="1200" dirty="0">
                    <a:latin typeface="Arial" panose="020B0604020202020204" pitchFamily="34" charset="0"/>
                    <a:cs typeface="Arial" panose="020B0604020202020204" pitchFamily="34" charset="0"/>
                  </a:rPr>
                  <a:t> event to the </a:t>
                </a:r>
                <a:r>
                  <a:rPr lang="en-US" sz="1200" i="1" dirty="0" err="1">
                    <a:latin typeface="Arial" panose="020B0604020202020204" pitchFamily="34" charset="0"/>
                    <a:cs typeface="Arial" panose="020B0604020202020204" pitchFamily="34" charset="0"/>
                  </a:rPr>
                  <a:t>j</a:t>
                </a:r>
                <a:r>
                  <a:rPr lang="en-US" sz="1200" dirty="0" err="1">
                    <a:latin typeface="Arial" panose="020B0604020202020204" pitchFamily="34" charset="0"/>
                    <a:cs typeface="Arial" panose="020B0604020202020204" pitchFamily="34" charset="0"/>
                  </a:rPr>
                  <a:t>th</a:t>
                </a:r>
                <a:r>
                  <a:rPr lang="en-US" sz="1200" dirty="0">
                    <a:latin typeface="Arial" panose="020B0604020202020204" pitchFamily="34" charset="0"/>
                    <a:cs typeface="Arial" panose="020B0604020202020204" pitchFamily="34" charset="0"/>
                  </a:rPr>
                  <a:t> station</a:t>
                </a:r>
              </a:p>
              <a:p>
                <a:r>
                  <a:rPr lang="th-TH" sz="1200" dirty="0"/>
                  <a:t>           </a:t>
                </a:r>
                <a:r>
                  <a:rPr lang="en-US" sz="1200" dirty="0"/>
                  <a:t>    </a:t>
                </a:r>
                <a14:m>
                  <m:oMath xmlns:m="http://schemas.openxmlformats.org/officeDocument/2006/math">
                    <m:sSub>
                      <m:sSubPr>
                        <m:ctrlPr>
                          <a:rPr lang="en-US" sz="1200" i="1">
                            <a:latin typeface="Cambria Math" panose="02040503050406030204" pitchFamily="18" charset="0"/>
                          </a:rPr>
                        </m:ctrlPr>
                      </m:sSubPr>
                      <m:e>
                        <m:r>
                          <a:rPr lang="en-US" sz="1200" i="1">
                            <a:latin typeface="Cambria Math" panose="02040503050406030204" pitchFamily="18" charset="0"/>
                          </a:rPr>
                          <m:t>𝑀</m:t>
                        </m:r>
                      </m:e>
                      <m:sub>
                        <m:r>
                          <a:rPr lang="en-US" sz="1200" i="1">
                            <a:latin typeface="Cambria Math" panose="02040503050406030204" pitchFamily="18" charset="0"/>
                          </a:rPr>
                          <m:t>𝐿𝑖</m:t>
                        </m:r>
                      </m:sub>
                    </m:sSub>
                  </m:oMath>
                </a14:m>
                <a:r>
                  <a:rPr lang="en-US" sz="1200" dirty="0"/>
                  <a:t> </a:t>
                </a:r>
                <a:r>
                  <a:rPr lang="en-US" sz="1200" dirty="0">
                    <a:latin typeface="Arial" panose="020B0604020202020204" pitchFamily="34" charset="0"/>
                    <a:cs typeface="Arial" panose="020B0604020202020204" pitchFamily="34" charset="0"/>
                  </a:rPr>
                  <a:t>is the local magnitude of the </a:t>
                </a:r>
                <a:r>
                  <a:rPr lang="en-US" sz="1200" i="1" dirty="0" err="1">
                    <a:latin typeface="Arial" panose="020B0604020202020204" pitchFamily="34" charset="0"/>
                    <a:cs typeface="Arial" panose="020B0604020202020204" pitchFamily="34" charset="0"/>
                  </a:rPr>
                  <a:t>i</a:t>
                </a:r>
                <a:r>
                  <a:rPr lang="en-US" sz="1200" dirty="0" err="1">
                    <a:latin typeface="Arial" panose="020B0604020202020204" pitchFamily="34" charset="0"/>
                    <a:cs typeface="Arial" panose="020B0604020202020204" pitchFamily="34" charset="0"/>
                  </a:rPr>
                  <a:t>th</a:t>
                </a:r>
                <a:r>
                  <a:rPr lang="en-US" sz="1200" dirty="0">
                    <a:latin typeface="Arial" panose="020B0604020202020204" pitchFamily="34" charset="0"/>
                    <a:cs typeface="Arial" panose="020B0604020202020204" pitchFamily="34" charset="0"/>
                  </a:rPr>
                  <a:t> event</a:t>
                </a:r>
              </a:p>
              <a:p>
                <a:r>
                  <a:rPr lang="th-TH" sz="1200" dirty="0"/>
                  <a:t>              </a:t>
                </a:r>
                <a:r>
                  <a:rPr lang="en-US" sz="1200" dirty="0"/>
                  <a:t>   </a:t>
                </a:r>
                <a14:m>
                  <m:oMath xmlns:m="http://schemas.openxmlformats.org/officeDocument/2006/math">
                    <m:sSub>
                      <m:sSubPr>
                        <m:ctrlPr>
                          <a:rPr lang="en-US" sz="1200" i="1">
                            <a:latin typeface="Cambria Math" panose="02040503050406030204" pitchFamily="18" charset="0"/>
                          </a:rPr>
                        </m:ctrlPr>
                      </m:sSubPr>
                      <m:e>
                        <m:r>
                          <a:rPr lang="en-US" sz="1200" i="1">
                            <a:latin typeface="Cambria Math" panose="02040503050406030204" pitchFamily="18" charset="0"/>
                          </a:rPr>
                          <m:t>𝑆</m:t>
                        </m:r>
                      </m:e>
                      <m:sub>
                        <m:r>
                          <a:rPr lang="en-US" sz="1200" i="1">
                            <a:latin typeface="Cambria Math" panose="02040503050406030204" pitchFamily="18" charset="0"/>
                          </a:rPr>
                          <m:t>𝑗</m:t>
                        </m:r>
                      </m:sub>
                    </m:sSub>
                  </m:oMath>
                </a14:m>
                <a:r>
                  <a:rPr lang="th-TH" sz="1200" dirty="0"/>
                  <a:t> </a:t>
                </a:r>
                <a:r>
                  <a:rPr lang="en-US" sz="1200" dirty="0"/>
                  <a:t>  </a:t>
                </a:r>
                <a:r>
                  <a:rPr lang="en-US" sz="1200" dirty="0">
                    <a:latin typeface="Arial" panose="020B0604020202020204" pitchFamily="34" charset="0"/>
                    <a:cs typeface="Arial" panose="020B0604020202020204" pitchFamily="34" charset="0"/>
                  </a:rPr>
                  <a:t>is the correction factor for the </a:t>
                </a:r>
                <a:r>
                  <a:rPr lang="en-US" sz="1200" i="1" dirty="0" err="1">
                    <a:latin typeface="Arial" panose="020B0604020202020204" pitchFamily="34" charset="0"/>
                    <a:cs typeface="Arial" panose="020B0604020202020204" pitchFamily="34" charset="0"/>
                  </a:rPr>
                  <a:t>j</a:t>
                </a:r>
                <a:r>
                  <a:rPr lang="en-US" sz="1200" dirty="0" err="1">
                    <a:latin typeface="Arial" panose="020B0604020202020204" pitchFamily="34" charset="0"/>
                    <a:cs typeface="Arial" panose="020B0604020202020204" pitchFamily="34" charset="0"/>
                  </a:rPr>
                  <a:t>th</a:t>
                </a:r>
                <a:r>
                  <a:rPr lang="en-US" sz="1200" dirty="0">
                    <a:latin typeface="Arial" panose="020B0604020202020204" pitchFamily="34" charset="0"/>
                    <a:cs typeface="Arial" panose="020B0604020202020204" pitchFamily="34" charset="0"/>
                  </a:rPr>
                  <a:t> station</a:t>
                </a:r>
              </a:p>
            </p:txBody>
          </p:sp>
        </mc:Choice>
        <mc:Fallback>
          <p:sp>
            <p:nvSpPr>
              <p:cNvPr id="7" name="TextBox 6">
                <a:extLst>
                  <a:ext uri="{FF2B5EF4-FFF2-40B4-BE49-F238E27FC236}">
                    <a16:creationId xmlns:a16="http://schemas.microsoft.com/office/drawing/2014/main" id="{920A1D36-5B8D-8744-A59A-C4141EE3F444}"/>
                  </a:ext>
                </a:extLst>
              </p:cNvPr>
              <p:cNvSpPr txBox="1">
                <a:spLocks noRot="1" noChangeAspect="1" noMove="1" noResize="1" noEditPoints="1" noAdjustHandles="1" noChangeArrowheads="1" noChangeShapeType="1" noTextEdit="1"/>
              </p:cNvSpPr>
              <p:nvPr/>
            </p:nvSpPr>
            <p:spPr>
              <a:xfrm>
                <a:off x="1125828" y="1830691"/>
                <a:ext cx="6705600" cy="875624"/>
              </a:xfrm>
              <a:prstGeom prst="rect">
                <a:avLst/>
              </a:prstGeom>
              <a:blipFill>
                <a:blip r:embed="rId3"/>
                <a:stretch>
                  <a:fillRect t="-1449" b="-434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id="{6A026429-1789-6C4B-BC62-7AE8C5347B85}"/>
                  </a:ext>
                </a:extLst>
              </p:cNvPr>
              <p:cNvSpPr/>
              <p:nvPr/>
            </p:nvSpPr>
            <p:spPr>
              <a:xfrm>
                <a:off x="7038532" y="1431766"/>
                <a:ext cx="432618"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r>
                            <a:rPr lang="th-TH" sz="1200" b="0" i="1" smtClean="0">
                              <a:latin typeface="Cambria Math" panose="02040503050406030204" pitchFamily="18" charset="0"/>
                            </a:rPr>
                            <m:t>4</m:t>
                          </m:r>
                        </m:e>
                      </m:d>
                    </m:oMath>
                  </m:oMathPara>
                </a14:m>
                <a:endParaRPr lang="en-US" sz="1200" dirty="0"/>
              </a:p>
            </p:txBody>
          </p:sp>
        </mc:Choice>
        <mc:Fallback>
          <p:sp>
            <p:nvSpPr>
              <p:cNvPr id="8" name="Rectangle 7">
                <a:extLst>
                  <a:ext uri="{FF2B5EF4-FFF2-40B4-BE49-F238E27FC236}">
                    <a16:creationId xmlns:a16="http://schemas.microsoft.com/office/drawing/2014/main" id="{6A026429-1789-6C4B-BC62-7AE8C5347B85}"/>
                  </a:ext>
                </a:extLst>
              </p:cNvPr>
              <p:cNvSpPr>
                <a:spLocks noRot="1" noChangeAspect="1" noMove="1" noResize="1" noEditPoints="1" noAdjustHandles="1" noChangeArrowheads="1" noChangeShapeType="1" noTextEdit="1"/>
              </p:cNvSpPr>
              <p:nvPr/>
            </p:nvSpPr>
            <p:spPr>
              <a:xfrm>
                <a:off x="7038532" y="1431766"/>
                <a:ext cx="432618" cy="276999"/>
              </a:xfrm>
              <a:prstGeom prst="rect">
                <a:avLst/>
              </a:prstGeom>
              <a:blipFill>
                <a:blip r:embed="rId4"/>
                <a:stretch>
                  <a:fillRect/>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84A3E05F-EF48-3A46-9746-2BE7D9160CFD}"/>
              </a:ext>
            </a:extLst>
          </p:cNvPr>
          <p:cNvSpPr/>
          <p:nvPr/>
        </p:nvSpPr>
        <p:spPr>
          <a:xfrm>
            <a:off x="1021276" y="3220812"/>
            <a:ext cx="1075936" cy="276999"/>
          </a:xfrm>
          <a:prstGeom prst="rect">
            <a:avLst/>
          </a:prstGeom>
        </p:spPr>
        <p:txBody>
          <a:bodyPr wrap="none">
            <a:spAutoFit/>
          </a:bodyPr>
          <a:lstStyle/>
          <a:p>
            <a:r>
              <a:rPr lang="en-US" sz="1200" b="1" dirty="0">
                <a:latin typeface="Arial" panose="020B0604020202020204" pitchFamily="34" charset="0"/>
                <a:ea typeface="Times New Roman" panose="02020603050405020304" pitchFamily="18" charset="0"/>
                <a:cs typeface="TH Sarabun New" panose="020B0500040200020003" pitchFamily="34" charset="-34"/>
              </a:rPr>
              <a:t>from Eq.</a:t>
            </a:r>
            <a:r>
              <a:rPr lang="th-TH" sz="1200" b="1" dirty="0">
                <a:latin typeface="Arial" panose="020B0604020202020204" pitchFamily="34" charset="0"/>
                <a:ea typeface="Times New Roman" panose="02020603050405020304" pitchFamily="18" charset="0"/>
                <a:cs typeface="TH Sarabun New" panose="020B0500040200020003" pitchFamily="34" charset="-34"/>
              </a:rPr>
              <a:t> </a:t>
            </a:r>
            <a:r>
              <a:rPr lang="en-US" sz="1200" b="1" dirty="0">
                <a:latin typeface="Arial" panose="020B0604020202020204" pitchFamily="34" charset="0"/>
                <a:ea typeface="Times New Roman" panose="02020603050405020304" pitchFamily="18" charset="0"/>
                <a:cs typeface="TH Sarabun New" panose="020B0500040200020003" pitchFamily="34" charset="-34"/>
              </a:rPr>
              <a:t> (4)</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mc:Choice xmlns:a14="http://schemas.microsoft.com/office/drawing/2010/main" Requires="a14">
          <p:sp>
            <p:nvSpPr>
              <p:cNvPr id="10" name="Rectangle 9">
                <a:extLst>
                  <a:ext uri="{FF2B5EF4-FFF2-40B4-BE49-F238E27FC236}">
                    <a16:creationId xmlns:a16="http://schemas.microsoft.com/office/drawing/2014/main" id="{51CB31FB-FCBA-684B-AB70-E6E2E972B05B}"/>
                  </a:ext>
                </a:extLst>
              </p:cNvPr>
              <p:cNvSpPr/>
              <p:nvPr/>
            </p:nvSpPr>
            <p:spPr>
              <a:xfrm>
                <a:off x="953477" y="3497811"/>
                <a:ext cx="6629400" cy="41395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200">
                          <a:latin typeface="Cambria Math" panose="02040503050406030204" pitchFamily="18" charset="0"/>
                        </a:rPr>
                        <m:t>−</m:t>
                      </m:r>
                      <m:r>
                        <a:rPr lang="en-US" sz="1200" i="1">
                          <a:latin typeface="Cambria Math" panose="02040503050406030204" pitchFamily="18" charset="0"/>
                        </a:rPr>
                        <m:t>𝑛</m:t>
                      </m:r>
                      <m:func>
                        <m:funcPr>
                          <m:ctrlPr>
                            <a:rPr lang="en-US" sz="1200" i="1">
                              <a:latin typeface="Cambria Math" panose="02040503050406030204" pitchFamily="18" charset="0"/>
                            </a:rPr>
                          </m:ctrlPr>
                        </m:funcPr>
                        <m:fName>
                          <m:r>
                            <m:rPr>
                              <m:sty m:val="p"/>
                            </m:rPr>
                            <a:rPr lang="en-US" sz="1200" i="0">
                              <a:latin typeface="Cambria Math" panose="02040503050406030204" pitchFamily="18" charset="0"/>
                            </a:rPr>
                            <m:t>log</m:t>
                          </m:r>
                        </m:fName>
                        <m:e>
                          <m:d>
                            <m:dPr>
                              <m:ctrlPr>
                                <a:rPr lang="en-US" sz="1200" i="1">
                                  <a:latin typeface="Cambria Math" panose="02040503050406030204" pitchFamily="18" charset="0"/>
                                </a:rPr>
                              </m:ctrlPr>
                            </m:dPr>
                            <m:e>
                              <m:f>
                                <m:fPr>
                                  <m:ctrlPr>
                                    <a:rPr lang="en-US" sz="1200" i="1">
                                      <a:latin typeface="Cambria Math" panose="02040503050406030204" pitchFamily="18" charset="0"/>
                                    </a:rPr>
                                  </m:ctrlPr>
                                </m:fPr>
                                <m:num>
                                  <m:sSub>
                                    <m:sSubPr>
                                      <m:ctrlPr>
                                        <a:rPr lang="en-US" sz="1200" i="1">
                                          <a:latin typeface="Cambria Math" panose="02040503050406030204" pitchFamily="18" charset="0"/>
                                        </a:rPr>
                                      </m:ctrlPr>
                                    </m:sSubPr>
                                    <m:e>
                                      <m:r>
                                        <a:rPr lang="en-US" sz="1200" i="1">
                                          <a:latin typeface="Cambria Math" panose="02040503050406030204" pitchFamily="18" charset="0"/>
                                        </a:rPr>
                                        <m:t>𝑟</m:t>
                                      </m:r>
                                    </m:e>
                                    <m:sub>
                                      <m:r>
                                        <a:rPr lang="en-US" sz="1200" i="1">
                                          <a:latin typeface="Cambria Math" panose="02040503050406030204" pitchFamily="18" charset="0"/>
                                        </a:rPr>
                                        <m:t>𝑖𝑗</m:t>
                                      </m:r>
                                    </m:sub>
                                  </m:sSub>
                                </m:num>
                                <m:den>
                                  <m:r>
                                    <a:rPr lang="en-US" sz="1200" i="0">
                                      <a:latin typeface="Cambria Math" panose="02040503050406030204" pitchFamily="18" charset="0"/>
                                    </a:rPr>
                                    <m:t>100</m:t>
                                  </m:r>
                                </m:den>
                              </m:f>
                            </m:e>
                          </m:d>
                          <m:r>
                            <a:rPr lang="en-US" sz="1200" i="0">
                              <a:latin typeface="Cambria Math" panose="02040503050406030204" pitchFamily="18" charset="0"/>
                            </a:rPr>
                            <m:t>−</m:t>
                          </m:r>
                          <m:r>
                            <a:rPr lang="en-US" sz="1200" i="1">
                              <a:latin typeface="Cambria Math" panose="02040503050406030204" pitchFamily="18" charset="0"/>
                            </a:rPr>
                            <m:t>𝐾</m:t>
                          </m:r>
                          <m:d>
                            <m:dPr>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𝑟</m:t>
                                  </m:r>
                                </m:e>
                                <m:sub>
                                  <m:r>
                                    <a:rPr lang="en-US" sz="1200" i="1">
                                      <a:latin typeface="Cambria Math" panose="02040503050406030204" pitchFamily="18" charset="0"/>
                                    </a:rPr>
                                    <m:t>𝑖𝑗</m:t>
                                  </m:r>
                                </m:sub>
                              </m:sSub>
                              <m:r>
                                <a:rPr lang="en-US" sz="1200" i="0">
                                  <a:latin typeface="Cambria Math" panose="02040503050406030204" pitchFamily="18" charset="0"/>
                                </a:rPr>
                                <m:t>−100</m:t>
                              </m:r>
                            </m:e>
                          </m:d>
                          <m:r>
                            <a:rPr lang="en-US" sz="1200" i="0">
                              <a:latin typeface="Cambria Math" panose="02040503050406030204" pitchFamily="18" charset="0"/>
                            </a:rPr>
                            <m:t>+</m:t>
                          </m:r>
                          <m:sSub>
                            <m:sSubPr>
                              <m:ctrlPr>
                                <a:rPr lang="en-US" sz="1200" i="1">
                                  <a:latin typeface="Cambria Math" panose="02040503050406030204" pitchFamily="18" charset="0"/>
                                </a:rPr>
                              </m:ctrlPr>
                            </m:sSubPr>
                            <m:e>
                              <m:r>
                                <a:rPr lang="en-US" sz="1200" i="1">
                                  <a:latin typeface="Cambria Math" panose="02040503050406030204" pitchFamily="18" charset="0"/>
                                </a:rPr>
                                <m:t>𝑀</m:t>
                              </m:r>
                            </m:e>
                            <m:sub>
                              <m:r>
                                <a:rPr lang="en-US" sz="1200" i="1">
                                  <a:latin typeface="Cambria Math" panose="02040503050406030204" pitchFamily="18" charset="0"/>
                                </a:rPr>
                                <m:t>𝐿𝑖</m:t>
                              </m:r>
                            </m:sub>
                          </m:sSub>
                        </m:e>
                      </m:func>
                      <m:r>
                        <a:rPr lang="en-US" sz="1200" i="0">
                          <a:latin typeface="Cambria Math" panose="02040503050406030204" pitchFamily="18" charset="0"/>
                        </a:rPr>
                        <m:t>−</m:t>
                      </m:r>
                      <m:sSub>
                        <m:sSubPr>
                          <m:ctrlPr>
                            <a:rPr lang="en-US" sz="1200" i="1">
                              <a:latin typeface="Cambria Math" panose="02040503050406030204" pitchFamily="18" charset="0"/>
                            </a:rPr>
                          </m:ctrlPr>
                        </m:sSubPr>
                        <m:e>
                          <m:r>
                            <a:rPr lang="en-US" sz="1200" i="1">
                              <a:latin typeface="Cambria Math" panose="02040503050406030204" pitchFamily="18" charset="0"/>
                            </a:rPr>
                            <m:t>𝑆</m:t>
                          </m:r>
                        </m:e>
                        <m:sub>
                          <m:r>
                            <a:rPr lang="en-US" sz="1200" i="1">
                              <a:latin typeface="Cambria Math" panose="02040503050406030204" pitchFamily="18" charset="0"/>
                            </a:rPr>
                            <m:t>𝑗</m:t>
                          </m:r>
                        </m:sub>
                      </m:sSub>
                      <m:r>
                        <a:rPr lang="en-US" sz="1200" i="0">
                          <a:latin typeface="Cambria Math" panose="02040503050406030204" pitchFamily="18" charset="0"/>
                        </a:rPr>
                        <m:t>=</m:t>
                      </m:r>
                      <m:func>
                        <m:funcPr>
                          <m:ctrlPr>
                            <a:rPr lang="en-US" sz="1200" i="1">
                              <a:latin typeface="Cambria Math" panose="02040503050406030204" pitchFamily="18" charset="0"/>
                            </a:rPr>
                          </m:ctrlPr>
                        </m:funcPr>
                        <m:fName>
                          <m:r>
                            <m:rPr>
                              <m:sty m:val="p"/>
                            </m:rPr>
                            <a:rPr lang="en-US" sz="1200" i="0">
                              <a:latin typeface="Cambria Math" panose="02040503050406030204" pitchFamily="18" charset="0"/>
                            </a:rPr>
                            <m:t>log</m:t>
                          </m:r>
                        </m:fName>
                        <m:e>
                          <m:sSub>
                            <m:sSubPr>
                              <m:ctrlPr>
                                <a:rPr lang="en-US" sz="1200" i="1">
                                  <a:latin typeface="Cambria Math" panose="02040503050406030204" pitchFamily="18" charset="0"/>
                                </a:rPr>
                              </m:ctrlPr>
                            </m:sSubPr>
                            <m:e>
                              <m:r>
                                <a:rPr lang="en-US" sz="1200" i="1">
                                  <a:latin typeface="Cambria Math" panose="02040503050406030204" pitchFamily="18" charset="0"/>
                                </a:rPr>
                                <m:t>𝐴</m:t>
                              </m:r>
                            </m:e>
                            <m:sub>
                              <m:r>
                                <a:rPr lang="en-US" sz="1200" i="1">
                                  <a:latin typeface="Cambria Math" panose="02040503050406030204" pitchFamily="18" charset="0"/>
                                </a:rPr>
                                <m:t>𝑖𝑗</m:t>
                              </m:r>
                            </m:sub>
                          </m:sSub>
                          <m:r>
                            <a:rPr lang="en-US" sz="1200" i="0">
                              <a:latin typeface="Cambria Math" panose="02040503050406030204" pitchFamily="18" charset="0"/>
                            </a:rPr>
                            <m:t>+3.0</m:t>
                          </m:r>
                        </m:e>
                      </m:func>
                    </m:oMath>
                  </m:oMathPara>
                </a14:m>
                <a:endParaRPr lang="en-US" sz="1200" dirty="0"/>
              </a:p>
            </p:txBody>
          </p:sp>
        </mc:Choice>
        <mc:Fallback>
          <p:sp>
            <p:nvSpPr>
              <p:cNvPr id="10" name="Rectangle 9">
                <a:extLst>
                  <a:ext uri="{FF2B5EF4-FFF2-40B4-BE49-F238E27FC236}">
                    <a16:creationId xmlns:a16="http://schemas.microsoft.com/office/drawing/2014/main" id="{51CB31FB-FCBA-684B-AB70-E6E2E972B05B}"/>
                  </a:ext>
                </a:extLst>
              </p:cNvPr>
              <p:cNvSpPr>
                <a:spLocks noRot="1" noChangeAspect="1" noMove="1" noResize="1" noEditPoints="1" noAdjustHandles="1" noChangeArrowheads="1" noChangeShapeType="1" noTextEdit="1"/>
              </p:cNvSpPr>
              <p:nvPr/>
            </p:nvSpPr>
            <p:spPr>
              <a:xfrm>
                <a:off x="953477" y="3497811"/>
                <a:ext cx="6629400" cy="41395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Rectangle 10">
                <a:extLst>
                  <a:ext uri="{FF2B5EF4-FFF2-40B4-BE49-F238E27FC236}">
                    <a16:creationId xmlns:a16="http://schemas.microsoft.com/office/drawing/2014/main" id="{B3244AAA-C007-1045-BFB6-F8B812BA87F0}"/>
                  </a:ext>
                </a:extLst>
              </p:cNvPr>
              <p:cNvSpPr/>
              <p:nvPr/>
            </p:nvSpPr>
            <p:spPr>
              <a:xfrm>
                <a:off x="7025877" y="3566290"/>
                <a:ext cx="432618"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r>
                            <a:rPr lang="th-TH" sz="1200" b="0" i="1" smtClean="0">
                              <a:latin typeface="Cambria Math" panose="02040503050406030204" pitchFamily="18" charset="0"/>
                            </a:rPr>
                            <m:t>5</m:t>
                          </m:r>
                        </m:e>
                      </m:d>
                    </m:oMath>
                  </m:oMathPara>
                </a14:m>
                <a:endParaRPr lang="en-US" sz="1200" dirty="0"/>
              </a:p>
            </p:txBody>
          </p:sp>
        </mc:Choice>
        <mc:Fallback>
          <p:sp>
            <p:nvSpPr>
              <p:cNvPr id="11" name="Rectangle 10">
                <a:extLst>
                  <a:ext uri="{FF2B5EF4-FFF2-40B4-BE49-F238E27FC236}">
                    <a16:creationId xmlns:a16="http://schemas.microsoft.com/office/drawing/2014/main" id="{B3244AAA-C007-1045-BFB6-F8B812BA87F0}"/>
                  </a:ext>
                </a:extLst>
              </p:cNvPr>
              <p:cNvSpPr>
                <a:spLocks noRot="1" noChangeAspect="1" noMove="1" noResize="1" noEditPoints="1" noAdjustHandles="1" noChangeArrowheads="1" noChangeShapeType="1" noTextEdit="1"/>
              </p:cNvSpPr>
              <p:nvPr/>
            </p:nvSpPr>
            <p:spPr>
              <a:xfrm>
                <a:off x="7025877" y="3566290"/>
                <a:ext cx="432618" cy="276999"/>
              </a:xfrm>
              <a:prstGeom prst="rect">
                <a:avLst/>
              </a:prstGeom>
              <a:blipFill>
                <a:blip r:embed="rId6"/>
                <a:stretch>
                  <a:fillRect/>
                </a:stretch>
              </a:blipFill>
            </p:spPr>
            <p:txBody>
              <a:bodyPr/>
              <a:lstStyle/>
              <a:p>
                <a:r>
                  <a:rPr lang="en-US">
                    <a:noFill/>
                  </a:rPr>
                  <a:t> </a:t>
                </a:r>
              </a:p>
            </p:txBody>
          </p:sp>
        </mc:Fallback>
      </mc:AlternateContent>
      <p:sp>
        <p:nvSpPr>
          <p:cNvPr id="13" name="Content Placeholder 2">
            <a:extLst>
              <a:ext uri="{FF2B5EF4-FFF2-40B4-BE49-F238E27FC236}">
                <a16:creationId xmlns:a16="http://schemas.microsoft.com/office/drawing/2014/main" id="{D1709ACD-EF86-6E44-B9EC-3C1444907373}"/>
              </a:ext>
            </a:extLst>
          </p:cNvPr>
          <p:cNvSpPr txBox="1">
            <a:spLocks/>
          </p:cNvSpPr>
          <p:nvPr/>
        </p:nvSpPr>
        <p:spPr>
          <a:xfrm>
            <a:off x="618393" y="2724907"/>
            <a:ext cx="8229600" cy="46166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u="sng" dirty="0">
                <a:latin typeface="Arial" panose="020B0604020202020204" pitchFamily="34" charset="0"/>
                <a:cs typeface="Arial" panose="020B0604020202020204" pitchFamily="34" charset="0"/>
              </a:rPr>
              <a:t>In </a:t>
            </a:r>
            <a:r>
              <a:rPr lang="en-US" sz="1600" u="sng" dirty="0"/>
              <a:t>Miao and Langston (2007) and RAQUEL VÁSQUEZ STANESCU (2017)</a:t>
            </a:r>
            <a:r>
              <a:rPr lang="th-TH" b="1" u="sng" dirty="0">
                <a:latin typeface="Arial" panose="020B0604020202020204" pitchFamily="34" charset="0"/>
                <a:ea typeface="Times New Roman" panose="02020603050405020304" pitchFamily="18" charset="0"/>
                <a:cs typeface="TH Sarabun New" panose="020B0500040200020003" pitchFamily="34" charset="-34"/>
              </a:rPr>
              <a:t> </a:t>
            </a:r>
            <a:endParaRPr lang="th-TH" sz="1600" u="sng" dirty="0">
              <a:solidFill>
                <a:srgbClr val="191B0E"/>
              </a:solidFill>
              <a:latin typeface="Arial" panose="020B0604020202020204" pitchFamily="34" charset="0"/>
              <a:cs typeface="TH Sarabun New" pitchFamily="34" charset="-34"/>
            </a:endParaRPr>
          </a:p>
        </p:txBody>
      </p:sp>
    </p:spTree>
    <p:extLst>
      <p:ext uri="{BB962C8B-B14F-4D97-AF65-F5344CB8AC3E}">
        <p14:creationId xmlns:p14="http://schemas.microsoft.com/office/powerpoint/2010/main" val="1044225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BC5AAA59-41F3-0D40-B5E2-567F04B6D257}"/>
              </a:ext>
            </a:extLst>
          </p:cNvPr>
          <p:cNvSpPr>
            <a:spLocks noChangeArrowheads="1"/>
          </p:cNvSpPr>
          <p:nvPr/>
        </p:nvSpPr>
        <p:spPr bwMode="auto">
          <a:xfrm>
            <a:off x="1992923" y="163887"/>
            <a:ext cx="4962770" cy="570668"/>
          </a:xfrm>
          <a:prstGeom prst="rect">
            <a:avLst/>
          </a:prstGeom>
          <a:noFill/>
          <a:ln w="9525">
            <a:noFill/>
            <a:miter lim="800000"/>
            <a:headEnd/>
            <a:tailEnd/>
          </a:ln>
        </p:spPr>
        <p:txBody>
          <a:bodyPr wrap="square" lIns="18666" tIns="9334" rIns="18666" bIns="9334">
            <a:spAutoFit/>
          </a:bodyPr>
          <a:lstStyle/>
          <a:p>
            <a:pPr algn="ctr" eaLnBrk="0" hangingPunct="0"/>
            <a:r>
              <a:rPr lang="en-US" sz="1200" b="1" dirty="0">
                <a:solidFill>
                  <a:schemeClr val="bg1"/>
                </a:solidFill>
                <a:latin typeface="Arial" panose="020B0604020202020204" pitchFamily="34" charset="0"/>
                <a:cs typeface="Arial" panose="020B0604020202020204" pitchFamily="34" charset="0"/>
              </a:rPr>
              <a:t>Development of Local Magnitude Scale and Determination of Station Magnitude Corrections for Northern Thailand</a:t>
            </a:r>
          </a:p>
          <a:p>
            <a:pPr algn="ctr" eaLnBrk="0" hangingPunct="0">
              <a:lnSpc>
                <a:spcPts val="1586"/>
              </a:lnSpc>
            </a:pPr>
            <a:r>
              <a:rPr lang="en-US" sz="800" dirty="0">
                <a:solidFill>
                  <a:schemeClr val="bg1"/>
                </a:solidFill>
                <a:latin typeface="Arial" panose="020B0604020202020204" pitchFamily="34" charset="0"/>
                <a:ea typeface="Avenir Book" charset="0"/>
              </a:rPr>
              <a:t>Tanongsak Taothong, Thai Meteorological Department, nasavisa303@gmail.com</a:t>
            </a:r>
            <a:endParaRPr lang="en-US" sz="800" dirty="0">
              <a:solidFill>
                <a:schemeClr val="bg1"/>
              </a:solidFill>
              <a:latin typeface="Avenir Book" charset="0"/>
              <a:ea typeface="Avenir Book" charset="0"/>
              <a:cs typeface="Avenir Book" charset="0"/>
            </a:endParaRPr>
          </a:p>
        </p:txBody>
      </p:sp>
      <p:sp>
        <p:nvSpPr>
          <p:cNvPr id="3" name="TextBox 2">
            <a:extLst>
              <a:ext uri="{FF2B5EF4-FFF2-40B4-BE49-F238E27FC236}">
                <a16:creationId xmlns:a16="http://schemas.microsoft.com/office/drawing/2014/main" id="{E101EA0A-D819-B84A-9A81-14AAFB37F5BF}"/>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P1.2-201</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9C757C6-3924-2545-A602-A92715E0A378}"/>
              </a:ext>
            </a:extLst>
          </p:cNvPr>
          <p:cNvSpPr txBox="1"/>
          <p:nvPr/>
        </p:nvSpPr>
        <p:spPr>
          <a:xfrm rot="16200000">
            <a:off x="-1779940"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METHODS</a:t>
            </a:r>
          </a:p>
        </p:txBody>
      </p:sp>
      <p:sp>
        <p:nvSpPr>
          <p:cNvPr id="5" name="Rectangle 4">
            <a:extLst>
              <a:ext uri="{FF2B5EF4-FFF2-40B4-BE49-F238E27FC236}">
                <a16:creationId xmlns:a16="http://schemas.microsoft.com/office/drawing/2014/main" id="{01804E87-C963-214D-B249-62938A3E948D}"/>
              </a:ext>
            </a:extLst>
          </p:cNvPr>
          <p:cNvSpPr/>
          <p:nvPr/>
        </p:nvSpPr>
        <p:spPr>
          <a:xfrm>
            <a:off x="484466" y="949877"/>
            <a:ext cx="3949992" cy="276999"/>
          </a:xfrm>
          <a:prstGeom prst="rect">
            <a:avLst/>
          </a:prstGeom>
        </p:spPr>
        <p:txBody>
          <a:bodyPr wrap="square">
            <a:spAutoFit/>
          </a:bodyPr>
          <a:lstStyle/>
          <a:p>
            <a:pPr indent="457200" algn="thaiDist"/>
            <a:r>
              <a:rPr lang="en-US" sz="1200" dirty="0">
                <a:latin typeface="Arial" panose="020B0604020202020204" pitchFamily="34" charset="0"/>
                <a:cs typeface="Arial" panose="020B0604020202020204" pitchFamily="34" charset="0"/>
              </a:rPr>
              <a:t>Eq. (5) can be expressed by matrix :</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E3AA91C7-ABE2-A24D-BBDF-9E5EAC9E8D72}"/>
                  </a:ext>
                </a:extLst>
              </p:cNvPr>
              <p:cNvSpPr/>
              <p:nvPr/>
            </p:nvSpPr>
            <p:spPr>
              <a:xfrm>
                <a:off x="953477" y="1267385"/>
                <a:ext cx="750590"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𝐺𝑚</m:t>
                      </m:r>
                      <m:r>
                        <a:rPr lang="en-US" sz="1200" i="0">
                          <a:latin typeface="Cambria Math" panose="02040503050406030204" pitchFamily="18" charset="0"/>
                        </a:rPr>
                        <m:t>=</m:t>
                      </m:r>
                      <m:r>
                        <a:rPr lang="en-US" sz="1200" i="1">
                          <a:latin typeface="Cambria Math" panose="02040503050406030204" pitchFamily="18" charset="0"/>
                        </a:rPr>
                        <m:t>𝑑</m:t>
                      </m:r>
                    </m:oMath>
                  </m:oMathPara>
                </a14:m>
                <a:endParaRPr lang="en-US" sz="1200" dirty="0">
                  <a:latin typeface="Arial" panose="020B0604020202020204" pitchFamily="34" charset="0"/>
                  <a:cs typeface="Arial" panose="020B0604020202020204" pitchFamily="34" charset="0"/>
                </a:endParaRPr>
              </a:p>
            </p:txBody>
          </p:sp>
        </mc:Choice>
        <mc:Fallback>
          <p:sp>
            <p:nvSpPr>
              <p:cNvPr id="6" name="Rectangle 5">
                <a:extLst>
                  <a:ext uri="{FF2B5EF4-FFF2-40B4-BE49-F238E27FC236}">
                    <a16:creationId xmlns:a16="http://schemas.microsoft.com/office/drawing/2014/main" id="{E3AA91C7-ABE2-A24D-BBDF-9E5EAC9E8D72}"/>
                  </a:ext>
                </a:extLst>
              </p:cNvPr>
              <p:cNvSpPr>
                <a:spLocks noRot="1" noChangeAspect="1" noMove="1" noResize="1" noEditPoints="1" noAdjustHandles="1" noChangeArrowheads="1" noChangeShapeType="1" noTextEdit="1"/>
              </p:cNvSpPr>
              <p:nvPr/>
            </p:nvSpPr>
            <p:spPr>
              <a:xfrm>
                <a:off x="953477" y="1267385"/>
                <a:ext cx="750590" cy="276999"/>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id="{01FA44BC-C4C0-B540-9BC8-648A56CBE664}"/>
                  </a:ext>
                </a:extLst>
              </p:cNvPr>
              <p:cNvSpPr/>
              <p:nvPr/>
            </p:nvSpPr>
            <p:spPr>
              <a:xfrm>
                <a:off x="3468077" y="1267385"/>
                <a:ext cx="440633"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r>
                            <a:rPr lang="th-TH" sz="1200" b="0" i="1" smtClean="0">
                              <a:latin typeface="Cambria Math" panose="02040503050406030204" pitchFamily="18" charset="0"/>
                            </a:rPr>
                            <m:t>6</m:t>
                          </m:r>
                        </m:e>
                      </m:d>
                    </m:oMath>
                  </m:oMathPara>
                </a14:m>
                <a:endParaRPr lang="en-US" sz="1200" dirty="0">
                  <a:latin typeface="Arial" panose="020B0604020202020204" pitchFamily="34" charset="0"/>
                  <a:cs typeface="Arial" panose="020B0604020202020204" pitchFamily="34" charset="0"/>
                </a:endParaRPr>
              </a:p>
            </p:txBody>
          </p:sp>
        </mc:Choice>
        <mc:Fallback>
          <p:sp>
            <p:nvSpPr>
              <p:cNvPr id="8" name="Rectangle 7">
                <a:extLst>
                  <a:ext uri="{FF2B5EF4-FFF2-40B4-BE49-F238E27FC236}">
                    <a16:creationId xmlns:a16="http://schemas.microsoft.com/office/drawing/2014/main" id="{01FA44BC-C4C0-B540-9BC8-648A56CBE664}"/>
                  </a:ext>
                </a:extLst>
              </p:cNvPr>
              <p:cNvSpPr>
                <a:spLocks noRot="1" noChangeAspect="1" noMove="1" noResize="1" noEditPoints="1" noAdjustHandles="1" noChangeArrowheads="1" noChangeShapeType="1" noTextEdit="1"/>
              </p:cNvSpPr>
              <p:nvPr/>
            </p:nvSpPr>
            <p:spPr>
              <a:xfrm>
                <a:off x="3468077" y="1267385"/>
                <a:ext cx="440633" cy="27699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Rectangle 8">
                <a:extLst>
                  <a:ext uri="{FF2B5EF4-FFF2-40B4-BE49-F238E27FC236}">
                    <a16:creationId xmlns:a16="http://schemas.microsoft.com/office/drawing/2014/main" id="{40D7A94B-E30A-A240-9707-E570AB703835}"/>
                  </a:ext>
                </a:extLst>
              </p:cNvPr>
              <p:cNvSpPr/>
              <p:nvPr/>
            </p:nvSpPr>
            <p:spPr>
              <a:xfrm>
                <a:off x="-511628" y="2079088"/>
                <a:ext cx="7010400" cy="120494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𝐺</m:t>
                      </m:r>
                      <m:r>
                        <a:rPr lang="en-US" sz="1200" i="0">
                          <a:latin typeface="Cambria Math" panose="02040503050406030204" pitchFamily="18" charset="0"/>
                        </a:rPr>
                        <m:t>=</m:t>
                      </m:r>
                      <m:sSub>
                        <m:sSubPr>
                          <m:ctrlPr>
                            <a:rPr lang="en-US" sz="1200" i="1">
                              <a:latin typeface="Cambria Math" panose="02040503050406030204" pitchFamily="18" charset="0"/>
                            </a:rPr>
                          </m:ctrlPr>
                        </m:sSubPr>
                        <m:e>
                          <m:d>
                            <m:dPr>
                              <m:begChr m:val="["/>
                              <m:endChr m:val="]"/>
                              <m:ctrlPr>
                                <a:rPr lang="en-US" sz="1200" i="1">
                                  <a:latin typeface="Cambria Math" panose="02040503050406030204" pitchFamily="18" charset="0"/>
                                </a:rPr>
                              </m:ctrlPr>
                            </m:dPr>
                            <m:e>
                              <m:m>
                                <m:mPr>
                                  <m:mcs>
                                    <m:mc>
                                      <m:mcPr>
                                        <m:count m:val="3"/>
                                        <m:mcJc m:val="center"/>
                                      </m:mcPr>
                                    </m:mc>
                                  </m:mcs>
                                  <m:ctrlPr>
                                    <a:rPr lang="en-US" sz="1200" i="1">
                                      <a:latin typeface="Cambria Math" panose="02040503050406030204" pitchFamily="18" charset="0"/>
                                    </a:rPr>
                                  </m:ctrlPr>
                                </m:mPr>
                                <m:mr>
                                  <m:e>
                                    <m:m>
                                      <m:mPr>
                                        <m:mcs>
                                          <m:mc>
                                            <m:mcPr>
                                              <m:count m:val="2"/>
                                              <m:mcJc m:val="center"/>
                                            </m:mcPr>
                                          </m:mc>
                                        </m:mcs>
                                        <m:ctrlPr>
                                          <a:rPr lang="en-US" sz="1200" i="1">
                                            <a:latin typeface="Cambria Math" panose="02040503050406030204" pitchFamily="18" charset="0"/>
                                          </a:rPr>
                                        </m:ctrlPr>
                                      </m:mPr>
                                      <m:mr>
                                        <m:e>
                                          <m:r>
                                            <a:rPr lang="en-US" sz="1200" i="0">
                                              <a:latin typeface="Cambria Math" panose="02040503050406030204" pitchFamily="18" charset="0"/>
                                            </a:rPr>
                                            <m:t>−</m:t>
                                          </m:r>
                                          <m:func>
                                            <m:funcPr>
                                              <m:ctrlPr>
                                                <a:rPr lang="en-US" sz="1200" i="1">
                                                  <a:latin typeface="Cambria Math" panose="02040503050406030204" pitchFamily="18" charset="0"/>
                                                </a:rPr>
                                              </m:ctrlPr>
                                            </m:funcPr>
                                            <m:fName>
                                              <m:r>
                                                <m:rPr>
                                                  <m:sty m:val="p"/>
                                                </m:rPr>
                                                <a:rPr lang="en-US" sz="1200" i="0">
                                                  <a:latin typeface="Cambria Math" panose="02040503050406030204" pitchFamily="18" charset="0"/>
                                                </a:rPr>
                                                <m:t>log</m:t>
                                              </m:r>
                                            </m:fName>
                                            <m:e>
                                              <m:d>
                                                <m:dPr>
                                                  <m:ctrlPr>
                                                    <a:rPr lang="en-US" sz="1200" i="1">
                                                      <a:latin typeface="Cambria Math" panose="02040503050406030204" pitchFamily="18" charset="0"/>
                                                    </a:rPr>
                                                  </m:ctrlPr>
                                                </m:dPr>
                                                <m:e>
                                                  <m:f>
                                                    <m:fPr>
                                                      <m:type m:val="lin"/>
                                                      <m:ctrlPr>
                                                        <a:rPr lang="en-US" sz="1200" i="1">
                                                          <a:latin typeface="Cambria Math" panose="02040503050406030204" pitchFamily="18" charset="0"/>
                                                        </a:rPr>
                                                      </m:ctrlPr>
                                                    </m:fPr>
                                                    <m:num>
                                                      <m:sSub>
                                                        <m:sSubPr>
                                                          <m:ctrlPr>
                                                            <a:rPr lang="en-US" sz="1200" i="1">
                                                              <a:latin typeface="Cambria Math" panose="02040503050406030204" pitchFamily="18" charset="0"/>
                                                            </a:rPr>
                                                          </m:ctrlPr>
                                                        </m:sSubPr>
                                                        <m:e>
                                                          <m:r>
                                                            <a:rPr lang="en-US" sz="1200" i="1">
                                                              <a:latin typeface="Cambria Math" panose="02040503050406030204" pitchFamily="18" charset="0"/>
                                                            </a:rPr>
                                                            <m:t>𝑟</m:t>
                                                          </m:r>
                                                        </m:e>
                                                        <m:sub>
                                                          <m:r>
                                                            <a:rPr lang="en-US" sz="1200" i="0">
                                                              <a:latin typeface="Cambria Math" panose="02040503050406030204" pitchFamily="18" charset="0"/>
                                                            </a:rPr>
                                                            <m:t>11</m:t>
                                                          </m:r>
                                                        </m:sub>
                                                      </m:sSub>
                                                    </m:num>
                                                    <m:den>
                                                      <m:r>
                                                        <a:rPr lang="en-US" sz="1200" i="0">
                                                          <a:latin typeface="Cambria Math" panose="02040503050406030204" pitchFamily="18" charset="0"/>
                                                        </a:rPr>
                                                        <m:t>100</m:t>
                                                      </m:r>
                                                    </m:den>
                                                  </m:f>
                                                </m:e>
                                              </m:d>
                                            </m:e>
                                          </m:func>
                                        </m:e>
                                        <m:e>
                                          <m:d>
                                            <m:dPr>
                                              <m:begChr m:val=""/>
                                              <m:ctrlPr>
                                                <a:rPr lang="en-US" sz="1200" i="1">
                                                  <a:latin typeface="Cambria Math" panose="02040503050406030204" pitchFamily="18" charset="0"/>
                                                </a:rPr>
                                              </m:ctrlPr>
                                            </m:dPr>
                                            <m:e>
                                              <m:r>
                                                <a:rPr lang="en-US" sz="1200" i="0">
                                                  <a:latin typeface="Cambria Math" panose="02040503050406030204" pitchFamily="18" charset="0"/>
                                                </a:rPr>
                                                <m:t>−(</m:t>
                                              </m:r>
                                              <m:sSub>
                                                <m:sSubPr>
                                                  <m:ctrlPr>
                                                    <a:rPr lang="en-US" sz="1200" i="1">
                                                      <a:latin typeface="Cambria Math" panose="02040503050406030204" pitchFamily="18" charset="0"/>
                                                    </a:rPr>
                                                  </m:ctrlPr>
                                                </m:sSubPr>
                                                <m:e>
                                                  <m:r>
                                                    <a:rPr lang="en-US" sz="1200" i="1">
                                                      <a:latin typeface="Cambria Math" panose="02040503050406030204" pitchFamily="18" charset="0"/>
                                                    </a:rPr>
                                                    <m:t>𝑟</m:t>
                                                  </m:r>
                                                </m:e>
                                                <m:sub>
                                                  <m:r>
                                                    <a:rPr lang="en-US" sz="1200" i="0">
                                                      <a:latin typeface="Cambria Math" panose="02040503050406030204" pitchFamily="18" charset="0"/>
                                                    </a:rPr>
                                                    <m:t>11</m:t>
                                                  </m:r>
                                                </m:sub>
                                              </m:sSub>
                                              <m:r>
                                                <a:rPr lang="en-US" sz="1200" i="0">
                                                  <a:latin typeface="Cambria Math" panose="02040503050406030204" pitchFamily="18" charset="0"/>
                                                </a:rPr>
                                                <m:t>−100</m:t>
                                              </m:r>
                                            </m:e>
                                          </m:d>
                                        </m:e>
                                      </m:mr>
                                      <m:mr>
                                        <m:e>
                                          <m:r>
                                            <a:rPr lang="en-US" sz="1200" i="0">
                                              <a:latin typeface="Cambria Math" panose="02040503050406030204" pitchFamily="18" charset="0"/>
                                            </a:rPr>
                                            <m:t>−</m:t>
                                          </m:r>
                                          <m:func>
                                            <m:funcPr>
                                              <m:ctrlPr>
                                                <a:rPr lang="en-US" sz="1200" i="1">
                                                  <a:latin typeface="Cambria Math" panose="02040503050406030204" pitchFamily="18" charset="0"/>
                                                </a:rPr>
                                              </m:ctrlPr>
                                            </m:funcPr>
                                            <m:fName>
                                              <m:r>
                                                <m:rPr>
                                                  <m:sty m:val="p"/>
                                                </m:rPr>
                                                <a:rPr lang="en-US" sz="1200" i="0">
                                                  <a:latin typeface="Cambria Math" panose="02040503050406030204" pitchFamily="18" charset="0"/>
                                                </a:rPr>
                                                <m:t>log</m:t>
                                              </m:r>
                                            </m:fName>
                                            <m:e>
                                              <m:d>
                                                <m:dPr>
                                                  <m:ctrlPr>
                                                    <a:rPr lang="en-US" sz="1200" i="1">
                                                      <a:latin typeface="Cambria Math" panose="02040503050406030204" pitchFamily="18" charset="0"/>
                                                    </a:rPr>
                                                  </m:ctrlPr>
                                                </m:dPr>
                                                <m:e>
                                                  <m:f>
                                                    <m:fPr>
                                                      <m:type m:val="lin"/>
                                                      <m:ctrlPr>
                                                        <a:rPr lang="en-US" sz="1200" i="1">
                                                          <a:latin typeface="Cambria Math" panose="02040503050406030204" pitchFamily="18" charset="0"/>
                                                        </a:rPr>
                                                      </m:ctrlPr>
                                                    </m:fPr>
                                                    <m:num>
                                                      <m:sSub>
                                                        <m:sSubPr>
                                                          <m:ctrlPr>
                                                            <a:rPr lang="en-US" sz="1200" i="1">
                                                              <a:latin typeface="Cambria Math" panose="02040503050406030204" pitchFamily="18" charset="0"/>
                                                            </a:rPr>
                                                          </m:ctrlPr>
                                                        </m:sSubPr>
                                                        <m:e>
                                                          <m:r>
                                                            <a:rPr lang="en-US" sz="1200" i="1">
                                                              <a:latin typeface="Cambria Math" panose="02040503050406030204" pitchFamily="18" charset="0"/>
                                                            </a:rPr>
                                                            <m:t>𝑟</m:t>
                                                          </m:r>
                                                        </m:e>
                                                        <m:sub>
                                                          <m:r>
                                                            <a:rPr lang="en-US" sz="1200" i="0">
                                                              <a:latin typeface="Cambria Math" panose="02040503050406030204" pitchFamily="18" charset="0"/>
                                                            </a:rPr>
                                                            <m:t>12</m:t>
                                                          </m:r>
                                                        </m:sub>
                                                      </m:sSub>
                                                    </m:num>
                                                    <m:den>
                                                      <m:r>
                                                        <a:rPr lang="en-US" sz="1200" i="0">
                                                          <a:latin typeface="Cambria Math" panose="02040503050406030204" pitchFamily="18" charset="0"/>
                                                        </a:rPr>
                                                        <m:t>100</m:t>
                                                      </m:r>
                                                    </m:den>
                                                  </m:f>
                                                </m:e>
                                              </m:d>
                                            </m:e>
                                          </m:func>
                                        </m:e>
                                        <m:e>
                                          <m:d>
                                            <m:dPr>
                                              <m:begChr m:val=""/>
                                              <m:ctrlPr>
                                                <a:rPr lang="en-US" sz="1200" i="1">
                                                  <a:latin typeface="Cambria Math" panose="02040503050406030204" pitchFamily="18" charset="0"/>
                                                </a:rPr>
                                              </m:ctrlPr>
                                            </m:dPr>
                                            <m:e>
                                              <m:r>
                                                <a:rPr lang="en-US" sz="1200" i="0">
                                                  <a:latin typeface="Cambria Math" panose="02040503050406030204" pitchFamily="18" charset="0"/>
                                                </a:rPr>
                                                <m:t>−(</m:t>
                                              </m:r>
                                              <m:sSub>
                                                <m:sSubPr>
                                                  <m:ctrlPr>
                                                    <a:rPr lang="en-US" sz="1200" i="1">
                                                      <a:latin typeface="Cambria Math" panose="02040503050406030204" pitchFamily="18" charset="0"/>
                                                    </a:rPr>
                                                  </m:ctrlPr>
                                                </m:sSubPr>
                                                <m:e>
                                                  <m:r>
                                                    <a:rPr lang="en-US" sz="1200" i="1">
                                                      <a:latin typeface="Cambria Math" panose="02040503050406030204" pitchFamily="18" charset="0"/>
                                                    </a:rPr>
                                                    <m:t>𝑟</m:t>
                                                  </m:r>
                                                </m:e>
                                                <m:sub>
                                                  <m:r>
                                                    <a:rPr lang="en-US" sz="1200" i="0">
                                                      <a:latin typeface="Cambria Math" panose="02040503050406030204" pitchFamily="18" charset="0"/>
                                                    </a:rPr>
                                                    <m:t>12</m:t>
                                                  </m:r>
                                                </m:sub>
                                              </m:sSub>
                                              <m:r>
                                                <a:rPr lang="en-US" sz="1200" i="0">
                                                  <a:latin typeface="Cambria Math" panose="02040503050406030204" pitchFamily="18" charset="0"/>
                                                </a:rPr>
                                                <m:t>−100</m:t>
                                              </m:r>
                                            </m:e>
                                          </m:d>
                                        </m:e>
                                      </m:mr>
                                      <m:mr>
                                        <m:e>
                                          <m:r>
                                            <a:rPr lang="en-US" sz="1200" i="0">
                                              <a:latin typeface="Cambria Math" panose="02040503050406030204" pitchFamily="18" charset="0"/>
                                            </a:rPr>
                                            <m:t>⋮</m:t>
                                          </m:r>
                                        </m:e>
                                        <m:e>
                                          <m:r>
                                            <a:rPr lang="en-US" sz="1200" i="0">
                                              <a:latin typeface="Cambria Math" panose="02040503050406030204" pitchFamily="18" charset="0"/>
                                            </a:rPr>
                                            <m:t>⋮</m:t>
                                          </m:r>
                                        </m:e>
                                      </m:mr>
                                    </m:m>
                                  </m:e>
                                  <m:e>
                                    <m:m>
                                      <m:mPr>
                                        <m:mcs>
                                          <m:mc>
                                            <m:mcPr>
                                              <m:count m:val="2"/>
                                              <m:mcJc m:val="center"/>
                                            </m:mcPr>
                                          </m:mc>
                                        </m:mcs>
                                        <m:ctrlPr>
                                          <a:rPr lang="en-US" sz="1200" i="1">
                                            <a:latin typeface="Cambria Math" panose="02040503050406030204" pitchFamily="18" charset="0"/>
                                          </a:rPr>
                                        </m:ctrlPr>
                                      </m:mPr>
                                      <m:mr>
                                        <m:e>
                                          <m:r>
                                            <a:rPr lang="en-US" sz="1200" i="0">
                                              <a:latin typeface="Cambria Math" panose="02040503050406030204" pitchFamily="18" charset="0"/>
                                            </a:rPr>
                                            <m:t>1</m:t>
                                          </m:r>
                                        </m:e>
                                        <m:e>
                                          <m:r>
                                            <a:rPr lang="en-US" sz="1200" i="0">
                                              <a:latin typeface="Cambria Math" panose="02040503050406030204" pitchFamily="18" charset="0"/>
                                            </a:rPr>
                                            <m:t>0</m:t>
                                          </m:r>
                                        </m:e>
                                      </m:mr>
                                      <m:mr>
                                        <m:e>
                                          <m:r>
                                            <a:rPr lang="en-US" sz="1200" i="0">
                                              <a:latin typeface="Cambria Math" panose="02040503050406030204" pitchFamily="18" charset="0"/>
                                            </a:rPr>
                                            <m:t>1</m:t>
                                          </m:r>
                                        </m:e>
                                        <m:e>
                                          <m:r>
                                            <a:rPr lang="en-US" sz="1200" i="0">
                                              <a:latin typeface="Cambria Math" panose="02040503050406030204" pitchFamily="18" charset="0"/>
                                            </a:rPr>
                                            <m:t>0</m:t>
                                          </m:r>
                                        </m:e>
                                      </m:mr>
                                      <m:mr>
                                        <m:e>
                                          <m:r>
                                            <a:rPr lang="en-US" sz="1200" i="0">
                                              <a:latin typeface="Cambria Math" panose="02040503050406030204" pitchFamily="18" charset="0"/>
                                            </a:rPr>
                                            <m:t>⋮</m:t>
                                          </m:r>
                                        </m:e>
                                        <m:e>
                                          <m:r>
                                            <a:rPr lang="en-US" sz="1200" i="0">
                                              <a:latin typeface="Cambria Math" panose="02040503050406030204" pitchFamily="18" charset="0"/>
                                            </a:rPr>
                                            <m:t>⋮</m:t>
                                          </m:r>
                                        </m:e>
                                      </m:mr>
                                    </m:m>
                                  </m:e>
                                  <m:e>
                                    <m:m>
                                      <m:mPr>
                                        <m:mcs>
                                          <m:mc>
                                            <m:mcPr>
                                              <m:count m:val="2"/>
                                              <m:mcJc m:val="center"/>
                                            </m:mcPr>
                                          </m:mc>
                                        </m:mcs>
                                        <m:ctrlPr>
                                          <a:rPr lang="en-US" sz="1200" i="1">
                                            <a:latin typeface="Cambria Math" panose="02040503050406030204" pitchFamily="18" charset="0"/>
                                          </a:rPr>
                                        </m:ctrlPr>
                                      </m:mPr>
                                      <m:mr>
                                        <m:e>
                                          <m:r>
                                            <a:rPr lang="en-US" sz="1200" i="0">
                                              <a:latin typeface="Cambria Math" panose="02040503050406030204" pitchFamily="18" charset="0"/>
                                            </a:rPr>
                                            <m:t>⋯</m:t>
                                          </m:r>
                                        </m:e>
                                        <m:e>
                                          <m:r>
                                            <a:rPr lang="en-US" sz="1200" i="0">
                                              <a:latin typeface="Cambria Math" panose="02040503050406030204" pitchFamily="18" charset="0"/>
                                            </a:rPr>
                                            <m:t>0</m:t>
                                          </m:r>
                                        </m:e>
                                      </m:mr>
                                      <m:mr>
                                        <m:e>
                                          <m:r>
                                            <a:rPr lang="en-US" sz="1200" i="0">
                                              <a:latin typeface="Cambria Math" panose="02040503050406030204" pitchFamily="18" charset="0"/>
                                            </a:rPr>
                                            <m:t>⋯</m:t>
                                          </m:r>
                                        </m:e>
                                        <m:e>
                                          <m:r>
                                            <a:rPr lang="en-US" sz="1200" i="0">
                                              <a:latin typeface="Cambria Math" panose="02040503050406030204" pitchFamily="18" charset="0"/>
                                            </a:rPr>
                                            <m:t>0</m:t>
                                          </m:r>
                                        </m:e>
                                      </m:mr>
                                      <m:mr>
                                        <m:e>
                                          <m:r>
                                            <a:rPr lang="en-US" sz="1200" i="0">
                                              <a:latin typeface="Cambria Math" panose="02040503050406030204" pitchFamily="18" charset="0"/>
                                            </a:rPr>
                                            <m:t>⋮</m:t>
                                          </m:r>
                                        </m:e>
                                        <m:e>
                                          <m:r>
                                            <a:rPr lang="en-US" sz="1200" i="0">
                                              <a:latin typeface="Cambria Math" panose="02040503050406030204" pitchFamily="18" charset="0"/>
                                            </a:rPr>
                                            <m:t>⋮</m:t>
                                          </m:r>
                                        </m:e>
                                      </m:mr>
                                    </m:m>
                                  </m:e>
                                </m:mr>
                                <m:mr>
                                  <m:e>
                                    <m:m>
                                      <m:mPr>
                                        <m:mcs>
                                          <m:mc>
                                            <m:mcPr>
                                              <m:count m:val="2"/>
                                              <m:mcJc m:val="center"/>
                                            </m:mcPr>
                                          </m:mc>
                                        </m:mcs>
                                        <m:ctrlPr>
                                          <a:rPr lang="en-US" sz="1200" i="1">
                                            <a:latin typeface="Cambria Math" panose="02040503050406030204" pitchFamily="18" charset="0"/>
                                          </a:rPr>
                                        </m:ctrlPr>
                                      </m:mPr>
                                      <m:mr>
                                        <m:e>
                                          <m:r>
                                            <a:rPr lang="en-US" sz="1200" i="0">
                                              <a:latin typeface="Cambria Math" panose="02040503050406030204" pitchFamily="18" charset="0"/>
                                            </a:rPr>
                                            <m:t>−</m:t>
                                          </m:r>
                                          <m:func>
                                            <m:funcPr>
                                              <m:ctrlPr>
                                                <a:rPr lang="en-US" sz="1200" i="1">
                                                  <a:latin typeface="Cambria Math" panose="02040503050406030204" pitchFamily="18" charset="0"/>
                                                </a:rPr>
                                              </m:ctrlPr>
                                            </m:funcPr>
                                            <m:fName>
                                              <m:r>
                                                <m:rPr>
                                                  <m:sty m:val="p"/>
                                                </m:rPr>
                                                <a:rPr lang="en-US" sz="1200" i="0">
                                                  <a:latin typeface="Cambria Math" panose="02040503050406030204" pitchFamily="18" charset="0"/>
                                                </a:rPr>
                                                <m:t>log</m:t>
                                              </m:r>
                                            </m:fName>
                                            <m:e>
                                              <m:d>
                                                <m:dPr>
                                                  <m:ctrlPr>
                                                    <a:rPr lang="en-US" sz="1200" i="1">
                                                      <a:latin typeface="Cambria Math" panose="02040503050406030204" pitchFamily="18" charset="0"/>
                                                    </a:rPr>
                                                  </m:ctrlPr>
                                                </m:dPr>
                                                <m:e>
                                                  <m:f>
                                                    <m:fPr>
                                                      <m:type m:val="lin"/>
                                                      <m:ctrlPr>
                                                        <a:rPr lang="en-US" sz="1200" i="1">
                                                          <a:latin typeface="Cambria Math" panose="02040503050406030204" pitchFamily="18" charset="0"/>
                                                        </a:rPr>
                                                      </m:ctrlPr>
                                                    </m:fPr>
                                                    <m:num>
                                                      <m:sSub>
                                                        <m:sSubPr>
                                                          <m:ctrlPr>
                                                            <a:rPr lang="en-US" sz="1200" i="1">
                                                              <a:latin typeface="Cambria Math" panose="02040503050406030204" pitchFamily="18" charset="0"/>
                                                            </a:rPr>
                                                          </m:ctrlPr>
                                                        </m:sSubPr>
                                                        <m:e>
                                                          <m:r>
                                                            <a:rPr lang="en-US" sz="1200" i="1">
                                                              <a:latin typeface="Cambria Math" panose="02040503050406030204" pitchFamily="18" charset="0"/>
                                                            </a:rPr>
                                                            <m:t>𝑟</m:t>
                                                          </m:r>
                                                        </m:e>
                                                        <m:sub>
                                                          <m:d>
                                                            <m:dPr>
                                                              <m:begChr m:val=""/>
                                                              <m:ctrlPr>
                                                                <a:rPr lang="en-US" sz="1200" i="1">
                                                                  <a:latin typeface="Cambria Math" panose="02040503050406030204" pitchFamily="18" charset="0"/>
                                                                </a:rPr>
                                                              </m:ctrlPr>
                                                            </m:dPr>
                                                            <m:e>
                                                              <m:r>
                                                                <a:rPr lang="en-US" sz="1200" i="1">
                                                                  <a:latin typeface="Cambria Math" panose="02040503050406030204" pitchFamily="18" charset="0"/>
                                                                </a:rPr>
                                                                <m:t>𝑝</m:t>
                                                              </m:r>
                                                              <m:r>
                                                                <a:rPr lang="en-US" sz="1200" i="0">
                                                                  <a:latin typeface="Cambria Math" panose="02040503050406030204" pitchFamily="18" charset="0"/>
                                                                </a:rPr>
                                                                <m:t>(</m:t>
                                                              </m:r>
                                                              <m:r>
                                                                <a:rPr lang="en-US" sz="1200" i="1">
                                                                  <a:latin typeface="Cambria Math" panose="02040503050406030204" pitchFamily="18" charset="0"/>
                                                                </a:rPr>
                                                                <m:t>𝑝</m:t>
                                                              </m:r>
                                                              <m:r>
                                                                <a:rPr lang="en-US" sz="1200" i="0">
                                                                  <a:latin typeface="Cambria Math" panose="02040503050406030204" pitchFamily="18" charset="0"/>
                                                                </a:rPr>
                                                                <m:t>−1</m:t>
                                                              </m:r>
                                                            </m:e>
                                                          </m:d>
                                                        </m:sub>
                                                      </m:sSub>
                                                    </m:num>
                                                    <m:den>
                                                      <m:r>
                                                        <a:rPr lang="en-US" sz="1200" i="0">
                                                          <a:latin typeface="Cambria Math" panose="02040503050406030204" pitchFamily="18" charset="0"/>
                                                        </a:rPr>
                                                        <m:t>100</m:t>
                                                      </m:r>
                                                    </m:den>
                                                  </m:f>
                                                </m:e>
                                              </m:d>
                                            </m:e>
                                          </m:func>
                                        </m:e>
                                        <m:e>
                                          <m:d>
                                            <m:dPr>
                                              <m:begChr m:val=""/>
                                              <m:ctrlPr>
                                                <a:rPr lang="en-US" sz="1200" i="1">
                                                  <a:latin typeface="Cambria Math" panose="02040503050406030204" pitchFamily="18" charset="0"/>
                                                </a:rPr>
                                              </m:ctrlPr>
                                            </m:dPr>
                                            <m:e>
                                              <m:r>
                                                <a:rPr lang="en-US" sz="1200" i="0">
                                                  <a:latin typeface="Cambria Math" panose="02040503050406030204" pitchFamily="18" charset="0"/>
                                                </a:rPr>
                                                <m:t>−(</m:t>
                                              </m:r>
                                              <m:sSub>
                                                <m:sSubPr>
                                                  <m:ctrlPr>
                                                    <a:rPr lang="en-US" sz="1200" i="1">
                                                      <a:latin typeface="Cambria Math" panose="02040503050406030204" pitchFamily="18" charset="0"/>
                                                    </a:rPr>
                                                  </m:ctrlPr>
                                                </m:sSubPr>
                                                <m:e>
                                                  <m:r>
                                                    <a:rPr lang="en-US" sz="1200" i="1">
                                                      <a:latin typeface="Cambria Math" panose="02040503050406030204" pitchFamily="18" charset="0"/>
                                                    </a:rPr>
                                                    <m:t>𝑟</m:t>
                                                  </m:r>
                                                </m:e>
                                                <m:sub>
                                                  <m:r>
                                                    <a:rPr lang="en-US" sz="1200" i="1">
                                                      <a:latin typeface="Cambria Math" panose="02040503050406030204" pitchFamily="18" charset="0"/>
                                                    </a:rPr>
                                                    <m:t>𝑝</m:t>
                                                  </m:r>
                                                  <m:d>
                                                    <m:dPr>
                                                      <m:ctrlPr>
                                                        <a:rPr lang="en-US" sz="1200" i="1">
                                                          <a:latin typeface="Cambria Math" panose="02040503050406030204" pitchFamily="18" charset="0"/>
                                                        </a:rPr>
                                                      </m:ctrlPr>
                                                    </m:dPr>
                                                    <m:e>
                                                      <m:r>
                                                        <a:rPr lang="en-US" sz="1200" i="1">
                                                          <a:latin typeface="Cambria Math" panose="02040503050406030204" pitchFamily="18" charset="0"/>
                                                        </a:rPr>
                                                        <m:t>𝑝</m:t>
                                                      </m:r>
                                                      <m:r>
                                                        <a:rPr lang="en-US" sz="1200" i="0">
                                                          <a:latin typeface="Cambria Math" panose="02040503050406030204" pitchFamily="18" charset="0"/>
                                                        </a:rPr>
                                                        <m:t>−1</m:t>
                                                      </m:r>
                                                    </m:e>
                                                  </m:d>
                                                </m:sub>
                                              </m:sSub>
                                              <m:r>
                                                <a:rPr lang="en-US" sz="1200" i="0">
                                                  <a:latin typeface="Cambria Math" panose="02040503050406030204" pitchFamily="18" charset="0"/>
                                                </a:rPr>
                                                <m:t>−100</m:t>
                                              </m:r>
                                            </m:e>
                                          </m:d>
                                        </m:e>
                                      </m:mr>
                                    </m:m>
                                  </m:e>
                                  <m:e>
                                    <m:m>
                                      <m:mPr>
                                        <m:mcs>
                                          <m:mc>
                                            <m:mcPr>
                                              <m:count m:val="2"/>
                                              <m:mcJc m:val="center"/>
                                            </m:mcPr>
                                          </m:mc>
                                        </m:mcs>
                                        <m:ctrlPr>
                                          <a:rPr lang="en-US" sz="1200" i="1">
                                            <a:latin typeface="Cambria Math" panose="02040503050406030204" pitchFamily="18" charset="0"/>
                                          </a:rPr>
                                        </m:ctrlPr>
                                      </m:mPr>
                                      <m:mr>
                                        <m:e>
                                          <m:r>
                                            <a:rPr lang="en-US" sz="1200" i="0">
                                              <a:latin typeface="Cambria Math" panose="02040503050406030204" pitchFamily="18" charset="0"/>
                                            </a:rPr>
                                            <m:t>0</m:t>
                                          </m:r>
                                        </m:e>
                                        <m:e>
                                          <m:r>
                                            <a:rPr lang="en-US" sz="1200" i="0">
                                              <a:latin typeface="Cambria Math" panose="02040503050406030204" pitchFamily="18" charset="0"/>
                                            </a:rPr>
                                            <m:t>⋯</m:t>
                                          </m:r>
                                        </m:e>
                                      </m:mr>
                                    </m:m>
                                  </m:e>
                                  <m:e>
                                    <m:m>
                                      <m:mPr>
                                        <m:mcs>
                                          <m:mc>
                                            <m:mcPr>
                                              <m:count m:val="2"/>
                                              <m:mcJc m:val="center"/>
                                            </m:mcPr>
                                          </m:mc>
                                        </m:mcs>
                                        <m:ctrlPr>
                                          <a:rPr lang="en-US" sz="1200" i="1">
                                            <a:latin typeface="Cambria Math" panose="02040503050406030204" pitchFamily="18" charset="0"/>
                                          </a:rPr>
                                        </m:ctrlPr>
                                      </m:mPr>
                                      <m:mr>
                                        <m:e>
                                          <m:r>
                                            <a:rPr lang="en-US" sz="1200" i="0">
                                              <a:latin typeface="Cambria Math" panose="02040503050406030204" pitchFamily="18" charset="0"/>
                                            </a:rPr>
                                            <m:t>0</m:t>
                                          </m:r>
                                        </m:e>
                                        <m:e>
                                          <m:r>
                                            <a:rPr lang="en-US" sz="1200" i="0">
                                              <a:latin typeface="Cambria Math" panose="02040503050406030204" pitchFamily="18" charset="0"/>
                                            </a:rPr>
                                            <m:t>1</m:t>
                                          </m:r>
                                        </m:e>
                                      </m:mr>
                                    </m:m>
                                  </m:e>
                                </m:mr>
                                <m:mr>
                                  <m:e>
                                    <m:m>
                                      <m:mPr>
                                        <m:mcs>
                                          <m:mc>
                                            <m:mcPr>
                                              <m:count m:val="2"/>
                                              <m:mcJc m:val="center"/>
                                            </m:mcPr>
                                          </m:mc>
                                        </m:mcs>
                                        <m:ctrlPr>
                                          <a:rPr lang="en-US" sz="1200" i="1">
                                            <a:latin typeface="Cambria Math" panose="02040503050406030204" pitchFamily="18" charset="0"/>
                                          </a:rPr>
                                        </m:ctrlPr>
                                      </m:mPr>
                                      <m:mr>
                                        <m:e>
                                          <m:r>
                                            <a:rPr lang="en-US" sz="1200" i="0">
                                              <a:latin typeface="Cambria Math" panose="02040503050406030204" pitchFamily="18" charset="0"/>
                                            </a:rPr>
                                            <m:t>−</m:t>
                                          </m:r>
                                          <m:func>
                                            <m:funcPr>
                                              <m:ctrlPr>
                                                <a:rPr lang="en-US" sz="1200" i="1">
                                                  <a:latin typeface="Cambria Math" panose="02040503050406030204" pitchFamily="18" charset="0"/>
                                                </a:rPr>
                                              </m:ctrlPr>
                                            </m:funcPr>
                                            <m:fName>
                                              <m:r>
                                                <m:rPr>
                                                  <m:sty m:val="p"/>
                                                </m:rPr>
                                                <a:rPr lang="en-US" sz="1200" i="0">
                                                  <a:latin typeface="Cambria Math" panose="02040503050406030204" pitchFamily="18" charset="0"/>
                                                </a:rPr>
                                                <m:t>log</m:t>
                                              </m:r>
                                            </m:fName>
                                            <m:e>
                                              <m:d>
                                                <m:dPr>
                                                  <m:ctrlPr>
                                                    <a:rPr lang="en-US" sz="1200" i="1">
                                                      <a:latin typeface="Cambria Math" panose="02040503050406030204" pitchFamily="18" charset="0"/>
                                                    </a:rPr>
                                                  </m:ctrlPr>
                                                </m:dPr>
                                                <m:e>
                                                  <m:f>
                                                    <m:fPr>
                                                      <m:type m:val="lin"/>
                                                      <m:ctrlPr>
                                                        <a:rPr lang="en-US" sz="1200" i="1">
                                                          <a:latin typeface="Cambria Math" panose="02040503050406030204" pitchFamily="18" charset="0"/>
                                                        </a:rPr>
                                                      </m:ctrlPr>
                                                    </m:fPr>
                                                    <m:num>
                                                      <m:sSub>
                                                        <m:sSubPr>
                                                          <m:ctrlPr>
                                                            <a:rPr lang="en-US" sz="1200" i="1">
                                                              <a:latin typeface="Cambria Math" panose="02040503050406030204" pitchFamily="18" charset="0"/>
                                                            </a:rPr>
                                                          </m:ctrlPr>
                                                        </m:sSubPr>
                                                        <m:e>
                                                          <m:r>
                                                            <a:rPr lang="en-US" sz="1200" i="1">
                                                              <a:latin typeface="Cambria Math" panose="02040503050406030204" pitchFamily="18" charset="0"/>
                                                            </a:rPr>
                                                            <m:t>𝑟</m:t>
                                                          </m:r>
                                                        </m:e>
                                                        <m:sub>
                                                          <m:r>
                                                            <a:rPr lang="en-US" sz="1200" i="1">
                                                              <a:latin typeface="Cambria Math" panose="02040503050406030204" pitchFamily="18" charset="0"/>
                                                            </a:rPr>
                                                            <m:t>𝑝𝑞</m:t>
                                                          </m:r>
                                                        </m:sub>
                                                      </m:sSub>
                                                    </m:num>
                                                    <m:den>
                                                      <m:r>
                                                        <a:rPr lang="en-US" sz="1200" i="0">
                                                          <a:latin typeface="Cambria Math" panose="02040503050406030204" pitchFamily="18" charset="0"/>
                                                        </a:rPr>
                                                        <m:t>100</m:t>
                                                      </m:r>
                                                    </m:den>
                                                  </m:f>
                                                </m:e>
                                              </m:d>
                                            </m:e>
                                          </m:func>
                                        </m:e>
                                        <m:e>
                                          <m:d>
                                            <m:dPr>
                                              <m:begChr m:val=""/>
                                              <m:ctrlPr>
                                                <a:rPr lang="en-US" sz="1200" i="1">
                                                  <a:latin typeface="Cambria Math" panose="02040503050406030204" pitchFamily="18" charset="0"/>
                                                </a:rPr>
                                              </m:ctrlPr>
                                            </m:dPr>
                                            <m:e>
                                              <m:r>
                                                <a:rPr lang="en-US" sz="1200" i="0">
                                                  <a:latin typeface="Cambria Math" panose="02040503050406030204" pitchFamily="18" charset="0"/>
                                                </a:rPr>
                                                <m:t>−</m:t>
                                              </m:r>
                                              <m:sSub>
                                                <m:sSubPr>
                                                  <m:ctrlPr>
                                                    <a:rPr lang="en-US" sz="1200" i="1">
                                                      <a:latin typeface="Cambria Math" panose="02040503050406030204" pitchFamily="18" charset="0"/>
                                                    </a:rPr>
                                                  </m:ctrlPr>
                                                </m:sSubPr>
                                                <m:e>
                                                  <m:d>
                                                    <m:dPr>
                                                      <m:endChr m:val=""/>
                                                      <m:ctrlPr>
                                                        <a:rPr lang="en-US" sz="1200" i="1">
                                                          <a:latin typeface="Cambria Math" panose="02040503050406030204" pitchFamily="18" charset="0"/>
                                                        </a:rPr>
                                                      </m:ctrlPr>
                                                    </m:dPr>
                                                    <m:e>
                                                      <m:r>
                                                        <a:rPr lang="en-US" sz="1200" i="1">
                                                          <a:latin typeface="Cambria Math" panose="02040503050406030204" pitchFamily="18" charset="0"/>
                                                        </a:rPr>
                                                        <m:t>𝑟</m:t>
                                                      </m:r>
                                                    </m:e>
                                                  </m:d>
                                                </m:e>
                                                <m:sub>
                                                  <m:r>
                                                    <a:rPr lang="en-US" sz="1200" i="1">
                                                      <a:latin typeface="Cambria Math" panose="02040503050406030204" pitchFamily="18" charset="0"/>
                                                    </a:rPr>
                                                    <m:t>𝑝𝑞</m:t>
                                                  </m:r>
                                                </m:sub>
                                              </m:sSub>
                                              <m:r>
                                                <a:rPr lang="en-US" sz="1200" i="0">
                                                  <a:latin typeface="Cambria Math" panose="02040503050406030204" pitchFamily="18" charset="0"/>
                                                </a:rPr>
                                                <m:t>−100</m:t>
                                              </m:r>
                                            </m:e>
                                          </m:d>
                                        </m:e>
                                      </m:mr>
                                    </m:m>
                                  </m:e>
                                  <m:e>
                                    <m:m>
                                      <m:mPr>
                                        <m:mcs>
                                          <m:mc>
                                            <m:mcPr>
                                              <m:count m:val="2"/>
                                              <m:mcJc m:val="center"/>
                                            </m:mcPr>
                                          </m:mc>
                                        </m:mcs>
                                        <m:ctrlPr>
                                          <a:rPr lang="en-US" sz="1200" i="1">
                                            <a:latin typeface="Cambria Math" panose="02040503050406030204" pitchFamily="18" charset="0"/>
                                          </a:rPr>
                                        </m:ctrlPr>
                                      </m:mPr>
                                      <m:mr>
                                        <m:e>
                                          <m:r>
                                            <a:rPr lang="en-US" sz="1200" i="0">
                                              <a:latin typeface="Cambria Math" panose="02040503050406030204" pitchFamily="18" charset="0"/>
                                            </a:rPr>
                                            <m:t>0</m:t>
                                          </m:r>
                                        </m:e>
                                        <m:e>
                                          <m:r>
                                            <a:rPr lang="en-US" sz="1200" i="0">
                                              <a:latin typeface="Cambria Math" panose="02040503050406030204" pitchFamily="18" charset="0"/>
                                            </a:rPr>
                                            <m:t>⋯</m:t>
                                          </m:r>
                                        </m:e>
                                      </m:mr>
                                    </m:m>
                                  </m:e>
                                  <m:e>
                                    <m:m>
                                      <m:mPr>
                                        <m:mcs>
                                          <m:mc>
                                            <m:mcPr>
                                              <m:count m:val="2"/>
                                              <m:mcJc m:val="center"/>
                                            </m:mcPr>
                                          </m:mc>
                                        </m:mcs>
                                        <m:ctrlPr>
                                          <a:rPr lang="en-US" sz="1200" i="1">
                                            <a:latin typeface="Cambria Math" panose="02040503050406030204" pitchFamily="18" charset="0"/>
                                          </a:rPr>
                                        </m:ctrlPr>
                                      </m:mPr>
                                      <m:mr>
                                        <m:e>
                                          <m:r>
                                            <a:rPr lang="en-US" sz="1200" i="0">
                                              <a:latin typeface="Cambria Math" panose="02040503050406030204" pitchFamily="18" charset="0"/>
                                            </a:rPr>
                                            <m:t>0</m:t>
                                          </m:r>
                                        </m:e>
                                        <m:e>
                                          <m:r>
                                            <a:rPr lang="en-US" sz="1200" i="0">
                                              <a:latin typeface="Cambria Math" panose="02040503050406030204" pitchFamily="18" charset="0"/>
                                            </a:rPr>
                                            <m:t>1</m:t>
                                          </m:r>
                                        </m:e>
                                      </m:mr>
                                    </m:m>
                                  </m:e>
                                </m:mr>
                              </m:m>
                            </m:e>
                          </m:d>
                        </m:e>
                        <m:sub>
                          <m:d>
                            <m:dPr>
                              <m:begChr m:val=""/>
                              <m:ctrlPr>
                                <a:rPr lang="en-US" sz="1200" i="1">
                                  <a:latin typeface="Cambria Math" panose="02040503050406030204" pitchFamily="18" charset="0"/>
                                </a:rPr>
                              </m:ctrlPr>
                            </m:dPr>
                            <m:e>
                              <m:r>
                                <a:rPr lang="en-US" sz="1200" i="1">
                                  <a:latin typeface="Cambria Math" panose="02040503050406030204" pitchFamily="18" charset="0"/>
                                </a:rPr>
                                <m:t>𝑝𝑞</m:t>
                              </m:r>
                              <m:r>
                                <a:rPr lang="en-US" sz="1200" i="0">
                                  <a:latin typeface="Cambria Math" panose="02040503050406030204" pitchFamily="18" charset="0"/>
                                </a:rPr>
                                <m:t>×(</m:t>
                              </m:r>
                              <m:r>
                                <a:rPr lang="en-US" sz="1200" i="1">
                                  <a:latin typeface="Cambria Math" panose="02040503050406030204" pitchFamily="18" charset="0"/>
                                </a:rPr>
                                <m:t>𝑝</m:t>
                              </m:r>
                              <m:r>
                                <a:rPr lang="en-US" sz="1200" i="0">
                                  <a:latin typeface="Cambria Math" panose="02040503050406030204" pitchFamily="18" charset="0"/>
                                </a:rPr>
                                <m:t>+2</m:t>
                              </m:r>
                            </m:e>
                          </m:d>
                        </m:sub>
                      </m:sSub>
                    </m:oMath>
                  </m:oMathPara>
                </a14:m>
                <a:endParaRPr lang="en-US" sz="1200" dirty="0">
                  <a:latin typeface="Arial" panose="020B0604020202020204" pitchFamily="34" charset="0"/>
                  <a:cs typeface="Arial" panose="020B0604020202020204" pitchFamily="34" charset="0"/>
                </a:endParaRPr>
              </a:p>
            </p:txBody>
          </p:sp>
        </mc:Choice>
        <mc:Fallback>
          <p:sp>
            <p:nvSpPr>
              <p:cNvPr id="9" name="Rectangle 8">
                <a:extLst>
                  <a:ext uri="{FF2B5EF4-FFF2-40B4-BE49-F238E27FC236}">
                    <a16:creationId xmlns:a16="http://schemas.microsoft.com/office/drawing/2014/main" id="{40D7A94B-E30A-A240-9707-E570AB703835}"/>
                  </a:ext>
                </a:extLst>
              </p:cNvPr>
              <p:cNvSpPr>
                <a:spLocks noRot="1" noChangeAspect="1" noMove="1" noResize="1" noEditPoints="1" noAdjustHandles="1" noChangeArrowheads="1" noChangeShapeType="1" noTextEdit="1"/>
              </p:cNvSpPr>
              <p:nvPr/>
            </p:nvSpPr>
            <p:spPr>
              <a:xfrm>
                <a:off x="-511628" y="2079088"/>
                <a:ext cx="7010400" cy="1204945"/>
              </a:xfrm>
              <a:prstGeom prst="rect">
                <a:avLst/>
              </a:prstGeom>
              <a:blipFill>
                <a:blip r:embed="rId4"/>
                <a:stretch>
                  <a:fillRect t="-21875" b="-6458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Rectangle 9">
                <a:extLst>
                  <a:ext uri="{FF2B5EF4-FFF2-40B4-BE49-F238E27FC236}">
                    <a16:creationId xmlns:a16="http://schemas.microsoft.com/office/drawing/2014/main" id="{E921126F-5AA2-5D4C-B59B-4745A1A55ECB}"/>
                  </a:ext>
                </a:extLst>
              </p:cNvPr>
              <p:cNvSpPr/>
              <p:nvPr/>
            </p:nvSpPr>
            <p:spPr>
              <a:xfrm>
                <a:off x="530023" y="3333690"/>
                <a:ext cx="1387688" cy="9622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𝑚</m:t>
                      </m:r>
                      <m:r>
                        <a:rPr lang="en-US" sz="1200" i="0">
                          <a:latin typeface="Cambria Math" panose="02040503050406030204" pitchFamily="18" charset="0"/>
                        </a:rPr>
                        <m:t>=</m:t>
                      </m:r>
                      <m:sSub>
                        <m:sSubPr>
                          <m:ctrlPr>
                            <a:rPr lang="en-US" sz="1200" i="1">
                              <a:latin typeface="Cambria Math" panose="02040503050406030204" pitchFamily="18" charset="0"/>
                            </a:rPr>
                          </m:ctrlPr>
                        </m:sSubPr>
                        <m:e>
                          <m:d>
                            <m:dPr>
                              <m:begChr m:val="["/>
                              <m:endChr m:val="]"/>
                              <m:ctrlPr>
                                <a:rPr lang="en-US" sz="1200" i="1">
                                  <a:latin typeface="Cambria Math" panose="02040503050406030204" pitchFamily="18" charset="0"/>
                                </a:rPr>
                              </m:ctrlPr>
                            </m:dPr>
                            <m:e>
                              <m:m>
                                <m:mPr>
                                  <m:mcs>
                                    <m:mc>
                                      <m:mcPr>
                                        <m:count m:val="1"/>
                                        <m:mcJc m:val="center"/>
                                      </m:mcPr>
                                    </m:mc>
                                  </m:mcs>
                                  <m:ctrlPr>
                                    <a:rPr lang="en-US" sz="1200" i="1">
                                      <a:latin typeface="Cambria Math" panose="02040503050406030204" pitchFamily="18" charset="0"/>
                                    </a:rPr>
                                  </m:ctrlPr>
                                </m:mPr>
                                <m:mr>
                                  <m:e>
                                    <m:r>
                                      <a:rPr lang="en-US" sz="1200" i="1">
                                        <a:latin typeface="Cambria Math" panose="02040503050406030204" pitchFamily="18" charset="0"/>
                                      </a:rPr>
                                      <m:t>𝑛</m:t>
                                    </m:r>
                                  </m:e>
                                </m:mr>
                                <m:mr>
                                  <m:e>
                                    <m:r>
                                      <a:rPr lang="en-US" sz="1200" i="1">
                                        <a:latin typeface="Cambria Math" panose="02040503050406030204" pitchFamily="18" charset="0"/>
                                      </a:rPr>
                                      <m:t>𝐾</m:t>
                                    </m:r>
                                  </m:e>
                                </m:mr>
                                <m:mr>
                                  <m:e>
                                    <m:m>
                                      <m:mPr>
                                        <m:mcs>
                                          <m:mc>
                                            <m:mcPr>
                                              <m:count m:val="1"/>
                                              <m:mcJc m:val="center"/>
                                            </m:mcPr>
                                          </m:mc>
                                        </m:mcs>
                                        <m:ctrlPr>
                                          <a:rPr lang="en-US" sz="1200" i="1">
                                            <a:latin typeface="Cambria Math" panose="02040503050406030204" pitchFamily="18" charset="0"/>
                                          </a:rPr>
                                        </m:ctrlPr>
                                      </m:mPr>
                                      <m:mr>
                                        <m:e>
                                          <m:sSub>
                                            <m:sSubPr>
                                              <m:ctrlPr>
                                                <a:rPr lang="en-US" sz="1200" i="1">
                                                  <a:latin typeface="Cambria Math" panose="02040503050406030204" pitchFamily="18" charset="0"/>
                                                </a:rPr>
                                              </m:ctrlPr>
                                            </m:sSubPr>
                                            <m:e>
                                              <m:r>
                                                <a:rPr lang="en-US" sz="1200" i="1">
                                                  <a:latin typeface="Cambria Math" panose="02040503050406030204" pitchFamily="18" charset="0"/>
                                                </a:rPr>
                                                <m:t>𝑀</m:t>
                                              </m:r>
                                            </m:e>
                                            <m:sub>
                                              <m:r>
                                                <a:rPr lang="en-US" sz="1200" i="1">
                                                  <a:latin typeface="Cambria Math" panose="02040503050406030204" pitchFamily="18" charset="0"/>
                                                </a:rPr>
                                                <m:t>𝐿</m:t>
                                              </m:r>
                                              <m:r>
                                                <a:rPr lang="en-US" sz="1200" i="0">
                                                  <a:latin typeface="Cambria Math" panose="02040503050406030204" pitchFamily="18" charset="0"/>
                                                </a:rPr>
                                                <m:t>1</m:t>
                                              </m:r>
                                            </m:sub>
                                          </m:sSub>
                                        </m:e>
                                      </m:mr>
                                      <m:mr>
                                        <m:e>
                                          <m:r>
                                            <a:rPr lang="en-US" sz="1200" i="0">
                                              <a:latin typeface="Cambria Math" panose="02040503050406030204" pitchFamily="18" charset="0"/>
                                            </a:rPr>
                                            <m:t>⋮</m:t>
                                          </m:r>
                                        </m:e>
                                      </m:mr>
                                      <m:mr>
                                        <m:e>
                                          <m:sSub>
                                            <m:sSubPr>
                                              <m:ctrlPr>
                                                <a:rPr lang="en-US" sz="1200" i="1">
                                                  <a:latin typeface="Cambria Math" panose="02040503050406030204" pitchFamily="18" charset="0"/>
                                                </a:rPr>
                                              </m:ctrlPr>
                                            </m:sSubPr>
                                            <m:e>
                                              <m:r>
                                                <a:rPr lang="en-US" sz="1200" i="1">
                                                  <a:latin typeface="Cambria Math" panose="02040503050406030204" pitchFamily="18" charset="0"/>
                                                </a:rPr>
                                                <m:t>𝑀</m:t>
                                              </m:r>
                                            </m:e>
                                            <m:sub>
                                              <m:r>
                                                <a:rPr lang="en-US" sz="1200" i="1">
                                                  <a:latin typeface="Cambria Math" panose="02040503050406030204" pitchFamily="18" charset="0"/>
                                                </a:rPr>
                                                <m:t>𝐿𝑖</m:t>
                                              </m:r>
                                            </m:sub>
                                          </m:sSub>
                                        </m:e>
                                      </m:mr>
                                    </m:m>
                                  </m:e>
                                </m:mr>
                              </m:m>
                            </m:e>
                          </m:d>
                        </m:e>
                        <m:sub>
                          <m:d>
                            <m:dPr>
                              <m:endChr m:val=""/>
                              <m:ctrlPr>
                                <a:rPr lang="en-US" sz="1200" i="1">
                                  <a:latin typeface="Cambria Math" panose="02040503050406030204" pitchFamily="18" charset="0"/>
                                </a:rPr>
                              </m:ctrlPr>
                            </m:dPr>
                            <m:e>
                              <m:r>
                                <a:rPr lang="en-US" sz="1200" i="1">
                                  <a:latin typeface="Cambria Math" panose="02040503050406030204" pitchFamily="18" charset="0"/>
                                </a:rPr>
                                <m:t>𝑝</m:t>
                              </m:r>
                              <m:r>
                                <a:rPr lang="en-US" sz="1200" i="0">
                                  <a:latin typeface="Cambria Math" panose="02040503050406030204" pitchFamily="18" charset="0"/>
                                </a:rPr>
                                <m:t>+2)×1</m:t>
                              </m:r>
                            </m:e>
                          </m:d>
                        </m:sub>
                      </m:sSub>
                    </m:oMath>
                  </m:oMathPara>
                </a14:m>
                <a:endParaRPr lang="en-US" sz="1200" dirty="0">
                  <a:latin typeface="Arial" panose="020B0604020202020204" pitchFamily="34" charset="0"/>
                  <a:cs typeface="Arial" panose="020B0604020202020204" pitchFamily="34" charset="0"/>
                </a:endParaRPr>
              </a:p>
            </p:txBody>
          </p:sp>
        </mc:Choice>
        <mc:Fallback>
          <p:sp>
            <p:nvSpPr>
              <p:cNvPr id="10" name="Rectangle 9">
                <a:extLst>
                  <a:ext uri="{FF2B5EF4-FFF2-40B4-BE49-F238E27FC236}">
                    <a16:creationId xmlns:a16="http://schemas.microsoft.com/office/drawing/2014/main" id="{E921126F-5AA2-5D4C-B59B-4745A1A55ECB}"/>
                  </a:ext>
                </a:extLst>
              </p:cNvPr>
              <p:cNvSpPr>
                <a:spLocks noRot="1" noChangeAspect="1" noMove="1" noResize="1" noEditPoints="1" noAdjustHandles="1" noChangeArrowheads="1" noChangeShapeType="1" noTextEdit="1"/>
              </p:cNvSpPr>
              <p:nvPr/>
            </p:nvSpPr>
            <p:spPr>
              <a:xfrm>
                <a:off x="530023" y="3333690"/>
                <a:ext cx="1387688" cy="962251"/>
              </a:xfrm>
              <a:prstGeom prst="rect">
                <a:avLst/>
              </a:prstGeom>
              <a:blipFill>
                <a:blip r:embed="rId5"/>
                <a:stretch>
                  <a:fillRect b="-2987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Rectangle 10">
                <a:extLst>
                  <a:ext uri="{FF2B5EF4-FFF2-40B4-BE49-F238E27FC236}">
                    <a16:creationId xmlns:a16="http://schemas.microsoft.com/office/drawing/2014/main" id="{86B7DBA2-15EF-804A-819C-696355F2551C}"/>
                  </a:ext>
                </a:extLst>
              </p:cNvPr>
              <p:cNvSpPr/>
              <p:nvPr/>
            </p:nvSpPr>
            <p:spPr>
              <a:xfrm>
                <a:off x="2897536" y="3333690"/>
                <a:ext cx="2022348" cy="10848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𝑑</m:t>
                      </m:r>
                      <m:r>
                        <a:rPr lang="en-US" sz="1200" i="0">
                          <a:latin typeface="Cambria Math" panose="02040503050406030204" pitchFamily="18" charset="0"/>
                        </a:rPr>
                        <m:t>=</m:t>
                      </m:r>
                      <m:sSub>
                        <m:sSubPr>
                          <m:ctrlPr>
                            <a:rPr lang="en-US" sz="1200" i="1">
                              <a:latin typeface="Cambria Math" panose="02040503050406030204" pitchFamily="18" charset="0"/>
                            </a:rPr>
                          </m:ctrlPr>
                        </m:sSubPr>
                        <m:e>
                          <m:d>
                            <m:dPr>
                              <m:begChr m:val="["/>
                              <m:endChr m:val="]"/>
                              <m:ctrlPr>
                                <a:rPr lang="en-US" sz="1200" i="1">
                                  <a:latin typeface="Cambria Math" panose="02040503050406030204" pitchFamily="18" charset="0"/>
                                </a:rPr>
                              </m:ctrlPr>
                            </m:dPr>
                            <m:e>
                              <m:m>
                                <m:mPr>
                                  <m:mcs>
                                    <m:mc>
                                      <m:mcPr>
                                        <m:count m:val="1"/>
                                        <m:mcJc m:val="center"/>
                                      </m:mcPr>
                                    </m:mc>
                                  </m:mcs>
                                  <m:ctrlPr>
                                    <a:rPr lang="en-US" sz="1200" i="1">
                                      <a:latin typeface="Cambria Math" panose="02040503050406030204" pitchFamily="18" charset="0"/>
                                    </a:rPr>
                                  </m:ctrlPr>
                                </m:mPr>
                                <m:mr>
                                  <m:e>
                                    <m:func>
                                      <m:funcPr>
                                        <m:ctrlPr>
                                          <a:rPr lang="en-US" sz="1200" i="1">
                                            <a:latin typeface="Cambria Math" panose="02040503050406030204" pitchFamily="18" charset="0"/>
                                          </a:rPr>
                                        </m:ctrlPr>
                                      </m:funcPr>
                                      <m:fName>
                                        <m:r>
                                          <m:rPr>
                                            <m:sty m:val="p"/>
                                          </m:rPr>
                                          <a:rPr lang="en-US" sz="1200" i="0">
                                            <a:latin typeface="Cambria Math" panose="02040503050406030204" pitchFamily="18" charset="0"/>
                                          </a:rPr>
                                          <m:t>log</m:t>
                                        </m:r>
                                      </m:fName>
                                      <m:e>
                                        <m:sSub>
                                          <m:sSubPr>
                                            <m:ctrlPr>
                                              <a:rPr lang="en-US" sz="1200" i="1">
                                                <a:latin typeface="Cambria Math" panose="02040503050406030204" pitchFamily="18" charset="0"/>
                                              </a:rPr>
                                            </m:ctrlPr>
                                          </m:sSubPr>
                                          <m:e>
                                            <m:r>
                                              <a:rPr lang="en-US" sz="1200" i="1">
                                                <a:latin typeface="Cambria Math" panose="02040503050406030204" pitchFamily="18" charset="0"/>
                                              </a:rPr>
                                              <m:t>𝐴</m:t>
                                            </m:r>
                                          </m:e>
                                          <m:sub>
                                            <m:r>
                                              <a:rPr lang="en-US" sz="1200" i="0">
                                                <a:latin typeface="Cambria Math" panose="02040503050406030204" pitchFamily="18" charset="0"/>
                                              </a:rPr>
                                              <m:t>11</m:t>
                                            </m:r>
                                          </m:sub>
                                        </m:sSub>
                                        <m:r>
                                          <a:rPr lang="en-US" sz="1200" i="0">
                                            <a:latin typeface="Cambria Math" panose="02040503050406030204" pitchFamily="18" charset="0"/>
                                          </a:rPr>
                                          <m:t>+3.0</m:t>
                                        </m:r>
                                      </m:e>
                                    </m:func>
                                  </m:e>
                                </m:mr>
                                <m:mr>
                                  <m:e>
                                    <m:func>
                                      <m:funcPr>
                                        <m:ctrlPr>
                                          <a:rPr lang="en-US" sz="1200" i="1">
                                            <a:latin typeface="Cambria Math" panose="02040503050406030204" pitchFamily="18" charset="0"/>
                                          </a:rPr>
                                        </m:ctrlPr>
                                      </m:funcPr>
                                      <m:fName>
                                        <m:r>
                                          <m:rPr>
                                            <m:sty m:val="p"/>
                                          </m:rPr>
                                          <a:rPr lang="en-US" sz="1200" i="0">
                                            <a:latin typeface="Cambria Math" panose="02040503050406030204" pitchFamily="18" charset="0"/>
                                          </a:rPr>
                                          <m:t>log</m:t>
                                        </m:r>
                                      </m:fName>
                                      <m:e>
                                        <m:sSub>
                                          <m:sSubPr>
                                            <m:ctrlPr>
                                              <a:rPr lang="en-US" sz="1200" i="1">
                                                <a:latin typeface="Cambria Math" panose="02040503050406030204" pitchFamily="18" charset="0"/>
                                              </a:rPr>
                                            </m:ctrlPr>
                                          </m:sSubPr>
                                          <m:e>
                                            <m:r>
                                              <a:rPr lang="en-US" sz="1200" i="1">
                                                <a:latin typeface="Cambria Math" panose="02040503050406030204" pitchFamily="18" charset="0"/>
                                              </a:rPr>
                                              <m:t>𝐴</m:t>
                                            </m:r>
                                          </m:e>
                                          <m:sub>
                                            <m:r>
                                              <a:rPr lang="en-US" sz="1200" i="0">
                                                <a:latin typeface="Cambria Math" panose="02040503050406030204" pitchFamily="18" charset="0"/>
                                              </a:rPr>
                                              <m:t>12</m:t>
                                            </m:r>
                                          </m:sub>
                                        </m:sSub>
                                        <m:r>
                                          <a:rPr lang="en-US" sz="1200" i="0">
                                            <a:latin typeface="Cambria Math" panose="02040503050406030204" pitchFamily="18" charset="0"/>
                                          </a:rPr>
                                          <m:t>+3.0</m:t>
                                        </m:r>
                                      </m:e>
                                    </m:func>
                                  </m:e>
                                </m:mr>
                                <m:mr>
                                  <m:e>
                                    <m:m>
                                      <m:mPr>
                                        <m:mcs>
                                          <m:mc>
                                            <m:mcPr>
                                              <m:count m:val="1"/>
                                              <m:mcJc m:val="center"/>
                                            </m:mcPr>
                                          </m:mc>
                                        </m:mcs>
                                        <m:ctrlPr>
                                          <a:rPr lang="en-US" sz="1200" i="1">
                                            <a:latin typeface="Cambria Math" panose="02040503050406030204" pitchFamily="18" charset="0"/>
                                          </a:rPr>
                                        </m:ctrlPr>
                                      </m:mPr>
                                      <m:mr>
                                        <m:e>
                                          <m:r>
                                            <a:rPr lang="en-US" sz="1200" i="0">
                                              <a:latin typeface="Cambria Math" panose="02040503050406030204" pitchFamily="18" charset="0"/>
                                            </a:rPr>
                                            <m:t>⋮</m:t>
                                          </m:r>
                                        </m:e>
                                      </m:mr>
                                      <m:mr>
                                        <m:e>
                                          <m:func>
                                            <m:funcPr>
                                              <m:ctrlPr>
                                                <a:rPr lang="en-US" sz="1200" i="1">
                                                  <a:latin typeface="Cambria Math" panose="02040503050406030204" pitchFamily="18" charset="0"/>
                                                </a:rPr>
                                              </m:ctrlPr>
                                            </m:funcPr>
                                            <m:fName>
                                              <m:r>
                                                <m:rPr>
                                                  <m:sty m:val="p"/>
                                                </m:rPr>
                                                <a:rPr lang="en-US" sz="1200" i="0">
                                                  <a:latin typeface="Cambria Math" panose="02040503050406030204" pitchFamily="18" charset="0"/>
                                                </a:rPr>
                                                <m:t>log</m:t>
                                              </m:r>
                                            </m:fName>
                                            <m:e>
                                              <m:sSub>
                                                <m:sSubPr>
                                                  <m:ctrlPr>
                                                    <a:rPr lang="en-US" sz="1200" i="1">
                                                      <a:latin typeface="Cambria Math" panose="02040503050406030204" pitchFamily="18" charset="0"/>
                                                    </a:rPr>
                                                  </m:ctrlPr>
                                                </m:sSubPr>
                                                <m:e>
                                                  <m:r>
                                                    <a:rPr lang="en-US" sz="1200" i="1">
                                                      <a:latin typeface="Cambria Math" panose="02040503050406030204" pitchFamily="18" charset="0"/>
                                                    </a:rPr>
                                                    <m:t>𝐴</m:t>
                                                  </m:r>
                                                </m:e>
                                                <m:sub>
                                                  <m:d>
                                                    <m:dPr>
                                                      <m:begChr m:val=""/>
                                                      <m:ctrlPr>
                                                        <a:rPr lang="en-US" sz="1200" i="1">
                                                          <a:latin typeface="Cambria Math" panose="02040503050406030204" pitchFamily="18" charset="0"/>
                                                        </a:rPr>
                                                      </m:ctrlPr>
                                                    </m:dPr>
                                                    <m:e>
                                                      <m:r>
                                                        <a:rPr lang="en-US" sz="1200" i="1">
                                                          <a:latin typeface="Cambria Math" panose="02040503050406030204" pitchFamily="18" charset="0"/>
                                                        </a:rPr>
                                                        <m:t>𝑝</m:t>
                                                      </m:r>
                                                      <m:r>
                                                        <a:rPr lang="en-US" sz="1200" i="0">
                                                          <a:latin typeface="Cambria Math" panose="02040503050406030204" pitchFamily="18" charset="0"/>
                                                        </a:rPr>
                                                        <m:t>(</m:t>
                                                      </m:r>
                                                      <m:r>
                                                        <a:rPr lang="en-US" sz="1200" i="1">
                                                          <a:latin typeface="Cambria Math" panose="02040503050406030204" pitchFamily="18" charset="0"/>
                                                        </a:rPr>
                                                        <m:t>𝑞</m:t>
                                                      </m:r>
                                                      <m:r>
                                                        <a:rPr lang="en-US" sz="1200" i="0">
                                                          <a:latin typeface="Cambria Math" panose="02040503050406030204" pitchFamily="18" charset="0"/>
                                                        </a:rPr>
                                                        <m:t>−1</m:t>
                                                      </m:r>
                                                    </m:e>
                                                  </m:d>
                                                </m:sub>
                                              </m:sSub>
                                              <m:r>
                                                <a:rPr lang="en-US" sz="1200" i="0">
                                                  <a:latin typeface="Cambria Math" panose="02040503050406030204" pitchFamily="18" charset="0"/>
                                                </a:rPr>
                                                <m:t>+3.0</m:t>
                                              </m:r>
                                            </m:e>
                                          </m:func>
                                        </m:e>
                                      </m:mr>
                                      <m:mr>
                                        <m:e>
                                          <m:func>
                                            <m:funcPr>
                                              <m:ctrlPr>
                                                <a:rPr lang="en-US" sz="1200" i="1">
                                                  <a:latin typeface="Cambria Math" panose="02040503050406030204" pitchFamily="18" charset="0"/>
                                                </a:rPr>
                                              </m:ctrlPr>
                                            </m:funcPr>
                                            <m:fName>
                                              <m:r>
                                                <m:rPr>
                                                  <m:sty m:val="p"/>
                                                </m:rPr>
                                                <a:rPr lang="en-US" sz="1200" i="0">
                                                  <a:latin typeface="Cambria Math" panose="02040503050406030204" pitchFamily="18" charset="0"/>
                                                </a:rPr>
                                                <m:t>log</m:t>
                                              </m:r>
                                            </m:fName>
                                            <m:e>
                                              <m:sSub>
                                                <m:sSubPr>
                                                  <m:ctrlPr>
                                                    <a:rPr lang="en-US" sz="1200" i="1">
                                                      <a:latin typeface="Cambria Math" panose="02040503050406030204" pitchFamily="18" charset="0"/>
                                                    </a:rPr>
                                                  </m:ctrlPr>
                                                </m:sSubPr>
                                                <m:e>
                                                  <m:r>
                                                    <a:rPr lang="en-US" sz="1200" i="1">
                                                      <a:latin typeface="Cambria Math" panose="02040503050406030204" pitchFamily="18" charset="0"/>
                                                    </a:rPr>
                                                    <m:t>𝐴</m:t>
                                                  </m:r>
                                                </m:e>
                                                <m:sub>
                                                  <m:r>
                                                    <a:rPr lang="en-US" sz="1200" i="1">
                                                      <a:latin typeface="Cambria Math" panose="02040503050406030204" pitchFamily="18" charset="0"/>
                                                    </a:rPr>
                                                    <m:t>𝑝𝑞</m:t>
                                                  </m:r>
                                                </m:sub>
                                              </m:sSub>
                                              <m:r>
                                                <a:rPr lang="en-US" sz="1200" i="0">
                                                  <a:latin typeface="Cambria Math" panose="02040503050406030204" pitchFamily="18" charset="0"/>
                                                </a:rPr>
                                                <m:t>+3.0</m:t>
                                              </m:r>
                                            </m:e>
                                          </m:func>
                                        </m:e>
                                      </m:mr>
                                    </m:m>
                                  </m:e>
                                </m:mr>
                              </m:m>
                            </m:e>
                          </m:d>
                        </m:e>
                        <m:sub>
                          <m:r>
                            <a:rPr lang="en-US" sz="1200" i="1">
                              <a:latin typeface="Cambria Math" panose="02040503050406030204" pitchFamily="18" charset="0"/>
                            </a:rPr>
                            <m:t>𝑝𝑞</m:t>
                          </m:r>
                          <m:r>
                            <a:rPr lang="en-US" sz="1200" i="0">
                              <a:latin typeface="Cambria Math" panose="02040503050406030204" pitchFamily="18" charset="0"/>
                            </a:rPr>
                            <m:t>×1</m:t>
                          </m:r>
                        </m:sub>
                      </m:sSub>
                    </m:oMath>
                  </m:oMathPara>
                </a14:m>
                <a:endParaRPr lang="en-US" sz="1200" dirty="0">
                  <a:latin typeface="Arial" panose="020B0604020202020204" pitchFamily="34" charset="0"/>
                  <a:cs typeface="Arial" panose="020B0604020202020204" pitchFamily="34" charset="0"/>
                </a:endParaRPr>
              </a:p>
            </p:txBody>
          </p:sp>
        </mc:Choice>
        <mc:Fallback>
          <p:sp>
            <p:nvSpPr>
              <p:cNvPr id="11" name="Rectangle 10">
                <a:extLst>
                  <a:ext uri="{FF2B5EF4-FFF2-40B4-BE49-F238E27FC236}">
                    <a16:creationId xmlns:a16="http://schemas.microsoft.com/office/drawing/2014/main" id="{86B7DBA2-15EF-804A-819C-696355F2551C}"/>
                  </a:ext>
                </a:extLst>
              </p:cNvPr>
              <p:cNvSpPr>
                <a:spLocks noRot="1" noChangeAspect="1" noMove="1" noResize="1" noEditPoints="1" noAdjustHandles="1" noChangeArrowheads="1" noChangeShapeType="1" noTextEdit="1"/>
              </p:cNvSpPr>
              <p:nvPr/>
            </p:nvSpPr>
            <p:spPr>
              <a:xfrm>
                <a:off x="2897536" y="3333690"/>
                <a:ext cx="2022348" cy="1084849"/>
              </a:xfrm>
              <a:prstGeom prst="rect">
                <a:avLst/>
              </a:prstGeom>
              <a:blipFill>
                <a:blip r:embed="rId6"/>
                <a:stretch>
                  <a:fillRect b="-344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Rectangle 11">
                <a:extLst>
                  <a:ext uri="{FF2B5EF4-FFF2-40B4-BE49-F238E27FC236}">
                    <a16:creationId xmlns:a16="http://schemas.microsoft.com/office/drawing/2014/main" id="{9922EA3A-5F00-BC4F-A6D3-0E9C08FBA487}"/>
                  </a:ext>
                </a:extLst>
              </p:cNvPr>
              <p:cNvSpPr/>
              <p:nvPr/>
            </p:nvSpPr>
            <p:spPr>
              <a:xfrm>
                <a:off x="5606142" y="3629208"/>
                <a:ext cx="3200400" cy="461665"/>
              </a:xfrm>
              <a:prstGeom prst="rect">
                <a:avLst/>
              </a:prstGeom>
            </p:spPr>
            <p:txBody>
              <a:bodyPr wrap="square">
                <a:spAutoFit/>
              </a:bodyPr>
              <a:lstStyle/>
              <a:p>
                <a:pPr algn="thaiDist"/>
                <a:r>
                  <a:rPr lang="en-US" sz="1200" dirty="0">
                    <a:latin typeface="Arial" panose="020B0604020202020204" pitchFamily="34" charset="0"/>
                    <a:ea typeface="Times New Roman" panose="02020603050405020304" pitchFamily="18" charset="0"/>
                    <a:cs typeface="Arial" panose="020B0604020202020204" pitchFamily="34" charset="0"/>
                  </a:rPr>
                  <a:t>where</a:t>
                </a:r>
                <a:r>
                  <a:rPr lang="th-TH" sz="1200" dirty="0">
                    <a:effectLst/>
                    <a:latin typeface="Arial" panose="020B0604020202020204" pitchFamily="34" charset="0"/>
                    <a:ea typeface="Times New Roman" panose="02020603050405020304" pitchFamily="18" charset="0"/>
                    <a:cs typeface="TH Sarabun New" panose="020B0500040200020003" pitchFamily="34" charset="-34"/>
                  </a:rPr>
                  <a:t> </a:t>
                </a:r>
                <a14:m>
                  <m:oMath xmlns:m="http://schemas.openxmlformats.org/officeDocument/2006/math">
                    <m:r>
                      <a:rPr lang="en-US" sz="1200" b="0" i="1">
                        <a:effectLst/>
                        <a:latin typeface="Cambria Math" panose="02040503050406030204" pitchFamily="18" charset="0"/>
                        <a:ea typeface="Times New Roman" panose="02020603050405020304" pitchFamily="18" charset="0"/>
                        <a:cs typeface="TH Sarabun New" panose="020B0500040200020003" pitchFamily="34" charset="-34"/>
                      </a:rPr>
                      <m:t>𝑝</m:t>
                    </m:r>
                  </m:oMath>
                </a14:m>
                <a:r>
                  <a:rPr lang="en-US" sz="1200"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a:latin typeface="Arial" panose="020B0604020202020204" pitchFamily="34" charset="0"/>
                    <a:cs typeface="Arial" panose="020B0604020202020204" pitchFamily="34" charset="0"/>
                  </a:rPr>
                  <a:t>is number of earthquakes</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p>
                <a:pPr algn="thaiDist"/>
                <a:r>
                  <a:rPr lang="th-TH" sz="1200" dirty="0">
                    <a:effectLst/>
                    <a:latin typeface="Arial" panose="020B0604020202020204" pitchFamily="34" charset="0"/>
                    <a:ea typeface="Times New Roman" panose="02020603050405020304" pitchFamily="18" charset="0"/>
                    <a:cs typeface="TH Sarabun New" panose="020B0500040200020003" pitchFamily="34" charset="-34"/>
                  </a:rPr>
                  <a:t>       </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1200" b="0" i="1">
                        <a:effectLst/>
                        <a:latin typeface="Cambria Math" panose="02040503050406030204" pitchFamily="18" charset="0"/>
                        <a:ea typeface="Times New Roman" panose="02020603050405020304" pitchFamily="18" charset="0"/>
                        <a:cs typeface="TH Sarabun New" panose="020B0500040200020003" pitchFamily="34" charset="-34"/>
                      </a:rPr>
                      <m:t>𝑞</m:t>
                    </m:r>
                  </m:oMath>
                </a14:m>
                <a:r>
                  <a:rPr lang="en-US" sz="1200" dirty="0">
                    <a:effectLst/>
                    <a:latin typeface="Arial" panose="020B0604020202020204" pitchFamily="34" charset="0"/>
                    <a:ea typeface="Times New Roman" panose="02020603050405020304" pitchFamily="18" charset="0"/>
                    <a:cs typeface="Arial" panose="020B0604020202020204" pitchFamily="34" charset="0"/>
                  </a:rPr>
                  <a:t> is </a:t>
                </a:r>
                <a:r>
                  <a:rPr lang="en-US" sz="1200" dirty="0">
                    <a:latin typeface="Arial" panose="020B0604020202020204" pitchFamily="34" charset="0"/>
                    <a:cs typeface="Arial" panose="020B0604020202020204" pitchFamily="34" charset="0"/>
                  </a:rPr>
                  <a:t>number of station components</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2" name="Rectangle 11">
                <a:extLst>
                  <a:ext uri="{FF2B5EF4-FFF2-40B4-BE49-F238E27FC236}">
                    <a16:creationId xmlns:a16="http://schemas.microsoft.com/office/drawing/2014/main" id="{9922EA3A-5F00-BC4F-A6D3-0E9C08FBA487}"/>
                  </a:ext>
                </a:extLst>
              </p:cNvPr>
              <p:cNvSpPr>
                <a:spLocks noRot="1" noChangeAspect="1" noMove="1" noResize="1" noEditPoints="1" noAdjustHandles="1" noChangeArrowheads="1" noChangeShapeType="1" noTextEdit="1"/>
              </p:cNvSpPr>
              <p:nvPr/>
            </p:nvSpPr>
            <p:spPr>
              <a:xfrm>
                <a:off x="5606142" y="3629208"/>
                <a:ext cx="3200400" cy="461665"/>
              </a:xfrm>
              <a:prstGeom prst="rect">
                <a:avLst/>
              </a:prstGeom>
              <a:blipFill>
                <a:blip r:embed="rId7"/>
                <a:stretch>
                  <a:fillRect t="-5405" b="-8108"/>
                </a:stretch>
              </a:blipFill>
            </p:spPr>
            <p:txBody>
              <a:bodyPr/>
              <a:lstStyle/>
              <a:p>
                <a:r>
                  <a:rPr lang="en-US">
                    <a:noFill/>
                  </a:rPr>
                  <a:t> </a:t>
                </a:r>
              </a:p>
            </p:txBody>
          </p:sp>
        </mc:Fallback>
      </mc:AlternateContent>
      <p:sp>
        <p:nvSpPr>
          <p:cNvPr id="13" name="Slide Number Placeholder 9">
            <a:extLst>
              <a:ext uri="{FF2B5EF4-FFF2-40B4-BE49-F238E27FC236}">
                <a16:creationId xmlns:a16="http://schemas.microsoft.com/office/drawing/2014/main" id="{15A21171-B838-B24F-ADF5-3B476D7ED4DB}"/>
              </a:ext>
            </a:extLst>
          </p:cNvPr>
          <p:cNvSpPr txBox="1">
            <a:spLocks/>
          </p:cNvSpPr>
          <p:nvPr/>
        </p:nvSpPr>
        <p:spPr>
          <a:xfrm>
            <a:off x="6248400" y="6910999"/>
            <a:ext cx="2133600" cy="365125"/>
          </a:xfrm>
          <a:prstGeom prst="rect">
            <a:avLst/>
          </a:prstGeom>
        </p:spPr>
        <p:txBody>
          <a:bodyPr/>
          <a:lstStyle>
            <a:defPPr>
              <a:defRPr lang="en-US"/>
            </a:defPPr>
            <a:lvl1pPr marL="0" algn="l" defTabSz="89714" rtl="0" eaLnBrk="1" latinLnBrk="0" hangingPunct="1">
              <a:defRPr sz="353" kern="1200">
                <a:solidFill>
                  <a:schemeClr val="tx1"/>
                </a:solidFill>
                <a:latin typeface="+mn-lt"/>
                <a:ea typeface="+mn-ea"/>
                <a:cs typeface="+mn-cs"/>
              </a:defRPr>
            </a:lvl1pPr>
            <a:lvl2pPr marL="89714" algn="l" defTabSz="89714" rtl="0" eaLnBrk="1" latinLnBrk="0" hangingPunct="1">
              <a:defRPr sz="353" kern="1200">
                <a:solidFill>
                  <a:schemeClr val="tx1"/>
                </a:solidFill>
                <a:latin typeface="+mn-lt"/>
                <a:ea typeface="+mn-ea"/>
                <a:cs typeface="+mn-cs"/>
              </a:defRPr>
            </a:lvl2pPr>
            <a:lvl3pPr marL="179431" algn="l" defTabSz="89714" rtl="0" eaLnBrk="1" latinLnBrk="0" hangingPunct="1">
              <a:defRPr sz="353" kern="1200">
                <a:solidFill>
                  <a:schemeClr val="tx1"/>
                </a:solidFill>
                <a:latin typeface="+mn-lt"/>
                <a:ea typeface="+mn-ea"/>
                <a:cs typeface="+mn-cs"/>
              </a:defRPr>
            </a:lvl3pPr>
            <a:lvl4pPr marL="269146" algn="l" defTabSz="89714" rtl="0" eaLnBrk="1" latinLnBrk="0" hangingPunct="1">
              <a:defRPr sz="353" kern="1200">
                <a:solidFill>
                  <a:schemeClr val="tx1"/>
                </a:solidFill>
                <a:latin typeface="+mn-lt"/>
                <a:ea typeface="+mn-ea"/>
                <a:cs typeface="+mn-cs"/>
              </a:defRPr>
            </a:lvl4pPr>
            <a:lvl5pPr marL="358861" algn="l" defTabSz="89714" rtl="0" eaLnBrk="1" latinLnBrk="0" hangingPunct="1">
              <a:defRPr sz="353" kern="1200">
                <a:solidFill>
                  <a:schemeClr val="tx1"/>
                </a:solidFill>
                <a:latin typeface="+mn-lt"/>
                <a:ea typeface="+mn-ea"/>
                <a:cs typeface="+mn-cs"/>
              </a:defRPr>
            </a:lvl5pPr>
            <a:lvl6pPr marL="448576" algn="l" defTabSz="89714" rtl="0" eaLnBrk="1" latinLnBrk="0" hangingPunct="1">
              <a:defRPr sz="353" kern="1200">
                <a:solidFill>
                  <a:schemeClr val="tx1"/>
                </a:solidFill>
                <a:latin typeface="+mn-lt"/>
                <a:ea typeface="+mn-ea"/>
                <a:cs typeface="+mn-cs"/>
              </a:defRPr>
            </a:lvl6pPr>
            <a:lvl7pPr marL="538290" algn="l" defTabSz="89714" rtl="0" eaLnBrk="1" latinLnBrk="0" hangingPunct="1">
              <a:defRPr sz="353" kern="1200">
                <a:solidFill>
                  <a:schemeClr val="tx1"/>
                </a:solidFill>
                <a:latin typeface="+mn-lt"/>
                <a:ea typeface="+mn-ea"/>
                <a:cs typeface="+mn-cs"/>
              </a:defRPr>
            </a:lvl7pPr>
            <a:lvl8pPr marL="628007" algn="l" defTabSz="89714" rtl="0" eaLnBrk="1" latinLnBrk="0" hangingPunct="1">
              <a:defRPr sz="353" kern="1200">
                <a:solidFill>
                  <a:schemeClr val="tx1"/>
                </a:solidFill>
                <a:latin typeface="+mn-lt"/>
                <a:ea typeface="+mn-ea"/>
                <a:cs typeface="+mn-cs"/>
              </a:defRPr>
            </a:lvl8pPr>
            <a:lvl9pPr marL="717721" algn="l" defTabSz="89714" rtl="0" eaLnBrk="1" latinLnBrk="0" hangingPunct="1">
              <a:defRPr sz="353" kern="1200">
                <a:solidFill>
                  <a:schemeClr val="tx1"/>
                </a:solidFill>
                <a:latin typeface="+mn-lt"/>
                <a:ea typeface="+mn-ea"/>
                <a:cs typeface="+mn-cs"/>
              </a:defRPr>
            </a:lvl9pPr>
          </a:lstStyle>
          <a:p>
            <a:fld id="{FF75B4CE-5129-41CA-A75E-F2AE589D1F47}" type="slidenum">
              <a:rPr lang="en-US" sz="1200" smtClean="0">
                <a:solidFill>
                  <a:prstClr val="black">
                    <a:tint val="75000"/>
                  </a:prstClr>
                </a:solidFill>
                <a:latin typeface="Arial" panose="020B0604020202020204" pitchFamily="34" charset="0"/>
                <a:cs typeface="Arial" panose="020B0604020202020204" pitchFamily="34" charset="0"/>
              </a:rPr>
              <a:pPr/>
              <a:t>7</a:t>
            </a:fld>
            <a:endParaRPr lang="en-US" sz="1200" dirty="0">
              <a:solidFill>
                <a:prstClr val="black">
                  <a:tint val="75000"/>
                </a:prstClr>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5" name="Rectangle 3">
                <a:extLst>
                  <a:ext uri="{FF2B5EF4-FFF2-40B4-BE49-F238E27FC236}">
                    <a16:creationId xmlns:a16="http://schemas.microsoft.com/office/drawing/2014/main" id="{7A93E75E-EE6A-EC44-9216-D170D07C1A51}"/>
                  </a:ext>
                </a:extLst>
              </p:cNvPr>
              <p:cNvSpPr>
                <a:spLocks noChangeArrowheads="1"/>
              </p:cNvSpPr>
              <p:nvPr/>
            </p:nvSpPr>
            <p:spPr bwMode="auto">
              <a:xfrm>
                <a:off x="851426" y="1620039"/>
                <a:ext cx="3583032" cy="40011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KgjrnqTimes"/>
                  </a:rPr>
                  <a:t>the condition that the average of station corrections sum to zero </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14:m>
                  <m:oMath xmlns:m="http://schemas.openxmlformats.org/officeDocument/2006/math">
                    <m:nary>
                      <m:naryPr>
                        <m:chr m:val="∑"/>
                        <m:subHide m:val="on"/>
                        <m:supHide m:val="on"/>
                        <m:ctrlPr>
                          <a:rPr kumimoji="0" lang="en-US" altLang="en-US" sz="1000" b="0" i="1" u="none" strike="noStrike" cap="none" normalizeH="0" baseline="0" smtClean="0">
                            <a:ln>
                              <a:noFill/>
                            </a:ln>
                            <a:solidFill>
                              <a:schemeClr val="tx1"/>
                            </a:solidFill>
                            <a:effectLst/>
                            <a:latin typeface="Cambria Math" panose="02040503050406030204" pitchFamily="18" charset="0"/>
                          </a:rPr>
                        </m:ctrlPr>
                      </m:naryPr>
                      <m:sub/>
                      <m:sup/>
                      <m:e>
                        <m:r>
                          <a:rPr kumimoji="0" lang="en-US" altLang="en-US" sz="1000" b="0" i="1" u="none" strike="noStrike" cap="none" normalizeH="0" baseline="0" smtClean="0">
                            <a:ln>
                              <a:noFill/>
                            </a:ln>
                            <a:solidFill>
                              <a:schemeClr val="tx1"/>
                            </a:solidFill>
                            <a:effectLst/>
                            <a:latin typeface="Cambria Math" panose="02040503050406030204" pitchFamily="18" charset="0"/>
                          </a:rPr>
                          <m:t>𝑆</m:t>
                        </m:r>
                        <m:r>
                          <a:rPr kumimoji="0" lang="en-US" altLang="en-US" sz="1000" b="0" i="1" u="none" strike="noStrike" cap="none" normalizeH="0" baseline="0" smtClean="0">
                            <a:ln>
                              <a:noFill/>
                            </a:ln>
                            <a:solidFill>
                              <a:schemeClr val="tx1"/>
                            </a:solidFill>
                            <a:effectLst/>
                            <a:latin typeface="Cambria Math" panose="02040503050406030204" pitchFamily="18" charset="0"/>
                          </a:rPr>
                          <m:t>=0</m:t>
                        </m:r>
                      </m:e>
                    </m:nary>
                    <m:r>
                      <a:rPr kumimoji="0" lang="en-US" altLang="en-US" sz="1000" b="0" i="0" u="none" strike="noStrike" cap="none" normalizeH="0" baseline="0" smtClean="0">
                        <a:ln>
                          <a:noFill/>
                        </a:ln>
                        <a:solidFill>
                          <a:schemeClr val="tx1"/>
                        </a:solidFill>
                        <a:effectLst/>
                        <a:latin typeface="Cambria Math" panose="02040503050406030204" pitchFamily="18" charset="0"/>
                      </a:rPr>
                      <m:t> </m:t>
                    </m:r>
                  </m:oMath>
                </a14:m>
                <a:r>
                  <a:rPr kumimoji="0" lang="en-US" altLang="en-US" sz="1000" b="0" i="0" u="none" strike="noStrike" cap="none" normalizeH="0" baseline="0" dirty="0">
                    <a:ln>
                      <a:noFill/>
                    </a:ln>
                    <a:solidFill>
                      <a:schemeClr val="tx1"/>
                    </a:solidFill>
                    <a:effectLst/>
                    <a:latin typeface="KgjrnqTimes"/>
                  </a:rPr>
                  <a:t> (Alsaker et al. </a:t>
                </a:r>
                <a:r>
                  <a:rPr kumimoji="0" lang="en-US" altLang="en-US" sz="1000" b="0" i="0" u="none" strike="noStrike" cap="none" normalizeH="0" baseline="0" dirty="0">
                    <a:ln>
                      <a:noFill/>
                    </a:ln>
                    <a:effectLst/>
                    <a:latin typeface="KgjrnqTimes"/>
                  </a:rPr>
                  <a:t>1991</a:t>
                </a:r>
                <a:r>
                  <a:rPr kumimoji="0" lang="en-US" altLang="en-US" sz="1000" b="0" i="0" u="none" strike="noStrike" cap="none" normalizeH="0" baseline="0" dirty="0">
                    <a:ln>
                      <a:noFill/>
                    </a:ln>
                    <a:solidFill>
                      <a:schemeClr val="tx1"/>
                    </a:solidFill>
                    <a:effectLst/>
                    <a:latin typeface="KgjrnqTimes"/>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mc:Choice>
        <mc:Fallback>
          <p:sp>
            <p:nvSpPr>
              <p:cNvPr id="15" name="Rectangle 3">
                <a:extLst>
                  <a:ext uri="{FF2B5EF4-FFF2-40B4-BE49-F238E27FC236}">
                    <a16:creationId xmlns:a16="http://schemas.microsoft.com/office/drawing/2014/main" id="{7A93E75E-EE6A-EC44-9216-D170D07C1A51}"/>
                  </a:ext>
                </a:extLst>
              </p:cNvPr>
              <p:cNvSpPr>
                <a:spLocks noRot="1" noChangeAspect="1" noMove="1" noResize="1" noEditPoints="1" noAdjustHandles="1" noChangeArrowheads="1" noChangeShapeType="1" noTextEdit="1"/>
              </p:cNvSpPr>
              <p:nvPr/>
            </p:nvSpPr>
            <p:spPr bwMode="auto">
              <a:xfrm>
                <a:off x="851426" y="1620039"/>
                <a:ext cx="3583032" cy="400110"/>
              </a:xfrm>
              <a:prstGeom prst="rect">
                <a:avLst/>
              </a:prstGeom>
              <a:blipFill>
                <a:blip r:embed="rId8"/>
                <a:stretch>
                  <a:fillRect l="-3534" t="-15625" b="-8437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1028" name="Picture 4" descr="page10image57726400">
            <a:extLst>
              <a:ext uri="{FF2B5EF4-FFF2-40B4-BE49-F238E27FC236}">
                <a16:creationId xmlns:a16="http://schemas.microsoft.com/office/drawing/2014/main" id="{1DF50C04-3EF2-884E-A4DF-1452B4B0A1D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7000" y="-136525"/>
            <a:ext cx="5765800" cy="1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959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BC5AAA59-41F3-0D40-B5E2-567F04B6D257}"/>
              </a:ext>
            </a:extLst>
          </p:cNvPr>
          <p:cNvSpPr>
            <a:spLocks noChangeArrowheads="1"/>
          </p:cNvSpPr>
          <p:nvPr/>
        </p:nvSpPr>
        <p:spPr bwMode="auto">
          <a:xfrm>
            <a:off x="1992923" y="163887"/>
            <a:ext cx="4962770" cy="570668"/>
          </a:xfrm>
          <a:prstGeom prst="rect">
            <a:avLst/>
          </a:prstGeom>
          <a:noFill/>
          <a:ln w="9525">
            <a:noFill/>
            <a:miter lim="800000"/>
            <a:headEnd/>
            <a:tailEnd/>
          </a:ln>
        </p:spPr>
        <p:txBody>
          <a:bodyPr wrap="square" lIns="18666" tIns="9334" rIns="18666" bIns="9334">
            <a:spAutoFit/>
          </a:bodyPr>
          <a:lstStyle/>
          <a:p>
            <a:pPr algn="ctr" eaLnBrk="0" hangingPunct="0"/>
            <a:r>
              <a:rPr lang="en-US" sz="1200" b="1" dirty="0">
                <a:solidFill>
                  <a:schemeClr val="bg1"/>
                </a:solidFill>
                <a:latin typeface="Arial" panose="020B0604020202020204" pitchFamily="34" charset="0"/>
                <a:cs typeface="Arial" panose="020B0604020202020204" pitchFamily="34" charset="0"/>
              </a:rPr>
              <a:t>Development of Local Magnitude Scale and Determination of Station Magnitude Corrections for Northern Thailand</a:t>
            </a:r>
          </a:p>
          <a:p>
            <a:pPr algn="ctr" eaLnBrk="0" hangingPunct="0">
              <a:lnSpc>
                <a:spcPts val="1586"/>
              </a:lnSpc>
            </a:pPr>
            <a:r>
              <a:rPr lang="en-US" sz="800" dirty="0">
                <a:solidFill>
                  <a:schemeClr val="bg1"/>
                </a:solidFill>
                <a:latin typeface="Arial" panose="020B0604020202020204" pitchFamily="34" charset="0"/>
                <a:ea typeface="Avenir Book" charset="0"/>
              </a:rPr>
              <a:t>Tanongsak Taothong, Thai Meteorological Department, nasavisa303@gmail.com</a:t>
            </a:r>
            <a:endParaRPr lang="en-US" sz="800" dirty="0">
              <a:solidFill>
                <a:schemeClr val="bg1"/>
              </a:solidFill>
              <a:latin typeface="Avenir Book" charset="0"/>
              <a:ea typeface="Avenir Book" charset="0"/>
              <a:cs typeface="Avenir Book" charset="0"/>
            </a:endParaRPr>
          </a:p>
        </p:txBody>
      </p:sp>
      <p:sp>
        <p:nvSpPr>
          <p:cNvPr id="3" name="TextBox 2">
            <a:extLst>
              <a:ext uri="{FF2B5EF4-FFF2-40B4-BE49-F238E27FC236}">
                <a16:creationId xmlns:a16="http://schemas.microsoft.com/office/drawing/2014/main" id="{E101EA0A-D819-B84A-9A81-14AAFB37F5BF}"/>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P1.2-201</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9C757C6-3924-2545-A602-A92715E0A378}"/>
              </a:ext>
            </a:extLst>
          </p:cNvPr>
          <p:cNvSpPr txBox="1"/>
          <p:nvPr/>
        </p:nvSpPr>
        <p:spPr>
          <a:xfrm rot="16200000">
            <a:off x="-1779940"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METHODS</a:t>
            </a:r>
          </a:p>
        </p:txBody>
      </p:sp>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3727AB10-5F65-3848-B91A-C91568BAE597}"/>
                  </a:ext>
                </a:extLst>
              </p:cNvPr>
              <p:cNvSpPr/>
              <p:nvPr/>
            </p:nvSpPr>
            <p:spPr>
              <a:xfrm>
                <a:off x="484465" y="1074312"/>
                <a:ext cx="2043573" cy="276999"/>
              </a:xfrm>
              <a:prstGeom prst="rect">
                <a:avLst/>
              </a:prstGeom>
            </p:spPr>
            <p:txBody>
              <a:bodyPr wrap="none">
                <a:spAutoFit/>
              </a:bodyPr>
              <a:lstStyle/>
              <a:p>
                <a:pPr indent="457200" algn="thaiDist"/>
                <a:r>
                  <a:rPr lang="th-TH" sz="1200" dirty="0">
                    <a:latin typeface="Arial" panose="020B0604020202020204" pitchFamily="34" charset="0"/>
                    <a:ea typeface="Times New Roman" panose="02020603050405020304" pitchFamily="18" charset="0"/>
                    <a:cs typeface="TH Sarabun New" panose="020B0500040200020003" pitchFamily="34" charset="-34"/>
                  </a:rPr>
                  <a:t> </a:t>
                </a:r>
                <a14:m>
                  <m:oMath xmlns:m="http://schemas.openxmlformats.org/officeDocument/2006/math">
                    <m:r>
                      <m:rPr>
                        <m:sty m:val="p"/>
                      </m:rPr>
                      <a:rPr lang="en-US" sz="1200" b="0" i="0" smtClean="0">
                        <a:effectLst/>
                        <a:latin typeface="Cambria Math" panose="02040503050406030204" pitchFamily="18" charset="0"/>
                        <a:ea typeface="Times New Roman" panose="02020603050405020304" pitchFamily="18" charset="0"/>
                        <a:cs typeface="TH Sarabun New" panose="020B0500040200020003" pitchFamily="34" charset="-34"/>
                      </a:rPr>
                      <m:t>solve</m:t>
                    </m:r>
                    <m:r>
                      <a:rPr lang="en-US" sz="1200" b="0" i="0" smtClean="0">
                        <a:effectLst/>
                        <a:latin typeface="Cambria Math" panose="02040503050406030204" pitchFamily="18" charset="0"/>
                        <a:ea typeface="Times New Roman" panose="02020603050405020304" pitchFamily="18" charset="0"/>
                        <a:cs typeface="TH Sarabun New" panose="020B0500040200020003" pitchFamily="34" charset="-34"/>
                      </a:rPr>
                      <m:t> </m:t>
                    </m:r>
                    <m:r>
                      <m:rPr>
                        <m:sty m:val="p"/>
                      </m:rPr>
                      <a:rPr lang="en-US" sz="1200" b="0" i="0" smtClean="0">
                        <a:effectLst/>
                        <a:latin typeface="Cambria Math" panose="02040503050406030204" pitchFamily="18" charset="0"/>
                        <a:ea typeface="Times New Roman" panose="02020603050405020304" pitchFamily="18" charset="0"/>
                        <a:cs typeface="TH Sarabun New" panose="020B0500040200020003" pitchFamily="34" charset="-34"/>
                      </a:rPr>
                      <m:t>matrix</m:t>
                    </m:r>
                    <m:r>
                      <a:rPr lang="en-US" sz="1200" b="0" i="0" smtClean="0">
                        <a:effectLst/>
                        <a:latin typeface="Cambria Math" panose="02040503050406030204" pitchFamily="18" charset="0"/>
                        <a:ea typeface="Times New Roman" panose="02020603050405020304" pitchFamily="18" charset="0"/>
                        <a:cs typeface="TH Sarabun New" panose="020B0500040200020003" pitchFamily="34" charset="-34"/>
                      </a:rPr>
                      <m:t> </m:t>
                    </m:r>
                    <m:r>
                      <a:rPr lang="en-US" sz="1200" i="1">
                        <a:effectLst/>
                        <a:latin typeface="Cambria Math" panose="02040503050406030204" pitchFamily="18" charset="0"/>
                        <a:ea typeface="Times New Roman" panose="02020603050405020304" pitchFamily="18" charset="0"/>
                        <a:cs typeface="TH Sarabun New" panose="020B0500040200020003" pitchFamily="34" charset="-34"/>
                      </a:rPr>
                      <m:t>𝑚</m:t>
                    </m:r>
                  </m:oMath>
                </a14:m>
                <a:r>
                  <a:rPr lang="en-US" sz="1200" dirty="0">
                    <a:effectLst/>
                    <a:latin typeface="Arial" panose="020B0604020202020204" pitchFamily="34" charset="0"/>
                    <a:ea typeface="Times New Roman" panose="02020603050405020304" pitchFamily="18" charset="0"/>
                    <a:cs typeface="Arial" panose="020B0604020202020204" pitchFamily="34" charset="0"/>
                  </a:rPr>
                  <a:t> from </a:t>
                </a:r>
              </a:p>
            </p:txBody>
          </p:sp>
        </mc:Choice>
        <mc:Fallback>
          <p:sp>
            <p:nvSpPr>
              <p:cNvPr id="5" name="Rectangle 4">
                <a:extLst>
                  <a:ext uri="{FF2B5EF4-FFF2-40B4-BE49-F238E27FC236}">
                    <a16:creationId xmlns:a16="http://schemas.microsoft.com/office/drawing/2014/main" id="{3727AB10-5F65-3848-B91A-C91568BAE597}"/>
                  </a:ext>
                </a:extLst>
              </p:cNvPr>
              <p:cNvSpPr>
                <a:spLocks noRot="1" noChangeAspect="1" noMove="1" noResize="1" noEditPoints="1" noAdjustHandles="1" noChangeArrowheads="1" noChangeShapeType="1" noTextEdit="1"/>
              </p:cNvSpPr>
              <p:nvPr/>
            </p:nvSpPr>
            <p:spPr>
              <a:xfrm>
                <a:off x="484465" y="1074312"/>
                <a:ext cx="2043573" cy="276999"/>
              </a:xfrm>
              <a:prstGeom prst="rect">
                <a:avLst/>
              </a:prstGeom>
              <a:blipFill>
                <a:blip r:embed="rId2"/>
                <a:stretch>
                  <a:fillRect t="-9091" b="-1818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A5B892AC-DBD2-604E-81CA-BBED0CD2AFEE}"/>
                  </a:ext>
                </a:extLst>
              </p:cNvPr>
              <p:cNvSpPr/>
              <p:nvPr/>
            </p:nvSpPr>
            <p:spPr>
              <a:xfrm>
                <a:off x="2159347" y="1364979"/>
                <a:ext cx="913840"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𝑚</m:t>
                      </m:r>
                      <m:r>
                        <a:rPr lang="en-US" sz="1200" i="0">
                          <a:latin typeface="Cambria Math" panose="02040503050406030204" pitchFamily="18" charset="0"/>
                        </a:rPr>
                        <m:t>=</m:t>
                      </m:r>
                      <m:sSup>
                        <m:sSupPr>
                          <m:ctrlPr>
                            <a:rPr lang="en-US" sz="1200" i="1">
                              <a:latin typeface="Cambria Math" panose="02040503050406030204" pitchFamily="18" charset="0"/>
                            </a:rPr>
                          </m:ctrlPr>
                        </m:sSupPr>
                        <m:e>
                          <m:r>
                            <a:rPr lang="en-US" sz="1200" i="1">
                              <a:latin typeface="Cambria Math" panose="02040503050406030204" pitchFamily="18" charset="0"/>
                            </a:rPr>
                            <m:t>𝐺</m:t>
                          </m:r>
                        </m:e>
                        <m:sup>
                          <m:r>
                            <a:rPr lang="en-US" sz="1200" i="0">
                              <a:latin typeface="Cambria Math" panose="02040503050406030204" pitchFamily="18" charset="0"/>
                            </a:rPr>
                            <m:t>−1</m:t>
                          </m:r>
                        </m:sup>
                      </m:sSup>
                      <m:r>
                        <a:rPr lang="en-US" sz="1200" i="1">
                          <a:latin typeface="Cambria Math" panose="02040503050406030204" pitchFamily="18" charset="0"/>
                        </a:rPr>
                        <m:t>𝑑</m:t>
                      </m:r>
                    </m:oMath>
                  </m:oMathPara>
                </a14:m>
                <a:endParaRPr lang="en-US" sz="1200" dirty="0">
                  <a:latin typeface="Arial" panose="020B0604020202020204" pitchFamily="34" charset="0"/>
                  <a:cs typeface="Arial" panose="020B0604020202020204" pitchFamily="34" charset="0"/>
                </a:endParaRPr>
              </a:p>
            </p:txBody>
          </p:sp>
        </mc:Choice>
        <mc:Fallback>
          <p:sp>
            <p:nvSpPr>
              <p:cNvPr id="6" name="Rectangle 5">
                <a:extLst>
                  <a:ext uri="{FF2B5EF4-FFF2-40B4-BE49-F238E27FC236}">
                    <a16:creationId xmlns:a16="http://schemas.microsoft.com/office/drawing/2014/main" id="{A5B892AC-DBD2-604E-81CA-BBED0CD2AFEE}"/>
                  </a:ext>
                </a:extLst>
              </p:cNvPr>
              <p:cNvSpPr>
                <a:spLocks noRot="1" noChangeAspect="1" noMove="1" noResize="1" noEditPoints="1" noAdjustHandles="1" noChangeArrowheads="1" noChangeShapeType="1" noTextEdit="1"/>
              </p:cNvSpPr>
              <p:nvPr/>
            </p:nvSpPr>
            <p:spPr>
              <a:xfrm>
                <a:off x="2159347" y="1364979"/>
                <a:ext cx="913840" cy="27699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Rectangle 6">
                <a:extLst>
                  <a:ext uri="{FF2B5EF4-FFF2-40B4-BE49-F238E27FC236}">
                    <a16:creationId xmlns:a16="http://schemas.microsoft.com/office/drawing/2014/main" id="{DF1537EF-B486-0B44-BC97-7B3AA22C3AEB}"/>
                  </a:ext>
                </a:extLst>
              </p:cNvPr>
              <p:cNvSpPr/>
              <p:nvPr/>
            </p:nvSpPr>
            <p:spPr>
              <a:xfrm>
                <a:off x="5054947" y="1362833"/>
                <a:ext cx="440633"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r>
                            <a:rPr lang="th-TH" sz="1200" b="0" i="1" smtClean="0">
                              <a:latin typeface="Cambria Math" panose="02040503050406030204" pitchFamily="18" charset="0"/>
                            </a:rPr>
                            <m:t>7</m:t>
                          </m:r>
                        </m:e>
                      </m:d>
                    </m:oMath>
                  </m:oMathPara>
                </a14:m>
                <a:endParaRPr lang="en-US" sz="1200" dirty="0">
                  <a:latin typeface="Arial" panose="020B0604020202020204" pitchFamily="34" charset="0"/>
                  <a:cs typeface="Arial" panose="020B0604020202020204" pitchFamily="34" charset="0"/>
                </a:endParaRPr>
              </a:p>
            </p:txBody>
          </p:sp>
        </mc:Choice>
        <mc:Fallback>
          <p:sp>
            <p:nvSpPr>
              <p:cNvPr id="7" name="Rectangle 6">
                <a:extLst>
                  <a:ext uri="{FF2B5EF4-FFF2-40B4-BE49-F238E27FC236}">
                    <a16:creationId xmlns:a16="http://schemas.microsoft.com/office/drawing/2014/main" id="{DF1537EF-B486-0B44-BC97-7B3AA22C3AEB}"/>
                  </a:ext>
                </a:extLst>
              </p:cNvPr>
              <p:cNvSpPr>
                <a:spLocks noRot="1" noChangeAspect="1" noMove="1" noResize="1" noEditPoints="1" noAdjustHandles="1" noChangeArrowheads="1" noChangeShapeType="1" noTextEdit="1"/>
              </p:cNvSpPr>
              <p:nvPr/>
            </p:nvSpPr>
            <p:spPr>
              <a:xfrm>
                <a:off x="5054947" y="1362833"/>
                <a:ext cx="440633" cy="27699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id="{660FE4AE-BBD6-E14C-A113-B0007A4DD07B}"/>
                  </a:ext>
                </a:extLst>
              </p:cNvPr>
              <p:cNvSpPr/>
              <p:nvPr/>
            </p:nvSpPr>
            <p:spPr>
              <a:xfrm>
                <a:off x="484465" y="1868380"/>
                <a:ext cx="3096810" cy="276999"/>
              </a:xfrm>
              <a:prstGeom prst="rect">
                <a:avLst/>
              </a:prstGeom>
            </p:spPr>
            <p:txBody>
              <a:bodyPr wrap="none">
                <a:spAutoFit/>
              </a:bodyPr>
              <a:lstStyle/>
              <a:p>
                <a:pPr indent="457200"/>
                <a:r>
                  <a:rPr lang="en-US" sz="1200" dirty="0">
                    <a:latin typeface="Arial" panose="020B0604020202020204" pitchFamily="34" charset="0"/>
                    <a:ea typeface="Times New Roman" panose="02020603050405020304" pitchFamily="18" charset="0"/>
                    <a:cs typeface="TH Sarabun New" panose="020B0500040200020003" pitchFamily="34" charset="-34"/>
                  </a:rPr>
                  <a:t>Get the a</a:t>
                </a:r>
                <a14:m>
                  <m:oMath xmlns:m="http://schemas.openxmlformats.org/officeDocument/2006/math">
                    <m:r>
                      <m:rPr>
                        <m:sty m:val="p"/>
                      </m:rPr>
                      <a:rPr lang="en-US" sz="1200" b="0" i="0" smtClean="0">
                        <a:effectLst/>
                        <a:latin typeface="Cambria Math" panose="02040503050406030204" pitchFamily="18" charset="0"/>
                        <a:ea typeface="Times New Roman" panose="02020603050405020304" pitchFamily="18" charset="0"/>
                        <a:cs typeface="TH Sarabun New" panose="020B0500040200020003" pitchFamily="34" charset="-34"/>
                      </a:rPr>
                      <m:t>nswer</m:t>
                    </m:r>
                    <m:r>
                      <a:rPr lang="en-US" sz="1200" b="0" i="0" smtClean="0">
                        <a:effectLst/>
                        <a:latin typeface="Cambria Math" panose="02040503050406030204" pitchFamily="18" charset="0"/>
                        <a:ea typeface="Times New Roman" panose="02020603050405020304" pitchFamily="18" charset="0"/>
                        <a:cs typeface="TH Sarabun New" panose="020B0500040200020003" pitchFamily="34" charset="-34"/>
                      </a:rPr>
                      <m:t> </m:t>
                    </m:r>
                    <m:r>
                      <m:rPr>
                        <m:sty m:val="p"/>
                      </m:rPr>
                      <a:rPr lang="en-US" sz="1200" b="0" i="0" smtClean="0">
                        <a:effectLst/>
                        <a:latin typeface="Cambria Math" panose="02040503050406030204" pitchFamily="18" charset="0"/>
                        <a:ea typeface="Times New Roman" panose="02020603050405020304" pitchFamily="18" charset="0"/>
                        <a:cs typeface="TH Sarabun New" panose="020B0500040200020003" pitchFamily="34" charset="-34"/>
                      </a:rPr>
                      <m:t>of</m:t>
                    </m:r>
                    <m:r>
                      <a:rPr lang="en-US" sz="1200" b="0" i="0" smtClean="0">
                        <a:effectLst/>
                        <a:latin typeface="Cambria Math" panose="02040503050406030204" pitchFamily="18" charset="0"/>
                        <a:ea typeface="Times New Roman" panose="02020603050405020304" pitchFamily="18" charset="0"/>
                        <a:cs typeface="TH Sarabun New" panose="020B0500040200020003" pitchFamily="34" charset="-34"/>
                      </a:rPr>
                      <m:t>  </m:t>
                    </m:r>
                    <m:r>
                      <a:rPr lang="en-US" sz="1200" i="1">
                        <a:effectLst/>
                        <a:latin typeface="Cambria Math" panose="02040503050406030204" pitchFamily="18" charset="0"/>
                        <a:ea typeface="Times New Roman" panose="02020603050405020304" pitchFamily="18" charset="0"/>
                        <a:cs typeface="TH Sarabun New" panose="020B0500040200020003" pitchFamily="34" charset="-34"/>
                      </a:rPr>
                      <m:t>𝑛</m:t>
                    </m:r>
                    <m:r>
                      <a:rPr lang="en-US" sz="1200" i="1">
                        <a:effectLst/>
                        <a:latin typeface="Cambria Math" panose="02040503050406030204" pitchFamily="18" charset="0"/>
                        <a:ea typeface="Times New Roman" panose="02020603050405020304" pitchFamily="18" charset="0"/>
                        <a:cs typeface="TH Sarabun New" panose="020B0500040200020003" pitchFamily="34" charset="-34"/>
                      </a:rPr>
                      <m:t>, </m:t>
                    </m:r>
                    <m:r>
                      <a:rPr lang="en-US" sz="1200" i="1">
                        <a:effectLst/>
                        <a:latin typeface="Cambria Math" panose="02040503050406030204" pitchFamily="18" charset="0"/>
                        <a:ea typeface="Times New Roman" panose="02020603050405020304" pitchFamily="18" charset="0"/>
                        <a:cs typeface="TH Sarabun New" panose="020B0500040200020003" pitchFamily="34" charset="-34"/>
                      </a:rPr>
                      <m:t>𝐾</m:t>
                    </m:r>
                    <m:r>
                      <a:rPr lang="en-US" sz="1200" i="1">
                        <a:effectLst/>
                        <a:latin typeface="Cambria Math" panose="02040503050406030204" pitchFamily="18" charset="0"/>
                        <a:ea typeface="Times New Roman" panose="02020603050405020304" pitchFamily="18" charset="0"/>
                        <a:cs typeface="TH Sarabun New" panose="020B0500040200020003" pitchFamily="34" charset="-34"/>
                      </a:rPr>
                      <m:t>, </m:t>
                    </m:r>
                    <m:sSub>
                      <m:sSubPr>
                        <m:ctrlPr>
                          <a:rPr lang="en-US" sz="1200" i="1">
                            <a:effectLst/>
                            <a:latin typeface="Cambria Math" panose="02040503050406030204" pitchFamily="18" charset="0"/>
                            <a:ea typeface="Times New Roman" panose="02020603050405020304" pitchFamily="18" charset="0"/>
                            <a:cs typeface="TH Sarabun New" panose="020B0500040200020003" pitchFamily="34" charset="-34"/>
                          </a:rPr>
                        </m:ctrlPr>
                      </m:sSubPr>
                      <m:e>
                        <m:r>
                          <a:rPr lang="en-US" sz="1200" i="1">
                            <a:effectLst/>
                            <a:latin typeface="Cambria Math" panose="02040503050406030204" pitchFamily="18" charset="0"/>
                            <a:ea typeface="Times New Roman" panose="02020603050405020304" pitchFamily="18" charset="0"/>
                            <a:cs typeface="TH Sarabun New" panose="020B0500040200020003" pitchFamily="34" charset="-34"/>
                          </a:rPr>
                          <m:t>𝑀</m:t>
                        </m:r>
                      </m:e>
                      <m:sub>
                        <m:r>
                          <a:rPr lang="en-US" sz="1200" i="1">
                            <a:effectLst/>
                            <a:latin typeface="Cambria Math" panose="02040503050406030204" pitchFamily="18" charset="0"/>
                            <a:ea typeface="Times New Roman" panose="02020603050405020304" pitchFamily="18" charset="0"/>
                            <a:cs typeface="TH Sarabun New" panose="020B0500040200020003" pitchFamily="34" charset="-34"/>
                          </a:rPr>
                          <m:t>𝐿</m:t>
                        </m:r>
                        <m:r>
                          <a:rPr lang="en-US" sz="1200" i="1">
                            <a:effectLst/>
                            <a:latin typeface="Cambria Math" panose="02040503050406030204" pitchFamily="18" charset="0"/>
                            <a:ea typeface="Times New Roman" panose="02020603050405020304" pitchFamily="18" charset="0"/>
                            <a:cs typeface="TH Sarabun New" panose="020B0500040200020003" pitchFamily="34" charset="-34"/>
                          </a:rPr>
                          <m:t>1</m:t>
                        </m:r>
                      </m:sub>
                    </m:sSub>
                    <m:r>
                      <a:rPr lang="en-US" sz="1200" i="1">
                        <a:effectLst/>
                        <a:latin typeface="Cambria Math" panose="02040503050406030204" pitchFamily="18" charset="0"/>
                        <a:ea typeface="Times New Roman" panose="02020603050405020304" pitchFamily="18" charset="0"/>
                        <a:cs typeface="TH Sarabun New" panose="020B0500040200020003" pitchFamily="34" charset="-34"/>
                      </a:rPr>
                      <m:t>,…..,</m:t>
                    </m:r>
                    <m:sSub>
                      <m:sSubPr>
                        <m:ctrlPr>
                          <a:rPr lang="en-US" sz="1200" i="1">
                            <a:effectLst/>
                            <a:latin typeface="Cambria Math" panose="02040503050406030204" pitchFamily="18" charset="0"/>
                            <a:ea typeface="Times New Roman" panose="02020603050405020304" pitchFamily="18" charset="0"/>
                            <a:cs typeface="TH Sarabun New" panose="020B0500040200020003" pitchFamily="34" charset="-34"/>
                          </a:rPr>
                        </m:ctrlPr>
                      </m:sSubPr>
                      <m:e>
                        <m:r>
                          <a:rPr lang="en-US" sz="1200" i="1">
                            <a:effectLst/>
                            <a:latin typeface="Cambria Math" panose="02040503050406030204" pitchFamily="18" charset="0"/>
                            <a:ea typeface="Times New Roman" panose="02020603050405020304" pitchFamily="18" charset="0"/>
                            <a:cs typeface="TH Sarabun New" panose="020B0500040200020003" pitchFamily="34" charset="-34"/>
                          </a:rPr>
                          <m:t>𝑀</m:t>
                        </m:r>
                      </m:e>
                      <m:sub>
                        <m:r>
                          <a:rPr lang="en-US" sz="1200" i="1">
                            <a:effectLst/>
                            <a:latin typeface="Cambria Math" panose="02040503050406030204" pitchFamily="18" charset="0"/>
                            <a:ea typeface="Times New Roman" panose="02020603050405020304" pitchFamily="18" charset="0"/>
                            <a:cs typeface="TH Sarabun New" panose="020B0500040200020003" pitchFamily="34" charset="-34"/>
                          </a:rPr>
                          <m:t>𝐿𝑖</m:t>
                        </m:r>
                      </m:sub>
                    </m:sSub>
                  </m:oMath>
                </a14:m>
                <a:endParaRPr lang="en-US" sz="12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8" name="Rectangle 7">
                <a:extLst>
                  <a:ext uri="{FF2B5EF4-FFF2-40B4-BE49-F238E27FC236}">
                    <a16:creationId xmlns:a16="http://schemas.microsoft.com/office/drawing/2014/main" id="{660FE4AE-BBD6-E14C-A113-B0007A4DD07B}"/>
                  </a:ext>
                </a:extLst>
              </p:cNvPr>
              <p:cNvSpPr>
                <a:spLocks noRot="1" noChangeAspect="1" noMove="1" noResize="1" noEditPoints="1" noAdjustHandles="1" noChangeArrowheads="1" noChangeShapeType="1" noTextEdit="1"/>
              </p:cNvSpPr>
              <p:nvPr/>
            </p:nvSpPr>
            <p:spPr>
              <a:xfrm>
                <a:off x="484465" y="1868380"/>
                <a:ext cx="3096810" cy="276999"/>
              </a:xfrm>
              <a:prstGeom prst="rect">
                <a:avLst/>
              </a:prstGeom>
              <a:blipFill>
                <a:blip r:embed="rId5"/>
                <a:stretch>
                  <a:fillRect b="-1304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Rectangle 8">
                <a:extLst>
                  <a:ext uri="{FF2B5EF4-FFF2-40B4-BE49-F238E27FC236}">
                    <a16:creationId xmlns:a16="http://schemas.microsoft.com/office/drawing/2014/main" id="{9A2D75D1-CA24-9E4C-885D-74BD8F8D6D7E}"/>
                  </a:ext>
                </a:extLst>
              </p:cNvPr>
              <p:cNvSpPr/>
              <p:nvPr/>
            </p:nvSpPr>
            <p:spPr>
              <a:xfrm>
                <a:off x="848315" y="2939447"/>
                <a:ext cx="6477000" cy="41395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200" i="1">
                              <a:latin typeface="Cambria Math" panose="02040503050406030204" pitchFamily="18" charset="0"/>
                            </a:rPr>
                          </m:ctrlPr>
                        </m:sSubPr>
                        <m:e>
                          <m:r>
                            <a:rPr lang="en-US" sz="1200" i="1">
                              <a:latin typeface="Cambria Math" panose="02040503050406030204" pitchFamily="18" charset="0"/>
                            </a:rPr>
                            <m:t>𝑆</m:t>
                          </m:r>
                        </m:e>
                        <m:sub>
                          <m:r>
                            <a:rPr lang="en-US" sz="1200" i="1">
                              <a:latin typeface="Cambria Math" panose="02040503050406030204" pitchFamily="18" charset="0"/>
                            </a:rPr>
                            <m:t>𝑗</m:t>
                          </m:r>
                        </m:sub>
                      </m:sSub>
                      <m:r>
                        <a:rPr lang="en-US" sz="1200" i="0">
                          <a:latin typeface="Cambria Math" panose="02040503050406030204" pitchFamily="18" charset="0"/>
                        </a:rPr>
                        <m:t>=−</m:t>
                      </m:r>
                      <m:r>
                        <a:rPr lang="en-US" sz="1200" i="1">
                          <a:latin typeface="Cambria Math" panose="02040503050406030204" pitchFamily="18" charset="0"/>
                        </a:rPr>
                        <m:t>𝑛</m:t>
                      </m:r>
                      <m:func>
                        <m:funcPr>
                          <m:ctrlPr>
                            <a:rPr lang="en-US" sz="1200" i="1">
                              <a:latin typeface="Cambria Math" panose="02040503050406030204" pitchFamily="18" charset="0"/>
                            </a:rPr>
                          </m:ctrlPr>
                        </m:funcPr>
                        <m:fName>
                          <m:r>
                            <m:rPr>
                              <m:sty m:val="p"/>
                            </m:rPr>
                            <a:rPr lang="en-US" sz="1200" i="0">
                              <a:latin typeface="Cambria Math" panose="02040503050406030204" pitchFamily="18" charset="0"/>
                            </a:rPr>
                            <m:t>log</m:t>
                          </m:r>
                        </m:fName>
                        <m:e>
                          <m:d>
                            <m:dPr>
                              <m:ctrlPr>
                                <a:rPr lang="en-US" sz="1200" i="1">
                                  <a:latin typeface="Cambria Math" panose="02040503050406030204" pitchFamily="18" charset="0"/>
                                </a:rPr>
                              </m:ctrlPr>
                            </m:dPr>
                            <m:e>
                              <m:f>
                                <m:fPr>
                                  <m:ctrlPr>
                                    <a:rPr lang="en-US" sz="1200" i="1">
                                      <a:latin typeface="Cambria Math" panose="02040503050406030204" pitchFamily="18" charset="0"/>
                                    </a:rPr>
                                  </m:ctrlPr>
                                </m:fPr>
                                <m:num>
                                  <m:sSub>
                                    <m:sSubPr>
                                      <m:ctrlPr>
                                        <a:rPr lang="en-US" sz="1200" i="1">
                                          <a:latin typeface="Cambria Math" panose="02040503050406030204" pitchFamily="18" charset="0"/>
                                        </a:rPr>
                                      </m:ctrlPr>
                                    </m:sSubPr>
                                    <m:e>
                                      <m:r>
                                        <a:rPr lang="en-US" sz="1200" i="1">
                                          <a:latin typeface="Cambria Math" panose="02040503050406030204" pitchFamily="18" charset="0"/>
                                        </a:rPr>
                                        <m:t>𝑟</m:t>
                                      </m:r>
                                    </m:e>
                                    <m:sub>
                                      <m:r>
                                        <a:rPr lang="en-US" sz="1200" i="1">
                                          <a:latin typeface="Cambria Math" panose="02040503050406030204" pitchFamily="18" charset="0"/>
                                        </a:rPr>
                                        <m:t>𝑖𝑗</m:t>
                                      </m:r>
                                    </m:sub>
                                  </m:sSub>
                                </m:num>
                                <m:den>
                                  <m:r>
                                    <a:rPr lang="en-US" sz="1200" i="0">
                                      <a:latin typeface="Cambria Math" panose="02040503050406030204" pitchFamily="18" charset="0"/>
                                    </a:rPr>
                                    <m:t>100</m:t>
                                  </m:r>
                                </m:den>
                              </m:f>
                            </m:e>
                          </m:d>
                          <m:r>
                            <a:rPr lang="en-US" sz="1200" i="0">
                              <a:latin typeface="Cambria Math" panose="02040503050406030204" pitchFamily="18" charset="0"/>
                            </a:rPr>
                            <m:t>−</m:t>
                          </m:r>
                          <m:r>
                            <a:rPr lang="en-US" sz="1200" i="1">
                              <a:latin typeface="Cambria Math" panose="02040503050406030204" pitchFamily="18" charset="0"/>
                            </a:rPr>
                            <m:t>𝐾</m:t>
                          </m:r>
                          <m:d>
                            <m:dPr>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𝑟</m:t>
                                  </m:r>
                                </m:e>
                                <m:sub>
                                  <m:r>
                                    <a:rPr lang="en-US" sz="1200" i="1">
                                      <a:latin typeface="Cambria Math" panose="02040503050406030204" pitchFamily="18" charset="0"/>
                                    </a:rPr>
                                    <m:t>𝑖𝑗</m:t>
                                  </m:r>
                                </m:sub>
                              </m:sSub>
                              <m:r>
                                <a:rPr lang="en-US" sz="1200" i="0">
                                  <a:latin typeface="Cambria Math" panose="02040503050406030204" pitchFamily="18" charset="0"/>
                                </a:rPr>
                                <m:t>−100</m:t>
                              </m:r>
                            </m:e>
                          </m:d>
                          <m:r>
                            <a:rPr lang="en-US" sz="1200" i="0">
                              <a:latin typeface="Cambria Math" panose="02040503050406030204" pitchFamily="18" charset="0"/>
                            </a:rPr>
                            <m:t>+</m:t>
                          </m:r>
                          <m:sSub>
                            <m:sSubPr>
                              <m:ctrlPr>
                                <a:rPr lang="en-US" sz="1200" i="1">
                                  <a:latin typeface="Cambria Math" panose="02040503050406030204" pitchFamily="18" charset="0"/>
                                </a:rPr>
                              </m:ctrlPr>
                            </m:sSubPr>
                            <m:e>
                              <m:r>
                                <a:rPr lang="en-US" sz="1200" i="1">
                                  <a:latin typeface="Cambria Math" panose="02040503050406030204" pitchFamily="18" charset="0"/>
                                </a:rPr>
                                <m:t>𝑀</m:t>
                              </m:r>
                            </m:e>
                            <m:sub>
                              <m:r>
                                <a:rPr lang="en-US" sz="1200" i="1">
                                  <a:latin typeface="Cambria Math" panose="02040503050406030204" pitchFamily="18" charset="0"/>
                                </a:rPr>
                                <m:t>𝐿𝑖</m:t>
                              </m:r>
                            </m:sub>
                          </m:sSub>
                        </m:e>
                      </m:func>
                      <m:func>
                        <m:funcPr>
                          <m:ctrlPr>
                            <a:rPr lang="en-US" sz="1200" i="1">
                              <a:latin typeface="Cambria Math" panose="02040503050406030204" pitchFamily="18" charset="0"/>
                            </a:rPr>
                          </m:ctrlPr>
                        </m:funcPr>
                        <m:fName>
                          <m:r>
                            <a:rPr lang="en-US" sz="1200" i="0">
                              <a:latin typeface="Cambria Math" panose="02040503050406030204" pitchFamily="18" charset="0"/>
                            </a:rPr>
                            <m:t>−</m:t>
                          </m:r>
                          <m:r>
                            <m:rPr>
                              <m:sty m:val="p"/>
                            </m:rPr>
                            <a:rPr lang="en-US" sz="1200" i="0">
                              <a:latin typeface="Cambria Math" panose="02040503050406030204" pitchFamily="18" charset="0"/>
                            </a:rPr>
                            <m:t>log</m:t>
                          </m:r>
                        </m:fName>
                        <m:e>
                          <m:sSub>
                            <m:sSubPr>
                              <m:ctrlPr>
                                <a:rPr lang="en-US" sz="1200" i="1">
                                  <a:latin typeface="Cambria Math" panose="02040503050406030204" pitchFamily="18" charset="0"/>
                                </a:rPr>
                              </m:ctrlPr>
                            </m:sSubPr>
                            <m:e>
                              <m:r>
                                <a:rPr lang="en-US" sz="1200" i="1">
                                  <a:latin typeface="Cambria Math" panose="02040503050406030204" pitchFamily="18" charset="0"/>
                                </a:rPr>
                                <m:t>𝐴</m:t>
                              </m:r>
                            </m:e>
                            <m:sub>
                              <m:r>
                                <a:rPr lang="en-US" sz="1200" i="1">
                                  <a:latin typeface="Cambria Math" panose="02040503050406030204" pitchFamily="18" charset="0"/>
                                </a:rPr>
                                <m:t>𝑖𝑗</m:t>
                              </m:r>
                            </m:sub>
                          </m:sSub>
                          <m:r>
                            <a:rPr lang="en-US" sz="1200" i="0">
                              <a:latin typeface="Cambria Math" panose="02040503050406030204" pitchFamily="18" charset="0"/>
                            </a:rPr>
                            <m:t>−3.0</m:t>
                          </m:r>
                        </m:e>
                      </m:func>
                    </m:oMath>
                  </m:oMathPara>
                </a14:m>
                <a:endParaRPr lang="en-US" sz="1200" dirty="0">
                  <a:latin typeface="Arial" panose="020B0604020202020204" pitchFamily="34" charset="0"/>
                  <a:cs typeface="Arial" panose="020B0604020202020204" pitchFamily="34" charset="0"/>
                </a:endParaRPr>
              </a:p>
            </p:txBody>
          </p:sp>
        </mc:Choice>
        <mc:Fallback>
          <p:sp>
            <p:nvSpPr>
              <p:cNvPr id="9" name="Rectangle 8">
                <a:extLst>
                  <a:ext uri="{FF2B5EF4-FFF2-40B4-BE49-F238E27FC236}">
                    <a16:creationId xmlns:a16="http://schemas.microsoft.com/office/drawing/2014/main" id="{9A2D75D1-CA24-9E4C-885D-74BD8F8D6D7E}"/>
                  </a:ext>
                </a:extLst>
              </p:cNvPr>
              <p:cNvSpPr>
                <a:spLocks noRot="1" noChangeAspect="1" noMove="1" noResize="1" noEditPoints="1" noAdjustHandles="1" noChangeArrowheads="1" noChangeShapeType="1" noTextEdit="1"/>
              </p:cNvSpPr>
              <p:nvPr/>
            </p:nvSpPr>
            <p:spPr>
              <a:xfrm>
                <a:off x="848315" y="2939447"/>
                <a:ext cx="6477000" cy="41395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Rectangle 9">
                <a:extLst>
                  <a:ext uri="{FF2B5EF4-FFF2-40B4-BE49-F238E27FC236}">
                    <a16:creationId xmlns:a16="http://schemas.microsoft.com/office/drawing/2014/main" id="{7FBFB128-3F7D-0A41-9251-5660186CDEE6}"/>
                  </a:ext>
                </a:extLst>
              </p:cNvPr>
              <p:cNvSpPr/>
              <p:nvPr/>
            </p:nvSpPr>
            <p:spPr>
              <a:xfrm>
                <a:off x="7325315" y="3007926"/>
                <a:ext cx="440633"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r>
                            <a:rPr lang="th-TH" sz="1200" b="0" i="1" smtClean="0">
                              <a:latin typeface="Cambria Math" panose="02040503050406030204" pitchFamily="18" charset="0"/>
                            </a:rPr>
                            <m:t>8</m:t>
                          </m:r>
                        </m:e>
                      </m:d>
                    </m:oMath>
                  </m:oMathPara>
                </a14:m>
                <a:endParaRPr lang="en-US" sz="1200" dirty="0">
                  <a:latin typeface="Arial" panose="020B0604020202020204" pitchFamily="34" charset="0"/>
                  <a:cs typeface="Arial" panose="020B0604020202020204" pitchFamily="34" charset="0"/>
                </a:endParaRPr>
              </a:p>
            </p:txBody>
          </p:sp>
        </mc:Choice>
        <mc:Fallback>
          <p:sp>
            <p:nvSpPr>
              <p:cNvPr id="10" name="Rectangle 9">
                <a:extLst>
                  <a:ext uri="{FF2B5EF4-FFF2-40B4-BE49-F238E27FC236}">
                    <a16:creationId xmlns:a16="http://schemas.microsoft.com/office/drawing/2014/main" id="{7FBFB128-3F7D-0A41-9251-5660186CDEE6}"/>
                  </a:ext>
                </a:extLst>
              </p:cNvPr>
              <p:cNvSpPr>
                <a:spLocks noRot="1" noChangeAspect="1" noMove="1" noResize="1" noEditPoints="1" noAdjustHandles="1" noChangeArrowheads="1" noChangeShapeType="1" noTextEdit="1"/>
              </p:cNvSpPr>
              <p:nvPr/>
            </p:nvSpPr>
            <p:spPr>
              <a:xfrm>
                <a:off x="7325315" y="3007926"/>
                <a:ext cx="440633" cy="276999"/>
              </a:xfrm>
              <a:prstGeom prst="rect">
                <a:avLst/>
              </a:prstGeom>
              <a:blipFill>
                <a:blip r:embed="rId7"/>
                <a:stretch>
                  <a:fillRect/>
                </a:stretch>
              </a:blipFill>
            </p:spPr>
            <p:txBody>
              <a:bodyPr/>
              <a:lstStyle/>
              <a:p>
                <a:r>
                  <a:rPr lang="en-US">
                    <a:noFill/>
                  </a:rPr>
                  <a:t> </a:t>
                </a:r>
              </a:p>
            </p:txBody>
          </p:sp>
        </mc:Fallback>
      </mc:AlternateContent>
      <p:sp>
        <p:nvSpPr>
          <p:cNvPr id="11" name="Rectangle 10">
            <a:extLst>
              <a:ext uri="{FF2B5EF4-FFF2-40B4-BE49-F238E27FC236}">
                <a16:creationId xmlns:a16="http://schemas.microsoft.com/office/drawing/2014/main" id="{B7C8C428-51F1-054E-9449-08D9B3D23E55}"/>
              </a:ext>
            </a:extLst>
          </p:cNvPr>
          <p:cNvSpPr/>
          <p:nvPr/>
        </p:nvSpPr>
        <p:spPr>
          <a:xfrm>
            <a:off x="953477" y="2254107"/>
            <a:ext cx="2332690" cy="276999"/>
          </a:xfrm>
          <a:prstGeom prst="rect">
            <a:avLst/>
          </a:prstGeom>
        </p:spPr>
        <p:txBody>
          <a:bodyPr wrap="none">
            <a:spAutoFit/>
          </a:bodyPr>
          <a:lstStyle/>
          <a:p>
            <a:r>
              <a:rPr lang="en-US" sz="1200" b="1" dirty="0">
                <a:latin typeface="Arial" panose="020B0604020202020204" pitchFamily="34" charset="0"/>
                <a:ea typeface="Times New Roman" panose="02020603050405020304" pitchFamily="18" charset="0"/>
                <a:cs typeface="Arial" panose="020B0604020202020204" pitchFamily="34" charset="0"/>
              </a:rPr>
              <a:t>Find station correction</a:t>
            </a:r>
            <a:r>
              <a:rPr lang="th-TH" sz="1200" b="1" dirty="0">
                <a:latin typeface="Arial" panose="020B0604020202020204" pitchFamily="34" charset="0"/>
                <a:ea typeface="Times New Roman" panose="02020603050405020304" pitchFamily="18" charset="0"/>
                <a:cs typeface="Angsana New" panose="02020603050405020304" pitchFamily="18" charset="-34"/>
              </a:rPr>
              <a:t> </a:t>
            </a:r>
            <a:r>
              <a:rPr lang="en-US" sz="1200" b="1" dirty="0">
                <a:latin typeface="Arial" panose="020B0604020202020204" pitchFamily="34" charset="0"/>
                <a:ea typeface="Times New Roman" panose="02020603050405020304" pitchFamily="18" charset="0"/>
                <a:cs typeface="Arial" panose="020B0604020202020204" pitchFamily="34" charset="0"/>
              </a:rPr>
              <a:t>factor</a:t>
            </a:r>
            <a:r>
              <a:rPr lang="th-TH" sz="1200" b="1" dirty="0">
                <a:latin typeface="Arial" panose="020B0604020202020204" pitchFamily="34" charset="0"/>
                <a:ea typeface="Times New Roman" panose="02020603050405020304" pitchFamily="18" charset="0"/>
                <a:cs typeface="Angsana New" panose="02020603050405020304" pitchFamily="18" charset="-34"/>
              </a:rPr>
              <a:t> </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2" name="Rectangle 11">
            <a:extLst>
              <a:ext uri="{FF2B5EF4-FFF2-40B4-BE49-F238E27FC236}">
                <a16:creationId xmlns:a16="http://schemas.microsoft.com/office/drawing/2014/main" id="{AD090DB5-CB9E-2445-BFAC-3B26266C4217}"/>
              </a:ext>
            </a:extLst>
          </p:cNvPr>
          <p:cNvSpPr/>
          <p:nvPr/>
        </p:nvSpPr>
        <p:spPr>
          <a:xfrm>
            <a:off x="499918" y="2669606"/>
            <a:ext cx="1492716" cy="276999"/>
          </a:xfrm>
          <a:prstGeom prst="rect">
            <a:avLst/>
          </a:prstGeom>
        </p:spPr>
        <p:txBody>
          <a:bodyPr wrap="none">
            <a:spAutoFit/>
          </a:bodyPr>
          <a:lstStyle/>
          <a:p>
            <a:pPr indent="457200"/>
            <a:r>
              <a:rPr lang="en-US" sz="1200" dirty="0">
                <a:latin typeface="Arial" panose="020B0604020202020204" pitchFamily="34" charset="0"/>
                <a:ea typeface="Times New Roman" panose="02020603050405020304" pitchFamily="18" charset="0"/>
                <a:cs typeface="TH Sarabun New" panose="020B0500040200020003" pitchFamily="34" charset="-34"/>
              </a:rPr>
              <a:t>from Eq. (4)</a:t>
            </a:r>
            <a:r>
              <a:rPr lang="th-TH" sz="1200" dirty="0">
                <a:latin typeface="Arial" panose="020B0604020202020204" pitchFamily="34" charset="0"/>
                <a:ea typeface="Times New Roman" panose="02020603050405020304" pitchFamily="18" charset="0"/>
                <a:cs typeface="TH Sarabun New" panose="020B0500040200020003" pitchFamily="34" charset="-34"/>
              </a:rPr>
              <a:t> </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135895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BC5AAA59-41F3-0D40-B5E2-567F04B6D257}"/>
              </a:ext>
            </a:extLst>
          </p:cNvPr>
          <p:cNvSpPr>
            <a:spLocks noChangeArrowheads="1"/>
          </p:cNvSpPr>
          <p:nvPr/>
        </p:nvSpPr>
        <p:spPr bwMode="auto">
          <a:xfrm>
            <a:off x="1992923" y="163887"/>
            <a:ext cx="4962770" cy="570668"/>
          </a:xfrm>
          <a:prstGeom prst="rect">
            <a:avLst/>
          </a:prstGeom>
          <a:noFill/>
          <a:ln w="9525">
            <a:noFill/>
            <a:miter lim="800000"/>
            <a:headEnd/>
            <a:tailEnd/>
          </a:ln>
        </p:spPr>
        <p:txBody>
          <a:bodyPr wrap="square" lIns="18666" tIns="9334" rIns="18666" bIns="9334">
            <a:spAutoFit/>
          </a:bodyPr>
          <a:lstStyle/>
          <a:p>
            <a:pPr algn="ctr" eaLnBrk="0" hangingPunct="0"/>
            <a:r>
              <a:rPr lang="en-US" sz="1200" b="1" dirty="0">
                <a:solidFill>
                  <a:schemeClr val="bg1"/>
                </a:solidFill>
                <a:latin typeface="Arial" panose="020B0604020202020204" pitchFamily="34" charset="0"/>
                <a:cs typeface="Arial" panose="020B0604020202020204" pitchFamily="34" charset="0"/>
              </a:rPr>
              <a:t>Development of Local Magnitude Scale and Determination of Station Magnitude Corrections for Northern Thailand</a:t>
            </a:r>
          </a:p>
          <a:p>
            <a:pPr algn="ctr" eaLnBrk="0" hangingPunct="0">
              <a:lnSpc>
                <a:spcPts val="1586"/>
              </a:lnSpc>
            </a:pPr>
            <a:r>
              <a:rPr lang="en-US" sz="800" dirty="0">
                <a:solidFill>
                  <a:schemeClr val="bg1"/>
                </a:solidFill>
                <a:latin typeface="Arial" panose="020B0604020202020204" pitchFamily="34" charset="0"/>
                <a:ea typeface="Avenir Book" charset="0"/>
              </a:rPr>
              <a:t>Tanongsak Taothong, Thai Meteorological Department, nasavisa303@gmail.com</a:t>
            </a:r>
            <a:endParaRPr lang="en-US" sz="800" dirty="0">
              <a:solidFill>
                <a:schemeClr val="bg1"/>
              </a:solidFill>
              <a:latin typeface="Avenir Book" charset="0"/>
              <a:ea typeface="Avenir Book" charset="0"/>
              <a:cs typeface="Arial" panose="020B0604020202020204" pitchFamily="34" charset="0"/>
            </a:endParaRPr>
          </a:p>
        </p:txBody>
      </p:sp>
      <p:sp>
        <p:nvSpPr>
          <p:cNvPr id="3" name="TextBox 2">
            <a:extLst>
              <a:ext uri="{FF2B5EF4-FFF2-40B4-BE49-F238E27FC236}">
                <a16:creationId xmlns:a16="http://schemas.microsoft.com/office/drawing/2014/main" id="{E101EA0A-D819-B84A-9A81-14AAFB37F5BF}"/>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P1.2-201</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EBE60E3-A5BE-134E-8614-470623FB2958}"/>
              </a:ext>
            </a:extLst>
          </p:cNvPr>
          <p:cNvSpPr txBox="1"/>
          <p:nvPr/>
        </p:nvSpPr>
        <p:spPr>
          <a:xfrm rot="16200000">
            <a:off x="-1779943"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RESULTS</a:t>
            </a:r>
          </a:p>
        </p:txBody>
      </p:sp>
      <mc:AlternateContent xmlns:mc="http://schemas.openxmlformats.org/markup-compatibility/2006">
        <mc:Choice xmlns:a14="http://schemas.microsoft.com/office/drawing/2010/main" Requires="a14">
          <p:sp>
            <p:nvSpPr>
              <p:cNvPr id="7" name="Rectangle 6">
                <a:extLst>
                  <a:ext uri="{FF2B5EF4-FFF2-40B4-BE49-F238E27FC236}">
                    <a16:creationId xmlns:a16="http://schemas.microsoft.com/office/drawing/2014/main" id="{AB3FB7E0-3058-7A43-A68C-C1440FAB68A3}"/>
                  </a:ext>
                </a:extLst>
              </p:cNvPr>
              <p:cNvSpPr/>
              <p:nvPr/>
            </p:nvSpPr>
            <p:spPr>
              <a:xfrm>
                <a:off x="161295" y="1615298"/>
                <a:ext cx="7696200" cy="33855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𝑀</m:t>
                          </m:r>
                        </m:e>
                        <m:sub>
                          <m:r>
                            <a:rPr lang="en-US" sz="1600" i="1">
                              <a:latin typeface="Cambria Math" panose="02040503050406030204" pitchFamily="18" charset="0"/>
                            </a:rPr>
                            <m:t>𝐿</m:t>
                          </m:r>
                        </m:sub>
                      </m:sSub>
                      <m:r>
                        <a:rPr lang="en-US" sz="1600" i="0">
                          <a:latin typeface="Cambria Math" panose="02040503050406030204" pitchFamily="18" charset="0"/>
                        </a:rPr>
                        <m:t> = </m:t>
                      </m:r>
                      <m:sSub>
                        <m:sSubPr>
                          <m:ctrlPr>
                            <a:rPr lang="en-US" sz="1600" i="1">
                              <a:latin typeface="Cambria Math" panose="02040503050406030204" pitchFamily="18" charset="0"/>
                            </a:rPr>
                          </m:ctrlPr>
                        </m:sSubPr>
                        <m:e>
                          <m:r>
                            <a:rPr lang="en-US" sz="1600" i="1">
                              <a:latin typeface="Cambria Math" panose="02040503050406030204" pitchFamily="18" charset="0"/>
                            </a:rPr>
                            <m:t>𝑙𝑜𝑔</m:t>
                          </m:r>
                        </m:e>
                        <m:sub>
                          <m:r>
                            <a:rPr lang="en-US" sz="1600" i="0">
                              <a:latin typeface="Cambria Math" panose="02040503050406030204" pitchFamily="18" charset="0"/>
                            </a:rPr>
                            <m:t>10</m:t>
                          </m:r>
                        </m:sub>
                      </m:sSub>
                      <m:r>
                        <a:rPr lang="en-US" sz="1600" i="0">
                          <a:latin typeface="Cambria Math" panose="02040503050406030204" pitchFamily="18" charset="0"/>
                        </a:rPr>
                        <m:t>(</m:t>
                      </m:r>
                      <m:r>
                        <a:rPr lang="en-US" sz="1600" i="1">
                          <a:latin typeface="Cambria Math" panose="02040503050406030204" pitchFamily="18" charset="0"/>
                        </a:rPr>
                        <m:t>𝐴</m:t>
                      </m:r>
                      <m:r>
                        <a:rPr lang="en-US" sz="1600" i="0">
                          <a:latin typeface="Cambria Math" panose="02040503050406030204" pitchFamily="18" charset="0"/>
                        </a:rPr>
                        <m:t>) + 0.6682 </m:t>
                      </m:r>
                      <m:sSub>
                        <m:sSubPr>
                          <m:ctrlPr>
                            <a:rPr lang="en-US" sz="1600" i="1">
                              <a:latin typeface="Cambria Math" panose="02040503050406030204" pitchFamily="18" charset="0"/>
                            </a:rPr>
                          </m:ctrlPr>
                        </m:sSubPr>
                        <m:e>
                          <m:r>
                            <a:rPr lang="en-US" sz="1600" i="1">
                              <a:latin typeface="Cambria Math" panose="02040503050406030204" pitchFamily="18" charset="0"/>
                            </a:rPr>
                            <m:t>𝑙𝑜𝑔</m:t>
                          </m:r>
                        </m:e>
                        <m:sub>
                          <m:r>
                            <a:rPr lang="en-US" sz="1600" i="0">
                              <a:latin typeface="Cambria Math" panose="02040503050406030204" pitchFamily="18" charset="0"/>
                            </a:rPr>
                            <m:t>10</m:t>
                          </m:r>
                        </m:sub>
                      </m:sSub>
                      <m:r>
                        <a:rPr lang="en-US" sz="1600" i="0">
                          <a:latin typeface="Cambria Math" panose="02040503050406030204" pitchFamily="18" charset="0"/>
                        </a:rPr>
                        <m:t> (</m:t>
                      </m:r>
                      <m:f>
                        <m:fPr>
                          <m:type m:val="lin"/>
                          <m:ctrlPr>
                            <a:rPr lang="en-US" sz="1600" i="1">
                              <a:latin typeface="Cambria Math" panose="02040503050406030204" pitchFamily="18" charset="0"/>
                            </a:rPr>
                          </m:ctrlPr>
                        </m:fPr>
                        <m:num>
                          <m:r>
                            <a:rPr lang="en-US" sz="1600" i="1">
                              <a:latin typeface="Cambria Math" panose="02040503050406030204" pitchFamily="18" charset="0"/>
                            </a:rPr>
                            <m:t>𝑅</m:t>
                          </m:r>
                        </m:num>
                        <m:den>
                          <m:r>
                            <a:rPr lang="en-US" sz="1600" i="0">
                              <a:latin typeface="Cambria Math" panose="02040503050406030204" pitchFamily="18" charset="0"/>
                            </a:rPr>
                            <m:t>100</m:t>
                          </m:r>
                        </m:den>
                      </m:f>
                      <m:r>
                        <a:rPr lang="en-US" sz="1600" i="0">
                          <a:latin typeface="Cambria Math" panose="02040503050406030204" pitchFamily="18" charset="0"/>
                        </a:rPr>
                        <m:t>) + 0.0026(</m:t>
                      </m:r>
                      <m:r>
                        <a:rPr lang="en-US" sz="1600" i="1">
                          <a:latin typeface="Cambria Math" panose="02040503050406030204" pitchFamily="18" charset="0"/>
                        </a:rPr>
                        <m:t>𝑅</m:t>
                      </m:r>
                      <m:r>
                        <a:rPr lang="en-US" sz="1600" i="0">
                          <a:latin typeface="Cambria Math" panose="02040503050406030204" pitchFamily="18" charset="0"/>
                        </a:rPr>
                        <m:t>−100) + 3 </m:t>
                      </m:r>
                    </m:oMath>
                  </m:oMathPara>
                </a14:m>
                <a:endParaRPr lang="en-US" sz="1600" dirty="0">
                  <a:latin typeface="Arial" panose="020B0604020202020204" pitchFamily="34" charset="0"/>
                  <a:cs typeface="Arial" panose="020B0604020202020204" pitchFamily="34" charset="0"/>
                </a:endParaRPr>
              </a:p>
            </p:txBody>
          </p:sp>
        </mc:Choice>
        <mc:Fallback>
          <p:sp>
            <p:nvSpPr>
              <p:cNvPr id="7" name="Rectangle 6">
                <a:extLst>
                  <a:ext uri="{FF2B5EF4-FFF2-40B4-BE49-F238E27FC236}">
                    <a16:creationId xmlns:a16="http://schemas.microsoft.com/office/drawing/2014/main" id="{AB3FB7E0-3058-7A43-A68C-C1440FAB68A3}"/>
                  </a:ext>
                </a:extLst>
              </p:cNvPr>
              <p:cNvSpPr>
                <a:spLocks noRot="1" noChangeAspect="1" noMove="1" noResize="1" noEditPoints="1" noAdjustHandles="1" noChangeArrowheads="1" noChangeShapeType="1" noTextEdit="1"/>
              </p:cNvSpPr>
              <p:nvPr/>
            </p:nvSpPr>
            <p:spPr>
              <a:xfrm>
                <a:off x="161295" y="1615298"/>
                <a:ext cx="7696200" cy="338554"/>
              </a:xfrm>
              <a:prstGeom prst="rect">
                <a:avLst/>
              </a:prstGeom>
              <a:blipFill>
                <a:blip r:embed="rId2"/>
                <a:stretch>
                  <a:fillRect t="-103571" b="-175000"/>
                </a:stretch>
              </a:blipFill>
            </p:spPr>
            <p:txBody>
              <a:bodyPr/>
              <a:lstStyle/>
              <a:p>
                <a:r>
                  <a:rPr lang="en-US">
                    <a:noFill/>
                  </a:rPr>
                  <a:t> </a:t>
                </a:r>
              </a:p>
            </p:txBody>
          </p:sp>
        </mc:Fallback>
      </mc:AlternateContent>
      <p:sp>
        <p:nvSpPr>
          <p:cNvPr id="8" name="Rectangle 7">
            <a:extLst>
              <a:ext uri="{FF2B5EF4-FFF2-40B4-BE49-F238E27FC236}">
                <a16:creationId xmlns:a16="http://schemas.microsoft.com/office/drawing/2014/main" id="{91CD48E5-5487-754B-B59C-AC16906C26A2}"/>
              </a:ext>
            </a:extLst>
          </p:cNvPr>
          <p:cNvSpPr/>
          <p:nvPr/>
        </p:nvSpPr>
        <p:spPr>
          <a:xfrm>
            <a:off x="914399" y="1176444"/>
            <a:ext cx="2217274" cy="338554"/>
          </a:xfrm>
          <a:prstGeom prst="rect">
            <a:avLst/>
          </a:prstGeom>
        </p:spPr>
        <p:txBody>
          <a:bodyPr wrap="none">
            <a:spAutoFit/>
          </a:bodyPr>
          <a:lstStyle/>
          <a:p>
            <a:r>
              <a:rPr lang="en-US" sz="1600" dirty="0">
                <a:latin typeface="Arial" panose="020B0604020202020204" pitchFamily="34" charset="0"/>
                <a:ea typeface="Times New Roman" panose="02020603050405020304" pitchFamily="18" charset="0"/>
                <a:cs typeface="Arial" panose="020B0604020202020204" pitchFamily="34" charset="0"/>
              </a:rPr>
              <a:t>n = 0.6682 K = 0.0026</a:t>
            </a:r>
            <a:endParaRPr lang="en-US" sz="16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EC9DEF9-D2C7-AA4C-89A5-59D7BA3763F3}"/>
              </a:ext>
            </a:extLst>
          </p:cNvPr>
          <p:cNvSpPr txBox="1"/>
          <p:nvPr/>
        </p:nvSpPr>
        <p:spPr>
          <a:xfrm>
            <a:off x="3630350" y="837890"/>
            <a:ext cx="3390900" cy="338554"/>
          </a:xfrm>
          <a:prstGeom prst="rect">
            <a:avLst/>
          </a:prstGeom>
          <a:noFill/>
        </p:spPr>
        <p:txBody>
          <a:bodyPr wrap="square" rtlCol="0">
            <a:spAutoFit/>
          </a:bodyPr>
          <a:lstStyle/>
          <a:p>
            <a:r>
              <a:rPr lang="en-US" sz="1600" u="sng" dirty="0">
                <a:latin typeface="Arial" panose="020B0604020202020204" pitchFamily="34" charset="0"/>
                <a:cs typeface="Arial" panose="020B0604020202020204" pitchFamily="34" charset="0"/>
              </a:rPr>
              <a:t>ML Northern Thailand</a:t>
            </a:r>
          </a:p>
        </p:txBody>
      </p:sp>
      <mc:AlternateContent xmlns:mc="http://schemas.openxmlformats.org/markup-compatibility/2006">
        <mc:Choice xmlns:a14="http://schemas.microsoft.com/office/drawing/2010/main" Requires="a14">
          <p:sp>
            <p:nvSpPr>
              <p:cNvPr id="10" name="Rectangle 9">
                <a:extLst>
                  <a:ext uri="{FF2B5EF4-FFF2-40B4-BE49-F238E27FC236}">
                    <a16:creationId xmlns:a16="http://schemas.microsoft.com/office/drawing/2014/main" id="{BBF28642-E6F0-964C-B0AB-575BFF95AE09}"/>
                  </a:ext>
                </a:extLst>
              </p:cNvPr>
              <p:cNvSpPr/>
              <p:nvPr/>
            </p:nvSpPr>
            <p:spPr>
              <a:xfrm>
                <a:off x="161295" y="2906875"/>
                <a:ext cx="8001000" cy="33855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𝑀𝐿𝑣</m:t>
                      </m:r>
                      <m:r>
                        <a:rPr lang="en-US" sz="1600" i="0">
                          <a:latin typeface="Cambria Math" panose="02040503050406030204" pitchFamily="18" charset="0"/>
                        </a:rPr>
                        <m:t> = </m:t>
                      </m:r>
                      <m:sSub>
                        <m:sSubPr>
                          <m:ctrlPr>
                            <a:rPr lang="en-US" sz="1600" i="1">
                              <a:latin typeface="Cambria Math" panose="02040503050406030204" pitchFamily="18" charset="0"/>
                            </a:rPr>
                          </m:ctrlPr>
                        </m:sSubPr>
                        <m:e>
                          <m:r>
                            <a:rPr lang="en-US" sz="1600" i="1">
                              <a:latin typeface="Cambria Math" panose="02040503050406030204" pitchFamily="18" charset="0"/>
                            </a:rPr>
                            <m:t>𝑙𝑜𝑔</m:t>
                          </m:r>
                        </m:e>
                        <m:sub>
                          <m:r>
                            <a:rPr lang="en-US" sz="1600" i="0">
                              <a:latin typeface="Cambria Math" panose="02040503050406030204" pitchFamily="18" charset="0"/>
                            </a:rPr>
                            <m:t>10</m:t>
                          </m:r>
                        </m:sub>
                      </m:sSub>
                      <m:r>
                        <a:rPr lang="en-US" sz="1600" i="0">
                          <a:latin typeface="Cambria Math" panose="02040503050406030204" pitchFamily="18" charset="0"/>
                        </a:rPr>
                        <m:t>(</m:t>
                      </m:r>
                      <m:r>
                        <a:rPr lang="en-US" sz="1600" i="1">
                          <a:latin typeface="Cambria Math" panose="02040503050406030204" pitchFamily="18" charset="0"/>
                        </a:rPr>
                        <m:t>𝐴</m:t>
                      </m:r>
                      <m:r>
                        <a:rPr lang="en-US" sz="1600" i="0">
                          <a:latin typeface="Cambria Math" panose="02040503050406030204" pitchFamily="18" charset="0"/>
                        </a:rPr>
                        <m:t>) + 0.6002 </m:t>
                      </m:r>
                      <m:sSub>
                        <m:sSubPr>
                          <m:ctrlPr>
                            <a:rPr lang="en-US" sz="1600" i="1">
                              <a:latin typeface="Cambria Math" panose="02040503050406030204" pitchFamily="18" charset="0"/>
                            </a:rPr>
                          </m:ctrlPr>
                        </m:sSubPr>
                        <m:e>
                          <m:r>
                            <a:rPr lang="en-US" sz="1600" i="1">
                              <a:latin typeface="Cambria Math" panose="02040503050406030204" pitchFamily="18" charset="0"/>
                            </a:rPr>
                            <m:t>𝑙𝑜𝑔</m:t>
                          </m:r>
                        </m:e>
                        <m:sub>
                          <m:r>
                            <a:rPr lang="en-US" sz="1600" i="0">
                              <a:latin typeface="Cambria Math" panose="02040503050406030204" pitchFamily="18" charset="0"/>
                            </a:rPr>
                            <m:t>10</m:t>
                          </m:r>
                        </m:sub>
                      </m:sSub>
                      <m:r>
                        <a:rPr lang="en-US" sz="1600" i="0">
                          <a:latin typeface="Cambria Math" panose="02040503050406030204" pitchFamily="18" charset="0"/>
                        </a:rPr>
                        <m:t> (</m:t>
                      </m:r>
                      <m:f>
                        <m:fPr>
                          <m:type m:val="lin"/>
                          <m:ctrlPr>
                            <a:rPr lang="en-US" sz="1600" i="1">
                              <a:latin typeface="Cambria Math" panose="02040503050406030204" pitchFamily="18" charset="0"/>
                            </a:rPr>
                          </m:ctrlPr>
                        </m:fPr>
                        <m:num>
                          <m:r>
                            <a:rPr lang="en-US" sz="1600" i="1">
                              <a:latin typeface="Cambria Math" panose="02040503050406030204" pitchFamily="18" charset="0"/>
                            </a:rPr>
                            <m:t>𝑅</m:t>
                          </m:r>
                        </m:num>
                        <m:den>
                          <m:r>
                            <a:rPr lang="en-US" sz="1600" i="0">
                              <a:latin typeface="Cambria Math" panose="02040503050406030204" pitchFamily="18" charset="0"/>
                            </a:rPr>
                            <m:t>100</m:t>
                          </m:r>
                        </m:den>
                      </m:f>
                      <m:r>
                        <a:rPr lang="en-US" sz="1600" i="0">
                          <a:latin typeface="Cambria Math" panose="02040503050406030204" pitchFamily="18" charset="0"/>
                        </a:rPr>
                        <m:t>) + 0.0030(</m:t>
                      </m:r>
                      <m:r>
                        <a:rPr lang="en-US" sz="1600" i="1">
                          <a:latin typeface="Cambria Math" panose="02040503050406030204" pitchFamily="18" charset="0"/>
                        </a:rPr>
                        <m:t>𝑅</m:t>
                      </m:r>
                      <m:r>
                        <a:rPr lang="en-US" sz="1600" i="0">
                          <a:latin typeface="Cambria Math" panose="02040503050406030204" pitchFamily="18" charset="0"/>
                        </a:rPr>
                        <m:t>−100) + 3 </m:t>
                      </m:r>
                    </m:oMath>
                  </m:oMathPara>
                </a14:m>
                <a:endParaRPr lang="en-US" sz="1600" dirty="0">
                  <a:latin typeface="Arial" panose="020B0604020202020204" pitchFamily="34" charset="0"/>
                  <a:cs typeface="Arial" panose="020B0604020202020204" pitchFamily="34" charset="0"/>
                </a:endParaRPr>
              </a:p>
            </p:txBody>
          </p:sp>
        </mc:Choice>
        <mc:Fallback>
          <p:sp>
            <p:nvSpPr>
              <p:cNvPr id="10" name="Rectangle 9">
                <a:extLst>
                  <a:ext uri="{FF2B5EF4-FFF2-40B4-BE49-F238E27FC236}">
                    <a16:creationId xmlns:a16="http://schemas.microsoft.com/office/drawing/2014/main" id="{BBF28642-E6F0-964C-B0AB-575BFF95AE09}"/>
                  </a:ext>
                </a:extLst>
              </p:cNvPr>
              <p:cNvSpPr>
                <a:spLocks noRot="1" noChangeAspect="1" noMove="1" noResize="1" noEditPoints="1" noAdjustHandles="1" noChangeArrowheads="1" noChangeShapeType="1" noTextEdit="1"/>
              </p:cNvSpPr>
              <p:nvPr/>
            </p:nvSpPr>
            <p:spPr>
              <a:xfrm>
                <a:off x="161295" y="2906875"/>
                <a:ext cx="8001000" cy="338554"/>
              </a:xfrm>
              <a:prstGeom prst="rect">
                <a:avLst/>
              </a:prstGeom>
              <a:blipFill>
                <a:blip r:embed="rId3"/>
                <a:stretch>
                  <a:fillRect t="-103571" b="-175000"/>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211D9A47-4E0B-394D-853C-280A09BBA552}"/>
              </a:ext>
            </a:extLst>
          </p:cNvPr>
          <p:cNvSpPr txBox="1"/>
          <p:nvPr/>
        </p:nvSpPr>
        <p:spPr>
          <a:xfrm>
            <a:off x="3630350" y="2039037"/>
            <a:ext cx="3390900" cy="338554"/>
          </a:xfrm>
          <a:prstGeom prst="rect">
            <a:avLst/>
          </a:prstGeom>
          <a:noFill/>
        </p:spPr>
        <p:txBody>
          <a:bodyPr wrap="square" rtlCol="0">
            <a:spAutoFit/>
          </a:bodyPr>
          <a:lstStyle/>
          <a:p>
            <a:r>
              <a:rPr lang="en-US" sz="1600" u="sng" dirty="0">
                <a:latin typeface="Arial" panose="020B0604020202020204" pitchFamily="34" charset="0"/>
                <a:cs typeface="Arial" panose="020B0604020202020204" pitchFamily="34" charset="0"/>
              </a:rPr>
              <a:t>MLv Northern Thailand</a:t>
            </a:r>
          </a:p>
        </p:txBody>
      </p:sp>
      <p:sp>
        <p:nvSpPr>
          <p:cNvPr id="12" name="Rectangle 11">
            <a:extLst>
              <a:ext uri="{FF2B5EF4-FFF2-40B4-BE49-F238E27FC236}">
                <a16:creationId xmlns:a16="http://schemas.microsoft.com/office/drawing/2014/main" id="{A0ACA6D0-5A47-1F46-A328-92C776DFFF9A}"/>
              </a:ext>
            </a:extLst>
          </p:cNvPr>
          <p:cNvSpPr/>
          <p:nvPr/>
        </p:nvSpPr>
        <p:spPr>
          <a:xfrm>
            <a:off x="977076" y="2463777"/>
            <a:ext cx="4572000" cy="338554"/>
          </a:xfrm>
          <a:prstGeom prst="rect">
            <a:avLst/>
          </a:prstGeom>
        </p:spPr>
        <p:txBody>
          <a:bodyPr>
            <a:spAutoFit/>
          </a:bodyPr>
          <a:lstStyle/>
          <a:p>
            <a:r>
              <a:rPr lang="en-US" sz="1600" dirty="0">
                <a:latin typeface="Arial" panose="020B0604020202020204" pitchFamily="34" charset="0"/>
                <a:ea typeface="Times New Roman" panose="02020603050405020304" pitchFamily="18" charset="0"/>
                <a:cs typeface="Arial" panose="020B0604020202020204" pitchFamily="34" charset="0"/>
              </a:rPr>
              <a:t>n = 0.6002</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dirty="0">
                <a:latin typeface="Arial" panose="020B0604020202020204" pitchFamily="34" charset="0"/>
                <a:ea typeface="Times New Roman" panose="02020603050405020304" pitchFamily="18" charset="0"/>
                <a:cs typeface="Arial" panose="020B0604020202020204" pitchFamily="34" charset="0"/>
              </a:rPr>
              <a:t>K = 0.0030</a:t>
            </a:r>
            <a:endParaRPr lang="en-US" sz="1600"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3" name="Rectangle 12">
                <a:extLst>
                  <a:ext uri="{FF2B5EF4-FFF2-40B4-BE49-F238E27FC236}">
                    <a16:creationId xmlns:a16="http://schemas.microsoft.com/office/drawing/2014/main" id="{28127434-F836-9748-843D-AA01A2A7E109}"/>
                  </a:ext>
                </a:extLst>
              </p:cNvPr>
              <p:cNvSpPr/>
              <p:nvPr/>
            </p:nvSpPr>
            <p:spPr>
              <a:xfrm>
                <a:off x="1630100" y="3349973"/>
                <a:ext cx="7391400" cy="892552"/>
              </a:xfrm>
              <a:prstGeom prst="rect">
                <a:avLst/>
              </a:prstGeom>
            </p:spPr>
            <p:txBody>
              <a:bodyPr wrap="square">
                <a:spAutoFit/>
              </a:bodyPr>
              <a:lstStyle/>
              <a:p>
                <a:r>
                  <a:rPr lang="en-US" sz="2000" dirty="0">
                    <a:latin typeface="TH Sarabun New" panose="020B0500040200020003" pitchFamily="34" charset="-34"/>
                    <a:ea typeface="Times New Roman" panose="02020603050405020304" pitchFamily="18" charset="0"/>
                    <a:cs typeface="Angsana New" panose="02020603050405020304" pitchFamily="18" charset="-34"/>
                  </a:rPr>
                  <a:t> where</a:t>
                </a:r>
                <a:r>
                  <a:rPr lang="th-TH" sz="2000" dirty="0">
                    <a:effectLst/>
                    <a:latin typeface="TH Sarabun New" panose="020B0500040200020003" pitchFamily="34" charset="-34"/>
                    <a:ea typeface="Times New Roman" panose="02020603050405020304" pitchFamily="18" charset="0"/>
                    <a:cs typeface="Angsana New" panose="02020603050405020304" pitchFamily="18" charset="-34"/>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TH Sarabun New" panose="020B0500040200020003" pitchFamily="34" charset="-34"/>
                      </a:rPr>
                      <m:t>𝐴</m:t>
                    </m:r>
                  </m:oMath>
                </a14:m>
                <a:r>
                  <a:rPr lang="en-US" sz="2000" dirty="0">
                    <a:effectLst/>
                    <a:latin typeface="TH Sarabun New" panose="020B0500040200020003" pitchFamily="34" charset="-34"/>
                    <a:ea typeface="Times New Roman" panose="02020603050405020304" pitchFamily="18" charset="0"/>
                    <a:cs typeface="Angsana New" panose="02020603050405020304" pitchFamily="18" charset="-34"/>
                  </a:rPr>
                  <a:t> </a:t>
                </a:r>
                <a:r>
                  <a:rPr lang="en-US" sz="1200" dirty="0">
                    <a:latin typeface="Arial" panose="020B0604020202020204" pitchFamily="34" charset="0"/>
                    <a:cs typeface="Arial" panose="020B0604020202020204" pitchFamily="34" charset="0"/>
                  </a:rPr>
                  <a:t>are local magnitude for vertical and horizontal components filter by Wood-Anderson torsion</a:t>
                </a:r>
              </a:p>
              <a:p>
                <a:r>
                  <a:rPr lang="en-US" sz="1200" dirty="0">
                    <a:latin typeface="Arial" panose="020B0604020202020204" pitchFamily="34" charset="0"/>
                    <a:cs typeface="Arial" panose="020B0604020202020204" pitchFamily="34" charset="0"/>
                  </a:rPr>
                  <a:t>                         seismograph in mm with magnification of 2080</a:t>
                </a:r>
                <a:endParaRPr lang="th-TH" sz="2000" dirty="0">
                  <a:latin typeface="Angsana New" panose="02020603050405020304" pitchFamily="18" charset="-34"/>
                  <a:ea typeface="Times New Roman" panose="02020603050405020304" pitchFamily="18" charset="0"/>
                  <a:cs typeface="Angsana New" panose="02020603050405020304" pitchFamily="18" charset="-34"/>
                </a:endParaRPr>
              </a:p>
              <a:p>
                <a:pPr indent="457200"/>
                <a:r>
                  <a:rPr lang="en-US" sz="2000" dirty="0">
                    <a:effectLst/>
                    <a:latin typeface="TH Sarabun New" panose="020B0500040200020003" pitchFamily="34" charset="-34"/>
                    <a:ea typeface="Times New Roman" panose="02020603050405020304" pitchFamily="18" charset="0"/>
                    <a:cs typeface="Angsana New" panose="02020603050405020304" pitchFamily="18" charset="-34"/>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TH Sarabun New" panose="020B0500040200020003" pitchFamily="34" charset="-34"/>
                      </a:rPr>
                      <m:t>𝑅</m:t>
                    </m:r>
                  </m:oMath>
                </a14:m>
                <a:r>
                  <a:rPr lang="en-US" sz="2000" dirty="0">
                    <a:effectLst/>
                    <a:latin typeface="TH Sarabun New" panose="020B0500040200020003" pitchFamily="34" charset="-34"/>
                    <a:ea typeface="Times New Roman" panose="02020603050405020304" pitchFamily="18" charset="0"/>
                    <a:cs typeface="Angsana New" panose="02020603050405020304" pitchFamily="18" charset="-34"/>
                  </a:rPr>
                  <a:t>  </a:t>
                </a:r>
                <a:r>
                  <a:rPr lang="en-US" sz="1200" dirty="0">
                    <a:effectLst/>
                    <a:latin typeface="Arial" panose="020B0604020202020204" pitchFamily="34" charset="0"/>
                    <a:ea typeface="Times New Roman" panose="02020603050405020304" pitchFamily="18" charset="0"/>
                    <a:cs typeface="Arial" panose="020B0604020202020204" pitchFamily="34" charset="0"/>
                  </a:rPr>
                  <a:t>is</a:t>
                </a:r>
                <a:r>
                  <a:rPr lang="th-TH" sz="1200" dirty="0">
                    <a:effectLst/>
                    <a:latin typeface="Arial" panose="020B0604020202020204" pitchFamily="34" charset="0"/>
                    <a:ea typeface="Times New Roman" panose="02020603050405020304" pitchFamily="18" charset="0"/>
                    <a:cs typeface="Angsana New" panose="02020603050405020304" pitchFamily="18" charset="-34"/>
                  </a:rPr>
                  <a:t> </a:t>
                </a:r>
                <a:r>
                  <a:rPr lang="en-US" sz="1200" dirty="0">
                    <a:effectLst/>
                    <a:latin typeface="Arial" panose="020B0604020202020204" pitchFamily="34" charset="0"/>
                    <a:ea typeface="Times New Roman" panose="02020603050405020304" pitchFamily="18" charset="0"/>
                    <a:cs typeface="Arial" panose="020B0604020202020204" pitchFamily="34" charset="0"/>
                  </a:rPr>
                  <a:t>hypocentral distance (km)</a:t>
                </a:r>
                <a:endParaRPr lang="en-US" sz="1200" dirty="0">
                  <a:latin typeface="Arial" panose="020B0604020202020204" pitchFamily="34" charset="0"/>
                  <a:cs typeface="Arial" panose="020B0604020202020204" pitchFamily="34" charset="0"/>
                </a:endParaRPr>
              </a:p>
            </p:txBody>
          </p:sp>
        </mc:Choice>
        <mc:Fallback>
          <p:sp>
            <p:nvSpPr>
              <p:cNvPr id="13" name="Rectangle 12">
                <a:extLst>
                  <a:ext uri="{FF2B5EF4-FFF2-40B4-BE49-F238E27FC236}">
                    <a16:creationId xmlns:a16="http://schemas.microsoft.com/office/drawing/2014/main" id="{28127434-F836-9748-843D-AA01A2A7E109}"/>
                  </a:ext>
                </a:extLst>
              </p:cNvPr>
              <p:cNvSpPr>
                <a:spLocks noRot="1" noChangeAspect="1" noMove="1" noResize="1" noEditPoints="1" noAdjustHandles="1" noChangeArrowheads="1" noChangeShapeType="1" noTextEdit="1"/>
              </p:cNvSpPr>
              <p:nvPr/>
            </p:nvSpPr>
            <p:spPr>
              <a:xfrm>
                <a:off x="1630100" y="3349973"/>
                <a:ext cx="7391400" cy="892552"/>
              </a:xfrm>
              <a:prstGeom prst="rect">
                <a:avLst/>
              </a:prstGeom>
              <a:blipFill>
                <a:blip r:embed="rId4"/>
                <a:stretch>
                  <a:fillRect t="-4286"/>
                </a:stretch>
              </a:blipFill>
            </p:spPr>
            <p:txBody>
              <a:bodyPr/>
              <a:lstStyle/>
              <a:p>
                <a:r>
                  <a:rPr lang="en-US">
                    <a:noFill/>
                  </a:rPr>
                  <a:t> </a:t>
                </a:r>
              </a:p>
            </p:txBody>
          </p:sp>
        </mc:Fallback>
      </mc:AlternateContent>
      <p:sp>
        <p:nvSpPr>
          <p:cNvPr id="14" name="Rectangle 13">
            <a:extLst>
              <a:ext uri="{FF2B5EF4-FFF2-40B4-BE49-F238E27FC236}">
                <a16:creationId xmlns:a16="http://schemas.microsoft.com/office/drawing/2014/main" id="{D6B4BABF-2019-3842-A4B7-E72650C20C2D}"/>
              </a:ext>
            </a:extLst>
          </p:cNvPr>
          <p:cNvSpPr/>
          <p:nvPr/>
        </p:nvSpPr>
        <p:spPr>
          <a:xfrm>
            <a:off x="1020501" y="4305610"/>
            <a:ext cx="8000999" cy="276999"/>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for events 25 to 500 km of distances and 60 km depth. </a:t>
            </a:r>
          </a:p>
        </p:txBody>
      </p:sp>
    </p:spTree>
    <p:extLst>
      <p:ext uri="{BB962C8B-B14F-4D97-AF65-F5344CB8AC3E}">
        <p14:creationId xmlns:p14="http://schemas.microsoft.com/office/powerpoint/2010/main" val="684740898"/>
      </p:ext>
    </p:extLst>
  </p:cSld>
  <p:clrMapOvr>
    <a:masterClrMapping/>
  </p:clrMapOvr>
</p:sld>
</file>

<file path=ppt/theme/theme1.xml><?xml version="1.0" encoding="utf-8"?>
<a:theme xmlns:a="http://schemas.openxmlformats.org/drawingml/2006/main" name="Title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2.xml><?xml version="1.0" encoding="utf-8"?>
<a:theme xmlns:a="http://schemas.openxmlformats.org/drawingml/2006/main" name="Inner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3.xml><?xml version="1.0" encoding="utf-8"?>
<a:theme xmlns:a="http://schemas.openxmlformats.org/drawingml/2006/main" name="abstrac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4.xml><?xml version="1.0" encoding="utf-8"?>
<a:theme xmlns:a="http://schemas.openxmlformats.org/drawingml/2006/main" name="INTRODUCTIO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5.xml><?xml version="1.0" encoding="utf-8"?>
<a:theme xmlns:a="http://schemas.openxmlformats.org/drawingml/2006/main" name="METHOD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6.xml><?xml version="1.0" encoding="utf-8"?>
<a:theme xmlns:a="http://schemas.openxmlformats.org/drawingml/2006/main" name="RESULT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7.xml><?xml version="1.0" encoding="utf-8"?>
<a:theme xmlns:a="http://schemas.openxmlformats.org/drawingml/2006/main" name="CONCLUSION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19680</TotalTime>
  <Words>1085</Words>
  <Application>Microsoft Macintosh PowerPoint</Application>
  <PresentationFormat>On-screen Show (16:9)</PresentationFormat>
  <Paragraphs>260</Paragraphs>
  <Slides>12</Slides>
  <Notes>0</Notes>
  <HiddenSlides>0</HiddenSlides>
  <MMClips>0</MMClips>
  <ScaleCrop>false</ScaleCrop>
  <HeadingPairs>
    <vt:vector size="6" baseType="variant">
      <vt:variant>
        <vt:lpstr>Fonts Used</vt:lpstr>
      </vt:variant>
      <vt:variant>
        <vt:i4>11</vt:i4>
      </vt:variant>
      <vt:variant>
        <vt:lpstr>Theme</vt:lpstr>
      </vt:variant>
      <vt:variant>
        <vt:i4>7</vt:i4>
      </vt:variant>
      <vt:variant>
        <vt:lpstr>Slide Titles</vt:lpstr>
      </vt:variant>
      <vt:variant>
        <vt:i4>12</vt:i4>
      </vt:variant>
    </vt:vector>
  </HeadingPairs>
  <TitlesOfParts>
    <vt:vector size="30" baseType="lpstr">
      <vt:lpstr>Angsana New</vt:lpstr>
      <vt:lpstr>Arial</vt:lpstr>
      <vt:lpstr>Avenir Book</vt:lpstr>
      <vt:lpstr>Avenir Heavy</vt:lpstr>
      <vt:lpstr>Avenir Medium</vt:lpstr>
      <vt:lpstr>Calibri</vt:lpstr>
      <vt:lpstr>Cambria Math</vt:lpstr>
      <vt:lpstr>DIN-Light</vt:lpstr>
      <vt:lpstr>DIN-Medium</vt:lpstr>
      <vt:lpstr>KgjrnqTimes</vt:lpstr>
      <vt:lpstr>TH Sarabun New</vt:lpstr>
      <vt:lpstr>Title Slide</vt:lpstr>
      <vt:lpstr>Inner Slide</vt:lpstr>
      <vt:lpstr>abstract</vt:lpstr>
      <vt:lpstr>INTRODUCTION</vt:lpstr>
      <vt:lpstr>METHODS</vt:lpstr>
      <vt:lpstr>RESULTS</vt:lpstr>
      <vt:lpstr>CONCLUSIONS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88</cp:revision>
  <cp:lastPrinted>2019-03-26T13:54:24Z</cp:lastPrinted>
  <dcterms:created xsi:type="dcterms:W3CDTF">2019-04-24T06:32:04Z</dcterms:created>
  <dcterms:modified xsi:type="dcterms:W3CDTF">2021-06-14T17:14:41Z</dcterms:modified>
</cp:coreProperties>
</file>