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7"/>
  </p:notesMasterIdLst>
  <p:sldIdLst>
    <p:sldId id="256" r:id="rId8"/>
    <p:sldId id="258" r:id="rId9"/>
    <p:sldId id="260" r:id="rId10"/>
    <p:sldId id="261" r:id="rId11"/>
    <p:sldId id="262" r:id="rId12"/>
    <p:sldId id="264" r:id="rId13"/>
    <p:sldId id="266" r:id="rId14"/>
    <p:sldId id="265" r:id="rId15"/>
    <p:sldId id="263" r:id="rId16"/>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623"/>
  </p:normalViewPr>
  <p:slideViewPr>
    <p:cSldViewPr snapToGrid="0" snapToObjects="1">
      <p:cViewPr varScale="1">
        <p:scale>
          <a:sx n="98" d="100"/>
          <a:sy n="98"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457200" y="1898347"/>
            <a:ext cx="8151779" cy="1507078"/>
          </a:xfrm>
          <a:prstGeom prst="rect">
            <a:avLst/>
          </a:prstGeom>
          <a:noFill/>
          <a:ln w="9525">
            <a:noFill/>
            <a:miter lim="800000"/>
            <a:headEnd/>
            <a:tailEnd/>
          </a:ln>
        </p:spPr>
        <p:txBody>
          <a:bodyPr wrap="square" lIns="18666" tIns="9334" rIns="18666" bIns="9334">
            <a:spAutoFit/>
          </a:bodyPr>
          <a:lstStyle/>
          <a:p>
            <a:pPr algn="ctr" eaLnBrk="0" hangingPunct="0"/>
            <a:r>
              <a:rPr lang="en-GB" sz="18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8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800" b="1" dirty="0">
              <a:solidFill>
                <a:schemeClr val="bg1"/>
              </a:solidFill>
              <a:latin typeface="Arial" panose="020B0604020202020204" pitchFamily="34" charset="0"/>
            </a:endParaRP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Chindandali P., Manda B., </a:t>
            </a:r>
            <a:r>
              <a:rPr lang="en-US" sz="1600" dirty="0" err="1">
                <a:solidFill>
                  <a:schemeClr val="bg1"/>
                </a:solidFill>
                <a:latin typeface="Arial" panose="020B0604020202020204" pitchFamily="34" charset="0"/>
                <a:ea typeface="Avenir Book" charset="0"/>
              </a:rPr>
              <a:t>Mtegha</a:t>
            </a:r>
            <a:r>
              <a:rPr lang="en-US" sz="1600" dirty="0">
                <a:solidFill>
                  <a:schemeClr val="bg1"/>
                </a:solidFill>
                <a:latin typeface="Arial" panose="020B0604020202020204" pitchFamily="34" charset="0"/>
                <a:ea typeface="Avenir Book" charset="0"/>
              </a:rPr>
              <a:t> J., and </a:t>
            </a:r>
            <a:r>
              <a:rPr lang="en-US" sz="1600" dirty="0" err="1">
                <a:solidFill>
                  <a:schemeClr val="bg1"/>
                </a:solidFill>
                <a:latin typeface="Arial" panose="020B0604020202020204" pitchFamily="34" charset="0"/>
                <a:ea typeface="Avenir Book" charset="0"/>
              </a:rPr>
              <a:t>Eliyasi</a:t>
            </a:r>
            <a:r>
              <a:rPr lang="en-US" sz="1600" dirty="0">
                <a:solidFill>
                  <a:schemeClr val="bg1"/>
                </a:solidFill>
                <a:latin typeface="Arial" panose="020B0604020202020204" pitchFamily="34" charset="0"/>
                <a:ea typeface="Avenir Book" charset="0"/>
              </a:rPr>
              <a:t> C.</a:t>
            </a:r>
            <a:r>
              <a:rPr lang="en-US" sz="1600" dirty="0">
                <a:solidFill>
                  <a:schemeClr val="bg1"/>
                </a:solidFill>
                <a:latin typeface="Avenir Book" charset="0"/>
                <a:ea typeface="Avenir Book" charset="0"/>
                <a:cs typeface="Avenir Book" charset="0"/>
              </a:rPr>
              <a:t> </a:t>
            </a:r>
          </a:p>
          <a:p>
            <a:pPr algn="ctr" eaLnBrk="0" hangingPunct="0">
              <a:lnSpc>
                <a:spcPts val="1586"/>
              </a:lnSpc>
            </a:pPr>
            <a:endParaRPr lang="en-US" sz="1600" dirty="0">
              <a:solidFill>
                <a:schemeClr val="bg1"/>
              </a:solidFill>
              <a:latin typeface="Avenir Book" charset="0"/>
              <a:ea typeface="Avenir Book" charset="0"/>
              <a:cs typeface="Avenir Book" charset="0"/>
            </a:endParaRP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739048"/>
          </a:xfrm>
          <a:prstGeom prst="rect">
            <a:avLst/>
          </a:prstGeom>
          <a:noFill/>
        </p:spPr>
        <p:txBody>
          <a:bodyPr wrap="square" rtlCol="0">
            <a:spAutoFit/>
          </a:bodyPr>
          <a:lstStyle/>
          <a:p>
            <a:pPr algn="ctr"/>
            <a:endParaRPr lang="en-GB" sz="1401" dirty="0">
              <a:solidFill>
                <a:schemeClr val="bg1"/>
              </a:solidFill>
              <a:latin typeface="Arial" panose="020B0604020202020204" pitchFamily="34" charset="0"/>
              <a:cs typeface="Arial" panose="020B0604020202020204" pitchFamily="34" charset="0"/>
            </a:endParaRPr>
          </a:p>
          <a:p>
            <a:pPr algn="ctr"/>
            <a:endParaRPr lang="en-GB" sz="1401" dirty="0">
              <a:solidFill>
                <a:schemeClr val="bg1"/>
              </a:solidFill>
              <a:latin typeface="Arial" panose="020B0604020202020204" pitchFamily="34" charset="0"/>
              <a:cs typeface="Arial" panose="020B0604020202020204" pitchFamily="34" charset="0"/>
            </a:endParaRPr>
          </a:p>
          <a:p>
            <a:pPr algn="ctr"/>
            <a:r>
              <a:rPr lang="en-GB" sz="1401" dirty="0">
                <a:solidFill>
                  <a:schemeClr val="bg1"/>
                </a:solidFill>
                <a:latin typeface="Arial" panose="020B0604020202020204" pitchFamily="34" charset="0"/>
                <a:cs typeface="Arial" panose="020B0604020202020204" pitchFamily="34" charset="0"/>
              </a:rPr>
              <a:t>POSTER ID T1.2-503</a:t>
            </a:r>
            <a:endParaRPr lang="en-AT" sz="140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D8CCF66-40DB-475E-BA41-CD3FF540D965}"/>
              </a:ext>
            </a:extLst>
          </p:cNvPr>
          <p:cNvPicPr/>
          <p:nvPr/>
        </p:nvPicPr>
        <p:blipFill>
          <a:blip r:embed="rId3"/>
          <a:stretch>
            <a:fillRect/>
          </a:stretch>
        </p:blipFill>
        <p:spPr>
          <a:xfrm>
            <a:off x="7942330" y="4022090"/>
            <a:ext cx="885825" cy="708660"/>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614574" y="2499816"/>
            <a:ext cx="3882477" cy="646331"/>
          </a:xfrm>
          <a:prstGeom prst="rect">
            <a:avLst/>
          </a:prstGeom>
          <a:noFill/>
        </p:spPr>
        <p:txBody>
          <a:bodyPr wrap="square" rtlCol="0">
            <a:spAutoFit/>
          </a:bodyPr>
          <a:lstStyle/>
          <a:p>
            <a:pPr algn="ctr"/>
            <a:r>
              <a:rPr lang="en-AT" sz="3600" b="1"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702340" y="163887"/>
            <a:ext cx="5632315" cy="567783"/>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p:txBody>
      </p:sp>
      <p:sp>
        <p:nvSpPr>
          <p:cNvPr id="6" name="TextBox 5">
            <a:extLst>
              <a:ext uri="{FF2B5EF4-FFF2-40B4-BE49-F238E27FC236}">
                <a16:creationId xmlns:a16="http://schemas.microsoft.com/office/drawing/2014/main" id="{E9429E14-3A2D-4AE7-97E7-3A2C0522E9AA}"/>
              </a:ext>
            </a:extLst>
          </p:cNvPr>
          <p:cNvSpPr txBox="1"/>
          <p:nvPr/>
        </p:nvSpPr>
        <p:spPr>
          <a:xfrm>
            <a:off x="552660" y="947740"/>
            <a:ext cx="8420518" cy="4031873"/>
          </a:xfrm>
          <a:prstGeom prst="rect">
            <a:avLst/>
          </a:prstGeom>
          <a:noFill/>
        </p:spPr>
        <p:txBody>
          <a:bodyPr wrap="square">
            <a:spAutoFit/>
          </a:bodyPr>
          <a:lstStyle/>
          <a:p>
            <a:pPr algn="just"/>
            <a:r>
              <a:rPr lang="en-GB" sz="1550" dirty="0">
                <a:latin typeface="Arial" panose="020B0604020202020204" pitchFamily="34" charset="0"/>
                <a:cs typeface="Arial" panose="020B0604020202020204" pitchFamily="34" charset="0"/>
              </a:rPr>
              <a:t>Although earth fissures have occurred in some parts of the country, they have not been well-documented or studied in detail. Recent field investigation into the formation and extent of earth fissures in Chikwawa District, reveal their formation due to erosion as well as tensional cracks within the affected area as a result of groundwater withdrawal from the alluvial sediments. Several sinkholes and linear fissures trending N-S and E-W, connected by horizontal conduits characterized by mud deposition and mud flow, cut through the village thereby weakening and cracking houses. Minor fissures connect orthogonally to major fissures without clear offsets. The water flow through the conduits influenced the formation of sinkholes and conduits by weakening their structural strength which caused top soil to collapse into existing voids, creating or widening the sinkholes and exposing the conduits. We used geological, airborne geophysical as well as seismic ambient noise to delineate structures and determine depth-to-bedrock. Additionally, data from local as well as international seismological monitoring networks indicate no occurrence of an earthquake in the vicinity to attribute such activity to tectonic movement or faulting.</a:t>
            </a:r>
          </a:p>
          <a:p>
            <a:pPr algn="just"/>
            <a:endParaRPr lang="en-GB" sz="1550" b="1" i="1" dirty="0">
              <a:latin typeface="Arial" panose="020B0604020202020204" pitchFamily="34" charset="0"/>
              <a:cs typeface="Arial" panose="020B0604020202020204" pitchFamily="34" charset="0"/>
            </a:endParaRPr>
          </a:p>
          <a:p>
            <a:pPr algn="just"/>
            <a:r>
              <a:rPr lang="en-GB" sz="1550" b="1" i="1" dirty="0">
                <a:latin typeface="Arial" panose="020B0604020202020204" pitchFamily="34" charset="0"/>
                <a:cs typeface="Arial" panose="020B0604020202020204" pitchFamily="34" charset="0"/>
              </a:rPr>
              <a:t>Keywords: </a:t>
            </a:r>
            <a:r>
              <a:rPr lang="en-GB" sz="1550" dirty="0">
                <a:latin typeface="Arial" panose="020B0604020202020204" pitchFamily="34" charset="0"/>
                <a:cs typeface="Arial" panose="020B0604020202020204" pitchFamily="34" charset="0"/>
              </a:rPr>
              <a:t>Fissures, Sinkholes, Alluvium, Tectonics, Faulting</a:t>
            </a: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618073" y="2499817"/>
            <a:ext cx="3882477" cy="646331"/>
          </a:xfrm>
          <a:prstGeom prst="rect">
            <a:avLst/>
          </a:prstGeom>
          <a:noFill/>
        </p:spPr>
        <p:txBody>
          <a:bodyPr wrap="square" rtlCol="0">
            <a:spAutoFit/>
          </a:bodyPr>
          <a:lstStyle/>
          <a:p>
            <a:pPr algn="ctr"/>
            <a:r>
              <a:rPr lang="en-AT" sz="3600" b="1"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1712068" y="163887"/>
            <a:ext cx="5612859" cy="567783"/>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C4D019C0-C367-4B6A-965D-9621AB004A93}"/>
              </a:ext>
            </a:extLst>
          </p:cNvPr>
          <p:cNvSpPr txBox="1"/>
          <p:nvPr/>
        </p:nvSpPr>
        <p:spPr>
          <a:xfrm>
            <a:off x="646332" y="881743"/>
            <a:ext cx="5131469" cy="3747629"/>
          </a:xfrm>
          <a:prstGeom prst="rect">
            <a:avLst/>
          </a:prstGeom>
          <a:noFill/>
        </p:spPr>
        <p:txBody>
          <a:bodyPr wrap="square" rtlCol="0">
            <a:spAutoFit/>
          </a:bodyPr>
          <a:lstStyle/>
          <a:p>
            <a:pPr marL="285750" indent="-285750" algn="just">
              <a:buFont typeface="Wingdings" panose="05000000000000000000" pitchFamily="2" charset="2"/>
              <a:buChar char="v"/>
            </a:pP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Earth fissures are large cracks in the ground that are formed as a result of soil surface tension due to land subsidence mainly caused by groundwater withdrawal from the alluvium in the deeper part of the basin, causing the earth fissures to form as tension cracks (</a:t>
            </a:r>
            <a:r>
              <a:rPr lang="en-ZA"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Dell’Allinga</a:t>
            </a:r>
            <a:r>
              <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et.al., 2014).  </a:t>
            </a:r>
          </a:p>
          <a:p>
            <a:pPr marL="285750" indent="-285750" algn="just">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Zimola Village had experienced some cracks occurred on 23rd November 2018 following heavy rains that fell on the previous day. The work was carried out from 14</a:t>
            </a:r>
            <a:r>
              <a:rPr lang="en-GB" sz="1800" baseline="30000" dirty="0">
                <a:effectLst/>
                <a:latin typeface="Arial" panose="020B0604020202020204" pitchFamily="34" charset="0"/>
                <a:ea typeface="Calibri" panose="020F0502020204030204" pitchFamily="34" charset="0"/>
                <a:cs typeface="Arial" panose="020B0604020202020204" pitchFamily="34" charset="0"/>
              </a:rPr>
              <a:t>th</a:t>
            </a:r>
            <a:r>
              <a:rPr lang="en-GB" sz="1800" dirty="0">
                <a:effectLst/>
                <a:latin typeface="Arial" panose="020B0604020202020204" pitchFamily="34" charset="0"/>
                <a:ea typeface="Calibri" panose="020F0502020204030204" pitchFamily="34" charset="0"/>
                <a:cs typeface="Arial" panose="020B0604020202020204" pitchFamily="34" charset="0"/>
              </a:rPr>
              <a:t> to 19</a:t>
            </a:r>
            <a:r>
              <a:rPr lang="en-GB" sz="1800" baseline="30000" dirty="0">
                <a:effectLst/>
                <a:latin typeface="Arial" panose="020B0604020202020204" pitchFamily="34" charset="0"/>
                <a:ea typeface="Calibri" panose="020F0502020204030204" pitchFamily="34" charset="0"/>
                <a:cs typeface="Arial" panose="020B0604020202020204" pitchFamily="34" charset="0"/>
              </a:rPr>
              <a:t>th</a:t>
            </a:r>
            <a:r>
              <a:rPr lang="en-GB" sz="1800" dirty="0">
                <a:effectLst/>
                <a:latin typeface="Arial" panose="020B0604020202020204" pitchFamily="34" charset="0"/>
                <a:ea typeface="Calibri" panose="020F0502020204030204" pitchFamily="34" charset="0"/>
                <a:cs typeface="Arial" panose="020B0604020202020204" pitchFamily="34" charset="0"/>
              </a:rPr>
              <a:t> December 2018. The affected area covered approximately 0.41 Km</a:t>
            </a:r>
            <a:r>
              <a:rPr lang="en-GB" sz="1800" baseline="30000" dirty="0">
                <a:effectLst/>
                <a:latin typeface="Arial" panose="020B0604020202020204" pitchFamily="34" charset="0"/>
                <a:ea typeface="Calibri" panose="020F0502020204030204" pitchFamily="34" charset="0"/>
                <a:cs typeface="Arial" panose="020B0604020202020204" pitchFamily="34" charset="0"/>
              </a:rPr>
              <a:t>2</a:t>
            </a:r>
            <a:r>
              <a:rPr lang="en-GB" sz="1800" baseline="30000" dirty="0">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(Figure 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BA7424B1-072D-453C-8122-45662DB06D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3489" y="881744"/>
            <a:ext cx="3059786" cy="3011826"/>
          </a:xfrm>
          <a:prstGeom prst="rect">
            <a:avLst/>
          </a:prstGeom>
          <a:noFill/>
          <a:ln>
            <a:noFill/>
          </a:ln>
        </p:spPr>
      </p:pic>
      <p:sp>
        <p:nvSpPr>
          <p:cNvPr id="7" name="TextBox 6">
            <a:extLst>
              <a:ext uri="{FF2B5EF4-FFF2-40B4-BE49-F238E27FC236}">
                <a16:creationId xmlns:a16="http://schemas.microsoft.com/office/drawing/2014/main" id="{6B96FB72-6902-429B-94D4-BF8CAAC75C17}"/>
              </a:ext>
            </a:extLst>
          </p:cNvPr>
          <p:cNvSpPr txBox="1"/>
          <p:nvPr/>
        </p:nvSpPr>
        <p:spPr>
          <a:xfrm>
            <a:off x="5933489" y="3788229"/>
            <a:ext cx="3059786" cy="1254639"/>
          </a:xfrm>
          <a:prstGeom prst="rect">
            <a:avLst/>
          </a:prstGeom>
          <a:noFill/>
        </p:spPr>
        <p:txBody>
          <a:bodyPr wrap="square" rtlCol="0">
            <a:spAutoFit/>
          </a:bodyPr>
          <a:lstStyle/>
          <a:p>
            <a:pPr algn="just"/>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Figure 1: Location map of Zimola Village, T.A Maseya, (Yellow box indicates affected area).</a:t>
            </a:r>
            <a:endParaRPr lang="en-GB" sz="1800" dirty="0">
              <a:solidFill>
                <a:srgbClr val="4472C4"/>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619991" y="2499816"/>
            <a:ext cx="3882477" cy="646331"/>
          </a:xfrm>
          <a:prstGeom prst="rect">
            <a:avLst/>
          </a:prstGeom>
          <a:noFill/>
        </p:spPr>
        <p:txBody>
          <a:bodyPr wrap="square" rtlCol="0">
            <a:spAutoFit/>
          </a:bodyPr>
          <a:lstStyle/>
          <a:p>
            <a:pPr algn="ctr"/>
            <a:r>
              <a:rPr lang="en-AT" sz="3600" b="1"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1625600" y="163887"/>
            <a:ext cx="5796603" cy="567783"/>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p:txBody>
      </p:sp>
      <p:sp>
        <p:nvSpPr>
          <p:cNvPr id="2" name="TextBox 1">
            <a:extLst>
              <a:ext uri="{FF2B5EF4-FFF2-40B4-BE49-F238E27FC236}">
                <a16:creationId xmlns:a16="http://schemas.microsoft.com/office/drawing/2014/main" id="{133859C6-D025-4DA3-9490-C1A8E91B1FFB}"/>
              </a:ext>
            </a:extLst>
          </p:cNvPr>
          <p:cNvSpPr txBox="1"/>
          <p:nvPr/>
        </p:nvSpPr>
        <p:spPr>
          <a:xfrm>
            <a:off x="783771" y="984738"/>
            <a:ext cx="8139165" cy="3193631"/>
          </a:xfrm>
          <a:prstGeom prst="rect">
            <a:avLst/>
          </a:prstGeom>
          <a:noFill/>
        </p:spPr>
        <p:txBody>
          <a:bodyPr wrap="square" rtlCol="0">
            <a:spAutoFit/>
          </a:bodyPr>
          <a:lstStyle/>
          <a:p>
            <a:pPr marL="285750" indent="-285750" algn="just">
              <a:buFont typeface="Wingdings" panose="05000000000000000000" pitchFamily="2" charset="2"/>
              <a:buChar char="v"/>
            </a:pPr>
            <a:r>
              <a:rPr lang="en-GB" sz="1800" b="1" dirty="0">
                <a:effectLst/>
                <a:latin typeface="Arial" panose="020B0604020202020204" pitchFamily="34" charset="0"/>
                <a:ea typeface="Calibri" panose="020F0502020204030204" pitchFamily="34" charset="0"/>
                <a:cs typeface="Arial" panose="020B0604020202020204" pitchFamily="34" charset="0"/>
              </a:rPr>
              <a:t>Ambient noise: </a:t>
            </a:r>
            <a:r>
              <a:rPr lang="en-GB" sz="1800" dirty="0">
                <a:effectLst/>
                <a:latin typeface="Arial" panose="020B0604020202020204" pitchFamily="34" charset="0"/>
                <a:ea typeface="Calibri" panose="020F0502020204030204" pitchFamily="34" charset="0"/>
                <a:cs typeface="Arial" panose="020B0604020202020204" pitchFamily="34" charset="0"/>
              </a:rPr>
              <a:t>Two 151-120A Observer broadband seismometers and RT130-B data loggers were used for ground measurements.  All seismometers deployed were tri-axial velocity types with a flat response in the &gt;0.01Hz frequency range. </a:t>
            </a:r>
          </a:p>
          <a:p>
            <a:pPr marL="285750" indent="-285750" algn="just">
              <a:buFont typeface="Wingdings" panose="05000000000000000000" pitchFamily="2" charset="2"/>
              <a:buChar char="v"/>
            </a:pPr>
            <a:r>
              <a:rPr lang="en-GB" sz="1800" b="1" dirty="0">
                <a:effectLst/>
                <a:latin typeface="Arial" panose="020B0604020202020204" pitchFamily="34" charset="0"/>
                <a:ea typeface="Calibri" panose="020F0502020204030204" pitchFamily="34" charset="0"/>
                <a:cs typeface="Arial" panose="020B0604020202020204" pitchFamily="34" charset="0"/>
              </a:rPr>
              <a:t>Aeromagnetic data: </a:t>
            </a:r>
            <a:r>
              <a:rPr lang="en-GB" sz="1800" dirty="0">
                <a:effectLst/>
                <a:latin typeface="Arial" panose="020B0604020202020204" pitchFamily="34" charset="0"/>
                <a:ea typeface="Calibri" panose="020F0502020204030204" pitchFamily="34" charset="0"/>
                <a:cs typeface="Arial" panose="020B0604020202020204" pitchFamily="34" charset="0"/>
              </a:rPr>
              <a:t>Magnetic data enhancement algorithms were computed in ER-Mapper and Geosoft; analytical signal (AS), first and second vertical derivatives and continuation filters (Downward and upward continuation filters). Geological structures computed from all algorithms were overlaid and combined to select the best-fit </a:t>
            </a:r>
          </a:p>
          <a:p>
            <a:pPr marL="285750" indent="-285750" algn="just">
              <a:buFont typeface="Wingdings" panose="05000000000000000000" pitchFamily="2" charset="2"/>
              <a:buChar char="v"/>
            </a:pPr>
            <a:r>
              <a:rPr lang="en-GB" sz="1800" b="1" dirty="0">
                <a:latin typeface="Arial" panose="020B0604020202020204" pitchFamily="34" charset="0"/>
                <a:ea typeface="Calibri" panose="020F0502020204030204" pitchFamily="34" charset="0"/>
                <a:cs typeface="Arial" panose="020B0604020202020204" pitchFamily="34" charset="0"/>
              </a:rPr>
              <a:t>Geological mapping: </a:t>
            </a:r>
            <a:r>
              <a:rPr lang="en-GB" sz="1800" dirty="0">
                <a:latin typeface="Arial" panose="020B0604020202020204" pitchFamily="34" charset="0"/>
                <a:ea typeface="Calibri" panose="020F0502020204030204" pitchFamily="34" charset="0"/>
                <a:cs typeface="Arial" panose="020B0604020202020204" pitchFamily="34" charset="0"/>
              </a:rPr>
              <a:t>Field mapping of the local geology</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latin typeface="Century Schoolbook" panose="02040604050505020304" pitchFamily="18" charset="0"/>
              <a:cs typeface="Calibri Light" panose="020F0302020204030204" pitchFamily="34" charset="0"/>
            </a:endParaRPr>
          </a:p>
          <a:p>
            <a:endParaRPr lang="en-GB" dirty="0"/>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629722" y="2499816"/>
            <a:ext cx="3882477" cy="646331"/>
          </a:xfrm>
          <a:prstGeom prst="rect">
            <a:avLst/>
          </a:prstGeom>
          <a:noFill/>
        </p:spPr>
        <p:txBody>
          <a:bodyPr wrap="square" rtlCol="0">
            <a:spAutoFit/>
          </a:bodyPr>
          <a:lstStyle/>
          <a:p>
            <a:pPr algn="ctr"/>
            <a:r>
              <a:rPr lang="en-AT" sz="3600" b="1"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499141" y="130616"/>
            <a:ext cx="6039795" cy="772968"/>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
        <p:nvSpPr>
          <p:cNvPr id="4" name="TextBox 3">
            <a:extLst>
              <a:ext uri="{FF2B5EF4-FFF2-40B4-BE49-F238E27FC236}">
                <a16:creationId xmlns:a16="http://schemas.microsoft.com/office/drawing/2014/main" id="{AFB1CB1A-3582-45AE-8EEE-63F28A98E6F8}"/>
              </a:ext>
            </a:extLst>
          </p:cNvPr>
          <p:cNvSpPr txBox="1"/>
          <p:nvPr/>
        </p:nvSpPr>
        <p:spPr>
          <a:xfrm>
            <a:off x="634684" y="972766"/>
            <a:ext cx="5273748" cy="2639633"/>
          </a:xfrm>
          <a:prstGeom prst="rect">
            <a:avLst/>
          </a:prstGeom>
          <a:noFill/>
        </p:spPr>
        <p:txBody>
          <a:bodyPr wrap="square" rtlCol="0">
            <a:spAutoFit/>
          </a:bodyPr>
          <a:lstStyle/>
          <a:p>
            <a:pPr marL="285750" indent="-285750" algn="just">
              <a:buFont typeface="Wingdings" panose="05000000000000000000" pitchFamily="2" charset="2"/>
              <a:buChar char="v"/>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sub-surface conduits occur at shallow depths with weakened overburden collapsing into the void (Figure 2). </a:t>
            </a:r>
          </a:p>
          <a:p>
            <a:pPr marL="285750" indent="-285750" algn="just">
              <a:buFont typeface="Wingdings" panose="05000000000000000000" pitchFamily="2" charset="2"/>
              <a:buChar char="v"/>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Heavy rainfall after several months of dry spell triggered the development of the cracks. </a:t>
            </a:r>
            <a:endPar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v"/>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development of ground fissures or cracks is a local phenomenon, related to aseismic causes. </a:t>
            </a:r>
          </a:p>
          <a:p>
            <a:endParaRPr lang="en-US" sz="1800" dirty="0">
              <a:solidFill>
                <a:srgbClr val="333333"/>
              </a:solidFill>
              <a:latin typeface="Maiandra GD" panose="020E0502030308020204" pitchFamily="34" charset="0"/>
              <a:cs typeface="Times New Roman" panose="02020603050405020304" pitchFamily="18" charset="0"/>
            </a:endParaRPr>
          </a:p>
          <a:p>
            <a:endParaRPr lang="en-GB" dirty="0"/>
          </a:p>
        </p:txBody>
      </p:sp>
      <p:pic>
        <p:nvPicPr>
          <p:cNvPr id="8" name="Picture 7">
            <a:extLst>
              <a:ext uri="{FF2B5EF4-FFF2-40B4-BE49-F238E27FC236}">
                <a16:creationId xmlns:a16="http://schemas.microsoft.com/office/drawing/2014/main" id="{D0613EAF-D0D2-419A-9909-69F28AC43ED7}"/>
              </a:ext>
            </a:extLst>
          </p:cNvPr>
          <p:cNvPicPr>
            <a:picLocks noChangeAspect="1"/>
          </p:cNvPicPr>
          <p:nvPr/>
        </p:nvPicPr>
        <p:blipFill>
          <a:blip r:embed="rId2"/>
          <a:stretch>
            <a:fillRect/>
          </a:stretch>
        </p:blipFill>
        <p:spPr>
          <a:xfrm>
            <a:off x="6050604" y="928941"/>
            <a:ext cx="3069574" cy="2133094"/>
          </a:xfrm>
          <a:prstGeom prst="rect">
            <a:avLst/>
          </a:prstGeom>
        </p:spPr>
      </p:pic>
      <p:sp>
        <p:nvSpPr>
          <p:cNvPr id="9" name="TextBox 8">
            <a:extLst>
              <a:ext uri="{FF2B5EF4-FFF2-40B4-BE49-F238E27FC236}">
                <a16:creationId xmlns:a16="http://schemas.microsoft.com/office/drawing/2014/main" id="{6073E509-139A-4B0C-91DE-EDECAD14FE0D}"/>
              </a:ext>
            </a:extLst>
          </p:cNvPr>
          <p:cNvSpPr txBox="1"/>
          <p:nvPr/>
        </p:nvSpPr>
        <p:spPr>
          <a:xfrm>
            <a:off x="6050604" y="3200400"/>
            <a:ext cx="2976664" cy="1323439"/>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Figure 2: A) Major fissure trending N-S characterized by mudflow. B) Minor fissure running almost orthogonal to the major fissure.</a:t>
            </a:r>
          </a:p>
        </p:txBody>
      </p:sp>
      <p:sp>
        <p:nvSpPr>
          <p:cNvPr id="11" name="TextBox 10">
            <a:extLst>
              <a:ext uri="{FF2B5EF4-FFF2-40B4-BE49-F238E27FC236}">
                <a16:creationId xmlns:a16="http://schemas.microsoft.com/office/drawing/2014/main" id="{12580F6B-2C73-424A-9604-8A595A9B8BD8}"/>
              </a:ext>
            </a:extLst>
          </p:cNvPr>
          <p:cNvSpPr txBox="1"/>
          <p:nvPr/>
        </p:nvSpPr>
        <p:spPr>
          <a:xfrm>
            <a:off x="6050604" y="2672862"/>
            <a:ext cx="561211" cy="369332"/>
          </a:xfrm>
          <a:prstGeom prst="rect">
            <a:avLst/>
          </a:prstGeom>
          <a:noFill/>
        </p:spPr>
        <p:txBody>
          <a:bodyPr wrap="square" rtlCol="0">
            <a:spAutoFit/>
          </a:bodyPr>
          <a:lstStyle/>
          <a:p>
            <a:r>
              <a:rPr lang="en-GB" sz="1800" dirty="0">
                <a:solidFill>
                  <a:schemeClr val="bg1"/>
                </a:solidFill>
              </a:rPr>
              <a:t>A</a:t>
            </a:r>
          </a:p>
        </p:txBody>
      </p:sp>
      <p:sp>
        <p:nvSpPr>
          <p:cNvPr id="12" name="TextBox 11">
            <a:extLst>
              <a:ext uri="{FF2B5EF4-FFF2-40B4-BE49-F238E27FC236}">
                <a16:creationId xmlns:a16="http://schemas.microsoft.com/office/drawing/2014/main" id="{0F407F73-A5B0-40C1-B4A2-C764D786F332}"/>
              </a:ext>
            </a:extLst>
          </p:cNvPr>
          <p:cNvSpPr txBox="1"/>
          <p:nvPr/>
        </p:nvSpPr>
        <p:spPr>
          <a:xfrm>
            <a:off x="7585391" y="2692097"/>
            <a:ext cx="561211" cy="369332"/>
          </a:xfrm>
          <a:prstGeom prst="rect">
            <a:avLst/>
          </a:prstGeom>
          <a:noFill/>
        </p:spPr>
        <p:txBody>
          <a:bodyPr wrap="square" rtlCol="0">
            <a:spAutoFit/>
          </a:bodyPr>
          <a:lstStyle/>
          <a:p>
            <a:r>
              <a:rPr lang="en-GB" sz="1800" dirty="0">
                <a:solidFill>
                  <a:schemeClr val="bg1"/>
                </a:solidFill>
              </a:rPr>
              <a:t>B</a:t>
            </a:r>
          </a:p>
        </p:txBody>
      </p:sp>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F7BD-971F-4765-A04A-32C5EDC529B6}"/>
              </a:ext>
            </a:extLst>
          </p:cNvPr>
          <p:cNvPicPr>
            <a:picLocks noChangeAspect="1"/>
          </p:cNvPicPr>
          <p:nvPr/>
        </p:nvPicPr>
        <p:blipFill>
          <a:blip r:embed="rId2"/>
          <a:stretch>
            <a:fillRect/>
          </a:stretch>
        </p:blipFill>
        <p:spPr>
          <a:xfrm>
            <a:off x="5678826" y="898390"/>
            <a:ext cx="3376840" cy="1601619"/>
          </a:xfrm>
          <a:prstGeom prst="rect">
            <a:avLst/>
          </a:prstGeom>
        </p:spPr>
      </p:pic>
      <p:pic>
        <p:nvPicPr>
          <p:cNvPr id="4" name="Picture 3">
            <a:extLst>
              <a:ext uri="{FF2B5EF4-FFF2-40B4-BE49-F238E27FC236}">
                <a16:creationId xmlns:a16="http://schemas.microsoft.com/office/drawing/2014/main" id="{26E40494-EAEF-4CF1-9038-56B47F26530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826" y="2500009"/>
            <a:ext cx="2803693" cy="2178995"/>
          </a:xfrm>
          <a:prstGeom prst="rect">
            <a:avLst/>
          </a:prstGeom>
          <a:noFill/>
          <a:ln>
            <a:noFill/>
          </a:ln>
        </p:spPr>
      </p:pic>
      <p:sp>
        <p:nvSpPr>
          <p:cNvPr id="5" name="TextBox 4">
            <a:extLst>
              <a:ext uri="{FF2B5EF4-FFF2-40B4-BE49-F238E27FC236}">
                <a16:creationId xmlns:a16="http://schemas.microsoft.com/office/drawing/2014/main" id="{2FEC4FB9-14BC-4709-A0CB-9FDDE816B3A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FC487C-0613-4CC5-B5A1-0698EAB6CC49}"/>
              </a:ext>
            </a:extLst>
          </p:cNvPr>
          <p:cNvSpPr txBox="1"/>
          <p:nvPr/>
        </p:nvSpPr>
        <p:spPr>
          <a:xfrm>
            <a:off x="350196" y="992221"/>
            <a:ext cx="5328630" cy="3416320"/>
          </a:xfrm>
          <a:prstGeom prst="rect">
            <a:avLst/>
          </a:prstGeom>
          <a:noFill/>
        </p:spPr>
        <p:txBody>
          <a:bodyPr wrap="square" rtlCol="0">
            <a:spAutoFit/>
          </a:bodyPr>
          <a:lstStyle/>
          <a:p>
            <a:pPr marL="285750" indent="-285750" algn="just">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S</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everal linear sinkhole-like features and fissures were observed trending N-S and E-W were mapped, connected by horizontal conduits between the sinkholes (Figure 3A)</a:t>
            </a:r>
          </a:p>
          <a:p>
            <a:pPr marL="285750" indent="-285750" algn="just">
              <a:buFont typeface="Wingdings" panose="05000000000000000000" pitchFamily="2" charset="2"/>
              <a:buChar char="v"/>
            </a:pP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F</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ew and short segments of fissures form orthogonal intersections with the major fissures (Figure 3B). </a:t>
            </a:r>
          </a:p>
          <a:p>
            <a:pPr marL="285750" indent="-285750" algn="just">
              <a:buFont typeface="Wingdings" panose="05000000000000000000" pitchFamily="2" charset="2"/>
              <a:buChar char="v"/>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waterflow through the conduits likely generated weak zones thereby reducing cohesion and structural strength which caused them to collapse (</a:t>
            </a:r>
            <a:r>
              <a:rPr lang="en-GB" sz="1800" dirty="0">
                <a:effectLst/>
                <a:latin typeface="Arial" panose="020B0604020202020204" pitchFamily="34" charset="0"/>
                <a:ea typeface="Calibri" panose="020F0502020204030204" pitchFamily="34" charset="0"/>
                <a:cs typeface="Arial" panose="020B0604020202020204" pitchFamily="34" charset="0"/>
              </a:rPr>
              <a:t>Dell’ </a:t>
            </a:r>
            <a:r>
              <a:rPr lang="en-GB" sz="1800" dirty="0" err="1">
                <a:effectLst/>
                <a:latin typeface="Arial" panose="020B0604020202020204" pitchFamily="34" charset="0"/>
                <a:ea typeface="Calibri" panose="020F0502020204030204" pitchFamily="34" charset="0"/>
                <a:cs typeface="Arial" panose="020B0604020202020204" pitchFamily="34" charset="0"/>
              </a:rPr>
              <a:t>Aringa</a:t>
            </a:r>
            <a:r>
              <a:rPr lang="en-GB" sz="1800" dirty="0">
                <a:effectLst/>
                <a:latin typeface="Arial" panose="020B0604020202020204" pitchFamily="34" charset="0"/>
                <a:ea typeface="Calibri" panose="020F0502020204030204" pitchFamily="34" charset="0"/>
                <a:cs typeface="Arial" panose="020B0604020202020204" pitchFamily="34" charset="0"/>
              </a:rPr>
              <a:t> et., al., 2014, </a:t>
            </a:r>
            <a:r>
              <a:rPr lang="en-GB" sz="1800" dirty="0" err="1">
                <a:effectLst/>
                <a:latin typeface="Arial" panose="020B0604020202020204" pitchFamily="34" charset="0"/>
                <a:ea typeface="Calibri" panose="020F0502020204030204" pitchFamily="34" charset="0"/>
                <a:cs typeface="Arial" panose="020B0604020202020204" pitchFamily="34" charset="0"/>
              </a:rPr>
              <a:t>Fergason</a:t>
            </a:r>
            <a:r>
              <a:rPr lang="en-GB" sz="1800" dirty="0">
                <a:effectLst/>
                <a:latin typeface="Arial" panose="020B0604020202020204" pitchFamily="34" charset="0"/>
                <a:ea typeface="Calibri" panose="020F0502020204030204" pitchFamily="34" charset="0"/>
                <a:cs typeface="Arial" panose="020B0604020202020204" pitchFamily="34" charset="0"/>
              </a:rPr>
              <a:t> et. al., 2015). </a:t>
            </a: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EEEEA07-B0E2-4B68-8F64-9CC09DF6229B}"/>
              </a:ext>
            </a:extLst>
          </p:cNvPr>
          <p:cNvSpPr txBox="1"/>
          <p:nvPr/>
        </p:nvSpPr>
        <p:spPr>
          <a:xfrm rot="16200000">
            <a:off x="-1629722" y="2499816"/>
            <a:ext cx="3882477" cy="646331"/>
          </a:xfrm>
          <a:prstGeom prst="rect">
            <a:avLst/>
          </a:prstGeom>
          <a:noFill/>
        </p:spPr>
        <p:txBody>
          <a:bodyPr wrap="square" rtlCol="0">
            <a:spAutoFit/>
          </a:bodyPr>
          <a:lstStyle/>
          <a:p>
            <a:pPr algn="ctr"/>
            <a:r>
              <a:rPr lang="en-AT" sz="3600" b="1" dirty="0">
                <a:solidFill>
                  <a:srgbClr val="DFC5DF"/>
                </a:solidFill>
                <a:latin typeface="Arial" panose="020B0604020202020204" pitchFamily="34" charset="0"/>
                <a:cs typeface="Arial" panose="020B0604020202020204" pitchFamily="34" charset="0"/>
              </a:rPr>
              <a:t>RESULTS</a:t>
            </a:r>
          </a:p>
        </p:txBody>
      </p:sp>
      <p:sp>
        <p:nvSpPr>
          <p:cNvPr id="8" name="TextBox 7">
            <a:extLst>
              <a:ext uri="{FF2B5EF4-FFF2-40B4-BE49-F238E27FC236}">
                <a16:creationId xmlns:a16="http://schemas.microsoft.com/office/drawing/2014/main" id="{6C8D06A8-31B5-4FB2-9941-6825D3186E24}"/>
              </a:ext>
            </a:extLst>
          </p:cNvPr>
          <p:cNvSpPr txBox="1"/>
          <p:nvPr/>
        </p:nvSpPr>
        <p:spPr>
          <a:xfrm>
            <a:off x="8110516" y="2130677"/>
            <a:ext cx="561211" cy="369332"/>
          </a:xfrm>
          <a:prstGeom prst="rect">
            <a:avLst/>
          </a:prstGeom>
          <a:noFill/>
        </p:spPr>
        <p:txBody>
          <a:bodyPr wrap="square" rtlCol="0">
            <a:spAutoFit/>
          </a:bodyPr>
          <a:lstStyle/>
          <a:p>
            <a:r>
              <a:rPr lang="en-GB" sz="1800" dirty="0">
                <a:solidFill>
                  <a:schemeClr val="bg1"/>
                </a:solidFill>
              </a:rPr>
              <a:t>A</a:t>
            </a:r>
          </a:p>
        </p:txBody>
      </p:sp>
      <p:sp>
        <p:nvSpPr>
          <p:cNvPr id="9" name="TextBox 8">
            <a:extLst>
              <a:ext uri="{FF2B5EF4-FFF2-40B4-BE49-F238E27FC236}">
                <a16:creationId xmlns:a16="http://schemas.microsoft.com/office/drawing/2014/main" id="{D7E99FE3-3FF6-4B7D-90EB-E8103D7FC2B4}"/>
              </a:ext>
            </a:extLst>
          </p:cNvPr>
          <p:cNvSpPr txBox="1"/>
          <p:nvPr/>
        </p:nvSpPr>
        <p:spPr>
          <a:xfrm>
            <a:off x="8110516" y="4309672"/>
            <a:ext cx="561211" cy="369332"/>
          </a:xfrm>
          <a:prstGeom prst="rect">
            <a:avLst/>
          </a:prstGeom>
          <a:noFill/>
        </p:spPr>
        <p:txBody>
          <a:bodyPr wrap="square" rtlCol="0">
            <a:spAutoFit/>
          </a:bodyPr>
          <a:lstStyle/>
          <a:p>
            <a:r>
              <a:rPr lang="en-GB" sz="1800" dirty="0">
                <a:solidFill>
                  <a:schemeClr val="bg1"/>
                </a:solidFill>
              </a:rPr>
              <a:t>B</a:t>
            </a:r>
          </a:p>
        </p:txBody>
      </p:sp>
      <p:sp>
        <p:nvSpPr>
          <p:cNvPr id="10" name="Rectangle 17">
            <a:extLst>
              <a:ext uri="{FF2B5EF4-FFF2-40B4-BE49-F238E27FC236}">
                <a16:creationId xmlns:a16="http://schemas.microsoft.com/office/drawing/2014/main" id="{66628412-B50F-4CEB-9B48-5795467281C7}"/>
              </a:ext>
            </a:extLst>
          </p:cNvPr>
          <p:cNvSpPr>
            <a:spLocks noChangeArrowheads="1"/>
          </p:cNvSpPr>
          <p:nvPr/>
        </p:nvSpPr>
        <p:spPr bwMode="auto">
          <a:xfrm>
            <a:off x="1499141" y="130616"/>
            <a:ext cx="6039795" cy="772968"/>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09215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619991" y="2561371"/>
            <a:ext cx="3882477" cy="523220"/>
          </a:xfrm>
          <a:prstGeom prst="rect">
            <a:avLst/>
          </a:prstGeom>
          <a:noFill/>
        </p:spPr>
        <p:txBody>
          <a:bodyPr wrap="square" rtlCol="0">
            <a:spAutoFit/>
          </a:bodyPr>
          <a:lstStyle/>
          <a:p>
            <a:pPr algn="ctr"/>
            <a:r>
              <a:rPr lang="en-GB" sz="2800" b="1" dirty="0">
                <a:solidFill>
                  <a:srgbClr val="DFC5DF"/>
                </a:solidFill>
                <a:latin typeface="Arial" panose="020B0604020202020204" pitchFamily="34" charset="0"/>
                <a:cs typeface="Arial" panose="020B0604020202020204" pitchFamily="34" charset="0"/>
              </a:rPr>
              <a:t>RECOMMENDATIONS</a:t>
            </a:r>
            <a:endParaRPr lang="en-AT" sz="2800" b="1" dirty="0">
              <a:solidFill>
                <a:srgbClr val="DFC5D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33859C6-D025-4DA3-9490-C1A8E91B1FFB}"/>
              </a:ext>
            </a:extLst>
          </p:cNvPr>
          <p:cNvSpPr txBox="1"/>
          <p:nvPr/>
        </p:nvSpPr>
        <p:spPr>
          <a:xfrm>
            <a:off x="713433" y="984738"/>
            <a:ext cx="7867859" cy="2085636"/>
          </a:xfrm>
          <a:prstGeom prst="rect">
            <a:avLst/>
          </a:prstGeom>
          <a:noFill/>
        </p:spPr>
        <p:txBody>
          <a:bodyPr wrap="square" rtlCol="0">
            <a:spAutoFit/>
          </a:bodyPr>
          <a:lstStyle/>
          <a:p>
            <a:pPr marL="742950" lvl="1" indent="-285750" algn="just">
              <a:lnSpc>
                <a:spcPct val="150000"/>
              </a:lnSpc>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Ambient noise study at a much wider area to constrain the thickness of the overburden</a:t>
            </a:r>
            <a:endParaRPr lang="en-GB" sz="18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Microgravity to delineate the extent of fissures.</a:t>
            </a:r>
            <a:endParaRPr lang="en-GB" sz="18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Resistivity method to map the </a:t>
            </a:r>
            <a:r>
              <a:rPr lang="en-GB" sz="1800" dirty="0">
                <a:latin typeface="Arial" panose="020B0604020202020204" pitchFamily="34" charset="0"/>
                <a:ea typeface="Calibri" panose="020F0502020204030204" pitchFamily="34" charset="0"/>
                <a:cs typeface="Arial" panose="020B0604020202020204" pitchFamily="34" charset="0"/>
              </a:rPr>
              <a:t>fissures</a:t>
            </a:r>
            <a:r>
              <a:rPr lang="en-GB" sz="1800" dirty="0">
                <a:effectLst/>
                <a:latin typeface="Arial" panose="020B0604020202020204" pitchFamily="34" charset="0"/>
                <a:ea typeface="Calibri" panose="020F0502020204030204" pitchFamily="34" charset="0"/>
                <a:cs typeface="Arial" panose="020B0604020202020204" pitchFamily="34" charset="0"/>
              </a:rPr>
              <a:t> </a:t>
            </a:r>
          </a:p>
          <a:p>
            <a:endParaRPr lang="en-GB" sz="1800" dirty="0">
              <a:latin typeface="Century Schoolbook" panose="02040604050505020304" pitchFamily="18" charset="0"/>
              <a:cs typeface="Calibri Light" panose="020F0302020204030204" pitchFamily="34" charset="0"/>
            </a:endParaRPr>
          </a:p>
          <a:p>
            <a:endParaRPr lang="en-GB" dirty="0"/>
          </a:p>
        </p:txBody>
      </p:sp>
      <p:sp>
        <p:nvSpPr>
          <p:cNvPr id="6" name="Rectangle 17">
            <a:extLst>
              <a:ext uri="{FF2B5EF4-FFF2-40B4-BE49-F238E27FC236}">
                <a16:creationId xmlns:a16="http://schemas.microsoft.com/office/drawing/2014/main" id="{F687DC9C-999E-4507-B9FE-F3B258186AD7}"/>
              </a:ext>
            </a:extLst>
          </p:cNvPr>
          <p:cNvSpPr>
            <a:spLocks noChangeArrowheads="1"/>
          </p:cNvSpPr>
          <p:nvPr/>
        </p:nvSpPr>
        <p:spPr bwMode="auto">
          <a:xfrm>
            <a:off x="1499141" y="130616"/>
            <a:ext cx="6039795" cy="772968"/>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39473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84BE7-D027-471C-BA8F-D4E51BBDD696}"/>
              </a:ext>
            </a:extLst>
          </p:cNvPr>
          <p:cNvSpPr>
            <a:spLocks noChangeArrowheads="1"/>
          </p:cNvSpPr>
          <p:nvPr/>
        </p:nvSpPr>
        <p:spPr bwMode="auto">
          <a:xfrm>
            <a:off x="2081719" y="-1599881"/>
            <a:ext cx="9144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entury Schoolbook" panose="02040604050505020304" pitchFamily="18" charset="0"/>
                <a:ea typeface="Calibri" panose="020F0502020204030204" pitchFamily="34" charset="0"/>
                <a:cs typeface="Times New Roman" panose="02020603050405020304" pitchFamily="18" charset="0"/>
              </a:rPr>
              <a:t>Table 2</a:t>
            </a:r>
            <a:r>
              <a:rPr kumimoji="0" lang="en-GB" altLang="en-US" sz="1200" b="1" i="0" u="none" strike="noStrike" cap="none" normalizeH="0" baseline="0">
                <a:ln>
                  <a:noFill/>
                </a:ln>
                <a:solidFill>
                  <a:schemeClr val="tx1"/>
                </a:solidFill>
                <a:effectLst/>
                <a:latin typeface="Century Schoolbook" panose="02040604050505020304" pitchFamily="18" charset="0"/>
                <a:ea typeface="Calibri" panose="020F0502020204030204" pitchFamily="34" charset="0"/>
                <a:cs typeface="Calibri Light" panose="020F0302020204030204" pitchFamily="34" charset="0"/>
              </a:rPr>
              <a:t>: Fitting parameters for Depth-to-bedrock estimation</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entury Schoolbook" panose="02040604050505020304" pitchFamily="18" charset="0"/>
                <a:ea typeface="Calibri" panose="020F0502020204030204" pitchFamily="34" charset="0"/>
                <a:cs typeface="Times New Roman" panose="02020603050405020304" pitchFamily="18" charset="0"/>
              </a:rPr>
              <a:t>Table 3</a:t>
            </a:r>
            <a:r>
              <a:rPr kumimoji="0" lang="en-GB" altLang="en-US" sz="1200" b="1" i="0" u="none" strike="noStrike" cap="none" normalizeH="0" baseline="0">
                <a:ln>
                  <a:noFill/>
                </a:ln>
                <a:solidFill>
                  <a:schemeClr val="tx1"/>
                </a:solidFill>
                <a:effectLst/>
                <a:latin typeface="Century Schoolbook" panose="02040604050505020304" pitchFamily="18" charset="0"/>
                <a:ea typeface="Calibri" panose="020F0502020204030204" pitchFamily="34" charset="0"/>
                <a:cs typeface="Calibri Light" panose="020F0302020204030204" pitchFamily="34" charset="0"/>
              </a:rPr>
              <a:t>: Depth-to-bedrock estimation for area under investigation</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1935E68-7F40-4E55-B9E1-D70E2654557C}"/>
              </a:ext>
            </a:extLst>
          </p:cNvPr>
          <p:cNvGraphicFramePr/>
          <p:nvPr>
            <p:extLst>
              <p:ext uri="{D42A27DB-BD31-4B8C-83A1-F6EECF244321}">
                <p14:modId xmlns:p14="http://schemas.microsoft.com/office/powerpoint/2010/main" val="677941879"/>
              </p:ext>
            </p:extLst>
          </p:nvPr>
        </p:nvGraphicFramePr>
        <p:xfrm>
          <a:off x="4316919" y="1086090"/>
          <a:ext cx="4673600" cy="911860"/>
        </p:xfrm>
        <a:graphic>
          <a:graphicData uri="http://schemas.openxmlformats.org/drawingml/2006/table">
            <a:tbl>
              <a:tblPr firstRow="1" firstCol="1" bandRow="1">
                <a:tableStyleId>{5C22544A-7EE6-4342-B048-85BDC9FD1C3A}</a:tableStyleId>
              </a:tblPr>
              <a:tblGrid>
                <a:gridCol w="588153">
                  <a:extLst>
                    <a:ext uri="{9D8B030D-6E8A-4147-A177-3AD203B41FA5}">
                      <a16:colId xmlns:a16="http://schemas.microsoft.com/office/drawing/2014/main" val="380693164"/>
                    </a:ext>
                  </a:extLst>
                </a:gridCol>
                <a:gridCol w="961282">
                  <a:extLst>
                    <a:ext uri="{9D8B030D-6E8A-4147-A177-3AD203B41FA5}">
                      <a16:colId xmlns:a16="http://schemas.microsoft.com/office/drawing/2014/main" val="4177052200"/>
                    </a:ext>
                  </a:extLst>
                </a:gridCol>
                <a:gridCol w="771555">
                  <a:extLst>
                    <a:ext uri="{9D8B030D-6E8A-4147-A177-3AD203B41FA5}">
                      <a16:colId xmlns:a16="http://schemas.microsoft.com/office/drawing/2014/main" val="744318778"/>
                    </a:ext>
                  </a:extLst>
                </a:gridCol>
                <a:gridCol w="771555">
                  <a:extLst>
                    <a:ext uri="{9D8B030D-6E8A-4147-A177-3AD203B41FA5}">
                      <a16:colId xmlns:a16="http://schemas.microsoft.com/office/drawing/2014/main" val="3243109418"/>
                    </a:ext>
                  </a:extLst>
                </a:gridCol>
                <a:gridCol w="771555">
                  <a:extLst>
                    <a:ext uri="{9D8B030D-6E8A-4147-A177-3AD203B41FA5}">
                      <a16:colId xmlns:a16="http://schemas.microsoft.com/office/drawing/2014/main" val="2152468725"/>
                    </a:ext>
                  </a:extLst>
                </a:gridCol>
                <a:gridCol w="809500">
                  <a:extLst>
                    <a:ext uri="{9D8B030D-6E8A-4147-A177-3AD203B41FA5}">
                      <a16:colId xmlns:a16="http://schemas.microsoft.com/office/drawing/2014/main" val="2043632728"/>
                    </a:ext>
                  </a:extLst>
                </a:gridCol>
              </a:tblGrid>
              <a:tr h="227965">
                <a:tc gridSpan="2">
                  <a:txBody>
                    <a:bodyPr/>
                    <a:lstStyle/>
                    <a:p>
                      <a:pPr algn="l" fontAlgn="b">
                        <a:lnSpc>
                          <a:spcPct val="107000"/>
                        </a:lnSpc>
                        <a:spcBef>
                          <a:spcPts val="0"/>
                        </a:spcBef>
                        <a:spcAft>
                          <a:spcPts val="800"/>
                        </a:spcAft>
                      </a:pPr>
                      <a:r>
                        <a:rPr lang="en-GB" sz="1200" u="none" strike="noStrike">
                          <a:effectLst/>
                        </a:rPr>
                        <a:t>Fitting Parameters</a:t>
                      </a:r>
                      <a:endParaRPr lang="en-GB" sz="1800" b="0" i="0" u="none" strike="noStrike">
                        <a:effectLst/>
                        <a:latin typeface="Arial" panose="020B0604020202020204" pitchFamily="34" charset="0"/>
                      </a:endParaRPr>
                    </a:p>
                  </a:txBody>
                  <a:tcPr marL="68580" marR="68580" marT="9525" marB="0" anchor="b"/>
                </a:tc>
                <a:tc hMerge="1">
                  <a:txBody>
                    <a:bodyPr/>
                    <a:lstStyle/>
                    <a:p>
                      <a:endParaRPr lang="en-GB"/>
                    </a:p>
                  </a:txBody>
                  <a:tcPr/>
                </a:tc>
                <a:tc gridSpan="2">
                  <a:txBody>
                    <a:bodyPr/>
                    <a:lstStyle/>
                    <a:p>
                      <a:pPr algn="l" fontAlgn="b">
                        <a:lnSpc>
                          <a:spcPct val="107000"/>
                        </a:lnSpc>
                        <a:spcBef>
                          <a:spcPts val="0"/>
                        </a:spcBef>
                        <a:spcAft>
                          <a:spcPts val="800"/>
                        </a:spcAft>
                      </a:pPr>
                      <a:r>
                        <a:rPr lang="en-GB" sz="1200" u="none" strike="noStrike">
                          <a:effectLst/>
                        </a:rPr>
                        <a:t>Reference</a:t>
                      </a:r>
                      <a:endParaRPr lang="en-GB" sz="1800" b="0" i="0" u="none" strike="noStrike">
                        <a:effectLst/>
                        <a:latin typeface="Arial" panose="020B0604020202020204" pitchFamily="34" charset="0"/>
                      </a:endParaRPr>
                    </a:p>
                  </a:txBody>
                  <a:tcPr marL="68580" marR="68580" marT="9525" marB="0" anchor="b"/>
                </a:tc>
                <a:tc hMerge="1">
                  <a:txBody>
                    <a:bodyPr/>
                    <a:lstStyle/>
                    <a:p>
                      <a:endParaRPr lang="en-GB"/>
                    </a:p>
                  </a:txBody>
                  <a:tcPr/>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extLst>
                  <a:ext uri="{0D108BD9-81ED-4DB2-BD59-A6C34878D82A}">
                    <a16:rowId xmlns:a16="http://schemas.microsoft.com/office/drawing/2014/main" val="3569650490"/>
                  </a:ext>
                </a:extLst>
              </a:tr>
              <a:tr h="227965">
                <a:tc>
                  <a:txBody>
                    <a:bodyPr/>
                    <a:lstStyle/>
                    <a:p>
                      <a:pPr algn="ctr" fontAlgn="b">
                        <a:lnSpc>
                          <a:spcPct val="107000"/>
                        </a:lnSpc>
                        <a:spcBef>
                          <a:spcPts val="0"/>
                        </a:spcBef>
                        <a:spcAft>
                          <a:spcPts val="800"/>
                        </a:spcAft>
                      </a:pPr>
                      <a:r>
                        <a:rPr lang="en-GB" sz="1200" u="none" strike="noStrike">
                          <a:effectLst/>
                        </a:rPr>
                        <a:t>a</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b</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extLst>
                  <a:ext uri="{0D108BD9-81ED-4DB2-BD59-A6C34878D82A}">
                    <a16:rowId xmlns:a16="http://schemas.microsoft.com/office/drawing/2014/main" val="207170686"/>
                  </a:ext>
                </a:extLst>
              </a:tr>
              <a:tr h="227965">
                <a:tc>
                  <a:txBody>
                    <a:bodyPr/>
                    <a:lstStyle/>
                    <a:p>
                      <a:pPr algn="ctr" fontAlgn="b">
                        <a:lnSpc>
                          <a:spcPct val="107000"/>
                        </a:lnSpc>
                        <a:spcBef>
                          <a:spcPts val="0"/>
                        </a:spcBef>
                        <a:spcAft>
                          <a:spcPts val="800"/>
                        </a:spcAft>
                      </a:pPr>
                      <a:r>
                        <a:rPr lang="en-GB" sz="1200" u="none" strike="noStrike">
                          <a:effectLst/>
                        </a:rPr>
                        <a:t>96</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-1,388</a:t>
                      </a:r>
                      <a:endParaRPr lang="en-GB" sz="1800" b="0" i="0" u="none" strike="noStrike">
                        <a:effectLst/>
                        <a:latin typeface="Arial" panose="020B0604020202020204" pitchFamily="34" charset="0"/>
                      </a:endParaRPr>
                    </a:p>
                  </a:txBody>
                  <a:tcPr marL="68580" marR="68580" marT="9525" marB="0" anchor="b"/>
                </a:tc>
                <a:tc gridSpan="4">
                  <a:txBody>
                    <a:bodyPr/>
                    <a:lstStyle/>
                    <a:p>
                      <a:pPr algn="l" fontAlgn="b">
                        <a:lnSpc>
                          <a:spcPct val="107000"/>
                        </a:lnSpc>
                        <a:spcBef>
                          <a:spcPts val="0"/>
                        </a:spcBef>
                        <a:spcAft>
                          <a:spcPts val="800"/>
                        </a:spcAft>
                      </a:pPr>
                      <a:r>
                        <a:rPr lang="en-GB" sz="1200" u="none" strike="noStrike">
                          <a:effectLst/>
                        </a:rPr>
                        <a:t>Ibs-Von Seht &amp; Wohlenberg, 1999</a:t>
                      </a:r>
                      <a:endParaRPr lang="en-GB" sz="1800" b="0" i="0" u="none" strike="noStrike">
                        <a:effectLst/>
                        <a:latin typeface="Arial" panose="020B0604020202020204" pitchFamily="34" charset="0"/>
                      </a:endParaRPr>
                    </a:p>
                  </a:txBody>
                  <a:tcPr marL="68580" marR="68580" marT="9525"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496163"/>
                  </a:ext>
                </a:extLst>
              </a:tr>
              <a:tr h="227965">
                <a:tc>
                  <a:txBody>
                    <a:bodyPr/>
                    <a:lstStyle/>
                    <a:p>
                      <a:pPr algn="ctr" fontAlgn="b">
                        <a:lnSpc>
                          <a:spcPct val="107000"/>
                        </a:lnSpc>
                        <a:spcBef>
                          <a:spcPts val="0"/>
                        </a:spcBef>
                        <a:spcAft>
                          <a:spcPts val="800"/>
                        </a:spcAft>
                      </a:pPr>
                      <a:r>
                        <a:rPr lang="en-GB" sz="1200" u="none" strike="noStrike">
                          <a:effectLst/>
                        </a:rPr>
                        <a:t>108</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-1,551</a:t>
                      </a:r>
                      <a:endParaRPr lang="en-GB" sz="1800" b="0" i="0" u="none" strike="noStrike">
                        <a:effectLst/>
                        <a:latin typeface="Arial" panose="020B0604020202020204" pitchFamily="34" charset="0"/>
                      </a:endParaRPr>
                    </a:p>
                  </a:txBody>
                  <a:tcPr marL="68580" marR="68580" marT="9525" marB="0" anchor="b"/>
                </a:tc>
                <a:tc gridSpan="2">
                  <a:txBody>
                    <a:bodyPr/>
                    <a:lstStyle/>
                    <a:p>
                      <a:pPr algn="l" fontAlgn="b">
                        <a:lnSpc>
                          <a:spcPct val="107000"/>
                        </a:lnSpc>
                        <a:spcBef>
                          <a:spcPts val="0"/>
                        </a:spcBef>
                        <a:spcAft>
                          <a:spcPts val="800"/>
                        </a:spcAft>
                      </a:pPr>
                      <a:r>
                        <a:rPr lang="en-GB" sz="1200" u="none" strike="noStrike">
                          <a:effectLst/>
                        </a:rPr>
                        <a:t>Parolai et al., 2002</a:t>
                      </a:r>
                      <a:endParaRPr lang="en-GB" sz="1800" b="0" i="0" u="none" strike="noStrike">
                        <a:effectLst/>
                        <a:latin typeface="Arial" panose="020B0604020202020204" pitchFamily="34" charset="0"/>
                      </a:endParaRPr>
                    </a:p>
                  </a:txBody>
                  <a:tcPr marL="68580" marR="68580" marT="9525" marB="0" anchor="b"/>
                </a:tc>
                <a:tc hMerge="1">
                  <a:txBody>
                    <a:bodyPr/>
                    <a:lstStyle/>
                    <a:p>
                      <a:endParaRPr lang="en-GB"/>
                    </a:p>
                  </a:txBody>
                  <a:tcPr/>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 </a:t>
                      </a:r>
                      <a:endParaRPr lang="en-GB" sz="1800" b="0" i="0" u="none" strike="noStrike">
                        <a:effectLst/>
                        <a:latin typeface="Arial" panose="020B0604020202020204" pitchFamily="34" charset="0"/>
                      </a:endParaRPr>
                    </a:p>
                  </a:txBody>
                  <a:tcPr marL="68580" marR="68580" marT="9525" marB="0" anchor="b"/>
                </a:tc>
                <a:extLst>
                  <a:ext uri="{0D108BD9-81ED-4DB2-BD59-A6C34878D82A}">
                    <a16:rowId xmlns:a16="http://schemas.microsoft.com/office/drawing/2014/main" val="898971614"/>
                  </a:ext>
                </a:extLst>
              </a:tr>
            </a:tbl>
          </a:graphicData>
        </a:graphic>
      </p:graphicFrame>
      <p:graphicFrame>
        <p:nvGraphicFramePr>
          <p:cNvPr id="5" name="Table 4">
            <a:extLst>
              <a:ext uri="{FF2B5EF4-FFF2-40B4-BE49-F238E27FC236}">
                <a16:creationId xmlns:a16="http://schemas.microsoft.com/office/drawing/2014/main" id="{F6EAB43B-AA43-425A-9AAF-FC6A5AFB6664}"/>
              </a:ext>
            </a:extLst>
          </p:cNvPr>
          <p:cNvGraphicFramePr/>
          <p:nvPr>
            <p:extLst>
              <p:ext uri="{D42A27DB-BD31-4B8C-83A1-F6EECF244321}">
                <p14:modId xmlns:p14="http://schemas.microsoft.com/office/powerpoint/2010/main" val="4005232454"/>
              </p:ext>
            </p:extLst>
          </p:nvPr>
        </p:nvGraphicFramePr>
        <p:xfrm>
          <a:off x="4316916" y="2332338"/>
          <a:ext cx="4673601" cy="1406970"/>
        </p:xfrm>
        <a:graphic>
          <a:graphicData uri="http://schemas.openxmlformats.org/drawingml/2006/table">
            <a:tbl>
              <a:tblPr firstRow="1" firstCol="1" bandRow="1">
                <a:tableStyleId>{5C22544A-7EE6-4342-B048-85BDC9FD1C3A}</a:tableStyleId>
              </a:tblPr>
              <a:tblGrid>
                <a:gridCol w="732157">
                  <a:extLst>
                    <a:ext uri="{9D8B030D-6E8A-4147-A177-3AD203B41FA5}">
                      <a16:colId xmlns:a16="http://schemas.microsoft.com/office/drawing/2014/main" val="1123560476"/>
                    </a:ext>
                  </a:extLst>
                </a:gridCol>
                <a:gridCol w="750461">
                  <a:extLst>
                    <a:ext uri="{9D8B030D-6E8A-4147-A177-3AD203B41FA5}">
                      <a16:colId xmlns:a16="http://schemas.microsoft.com/office/drawing/2014/main" val="4193814463"/>
                    </a:ext>
                  </a:extLst>
                </a:gridCol>
                <a:gridCol w="1299578">
                  <a:extLst>
                    <a:ext uri="{9D8B030D-6E8A-4147-A177-3AD203B41FA5}">
                      <a16:colId xmlns:a16="http://schemas.microsoft.com/office/drawing/2014/main" val="1851303908"/>
                    </a:ext>
                  </a:extLst>
                </a:gridCol>
                <a:gridCol w="1012817">
                  <a:extLst>
                    <a:ext uri="{9D8B030D-6E8A-4147-A177-3AD203B41FA5}">
                      <a16:colId xmlns:a16="http://schemas.microsoft.com/office/drawing/2014/main" val="3204372114"/>
                    </a:ext>
                  </a:extLst>
                </a:gridCol>
                <a:gridCol w="878588">
                  <a:extLst>
                    <a:ext uri="{9D8B030D-6E8A-4147-A177-3AD203B41FA5}">
                      <a16:colId xmlns:a16="http://schemas.microsoft.com/office/drawing/2014/main" val="2915448879"/>
                    </a:ext>
                  </a:extLst>
                </a:gridCol>
              </a:tblGrid>
              <a:tr h="330835">
                <a:tc>
                  <a:txBody>
                    <a:bodyPr/>
                    <a:lstStyle/>
                    <a:p>
                      <a:pPr algn="ctr" fontAlgn="b">
                        <a:lnSpc>
                          <a:spcPct val="107000"/>
                        </a:lnSpc>
                        <a:spcBef>
                          <a:spcPts val="0"/>
                        </a:spcBef>
                        <a:spcAft>
                          <a:spcPts val="800"/>
                        </a:spcAft>
                      </a:pPr>
                      <a:r>
                        <a:rPr lang="en-GB" sz="1200" u="none" strike="noStrike">
                          <a:effectLst/>
                        </a:rPr>
                        <a:t>Site ID</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Place</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H/V Resonance Peak (Hz)</a:t>
                      </a:r>
                      <a:endParaRPr lang="en-GB" sz="1800" b="0" i="0" u="none" strike="noStrike">
                        <a:effectLst/>
                        <a:latin typeface="Arial" panose="020B0604020202020204" pitchFamily="34" charset="0"/>
                      </a:endParaRPr>
                    </a:p>
                  </a:txBody>
                  <a:tcPr marL="68580" marR="68580" marT="9525" marB="0" anchor="b"/>
                </a:tc>
                <a:tc gridSpan="2">
                  <a:txBody>
                    <a:bodyPr/>
                    <a:lstStyle/>
                    <a:p>
                      <a:pPr algn="l" fontAlgn="b">
                        <a:lnSpc>
                          <a:spcPct val="107000"/>
                        </a:lnSpc>
                        <a:spcBef>
                          <a:spcPts val="0"/>
                        </a:spcBef>
                        <a:spcAft>
                          <a:spcPts val="800"/>
                        </a:spcAft>
                      </a:pPr>
                      <a:r>
                        <a:rPr lang="en-GB" sz="1200" u="none" strike="noStrike" dirty="0">
                          <a:effectLst/>
                        </a:rPr>
                        <a:t>Interpreted Depth (m)</a:t>
                      </a:r>
                      <a:endParaRPr lang="en-GB" sz="1800" b="0" i="0" u="none" strike="noStrike" dirty="0">
                        <a:effectLst/>
                        <a:latin typeface="Arial" panose="020B0604020202020204" pitchFamily="34" charset="0"/>
                      </a:endParaRPr>
                    </a:p>
                  </a:txBody>
                  <a:tcPr marL="68580" marR="68580" marT="9525" marB="0" anchor="b"/>
                </a:tc>
                <a:tc hMerge="1">
                  <a:txBody>
                    <a:bodyPr/>
                    <a:lstStyle/>
                    <a:p>
                      <a:endParaRPr lang="en-GB"/>
                    </a:p>
                  </a:txBody>
                  <a:tcPr/>
                </a:tc>
                <a:extLst>
                  <a:ext uri="{0D108BD9-81ED-4DB2-BD59-A6C34878D82A}">
                    <a16:rowId xmlns:a16="http://schemas.microsoft.com/office/drawing/2014/main" val="44153090"/>
                  </a:ext>
                </a:extLst>
              </a:tr>
              <a:tr h="482600">
                <a:tc>
                  <a:txBody>
                    <a:bodyPr/>
                    <a:lstStyle/>
                    <a:p>
                      <a:pPr algn="l" fontAlgn="b">
                        <a:lnSpc>
                          <a:spcPct val="107000"/>
                        </a:lnSpc>
                        <a:spcBef>
                          <a:spcPts val="0"/>
                        </a:spcBef>
                        <a:spcAft>
                          <a:spcPts val="0"/>
                        </a:spcAft>
                      </a:pP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0"/>
                        </a:spcAft>
                      </a:pP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10-60 s Window</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Ibs-Von &amp; Set (1999)</a:t>
                      </a:r>
                      <a:endParaRPr lang="en-GB" sz="1800" b="0" i="0" u="none" strike="noStrike">
                        <a:effectLst/>
                        <a:latin typeface="Arial" panose="020B0604020202020204" pitchFamily="34" charset="0"/>
                      </a:endParaRPr>
                    </a:p>
                  </a:txBody>
                  <a:tcPr marL="68580" marR="68580" marT="9525" marB="0" anchor="b"/>
                </a:tc>
                <a:tc>
                  <a:txBody>
                    <a:bodyPr/>
                    <a:lstStyle/>
                    <a:p>
                      <a:pPr algn="l" fontAlgn="b">
                        <a:lnSpc>
                          <a:spcPct val="107000"/>
                        </a:lnSpc>
                        <a:spcBef>
                          <a:spcPts val="0"/>
                        </a:spcBef>
                        <a:spcAft>
                          <a:spcPts val="800"/>
                        </a:spcAft>
                      </a:pPr>
                      <a:r>
                        <a:rPr lang="en-GB" sz="1200" u="none" strike="noStrike">
                          <a:effectLst/>
                        </a:rPr>
                        <a:t>Parolai et al (2002)</a:t>
                      </a:r>
                      <a:endParaRPr lang="en-GB" sz="1800" b="0" i="0" u="none" strike="noStrike">
                        <a:effectLst/>
                        <a:latin typeface="Arial" panose="020B0604020202020204" pitchFamily="34" charset="0"/>
                      </a:endParaRPr>
                    </a:p>
                  </a:txBody>
                  <a:tcPr marL="68580" marR="68580" marT="9525" marB="0" anchor="b"/>
                </a:tc>
                <a:extLst>
                  <a:ext uri="{0D108BD9-81ED-4DB2-BD59-A6C34878D82A}">
                    <a16:rowId xmlns:a16="http://schemas.microsoft.com/office/drawing/2014/main" val="2466258707"/>
                  </a:ext>
                </a:extLst>
              </a:tr>
              <a:tr h="184150">
                <a:tc>
                  <a:txBody>
                    <a:bodyPr/>
                    <a:lstStyle/>
                    <a:p>
                      <a:pPr algn="ctr" fontAlgn="b">
                        <a:lnSpc>
                          <a:spcPct val="107000"/>
                        </a:lnSpc>
                        <a:spcBef>
                          <a:spcPts val="0"/>
                        </a:spcBef>
                        <a:spcAft>
                          <a:spcPts val="800"/>
                        </a:spcAft>
                      </a:pPr>
                      <a:r>
                        <a:rPr lang="en-GB" sz="1200" u="none" strike="noStrike">
                          <a:effectLst/>
                        </a:rPr>
                        <a:t>STA1</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1CKM</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2.8</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dirty="0">
                          <a:effectLst/>
                        </a:rPr>
                        <a:t>21.87 </a:t>
                      </a:r>
                      <a:endParaRPr lang="en-GB" sz="1800" b="0" i="0" u="none" strike="noStrike" dirty="0">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dirty="0">
                          <a:effectLst/>
                        </a:rPr>
                        <a:t>22.99 </a:t>
                      </a:r>
                      <a:endParaRPr lang="en-GB" sz="1800" b="0" i="0" u="none" strike="noStrike" dirty="0">
                        <a:effectLst/>
                        <a:latin typeface="Arial" panose="020B0604020202020204" pitchFamily="34" charset="0"/>
                      </a:endParaRPr>
                    </a:p>
                  </a:txBody>
                  <a:tcPr marL="68580" marR="68580" marT="9525" marB="0" anchor="b"/>
                </a:tc>
                <a:extLst>
                  <a:ext uri="{0D108BD9-81ED-4DB2-BD59-A6C34878D82A}">
                    <a16:rowId xmlns:a16="http://schemas.microsoft.com/office/drawing/2014/main" val="1955620927"/>
                  </a:ext>
                </a:extLst>
              </a:tr>
              <a:tr h="184150">
                <a:tc>
                  <a:txBody>
                    <a:bodyPr/>
                    <a:lstStyle/>
                    <a:p>
                      <a:pPr algn="ctr" fontAlgn="b">
                        <a:lnSpc>
                          <a:spcPct val="107000"/>
                        </a:lnSpc>
                        <a:spcBef>
                          <a:spcPts val="0"/>
                        </a:spcBef>
                        <a:spcAft>
                          <a:spcPts val="800"/>
                        </a:spcAft>
                      </a:pPr>
                      <a:r>
                        <a:rPr lang="en-GB" sz="1200" u="none" strike="noStrike">
                          <a:effectLst/>
                        </a:rPr>
                        <a:t>STA2</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2CKM</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2.5</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dirty="0">
                          <a:effectLst/>
                        </a:rPr>
                        <a:t>26.07 </a:t>
                      </a:r>
                      <a:endParaRPr lang="en-GB" sz="1800" b="0" i="0" u="none" strike="noStrike" dirty="0">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dirty="0">
                          <a:effectLst/>
                        </a:rPr>
                        <a:t>26.91 </a:t>
                      </a:r>
                      <a:endParaRPr lang="en-GB" sz="1800" b="0" i="0" u="none" strike="noStrike" dirty="0">
                        <a:effectLst/>
                        <a:latin typeface="Arial" panose="020B0604020202020204" pitchFamily="34" charset="0"/>
                      </a:endParaRPr>
                    </a:p>
                  </a:txBody>
                  <a:tcPr marL="68580" marR="68580" marT="9525" marB="0" anchor="b"/>
                </a:tc>
                <a:extLst>
                  <a:ext uri="{0D108BD9-81ED-4DB2-BD59-A6C34878D82A}">
                    <a16:rowId xmlns:a16="http://schemas.microsoft.com/office/drawing/2014/main" val="3966954153"/>
                  </a:ext>
                </a:extLst>
              </a:tr>
              <a:tr h="184150">
                <a:tc>
                  <a:txBody>
                    <a:bodyPr/>
                    <a:lstStyle/>
                    <a:p>
                      <a:pPr algn="ctr" fontAlgn="b">
                        <a:lnSpc>
                          <a:spcPct val="107000"/>
                        </a:lnSpc>
                        <a:spcBef>
                          <a:spcPts val="0"/>
                        </a:spcBef>
                        <a:spcAft>
                          <a:spcPts val="800"/>
                        </a:spcAft>
                      </a:pPr>
                      <a:r>
                        <a:rPr lang="en-GB" sz="1200" u="none" strike="noStrike">
                          <a:effectLst/>
                        </a:rPr>
                        <a:t>STA3</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3CKM</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a:effectLst/>
                        </a:rPr>
                        <a:t>2.7</a:t>
                      </a:r>
                      <a:endParaRPr lang="en-GB" sz="1800" b="0" i="0" u="none" strike="noStrike">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dirty="0">
                          <a:effectLst/>
                        </a:rPr>
                        <a:t>23.14 </a:t>
                      </a:r>
                      <a:endParaRPr lang="en-GB" sz="1800" b="0" i="0" u="none" strike="noStrike" dirty="0">
                        <a:effectLst/>
                        <a:latin typeface="Arial" panose="020B0604020202020204" pitchFamily="34" charset="0"/>
                      </a:endParaRPr>
                    </a:p>
                  </a:txBody>
                  <a:tcPr marL="68580" marR="68580" marT="9525" marB="0" anchor="b"/>
                </a:tc>
                <a:tc>
                  <a:txBody>
                    <a:bodyPr/>
                    <a:lstStyle/>
                    <a:p>
                      <a:pPr algn="ctr" fontAlgn="b">
                        <a:lnSpc>
                          <a:spcPct val="107000"/>
                        </a:lnSpc>
                        <a:spcBef>
                          <a:spcPts val="0"/>
                        </a:spcBef>
                        <a:spcAft>
                          <a:spcPts val="800"/>
                        </a:spcAft>
                      </a:pPr>
                      <a:r>
                        <a:rPr lang="en-GB" sz="1200" u="none" strike="noStrike" dirty="0">
                          <a:effectLst/>
                        </a:rPr>
                        <a:t>24.18</a:t>
                      </a:r>
                      <a:endParaRPr lang="en-GB" sz="1800" b="0" i="0" u="none" strike="noStrike" dirty="0">
                        <a:effectLst/>
                        <a:latin typeface="Arial" panose="020B0604020202020204" pitchFamily="34" charset="0"/>
                      </a:endParaRPr>
                    </a:p>
                  </a:txBody>
                  <a:tcPr marL="68580" marR="68580" marT="9525" marB="0" anchor="b"/>
                </a:tc>
                <a:extLst>
                  <a:ext uri="{0D108BD9-81ED-4DB2-BD59-A6C34878D82A}">
                    <a16:rowId xmlns:a16="http://schemas.microsoft.com/office/drawing/2014/main" val="2404511782"/>
                  </a:ext>
                </a:extLst>
              </a:tr>
            </a:tbl>
          </a:graphicData>
        </a:graphic>
      </p:graphicFrame>
      <p:sp>
        <p:nvSpPr>
          <p:cNvPr id="3" name="TextBox 2">
            <a:extLst>
              <a:ext uri="{FF2B5EF4-FFF2-40B4-BE49-F238E27FC236}">
                <a16:creationId xmlns:a16="http://schemas.microsoft.com/office/drawing/2014/main" id="{5558D1C7-4339-4863-A201-CD4C2D0CF0F2}"/>
              </a:ext>
            </a:extLst>
          </p:cNvPr>
          <p:cNvSpPr txBox="1"/>
          <p:nvPr/>
        </p:nvSpPr>
        <p:spPr>
          <a:xfrm>
            <a:off x="593387" y="1086090"/>
            <a:ext cx="3608962" cy="1254639"/>
          </a:xfrm>
          <a:prstGeom prst="rect">
            <a:avLst/>
          </a:prstGeom>
          <a:noFill/>
        </p:spPr>
        <p:txBody>
          <a:bodyPr wrap="square" rtlCol="0">
            <a:spAutoFit/>
          </a:bodyPr>
          <a:lstStyle/>
          <a:p>
            <a:pPr marL="285750" indent="-285750" algn="just">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Thick sedimentary layer overlying the bedrock (Table 1 and 2). </a:t>
            </a:r>
          </a:p>
          <a:p>
            <a:pPr marL="285750" indent="-285750" algn="just">
              <a:buFont typeface="Wingdings" panose="05000000000000000000" pitchFamily="2" charset="2"/>
              <a:buChar char="v"/>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6" name="Rectangle 2">
            <a:extLst>
              <a:ext uri="{FF2B5EF4-FFF2-40B4-BE49-F238E27FC236}">
                <a16:creationId xmlns:a16="http://schemas.microsoft.com/office/drawing/2014/main" id="{BBBB4211-053C-4B75-9BE8-0ADAAC67EE0F}"/>
              </a:ext>
            </a:extLst>
          </p:cNvPr>
          <p:cNvSpPr>
            <a:spLocks noChangeArrowheads="1"/>
          </p:cNvSpPr>
          <p:nvPr/>
        </p:nvSpPr>
        <p:spPr bwMode="auto">
          <a:xfrm>
            <a:off x="593387" y="1897444"/>
            <a:ext cx="360896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Depth-to-bedrock estimation was achieved through the regression equations of Ibs-Von Seht and Wohlenberg, 1999 and Parolai et, al., 2002 as shown in equation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entury Schoolbook" panose="02040604050505020304" pitchFamily="18" charset="0"/>
                <a:ea typeface="Calibri" panose="020F0502020204030204" pitchFamily="34" charset="0"/>
                <a:cs typeface="Calibri Light" panose="020F0302020204030204" pitchFamily="34"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9">
            <a:extLst>
              <a:ext uri="{FF2B5EF4-FFF2-40B4-BE49-F238E27FC236}">
                <a16:creationId xmlns:a16="http://schemas.microsoft.com/office/drawing/2014/main" id="{6D210EF5-8B15-44B0-A9E8-BE8FD1720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755" y="3880653"/>
            <a:ext cx="2136156" cy="5274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D21B6BFF-8D66-4B27-8B83-17453AF287BF}"/>
              </a:ext>
            </a:extLst>
          </p:cNvPr>
          <p:cNvSpPr>
            <a:spLocks noChangeArrowheads="1"/>
          </p:cNvSpPr>
          <p:nvPr/>
        </p:nvSpPr>
        <p:spPr bwMode="auto">
          <a:xfrm>
            <a:off x="63986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BB9C3365-1B2C-42D0-9F4D-D8E33280296F}"/>
              </a:ext>
            </a:extLst>
          </p:cNvPr>
          <p:cNvSpPr txBox="1"/>
          <p:nvPr/>
        </p:nvSpPr>
        <p:spPr>
          <a:xfrm>
            <a:off x="4129873" y="3840990"/>
            <a:ext cx="4860644"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Table 1: Fitting parameters for calculating depth-to-bedrock</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Table 2:  Calculated depth of sediments overlying the bedrock</a:t>
            </a:r>
          </a:p>
        </p:txBody>
      </p:sp>
      <p:sp>
        <p:nvSpPr>
          <p:cNvPr id="10" name="TextBox 9">
            <a:extLst>
              <a:ext uri="{FF2B5EF4-FFF2-40B4-BE49-F238E27FC236}">
                <a16:creationId xmlns:a16="http://schemas.microsoft.com/office/drawing/2014/main" id="{28D9FB39-9029-4C5C-9968-3148ECD1F481}"/>
              </a:ext>
            </a:extLst>
          </p:cNvPr>
          <p:cNvSpPr txBox="1"/>
          <p:nvPr/>
        </p:nvSpPr>
        <p:spPr>
          <a:xfrm rot="16200000">
            <a:off x="-1629722" y="2499816"/>
            <a:ext cx="3882477" cy="646331"/>
          </a:xfrm>
          <a:prstGeom prst="rect">
            <a:avLst/>
          </a:prstGeom>
          <a:noFill/>
        </p:spPr>
        <p:txBody>
          <a:bodyPr wrap="square" rtlCol="0">
            <a:spAutoFit/>
          </a:bodyPr>
          <a:lstStyle/>
          <a:p>
            <a:pPr algn="ctr"/>
            <a:r>
              <a:rPr lang="en-AT" sz="3600" b="1" dirty="0">
                <a:solidFill>
                  <a:srgbClr val="DFC5DF"/>
                </a:solidFill>
                <a:latin typeface="Arial" panose="020B0604020202020204" pitchFamily="34" charset="0"/>
                <a:cs typeface="Arial" panose="020B0604020202020204" pitchFamily="34" charset="0"/>
              </a:rPr>
              <a:t>RESULTS</a:t>
            </a:r>
          </a:p>
        </p:txBody>
      </p:sp>
      <p:sp>
        <p:nvSpPr>
          <p:cNvPr id="11" name="TextBox 10">
            <a:extLst>
              <a:ext uri="{FF2B5EF4-FFF2-40B4-BE49-F238E27FC236}">
                <a16:creationId xmlns:a16="http://schemas.microsoft.com/office/drawing/2014/main" id="{BE223335-34BA-47B7-AB11-0BF9C37D057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12" name="Rectangle 17">
            <a:extLst>
              <a:ext uri="{FF2B5EF4-FFF2-40B4-BE49-F238E27FC236}">
                <a16:creationId xmlns:a16="http://schemas.microsoft.com/office/drawing/2014/main" id="{B18BC0DB-C151-4A59-94CD-6F07EB4654C9}"/>
              </a:ext>
            </a:extLst>
          </p:cNvPr>
          <p:cNvSpPr>
            <a:spLocks noChangeArrowheads="1"/>
          </p:cNvSpPr>
          <p:nvPr/>
        </p:nvSpPr>
        <p:spPr bwMode="auto">
          <a:xfrm>
            <a:off x="1499141" y="130616"/>
            <a:ext cx="6039795" cy="772968"/>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2925965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T1.2-503</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670998" y="2499817"/>
            <a:ext cx="3882477" cy="646331"/>
          </a:xfrm>
          <a:prstGeom prst="rect">
            <a:avLst/>
          </a:prstGeom>
          <a:noFill/>
        </p:spPr>
        <p:txBody>
          <a:bodyPr wrap="square" rtlCol="0">
            <a:spAutoFit/>
          </a:bodyPr>
          <a:lstStyle/>
          <a:p>
            <a:pPr algn="ctr"/>
            <a:r>
              <a:rPr lang="en-AT" sz="3600" b="1" dirty="0">
                <a:solidFill>
                  <a:srgbClr val="DFC5DF"/>
                </a:solidFill>
                <a:latin typeface="Arial" panose="020B0604020202020204" pitchFamily="34" charset="0"/>
                <a:cs typeface="Arial" panose="020B0604020202020204" pitchFamily="34" charset="0"/>
              </a:rPr>
              <a:t>CONCLUSIONS</a:t>
            </a:r>
          </a:p>
        </p:txBody>
      </p:sp>
      <p:sp>
        <p:nvSpPr>
          <p:cNvPr id="2" name="TextBox 1">
            <a:extLst>
              <a:ext uri="{FF2B5EF4-FFF2-40B4-BE49-F238E27FC236}">
                <a16:creationId xmlns:a16="http://schemas.microsoft.com/office/drawing/2014/main" id="{FC6FC5BC-C623-40C5-B692-428FFF43AACB}"/>
              </a:ext>
            </a:extLst>
          </p:cNvPr>
          <p:cNvSpPr txBox="1"/>
          <p:nvPr/>
        </p:nvSpPr>
        <p:spPr>
          <a:xfrm>
            <a:off x="758757" y="1021404"/>
            <a:ext cx="8122596" cy="2916632"/>
          </a:xfrm>
          <a:prstGeom prst="rect">
            <a:avLst/>
          </a:prstGeom>
          <a:noFill/>
        </p:spPr>
        <p:txBody>
          <a:bodyPr wrap="square" rtlCol="0">
            <a:spAutoFit/>
          </a:bodyPr>
          <a:lstStyle/>
          <a:p>
            <a:pPr marL="285750" indent="-285750" algn="just">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Thick sedimentary layer overlying the bedrock. </a:t>
            </a:r>
          </a:p>
          <a:p>
            <a:pPr marL="285750" indent="-285750" algn="just">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No record of any recent occurrence of earthquake(s) in the area thereby attributing the event to aseismic causes</a:t>
            </a:r>
          </a:p>
          <a:p>
            <a:pPr marL="285750" indent="-285750" algn="just">
              <a:buFont typeface="Wingdings" panose="05000000000000000000" pitchFamily="2" charset="2"/>
              <a:buChar char="v"/>
            </a:pPr>
            <a:r>
              <a:rPr lang="en-GB" sz="1800" dirty="0">
                <a:effectLst/>
                <a:latin typeface="Arial" panose="020B0604020202020204" pitchFamily="34" charset="0"/>
                <a:ea typeface="Calibri" panose="020F0502020204030204" pitchFamily="34" charset="0"/>
                <a:cs typeface="Arial" panose="020B0604020202020204" pitchFamily="34" charset="0"/>
              </a:rPr>
              <a:t>No faulting evidence was found during the fieldwork to relate the activity to tectonic movement despite being located within Thyolo and Mwanza faults.</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v"/>
            </a:pPr>
            <a:r>
              <a:rPr lang="en-GB" sz="1800" dirty="0">
                <a:latin typeface="Arial" panose="020B0604020202020204" pitchFamily="34" charset="0"/>
                <a:ea typeface="Calibri" panose="020F0502020204030204" pitchFamily="34" charset="0"/>
                <a:cs typeface="Arial" panose="020B0604020202020204" pitchFamily="34" charset="0"/>
              </a:rPr>
              <a:t>A</a:t>
            </a:r>
            <a:r>
              <a:rPr lang="en-GB" sz="1800" dirty="0">
                <a:effectLst/>
                <a:latin typeface="Arial" panose="020B0604020202020204" pitchFamily="34" charset="0"/>
                <a:ea typeface="Calibri" panose="020F0502020204030204" pitchFamily="34" charset="0"/>
                <a:cs typeface="Arial" panose="020B0604020202020204" pitchFamily="34" charset="0"/>
              </a:rPr>
              <a:t>ctivity in this area was due to soil surface tension caused by groundwater withdrawal from the alluvium in the deeper part of the basin.  </a:t>
            </a:r>
          </a:p>
          <a:p>
            <a:pPr marL="285750" indent="-285750" algn="just">
              <a:buFont typeface="Wingdings" panose="05000000000000000000" pitchFamily="2" charset="2"/>
              <a:buChar char="v"/>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Conduits as channels of erosion as the possible mechanism for their formation.</a:t>
            </a:r>
          </a:p>
          <a:p>
            <a:pPr marL="285750" indent="-285750" algn="just">
              <a:buFont typeface="Wingdings" panose="05000000000000000000" pitchFamily="2" charset="2"/>
              <a:buChar char="v"/>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Rectangle 17">
            <a:extLst>
              <a:ext uri="{FF2B5EF4-FFF2-40B4-BE49-F238E27FC236}">
                <a16:creationId xmlns:a16="http://schemas.microsoft.com/office/drawing/2014/main" id="{255462C9-E353-4A1B-A134-346804E474D3}"/>
              </a:ext>
            </a:extLst>
          </p:cNvPr>
          <p:cNvSpPr>
            <a:spLocks noChangeArrowheads="1"/>
          </p:cNvSpPr>
          <p:nvPr/>
        </p:nvSpPr>
        <p:spPr bwMode="auto">
          <a:xfrm>
            <a:off x="1499141" y="130616"/>
            <a:ext cx="6039795" cy="772968"/>
          </a:xfrm>
          <a:prstGeom prst="rect">
            <a:avLst/>
          </a:prstGeom>
          <a:noFill/>
          <a:ln w="9525">
            <a:noFill/>
            <a:miter lim="800000"/>
            <a:headEnd/>
            <a:tailEnd/>
          </a:ln>
        </p:spPr>
        <p:txBody>
          <a:bodyPr wrap="square" lIns="18666" tIns="9334" rIns="18666" bIns="9334">
            <a:spAutoFit/>
          </a:bodyPr>
          <a:lstStyle/>
          <a:p>
            <a:pPr algn="ctr" eaLnBrk="0" hangingPunct="0"/>
            <a:r>
              <a:rPr lang="en-GB" sz="1200" dirty="0">
                <a:solidFill>
                  <a:schemeClr val="bg1"/>
                </a:solidFill>
                <a:latin typeface="Arial" panose="020B0604020202020204" pitchFamily="34" charset="0"/>
                <a:cs typeface="Arial" panose="020B0604020202020204" pitchFamily="34" charset="0"/>
              </a:rPr>
              <a:t>Occurrence And Extent of Earth Fissures: </a:t>
            </a:r>
          </a:p>
          <a:p>
            <a:pPr algn="ctr" eaLnBrk="0" hangingPunct="0"/>
            <a:r>
              <a:rPr lang="en-GB" sz="1200" dirty="0">
                <a:solidFill>
                  <a:schemeClr val="bg1"/>
                </a:solidFill>
                <a:latin typeface="Arial" panose="020B0604020202020204" pitchFamily="34" charset="0"/>
                <a:cs typeface="Arial" panose="020B0604020202020204" pitchFamily="34" charset="0"/>
              </a:rPr>
              <a:t>Preliminary Findings From Chikwawa District, Southern Malawi. </a:t>
            </a:r>
            <a:endParaRPr lang="en-US" sz="1200" b="1" dirty="0">
              <a:solidFill>
                <a:schemeClr val="bg1"/>
              </a:solidFill>
              <a:latin typeface="Arial" panose="020B0604020202020204" pitchFamily="34"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Chindandali P., Manda B., </a:t>
            </a:r>
            <a:r>
              <a:rPr lang="en-US" sz="800" dirty="0" err="1">
                <a:solidFill>
                  <a:schemeClr val="bg1"/>
                </a:solidFill>
                <a:latin typeface="Arial" panose="020B0604020202020204" pitchFamily="34" charset="0"/>
                <a:ea typeface="Avenir Book" charset="0"/>
              </a:rPr>
              <a:t>Mtegha</a:t>
            </a:r>
            <a:r>
              <a:rPr lang="en-US" sz="800" dirty="0">
                <a:solidFill>
                  <a:schemeClr val="bg1"/>
                </a:solidFill>
                <a:latin typeface="Arial" panose="020B0604020202020204" pitchFamily="34" charset="0"/>
                <a:ea typeface="Avenir Book" charset="0"/>
              </a:rPr>
              <a:t> J., and </a:t>
            </a:r>
            <a:r>
              <a:rPr lang="en-US" sz="800" dirty="0" err="1">
                <a:solidFill>
                  <a:schemeClr val="bg1"/>
                </a:solidFill>
                <a:latin typeface="Arial" panose="020B0604020202020204" pitchFamily="34" charset="0"/>
                <a:ea typeface="Avenir Book" charset="0"/>
              </a:rPr>
              <a:t>Eliyasi</a:t>
            </a:r>
            <a:r>
              <a:rPr lang="en-US" sz="800" dirty="0">
                <a:solidFill>
                  <a:schemeClr val="bg1"/>
                </a:solidFill>
                <a:latin typeface="Arial" panose="020B0604020202020204" pitchFamily="34" charset="0"/>
                <a:ea typeface="Avenir Book" charset="0"/>
              </a:rPr>
              <a:t> C.. Email: rafikiwanga@gmai.com Geological Survey Department, Malawi</a:t>
            </a:r>
            <a:endParaRPr lang="en-US" sz="800" dirty="0">
              <a:solidFill>
                <a:schemeClr val="bg1"/>
              </a:solidFill>
              <a:latin typeface="Avenir Book" charset="0"/>
              <a:ea typeface="Avenir Book" charset="0"/>
              <a:cs typeface="Avenir Book" charset="0"/>
            </a:endParaRPr>
          </a:p>
          <a:p>
            <a:pPr algn="ctr" eaLnBrk="0" hangingPunct="0">
              <a:lnSpc>
                <a:spcPts val="1586"/>
              </a:lnSpc>
            </a:pPr>
            <a:r>
              <a:rPr lang="en-US" sz="800" dirty="0">
                <a:solidFill>
                  <a:schemeClr val="bg1"/>
                </a:solidFill>
                <a:latin typeface="Arial" panose="020B0604020202020204" pitchFamily="34" charset="0"/>
                <a:ea typeface="Avenir Book" charset="0"/>
              </a:rPr>
              <a:t>]</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34105922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1703</TotalTime>
  <Words>1235</Words>
  <Application>Microsoft Office PowerPoint</Application>
  <PresentationFormat>On-screen Show (16:9)</PresentationFormat>
  <Paragraphs>130</Paragraphs>
  <Slides>9</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9</vt:i4>
      </vt:variant>
    </vt:vector>
  </HeadingPairs>
  <TitlesOfParts>
    <vt:vector size="26" baseType="lpstr">
      <vt:lpstr>Arial</vt:lpstr>
      <vt:lpstr>Avenir Book</vt:lpstr>
      <vt:lpstr>Avenir Heavy</vt:lpstr>
      <vt:lpstr>Avenir Medium</vt:lpstr>
      <vt:lpstr>Calibri</vt:lpstr>
      <vt:lpstr>Century Schoolbook</vt:lpstr>
      <vt:lpstr>DIN-Light</vt:lpstr>
      <vt:lpstr>DIN-Medium</vt:lpstr>
      <vt:lpstr>Maiandra GD</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Seismology-Mw</cp:lastModifiedBy>
  <cp:revision>47</cp:revision>
  <cp:lastPrinted>2019-03-26T13:54:24Z</cp:lastPrinted>
  <dcterms:created xsi:type="dcterms:W3CDTF">2019-04-24T06:32:04Z</dcterms:created>
  <dcterms:modified xsi:type="dcterms:W3CDTF">2021-06-18T14:14:45Z</dcterms:modified>
</cp:coreProperties>
</file>