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7" r:id="rId9"/>
    <p:sldId id="258" r:id="rId10"/>
    <p:sldId id="260" r:id="rId11"/>
    <p:sldId id="264" r:id="rId12"/>
    <p:sldId id="261" r:id="rId13"/>
    <p:sldId id="265" r:id="rId14"/>
    <p:sldId id="266" r:id="rId15"/>
    <p:sldId id="262" r:id="rId16"/>
    <p:sldId id="268" r:id="rId17"/>
    <p:sldId id="267"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4"/>
    <a:srgbClr val="F8FF9A"/>
    <a:srgbClr val="DFC5DF"/>
    <a:srgbClr val="E1E1E1"/>
    <a:srgbClr val="00A1BC"/>
    <a:srgbClr val="00B4D2"/>
    <a:srgbClr val="00A0D2"/>
    <a:srgbClr val="0095BB"/>
    <a:srgbClr val="00B0DC"/>
    <a:srgbClr val="00B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1"/>
    <p:restoredTop sz="94623"/>
  </p:normalViewPr>
  <p:slideViewPr>
    <p:cSldViewPr snapToGrid="0" snapToObjects="1">
      <p:cViewPr varScale="1">
        <p:scale>
          <a:sx n="162" d="100"/>
          <a:sy n="162" d="100"/>
        </p:scale>
        <p:origin x="20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 </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 </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endParaRPr lang="en-US" sz="498" dirty="0">
              <a:solidFill>
                <a:schemeClr val="tx1"/>
              </a:solidFill>
              <a:latin typeface="Avenir Medium"/>
              <a:cs typeface="Avenir Medium"/>
            </a:endParaRP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hyperlink" Target="mailto:stead@lanl.gov" TargetMode="Externa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hyperlink" Target="mailto:wsp@lanl.gov" TargetMode="Externa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tead@lanl.gov" TargetMode="External"/><Relationship Id="rId7" Type="http://schemas.openxmlformats.org/officeDocument/2006/relationships/image" Target="../media/image11.png"/><Relationship Id="rId2" Type="http://schemas.openxmlformats.org/officeDocument/2006/relationships/hyperlink" Target="mailto:wsp@lanl.gov"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mailto:stead@lanl.gov" TargetMode="External"/><Relationship Id="rId2" Type="http://schemas.openxmlformats.org/officeDocument/2006/relationships/hyperlink" Target="mailto:wsp@lanl.gov"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mailto:stead@lanl.gov" TargetMode="External"/><Relationship Id="rId7" Type="http://schemas.openxmlformats.org/officeDocument/2006/relationships/image" Target="../media/image17.png"/><Relationship Id="rId2" Type="http://schemas.openxmlformats.org/officeDocument/2006/relationships/hyperlink" Target="mailto:wsp@lanl.gov"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tead@lanl.gov" TargetMode="External"/><Relationship Id="rId7" Type="http://schemas.openxmlformats.org/officeDocument/2006/relationships/image" Target="../media/image21.png"/><Relationship Id="rId2" Type="http://schemas.openxmlformats.org/officeDocument/2006/relationships/hyperlink" Target="mailto:wsp@lanl.gov" TargetMode="Externa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cs typeface="Arial" panose="020B0604020202020204" pitchFamily="34" charset="0"/>
              </a:rPr>
              <a:t>Identifying Suspect Instrument Intervals Using Midnight Noise Time Histories</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W. Scott Phillips, Richard J. Stead</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P1.2-631</a:t>
            </a:r>
            <a:endParaRPr lang="en-AT" sz="1401" dirty="0">
              <a:solidFill>
                <a:schemeClr val="bg1"/>
              </a:solidFill>
              <a:latin typeface="Arial" panose="020B0604020202020204" pitchFamily="34" charset="0"/>
              <a:cs typeface="Arial" panose="020B0604020202020204" pitchFamily="34" charset="0"/>
            </a:endParaRPr>
          </a:p>
        </p:txBody>
      </p:sp>
      <p:pic>
        <p:nvPicPr>
          <p:cNvPr id="8" name="Picture 7" descr="Untitled-1.jpg">
            <a:extLst>
              <a:ext uri="{FF2B5EF4-FFF2-40B4-BE49-F238E27FC236}">
                <a16:creationId xmlns:a16="http://schemas.microsoft.com/office/drawing/2014/main" id="{13531543-B815-6F4D-9C4E-61BE350D6D37}"/>
              </a:ext>
            </a:extLst>
          </p:cNvPr>
          <p:cNvPicPr>
            <a:picLocks noChangeAspect="1"/>
          </p:cNvPicPr>
          <p:nvPr/>
        </p:nvPicPr>
        <p:blipFill rotWithShape="1">
          <a:blip r:embed="rId3" cstate="screen">
            <a:alphaModFix amt="51000"/>
            <a:extLst>
              <a:ext uri="{28A0092B-C50C-407E-A947-70E740481C1C}">
                <a14:useLocalDpi xmlns:a14="http://schemas.microsoft.com/office/drawing/2010/main"/>
              </a:ext>
            </a:extLst>
          </a:blip>
          <a:srcRect/>
          <a:stretch/>
        </p:blipFill>
        <p:spPr>
          <a:xfrm>
            <a:off x="3565383" y="3763360"/>
            <a:ext cx="1934995" cy="914400"/>
          </a:xfrm>
          <a:prstGeom prst="rect">
            <a:avLst/>
          </a:prstGeom>
        </p:spPr>
      </p:pic>
      <p:sp>
        <p:nvSpPr>
          <p:cNvPr id="2" name="TextBox 1">
            <a:extLst>
              <a:ext uri="{FF2B5EF4-FFF2-40B4-BE49-F238E27FC236}">
                <a16:creationId xmlns:a16="http://schemas.microsoft.com/office/drawing/2014/main" id="{2A2E9FF4-E782-C848-87CB-95036E0B2686}"/>
              </a:ext>
            </a:extLst>
          </p:cNvPr>
          <p:cNvSpPr txBox="1"/>
          <p:nvPr/>
        </p:nvSpPr>
        <p:spPr>
          <a:xfrm>
            <a:off x="6872514" y="3682047"/>
            <a:ext cx="2126343" cy="1200329"/>
          </a:xfrm>
          <a:prstGeom prst="rect">
            <a:avLst/>
          </a:prstGeom>
          <a:noFill/>
        </p:spPr>
        <p:txBody>
          <a:bodyPr wrap="square" rtlCol="0">
            <a:spAutoFit/>
          </a:bodyPr>
          <a:lstStyle/>
          <a:p>
            <a:r>
              <a:rPr lang="en-US" sz="800" dirty="0">
                <a:solidFill>
                  <a:schemeClr val="bg1"/>
                </a:solidFill>
              </a:rPr>
              <a:t>This research was funded by the National Nuclear Security Administration, Defense Nuclear Nonproliferation Research and Development (NNSA DNN R&amp;D). The authors acknowledge important interdisciplinary collaboration with scientists and engineers from LANL, LLNL, MSTS, PNNL, and SNL.</a:t>
            </a:r>
          </a:p>
          <a:p>
            <a:endParaRPr lang="en-US" sz="800" dirty="0">
              <a:solidFill>
                <a:schemeClr val="bg1"/>
              </a:solidFill>
            </a:endParaRPr>
          </a:p>
          <a:p>
            <a:r>
              <a:rPr lang="en-US" sz="800" dirty="0">
                <a:solidFill>
                  <a:schemeClr val="bg1"/>
                </a:solidFill>
              </a:rPr>
              <a:t>LA-UR-21-24991</a:t>
            </a: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7CDD95BA-83F2-FD4F-AAA5-2B395ECA6C13}"/>
              </a:ext>
            </a:extLst>
          </p:cNvPr>
          <p:cNvSpPr txBox="1"/>
          <p:nvPr/>
        </p:nvSpPr>
        <p:spPr>
          <a:xfrm>
            <a:off x="1675374" y="893007"/>
            <a:ext cx="5597868" cy="338554"/>
          </a:xfrm>
          <a:prstGeom prst="rect">
            <a:avLst/>
          </a:prstGeom>
          <a:noFill/>
        </p:spPr>
        <p:txBody>
          <a:bodyPr wrap="square" rtlCol="0">
            <a:spAutoFit/>
          </a:bodyPr>
          <a:lstStyle/>
          <a:p>
            <a:pPr algn="ctr"/>
            <a:r>
              <a:rPr lang="en-US" sz="1600" dirty="0"/>
              <a:t>Manually Chosen Intervals for Selected IMS Primary Stations</a:t>
            </a:r>
          </a:p>
        </p:txBody>
      </p:sp>
      <p:pic>
        <p:nvPicPr>
          <p:cNvPr id="4" name="Picture 3">
            <a:extLst>
              <a:ext uri="{FF2B5EF4-FFF2-40B4-BE49-F238E27FC236}">
                <a16:creationId xmlns:a16="http://schemas.microsoft.com/office/drawing/2014/main" id="{16F6E4B6-B118-0E42-BD5E-A26685C927AC}"/>
              </a:ext>
            </a:extLst>
          </p:cNvPr>
          <p:cNvPicPr>
            <a:picLocks noChangeAspect="1"/>
          </p:cNvPicPr>
          <p:nvPr/>
        </p:nvPicPr>
        <p:blipFill rotWithShape="1">
          <a:blip r:embed="rId4"/>
          <a:srcRect t="29969" b="26545"/>
          <a:stretch/>
        </p:blipFill>
        <p:spPr>
          <a:xfrm>
            <a:off x="2110063" y="1240289"/>
            <a:ext cx="1828800" cy="1125397"/>
          </a:xfrm>
          <a:prstGeom prst="rect">
            <a:avLst/>
          </a:prstGeom>
        </p:spPr>
      </p:pic>
      <p:pic>
        <p:nvPicPr>
          <p:cNvPr id="11" name="Picture 10">
            <a:extLst>
              <a:ext uri="{FF2B5EF4-FFF2-40B4-BE49-F238E27FC236}">
                <a16:creationId xmlns:a16="http://schemas.microsoft.com/office/drawing/2014/main" id="{BA3495D7-8164-6F43-BB7E-9F5B9D3EE04B}"/>
              </a:ext>
            </a:extLst>
          </p:cNvPr>
          <p:cNvPicPr>
            <a:picLocks noChangeAspect="1"/>
          </p:cNvPicPr>
          <p:nvPr/>
        </p:nvPicPr>
        <p:blipFill rotWithShape="1">
          <a:blip r:embed="rId5"/>
          <a:srcRect t="31029" b="26360"/>
          <a:stretch/>
        </p:blipFill>
        <p:spPr>
          <a:xfrm>
            <a:off x="2110063" y="2351771"/>
            <a:ext cx="1828800" cy="1102759"/>
          </a:xfrm>
          <a:prstGeom prst="rect">
            <a:avLst/>
          </a:prstGeom>
        </p:spPr>
      </p:pic>
      <p:pic>
        <p:nvPicPr>
          <p:cNvPr id="13" name="Picture 12">
            <a:extLst>
              <a:ext uri="{FF2B5EF4-FFF2-40B4-BE49-F238E27FC236}">
                <a16:creationId xmlns:a16="http://schemas.microsoft.com/office/drawing/2014/main" id="{A8279945-0847-7644-9F38-03ED6AFDC569}"/>
              </a:ext>
            </a:extLst>
          </p:cNvPr>
          <p:cNvPicPr>
            <a:picLocks noChangeAspect="1"/>
          </p:cNvPicPr>
          <p:nvPr/>
        </p:nvPicPr>
        <p:blipFill rotWithShape="1">
          <a:blip r:embed="rId6"/>
          <a:srcRect t="30469" b="26920"/>
          <a:stretch/>
        </p:blipFill>
        <p:spPr>
          <a:xfrm>
            <a:off x="3838129" y="1251608"/>
            <a:ext cx="1828800" cy="1102759"/>
          </a:xfrm>
          <a:prstGeom prst="rect">
            <a:avLst/>
          </a:prstGeom>
        </p:spPr>
      </p:pic>
      <p:pic>
        <p:nvPicPr>
          <p:cNvPr id="15" name="Picture 14">
            <a:extLst>
              <a:ext uri="{FF2B5EF4-FFF2-40B4-BE49-F238E27FC236}">
                <a16:creationId xmlns:a16="http://schemas.microsoft.com/office/drawing/2014/main" id="{BA040CF9-E14A-8F41-97CA-CE9CDA7F25B6}"/>
              </a:ext>
            </a:extLst>
          </p:cNvPr>
          <p:cNvPicPr>
            <a:picLocks noChangeAspect="1"/>
          </p:cNvPicPr>
          <p:nvPr/>
        </p:nvPicPr>
        <p:blipFill rotWithShape="1">
          <a:blip r:embed="rId7"/>
          <a:srcRect t="29765" b="26218"/>
          <a:stretch/>
        </p:blipFill>
        <p:spPr>
          <a:xfrm>
            <a:off x="5578295" y="1233401"/>
            <a:ext cx="1828800" cy="1139172"/>
          </a:xfrm>
          <a:prstGeom prst="rect">
            <a:avLst/>
          </a:prstGeom>
        </p:spPr>
      </p:pic>
      <p:pic>
        <p:nvPicPr>
          <p:cNvPr id="17" name="Picture 16">
            <a:extLst>
              <a:ext uri="{FF2B5EF4-FFF2-40B4-BE49-F238E27FC236}">
                <a16:creationId xmlns:a16="http://schemas.microsoft.com/office/drawing/2014/main" id="{488EA423-7ABE-C045-8F9F-FB86DD948A61}"/>
              </a:ext>
            </a:extLst>
          </p:cNvPr>
          <p:cNvPicPr>
            <a:picLocks noChangeAspect="1"/>
          </p:cNvPicPr>
          <p:nvPr/>
        </p:nvPicPr>
        <p:blipFill rotWithShape="1">
          <a:blip r:embed="rId8"/>
          <a:srcRect t="30226" b="27164"/>
          <a:stretch/>
        </p:blipFill>
        <p:spPr>
          <a:xfrm>
            <a:off x="3838129" y="2327059"/>
            <a:ext cx="1828800" cy="1102758"/>
          </a:xfrm>
          <a:prstGeom prst="rect">
            <a:avLst/>
          </a:prstGeom>
        </p:spPr>
      </p:pic>
      <p:pic>
        <p:nvPicPr>
          <p:cNvPr id="19" name="Picture 18">
            <a:extLst>
              <a:ext uri="{FF2B5EF4-FFF2-40B4-BE49-F238E27FC236}">
                <a16:creationId xmlns:a16="http://schemas.microsoft.com/office/drawing/2014/main" id="{B083E650-F8F3-9D48-9CB8-58DAFA7DD72C}"/>
              </a:ext>
            </a:extLst>
          </p:cNvPr>
          <p:cNvPicPr>
            <a:picLocks noChangeAspect="1"/>
          </p:cNvPicPr>
          <p:nvPr/>
        </p:nvPicPr>
        <p:blipFill rotWithShape="1">
          <a:blip r:embed="rId9"/>
          <a:srcRect t="30022" b="25099"/>
          <a:stretch/>
        </p:blipFill>
        <p:spPr>
          <a:xfrm>
            <a:off x="5578295" y="2322427"/>
            <a:ext cx="1828800" cy="1161447"/>
          </a:xfrm>
          <a:prstGeom prst="rect">
            <a:avLst/>
          </a:prstGeom>
        </p:spPr>
      </p:pic>
      <p:pic>
        <p:nvPicPr>
          <p:cNvPr id="21" name="Picture 20">
            <a:extLst>
              <a:ext uri="{FF2B5EF4-FFF2-40B4-BE49-F238E27FC236}">
                <a16:creationId xmlns:a16="http://schemas.microsoft.com/office/drawing/2014/main" id="{D4ACA9CB-3732-044E-9F28-8F60038E9A14}"/>
              </a:ext>
            </a:extLst>
          </p:cNvPr>
          <p:cNvPicPr>
            <a:picLocks noChangeAspect="1"/>
          </p:cNvPicPr>
          <p:nvPr/>
        </p:nvPicPr>
        <p:blipFill rotWithShape="1">
          <a:blip r:embed="rId10"/>
          <a:srcRect t="29228" b="25099"/>
          <a:stretch/>
        </p:blipFill>
        <p:spPr>
          <a:xfrm>
            <a:off x="380595" y="1211990"/>
            <a:ext cx="1828800" cy="1181994"/>
          </a:xfrm>
          <a:prstGeom prst="rect">
            <a:avLst/>
          </a:prstGeom>
        </p:spPr>
      </p:pic>
      <p:pic>
        <p:nvPicPr>
          <p:cNvPr id="23" name="Picture 22">
            <a:extLst>
              <a:ext uri="{FF2B5EF4-FFF2-40B4-BE49-F238E27FC236}">
                <a16:creationId xmlns:a16="http://schemas.microsoft.com/office/drawing/2014/main" id="{D1C176A3-EAF1-4041-B0DE-D2E526133914}"/>
              </a:ext>
            </a:extLst>
          </p:cNvPr>
          <p:cNvPicPr>
            <a:picLocks noChangeAspect="1"/>
          </p:cNvPicPr>
          <p:nvPr/>
        </p:nvPicPr>
        <p:blipFill rotWithShape="1">
          <a:blip r:embed="rId11"/>
          <a:srcRect t="30022" b="25099"/>
          <a:stretch/>
        </p:blipFill>
        <p:spPr>
          <a:xfrm>
            <a:off x="380595" y="2322427"/>
            <a:ext cx="1828800" cy="1161447"/>
          </a:xfrm>
          <a:prstGeom prst="rect">
            <a:avLst/>
          </a:prstGeom>
        </p:spPr>
      </p:pic>
      <p:pic>
        <p:nvPicPr>
          <p:cNvPr id="25" name="Picture 24">
            <a:extLst>
              <a:ext uri="{FF2B5EF4-FFF2-40B4-BE49-F238E27FC236}">
                <a16:creationId xmlns:a16="http://schemas.microsoft.com/office/drawing/2014/main" id="{8696000A-A902-C94B-928E-40092BE3D0FA}"/>
              </a:ext>
            </a:extLst>
          </p:cNvPr>
          <p:cNvPicPr>
            <a:picLocks noChangeAspect="1"/>
          </p:cNvPicPr>
          <p:nvPr/>
        </p:nvPicPr>
        <p:blipFill rotWithShape="1">
          <a:blip r:embed="rId12"/>
          <a:srcRect t="31518" b="27166"/>
          <a:stretch/>
        </p:blipFill>
        <p:spPr>
          <a:xfrm>
            <a:off x="380595" y="3437128"/>
            <a:ext cx="1828800" cy="1069248"/>
          </a:xfrm>
          <a:prstGeom prst="rect">
            <a:avLst/>
          </a:prstGeom>
        </p:spPr>
      </p:pic>
      <p:pic>
        <p:nvPicPr>
          <p:cNvPr id="27" name="Picture 26">
            <a:extLst>
              <a:ext uri="{FF2B5EF4-FFF2-40B4-BE49-F238E27FC236}">
                <a16:creationId xmlns:a16="http://schemas.microsoft.com/office/drawing/2014/main" id="{7AA6EEBE-780A-0945-AED6-9BCDDE55FC4A}"/>
              </a:ext>
            </a:extLst>
          </p:cNvPr>
          <p:cNvPicPr>
            <a:picLocks noChangeAspect="1"/>
          </p:cNvPicPr>
          <p:nvPr/>
        </p:nvPicPr>
        <p:blipFill rotWithShape="1">
          <a:blip r:embed="rId13"/>
          <a:srcRect t="29538" b="24879"/>
          <a:stretch/>
        </p:blipFill>
        <p:spPr>
          <a:xfrm>
            <a:off x="3838129" y="3397943"/>
            <a:ext cx="1828800" cy="1179703"/>
          </a:xfrm>
          <a:prstGeom prst="rect">
            <a:avLst/>
          </a:prstGeom>
        </p:spPr>
      </p:pic>
      <p:pic>
        <p:nvPicPr>
          <p:cNvPr id="29" name="Picture 28">
            <a:extLst>
              <a:ext uri="{FF2B5EF4-FFF2-40B4-BE49-F238E27FC236}">
                <a16:creationId xmlns:a16="http://schemas.microsoft.com/office/drawing/2014/main" id="{CDF23873-AF7D-FB49-BD22-E3C4201B963B}"/>
              </a:ext>
            </a:extLst>
          </p:cNvPr>
          <p:cNvPicPr>
            <a:picLocks noChangeAspect="1"/>
          </p:cNvPicPr>
          <p:nvPr/>
        </p:nvPicPr>
        <p:blipFill rotWithShape="1">
          <a:blip r:embed="rId14"/>
          <a:srcRect t="30448" b="23968"/>
          <a:stretch/>
        </p:blipFill>
        <p:spPr>
          <a:xfrm>
            <a:off x="5578295" y="3422006"/>
            <a:ext cx="1828800" cy="1179703"/>
          </a:xfrm>
          <a:prstGeom prst="rect">
            <a:avLst/>
          </a:prstGeom>
        </p:spPr>
      </p:pic>
      <p:pic>
        <p:nvPicPr>
          <p:cNvPr id="31" name="Picture 30">
            <a:extLst>
              <a:ext uri="{FF2B5EF4-FFF2-40B4-BE49-F238E27FC236}">
                <a16:creationId xmlns:a16="http://schemas.microsoft.com/office/drawing/2014/main" id="{C3C09C19-DC7B-BC40-827D-FEE12704F90E}"/>
              </a:ext>
            </a:extLst>
          </p:cNvPr>
          <p:cNvPicPr>
            <a:picLocks noChangeAspect="1"/>
          </p:cNvPicPr>
          <p:nvPr/>
        </p:nvPicPr>
        <p:blipFill rotWithShape="1">
          <a:blip r:embed="rId15"/>
          <a:srcRect t="30448" b="23968"/>
          <a:stretch/>
        </p:blipFill>
        <p:spPr>
          <a:xfrm>
            <a:off x="2110063" y="3413985"/>
            <a:ext cx="1828800" cy="1179703"/>
          </a:xfrm>
          <a:prstGeom prst="rect">
            <a:avLst/>
          </a:prstGeom>
        </p:spPr>
      </p:pic>
      <p:pic>
        <p:nvPicPr>
          <p:cNvPr id="33" name="Picture 32">
            <a:extLst>
              <a:ext uri="{FF2B5EF4-FFF2-40B4-BE49-F238E27FC236}">
                <a16:creationId xmlns:a16="http://schemas.microsoft.com/office/drawing/2014/main" id="{2E2B540E-689A-8D4E-9CEE-005592538F33}"/>
              </a:ext>
            </a:extLst>
          </p:cNvPr>
          <p:cNvPicPr>
            <a:picLocks noChangeAspect="1"/>
          </p:cNvPicPr>
          <p:nvPr/>
        </p:nvPicPr>
        <p:blipFill rotWithShape="1">
          <a:blip r:embed="rId16"/>
          <a:srcRect t="30448" b="23968"/>
          <a:stretch/>
        </p:blipFill>
        <p:spPr>
          <a:xfrm>
            <a:off x="7303431" y="2338011"/>
            <a:ext cx="1828800" cy="1179703"/>
          </a:xfrm>
          <a:prstGeom prst="rect">
            <a:avLst/>
          </a:prstGeom>
        </p:spPr>
      </p:pic>
      <p:pic>
        <p:nvPicPr>
          <p:cNvPr id="35" name="Picture 34">
            <a:extLst>
              <a:ext uri="{FF2B5EF4-FFF2-40B4-BE49-F238E27FC236}">
                <a16:creationId xmlns:a16="http://schemas.microsoft.com/office/drawing/2014/main" id="{12978382-E20C-9840-BC21-17873FA1EDF3}"/>
              </a:ext>
            </a:extLst>
          </p:cNvPr>
          <p:cNvPicPr>
            <a:picLocks noChangeAspect="1"/>
          </p:cNvPicPr>
          <p:nvPr/>
        </p:nvPicPr>
        <p:blipFill rotWithShape="1">
          <a:blip r:embed="rId17"/>
          <a:srcRect t="31154" b="23968"/>
          <a:stretch/>
        </p:blipFill>
        <p:spPr>
          <a:xfrm>
            <a:off x="7303431" y="1278411"/>
            <a:ext cx="1828800" cy="1161446"/>
          </a:xfrm>
          <a:prstGeom prst="rect">
            <a:avLst/>
          </a:prstGeom>
        </p:spPr>
      </p:pic>
      <p:sp>
        <p:nvSpPr>
          <p:cNvPr id="20" name="TextBox 19">
            <a:extLst>
              <a:ext uri="{FF2B5EF4-FFF2-40B4-BE49-F238E27FC236}">
                <a16:creationId xmlns:a16="http://schemas.microsoft.com/office/drawing/2014/main" id="{135DE0CA-4BEB-CA4A-B23D-2C3DD3D157D4}"/>
              </a:ext>
            </a:extLst>
          </p:cNvPr>
          <p:cNvSpPr txBox="1"/>
          <p:nvPr/>
        </p:nvSpPr>
        <p:spPr>
          <a:xfrm>
            <a:off x="6266921" y="4438900"/>
            <a:ext cx="452560" cy="276999"/>
          </a:xfrm>
          <a:prstGeom prst="rect">
            <a:avLst/>
          </a:prstGeom>
          <a:noFill/>
        </p:spPr>
        <p:txBody>
          <a:bodyPr wrap="none" rtlCol="0">
            <a:spAutoFit/>
          </a:bodyPr>
          <a:lstStyle/>
          <a:p>
            <a:r>
              <a:rPr lang="en-US" sz="1200" dirty="0"/>
              <a:t>Year</a:t>
            </a:r>
          </a:p>
        </p:txBody>
      </p:sp>
      <p:sp>
        <p:nvSpPr>
          <p:cNvPr id="22" name="TextBox 21">
            <a:extLst>
              <a:ext uri="{FF2B5EF4-FFF2-40B4-BE49-F238E27FC236}">
                <a16:creationId xmlns:a16="http://schemas.microsoft.com/office/drawing/2014/main" id="{A6D2A141-2A70-E542-8612-5A7BD16E0BFD}"/>
              </a:ext>
            </a:extLst>
          </p:cNvPr>
          <p:cNvSpPr txBox="1"/>
          <p:nvPr/>
        </p:nvSpPr>
        <p:spPr>
          <a:xfrm>
            <a:off x="4534017" y="4438900"/>
            <a:ext cx="452560" cy="276999"/>
          </a:xfrm>
          <a:prstGeom prst="rect">
            <a:avLst/>
          </a:prstGeom>
          <a:noFill/>
        </p:spPr>
        <p:txBody>
          <a:bodyPr wrap="none" rtlCol="0">
            <a:spAutoFit/>
          </a:bodyPr>
          <a:lstStyle/>
          <a:p>
            <a:r>
              <a:rPr lang="en-US" sz="1200" dirty="0"/>
              <a:t>Year</a:t>
            </a:r>
          </a:p>
        </p:txBody>
      </p:sp>
      <p:sp>
        <p:nvSpPr>
          <p:cNvPr id="24" name="TextBox 23">
            <a:extLst>
              <a:ext uri="{FF2B5EF4-FFF2-40B4-BE49-F238E27FC236}">
                <a16:creationId xmlns:a16="http://schemas.microsoft.com/office/drawing/2014/main" id="{43304F57-0534-5A49-B1AF-1EEC67245756}"/>
              </a:ext>
            </a:extLst>
          </p:cNvPr>
          <p:cNvSpPr txBox="1"/>
          <p:nvPr/>
        </p:nvSpPr>
        <p:spPr>
          <a:xfrm>
            <a:off x="2801113" y="4438900"/>
            <a:ext cx="452560" cy="276999"/>
          </a:xfrm>
          <a:prstGeom prst="rect">
            <a:avLst/>
          </a:prstGeom>
          <a:noFill/>
        </p:spPr>
        <p:txBody>
          <a:bodyPr wrap="none" rtlCol="0">
            <a:spAutoFit/>
          </a:bodyPr>
          <a:lstStyle/>
          <a:p>
            <a:r>
              <a:rPr lang="en-US" sz="1200" dirty="0"/>
              <a:t>Year</a:t>
            </a:r>
          </a:p>
        </p:txBody>
      </p:sp>
      <p:sp>
        <p:nvSpPr>
          <p:cNvPr id="26" name="TextBox 25">
            <a:extLst>
              <a:ext uri="{FF2B5EF4-FFF2-40B4-BE49-F238E27FC236}">
                <a16:creationId xmlns:a16="http://schemas.microsoft.com/office/drawing/2014/main" id="{75729337-935C-6149-986E-AF9CAFD0AFEC}"/>
              </a:ext>
            </a:extLst>
          </p:cNvPr>
          <p:cNvSpPr txBox="1"/>
          <p:nvPr/>
        </p:nvSpPr>
        <p:spPr>
          <a:xfrm>
            <a:off x="1077898" y="4438900"/>
            <a:ext cx="452560" cy="276999"/>
          </a:xfrm>
          <a:prstGeom prst="rect">
            <a:avLst/>
          </a:prstGeom>
          <a:noFill/>
        </p:spPr>
        <p:txBody>
          <a:bodyPr wrap="none" rtlCol="0">
            <a:spAutoFit/>
          </a:bodyPr>
          <a:lstStyle/>
          <a:p>
            <a:r>
              <a:rPr lang="en-US" sz="1200" dirty="0"/>
              <a:t>Year</a:t>
            </a:r>
          </a:p>
        </p:txBody>
      </p:sp>
      <p:sp>
        <p:nvSpPr>
          <p:cNvPr id="28" name="TextBox 27">
            <a:extLst>
              <a:ext uri="{FF2B5EF4-FFF2-40B4-BE49-F238E27FC236}">
                <a16:creationId xmlns:a16="http://schemas.microsoft.com/office/drawing/2014/main" id="{F0AE2054-569D-E642-97D7-871E8C4849A3}"/>
              </a:ext>
            </a:extLst>
          </p:cNvPr>
          <p:cNvSpPr txBox="1"/>
          <p:nvPr/>
        </p:nvSpPr>
        <p:spPr>
          <a:xfrm>
            <a:off x="7991551" y="3380284"/>
            <a:ext cx="452560" cy="276999"/>
          </a:xfrm>
          <a:prstGeom prst="rect">
            <a:avLst/>
          </a:prstGeom>
          <a:noFill/>
        </p:spPr>
        <p:txBody>
          <a:bodyPr wrap="none" rtlCol="0">
            <a:spAutoFit/>
          </a:bodyPr>
          <a:lstStyle/>
          <a:p>
            <a:r>
              <a:rPr lang="en-US" sz="1200" dirty="0"/>
              <a:t>Year</a:t>
            </a:r>
          </a:p>
        </p:txBody>
      </p:sp>
    </p:spTree>
    <p:extLst>
      <p:ext uri="{BB962C8B-B14F-4D97-AF65-F5344CB8AC3E}">
        <p14:creationId xmlns:p14="http://schemas.microsoft.com/office/powerpoint/2010/main" val="340592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pic>
        <p:nvPicPr>
          <p:cNvPr id="7" name="Picture 6">
            <a:extLst>
              <a:ext uri="{FF2B5EF4-FFF2-40B4-BE49-F238E27FC236}">
                <a16:creationId xmlns:a16="http://schemas.microsoft.com/office/drawing/2014/main" id="{2E8A561F-3652-754A-AEAB-D432B3C32E34}"/>
              </a:ext>
            </a:extLst>
          </p:cNvPr>
          <p:cNvPicPr>
            <a:picLocks noChangeAspect="1"/>
          </p:cNvPicPr>
          <p:nvPr/>
        </p:nvPicPr>
        <p:blipFill>
          <a:blip r:embed="rId4"/>
          <a:stretch>
            <a:fillRect/>
          </a:stretch>
        </p:blipFill>
        <p:spPr>
          <a:xfrm>
            <a:off x="3440196" y="1477883"/>
            <a:ext cx="5486400" cy="3319669"/>
          </a:xfrm>
          <a:prstGeom prst="rect">
            <a:avLst/>
          </a:prstGeom>
        </p:spPr>
      </p:pic>
      <p:sp>
        <p:nvSpPr>
          <p:cNvPr id="8" name="TextBox 7">
            <a:extLst>
              <a:ext uri="{FF2B5EF4-FFF2-40B4-BE49-F238E27FC236}">
                <a16:creationId xmlns:a16="http://schemas.microsoft.com/office/drawing/2014/main" id="{7CDD95BA-83F2-FD4F-AAA5-2B395ECA6C13}"/>
              </a:ext>
            </a:extLst>
          </p:cNvPr>
          <p:cNvSpPr txBox="1"/>
          <p:nvPr/>
        </p:nvSpPr>
        <p:spPr>
          <a:xfrm>
            <a:off x="3607008" y="893108"/>
            <a:ext cx="5265139" cy="584775"/>
          </a:xfrm>
          <a:prstGeom prst="rect">
            <a:avLst/>
          </a:prstGeom>
          <a:noFill/>
        </p:spPr>
        <p:txBody>
          <a:bodyPr wrap="square" rtlCol="0">
            <a:spAutoFit/>
          </a:bodyPr>
          <a:lstStyle/>
          <a:p>
            <a:r>
              <a:rPr lang="en-US" sz="1600" dirty="0"/>
              <a:t>We identified over 24,000 suspect intervals in data from over 11,000 stations. Percent useable data are shown below.</a:t>
            </a:r>
          </a:p>
        </p:txBody>
      </p:sp>
      <p:grpSp>
        <p:nvGrpSpPr>
          <p:cNvPr id="9" name="Group 8">
            <a:extLst>
              <a:ext uri="{FF2B5EF4-FFF2-40B4-BE49-F238E27FC236}">
                <a16:creationId xmlns:a16="http://schemas.microsoft.com/office/drawing/2014/main" id="{594B9B39-FD52-D04E-8336-BB31E20BFDBF}"/>
              </a:ext>
            </a:extLst>
          </p:cNvPr>
          <p:cNvGrpSpPr/>
          <p:nvPr/>
        </p:nvGrpSpPr>
        <p:grpSpPr>
          <a:xfrm>
            <a:off x="765221" y="2746928"/>
            <a:ext cx="1845276" cy="1828800"/>
            <a:chOff x="6027536" y="3185500"/>
            <a:chExt cx="1845276" cy="1828800"/>
          </a:xfrm>
        </p:grpSpPr>
        <p:sp>
          <p:nvSpPr>
            <p:cNvPr id="10" name="TextBox 9">
              <a:extLst>
                <a:ext uri="{FF2B5EF4-FFF2-40B4-BE49-F238E27FC236}">
                  <a16:creationId xmlns:a16="http://schemas.microsoft.com/office/drawing/2014/main" id="{BE8C02DB-11B2-274A-9A8F-CD66BAB68820}"/>
                </a:ext>
              </a:extLst>
            </p:cNvPr>
            <p:cNvSpPr txBox="1"/>
            <p:nvPr/>
          </p:nvSpPr>
          <p:spPr>
            <a:xfrm>
              <a:off x="7091455" y="3190785"/>
              <a:ext cx="710451" cy="600164"/>
            </a:xfrm>
            <a:prstGeom prst="rect">
              <a:avLst/>
            </a:prstGeom>
            <a:noFill/>
          </p:spPr>
          <p:txBody>
            <a:bodyPr wrap="none" rtlCol="0">
              <a:spAutoFit/>
            </a:bodyPr>
            <a:lstStyle/>
            <a:p>
              <a:pPr algn="r"/>
              <a:r>
                <a:rPr lang="en-US" sz="1100" dirty="0">
                  <a:latin typeface="Helvetica" pitchFamily="2" charset="0"/>
                </a:rPr>
                <a:t>26,592</a:t>
              </a:r>
            </a:p>
            <a:p>
              <a:pPr algn="r"/>
              <a:r>
                <a:rPr lang="en-US" sz="1100" dirty="0">
                  <a:latin typeface="Helvetica" pitchFamily="2" charset="0"/>
                </a:rPr>
                <a:t>total</a:t>
              </a:r>
            </a:p>
            <a:p>
              <a:pPr algn="r"/>
              <a:r>
                <a:rPr lang="en-US" sz="1100" dirty="0">
                  <a:latin typeface="Helvetica" pitchFamily="2" charset="0"/>
                </a:rPr>
                <a:t>intervals</a:t>
              </a:r>
            </a:p>
          </p:txBody>
        </p:sp>
        <p:pic>
          <p:nvPicPr>
            <p:cNvPr id="11" name="Picture 10">
              <a:extLst>
                <a:ext uri="{FF2B5EF4-FFF2-40B4-BE49-F238E27FC236}">
                  <a16:creationId xmlns:a16="http://schemas.microsoft.com/office/drawing/2014/main" id="{03E46D5A-F931-E34A-B0F1-210720516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536" y="3185500"/>
              <a:ext cx="1845276" cy="1828800"/>
            </a:xfrm>
            <a:prstGeom prst="rect">
              <a:avLst/>
            </a:prstGeom>
          </p:spPr>
        </p:pic>
      </p:grpSp>
      <p:sp>
        <p:nvSpPr>
          <p:cNvPr id="12" name="TextBox 11">
            <a:extLst>
              <a:ext uri="{FF2B5EF4-FFF2-40B4-BE49-F238E27FC236}">
                <a16:creationId xmlns:a16="http://schemas.microsoft.com/office/drawing/2014/main" id="{F459C7A3-98CD-FF4B-8264-D0755A5D7BC1}"/>
              </a:ext>
            </a:extLst>
          </p:cNvPr>
          <p:cNvSpPr txBox="1"/>
          <p:nvPr/>
        </p:nvSpPr>
        <p:spPr>
          <a:xfrm>
            <a:off x="374097" y="1186755"/>
            <a:ext cx="3066099" cy="1384995"/>
          </a:xfrm>
          <a:prstGeom prst="rect">
            <a:avLst/>
          </a:prstGeom>
          <a:noFill/>
        </p:spPr>
        <p:txBody>
          <a:bodyPr wrap="square" rtlCol="0">
            <a:spAutoFit/>
          </a:bodyPr>
          <a:lstStyle/>
          <a:p>
            <a:pPr marL="342900" indent="-342900">
              <a:buFont typeface="Arial" panose="020B0604020202020204" pitchFamily="34" charset="0"/>
              <a:buChar char="•"/>
            </a:pPr>
            <a:r>
              <a:rPr lang="en-US" sz="1400" dirty="0">
                <a:cs typeface="Times New Roman" panose="02020603050405020304" pitchFamily="18" charset="0"/>
              </a:rPr>
              <a:t>“Response” = shifted time intervals</a:t>
            </a:r>
          </a:p>
          <a:p>
            <a:pPr marL="342900" indent="-342900">
              <a:buFont typeface="Arial" panose="020B0604020202020204" pitchFamily="34" charset="0"/>
              <a:buChar char="•"/>
            </a:pPr>
            <a:r>
              <a:rPr lang="en-US" sz="1400" dirty="0">
                <a:cs typeface="Times New Roman" panose="02020603050405020304" pitchFamily="18" charset="0"/>
              </a:rPr>
              <a:t>“Health” = drifting time intervals</a:t>
            </a:r>
          </a:p>
          <a:p>
            <a:pPr marL="342900" indent="-342900">
              <a:buFont typeface="Arial" panose="020B0604020202020204" pitchFamily="34" charset="0"/>
              <a:buChar char="•"/>
            </a:pPr>
            <a:r>
              <a:rPr lang="en-US" sz="1400" dirty="0">
                <a:cs typeface="Times New Roman" panose="02020603050405020304" pitchFamily="18" charset="0"/>
              </a:rPr>
              <a:t>Poor stations plotted on top</a:t>
            </a:r>
          </a:p>
          <a:p>
            <a:pPr marL="342900" indent="-342900">
              <a:buFont typeface="Arial" panose="020B0604020202020204" pitchFamily="34" charset="0"/>
              <a:buChar char="•"/>
            </a:pPr>
            <a:r>
              <a:rPr lang="en-US" sz="1400" dirty="0" err="1">
                <a:cs typeface="Times New Roman" panose="02020603050405020304" pitchFamily="18" charset="0"/>
              </a:rPr>
              <a:t>USArray</a:t>
            </a:r>
            <a:r>
              <a:rPr lang="en-US" sz="1400" dirty="0">
                <a:cs typeface="Times New Roman" panose="02020603050405020304" pitchFamily="18" charset="0"/>
              </a:rPr>
              <a:t> is high quality!</a:t>
            </a:r>
          </a:p>
          <a:p>
            <a:pPr marL="342900" indent="-342900">
              <a:buFont typeface="Arial" panose="020B0604020202020204" pitchFamily="34" charset="0"/>
              <a:buChar char="•"/>
            </a:pPr>
            <a:r>
              <a:rPr lang="en-US" sz="1400" dirty="0">
                <a:cs typeface="Times New Roman" panose="02020603050405020304" pitchFamily="18" charset="0"/>
              </a:rPr>
              <a:t>Older data, take care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4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F2DBFAA1-307E-BD48-BC45-A54BC2B30705}"/>
              </a:ext>
            </a:extLst>
          </p:cNvPr>
          <p:cNvSpPr txBox="1"/>
          <p:nvPr/>
        </p:nvSpPr>
        <p:spPr>
          <a:xfrm>
            <a:off x="670716" y="1076737"/>
            <a:ext cx="8142035" cy="360098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1800" dirty="0">
                <a:cs typeface="Arial" panose="020B0604020202020204" pitchFamily="34" charset="0"/>
              </a:rPr>
              <a:t>Midnight noise measurements avoid diurnal variation, cultural noise, transient signals; focus on HF bands</a:t>
            </a:r>
          </a:p>
          <a:p>
            <a:pPr marL="457200" indent="-457200">
              <a:spcAft>
                <a:spcPts val="600"/>
              </a:spcAft>
              <a:buFont typeface="Arial" panose="020B0604020202020204" pitchFamily="34" charset="0"/>
              <a:buChar char="•"/>
            </a:pPr>
            <a:r>
              <a:rPr lang="en-US" sz="1800" dirty="0">
                <a:cs typeface="Arial" panose="020B0604020202020204" pitchFamily="34" charset="0"/>
              </a:rPr>
              <a:t>Interactive tool plots noise, sensor bounds, allows zoom, scroll, set/delete intervals</a:t>
            </a:r>
          </a:p>
          <a:p>
            <a:pPr marL="457200" indent="-457200">
              <a:spcAft>
                <a:spcPts val="600"/>
              </a:spcAft>
              <a:buFont typeface="Arial" panose="020B0604020202020204" pitchFamily="34" charset="0"/>
              <a:buChar char="•"/>
            </a:pPr>
            <a:r>
              <a:rPr lang="en-US" sz="1800" dirty="0">
                <a:cs typeface="Arial" panose="020B0604020202020204" pitchFamily="34" charset="0"/>
              </a:rPr>
              <a:t>26,592 anomalous intervals marked; 11,388 stations; 13% of up time</a:t>
            </a:r>
          </a:p>
          <a:p>
            <a:pPr marL="457200" indent="-457200">
              <a:spcAft>
                <a:spcPts val="600"/>
              </a:spcAft>
              <a:buFont typeface="Arial" panose="020B0604020202020204" pitchFamily="34" charset="0"/>
              <a:buChar char="•"/>
            </a:pPr>
            <a:r>
              <a:rPr lang="en-US" sz="1800" dirty="0">
                <a:cs typeface="Arial" panose="020B0604020202020204" pitchFamily="34" charset="0"/>
              </a:rPr>
              <a:t>Anomalous intervals include undocumented instrument changes and health issues</a:t>
            </a:r>
          </a:p>
          <a:p>
            <a:pPr marL="457200" indent="-457200">
              <a:spcAft>
                <a:spcPts val="600"/>
              </a:spcAft>
              <a:buFont typeface="Arial" panose="020B0604020202020204" pitchFamily="34" charset="0"/>
              <a:buChar char="•"/>
            </a:pPr>
            <a:r>
              <a:rPr lang="en-US" sz="1800" dirty="0">
                <a:cs typeface="Arial" panose="020B0604020202020204" pitchFamily="34" charset="0"/>
              </a:rPr>
              <a:t>To be submitted to SRL, including full noise review results</a:t>
            </a:r>
          </a:p>
          <a:p>
            <a:pPr marL="457200" indent="-457200">
              <a:spcAft>
                <a:spcPts val="600"/>
              </a:spcAft>
              <a:buFont typeface="Arial" panose="020B0604020202020204" pitchFamily="34" charset="0"/>
              <a:buChar char="•"/>
            </a:pPr>
            <a:r>
              <a:rPr lang="en-US" sz="1800" dirty="0">
                <a:solidFill>
                  <a:srgbClr val="FF0000"/>
                </a:solidFill>
                <a:cs typeface="Arial" panose="020B0604020202020204" pitchFamily="34" charset="0"/>
              </a:rPr>
              <a:t>Noise review results can be used for automation, including supervised learning applications</a:t>
            </a:r>
          </a:p>
          <a:p>
            <a:pPr marL="457200" indent="-457200">
              <a:spcAft>
                <a:spcPts val="600"/>
              </a:spcAft>
              <a:buFont typeface="Arial" panose="020B0604020202020204" pitchFamily="34" charset="0"/>
              <a:buChar char="•"/>
            </a:pPr>
            <a:r>
              <a:rPr lang="en-US" sz="1800" dirty="0">
                <a:cs typeface="Arial" panose="020B0604020202020204" pitchFamily="34" charset="0"/>
              </a:rPr>
              <a:t>Diagnosis, fixes, must be community efforts</a:t>
            </a:r>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12686" y="163887"/>
            <a:ext cx="5515427"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1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5D5F8B-ECBD-4D45-9FE4-97070317B280}"/>
              </a:ext>
            </a:extLst>
          </p:cNvPr>
          <p:cNvSpPr txBox="1"/>
          <p:nvPr/>
        </p:nvSpPr>
        <p:spPr>
          <a:xfrm>
            <a:off x="1832620" y="2042313"/>
            <a:ext cx="5803423" cy="1477328"/>
          </a:xfrm>
          <a:prstGeom prst="rect">
            <a:avLst/>
          </a:prstGeom>
          <a:noFill/>
        </p:spPr>
        <p:txBody>
          <a:bodyPr wrap="square" rtlCol="0">
            <a:spAutoFit/>
          </a:bodyPr>
          <a:lstStyle/>
          <a:p>
            <a:r>
              <a:rPr lang="en-US" sz="1800" b="1" dirty="0">
                <a:cs typeface="Arial" panose="020B0604020202020204" pitchFamily="34" charset="0"/>
              </a:rPr>
              <a:t>Statement of Contributions to SnT2021 Goals:</a:t>
            </a:r>
            <a:endParaRPr lang="en-US" sz="1800" dirty="0">
              <a:cs typeface="Arial" panose="020B0604020202020204" pitchFamily="34" charset="0"/>
            </a:endParaRPr>
          </a:p>
          <a:p>
            <a:r>
              <a:rPr lang="en-US" sz="1800" dirty="0">
                <a:cs typeface="Arial" panose="020B0604020202020204" pitchFamily="34" charset="0"/>
              </a:rPr>
              <a:t>We demonstrate methods to improve nuclear monitoring and verification through studying noise time histories that can be used to identify issues with seismic instrumentation and calibration.</a:t>
            </a: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149AB60F-3020-B545-9924-4D753C5F7119}"/>
              </a:ext>
            </a:extLst>
          </p:cNvPr>
          <p:cNvSpPr txBox="1"/>
          <p:nvPr/>
        </p:nvSpPr>
        <p:spPr>
          <a:xfrm>
            <a:off x="1289538" y="1160987"/>
            <a:ext cx="7093284" cy="3323987"/>
          </a:xfrm>
          <a:prstGeom prst="rect">
            <a:avLst/>
          </a:prstGeom>
          <a:noFill/>
        </p:spPr>
        <p:txBody>
          <a:bodyPr wrap="square" rtlCol="0">
            <a:spAutoFit/>
          </a:bodyPr>
          <a:lstStyle/>
          <a:p>
            <a:r>
              <a:rPr lang="en-US" sz="1400" dirty="0">
                <a:cs typeface="Arial" panose="020B0604020202020204" pitchFamily="34" charset="0"/>
              </a:rPr>
              <a:t>Instrument response issues are common in seismology, and they can hinder research. We use large data sets to develop models that will predict high-frequency seismic amplitudes, which requires extensive quality control. To identify response and station health issues, we have collected time histories of noise measurements near (but not restricted to) midnight to eliminate diurnal variations, and have manually determined time intervals that appear inconsistent with background behavior. We assign descriptive labels, but do not attempt to diagnose causes. We currently use results to discard data. To date, we have examined 39,260 channels from 11,105 stations, heavily weighted toward Incorporated Research Institutions for Seismology (IRIS) holdings, at bands between 1 and 8 Hz, </a:t>
            </a:r>
            <a:r>
              <a:rPr lang="en-US" sz="1400" b="1" i="1" dirty="0">
                <a:cs typeface="Arial" panose="020B0604020202020204" pitchFamily="34" charset="0"/>
              </a:rPr>
              <a:t>finding 24,733 anomalous time intervals that represent 13% of the total inspected time range</a:t>
            </a:r>
            <a:r>
              <a:rPr lang="en-US" sz="1400" dirty="0">
                <a:cs typeface="Arial" panose="020B0604020202020204" pitchFamily="34" charset="0"/>
              </a:rPr>
              <a:t>. The majority (90%) of these intervals are constant offset shifts, often bounded by known instrument changes, likely resulting from poor response documentation at one of many stages between the field and publication. We hope these results can be of use to our colleagues, and encourage community efforts to diagnose anomalous behavior, and fix poor responses. We also hope these results will support automation efforts, including application of supervised learning techniques. </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240">
            <a:extLst>
              <a:ext uri="{FF2B5EF4-FFF2-40B4-BE49-F238E27FC236}">
                <a16:creationId xmlns:a16="http://schemas.microsoft.com/office/drawing/2014/main" id="{51EE58E0-C4F1-5E4C-83C9-4DF23F64BDBE}"/>
              </a:ext>
            </a:extLst>
          </p:cNvPr>
          <p:cNvSpPr/>
          <p:nvPr/>
        </p:nvSpPr>
        <p:spPr>
          <a:xfrm>
            <a:off x="6660292" y="3874376"/>
            <a:ext cx="2380246" cy="694231"/>
          </a:xfrm>
          <a:prstGeom prst="rect">
            <a:avLst/>
          </a:prstGeom>
          <a:solidFill>
            <a:srgbClr val="FFF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64ACFE06-FCAC-924D-84AA-3AA4028DD817}"/>
              </a:ext>
            </a:extLst>
          </p:cNvPr>
          <p:cNvSpPr txBox="1"/>
          <p:nvPr/>
        </p:nvSpPr>
        <p:spPr>
          <a:xfrm>
            <a:off x="6611105" y="3829943"/>
            <a:ext cx="2456803" cy="738664"/>
          </a:xfrm>
          <a:prstGeom prst="rect">
            <a:avLst/>
          </a:prstGeom>
          <a:noFill/>
        </p:spPr>
        <p:txBody>
          <a:bodyPr wrap="square" rtlCol="0">
            <a:spAutoFit/>
          </a:bodyPr>
          <a:lstStyle/>
          <a:p>
            <a:r>
              <a:rPr lang="en-US" sz="1400" dirty="0"/>
              <a:t>To create models, we rely on accurate instrument response, which is too often not the case.</a:t>
            </a:r>
          </a:p>
        </p:txBody>
      </p:sp>
      <p:sp>
        <p:nvSpPr>
          <p:cNvPr id="240" name="Rectangle 239">
            <a:extLst>
              <a:ext uri="{FF2B5EF4-FFF2-40B4-BE49-F238E27FC236}">
                <a16:creationId xmlns:a16="http://schemas.microsoft.com/office/drawing/2014/main" id="{62926746-B1E7-7944-88FD-6DE184A87933}"/>
              </a:ext>
            </a:extLst>
          </p:cNvPr>
          <p:cNvSpPr/>
          <p:nvPr/>
        </p:nvSpPr>
        <p:spPr>
          <a:xfrm>
            <a:off x="550463" y="3249818"/>
            <a:ext cx="2532546" cy="1120928"/>
          </a:xfrm>
          <a:prstGeom prst="rect">
            <a:avLst/>
          </a:prstGeom>
          <a:solidFill>
            <a:srgbClr val="FFF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grpSp>
        <p:nvGrpSpPr>
          <p:cNvPr id="173" name="Group 172">
            <a:extLst>
              <a:ext uri="{FF2B5EF4-FFF2-40B4-BE49-F238E27FC236}">
                <a16:creationId xmlns:a16="http://schemas.microsoft.com/office/drawing/2014/main" id="{0C626831-AEF4-FB4D-90CD-48F4DDB07E81}"/>
              </a:ext>
            </a:extLst>
          </p:cNvPr>
          <p:cNvGrpSpPr/>
          <p:nvPr/>
        </p:nvGrpSpPr>
        <p:grpSpPr>
          <a:xfrm>
            <a:off x="519573" y="952988"/>
            <a:ext cx="8520965" cy="3932622"/>
            <a:chOff x="519573" y="952988"/>
            <a:chExt cx="8520965" cy="3932622"/>
          </a:xfrm>
        </p:grpSpPr>
        <p:grpSp>
          <p:nvGrpSpPr>
            <p:cNvPr id="177" name="Group 176">
              <a:extLst>
                <a:ext uri="{FF2B5EF4-FFF2-40B4-BE49-F238E27FC236}">
                  <a16:creationId xmlns:a16="http://schemas.microsoft.com/office/drawing/2014/main" id="{6B6370CB-29AB-9B48-B347-824505FAE70E}"/>
                </a:ext>
              </a:extLst>
            </p:cNvPr>
            <p:cNvGrpSpPr/>
            <p:nvPr/>
          </p:nvGrpSpPr>
          <p:grpSpPr>
            <a:xfrm>
              <a:off x="2939422" y="1064373"/>
              <a:ext cx="3381670" cy="1722744"/>
              <a:chOff x="3773111" y="1365615"/>
              <a:chExt cx="4857881" cy="2474777"/>
            </a:xfrm>
          </p:grpSpPr>
          <p:grpSp>
            <p:nvGrpSpPr>
              <p:cNvPr id="225" name="Group 224">
                <a:extLst>
                  <a:ext uri="{FF2B5EF4-FFF2-40B4-BE49-F238E27FC236}">
                    <a16:creationId xmlns:a16="http://schemas.microsoft.com/office/drawing/2014/main" id="{6D7EDD5B-6FFF-E04D-AD1F-84128F8F52B4}"/>
                  </a:ext>
                </a:extLst>
              </p:cNvPr>
              <p:cNvGrpSpPr/>
              <p:nvPr/>
            </p:nvGrpSpPr>
            <p:grpSpPr>
              <a:xfrm>
                <a:off x="3773111" y="1365615"/>
                <a:ext cx="4857881" cy="2474777"/>
                <a:chOff x="3731828" y="1819395"/>
                <a:chExt cx="4857881" cy="2474777"/>
              </a:xfrm>
            </p:grpSpPr>
            <p:pic>
              <p:nvPicPr>
                <p:cNvPr id="227" name="Picture 226">
                  <a:extLst>
                    <a:ext uri="{FF2B5EF4-FFF2-40B4-BE49-F238E27FC236}">
                      <a16:creationId xmlns:a16="http://schemas.microsoft.com/office/drawing/2014/main" id="{2AFCDBAB-0390-B346-8069-768A7D5C8CBB}"/>
                    </a:ext>
                  </a:extLst>
                </p:cNvPr>
                <p:cNvPicPr>
                  <a:picLocks noChangeAspect="1"/>
                </p:cNvPicPr>
                <p:nvPr/>
              </p:nvPicPr>
              <p:blipFill rotWithShape="1">
                <a:blip r:embed="rId4">
                  <a:extLst>
                    <a:ext uri="{28A0092B-C50C-407E-A947-70E740481C1C}">
                      <a14:useLocalDpi xmlns:a14="http://schemas.microsoft.com/office/drawing/2010/main" val="0"/>
                    </a:ext>
                  </a:extLst>
                </a:blip>
                <a:srcRect r="9233" b="2890"/>
                <a:stretch/>
              </p:blipFill>
              <p:spPr>
                <a:xfrm>
                  <a:off x="3731828" y="1819395"/>
                  <a:ext cx="4834541" cy="2468880"/>
                </a:xfrm>
                <a:prstGeom prst="rect">
                  <a:avLst/>
                </a:prstGeom>
                <a:effectLst>
                  <a:glow>
                    <a:schemeClr val="accent3">
                      <a:satMod val="175000"/>
                    </a:schemeClr>
                  </a:glow>
                </a:effectLst>
              </p:spPr>
            </p:pic>
            <p:sp>
              <p:nvSpPr>
                <p:cNvPr id="228" name="Rectangle 227">
                  <a:extLst>
                    <a:ext uri="{FF2B5EF4-FFF2-40B4-BE49-F238E27FC236}">
                      <a16:creationId xmlns:a16="http://schemas.microsoft.com/office/drawing/2014/main" id="{AD8729F6-10A2-7E4C-BB71-404F55D4A45F}"/>
                    </a:ext>
                  </a:extLst>
                </p:cNvPr>
                <p:cNvSpPr/>
                <p:nvPr/>
              </p:nvSpPr>
              <p:spPr>
                <a:xfrm>
                  <a:off x="8442769" y="4055979"/>
                  <a:ext cx="146940" cy="238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6" name="TextBox 225">
                <a:extLst>
                  <a:ext uri="{FF2B5EF4-FFF2-40B4-BE49-F238E27FC236}">
                    <a16:creationId xmlns:a16="http://schemas.microsoft.com/office/drawing/2014/main" id="{C87B53D5-EF79-2644-BE18-6384933ED936}"/>
                  </a:ext>
                </a:extLst>
              </p:cNvPr>
              <p:cNvSpPr txBox="1"/>
              <p:nvPr/>
            </p:nvSpPr>
            <p:spPr>
              <a:xfrm>
                <a:off x="4075516" y="2522734"/>
                <a:ext cx="1386532" cy="1016901"/>
              </a:xfrm>
              <a:prstGeom prst="rect">
                <a:avLst/>
              </a:prstGeom>
              <a:noFill/>
            </p:spPr>
            <p:txBody>
              <a:bodyPr wrap="square" rtlCol="0">
                <a:spAutoFit/>
              </a:bodyPr>
              <a:lstStyle/>
              <a:p>
                <a:pPr>
                  <a:lnSpc>
                    <a:spcPts val="1200"/>
                  </a:lnSpc>
                </a:pPr>
                <a:r>
                  <a:rPr lang="en-US" sz="1100" dirty="0">
                    <a:latin typeface="Helvetica" pitchFamily="2" charset="0"/>
                  </a:rPr>
                  <a:t>Seismic</a:t>
                </a:r>
              </a:p>
              <a:p>
                <a:pPr>
                  <a:lnSpc>
                    <a:spcPts val="1200"/>
                  </a:lnSpc>
                </a:pPr>
                <a:r>
                  <a:rPr lang="en-US" sz="1100" dirty="0">
                    <a:latin typeface="Helvetica" pitchFamily="2" charset="0"/>
                  </a:rPr>
                  <a:t>Attenuation</a:t>
                </a:r>
                <a:r>
                  <a:rPr lang="en-US" sz="1100" dirty="0"/>
                  <a:t> </a:t>
                </a:r>
              </a:p>
              <a:p>
                <a:pPr>
                  <a:lnSpc>
                    <a:spcPts val="1200"/>
                  </a:lnSpc>
                </a:pPr>
                <a:r>
                  <a:rPr lang="en-US" sz="1100" dirty="0">
                    <a:solidFill>
                      <a:srgbClr val="FF0000"/>
                    </a:solidFill>
                  </a:rPr>
                  <a:t>high (red)</a:t>
                </a:r>
              </a:p>
              <a:p>
                <a:pPr>
                  <a:lnSpc>
                    <a:spcPts val="1200"/>
                  </a:lnSpc>
                </a:pPr>
                <a:r>
                  <a:rPr lang="en-US" sz="1100" dirty="0">
                    <a:solidFill>
                      <a:srgbClr val="0070C0"/>
                    </a:solidFill>
                  </a:rPr>
                  <a:t>low (blue)</a:t>
                </a:r>
              </a:p>
            </p:txBody>
          </p:sp>
        </p:grpSp>
        <p:cxnSp>
          <p:nvCxnSpPr>
            <p:cNvPr id="178" name="Straight Arrow Connector 177">
              <a:extLst>
                <a:ext uri="{FF2B5EF4-FFF2-40B4-BE49-F238E27FC236}">
                  <a16:creationId xmlns:a16="http://schemas.microsoft.com/office/drawing/2014/main" id="{0399D9B6-C08D-6040-ADA5-2D3C937DB2B5}"/>
                </a:ext>
              </a:extLst>
            </p:cNvPr>
            <p:cNvCxnSpPr>
              <a:cxnSpLocks/>
            </p:cNvCxnSpPr>
            <p:nvPr/>
          </p:nvCxnSpPr>
          <p:spPr>
            <a:xfrm>
              <a:off x="6111963" y="1893433"/>
              <a:ext cx="479248"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5CD3C289-D76C-C444-A6EE-7B85C0B376FD}"/>
                </a:ext>
              </a:extLst>
            </p:cNvPr>
            <p:cNvSpPr txBox="1"/>
            <p:nvPr/>
          </p:nvSpPr>
          <p:spPr>
            <a:xfrm>
              <a:off x="4914164" y="4577833"/>
              <a:ext cx="463588" cy="307777"/>
            </a:xfrm>
            <a:prstGeom prst="rect">
              <a:avLst/>
            </a:prstGeom>
            <a:noFill/>
          </p:spPr>
          <p:txBody>
            <a:bodyPr wrap="none" rtlCol="0">
              <a:spAutoFit/>
            </a:bodyPr>
            <a:lstStyle/>
            <a:p>
              <a:r>
                <a:rPr lang="en-US" sz="1400" dirty="0">
                  <a:latin typeface="Helvetica" pitchFamily="2" charset="0"/>
                </a:rPr>
                <a:t>Mw</a:t>
              </a:r>
            </a:p>
          </p:txBody>
        </p:sp>
        <p:cxnSp>
          <p:nvCxnSpPr>
            <p:cNvPr id="180" name="Straight Arrow Connector 179">
              <a:extLst>
                <a:ext uri="{FF2B5EF4-FFF2-40B4-BE49-F238E27FC236}">
                  <a16:creationId xmlns:a16="http://schemas.microsoft.com/office/drawing/2014/main" id="{C3B45B16-8066-E44A-A1DA-B5FAF5739D1D}"/>
                </a:ext>
              </a:extLst>
            </p:cNvPr>
            <p:cNvCxnSpPr>
              <a:cxnSpLocks/>
            </p:cNvCxnSpPr>
            <p:nvPr/>
          </p:nvCxnSpPr>
          <p:spPr>
            <a:xfrm>
              <a:off x="5145958" y="2621306"/>
              <a:ext cx="0" cy="401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1" name="Group 180">
              <a:extLst>
                <a:ext uri="{FF2B5EF4-FFF2-40B4-BE49-F238E27FC236}">
                  <a16:creationId xmlns:a16="http://schemas.microsoft.com/office/drawing/2014/main" id="{443E8276-E371-E54B-A00A-76F741F27062}"/>
                </a:ext>
              </a:extLst>
            </p:cNvPr>
            <p:cNvGrpSpPr/>
            <p:nvPr/>
          </p:nvGrpSpPr>
          <p:grpSpPr>
            <a:xfrm>
              <a:off x="3372937" y="3022706"/>
              <a:ext cx="2992031" cy="1630243"/>
              <a:chOff x="4223118" y="3942198"/>
              <a:chExt cx="4298153" cy="2341897"/>
            </a:xfrm>
          </p:grpSpPr>
          <p:pic>
            <p:nvPicPr>
              <p:cNvPr id="205" name="Picture 204">
                <a:extLst>
                  <a:ext uri="{FF2B5EF4-FFF2-40B4-BE49-F238E27FC236}">
                    <a16:creationId xmlns:a16="http://schemas.microsoft.com/office/drawing/2014/main" id="{713CB65F-AF20-AE41-BE88-2DDF33F442A6}"/>
                  </a:ext>
                </a:extLst>
              </p:cNvPr>
              <p:cNvPicPr>
                <a:picLocks noChangeAspect="1"/>
              </p:cNvPicPr>
              <p:nvPr/>
            </p:nvPicPr>
            <p:blipFill rotWithShape="1">
              <a:blip r:embed="rId5"/>
              <a:srcRect l="10279" t="12444" r="1872" b="12263"/>
              <a:stretch/>
            </p:blipFill>
            <p:spPr>
              <a:xfrm>
                <a:off x="4960421" y="3942198"/>
                <a:ext cx="3512963" cy="2179755"/>
              </a:xfrm>
              <a:prstGeom prst="rect">
                <a:avLst/>
              </a:prstGeom>
            </p:spPr>
          </p:pic>
          <p:sp>
            <p:nvSpPr>
              <p:cNvPr id="206" name="TextBox 205">
                <a:extLst>
                  <a:ext uri="{FF2B5EF4-FFF2-40B4-BE49-F238E27FC236}">
                    <a16:creationId xmlns:a16="http://schemas.microsoft.com/office/drawing/2014/main" id="{47B81972-4F2C-5A41-AFBB-6ED5C6776643}"/>
                  </a:ext>
                </a:extLst>
              </p:cNvPr>
              <p:cNvSpPr txBox="1"/>
              <p:nvPr/>
            </p:nvSpPr>
            <p:spPr>
              <a:xfrm>
                <a:off x="4945269" y="5698248"/>
                <a:ext cx="1153062" cy="340266"/>
              </a:xfrm>
              <a:prstGeom prst="rect">
                <a:avLst/>
              </a:prstGeom>
              <a:noFill/>
            </p:spPr>
            <p:txBody>
              <a:bodyPr wrap="square" rtlCol="0">
                <a:spAutoFit/>
              </a:bodyPr>
              <a:lstStyle/>
              <a:p>
                <a:r>
                  <a:rPr lang="en-US" sz="1400" b="1" dirty="0">
                    <a:latin typeface="Helvetica" pitchFamily="2" charset="0"/>
                  </a:rPr>
                  <a:t>2-4 Hz</a:t>
                </a:r>
              </a:p>
            </p:txBody>
          </p:sp>
          <p:sp>
            <p:nvSpPr>
              <p:cNvPr id="207" name="TextBox 206">
                <a:extLst>
                  <a:ext uri="{FF2B5EF4-FFF2-40B4-BE49-F238E27FC236}">
                    <a16:creationId xmlns:a16="http://schemas.microsoft.com/office/drawing/2014/main" id="{D173310D-654C-2E4E-956F-132013733E86}"/>
                  </a:ext>
                </a:extLst>
              </p:cNvPr>
              <p:cNvSpPr txBox="1"/>
              <p:nvPr/>
            </p:nvSpPr>
            <p:spPr>
              <a:xfrm rot="16200000">
                <a:off x="3628775" y="4811010"/>
                <a:ext cx="1630818" cy="442132"/>
              </a:xfrm>
              <a:prstGeom prst="rect">
                <a:avLst/>
              </a:prstGeom>
              <a:noFill/>
            </p:spPr>
            <p:txBody>
              <a:bodyPr wrap="none" rtlCol="0">
                <a:spAutoFit/>
              </a:bodyPr>
              <a:lstStyle/>
              <a:p>
                <a:r>
                  <a:rPr lang="en-US" sz="1400" dirty="0">
                    <a:latin typeface="Helvetica" pitchFamily="2" charset="0"/>
                  </a:rPr>
                  <a:t>Log</a:t>
                </a:r>
                <a:r>
                  <a:rPr lang="en-US" sz="1400" baseline="-25000" dirty="0">
                    <a:latin typeface="Helvetica" pitchFamily="2" charset="0"/>
                  </a:rPr>
                  <a:t>10</a:t>
                </a:r>
                <a:r>
                  <a:rPr lang="en-US" sz="1400" dirty="0">
                    <a:latin typeface="Helvetica" pitchFamily="2" charset="0"/>
                  </a:rPr>
                  <a:t> </a:t>
                </a:r>
                <a:r>
                  <a:rPr lang="en-US" sz="1400" dirty="0" err="1">
                    <a:latin typeface="Helvetica" pitchFamily="2" charset="0"/>
                  </a:rPr>
                  <a:t>Pg</a:t>
                </a:r>
                <a:r>
                  <a:rPr lang="en-US" sz="1400" dirty="0">
                    <a:latin typeface="Helvetica" pitchFamily="2" charset="0"/>
                  </a:rPr>
                  <a:t>/Lg</a:t>
                </a:r>
              </a:p>
            </p:txBody>
          </p:sp>
          <p:sp>
            <p:nvSpPr>
              <p:cNvPr id="208" name="TextBox 207">
                <a:extLst>
                  <a:ext uri="{FF2B5EF4-FFF2-40B4-BE49-F238E27FC236}">
                    <a16:creationId xmlns:a16="http://schemas.microsoft.com/office/drawing/2014/main" id="{0093F13A-A142-6545-8F03-F67C37BEB5B3}"/>
                  </a:ext>
                </a:extLst>
              </p:cNvPr>
              <p:cNvSpPr txBox="1"/>
              <p:nvPr/>
            </p:nvSpPr>
            <p:spPr>
              <a:xfrm>
                <a:off x="4656214" y="5693571"/>
                <a:ext cx="426721" cy="276999"/>
              </a:xfrm>
              <a:prstGeom prst="rect">
                <a:avLst/>
              </a:prstGeom>
              <a:noFill/>
            </p:spPr>
            <p:txBody>
              <a:bodyPr wrap="none" rtlCol="0">
                <a:spAutoFit/>
              </a:bodyPr>
              <a:lstStyle/>
              <a:p>
                <a:pPr algn="r"/>
                <a:r>
                  <a:rPr lang="en-US" sz="1200" dirty="0"/>
                  <a:t>-1.0</a:t>
                </a:r>
              </a:p>
            </p:txBody>
          </p:sp>
          <p:sp>
            <p:nvSpPr>
              <p:cNvPr id="209" name="TextBox 208">
                <a:extLst>
                  <a:ext uri="{FF2B5EF4-FFF2-40B4-BE49-F238E27FC236}">
                    <a16:creationId xmlns:a16="http://schemas.microsoft.com/office/drawing/2014/main" id="{2575C80F-842E-C142-8988-DA31A9AC4504}"/>
                  </a:ext>
                </a:extLst>
              </p:cNvPr>
              <p:cNvSpPr txBox="1"/>
              <p:nvPr/>
            </p:nvSpPr>
            <p:spPr>
              <a:xfrm>
                <a:off x="4656214" y="5263274"/>
                <a:ext cx="426721" cy="276999"/>
              </a:xfrm>
              <a:prstGeom prst="rect">
                <a:avLst/>
              </a:prstGeom>
              <a:noFill/>
            </p:spPr>
            <p:txBody>
              <a:bodyPr wrap="none" rtlCol="0">
                <a:spAutoFit/>
              </a:bodyPr>
              <a:lstStyle/>
              <a:p>
                <a:pPr algn="r"/>
                <a:r>
                  <a:rPr lang="en-US" sz="1200" dirty="0"/>
                  <a:t>-0.5</a:t>
                </a:r>
              </a:p>
            </p:txBody>
          </p:sp>
          <p:sp>
            <p:nvSpPr>
              <p:cNvPr id="210" name="TextBox 209">
                <a:extLst>
                  <a:ext uri="{FF2B5EF4-FFF2-40B4-BE49-F238E27FC236}">
                    <a16:creationId xmlns:a16="http://schemas.microsoft.com/office/drawing/2014/main" id="{3D0A2F84-EC16-8042-B362-15C1165B8CB9}"/>
                  </a:ext>
                </a:extLst>
              </p:cNvPr>
              <p:cNvSpPr txBox="1"/>
              <p:nvPr/>
            </p:nvSpPr>
            <p:spPr>
              <a:xfrm>
                <a:off x="4819720" y="4825656"/>
                <a:ext cx="263215" cy="276999"/>
              </a:xfrm>
              <a:prstGeom prst="rect">
                <a:avLst/>
              </a:prstGeom>
              <a:noFill/>
            </p:spPr>
            <p:txBody>
              <a:bodyPr wrap="none" rtlCol="0">
                <a:spAutoFit/>
              </a:bodyPr>
              <a:lstStyle/>
              <a:p>
                <a:pPr algn="r"/>
                <a:r>
                  <a:rPr lang="en-US" sz="1200" dirty="0"/>
                  <a:t>0</a:t>
                </a:r>
              </a:p>
            </p:txBody>
          </p:sp>
          <p:sp>
            <p:nvSpPr>
              <p:cNvPr id="211" name="TextBox 210">
                <a:extLst>
                  <a:ext uri="{FF2B5EF4-FFF2-40B4-BE49-F238E27FC236}">
                    <a16:creationId xmlns:a16="http://schemas.microsoft.com/office/drawing/2014/main" id="{DA71BEC6-A746-9548-B182-4E53FDD07BA6}"/>
                  </a:ext>
                </a:extLst>
              </p:cNvPr>
              <p:cNvSpPr txBox="1"/>
              <p:nvPr/>
            </p:nvSpPr>
            <p:spPr>
              <a:xfrm>
                <a:off x="4506691" y="4373315"/>
                <a:ext cx="576244" cy="397918"/>
              </a:xfrm>
              <a:prstGeom prst="rect">
                <a:avLst/>
              </a:prstGeom>
              <a:noFill/>
            </p:spPr>
            <p:txBody>
              <a:bodyPr wrap="square" rtlCol="0">
                <a:spAutoFit/>
              </a:bodyPr>
              <a:lstStyle/>
              <a:p>
                <a:pPr algn="r"/>
                <a:r>
                  <a:rPr lang="en-US" sz="1200" dirty="0"/>
                  <a:t>0.5</a:t>
                </a:r>
              </a:p>
            </p:txBody>
          </p:sp>
          <p:sp>
            <p:nvSpPr>
              <p:cNvPr id="212" name="TextBox 211">
                <a:extLst>
                  <a:ext uri="{FF2B5EF4-FFF2-40B4-BE49-F238E27FC236}">
                    <a16:creationId xmlns:a16="http://schemas.microsoft.com/office/drawing/2014/main" id="{079E550C-B1E5-0B43-898E-66A6F5BA1EE2}"/>
                  </a:ext>
                </a:extLst>
              </p:cNvPr>
              <p:cNvSpPr txBox="1"/>
              <p:nvPr/>
            </p:nvSpPr>
            <p:spPr>
              <a:xfrm>
                <a:off x="4702703" y="3969146"/>
                <a:ext cx="380232" cy="276999"/>
              </a:xfrm>
              <a:prstGeom prst="rect">
                <a:avLst/>
              </a:prstGeom>
              <a:noFill/>
            </p:spPr>
            <p:txBody>
              <a:bodyPr wrap="none" rtlCol="0">
                <a:spAutoFit/>
              </a:bodyPr>
              <a:lstStyle/>
              <a:p>
                <a:pPr algn="r"/>
                <a:r>
                  <a:rPr lang="en-US" sz="1200" dirty="0"/>
                  <a:t>1.0</a:t>
                </a:r>
              </a:p>
            </p:txBody>
          </p:sp>
          <p:sp>
            <p:nvSpPr>
              <p:cNvPr id="219" name="TextBox 218">
                <a:extLst>
                  <a:ext uri="{FF2B5EF4-FFF2-40B4-BE49-F238E27FC236}">
                    <a16:creationId xmlns:a16="http://schemas.microsoft.com/office/drawing/2014/main" id="{5ACD5FFE-4B58-8E44-88B2-947C5EDB7052}"/>
                  </a:ext>
                </a:extLst>
              </p:cNvPr>
              <p:cNvSpPr txBox="1"/>
              <p:nvPr/>
            </p:nvSpPr>
            <p:spPr>
              <a:xfrm>
                <a:off x="4820391" y="6007096"/>
                <a:ext cx="269626" cy="276999"/>
              </a:xfrm>
              <a:prstGeom prst="rect">
                <a:avLst/>
              </a:prstGeom>
              <a:noFill/>
            </p:spPr>
            <p:txBody>
              <a:bodyPr wrap="none" rtlCol="0">
                <a:spAutoFit/>
              </a:bodyPr>
              <a:lstStyle/>
              <a:p>
                <a:r>
                  <a:rPr lang="en-US" sz="1200" dirty="0">
                    <a:latin typeface="Helvetica" pitchFamily="2" charset="0"/>
                  </a:rPr>
                  <a:t>1</a:t>
                </a:r>
              </a:p>
            </p:txBody>
          </p:sp>
          <p:sp>
            <p:nvSpPr>
              <p:cNvPr id="220" name="TextBox 219">
                <a:extLst>
                  <a:ext uri="{FF2B5EF4-FFF2-40B4-BE49-F238E27FC236}">
                    <a16:creationId xmlns:a16="http://schemas.microsoft.com/office/drawing/2014/main" id="{55321093-B3B6-ED49-B207-0A3E4F8D7491}"/>
                  </a:ext>
                </a:extLst>
              </p:cNvPr>
              <p:cNvSpPr txBox="1"/>
              <p:nvPr/>
            </p:nvSpPr>
            <p:spPr>
              <a:xfrm>
                <a:off x="5509182" y="6007096"/>
                <a:ext cx="269626" cy="276999"/>
              </a:xfrm>
              <a:prstGeom prst="rect">
                <a:avLst/>
              </a:prstGeom>
              <a:noFill/>
            </p:spPr>
            <p:txBody>
              <a:bodyPr wrap="none" rtlCol="0">
                <a:spAutoFit/>
              </a:bodyPr>
              <a:lstStyle/>
              <a:p>
                <a:r>
                  <a:rPr lang="en-US" sz="1200" dirty="0">
                    <a:latin typeface="Helvetica" pitchFamily="2" charset="0"/>
                  </a:rPr>
                  <a:t>2</a:t>
                </a:r>
              </a:p>
            </p:txBody>
          </p:sp>
          <p:sp>
            <p:nvSpPr>
              <p:cNvPr id="221" name="TextBox 220">
                <a:extLst>
                  <a:ext uri="{FF2B5EF4-FFF2-40B4-BE49-F238E27FC236}">
                    <a16:creationId xmlns:a16="http://schemas.microsoft.com/office/drawing/2014/main" id="{307677BB-DDC6-1B4A-B1A9-44517B344109}"/>
                  </a:ext>
                </a:extLst>
              </p:cNvPr>
              <p:cNvSpPr txBox="1"/>
              <p:nvPr/>
            </p:nvSpPr>
            <p:spPr>
              <a:xfrm>
                <a:off x="6197971" y="6007096"/>
                <a:ext cx="269626" cy="276999"/>
              </a:xfrm>
              <a:prstGeom prst="rect">
                <a:avLst/>
              </a:prstGeom>
              <a:noFill/>
            </p:spPr>
            <p:txBody>
              <a:bodyPr wrap="none" rtlCol="0">
                <a:spAutoFit/>
              </a:bodyPr>
              <a:lstStyle/>
              <a:p>
                <a:r>
                  <a:rPr lang="en-US" sz="1200" dirty="0">
                    <a:latin typeface="Helvetica" pitchFamily="2" charset="0"/>
                  </a:rPr>
                  <a:t>3</a:t>
                </a:r>
              </a:p>
            </p:txBody>
          </p:sp>
          <p:sp>
            <p:nvSpPr>
              <p:cNvPr id="222" name="TextBox 221">
                <a:extLst>
                  <a:ext uri="{FF2B5EF4-FFF2-40B4-BE49-F238E27FC236}">
                    <a16:creationId xmlns:a16="http://schemas.microsoft.com/office/drawing/2014/main" id="{06C859F1-7A25-BB47-9116-3E13BA48A233}"/>
                  </a:ext>
                </a:extLst>
              </p:cNvPr>
              <p:cNvSpPr txBox="1"/>
              <p:nvPr/>
            </p:nvSpPr>
            <p:spPr>
              <a:xfrm>
                <a:off x="6870129" y="6007096"/>
                <a:ext cx="269626" cy="276999"/>
              </a:xfrm>
              <a:prstGeom prst="rect">
                <a:avLst/>
              </a:prstGeom>
              <a:noFill/>
            </p:spPr>
            <p:txBody>
              <a:bodyPr wrap="none" rtlCol="0">
                <a:spAutoFit/>
              </a:bodyPr>
              <a:lstStyle/>
              <a:p>
                <a:r>
                  <a:rPr lang="en-US" sz="1200" dirty="0">
                    <a:latin typeface="Helvetica" pitchFamily="2" charset="0"/>
                  </a:rPr>
                  <a:t>4</a:t>
                </a:r>
              </a:p>
            </p:txBody>
          </p:sp>
          <p:sp>
            <p:nvSpPr>
              <p:cNvPr id="223" name="TextBox 222">
                <a:extLst>
                  <a:ext uri="{FF2B5EF4-FFF2-40B4-BE49-F238E27FC236}">
                    <a16:creationId xmlns:a16="http://schemas.microsoft.com/office/drawing/2014/main" id="{96145196-A3B3-0E49-A744-0022259DD7FE}"/>
                  </a:ext>
                </a:extLst>
              </p:cNvPr>
              <p:cNvSpPr txBox="1"/>
              <p:nvPr/>
            </p:nvSpPr>
            <p:spPr>
              <a:xfrm>
                <a:off x="7575555" y="6007096"/>
                <a:ext cx="269626" cy="276999"/>
              </a:xfrm>
              <a:prstGeom prst="rect">
                <a:avLst/>
              </a:prstGeom>
              <a:noFill/>
            </p:spPr>
            <p:txBody>
              <a:bodyPr wrap="none" rtlCol="0">
                <a:spAutoFit/>
              </a:bodyPr>
              <a:lstStyle/>
              <a:p>
                <a:r>
                  <a:rPr lang="en-US" sz="1200" dirty="0">
                    <a:latin typeface="Helvetica" pitchFamily="2" charset="0"/>
                  </a:rPr>
                  <a:t>5</a:t>
                </a:r>
              </a:p>
            </p:txBody>
          </p:sp>
          <p:sp>
            <p:nvSpPr>
              <p:cNvPr id="224" name="TextBox 223">
                <a:extLst>
                  <a:ext uri="{FF2B5EF4-FFF2-40B4-BE49-F238E27FC236}">
                    <a16:creationId xmlns:a16="http://schemas.microsoft.com/office/drawing/2014/main" id="{4942C7C1-CFA3-1240-B257-E6DB95A38454}"/>
                  </a:ext>
                </a:extLst>
              </p:cNvPr>
              <p:cNvSpPr txBox="1"/>
              <p:nvPr/>
            </p:nvSpPr>
            <p:spPr>
              <a:xfrm>
                <a:off x="8251645" y="6007096"/>
                <a:ext cx="269626" cy="276999"/>
              </a:xfrm>
              <a:prstGeom prst="rect">
                <a:avLst/>
              </a:prstGeom>
              <a:noFill/>
            </p:spPr>
            <p:txBody>
              <a:bodyPr wrap="none" rtlCol="0">
                <a:spAutoFit/>
              </a:bodyPr>
              <a:lstStyle/>
              <a:p>
                <a:r>
                  <a:rPr lang="en-US" sz="1200" dirty="0">
                    <a:latin typeface="Helvetica" pitchFamily="2" charset="0"/>
                  </a:rPr>
                  <a:t>6</a:t>
                </a:r>
              </a:p>
            </p:txBody>
          </p:sp>
        </p:grpSp>
        <p:grpSp>
          <p:nvGrpSpPr>
            <p:cNvPr id="182" name="Group 181">
              <a:extLst>
                <a:ext uri="{FF2B5EF4-FFF2-40B4-BE49-F238E27FC236}">
                  <a16:creationId xmlns:a16="http://schemas.microsoft.com/office/drawing/2014/main" id="{DFA06923-A857-1E45-8F76-126E808A7639}"/>
                </a:ext>
              </a:extLst>
            </p:cNvPr>
            <p:cNvGrpSpPr/>
            <p:nvPr/>
          </p:nvGrpSpPr>
          <p:grpSpPr>
            <a:xfrm>
              <a:off x="6614792" y="952988"/>
              <a:ext cx="2425746" cy="2828406"/>
              <a:chOff x="8933133" y="717151"/>
              <a:chExt cx="3484666" cy="4063095"/>
            </a:xfrm>
          </p:grpSpPr>
          <p:pic>
            <p:nvPicPr>
              <p:cNvPr id="189" name="Picture 188" descr="exspectra.png">
                <a:extLst>
                  <a:ext uri="{FF2B5EF4-FFF2-40B4-BE49-F238E27FC236}">
                    <a16:creationId xmlns:a16="http://schemas.microsoft.com/office/drawing/2014/main" id="{07FDCAC5-FA0E-1F4F-9952-AC560DCB5E4A}"/>
                  </a:ext>
                </a:extLst>
              </p:cNvPr>
              <p:cNvPicPr>
                <a:picLocks noChangeAspect="1"/>
              </p:cNvPicPr>
              <p:nvPr/>
            </p:nvPicPr>
            <p:blipFill rotWithShape="1">
              <a:blip r:embed="rId6">
                <a:extLst>
                  <a:ext uri="{28A0092B-C50C-407E-A947-70E740481C1C}">
                    <a14:useLocalDpi xmlns:a14="http://schemas.microsoft.com/office/drawing/2010/main" val="0"/>
                  </a:ext>
                </a:extLst>
              </a:blip>
              <a:srcRect l="7772"/>
              <a:stretch/>
            </p:blipFill>
            <p:spPr>
              <a:xfrm>
                <a:off x="9587959" y="726349"/>
                <a:ext cx="2736148" cy="3657599"/>
              </a:xfrm>
              <a:prstGeom prst="rect">
                <a:avLst/>
              </a:prstGeom>
            </p:spPr>
          </p:pic>
          <p:sp>
            <p:nvSpPr>
              <p:cNvPr id="190" name="Rectangle 189">
                <a:extLst>
                  <a:ext uri="{FF2B5EF4-FFF2-40B4-BE49-F238E27FC236}">
                    <a16:creationId xmlns:a16="http://schemas.microsoft.com/office/drawing/2014/main" id="{4CEE2A93-A3AB-B343-A4EE-FC10CF84EBF6}"/>
                  </a:ext>
                </a:extLst>
              </p:cNvPr>
              <p:cNvSpPr/>
              <p:nvPr/>
            </p:nvSpPr>
            <p:spPr>
              <a:xfrm>
                <a:off x="9372181" y="717151"/>
                <a:ext cx="218787" cy="3529426"/>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A6D0012A-6E47-4B41-B78D-0EB6A2113249}"/>
                  </a:ext>
                </a:extLst>
              </p:cNvPr>
              <p:cNvSpPr txBox="1"/>
              <p:nvPr/>
            </p:nvSpPr>
            <p:spPr>
              <a:xfrm rot="16200000">
                <a:off x="7463739" y="2268855"/>
                <a:ext cx="3380919" cy="442132"/>
              </a:xfrm>
              <a:prstGeom prst="rect">
                <a:avLst/>
              </a:prstGeom>
              <a:noFill/>
            </p:spPr>
            <p:txBody>
              <a:bodyPr wrap="none" rtlCol="0">
                <a:spAutoFit/>
              </a:bodyPr>
              <a:lstStyle/>
              <a:p>
                <a:pPr algn="ctr"/>
                <a:r>
                  <a:rPr lang="en-US" sz="1400" dirty="0">
                    <a:latin typeface="Helvetica" pitchFamily="2" charset="0"/>
                  </a:rPr>
                  <a:t>Source Spectra (log10 Nm)</a:t>
                </a:r>
              </a:p>
            </p:txBody>
          </p:sp>
          <p:sp>
            <p:nvSpPr>
              <p:cNvPr id="192" name="TextBox 191">
                <a:extLst>
                  <a:ext uri="{FF2B5EF4-FFF2-40B4-BE49-F238E27FC236}">
                    <a16:creationId xmlns:a16="http://schemas.microsoft.com/office/drawing/2014/main" id="{24324633-9351-A84F-A2CC-343C2FD73F7D}"/>
                  </a:ext>
                </a:extLst>
              </p:cNvPr>
              <p:cNvSpPr txBox="1"/>
              <p:nvPr/>
            </p:nvSpPr>
            <p:spPr>
              <a:xfrm>
                <a:off x="9369176" y="3428291"/>
                <a:ext cx="354585" cy="276999"/>
              </a:xfrm>
              <a:prstGeom prst="rect">
                <a:avLst/>
              </a:prstGeom>
              <a:noFill/>
            </p:spPr>
            <p:txBody>
              <a:bodyPr wrap="none" rtlCol="0">
                <a:spAutoFit/>
              </a:bodyPr>
              <a:lstStyle/>
              <a:p>
                <a:pPr algn="r"/>
                <a:r>
                  <a:rPr lang="en-US" sz="1200" dirty="0">
                    <a:latin typeface="Helvetica" pitchFamily="2" charset="0"/>
                  </a:rPr>
                  <a:t>12</a:t>
                </a:r>
              </a:p>
            </p:txBody>
          </p:sp>
          <p:sp>
            <p:nvSpPr>
              <p:cNvPr id="193" name="TextBox 192">
                <a:extLst>
                  <a:ext uri="{FF2B5EF4-FFF2-40B4-BE49-F238E27FC236}">
                    <a16:creationId xmlns:a16="http://schemas.microsoft.com/office/drawing/2014/main" id="{324D6ECE-BC3C-424B-979A-52CCFCD96C5D}"/>
                  </a:ext>
                </a:extLst>
              </p:cNvPr>
              <p:cNvSpPr txBox="1"/>
              <p:nvPr/>
            </p:nvSpPr>
            <p:spPr>
              <a:xfrm>
                <a:off x="9369176" y="2739612"/>
                <a:ext cx="354585" cy="276999"/>
              </a:xfrm>
              <a:prstGeom prst="rect">
                <a:avLst/>
              </a:prstGeom>
              <a:noFill/>
            </p:spPr>
            <p:txBody>
              <a:bodyPr wrap="none" rtlCol="0">
                <a:spAutoFit/>
              </a:bodyPr>
              <a:lstStyle/>
              <a:p>
                <a:pPr algn="r"/>
                <a:r>
                  <a:rPr lang="en-US" sz="1200" dirty="0">
                    <a:latin typeface="Helvetica" pitchFamily="2" charset="0"/>
                  </a:rPr>
                  <a:t>13</a:t>
                </a:r>
              </a:p>
            </p:txBody>
          </p:sp>
          <p:sp>
            <p:nvSpPr>
              <p:cNvPr id="194" name="TextBox 193">
                <a:extLst>
                  <a:ext uri="{FF2B5EF4-FFF2-40B4-BE49-F238E27FC236}">
                    <a16:creationId xmlns:a16="http://schemas.microsoft.com/office/drawing/2014/main" id="{62ECA820-4DCC-E04D-AA71-BE8CCA32B3CA}"/>
                  </a:ext>
                </a:extLst>
              </p:cNvPr>
              <p:cNvSpPr txBox="1"/>
              <p:nvPr/>
            </p:nvSpPr>
            <p:spPr>
              <a:xfrm>
                <a:off x="9369176" y="2068130"/>
                <a:ext cx="354585" cy="276999"/>
              </a:xfrm>
              <a:prstGeom prst="rect">
                <a:avLst/>
              </a:prstGeom>
              <a:noFill/>
            </p:spPr>
            <p:txBody>
              <a:bodyPr wrap="none" rtlCol="0">
                <a:spAutoFit/>
              </a:bodyPr>
              <a:lstStyle/>
              <a:p>
                <a:pPr algn="r"/>
                <a:r>
                  <a:rPr lang="en-US" sz="1200" dirty="0">
                    <a:latin typeface="Helvetica" pitchFamily="2" charset="0"/>
                  </a:rPr>
                  <a:t>14</a:t>
                </a:r>
              </a:p>
            </p:txBody>
          </p:sp>
          <p:sp>
            <p:nvSpPr>
              <p:cNvPr id="195" name="TextBox 194">
                <a:extLst>
                  <a:ext uri="{FF2B5EF4-FFF2-40B4-BE49-F238E27FC236}">
                    <a16:creationId xmlns:a16="http://schemas.microsoft.com/office/drawing/2014/main" id="{16106862-C09E-774B-8D68-9C48425FBDFC}"/>
                  </a:ext>
                </a:extLst>
              </p:cNvPr>
              <p:cNvSpPr txBox="1"/>
              <p:nvPr/>
            </p:nvSpPr>
            <p:spPr>
              <a:xfrm>
                <a:off x="9369176" y="1393900"/>
                <a:ext cx="354585" cy="276999"/>
              </a:xfrm>
              <a:prstGeom prst="rect">
                <a:avLst/>
              </a:prstGeom>
              <a:noFill/>
            </p:spPr>
            <p:txBody>
              <a:bodyPr wrap="none" rtlCol="0">
                <a:spAutoFit/>
              </a:bodyPr>
              <a:lstStyle/>
              <a:p>
                <a:pPr algn="r"/>
                <a:r>
                  <a:rPr lang="en-US" sz="1200" dirty="0">
                    <a:latin typeface="Helvetica" pitchFamily="2" charset="0"/>
                  </a:rPr>
                  <a:t>15</a:t>
                </a:r>
              </a:p>
            </p:txBody>
          </p:sp>
          <p:sp>
            <p:nvSpPr>
              <p:cNvPr id="196" name="TextBox 195">
                <a:extLst>
                  <a:ext uri="{FF2B5EF4-FFF2-40B4-BE49-F238E27FC236}">
                    <a16:creationId xmlns:a16="http://schemas.microsoft.com/office/drawing/2014/main" id="{420C97A5-01C0-1E49-A691-9CAB6C7E83B9}"/>
                  </a:ext>
                </a:extLst>
              </p:cNvPr>
              <p:cNvSpPr txBox="1"/>
              <p:nvPr/>
            </p:nvSpPr>
            <p:spPr>
              <a:xfrm>
                <a:off x="9369176" y="717151"/>
                <a:ext cx="354585" cy="276999"/>
              </a:xfrm>
              <a:prstGeom prst="rect">
                <a:avLst/>
              </a:prstGeom>
              <a:noFill/>
            </p:spPr>
            <p:txBody>
              <a:bodyPr wrap="none" rtlCol="0">
                <a:spAutoFit/>
              </a:bodyPr>
              <a:lstStyle/>
              <a:p>
                <a:pPr algn="r"/>
                <a:r>
                  <a:rPr lang="en-US" sz="1200" dirty="0">
                    <a:latin typeface="Helvetica" pitchFamily="2" charset="0"/>
                  </a:rPr>
                  <a:t>16</a:t>
                </a:r>
              </a:p>
            </p:txBody>
          </p:sp>
          <p:sp>
            <p:nvSpPr>
              <p:cNvPr id="197" name="Rectangle 196">
                <a:extLst>
                  <a:ext uri="{FF2B5EF4-FFF2-40B4-BE49-F238E27FC236}">
                    <a16:creationId xmlns:a16="http://schemas.microsoft.com/office/drawing/2014/main" id="{C5D9589F-6973-2E4A-957C-0BB3033AA2FF}"/>
                  </a:ext>
                </a:extLst>
              </p:cNvPr>
              <p:cNvSpPr/>
              <p:nvPr/>
            </p:nvSpPr>
            <p:spPr>
              <a:xfrm>
                <a:off x="9536483" y="4180381"/>
                <a:ext cx="2807372" cy="17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E619900-04FE-B44E-A7BF-4E708BA133F1}"/>
                  </a:ext>
                </a:extLst>
              </p:cNvPr>
              <p:cNvSpPr txBox="1"/>
              <p:nvPr/>
            </p:nvSpPr>
            <p:spPr>
              <a:xfrm>
                <a:off x="9873653" y="4293902"/>
                <a:ext cx="2119009" cy="486344"/>
              </a:xfrm>
              <a:prstGeom prst="rect">
                <a:avLst/>
              </a:prstGeom>
              <a:noFill/>
            </p:spPr>
            <p:txBody>
              <a:bodyPr wrap="none" rtlCol="0">
                <a:spAutoFit/>
              </a:bodyPr>
              <a:lstStyle/>
              <a:p>
                <a:pPr algn="ctr"/>
                <a:r>
                  <a:rPr lang="en-US" sz="1400" dirty="0">
                    <a:latin typeface="Helvetica" pitchFamily="2" charset="0"/>
                  </a:rPr>
                  <a:t>Frequency</a:t>
                </a:r>
                <a:r>
                  <a:rPr lang="en-US" sz="1600" dirty="0"/>
                  <a:t> (</a:t>
                </a:r>
                <a:r>
                  <a:rPr lang="en-US" sz="1600" dirty="0">
                    <a:latin typeface="Helvetica" pitchFamily="2" charset="0"/>
                  </a:rPr>
                  <a:t>Hz</a:t>
                </a:r>
                <a:r>
                  <a:rPr lang="en-US" sz="1600" dirty="0"/>
                  <a:t>)</a:t>
                </a:r>
              </a:p>
            </p:txBody>
          </p:sp>
          <p:sp>
            <p:nvSpPr>
              <p:cNvPr id="199" name="TextBox 198">
                <a:extLst>
                  <a:ext uri="{FF2B5EF4-FFF2-40B4-BE49-F238E27FC236}">
                    <a16:creationId xmlns:a16="http://schemas.microsoft.com/office/drawing/2014/main" id="{EDBFD676-985B-394A-B6DF-F3D9E4D35E62}"/>
                  </a:ext>
                </a:extLst>
              </p:cNvPr>
              <p:cNvSpPr txBox="1"/>
              <p:nvPr/>
            </p:nvSpPr>
            <p:spPr>
              <a:xfrm>
                <a:off x="11105564" y="4084179"/>
                <a:ext cx="269626" cy="276999"/>
              </a:xfrm>
              <a:prstGeom prst="rect">
                <a:avLst/>
              </a:prstGeom>
              <a:noFill/>
            </p:spPr>
            <p:txBody>
              <a:bodyPr wrap="none" rtlCol="0">
                <a:spAutoFit/>
              </a:bodyPr>
              <a:lstStyle/>
              <a:p>
                <a:r>
                  <a:rPr lang="en-US" sz="1200" dirty="0">
                    <a:latin typeface="Helvetica" pitchFamily="2" charset="0"/>
                  </a:rPr>
                  <a:t>5</a:t>
                </a:r>
              </a:p>
            </p:txBody>
          </p:sp>
          <p:sp>
            <p:nvSpPr>
              <p:cNvPr id="200" name="TextBox 199">
                <a:extLst>
                  <a:ext uri="{FF2B5EF4-FFF2-40B4-BE49-F238E27FC236}">
                    <a16:creationId xmlns:a16="http://schemas.microsoft.com/office/drawing/2014/main" id="{0AFCDED0-140A-9D4D-9CC9-42131224607B}"/>
                  </a:ext>
                </a:extLst>
              </p:cNvPr>
              <p:cNvSpPr txBox="1"/>
              <p:nvPr/>
            </p:nvSpPr>
            <p:spPr>
              <a:xfrm>
                <a:off x="11583379" y="4084179"/>
                <a:ext cx="354584" cy="276999"/>
              </a:xfrm>
              <a:prstGeom prst="rect">
                <a:avLst/>
              </a:prstGeom>
              <a:noFill/>
            </p:spPr>
            <p:txBody>
              <a:bodyPr wrap="none" rtlCol="0">
                <a:spAutoFit/>
              </a:bodyPr>
              <a:lstStyle/>
              <a:p>
                <a:r>
                  <a:rPr lang="en-US" sz="1200" dirty="0">
                    <a:latin typeface="Helvetica" pitchFamily="2" charset="0"/>
                  </a:rPr>
                  <a:t>10</a:t>
                </a:r>
              </a:p>
            </p:txBody>
          </p:sp>
          <p:sp>
            <p:nvSpPr>
              <p:cNvPr id="201" name="TextBox 200">
                <a:extLst>
                  <a:ext uri="{FF2B5EF4-FFF2-40B4-BE49-F238E27FC236}">
                    <a16:creationId xmlns:a16="http://schemas.microsoft.com/office/drawing/2014/main" id="{34938D8D-D6E5-874A-A0C0-108E214B549D}"/>
                  </a:ext>
                </a:extLst>
              </p:cNvPr>
              <p:cNvSpPr txBox="1"/>
              <p:nvPr/>
            </p:nvSpPr>
            <p:spPr>
              <a:xfrm>
                <a:off x="12063215" y="4084179"/>
                <a:ext cx="354584" cy="276999"/>
              </a:xfrm>
              <a:prstGeom prst="rect">
                <a:avLst/>
              </a:prstGeom>
              <a:noFill/>
            </p:spPr>
            <p:txBody>
              <a:bodyPr wrap="none" rtlCol="0">
                <a:spAutoFit/>
              </a:bodyPr>
              <a:lstStyle/>
              <a:p>
                <a:r>
                  <a:rPr lang="en-US" sz="1200" dirty="0">
                    <a:latin typeface="Helvetica" pitchFamily="2" charset="0"/>
                  </a:rPr>
                  <a:t>20</a:t>
                </a:r>
              </a:p>
            </p:txBody>
          </p:sp>
          <p:sp>
            <p:nvSpPr>
              <p:cNvPr id="202" name="TextBox 201">
                <a:extLst>
                  <a:ext uri="{FF2B5EF4-FFF2-40B4-BE49-F238E27FC236}">
                    <a16:creationId xmlns:a16="http://schemas.microsoft.com/office/drawing/2014/main" id="{44E9FE16-BDB3-2C47-91EA-314CB4C34575}"/>
                  </a:ext>
                </a:extLst>
              </p:cNvPr>
              <p:cNvSpPr txBox="1"/>
              <p:nvPr/>
            </p:nvSpPr>
            <p:spPr>
              <a:xfrm>
                <a:off x="9413987" y="4084179"/>
                <a:ext cx="397867" cy="276999"/>
              </a:xfrm>
              <a:prstGeom prst="rect">
                <a:avLst/>
              </a:prstGeom>
              <a:noFill/>
            </p:spPr>
            <p:txBody>
              <a:bodyPr wrap="none" rtlCol="0">
                <a:spAutoFit/>
              </a:bodyPr>
              <a:lstStyle/>
              <a:p>
                <a:r>
                  <a:rPr lang="en-US" sz="1200" dirty="0">
                    <a:latin typeface="Helvetica" pitchFamily="2" charset="0"/>
                  </a:rPr>
                  <a:t>0.5</a:t>
                </a:r>
              </a:p>
            </p:txBody>
          </p:sp>
          <p:sp>
            <p:nvSpPr>
              <p:cNvPr id="203" name="TextBox 202">
                <a:extLst>
                  <a:ext uri="{FF2B5EF4-FFF2-40B4-BE49-F238E27FC236}">
                    <a16:creationId xmlns:a16="http://schemas.microsoft.com/office/drawing/2014/main" id="{ACB4596F-A733-9749-B45E-C5C7EC19C1B9}"/>
                  </a:ext>
                </a:extLst>
              </p:cNvPr>
              <p:cNvSpPr txBox="1"/>
              <p:nvPr/>
            </p:nvSpPr>
            <p:spPr>
              <a:xfrm>
                <a:off x="9946596" y="4084179"/>
                <a:ext cx="269626" cy="276999"/>
              </a:xfrm>
              <a:prstGeom prst="rect">
                <a:avLst/>
              </a:prstGeom>
              <a:noFill/>
            </p:spPr>
            <p:txBody>
              <a:bodyPr wrap="none" rtlCol="0">
                <a:spAutoFit/>
              </a:bodyPr>
              <a:lstStyle/>
              <a:p>
                <a:r>
                  <a:rPr lang="en-US" sz="1200" dirty="0">
                    <a:latin typeface="Helvetica" pitchFamily="2" charset="0"/>
                  </a:rPr>
                  <a:t>1</a:t>
                </a:r>
              </a:p>
            </p:txBody>
          </p:sp>
          <p:sp>
            <p:nvSpPr>
              <p:cNvPr id="204" name="TextBox 203">
                <a:extLst>
                  <a:ext uri="{FF2B5EF4-FFF2-40B4-BE49-F238E27FC236}">
                    <a16:creationId xmlns:a16="http://schemas.microsoft.com/office/drawing/2014/main" id="{897B4856-D4AB-C842-A1AB-8C0F3FC8A4D5}"/>
                  </a:ext>
                </a:extLst>
              </p:cNvPr>
              <p:cNvSpPr txBox="1"/>
              <p:nvPr/>
            </p:nvSpPr>
            <p:spPr>
              <a:xfrm>
                <a:off x="10445059" y="4084179"/>
                <a:ext cx="269626" cy="276999"/>
              </a:xfrm>
              <a:prstGeom prst="rect">
                <a:avLst/>
              </a:prstGeom>
              <a:noFill/>
            </p:spPr>
            <p:txBody>
              <a:bodyPr wrap="none" rtlCol="0">
                <a:spAutoFit/>
              </a:bodyPr>
              <a:lstStyle/>
              <a:p>
                <a:r>
                  <a:rPr lang="en-US" sz="1200" dirty="0">
                    <a:latin typeface="Helvetica" pitchFamily="2" charset="0"/>
                  </a:rPr>
                  <a:t>2</a:t>
                </a:r>
              </a:p>
            </p:txBody>
          </p:sp>
        </p:grpSp>
        <p:grpSp>
          <p:nvGrpSpPr>
            <p:cNvPr id="183" name="Group 182">
              <a:extLst>
                <a:ext uri="{FF2B5EF4-FFF2-40B4-BE49-F238E27FC236}">
                  <a16:creationId xmlns:a16="http://schemas.microsoft.com/office/drawing/2014/main" id="{B0C26BC3-714B-EA46-B322-8118CDB4BE63}"/>
                </a:ext>
              </a:extLst>
            </p:cNvPr>
            <p:cNvGrpSpPr/>
            <p:nvPr/>
          </p:nvGrpSpPr>
          <p:grpSpPr>
            <a:xfrm>
              <a:off x="519573" y="1462915"/>
              <a:ext cx="2089437" cy="914400"/>
              <a:chOff x="519573" y="1462915"/>
              <a:chExt cx="2089437" cy="914400"/>
            </a:xfrm>
          </p:grpSpPr>
          <p:pic>
            <p:nvPicPr>
              <p:cNvPr id="185" name="Picture 184" descr="seismogram.png">
                <a:extLst>
                  <a:ext uri="{FF2B5EF4-FFF2-40B4-BE49-F238E27FC236}">
                    <a16:creationId xmlns:a16="http://schemas.microsoft.com/office/drawing/2014/main" id="{F7898EDD-A69F-B44F-B61B-93C19CB446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573" y="1462915"/>
                <a:ext cx="2089437" cy="914400"/>
              </a:xfrm>
              <a:prstGeom prst="rect">
                <a:avLst/>
              </a:prstGeom>
            </p:spPr>
          </p:pic>
          <p:sp>
            <p:nvSpPr>
              <p:cNvPr id="186" name="TextBox 185">
                <a:extLst>
                  <a:ext uri="{FF2B5EF4-FFF2-40B4-BE49-F238E27FC236}">
                    <a16:creationId xmlns:a16="http://schemas.microsoft.com/office/drawing/2014/main" id="{E4872130-B125-7C46-9741-87627EED8EED}"/>
                  </a:ext>
                </a:extLst>
              </p:cNvPr>
              <p:cNvSpPr txBox="1"/>
              <p:nvPr/>
            </p:nvSpPr>
            <p:spPr>
              <a:xfrm>
                <a:off x="806574" y="1886883"/>
                <a:ext cx="453970" cy="369332"/>
              </a:xfrm>
              <a:prstGeom prst="rect">
                <a:avLst/>
              </a:prstGeom>
              <a:noFill/>
            </p:spPr>
            <p:txBody>
              <a:bodyPr wrap="none" rtlCol="0">
                <a:spAutoFit/>
              </a:bodyPr>
              <a:lstStyle/>
              <a:p>
                <a:pPr algn="r"/>
                <a:r>
                  <a:rPr lang="en-US" sz="900" b="1" i="1" dirty="0" err="1"/>
                  <a:t>Pn</a:t>
                </a:r>
                <a:endParaRPr lang="en-US" sz="900" b="1" i="1" dirty="0"/>
              </a:p>
              <a:p>
                <a:pPr algn="r"/>
                <a:r>
                  <a:rPr lang="en-US" sz="900" b="1" i="1" dirty="0"/>
                  <a:t>coda</a:t>
                </a:r>
              </a:p>
            </p:txBody>
          </p:sp>
          <p:sp>
            <p:nvSpPr>
              <p:cNvPr id="187" name="TextBox 186">
                <a:extLst>
                  <a:ext uri="{FF2B5EF4-FFF2-40B4-BE49-F238E27FC236}">
                    <a16:creationId xmlns:a16="http://schemas.microsoft.com/office/drawing/2014/main" id="{A4362904-AC14-904D-B4EE-1DBE263BE621}"/>
                  </a:ext>
                </a:extLst>
              </p:cNvPr>
              <p:cNvSpPr txBox="1"/>
              <p:nvPr/>
            </p:nvSpPr>
            <p:spPr>
              <a:xfrm>
                <a:off x="1111327" y="1951503"/>
                <a:ext cx="453970" cy="369332"/>
              </a:xfrm>
              <a:prstGeom prst="rect">
                <a:avLst/>
              </a:prstGeom>
              <a:noFill/>
            </p:spPr>
            <p:txBody>
              <a:bodyPr wrap="none" rtlCol="0">
                <a:spAutoFit/>
              </a:bodyPr>
              <a:lstStyle/>
              <a:p>
                <a:pPr algn="r"/>
                <a:r>
                  <a:rPr lang="en-US" sz="900" b="1" i="1" dirty="0"/>
                  <a:t>Sn</a:t>
                </a:r>
              </a:p>
              <a:p>
                <a:pPr algn="r"/>
                <a:r>
                  <a:rPr lang="en-US" sz="900" b="1" i="1" dirty="0"/>
                  <a:t>coda</a:t>
                </a:r>
              </a:p>
            </p:txBody>
          </p:sp>
          <p:sp>
            <p:nvSpPr>
              <p:cNvPr id="188" name="TextBox 187">
                <a:extLst>
                  <a:ext uri="{FF2B5EF4-FFF2-40B4-BE49-F238E27FC236}">
                    <a16:creationId xmlns:a16="http://schemas.microsoft.com/office/drawing/2014/main" id="{0A5E4013-2D44-224F-BE58-1AC689BF4D95}"/>
                  </a:ext>
                </a:extLst>
              </p:cNvPr>
              <p:cNvSpPr txBox="1"/>
              <p:nvPr/>
            </p:nvSpPr>
            <p:spPr>
              <a:xfrm>
                <a:off x="1573254" y="1591992"/>
                <a:ext cx="627095" cy="230832"/>
              </a:xfrm>
              <a:prstGeom prst="rect">
                <a:avLst/>
              </a:prstGeom>
              <a:noFill/>
            </p:spPr>
            <p:txBody>
              <a:bodyPr wrap="none" rtlCol="0">
                <a:spAutoFit/>
              </a:bodyPr>
              <a:lstStyle/>
              <a:p>
                <a:r>
                  <a:rPr lang="en-US" sz="900" b="1" i="1" dirty="0" err="1"/>
                  <a:t>Lg</a:t>
                </a:r>
                <a:r>
                  <a:rPr lang="en-US" sz="900" b="1" i="1" dirty="0"/>
                  <a:t> coda</a:t>
                </a:r>
              </a:p>
            </p:txBody>
          </p:sp>
        </p:grpSp>
        <p:cxnSp>
          <p:nvCxnSpPr>
            <p:cNvPr id="184" name="Straight Arrow Connector 183">
              <a:extLst>
                <a:ext uri="{FF2B5EF4-FFF2-40B4-BE49-F238E27FC236}">
                  <a16:creationId xmlns:a16="http://schemas.microsoft.com/office/drawing/2014/main" id="{132A8E06-B57C-D042-B897-C94C415DA638}"/>
                </a:ext>
              </a:extLst>
            </p:cNvPr>
            <p:cNvCxnSpPr>
              <a:cxnSpLocks/>
            </p:cNvCxnSpPr>
            <p:nvPr/>
          </p:nvCxnSpPr>
          <p:spPr>
            <a:xfrm>
              <a:off x="2764647" y="1886883"/>
              <a:ext cx="46913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940FA7C1-B012-9D45-AB13-75B16EE196E0}"/>
                </a:ext>
              </a:extLst>
            </p:cNvPr>
            <p:cNvSpPr txBox="1"/>
            <p:nvPr/>
          </p:nvSpPr>
          <p:spPr>
            <a:xfrm>
              <a:off x="4647314" y="4128734"/>
              <a:ext cx="1708505" cy="276999"/>
            </a:xfrm>
            <a:prstGeom prst="rect">
              <a:avLst/>
            </a:prstGeom>
            <a:noFill/>
          </p:spPr>
          <p:txBody>
            <a:bodyPr wrap="square" rtlCol="0">
              <a:spAutoFit/>
            </a:bodyPr>
            <a:lstStyle/>
            <a:p>
              <a:pPr algn="ctr"/>
              <a:r>
                <a:rPr lang="en-US" sz="1200" dirty="0">
                  <a:latin typeface="Helvetica" pitchFamily="2" charset="0"/>
                  <a:cs typeface="Times New Roman" panose="02020603050405020304" pitchFamily="18" charset="0"/>
                </a:rPr>
                <a:t>DPRK Discrimination</a:t>
              </a:r>
            </a:p>
          </p:txBody>
        </p:sp>
      </p:grpSp>
      <p:sp>
        <p:nvSpPr>
          <p:cNvPr id="232" name="Rectangle 231">
            <a:extLst>
              <a:ext uri="{FF2B5EF4-FFF2-40B4-BE49-F238E27FC236}">
                <a16:creationId xmlns:a16="http://schemas.microsoft.com/office/drawing/2014/main" id="{E079C2D1-EB81-C640-95DC-E09A7D93E6C6}"/>
              </a:ext>
            </a:extLst>
          </p:cNvPr>
          <p:cNvSpPr/>
          <p:nvPr/>
        </p:nvSpPr>
        <p:spPr>
          <a:xfrm>
            <a:off x="7116945" y="2605208"/>
            <a:ext cx="1676760" cy="687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91AF20FF-E48C-6D4A-9272-A40988D86760}"/>
              </a:ext>
            </a:extLst>
          </p:cNvPr>
          <p:cNvSpPr/>
          <p:nvPr/>
        </p:nvSpPr>
        <p:spPr>
          <a:xfrm>
            <a:off x="7507976" y="2360866"/>
            <a:ext cx="253144" cy="47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93086D49-C9FE-0644-A91D-82AF9540F957}"/>
              </a:ext>
            </a:extLst>
          </p:cNvPr>
          <p:cNvSpPr/>
          <p:nvPr/>
        </p:nvSpPr>
        <p:spPr>
          <a:xfrm>
            <a:off x="8459681" y="2840270"/>
            <a:ext cx="457440" cy="20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80C29839-3CE6-1046-A9DF-25953DE05DD6}"/>
              </a:ext>
            </a:extLst>
          </p:cNvPr>
          <p:cNvSpPr txBox="1"/>
          <p:nvPr/>
        </p:nvSpPr>
        <p:spPr>
          <a:xfrm>
            <a:off x="7144437" y="2740068"/>
            <a:ext cx="1787120" cy="461665"/>
          </a:xfrm>
          <a:prstGeom prst="rect">
            <a:avLst/>
          </a:prstGeom>
          <a:noFill/>
        </p:spPr>
        <p:txBody>
          <a:bodyPr wrap="square" rtlCol="0">
            <a:spAutoFit/>
          </a:bodyPr>
          <a:lstStyle/>
          <a:p>
            <a:pPr algn="ctr"/>
            <a:r>
              <a:rPr lang="en-US" sz="1200" dirty="0">
                <a:latin typeface="Helvetica" pitchFamily="2" charset="0"/>
              </a:rPr>
              <a:t>DPRK Yield Estimation</a:t>
            </a:r>
          </a:p>
          <a:p>
            <a:pPr algn="ctr"/>
            <a:r>
              <a:rPr lang="en-US" sz="1200" dirty="0">
                <a:latin typeface="Helvetica" pitchFamily="2" charset="0"/>
              </a:rPr>
              <a:t>MM91, Fisk Conjecture</a:t>
            </a:r>
          </a:p>
        </p:txBody>
      </p:sp>
      <p:sp>
        <p:nvSpPr>
          <p:cNvPr id="236" name="TextBox 235">
            <a:extLst>
              <a:ext uri="{FF2B5EF4-FFF2-40B4-BE49-F238E27FC236}">
                <a16:creationId xmlns:a16="http://schemas.microsoft.com/office/drawing/2014/main" id="{F628AB91-1673-B64F-8D10-6383EFBECBB0}"/>
              </a:ext>
            </a:extLst>
          </p:cNvPr>
          <p:cNvSpPr txBox="1"/>
          <p:nvPr/>
        </p:nvSpPr>
        <p:spPr>
          <a:xfrm>
            <a:off x="527179" y="3201195"/>
            <a:ext cx="2731723" cy="1169551"/>
          </a:xfrm>
          <a:prstGeom prst="rect">
            <a:avLst/>
          </a:prstGeom>
          <a:noFill/>
        </p:spPr>
        <p:txBody>
          <a:bodyPr wrap="square" rtlCol="0">
            <a:spAutoFit/>
          </a:bodyPr>
          <a:lstStyle/>
          <a:p>
            <a:r>
              <a:rPr lang="en-US" sz="1400" dirty="0">
                <a:cs typeface="Arial" panose="020B0604020202020204" pitchFamily="34" charset="0"/>
              </a:rPr>
              <a:t>Propagation models (attenuation and site response) can be used to obtain source spectra from amplitude measurements in a monitoring setting.</a:t>
            </a:r>
          </a:p>
        </p:txBody>
      </p:sp>
      <p:sp>
        <p:nvSpPr>
          <p:cNvPr id="242" name="TextBox 241">
            <a:extLst>
              <a:ext uri="{FF2B5EF4-FFF2-40B4-BE49-F238E27FC236}">
                <a16:creationId xmlns:a16="http://schemas.microsoft.com/office/drawing/2014/main" id="{62F35DF2-E8E0-284A-AADE-BE214215AD9A}"/>
              </a:ext>
            </a:extLst>
          </p:cNvPr>
          <p:cNvSpPr txBox="1"/>
          <p:nvPr/>
        </p:nvSpPr>
        <p:spPr>
          <a:xfrm>
            <a:off x="1928583" y="2392300"/>
            <a:ext cx="976965" cy="338554"/>
          </a:xfrm>
          <a:prstGeom prst="rect">
            <a:avLst/>
          </a:prstGeom>
          <a:noFill/>
        </p:spPr>
        <p:txBody>
          <a:bodyPr wrap="square" rtlCol="0">
            <a:spAutoFit/>
          </a:bodyPr>
          <a:lstStyle/>
          <a:p>
            <a:pPr algn="ctr"/>
            <a:r>
              <a:rPr lang="en-US" sz="1600" b="1" i="1" dirty="0"/>
              <a:t>Data</a:t>
            </a:r>
          </a:p>
        </p:txBody>
      </p:sp>
      <p:sp>
        <p:nvSpPr>
          <p:cNvPr id="243" name="TextBox 242">
            <a:extLst>
              <a:ext uri="{FF2B5EF4-FFF2-40B4-BE49-F238E27FC236}">
                <a16:creationId xmlns:a16="http://schemas.microsoft.com/office/drawing/2014/main" id="{3BACC813-751C-464D-BFAA-B0238340AE46}"/>
              </a:ext>
            </a:extLst>
          </p:cNvPr>
          <p:cNvSpPr txBox="1"/>
          <p:nvPr/>
        </p:nvSpPr>
        <p:spPr>
          <a:xfrm>
            <a:off x="3630982" y="2717415"/>
            <a:ext cx="1153758" cy="338554"/>
          </a:xfrm>
          <a:prstGeom prst="rect">
            <a:avLst/>
          </a:prstGeom>
          <a:noFill/>
        </p:spPr>
        <p:txBody>
          <a:bodyPr wrap="square" rtlCol="0">
            <a:spAutoFit/>
          </a:bodyPr>
          <a:lstStyle/>
          <a:p>
            <a:pPr algn="ctr"/>
            <a:r>
              <a:rPr lang="en-US" sz="1600" b="1" i="1" dirty="0"/>
              <a:t>Corrections</a:t>
            </a:r>
          </a:p>
        </p:txBody>
      </p:sp>
      <p:sp>
        <p:nvSpPr>
          <p:cNvPr id="244" name="TextBox 243">
            <a:extLst>
              <a:ext uri="{FF2B5EF4-FFF2-40B4-BE49-F238E27FC236}">
                <a16:creationId xmlns:a16="http://schemas.microsoft.com/office/drawing/2014/main" id="{AD37B0F9-DB8E-2D44-8E8B-B30C5708518C}"/>
              </a:ext>
            </a:extLst>
          </p:cNvPr>
          <p:cNvSpPr txBox="1"/>
          <p:nvPr/>
        </p:nvSpPr>
        <p:spPr>
          <a:xfrm>
            <a:off x="5756945" y="2511334"/>
            <a:ext cx="976965" cy="338554"/>
          </a:xfrm>
          <a:prstGeom prst="rect">
            <a:avLst/>
          </a:prstGeom>
          <a:noFill/>
        </p:spPr>
        <p:txBody>
          <a:bodyPr wrap="square" rtlCol="0">
            <a:spAutoFit/>
          </a:bodyPr>
          <a:lstStyle/>
          <a:p>
            <a:pPr algn="ctr"/>
            <a:r>
              <a:rPr lang="en-US" sz="1600" b="1" i="1" dirty="0"/>
              <a:t>Source</a:t>
            </a: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232" name="Rectangle 231">
            <a:extLst>
              <a:ext uri="{FF2B5EF4-FFF2-40B4-BE49-F238E27FC236}">
                <a16:creationId xmlns:a16="http://schemas.microsoft.com/office/drawing/2014/main" id="{E079C2D1-EB81-C640-95DC-E09A7D93E6C6}"/>
              </a:ext>
            </a:extLst>
          </p:cNvPr>
          <p:cNvSpPr/>
          <p:nvPr/>
        </p:nvSpPr>
        <p:spPr>
          <a:xfrm>
            <a:off x="7116945" y="2605208"/>
            <a:ext cx="1676760" cy="687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91AF20FF-E48C-6D4A-9272-A40988D86760}"/>
              </a:ext>
            </a:extLst>
          </p:cNvPr>
          <p:cNvSpPr/>
          <p:nvPr/>
        </p:nvSpPr>
        <p:spPr>
          <a:xfrm>
            <a:off x="7507976" y="2360866"/>
            <a:ext cx="253144" cy="47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93086D49-C9FE-0644-A91D-82AF9540F957}"/>
              </a:ext>
            </a:extLst>
          </p:cNvPr>
          <p:cNvSpPr/>
          <p:nvPr/>
        </p:nvSpPr>
        <p:spPr>
          <a:xfrm>
            <a:off x="8459681" y="2840270"/>
            <a:ext cx="457440" cy="20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96CCC34-FD9D-A94C-9AB0-CFBB1CB4DA89}"/>
              </a:ext>
            </a:extLst>
          </p:cNvPr>
          <p:cNvSpPr txBox="1"/>
          <p:nvPr/>
        </p:nvSpPr>
        <p:spPr>
          <a:xfrm>
            <a:off x="2641647" y="1024531"/>
            <a:ext cx="3665321" cy="369332"/>
          </a:xfrm>
          <a:prstGeom prst="rect">
            <a:avLst/>
          </a:prstGeom>
          <a:noFill/>
        </p:spPr>
        <p:txBody>
          <a:bodyPr wrap="square" rtlCol="0">
            <a:spAutoFit/>
          </a:bodyPr>
          <a:lstStyle/>
          <a:p>
            <a:pPr algn="ctr"/>
            <a:r>
              <a:rPr lang="en-US" sz="1800" dirty="0">
                <a:cs typeface="Times New Roman"/>
              </a:rPr>
              <a:t>Basic Seismic Data Issues</a:t>
            </a:r>
          </a:p>
        </p:txBody>
      </p:sp>
      <p:sp>
        <p:nvSpPr>
          <p:cNvPr id="60" name="TextBox 59">
            <a:extLst>
              <a:ext uri="{FF2B5EF4-FFF2-40B4-BE49-F238E27FC236}">
                <a16:creationId xmlns:a16="http://schemas.microsoft.com/office/drawing/2014/main" id="{B2132679-1685-BF47-A570-CF1456A72A7F}"/>
              </a:ext>
            </a:extLst>
          </p:cNvPr>
          <p:cNvSpPr txBox="1"/>
          <p:nvPr/>
        </p:nvSpPr>
        <p:spPr>
          <a:xfrm>
            <a:off x="1827198" y="1555718"/>
            <a:ext cx="6688294" cy="2462213"/>
          </a:xfrm>
          <a:prstGeom prst="rect">
            <a:avLst/>
          </a:prstGeom>
          <a:noFill/>
        </p:spPr>
        <p:txBody>
          <a:bodyPr wrap="square" rtlCol="0">
            <a:spAutoFit/>
          </a:bodyPr>
          <a:lstStyle/>
          <a:p>
            <a:pPr marL="342900" indent="-342900">
              <a:buFont typeface="Arial" panose="020B0604020202020204" pitchFamily="34" charset="0"/>
              <a:buChar char="•"/>
            </a:pPr>
            <a:r>
              <a:rPr lang="en-US" sz="1400" dirty="0">
                <a:cs typeface="Times New Roman"/>
              </a:rPr>
              <a:t>Timing</a:t>
            </a:r>
          </a:p>
          <a:p>
            <a:pPr marL="800100" lvl="1" indent="-342900">
              <a:buFont typeface="System Font Regular"/>
              <a:buChar char="-"/>
            </a:pPr>
            <a:r>
              <a:rPr lang="en-US" sz="1400" dirty="0">
                <a:cs typeface="Times New Roman"/>
              </a:rPr>
              <a:t>Important for velocity models, and event location</a:t>
            </a:r>
          </a:p>
          <a:p>
            <a:pPr marL="800100" lvl="1" indent="-342900">
              <a:buFont typeface="System Font Regular"/>
              <a:buChar char="-"/>
            </a:pPr>
            <a:r>
              <a:rPr lang="en-US" sz="1400" dirty="0">
                <a:cs typeface="Times New Roman"/>
              </a:rPr>
              <a:t>Largely solved with global GPS</a:t>
            </a:r>
          </a:p>
          <a:p>
            <a:pPr marL="342900" indent="-342900">
              <a:buFont typeface="Arial" panose="020B0604020202020204" pitchFamily="34" charset="0"/>
              <a:buChar char="•"/>
            </a:pPr>
            <a:r>
              <a:rPr lang="en-US" sz="1400" dirty="0">
                <a:solidFill>
                  <a:srgbClr val="FF0000"/>
                </a:solidFill>
                <a:cs typeface="Times New Roman"/>
              </a:rPr>
              <a:t>Instrument Response</a:t>
            </a:r>
          </a:p>
          <a:p>
            <a:pPr marL="800100" lvl="1" indent="-342900">
              <a:buFont typeface="System Font Regular"/>
              <a:buChar char="-"/>
            </a:pPr>
            <a:r>
              <a:rPr lang="en-US" sz="1400" dirty="0">
                <a:solidFill>
                  <a:srgbClr val="FF0000"/>
                </a:solidFill>
                <a:cs typeface="Times New Roman"/>
              </a:rPr>
              <a:t>Important for amplitude/waveform models, discrimination, and yield estimation</a:t>
            </a:r>
          </a:p>
          <a:p>
            <a:pPr marL="800100" lvl="1" indent="-342900">
              <a:buFont typeface="System Font Regular"/>
              <a:buChar char="-"/>
            </a:pPr>
            <a:r>
              <a:rPr lang="en-US" sz="1400" dirty="0">
                <a:solidFill>
                  <a:srgbClr val="FF0000"/>
                </a:solidFill>
                <a:cs typeface="Times New Roman"/>
              </a:rPr>
              <a:t>Poorly documented responses are common</a:t>
            </a:r>
          </a:p>
          <a:p>
            <a:pPr marL="800100" lvl="1" indent="-342900">
              <a:buFont typeface="System Font Regular"/>
              <a:buChar char="-"/>
            </a:pPr>
            <a:r>
              <a:rPr lang="en-US" sz="1400" dirty="0">
                <a:solidFill>
                  <a:srgbClr val="FF0000"/>
                </a:solidFill>
                <a:cs typeface="Times New Roman"/>
              </a:rPr>
              <a:t>This is our biggest, fixable QC issue</a:t>
            </a:r>
          </a:p>
          <a:p>
            <a:pPr marL="342900" indent="-342900">
              <a:buFont typeface="Arial" panose="020B0604020202020204" pitchFamily="34" charset="0"/>
              <a:buChar char="•"/>
            </a:pPr>
            <a:r>
              <a:rPr lang="en-US" sz="1400" dirty="0">
                <a:solidFill>
                  <a:srgbClr val="FF0000"/>
                </a:solidFill>
                <a:cs typeface="Times New Roman"/>
              </a:rPr>
              <a:t>Station Health</a:t>
            </a:r>
          </a:p>
          <a:p>
            <a:pPr marL="800100" lvl="1" indent="-342900">
              <a:buFont typeface="System Font Regular"/>
              <a:buChar char="-"/>
            </a:pPr>
            <a:r>
              <a:rPr lang="en-US" sz="1400" dirty="0">
                <a:solidFill>
                  <a:srgbClr val="FF0000"/>
                </a:solidFill>
                <a:cs typeface="Times New Roman"/>
              </a:rPr>
              <a:t>Important for all monitoring activities</a:t>
            </a:r>
          </a:p>
          <a:p>
            <a:pPr marL="800100" lvl="1" indent="-342900">
              <a:buFont typeface="System Font Regular"/>
              <a:buChar char="-"/>
            </a:pPr>
            <a:r>
              <a:rPr lang="en-US" sz="1400" dirty="0">
                <a:solidFill>
                  <a:srgbClr val="FF0000"/>
                </a:solidFill>
                <a:cs typeface="Times New Roman"/>
              </a:rPr>
              <a:t>Unavoidable, rarely fixable</a:t>
            </a:r>
          </a:p>
        </p:txBody>
      </p:sp>
      <p:sp>
        <p:nvSpPr>
          <p:cNvPr id="2" name="TextBox 1">
            <a:extLst>
              <a:ext uri="{FF2B5EF4-FFF2-40B4-BE49-F238E27FC236}">
                <a16:creationId xmlns:a16="http://schemas.microsoft.com/office/drawing/2014/main" id="{E87F4CA9-CA92-BF45-9732-5F916A70147E}"/>
              </a:ext>
            </a:extLst>
          </p:cNvPr>
          <p:cNvSpPr txBox="1"/>
          <p:nvPr/>
        </p:nvSpPr>
        <p:spPr>
          <a:xfrm>
            <a:off x="2184168" y="4046829"/>
            <a:ext cx="6081950" cy="523220"/>
          </a:xfrm>
          <a:prstGeom prst="rect">
            <a:avLst/>
          </a:prstGeom>
          <a:noFill/>
        </p:spPr>
        <p:txBody>
          <a:bodyPr wrap="square" rtlCol="0">
            <a:spAutoFit/>
          </a:bodyPr>
          <a:lstStyle/>
          <a:p>
            <a:r>
              <a:rPr lang="en-US" sz="1400" b="1" i="1" dirty="0">
                <a:cs typeface="Times New Roman" panose="02020603050405020304" pitchFamily="18" charset="0"/>
              </a:rPr>
              <a:t>Our Midnight Noise QC efforts target response issues; however, health issues are also identified in the process.</a:t>
            </a:r>
          </a:p>
        </p:txBody>
      </p:sp>
    </p:spTree>
    <p:extLst>
      <p:ext uri="{BB962C8B-B14F-4D97-AF65-F5344CB8AC3E}">
        <p14:creationId xmlns:p14="http://schemas.microsoft.com/office/powerpoint/2010/main" val="65034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pic>
        <p:nvPicPr>
          <p:cNvPr id="6" name="Picture 5" descr="random.png">
            <a:extLst>
              <a:ext uri="{FF2B5EF4-FFF2-40B4-BE49-F238E27FC236}">
                <a16:creationId xmlns:a16="http://schemas.microsoft.com/office/drawing/2014/main" id="{9A55A22D-3C1E-CB45-A850-1AE462655074}"/>
              </a:ext>
            </a:extLst>
          </p:cNvPr>
          <p:cNvPicPr>
            <a:picLocks noChangeAspect="1"/>
          </p:cNvPicPr>
          <p:nvPr/>
        </p:nvPicPr>
        <p:blipFill>
          <a:blip r:embed="rId4"/>
          <a:stretch>
            <a:fillRect/>
          </a:stretch>
        </p:blipFill>
        <p:spPr>
          <a:xfrm>
            <a:off x="1018602" y="1011111"/>
            <a:ext cx="6906197" cy="298679"/>
          </a:xfrm>
          <a:prstGeom prst="rect">
            <a:avLst/>
          </a:prstGeom>
        </p:spPr>
      </p:pic>
      <p:sp>
        <p:nvSpPr>
          <p:cNvPr id="7" name="TextBox 6">
            <a:extLst>
              <a:ext uri="{FF2B5EF4-FFF2-40B4-BE49-F238E27FC236}">
                <a16:creationId xmlns:a16="http://schemas.microsoft.com/office/drawing/2014/main" id="{0972374B-6474-6846-933C-2A8A55B6B722}"/>
              </a:ext>
            </a:extLst>
          </p:cNvPr>
          <p:cNvSpPr txBox="1"/>
          <p:nvPr/>
        </p:nvSpPr>
        <p:spPr>
          <a:xfrm>
            <a:off x="1198730" y="1592823"/>
            <a:ext cx="8025099" cy="369332"/>
          </a:xfrm>
          <a:prstGeom prst="rect">
            <a:avLst/>
          </a:prstGeom>
          <a:noFill/>
        </p:spPr>
        <p:txBody>
          <a:bodyPr wrap="square" rtlCol="0">
            <a:spAutoFit/>
          </a:bodyPr>
          <a:lstStyle/>
          <a:p>
            <a:r>
              <a:rPr lang="en-US" sz="1800" dirty="0"/>
              <a:t>11:30 PM                 12:30 AM                   1:30 AM                   2:30 AM Local Time      </a:t>
            </a:r>
          </a:p>
        </p:txBody>
      </p:sp>
      <p:cxnSp>
        <p:nvCxnSpPr>
          <p:cNvPr id="8" name="Straight Arrow Connector 7">
            <a:extLst>
              <a:ext uri="{FF2B5EF4-FFF2-40B4-BE49-F238E27FC236}">
                <a16:creationId xmlns:a16="http://schemas.microsoft.com/office/drawing/2014/main" id="{012585AD-6A5E-4949-B838-B0793A76EE24}"/>
              </a:ext>
            </a:extLst>
          </p:cNvPr>
          <p:cNvCxnSpPr>
            <a:cxnSpLocks/>
          </p:cNvCxnSpPr>
          <p:nvPr/>
        </p:nvCxnSpPr>
        <p:spPr>
          <a:xfrm flipV="1">
            <a:off x="1560755" y="1309789"/>
            <a:ext cx="0" cy="3375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830C7E6-362A-1048-9983-08BD342F99FC}"/>
              </a:ext>
            </a:extLst>
          </p:cNvPr>
          <p:cNvCxnSpPr>
            <a:cxnSpLocks/>
          </p:cNvCxnSpPr>
          <p:nvPr/>
        </p:nvCxnSpPr>
        <p:spPr>
          <a:xfrm flipV="1">
            <a:off x="3338755" y="1309789"/>
            <a:ext cx="0" cy="3375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52F6D5B-CE23-6F47-9523-B6FD4C9965D3}"/>
              </a:ext>
            </a:extLst>
          </p:cNvPr>
          <p:cNvCxnSpPr>
            <a:cxnSpLocks/>
          </p:cNvCxnSpPr>
          <p:nvPr/>
        </p:nvCxnSpPr>
        <p:spPr>
          <a:xfrm flipV="1">
            <a:off x="5116755" y="1309789"/>
            <a:ext cx="0" cy="3375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ADCBB62-C3B4-7342-A0E0-F353031EFF9B}"/>
              </a:ext>
            </a:extLst>
          </p:cNvPr>
          <p:cNvCxnSpPr>
            <a:cxnSpLocks/>
          </p:cNvCxnSpPr>
          <p:nvPr/>
        </p:nvCxnSpPr>
        <p:spPr>
          <a:xfrm flipV="1">
            <a:off x="6894755" y="1309789"/>
            <a:ext cx="0" cy="3375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01F378B-7DFC-4548-8323-0A6246ADD467}"/>
              </a:ext>
            </a:extLst>
          </p:cNvPr>
          <p:cNvSpPr txBox="1"/>
          <p:nvPr/>
        </p:nvSpPr>
        <p:spPr>
          <a:xfrm>
            <a:off x="708487" y="2020210"/>
            <a:ext cx="8002896" cy="2646878"/>
          </a:xfrm>
          <a:prstGeom prst="rect">
            <a:avLst/>
          </a:prstGeom>
          <a:noFill/>
        </p:spPr>
        <p:txBody>
          <a:bodyPr wrap="none" rtlCol="0">
            <a:spAutoFit/>
          </a:bodyPr>
          <a:lstStyle/>
          <a:p>
            <a:pPr marL="342900" indent="-342900">
              <a:buFont typeface="Arial" panose="020B0604020202020204" pitchFamily="34" charset="0"/>
              <a:buChar char="•"/>
            </a:pPr>
            <a:r>
              <a:rPr lang="en-US" sz="2000" dirty="0">
                <a:cs typeface="Times New Roman"/>
              </a:rPr>
              <a:t>Collect midnight noise, all channels of interest, full data streams:</a:t>
            </a:r>
          </a:p>
          <a:p>
            <a:pPr marL="800100" lvl="1" indent="-342900">
              <a:buFont typeface="System Font Regular"/>
              <a:buChar char="-"/>
            </a:pPr>
            <a:r>
              <a:rPr lang="en-US" sz="1800" i="1" dirty="0">
                <a:cs typeface="Times New Roman"/>
              </a:rPr>
              <a:t>Avoid diurnal, cultural noise variations with midnight focus</a:t>
            </a:r>
          </a:p>
          <a:p>
            <a:pPr marL="800100" lvl="1" indent="-342900">
              <a:buFont typeface="System Font Regular"/>
              <a:buChar char="-"/>
            </a:pPr>
            <a:r>
              <a:rPr lang="en-US" sz="1800" i="1" dirty="0">
                <a:cs typeface="Times New Roman"/>
              </a:rPr>
              <a:t>Use crude local time based on station longitude (15° TZ)</a:t>
            </a:r>
          </a:p>
          <a:p>
            <a:pPr marL="800100" lvl="1" indent="-342900">
              <a:buFont typeface="System Font Regular"/>
              <a:buChar char="-"/>
            </a:pPr>
            <a:r>
              <a:rPr lang="en-US" sz="1800" i="1" dirty="0">
                <a:cs typeface="Times New Roman"/>
              </a:rPr>
              <a:t>Apply “known” instrument response to data segments, filter, RMS</a:t>
            </a:r>
          </a:p>
          <a:p>
            <a:pPr marL="800100" lvl="1" indent="-342900">
              <a:buFont typeface="System Font Regular"/>
              <a:buChar char="-"/>
            </a:pPr>
            <a:r>
              <a:rPr lang="en-US" sz="1800" i="1" dirty="0">
                <a:cs typeface="Times New Roman"/>
              </a:rPr>
              <a:t>Avoid transient signal contamination by taking minimum</a:t>
            </a:r>
          </a:p>
          <a:p>
            <a:pPr marL="342900" indent="-342900">
              <a:buFont typeface="Arial" panose="020B0604020202020204" pitchFamily="34" charset="0"/>
              <a:buChar char="•"/>
            </a:pPr>
            <a:r>
              <a:rPr lang="en-US" sz="2000" dirty="0">
                <a:cs typeface="Times New Roman"/>
              </a:rPr>
              <a:t>Manually inspect time histories:</a:t>
            </a:r>
          </a:p>
          <a:p>
            <a:pPr marL="800100" lvl="1" indent="-342900">
              <a:buFont typeface="System Font Regular"/>
              <a:buChar char="-"/>
            </a:pPr>
            <a:r>
              <a:rPr lang="en-US" sz="1800" i="1" dirty="0">
                <a:cs typeface="Times New Roman"/>
              </a:rPr>
              <a:t>Employ interactive tool (Perl-Tk)</a:t>
            </a:r>
          </a:p>
          <a:p>
            <a:pPr marL="800100" lvl="1" indent="-342900">
              <a:buFont typeface="System Font Regular"/>
              <a:buChar char="-"/>
            </a:pPr>
            <a:r>
              <a:rPr lang="en-US" sz="1800" i="1" dirty="0">
                <a:cs typeface="Times New Roman"/>
              </a:rPr>
              <a:t>Use MUSTANG as backup (poor time, band resolution; response different?)</a:t>
            </a:r>
          </a:p>
          <a:p>
            <a:pPr marL="800100" lvl="1" indent="-342900">
              <a:buFont typeface="System Font Regular"/>
              <a:buChar char="-"/>
            </a:pPr>
            <a:r>
              <a:rPr lang="en-US" sz="1800" i="1" dirty="0">
                <a:cs typeface="Times New Roman"/>
              </a:rPr>
              <a:t>Mark inconsistent time intervals for later use, automation</a:t>
            </a:r>
          </a:p>
        </p:txBody>
      </p:sp>
    </p:spTree>
    <p:extLst>
      <p:ext uri="{BB962C8B-B14F-4D97-AF65-F5344CB8AC3E}">
        <p14:creationId xmlns:p14="http://schemas.microsoft.com/office/powerpoint/2010/main" val="8333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D1EA814A-E1A2-A34D-BE4B-953DB3B21A68}"/>
              </a:ext>
            </a:extLst>
          </p:cNvPr>
          <p:cNvSpPr txBox="1"/>
          <p:nvPr/>
        </p:nvSpPr>
        <p:spPr>
          <a:xfrm>
            <a:off x="2561761" y="955301"/>
            <a:ext cx="3825094" cy="369332"/>
          </a:xfrm>
          <a:prstGeom prst="rect">
            <a:avLst/>
          </a:prstGeom>
          <a:noFill/>
        </p:spPr>
        <p:txBody>
          <a:bodyPr wrap="square" rtlCol="0">
            <a:spAutoFit/>
          </a:bodyPr>
          <a:lstStyle/>
          <a:p>
            <a:pPr algn="ctr"/>
            <a:r>
              <a:rPr lang="en-US" sz="1800" dirty="0"/>
              <a:t>Midnight Noise Example</a:t>
            </a:r>
          </a:p>
        </p:txBody>
      </p:sp>
      <p:pic>
        <p:nvPicPr>
          <p:cNvPr id="179" name="Picture 178">
            <a:extLst>
              <a:ext uri="{FF2B5EF4-FFF2-40B4-BE49-F238E27FC236}">
                <a16:creationId xmlns:a16="http://schemas.microsoft.com/office/drawing/2014/main" id="{B206BBD7-ACD0-B746-9DED-6A5D5C320917}"/>
              </a:ext>
            </a:extLst>
          </p:cNvPr>
          <p:cNvPicPr>
            <a:picLocks noChangeAspect="1"/>
          </p:cNvPicPr>
          <p:nvPr/>
        </p:nvPicPr>
        <p:blipFill>
          <a:blip r:embed="rId4"/>
          <a:stretch>
            <a:fillRect/>
          </a:stretch>
        </p:blipFill>
        <p:spPr>
          <a:xfrm>
            <a:off x="3407945" y="1483465"/>
            <a:ext cx="5645989" cy="3200400"/>
          </a:xfrm>
          <a:prstGeom prst="rect">
            <a:avLst/>
          </a:prstGeom>
        </p:spPr>
      </p:pic>
      <p:sp>
        <p:nvSpPr>
          <p:cNvPr id="180" name="TextBox 179">
            <a:extLst>
              <a:ext uri="{FF2B5EF4-FFF2-40B4-BE49-F238E27FC236}">
                <a16:creationId xmlns:a16="http://schemas.microsoft.com/office/drawing/2014/main" id="{540A5DEB-F1EA-FF4A-9808-DA59DBEC8840}"/>
              </a:ext>
            </a:extLst>
          </p:cNvPr>
          <p:cNvSpPr txBox="1"/>
          <p:nvPr/>
        </p:nvSpPr>
        <p:spPr>
          <a:xfrm>
            <a:off x="524756" y="1589204"/>
            <a:ext cx="2883189" cy="2800767"/>
          </a:xfrm>
          <a:prstGeom prst="rect">
            <a:avLst/>
          </a:prstGeom>
          <a:noFill/>
        </p:spPr>
        <p:txBody>
          <a:bodyPr wrap="square" rtlCol="0">
            <a:spAutoFit/>
          </a:bodyPr>
          <a:lstStyle/>
          <a:p>
            <a:pPr marL="342900" indent="-342900">
              <a:buFont typeface="Arial" panose="020B0604020202020204" pitchFamily="34" charset="0"/>
              <a:buChar char="•"/>
            </a:pPr>
            <a:r>
              <a:rPr lang="en-US" sz="1600" dirty="0">
                <a:cs typeface="Times New Roman"/>
              </a:rPr>
              <a:t>AAK BHZ, Kyrgyz Net</a:t>
            </a:r>
          </a:p>
          <a:p>
            <a:pPr marL="342900" indent="-342900">
              <a:buFont typeface="Arial" panose="020B0604020202020204" pitchFamily="34" charset="0"/>
              <a:buChar char="•"/>
            </a:pPr>
            <a:r>
              <a:rPr lang="en-US" sz="1600" dirty="0">
                <a:solidFill>
                  <a:srgbClr val="FF0000"/>
                </a:solidFill>
                <a:cs typeface="Times New Roman"/>
              </a:rPr>
              <a:t>Red</a:t>
            </a:r>
            <a:r>
              <a:rPr lang="en-US" sz="1600" dirty="0">
                <a:cs typeface="Times New Roman"/>
              </a:rPr>
              <a:t> = 1-2 Hz (shifted up one unit for clarity)</a:t>
            </a:r>
          </a:p>
          <a:p>
            <a:pPr marL="342900" indent="-342900">
              <a:buFont typeface="Arial" panose="020B0604020202020204" pitchFamily="34" charset="0"/>
              <a:buChar char="•"/>
            </a:pPr>
            <a:r>
              <a:rPr lang="en-US" sz="1600" dirty="0">
                <a:solidFill>
                  <a:srgbClr val="0070C0"/>
                </a:solidFill>
                <a:cs typeface="Times New Roman"/>
              </a:rPr>
              <a:t>Blue</a:t>
            </a:r>
            <a:r>
              <a:rPr lang="en-US" sz="1600" dirty="0">
                <a:cs typeface="Times New Roman"/>
              </a:rPr>
              <a:t> = 4-8 Hz</a:t>
            </a:r>
          </a:p>
          <a:p>
            <a:pPr marL="342900" indent="-342900">
              <a:buFont typeface="Arial" panose="020B0604020202020204" pitchFamily="34" charset="0"/>
              <a:buChar char="•"/>
            </a:pPr>
            <a:r>
              <a:rPr lang="en-US" sz="1600" dirty="0">
                <a:cs typeface="Times New Roman"/>
              </a:rPr>
              <a:t>High-frequency monitoring bands targeted</a:t>
            </a:r>
          </a:p>
          <a:p>
            <a:pPr marL="342900" indent="-342900">
              <a:buFont typeface="Arial" panose="020B0604020202020204" pitchFamily="34" charset="0"/>
              <a:buChar char="•"/>
            </a:pPr>
            <a:r>
              <a:rPr lang="en-US" sz="1600" dirty="0">
                <a:cs typeface="Times New Roman"/>
              </a:rPr>
              <a:t>Vertical lines = known instrument changes</a:t>
            </a:r>
          </a:p>
          <a:p>
            <a:pPr marL="342900" indent="-342900">
              <a:buFont typeface="Arial" panose="020B0604020202020204" pitchFamily="34" charset="0"/>
              <a:buChar char="•"/>
            </a:pPr>
            <a:r>
              <a:rPr lang="en-US" sz="1600" dirty="0">
                <a:cs typeface="Times New Roman"/>
              </a:rPr>
              <a:t>Note seasonal variation, summertime peaks</a:t>
            </a:r>
          </a:p>
          <a:p>
            <a:pPr marL="342900" indent="-342900">
              <a:buFont typeface="Arial" panose="020B0604020202020204" pitchFamily="34" charset="0"/>
              <a:buChar char="•"/>
            </a:pPr>
            <a:r>
              <a:rPr lang="en-US" sz="1600" dirty="0">
                <a:cs typeface="Times New Roman"/>
              </a:rPr>
              <a:t>Possible health issue circled</a:t>
            </a:r>
          </a:p>
        </p:txBody>
      </p:sp>
      <p:sp>
        <p:nvSpPr>
          <p:cNvPr id="181" name="TextBox 180">
            <a:extLst>
              <a:ext uri="{FF2B5EF4-FFF2-40B4-BE49-F238E27FC236}">
                <a16:creationId xmlns:a16="http://schemas.microsoft.com/office/drawing/2014/main" id="{AB488AFC-E2E6-4442-9B81-08E9012FA728}"/>
              </a:ext>
            </a:extLst>
          </p:cNvPr>
          <p:cNvSpPr txBox="1"/>
          <p:nvPr/>
        </p:nvSpPr>
        <p:spPr>
          <a:xfrm>
            <a:off x="7846946" y="2222825"/>
            <a:ext cx="1124465" cy="338554"/>
          </a:xfrm>
          <a:prstGeom prst="rect">
            <a:avLst/>
          </a:prstGeom>
          <a:noFill/>
        </p:spPr>
        <p:txBody>
          <a:bodyPr wrap="square" rtlCol="0">
            <a:spAutoFit/>
          </a:bodyPr>
          <a:lstStyle/>
          <a:p>
            <a:pPr algn="r"/>
            <a:r>
              <a:rPr lang="en-US" sz="1600" b="1" dirty="0">
                <a:solidFill>
                  <a:srgbClr val="FF0000"/>
                </a:solidFill>
              </a:rPr>
              <a:t>1-2 Hz</a:t>
            </a:r>
          </a:p>
        </p:txBody>
      </p:sp>
      <p:sp>
        <p:nvSpPr>
          <p:cNvPr id="182" name="TextBox 181">
            <a:extLst>
              <a:ext uri="{FF2B5EF4-FFF2-40B4-BE49-F238E27FC236}">
                <a16:creationId xmlns:a16="http://schemas.microsoft.com/office/drawing/2014/main" id="{B6B7C0FD-E930-014C-A7C6-CA6194728F8B}"/>
              </a:ext>
            </a:extLst>
          </p:cNvPr>
          <p:cNvSpPr txBox="1"/>
          <p:nvPr/>
        </p:nvSpPr>
        <p:spPr>
          <a:xfrm>
            <a:off x="7846946" y="3639293"/>
            <a:ext cx="1124465" cy="338554"/>
          </a:xfrm>
          <a:prstGeom prst="rect">
            <a:avLst/>
          </a:prstGeom>
          <a:noFill/>
        </p:spPr>
        <p:txBody>
          <a:bodyPr wrap="square" rtlCol="0">
            <a:spAutoFit/>
          </a:bodyPr>
          <a:lstStyle/>
          <a:p>
            <a:pPr algn="r"/>
            <a:r>
              <a:rPr lang="en-US" sz="1600" b="1" dirty="0">
                <a:solidFill>
                  <a:srgbClr val="0070C0"/>
                </a:solidFill>
              </a:rPr>
              <a:t>4-8 Hz</a:t>
            </a:r>
          </a:p>
        </p:txBody>
      </p:sp>
      <p:sp>
        <p:nvSpPr>
          <p:cNvPr id="6" name="TextBox 5">
            <a:extLst>
              <a:ext uri="{FF2B5EF4-FFF2-40B4-BE49-F238E27FC236}">
                <a16:creationId xmlns:a16="http://schemas.microsoft.com/office/drawing/2014/main" id="{CC88C852-6209-5B42-AB56-D83301761DD0}"/>
              </a:ext>
            </a:extLst>
          </p:cNvPr>
          <p:cNvSpPr txBox="1"/>
          <p:nvPr/>
        </p:nvSpPr>
        <p:spPr>
          <a:xfrm>
            <a:off x="6516914" y="4545365"/>
            <a:ext cx="452560" cy="276999"/>
          </a:xfrm>
          <a:prstGeom prst="rect">
            <a:avLst/>
          </a:prstGeom>
          <a:noFill/>
        </p:spPr>
        <p:txBody>
          <a:bodyPr wrap="none" rtlCol="0">
            <a:spAutoFit/>
          </a:bodyPr>
          <a:lstStyle/>
          <a:p>
            <a:r>
              <a:rPr lang="en-US" sz="1200" dirty="0"/>
              <a:t>Year</a:t>
            </a:r>
          </a:p>
        </p:txBody>
      </p:sp>
    </p:spTree>
    <p:extLst>
      <p:ext uri="{BB962C8B-B14F-4D97-AF65-F5344CB8AC3E}">
        <p14:creationId xmlns:p14="http://schemas.microsoft.com/office/powerpoint/2010/main" val="89134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D1EA814A-E1A2-A34D-BE4B-953DB3B21A68}"/>
              </a:ext>
            </a:extLst>
          </p:cNvPr>
          <p:cNvSpPr txBox="1"/>
          <p:nvPr/>
        </p:nvSpPr>
        <p:spPr>
          <a:xfrm>
            <a:off x="830943" y="839155"/>
            <a:ext cx="7482114" cy="307777"/>
          </a:xfrm>
          <a:prstGeom prst="rect">
            <a:avLst/>
          </a:prstGeom>
          <a:noFill/>
        </p:spPr>
        <p:txBody>
          <a:bodyPr wrap="square" rtlCol="0">
            <a:spAutoFit/>
          </a:bodyPr>
          <a:lstStyle/>
          <a:p>
            <a:r>
              <a:rPr lang="en-US" sz="1400" dirty="0"/>
              <a:t>To manually choose suspect time intervals we must be aware of unusual, yet natural, noise patterns:</a:t>
            </a:r>
          </a:p>
        </p:txBody>
      </p:sp>
      <p:pic>
        <p:nvPicPr>
          <p:cNvPr id="7" name="Picture 6">
            <a:extLst>
              <a:ext uri="{FF2B5EF4-FFF2-40B4-BE49-F238E27FC236}">
                <a16:creationId xmlns:a16="http://schemas.microsoft.com/office/drawing/2014/main" id="{42F64A27-1985-F04A-A592-026BEE3015C3}"/>
              </a:ext>
            </a:extLst>
          </p:cNvPr>
          <p:cNvPicPr>
            <a:picLocks noChangeAspect="1"/>
          </p:cNvPicPr>
          <p:nvPr/>
        </p:nvPicPr>
        <p:blipFill>
          <a:blip r:embed="rId4"/>
          <a:stretch>
            <a:fillRect/>
          </a:stretch>
        </p:blipFill>
        <p:spPr>
          <a:xfrm>
            <a:off x="5739952" y="1138306"/>
            <a:ext cx="3226279" cy="1828800"/>
          </a:xfrm>
          <a:prstGeom prst="rect">
            <a:avLst/>
          </a:prstGeom>
        </p:spPr>
      </p:pic>
      <p:pic>
        <p:nvPicPr>
          <p:cNvPr id="9" name="Picture 8">
            <a:extLst>
              <a:ext uri="{FF2B5EF4-FFF2-40B4-BE49-F238E27FC236}">
                <a16:creationId xmlns:a16="http://schemas.microsoft.com/office/drawing/2014/main" id="{7180579F-85E7-274C-8A02-B81817294CCC}"/>
              </a:ext>
            </a:extLst>
          </p:cNvPr>
          <p:cNvPicPr>
            <a:picLocks noChangeAspect="1"/>
          </p:cNvPicPr>
          <p:nvPr/>
        </p:nvPicPr>
        <p:blipFill>
          <a:blip r:embed="rId5"/>
          <a:stretch>
            <a:fillRect/>
          </a:stretch>
        </p:blipFill>
        <p:spPr>
          <a:xfrm>
            <a:off x="1403873" y="2978500"/>
            <a:ext cx="3226279" cy="1828800"/>
          </a:xfrm>
          <a:prstGeom prst="rect">
            <a:avLst/>
          </a:prstGeom>
        </p:spPr>
      </p:pic>
      <p:pic>
        <p:nvPicPr>
          <p:cNvPr id="11" name="Picture 10">
            <a:extLst>
              <a:ext uri="{FF2B5EF4-FFF2-40B4-BE49-F238E27FC236}">
                <a16:creationId xmlns:a16="http://schemas.microsoft.com/office/drawing/2014/main" id="{A1CB1927-148C-5341-AF63-9C706C7BB23F}"/>
              </a:ext>
            </a:extLst>
          </p:cNvPr>
          <p:cNvPicPr>
            <a:picLocks noChangeAspect="1"/>
          </p:cNvPicPr>
          <p:nvPr/>
        </p:nvPicPr>
        <p:blipFill>
          <a:blip r:embed="rId6"/>
          <a:stretch>
            <a:fillRect/>
          </a:stretch>
        </p:blipFill>
        <p:spPr>
          <a:xfrm>
            <a:off x="1403874" y="1138306"/>
            <a:ext cx="3226279" cy="1828800"/>
          </a:xfrm>
          <a:prstGeom prst="rect">
            <a:avLst/>
          </a:prstGeom>
        </p:spPr>
      </p:pic>
      <p:pic>
        <p:nvPicPr>
          <p:cNvPr id="13" name="Picture 12">
            <a:extLst>
              <a:ext uri="{FF2B5EF4-FFF2-40B4-BE49-F238E27FC236}">
                <a16:creationId xmlns:a16="http://schemas.microsoft.com/office/drawing/2014/main" id="{7C2E1CB1-05F2-434A-AA3B-FD57F285E1CC}"/>
              </a:ext>
            </a:extLst>
          </p:cNvPr>
          <p:cNvPicPr>
            <a:picLocks noChangeAspect="1"/>
          </p:cNvPicPr>
          <p:nvPr/>
        </p:nvPicPr>
        <p:blipFill>
          <a:blip r:embed="rId7"/>
          <a:stretch>
            <a:fillRect/>
          </a:stretch>
        </p:blipFill>
        <p:spPr>
          <a:xfrm>
            <a:off x="5731931" y="2967106"/>
            <a:ext cx="3272287" cy="1828800"/>
          </a:xfrm>
          <a:prstGeom prst="rect">
            <a:avLst/>
          </a:prstGeom>
        </p:spPr>
      </p:pic>
      <p:sp>
        <p:nvSpPr>
          <p:cNvPr id="14" name="TextBox 13">
            <a:extLst>
              <a:ext uri="{FF2B5EF4-FFF2-40B4-BE49-F238E27FC236}">
                <a16:creationId xmlns:a16="http://schemas.microsoft.com/office/drawing/2014/main" id="{A89E9BBD-0E3A-3D4B-9472-A87B24290F26}"/>
              </a:ext>
            </a:extLst>
          </p:cNvPr>
          <p:cNvSpPr txBox="1"/>
          <p:nvPr/>
        </p:nvSpPr>
        <p:spPr>
          <a:xfrm>
            <a:off x="286054" y="1512790"/>
            <a:ext cx="1187147"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Magadan (Russia)</a:t>
            </a:r>
          </a:p>
          <a:p>
            <a:pPr marL="171450" indent="-171450">
              <a:buFont typeface="Arial" panose="020B0604020202020204" pitchFamily="34" charset="0"/>
              <a:buChar char="•"/>
            </a:pPr>
            <a:r>
              <a:rPr lang="en-US" sz="1200" dirty="0"/>
              <a:t>Bands out of phase</a:t>
            </a:r>
          </a:p>
          <a:p>
            <a:pPr marL="171450" indent="-171450">
              <a:buFont typeface="Arial" panose="020B0604020202020204" pitchFamily="34" charset="0"/>
              <a:buChar char="•"/>
            </a:pPr>
            <a:r>
              <a:rPr lang="en-US" sz="1200" dirty="0"/>
              <a:t>Midsummer low</a:t>
            </a:r>
          </a:p>
        </p:txBody>
      </p:sp>
      <p:sp>
        <p:nvSpPr>
          <p:cNvPr id="15" name="TextBox 14">
            <a:extLst>
              <a:ext uri="{FF2B5EF4-FFF2-40B4-BE49-F238E27FC236}">
                <a16:creationId xmlns:a16="http://schemas.microsoft.com/office/drawing/2014/main" id="{482530CC-694D-5D4C-933B-07AAE950B476}"/>
              </a:ext>
            </a:extLst>
          </p:cNvPr>
          <p:cNvSpPr txBox="1"/>
          <p:nvPr/>
        </p:nvSpPr>
        <p:spPr>
          <a:xfrm>
            <a:off x="286053" y="3551790"/>
            <a:ext cx="1187147" cy="830997"/>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ASCENT (China)</a:t>
            </a:r>
          </a:p>
          <a:p>
            <a:pPr marL="171450" indent="-171450">
              <a:buFont typeface="Arial" panose="020B0604020202020204" pitchFamily="34" charset="0"/>
              <a:buChar char="•"/>
            </a:pPr>
            <a:r>
              <a:rPr lang="en-US" sz="1200" dirty="0"/>
              <a:t>Wenchuan earthquake</a:t>
            </a:r>
          </a:p>
        </p:txBody>
      </p:sp>
      <p:sp>
        <p:nvSpPr>
          <p:cNvPr id="16" name="TextBox 15">
            <a:extLst>
              <a:ext uri="{FF2B5EF4-FFF2-40B4-BE49-F238E27FC236}">
                <a16:creationId xmlns:a16="http://schemas.microsoft.com/office/drawing/2014/main" id="{8E7288D6-ACB0-974A-B5B2-9CDCEFEAE39F}"/>
              </a:ext>
            </a:extLst>
          </p:cNvPr>
          <p:cNvSpPr txBox="1"/>
          <p:nvPr/>
        </p:nvSpPr>
        <p:spPr>
          <a:xfrm>
            <a:off x="4746611" y="1502014"/>
            <a:ext cx="1233275"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Beijing (China)</a:t>
            </a:r>
          </a:p>
          <a:p>
            <a:pPr marL="171450" indent="-171450">
              <a:buFont typeface="Arial" panose="020B0604020202020204" pitchFamily="34" charset="0"/>
              <a:buChar char="•"/>
            </a:pPr>
            <a:r>
              <a:rPr lang="en-US" sz="1200" dirty="0"/>
              <a:t>New Year’s</a:t>
            </a:r>
          </a:p>
          <a:p>
            <a:pPr marL="171450" indent="-171450">
              <a:buFont typeface="Arial" panose="020B0604020202020204" pitchFamily="34" charset="0"/>
              <a:buChar char="•"/>
            </a:pPr>
            <a:r>
              <a:rPr lang="en-US" sz="1200" dirty="0"/>
              <a:t>Holiday duration marked</a:t>
            </a:r>
          </a:p>
        </p:txBody>
      </p:sp>
      <p:sp>
        <p:nvSpPr>
          <p:cNvPr id="17" name="TextBox 16">
            <a:extLst>
              <a:ext uri="{FF2B5EF4-FFF2-40B4-BE49-F238E27FC236}">
                <a16:creationId xmlns:a16="http://schemas.microsoft.com/office/drawing/2014/main" id="{978B96B6-A86B-AB4B-9709-6EA583F0F15B}"/>
              </a:ext>
            </a:extLst>
          </p:cNvPr>
          <p:cNvSpPr txBox="1"/>
          <p:nvPr/>
        </p:nvSpPr>
        <p:spPr>
          <a:xfrm>
            <a:off x="4742446" y="3222930"/>
            <a:ext cx="1056775"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Taiwan</a:t>
            </a:r>
          </a:p>
          <a:p>
            <a:pPr marL="171450" indent="-171450">
              <a:buFont typeface="Arial" panose="020B0604020202020204" pitchFamily="34" charset="0"/>
              <a:buChar char="•"/>
            </a:pPr>
            <a:r>
              <a:rPr lang="en-US" sz="1200" dirty="0"/>
              <a:t>Typhoon season</a:t>
            </a:r>
          </a:p>
          <a:p>
            <a:pPr marL="171450" indent="-171450">
              <a:buFont typeface="Arial" panose="020B0604020202020204" pitchFamily="34" charset="0"/>
              <a:buChar char="•"/>
            </a:pPr>
            <a:r>
              <a:rPr lang="en-US" sz="1200" dirty="0"/>
              <a:t>Yellow = heath issue?</a:t>
            </a:r>
          </a:p>
        </p:txBody>
      </p:sp>
      <p:sp>
        <p:nvSpPr>
          <p:cNvPr id="18" name="TextBox 17">
            <a:extLst>
              <a:ext uri="{FF2B5EF4-FFF2-40B4-BE49-F238E27FC236}">
                <a16:creationId xmlns:a16="http://schemas.microsoft.com/office/drawing/2014/main" id="{6D7519C5-A1C4-6C4A-97AB-EEBDEB0E9B75}"/>
              </a:ext>
            </a:extLst>
          </p:cNvPr>
          <p:cNvSpPr txBox="1"/>
          <p:nvPr/>
        </p:nvSpPr>
        <p:spPr>
          <a:xfrm>
            <a:off x="7287567" y="4625720"/>
            <a:ext cx="452560" cy="276999"/>
          </a:xfrm>
          <a:prstGeom prst="rect">
            <a:avLst/>
          </a:prstGeom>
          <a:noFill/>
        </p:spPr>
        <p:txBody>
          <a:bodyPr wrap="none" rtlCol="0">
            <a:spAutoFit/>
          </a:bodyPr>
          <a:lstStyle/>
          <a:p>
            <a:r>
              <a:rPr lang="en-US" sz="1200" dirty="0"/>
              <a:t>Year</a:t>
            </a:r>
          </a:p>
        </p:txBody>
      </p:sp>
      <p:sp>
        <p:nvSpPr>
          <p:cNvPr id="19" name="TextBox 18">
            <a:extLst>
              <a:ext uri="{FF2B5EF4-FFF2-40B4-BE49-F238E27FC236}">
                <a16:creationId xmlns:a16="http://schemas.microsoft.com/office/drawing/2014/main" id="{36FA2F38-EFA8-1F46-AC1E-10C94B2EC0CE}"/>
              </a:ext>
            </a:extLst>
          </p:cNvPr>
          <p:cNvSpPr txBox="1"/>
          <p:nvPr/>
        </p:nvSpPr>
        <p:spPr>
          <a:xfrm>
            <a:off x="4119440" y="4625719"/>
            <a:ext cx="452560" cy="276999"/>
          </a:xfrm>
          <a:prstGeom prst="rect">
            <a:avLst/>
          </a:prstGeom>
          <a:noFill/>
        </p:spPr>
        <p:txBody>
          <a:bodyPr wrap="none" rtlCol="0">
            <a:spAutoFit/>
          </a:bodyPr>
          <a:lstStyle/>
          <a:p>
            <a:r>
              <a:rPr lang="en-US" sz="1200" dirty="0"/>
              <a:t>Year</a:t>
            </a:r>
          </a:p>
        </p:txBody>
      </p:sp>
    </p:spTree>
    <p:extLst>
      <p:ext uri="{BB962C8B-B14F-4D97-AF65-F5344CB8AC3E}">
        <p14:creationId xmlns:p14="http://schemas.microsoft.com/office/powerpoint/2010/main" val="29088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P1.2-631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Identifying Suspect Instrument Intervals</a:t>
            </a:r>
          </a:p>
          <a:p>
            <a:pPr algn="ctr" eaLnBrk="0" hangingPunct="0">
              <a:lnSpc>
                <a:spcPts val="1586"/>
              </a:lnSpc>
            </a:pPr>
            <a:r>
              <a:rPr lang="en-US" sz="1200" b="1" dirty="0">
                <a:solidFill>
                  <a:schemeClr val="bg1"/>
                </a:solidFill>
                <a:latin typeface="Arial" panose="020B0604020202020204" pitchFamily="34" charset="0"/>
                <a:cs typeface="Arial" panose="020B0604020202020204" pitchFamily="34" charset="0"/>
              </a:rPr>
              <a:t>Using Midnight Noise Time Histories </a:t>
            </a:r>
          </a:p>
          <a:p>
            <a:pPr algn="ctr" eaLnBrk="0" hangingPunct="0">
              <a:lnSpc>
                <a:spcPts val="1586"/>
              </a:lnSpc>
            </a:pPr>
            <a:r>
              <a:rPr lang="en-US" sz="800" dirty="0">
                <a:solidFill>
                  <a:schemeClr val="bg1"/>
                </a:solidFill>
                <a:latin typeface="Arial" panose="020B0604020202020204" pitchFamily="34" charset="0"/>
                <a:ea typeface="Avenir Book" charset="0"/>
              </a:rPr>
              <a:t>W. Scott Phillips, </a:t>
            </a:r>
            <a:r>
              <a:rPr lang="en-US" sz="800" dirty="0">
                <a:solidFill>
                  <a:schemeClr val="bg1"/>
                </a:solidFill>
                <a:latin typeface="Arial" panose="020B0604020202020204" pitchFamily="34" charset="0"/>
                <a:ea typeface="Avenir Book" charset="0"/>
                <a:hlinkClick r:id="rId2"/>
              </a:rPr>
              <a:t>wsp@lanl.gov</a:t>
            </a:r>
            <a:r>
              <a:rPr lang="en-US" sz="800" dirty="0">
                <a:solidFill>
                  <a:schemeClr val="bg1"/>
                </a:solidFill>
                <a:latin typeface="Arial" panose="020B0604020202020204" pitchFamily="34" charset="0"/>
                <a:ea typeface="Avenir Book" charset="0"/>
              </a:rPr>
              <a:t>; Richard J. Stead, </a:t>
            </a:r>
            <a:r>
              <a:rPr lang="en-US" sz="800" dirty="0">
                <a:solidFill>
                  <a:schemeClr val="bg1"/>
                </a:solidFill>
                <a:latin typeface="Arial" panose="020B0604020202020204" pitchFamily="34" charset="0"/>
                <a:ea typeface="Avenir Book" charset="0"/>
                <a:hlinkClick r:id="rId3"/>
              </a:rPr>
              <a:t>stead@lanl.gov</a:t>
            </a:r>
            <a:r>
              <a:rPr lang="en-US" sz="800" dirty="0">
                <a:solidFill>
                  <a:schemeClr val="bg1"/>
                </a:solidFill>
                <a:latin typeface="Arial" panose="020B0604020202020204" pitchFamily="34" charset="0"/>
                <a:ea typeface="Avenir Book" charset="0"/>
              </a:rPr>
              <a:t>, Los Alamos National Laboratory</a:t>
            </a:r>
            <a:endParaRPr lang="en-US" sz="800"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7CDD95BA-83F2-FD4F-AAA5-2B395ECA6C13}"/>
              </a:ext>
            </a:extLst>
          </p:cNvPr>
          <p:cNvSpPr txBox="1"/>
          <p:nvPr/>
        </p:nvSpPr>
        <p:spPr>
          <a:xfrm>
            <a:off x="1663060" y="932104"/>
            <a:ext cx="5622496" cy="338554"/>
          </a:xfrm>
          <a:prstGeom prst="rect">
            <a:avLst/>
          </a:prstGeom>
          <a:noFill/>
        </p:spPr>
        <p:txBody>
          <a:bodyPr wrap="square" rtlCol="0">
            <a:spAutoFit/>
          </a:bodyPr>
          <a:lstStyle/>
          <a:p>
            <a:pPr algn="ctr"/>
            <a:r>
              <a:rPr lang="en-US" sz="1600" dirty="0"/>
              <a:t>Manually Chosen Intervals for Selected IU = GSN Stations</a:t>
            </a:r>
          </a:p>
        </p:txBody>
      </p:sp>
      <p:pic>
        <p:nvPicPr>
          <p:cNvPr id="4" name="Picture 3">
            <a:extLst>
              <a:ext uri="{FF2B5EF4-FFF2-40B4-BE49-F238E27FC236}">
                <a16:creationId xmlns:a16="http://schemas.microsoft.com/office/drawing/2014/main" id="{1D7B89E6-A877-3444-B53D-F2233901524D}"/>
              </a:ext>
            </a:extLst>
          </p:cNvPr>
          <p:cNvPicPr>
            <a:picLocks noChangeAspect="1"/>
          </p:cNvPicPr>
          <p:nvPr/>
        </p:nvPicPr>
        <p:blipFill rotWithShape="1">
          <a:blip r:embed="rId4"/>
          <a:srcRect t="29215" b="25806"/>
          <a:stretch/>
        </p:blipFill>
        <p:spPr>
          <a:xfrm>
            <a:off x="2803136" y="1537195"/>
            <a:ext cx="1828800" cy="1164036"/>
          </a:xfrm>
          <a:prstGeom prst="rect">
            <a:avLst/>
          </a:prstGeom>
        </p:spPr>
      </p:pic>
      <p:pic>
        <p:nvPicPr>
          <p:cNvPr id="10" name="Picture 9">
            <a:extLst>
              <a:ext uri="{FF2B5EF4-FFF2-40B4-BE49-F238E27FC236}">
                <a16:creationId xmlns:a16="http://schemas.microsoft.com/office/drawing/2014/main" id="{9AA9B42C-0BDD-A144-B267-12C925447514}"/>
              </a:ext>
            </a:extLst>
          </p:cNvPr>
          <p:cNvPicPr>
            <a:picLocks noChangeAspect="1"/>
          </p:cNvPicPr>
          <p:nvPr/>
        </p:nvPicPr>
        <p:blipFill rotWithShape="1">
          <a:blip r:embed="rId5"/>
          <a:srcRect t="28413" b="25886"/>
          <a:stretch/>
        </p:blipFill>
        <p:spPr>
          <a:xfrm>
            <a:off x="970859" y="1515489"/>
            <a:ext cx="1828800" cy="1182736"/>
          </a:xfrm>
          <a:prstGeom prst="rect">
            <a:avLst/>
          </a:prstGeom>
        </p:spPr>
      </p:pic>
      <p:pic>
        <p:nvPicPr>
          <p:cNvPr id="12" name="Picture 11">
            <a:extLst>
              <a:ext uri="{FF2B5EF4-FFF2-40B4-BE49-F238E27FC236}">
                <a16:creationId xmlns:a16="http://schemas.microsoft.com/office/drawing/2014/main" id="{E648AD2F-E7F4-1648-B5F2-74EB90AA3C13}"/>
              </a:ext>
            </a:extLst>
          </p:cNvPr>
          <p:cNvPicPr>
            <a:picLocks noChangeAspect="1"/>
          </p:cNvPicPr>
          <p:nvPr/>
        </p:nvPicPr>
        <p:blipFill rotWithShape="1">
          <a:blip r:embed="rId6"/>
          <a:srcRect t="27908" b="26391"/>
          <a:stretch/>
        </p:blipFill>
        <p:spPr>
          <a:xfrm>
            <a:off x="970859" y="2822981"/>
            <a:ext cx="1828800" cy="1182736"/>
          </a:xfrm>
          <a:prstGeom prst="rect">
            <a:avLst/>
          </a:prstGeom>
        </p:spPr>
      </p:pic>
      <p:pic>
        <p:nvPicPr>
          <p:cNvPr id="14" name="Picture 13">
            <a:extLst>
              <a:ext uri="{FF2B5EF4-FFF2-40B4-BE49-F238E27FC236}">
                <a16:creationId xmlns:a16="http://schemas.microsoft.com/office/drawing/2014/main" id="{35F0B67E-D26F-F945-B597-60EE65BDEBBC}"/>
              </a:ext>
            </a:extLst>
          </p:cNvPr>
          <p:cNvPicPr>
            <a:picLocks noChangeAspect="1"/>
          </p:cNvPicPr>
          <p:nvPr/>
        </p:nvPicPr>
        <p:blipFill rotWithShape="1">
          <a:blip r:embed="rId7"/>
          <a:srcRect t="29692" b="24607"/>
          <a:stretch/>
        </p:blipFill>
        <p:spPr>
          <a:xfrm>
            <a:off x="2803136" y="2874046"/>
            <a:ext cx="1828800" cy="1182736"/>
          </a:xfrm>
          <a:prstGeom prst="rect">
            <a:avLst/>
          </a:prstGeom>
        </p:spPr>
      </p:pic>
      <p:pic>
        <p:nvPicPr>
          <p:cNvPr id="18" name="Picture 17">
            <a:extLst>
              <a:ext uri="{FF2B5EF4-FFF2-40B4-BE49-F238E27FC236}">
                <a16:creationId xmlns:a16="http://schemas.microsoft.com/office/drawing/2014/main" id="{8BEBBFCA-9597-CB4A-9A13-3A80091307B6}"/>
              </a:ext>
            </a:extLst>
          </p:cNvPr>
          <p:cNvPicPr>
            <a:picLocks noChangeAspect="1"/>
          </p:cNvPicPr>
          <p:nvPr/>
        </p:nvPicPr>
        <p:blipFill rotWithShape="1">
          <a:blip r:embed="rId8"/>
          <a:srcRect t="29677" b="24622"/>
          <a:stretch/>
        </p:blipFill>
        <p:spPr>
          <a:xfrm>
            <a:off x="6467691" y="2874046"/>
            <a:ext cx="1828800" cy="1182736"/>
          </a:xfrm>
          <a:prstGeom prst="rect">
            <a:avLst/>
          </a:prstGeom>
        </p:spPr>
      </p:pic>
      <p:pic>
        <p:nvPicPr>
          <p:cNvPr id="20" name="Picture 19">
            <a:extLst>
              <a:ext uri="{FF2B5EF4-FFF2-40B4-BE49-F238E27FC236}">
                <a16:creationId xmlns:a16="http://schemas.microsoft.com/office/drawing/2014/main" id="{B43A3040-EE22-A24F-A234-FF29E4C08BD7}"/>
              </a:ext>
            </a:extLst>
          </p:cNvPr>
          <p:cNvPicPr>
            <a:picLocks noChangeAspect="1"/>
          </p:cNvPicPr>
          <p:nvPr/>
        </p:nvPicPr>
        <p:blipFill rotWithShape="1">
          <a:blip r:embed="rId9"/>
          <a:srcRect t="28905" b="25394"/>
          <a:stretch/>
        </p:blipFill>
        <p:spPr>
          <a:xfrm>
            <a:off x="6467691" y="1527845"/>
            <a:ext cx="1828800" cy="1182736"/>
          </a:xfrm>
          <a:prstGeom prst="rect">
            <a:avLst/>
          </a:prstGeom>
        </p:spPr>
      </p:pic>
      <p:sp>
        <p:nvSpPr>
          <p:cNvPr id="23" name="TextBox 22">
            <a:extLst>
              <a:ext uri="{FF2B5EF4-FFF2-40B4-BE49-F238E27FC236}">
                <a16:creationId xmlns:a16="http://schemas.microsoft.com/office/drawing/2014/main" id="{C01A0188-6228-F249-A72F-F4B02642F6E2}"/>
              </a:ext>
            </a:extLst>
          </p:cNvPr>
          <p:cNvSpPr txBox="1"/>
          <p:nvPr/>
        </p:nvSpPr>
        <p:spPr>
          <a:xfrm>
            <a:off x="973630" y="4115422"/>
            <a:ext cx="719674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Interval edges often coincide with known instrument changes (vertical lines)</a:t>
            </a:r>
          </a:p>
          <a:p>
            <a:pPr marL="285750" indent="-285750">
              <a:buFont typeface="Arial" panose="020B0604020202020204" pitchFamily="34" charset="0"/>
              <a:buChar char="•"/>
            </a:pPr>
            <a:r>
              <a:rPr lang="en-US" sz="1400" dirty="0"/>
              <a:t>Sparsely populated plots are for stations with event segment collections</a:t>
            </a:r>
          </a:p>
        </p:txBody>
      </p:sp>
      <p:pic>
        <p:nvPicPr>
          <p:cNvPr id="25" name="Picture 24">
            <a:extLst>
              <a:ext uri="{FF2B5EF4-FFF2-40B4-BE49-F238E27FC236}">
                <a16:creationId xmlns:a16="http://schemas.microsoft.com/office/drawing/2014/main" id="{04696E45-DA53-2643-BC40-401EDACD5308}"/>
              </a:ext>
            </a:extLst>
          </p:cNvPr>
          <p:cNvPicPr>
            <a:picLocks noChangeAspect="1"/>
          </p:cNvPicPr>
          <p:nvPr/>
        </p:nvPicPr>
        <p:blipFill rotWithShape="1">
          <a:blip r:embed="rId10"/>
          <a:srcRect t="31260" b="27186"/>
          <a:stretch/>
        </p:blipFill>
        <p:spPr>
          <a:xfrm>
            <a:off x="4638891" y="2925130"/>
            <a:ext cx="1828800" cy="1075407"/>
          </a:xfrm>
          <a:prstGeom prst="rect">
            <a:avLst/>
          </a:prstGeom>
        </p:spPr>
      </p:pic>
      <p:pic>
        <p:nvPicPr>
          <p:cNvPr id="27" name="Picture 26">
            <a:extLst>
              <a:ext uri="{FF2B5EF4-FFF2-40B4-BE49-F238E27FC236}">
                <a16:creationId xmlns:a16="http://schemas.microsoft.com/office/drawing/2014/main" id="{D8A61D91-7013-9F4C-BC86-334AF27DBADF}"/>
              </a:ext>
            </a:extLst>
          </p:cNvPr>
          <p:cNvPicPr>
            <a:picLocks noChangeAspect="1"/>
          </p:cNvPicPr>
          <p:nvPr/>
        </p:nvPicPr>
        <p:blipFill rotWithShape="1">
          <a:blip r:embed="rId11"/>
          <a:srcRect t="30851" b="27014"/>
          <a:stretch/>
        </p:blipFill>
        <p:spPr>
          <a:xfrm>
            <a:off x="4638891" y="1580162"/>
            <a:ext cx="1828800" cy="1090458"/>
          </a:xfrm>
          <a:prstGeom prst="rect">
            <a:avLst/>
          </a:prstGeom>
        </p:spPr>
      </p:pic>
      <p:sp>
        <p:nvSpPr>
          <p:cNvPr id="15" name="TextBox 14">
            <a:extLst>
              <a:ext uri="{FF2B5EF4-FFF2-40B4-BE49-F238E27FC236}">
                <a16:creationId xmlns:a16="http://schemas.microsoft.com/office/drawing/2014/main" id="{3D5E671C-23D5-BA48-AACC-BD4C2872F8BB}"/>
              </a:ext>
            </a:extLst>
          </p:cNvPr>
          <p:cNvSpPr txBox="1"/>
          <p:nvPr/>
        </p:nvSpPr>
        <p:spPr>
          <a:xfrm>
            <a:off x="1676366" y="3892750"/>
            <a:ext cx="452560" cy="276999"/>
          </a:xfrm>
          <a:prstGeom prst="rect">
            <a:avLst/>
          </a:prstGeom>
          <a:noFill/>
        </p:spPr>
        <p:txBody>
          <a:bodyPr wrap="none" rtlCol="0">
            <a:spAutoFit/>
          </a:bodyPr>
          <a:lstStyle/>
          <a:p>
            <a:r>
              <a:rPr lang="en-US" sz="1200" dirty="0"/>
              <a:t>Year</a:t>
            </a:r>
          </a:p>
        </p:txBody>
      </p:sp>
      <p:sp>
        <p:nvSpPr>
          <p:cNvPr id="16" name="TextBox 15">
            <a:extLst>
              <a:ext uri="{FF2B5EF4-FFF2-40B4-BE49-F238E27FC236}">
                <a16:creationId xmlns:a16="http://schemas.microsoft.com/office/drawing/2014/main" id="{81113516-7E5E-954B-9043-EACD6A52FAE7}"/>
              </a:ext>
            </a:extLst>
          </p:cNvPr>
          <p:cNvSpPr txBox="1"/>
          <p:nvPr/>
        </p:nvSpPr>
        <p:spPr>
          <a:xfrm>
            <a:off x="3498211" y="3892750"/>
            <a:ext cx="452560" cy="276999"/>
          </a:xfrm>
          <a:prstGeom prst="rect">
            <a:avLst/>
          </a:prstGeom>
          <a:noFill/>
        </p:spPr>
        <p:txBody>
          <a:bodyPr wrap="none" rtlCol="0">
            <a:spAutoFit/>
          </a:bodyPr>
          <a:lstStyle/>
          <a:p>
            <a:r>
              <a:rPr lang="en-US" sz="1200" dirty="0"/>
              <a:t>Year</a:t>
            </a:r>
          </a:p>
        </p:txBody>
      </p:sp>
      <p:sp>
        <p:nvSpPr>
          <p:cNvPr id="17" name="TextBox 16">
            <a:extLst>
              <a:ext uri="{FF2B5EF4-FFF2-40B4-BE49-F238E27FC236}">
                <a16:creationId xmlns:a16="http://schemas.microsoft.com/office/drawing/2014/main" id="{D1686AE7-AC5C-A34E-AC39-BDD03BDD603D}"/>
              </a:ext>
            </a:extLst>
          </p:cNvPr>
          <p:cNvSpPr txBox="1"/>
          <p:nvPr/>
        </p:nvSpPr>
        <p:spPr>
          <a:xfrm>
            <a:off x="5320056" y="3892750"/>
            <a:ext cx="452560" cy="276999"/>
          </a:xfrm>
          <a:prstGeom prst="rect">
            <a:avLst/>
          </a:prstGeom>
          <a:noFill/>
        </p:spPr>
        <p:txBody>
          <a:bodyPr wrap="none" rtlCol="0">
            <a:spAutoFit/>
          </a:bodyPr>
          <a:lstStyle/>
          <a:p>
            <a:r>
              <a:rPr lang="en-US" sz="1200" dirty="0"/>
              <a:t>Year</a:t>
            </a:r>
          </a:p>
        </p:txBody>
      </p:sp>
      <p:sp>
        <p:nvSpPr>
          <p:cNvPr id="19" name="TextBox 18">
            <a:extLst>
              <a:ext uri="{FF2B5EF4-FFF2-40B4-BE49-F238E27FC236}">
                <a16:creationId xmlns:a16="http://schemas.microsoft.com/office/drawing/2014/main" id="{C71CA8B7-5E3E-0A4A-878B-97D52026410F}"/>
              </a:ext>
            </a:extLst>
          </p:cNvPr>
          <p:cNvSpPr txBox="1"/>
          <p:nvPr/>
        </p:nvSpPr>
        <p:spPr>
          <a:xfrm>
            <a:off x="7155811" y="3892750"/>
            <a:ext cx="452560" cy="276999"/>
          </a:xfrm>
          <a:prstGeom prst="rect">
            <a:avLst/>
          </a:prstGeom>
          <a:noFill/>
        </p:spPr>
        <p:txBody>
          <a:bodyPr wrap="none" rtlCol="0">
            <a:spAutoFit/>
          </a:bodyPr>
          <a:lstStyle/>
          <a:p>
            <a:r>
              <a:rPr lang="en-US" sz="1200" dirty="0"/>
              <a:t>Year</a:t>
            </a:r>
          </a:p>
        </p:txBody>
      </p:sp>
    </p:spTree>
    <p:extLst>
      <p:ext uri="{BB962C8B-B14F-4D97-AF65-F5344CB8AC3E}">
        <p14:creationId xmlns:p14="http://schemas.microsoft.com/office/powerpoint/2010/main" val="3996349163"/>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1072</TotalTime>
  <Words>1310</Words>
  <Application>Microsoft Macintosh PowerPoint</Application>
  <PresentationFormat>On-screen Show (16:9)</PresentationFormat>
  <Paragraphs>184</Paragraphs>
  <Slides>12</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12</vt:i4>
      </vt:variant>
    </vt:vector>
  </HeadingPairs>
  <TitlesOfParts>
    <vt:vector size="29" baseType="lpstr">
      <vt:lpstr>Arial</vt:lpstr>
      <vt:lpstr>Avenir Book</vt:lpstr>
      <vt:lpstr>Avenir Heavy</vt:lpstr>
      <vt:lpstr>Avenir Medium</vt:lpstr>
      <vt:lpstr>Calibri</vt:lpstr>
      <vt:lpstr>DIN-Light</vt:lpstr>
      <vt:lpstr>DIN-Medium</vt:lpstr>
      <vt:lpstr>Helvetica</vt:lpstr>
      <vt:lpstr>System Font Regular</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80</cp:revision>
  <cp:lastPrinted>2019-03-26T13:54:24Z</cp:lastPrinted>
  <dcterms:created xsi:type="dcterms:W3CDTF">2019-04-24T06:32:04Z</dcterms:created>
  <dcterms:modified xsi:type="dcterms:W3CDTF">2021-06-24T00:27:08Z</dcterms:modified>
</cp:coreProperties>
</file>