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7"/>
  </p:notesMasterIdLst>
  <p:sldIdLst>
    <p:sldId id="256" r:id="rId8"/>
    <p:sldId id="258" r:id="rId9"/>
    <p:sldId id="260" r:id="rId10"/>
    <p:sldId id="289" r:id="rId11"/>
    <p:sldId id="291" r:id="rId12"/>
    <p:sldId id="265" r:id="rId13"/>
    <p:sldId id="261" r:id="rId14"/>
    <p:sldId id="262" r:id="rId15"/>
    <p:sldId id="263" r:id="rId16"/>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91" d="100"/>
          <a:sy n="91" d="100"/>
        </p:scale>
        <p:origin x="11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57337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image" Target="../media/image5.jpg"/><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8.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4"/>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5"/>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6"/>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7"/>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 id="2147483676" r:id="rId2"/>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048112" y="1695207"/>
            <a:ext cx="11161986" cy="1578893"/>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The use of Seismological, Geodetic and Infrasound</a:t>
            </a:r>
          </a:p>
          <a:p>
            <a:pPr algn="ctr" eaLnBrk="0" hangingPunct="0"/>
            <a:r>
              <a:rPr lang="en-US" sz="1800" b="1" dirty="0">
                <a:solidFill>
                  <a:schemeClr val="bg1"/>
                </a:solidFill>
                <a:latin typeface="Arial" panose="020B0604020202020204" pitchFamily="34" charset="0"/>
              </a:rPr>
              <a:t>techniques for novel integrated monitoring scheme</a:t>
            </a:r>
          </a:p>
          <a:p>
            <a:pPr algn="ctr" eaLnBrk="0" hangingPunct="0"/>
            <a:r>
              <a:rPr lang="en-US" sz="1800" b="1" dirty="0">
                <a:solidFill>
                  <a:schemeClr val="bg1"/>
                </a:solidFill>
                <a:latin typeface="Arial" panose="020B0604020202020204" pitchFamily="34" charset="0"/>
              </a:rPr>
              <a:t>in Nigeria</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Kadiri A. U. </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2957174" y="4298950"/>
            <a:ext cx="3151414" cy="600164"/>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¹Centre for Geodesy and Geodynamics, PMB 11, Toro, Bauchi State, Nigeria</a:t>
            </a:r>
          </a:p>
          <a:p>
            <a:pPr algn="ctr"/>
            <a:endParaRPr lang="en-AT"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16422" y="3186253"/>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P1.2-171</a:t>
            </a:r>
            <a:endParaRPr lang="en-AT" sz="140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0A23138-1537-4EEE-83B8-E4F9F1DC066D}"/>
              </a:ext>
            </a:extLst>
          </p:cNvPr>
          <p:cNvPicPr>
            <a:picLocks noChangeAspect="1"/>
          </p:cNvPicPr>
          <p:nvPr/>
        </p:nvPicPr>
        <p:blipFill>
          <a:blip r:embed="rId3"/>
          <a:stretch>
            <a:fillRect/>
          </a:stretch>
        </p:blipFill>
        <p:spPr>
          <a:xfrm flipV="1">
            <a:off x="4186039" y="3654223"/>
            <a:ext cx="693683" cy="600165"/>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P1.2-171</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6" name="Rectangle 17">
            <a:extLst>
              <a:ext uri="{FF2B5EF4-FFF2-40B4-BE49-F238E27FC236}">
                <a16:creationId xmlns:a16="http://schemas.microsoft.com/office/drawing/2014/main" id="{A07E136B-3F24-40AE-938E-19FA3FC917E6}"/>
              </a:ext>
            </a:extLst>
          </p:cNvPr>
          <p:cNvSpPr>
            <a:spLocks noChangeArrowheads="1"/>
          </p:cNvSpPr>
          <p:nvPr/>
        </p:nvSpPr>
        <p:spPr bwMode="auto">
          <a:xfrm>
            <a:off x="1401647" y="64372"/>
            <a:ext cx="6571929" cy="1634742"/>
          </a:xfrm>
          <a:prstGeom prst="rect">
            <a:avLst/>
          </a:prstGeom>
          <a:noFill/>
          <a:ln w="9525">
            <a:noFill/>
            <a:miter lim="800000"/>
            <a:headEnd/>
            <a:tailEnd/>
          </a:ln>
        </p:spPr>
        <p:txBody>
          <a:bodyPr wrap="square" lIns="18666" tIns="9334" rIns="18666" bIns="9334">
            <a:spAutoFit/>
          </a:bodyPr>
          <a:lstStyle/>
          <a:p>
            <a:pPr algn="just" eaLnBrk="0" hangingPunct="0">
              <a:lnSpc>
                <a:spcPts val="1586"/>
              </a:lnSpc>
            </a:pPr>
            <a:r>
              <a:rPr lang="en-US" sz="1200" b="1" dirty="0">
                <a:solidFill>
                  <a:schemeClr val="bg1"/>
                </a:solidFill>
                <a:latin typeface="Arial" panose="020B0604020202020204" pitchFamily="34" charset="0"/>
              </a:rPr>
              <a:t>                The use of Seismological, Geodetic and Infrasound techniques for novel</a:t>
            </a:r>
          </a:p>
          <a:p>
            <a:pPr algn="just" eaLnBrk="0" hangingPunct="0">
              <a:lnSpc>
                <a:spcPts val="1586"/>
              </a:lnSpc>
            </a:pPr>
            <a:r>
              <a:rPr lang="en-US" sz="1200" b="1" dirty="0">
                <a:solidFill>
                  <a:schemeClr val="bg1"/>
                </a:solidFill>
                <a:latin typeface="Arial" panose="020B0604020202020204" pitchFamily="34" charset="0"/>
              </a:rPr>
              <a:t>                                               integrated monitoring scheme in Nigeria</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Geodesy and Geodynamics, PMB 11, Toro, Bauchi State, Nigeria. Email: umakad@yahoo.com, </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                                ¹Mobile: +2348037122784</a:t>
            </a:r>
          </a:p>
          <a:p>
            <a:pPr algn="just" eaLnBrk="0" hangingPunct="0">
              <a:lnSpc>
                <a:spcPts val="1586"/>
              </a:lnSpc>
            </a:pPr>
            <a:endParaRPr lang="en-US" sz="1200" b="1" dirty="0">
              <a:solidFill>
                <a:schemeClr val="bg1"/>
              </a:solidFill>
              <a:latin typeface="Arial" panose="020B0604020202020204" pitchFamily="34" charset="0"/>
            </a:endParaRPr>
          </a:p>
          <a:p>
            <a:pPr algn="just" eaLnBrk="0" hangingPunct="0">
              <a:lnSpc>
                <a:spcPts val="1586"/>
              </a:lnSpc>
            </a:pPr>
            <a:r>
              <a:rPr lang="en-US" sz="1200" b="1" dirty="0">
                <a:solidFill>
                  <a:schemeClr val="bg1"/>
                </a:solidFill>
                <a:latin typeface="Arial" panose="020B0604020202020204" pitchFamily="34" charset="0"/>
              </a:rPr>
              <a:t>in Nigeria</a:t>
            </a:r>
          </a:p>
          <a:p>
            <a:pPr algn="ctr" eaLnBrk="0" hangingPunct="0">
              <a:lnSpc>
                <a:spcPts val="1586"/>
              </a:lnSpc>
            </a:pPr>
            <a:r>
              <a:rPr lang="en-US" sz="1200" b="1" dirty="0">
                <a:solidFill>
                  <a:schemeClr val="bg1"/>
                </a:solidFill>
                <a:latin typeface="Arial" panose="020B0604020202020204" pitchFamily="34" charset="0"/>
              </a:rPr>
              <a:t>[]</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7" name="TextBox 6">
            <a:extLst>
              <a:ext uri="{FF2B5EF4-FFF2-40B4-BE49-F238E27FC236}">
                <a16:creationId xmlns:a16="http://schemas.microsoft.com/office/drawing/2014/main" id="{5A26B92D-1D6E-4A79-93CC-0D35C17C1BFC}"/>
              </a:ext>
            </a:extLst>
          </p:cNvPr>
          <p:cNvSpPr txBox="1"/>
          <p:nvPr/>
        </p:nvSpPr>
        <p:spPr>
          <a:xfrm>
            <a:off x="415651" y="856628"/>
            <a:ext cx="8543923" cy="4031873"/>
          </a:xfrm>
          <a:prstGeom prst="rect">
            <a:avLst/>
          </a:prstGeom>
          <a:noFill/>
        </p:spPr>
        <p:txBody>
          <a:bodyPr wrap="square">
            <a:spAutoFit/>
          </a:bodyPr>
          <a:lstStyle/>
          <a:p>
            <a:pPr algn="just"/>
            <a:r>
              <a:rPr lang="en-US" sz="1600" dirty="0">
                <a:latin typeface="Arial" panose="020B0604020202020204" pitchFamily="34" charset="0"/>
                <a:cs typeface="Arial" panose="020B0604020202020204" pitchFamily="34" charset="0"/>
              </a:rPr>
              <a:t>Nigeria lies within the West African sub-region and the country is believed to be aseismic in nature. Despite this view by prominent geoscientists, the country has witnessed both historical and instrumental earthquakes from 1933 till date. The recent recorded chains of events with moment magnitudes ranging from 3.0 to 3.4 in Nigeria, were located in Kaduna state and Abuja. Reasons which include shallow faults reactivation by hydraulic fracturing, anthropogenic causes, etc., have been adduced to the recurrent earth tremors in Nigeria. As the events are of small to medium magnitudes, their vibrations felt in different parts of the country were not recorded by the scanty existing seismic stations. This paper therefore, presents a novel integrated approach towards understanding the Nigeria’s seismicity, and enhanced monitoring of seismic hazard through improved recording capability of earthquakes. It outlines a detailed scheme on densification of seismographs collocated with GPS, and deployment of the advanced Infrasound equipment to strategic areas where earth vibrations are frequently observed in Nigeria but not recorded by seismic equipment, etc. The realization of the monitoring scheme would not only assist Nigeria in seismic risk mitigation and holistic planning, but will promote her collaboration with CTBTO and other key partners</a:t>
            </a: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P1.2-171</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id="{669CEFA2-D9A5-4525-BB13-C163FD139556}"/>
              </a:ext>
            </a:extLst>
          </p:cNvPr>
          <p:cNvSpPr>
            <a:spLocks noChangeArrowheads="1"/>
          </p:cNvSpPr>
          <p:nvPr/>
        </p:nvSpPr>
        <p:spPr bwMode="auto">
          <a:xfrm>
            <a:off x="1313793" y="11870"/>
            <a:ext cx="6992343" cy="1634742"/>
          </a:xfrm>
          <a:prstGeom prst="rect">
            <a:avLst/>
          </a:prstGeom>
          <a:noFill/>
          <a:ln w="9525">
            <a:noFill/>
            <a:miter lim="800000"/>
            <a:headEnd/>
            <a:tailEnd/>
          </a:ln>
        </p:spPr>
        <p:txBody>
          <a:bodyPr wrap="square" lIns="18666" tIns="9334" rIns="18666" bIns="9334">
            <a:spAutoFit/>
          </a:bodyPr>
          <a:lstStyle/>
          <a:p>
            <a:pPr algn="just" eaLnBrk="0" hangingPunct="0">
              <a:lnSpc>
                <a:spcPts val="1586"/>
              </a:lnSpc>
            </a:pPr>
            <a:r>
              <a:rPr lang="en-US" sz="1200" b="1" dirty="0">
                <a:solidFill>
                  <a:schemeClr val="bg1"/>
                </a:solidFill>
                <a:latin typeface="Arial" panose="020B0604020202020204" pitchFamily="34" charset="0"/>
              </a:rPr>
              <a:t>                The use of Seismological, Geodetic and Infrasound techniques for novel</a:t>
            </a:r>
          </a:p>
          <a:p>
            <a:pPr algn="just" eaLnBrk="0" hangingPunct="0">
              <a:lnSpc>
                <a:spcPts val="1586"/>
              </a:lnSpc>
            </a:pPr>
            <a:r>
              <a:rPr lang="en-US" sz="1200" b="1" dirty="0">
                <a:solidFill>
                  <a:schemeClr val="bg1"/>
                </a:solidFill>
                <a:latin typeface="Arial" panose="020B0604020202020204" pitchFamily="34" charset="0"/>
              </a:rPr>
              <a:t>                                               integrated monitoring scheme in Nigeria</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Geodesy and Geodynamics, PMB 11, Toro, Bauchi State, Nigeria. Email: umakad@yahoo.com, </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                                ¹Mobile: +2348037122784</a:t>
            </a:r>
          </a:p>
          <a:p>
            <a:pPr algn="just" eaLnBrk="0" hangingPunct="0">
              <a:lnSpc>
                <a:spcPts val="1586"/>
              </a:lnSpc>
            </a:pPr>
            <a:endParaRPr lang="en-US" sz="1200" b="1" dirty="0">
              <a:solidFill>
                <a:schemeClr val="bg1"/>
              </a:solidFill>
              <a:latin typeface="Arial" panose="020B0604020202020204" pitchFamily="34" charset="0"/>
            </a:endParaRPr>
          </a:p>
          <a:p>
            <a:pPr algn="just" eaLnBrk="0" hangingPunct="0">
              <a:lnSpc>
                <a:spcPts val="1586"/>
              </a:lnSpc>
            </a:pPr>
            <a:r>
              <a:rPr lang="en-US" sz="1200" b="1" dirty="0">
                <a:solidFill>
                  <a:schemeClr val="bg1"/>
                </a:solidFill>
                <a:latin typeface="Arial" panose="020B0604020202020204" pitchFamily="34" charset="0"/>
              </a:rPr>
              <a:t>in Nigeria</a:t>
            </a:r>
          </a:p>
          <a:p>
            <a:pPr algn="ctr" eaLnBrk="0" hangingPunct="0">
              <a:lnSpc>
                <a:spcPts val="1586"/>
              </a:lnSpc>
            </a:pPr>
            <a:r>
              <a:rPr lang="en-US" sz="1200" b="1" dirty="0">
                <a:solidFill>
                  <a:schemeClr val="bg1"/>
                </a:solidFill>
                <a:latin typeface="Arial" panose="020B0604020202020204" pitchFamily="34" charset="0"/>
              </a:rPr>
              <a:t>[]</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7" name="TextBox 6">
            <a:extLst>
              <a:ext uri="{FF2B5EF4-FFF2-40B4-BE49-F238E27FC236}">
                <a16:creationId xmlns:a16="http://schemas.microsoft.com/office/drawing/2014/main" id="{752417F7-45EE-4A80-8EBE-276B6638F4D5}"/>
              </a:ext>
            </a:extLst>
          </p:cNvPr>
          <p:cNvSpPr txBox="1"/>
          <p:nvPr/>
        </p:nvSpPr>
        <p:spPr>
          <a:xfrm>
            <a:off x="325821" y="881744"/>
            <a:ext cx="8713075" cy="5016758"/>
          </a:xfrm>
          <a:prstGeom prst="rect">
            <a:avLst/>
          </a:prstGeom>
          <a:noFill/>
        </p:spPr>
        <p:txBody>
          <a:bodyPr wrap="square">
            <a:spAutoFit/>
          </a:bodyPr>
          <a:lstStyle/>
          <a:p>
            <a:pPr marL="285750" indent="-285750"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Like other parts of West Africa, Nigeria is characterized with Stable Crustal Seismicity with no well defined seismotectonic characteristic</a:t>
            </a:r>
          </a:p>
          <a:p>
            <a:pPr algn="just"/>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The country has been witnessing both historical and instrumental earthquakes from 1933.</a:t>
            </a:r>
          </a:p>
          <a:p>
            <a:pPr algn="just"/>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Recent events with moment magnitudes ranging from 3.0 to 3.4, were located in Kaduna and Abuja.</a:t>
            </a:r>
          </a:p>
          <a:p>
            <a:pPr algn="just"/>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The intraplate seismic activities have also been observed in Bayelsa, Rivers and Oyo; with Macroseismic intensity values of IV-V on the Modified Mercalli Scale.  </a:t>
            </a:r>
          </a:p>
          <a:p>
            <a:pPr algn="just"/>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The corresponding local magnitude to the intensities were estimated between 3.0 and 4.0 on the Richter scale. </a:t>
            </a:r>
          </a:p>
          <a:p>
            <a:pPr algn="just"/>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The </a:t>
            </a:r>
            <a:r>
              <a:rPr lang="en-US" sz="1600" dirty="0" err="1">
                <a:latin typeface="Arial" panose="020B0604020202020204" pitchFamily="34" charset="0"/>
                <a:cs typeface="Arial" panose="020B0604020202020204" pitchFamily="34" charset="0"/>
              </a:rPr>
              <a:t>Kwoi</a:t>
            </a:r>
            <a:r>
              <a:rPr lang="en-US" sz="1600" dirty="0">
                <a:latin typeface="Arial" panose="020B0604020202020204" pitchFamily="34" charset="0"/>
                <a:cs typeface="Arial" panose="020B0604020202020204" pitchFamily="34" charset="0"/>
              </a:rPr>
              <a:t> (Kaduna State) and </a:t>
            </a:r>
            <a:r>
              <a:rPr lang="en-US" sz="1600" dirty="0" err="1">
                <a:latin typeface="Arial" panose="020B0604020202020204" pitchFamily="34" charset="0"/>
                <a:cs typeface="Arial" panose="020B0604020202020204" pitchFamily="34" charset="0"/>
              </a:rPr>
              <a:t>Igbogene</a:t>
            </a:r>
            <a:r>
              <a:rPr lang="en-US" sz="1600" dirty="0">
                <a:latin typeface="Arial" panose="020B0604020202020204" pitchFamily="34" charset="0"/>
                <a:cs typeface="Arial" panose="020B0604020202020204" pitchFamily="34" charset="0"/>
              </a:rPr>
              <a:t> (Bayelsa State) earth tremors caused wide spread panic as structures were seriously affected.</a:t>
            </a: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 </a:t>
            </a:r>
            <a:endParaRPr lang="en-US" sz="1600" dirty="0"/>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P1.2-171</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id="{669CEFA2-D9A5-4525-BB13-C163FD139556}"/>
              </a:ext>
            </a:extLst>
          </p:cNvPr>
          <p:cNvSpPr>
            <a:spLocks noChangeArrowheads="1"/>
          </p:cNvSpPr>
          <p:nvPr/>
        </p:nvSpPr>
        <p:spPr bwMode="auto">
          <a:xfrm>
            <a:off x="1313793" y="11870"/>
            <a:ext cx="6992343" cy="1634742"/>
          </a:xfrm>
          <a:prstGeom prst="rect">
            <a:avLst/>
          </a:prstGeom>
          <a:noFill/>
          <a:ln w="9525">
            <a:noFill/>
            <a:miter lim="800000"/>
            <a:headEnd/>
            <a:tailEnd/>
          </a:ln>
        </p:spPr>
        <p:txBody>
          <a:bodyPr wrap="square" lIns="18666" tIns="9334" rIns="18666" bIns="9334">
            <a:spAutoFit/>
          </a:bodyPr>
          <a:lstStyle/>
          <a:p>
            <a:pPr algn="just" eaLnBrk="0" hangingPunct="0">
              <a:lnSpc>
                <a:spcPts val="1586"/>
              </a:lnSpc>
            </a:pPr>
            <a:r>
              <a:rPr lang="en-US" sz="1200" b="1" dirty="0">
                <a:solidFill>
                  <a:schemeClr val="bg1"/>
                </a:solidFill>
                <a:latin typeface="Arial" panose="020B0604020202020204" pitchFamily="34" charset="0"/>
              </a:rPr>
              <a:t>                The use of Seismological, Geodetic and Infrasound techniques for novel</a:t>
            </a:r>
          </a:p>
          <a:p>
            <a:pPr algn="just" eaLnBrk="0" hangingPunct="0">
              <a:lnSpc>
                <a:spcPts val="1586"/>
              </a:lnSpc>
            </a:pPr>
            <a:r>
              <a:rPr lang="en-US" sz="1200" b="1" dirty="0">
                <a:solidFill>
                  <a:schemeClr val="bg1"/>
                </a:solidFill>
                <a:latin typeface="Arial" panose="020B0604020202020204" pitchFamily="34" charset="0"/>
              </a:rPr>
              <a:t>                                               integrated monitoring scheme in Nigeria</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Geodesy and Geodynamics, PMB 11, Toro, Bauchi State, Nigeria. Email: umakad@yahoo.com, </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                                ¹Mobile: +2348037122784</a:t>
            </a:r>
          </a:p>
          <a:p>
            <a:pPr algn="just" eaLnBrk="0" hangingPunct="0">
              <a:lnSpc>
                <a:spcPts val="1586"/>
              </a:lnSpc>
            </a:pPr>
            <a:endParaRPr lang="en-US" sz="1200" b="1" dirty="0">
              <a:solidFill>
                <a:schemeClr val="bg1"/>
              </a:solidFill>
              <a:latin typeface="Arial" panose="020B0604020202020204" pitchFamily="34" charset="0"/>
            </a:endParaRPr>
          </a:p>
          <a:p>
            <a:pPr algn="just" eaLnBrk="0" hangingPunct="0">
              <a:lnSpc>
                <a:spcPts val="1586"/>
              </a:lnSpc>
            </a:pPr>
            <a:r>
              <a:rPr lang="en-US" sz="1200" b="1" dirty="0">
                <a:solidFill>
                  <a:schemeClr val="bg1"/>
                </a:solidFill>
                <a:latin typeface="Arial" panose="020B0604020202020204" pitchFamily="34" charset="0"/>
              </a:rPr>
              <a:t>in Nigeria</a:t>
            </a:r>
          </a:p>
          <a:p>
            <a:pPr algn="ctr" eaLnBrk="0" hangingPunct="0">
              <a:lnSpc>
                <a:spcPts val="1586"/>
              </a:lnSpc>
            </a:pPr>
            <a:r>
              <a:rPr lang="en-US" sz="1200" b="1" dirty="0">
                <a:solidFill>
                  <a:schemeClr val="bg1"/>
                </a:solidFill>
                <a:latin typeface="Arial" panose="020B0604020202020204" pitchFamily="34" charset="0"/>
              </a:rPr>
              <a:t>[]</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pic>
        <p:nvPicPr>
          <p:cNvPr id="2" name="Picture 1">
            <a:extLst>
              <a:ext uri="{FF2B5EF4-FFF2-40B4-BE49-F238E27FC236}">
                <a16:creationId xmlns:a16="http://schemas.microsoft.com/office/drawing/2014/main" id="{A1630224-27A0-490C-8C6B-EEBA548D30C0}"/>
              </a:ext>
            </a:extLst>
          </p:cNvPr>
          <p:cNvPicPr>
            <a:picLocks noChangeAspect="1"/>
          </p:cNvPicPr>
          <p:nvPr/>
        </p:nvPicPr>
        <p:blipFill rotWithShape="1">
          <a:blip r:embed="rId2"/>
          <a:srcRect l="13604" t="3510" r="19161"/>
          <a:stretch/>
        </p:blipFill>
        <p:spPr>
          <a:xfrm>
            <a:off x="323600" y="1477940"/>
            <a:ext cx="3141607" cy="2918650"/>
          </a:xfrm>
          <a:prstGeom prst="rect">
            <a:avLst/>
          </a:prstGeom>
        </p:spPr>
      </p:pic>
      <p:pic>
        <p:nvPicPr>
          <p:cNvPr id="7" name="Picture 1">
            <a:extLst>
              <a:ext uri="{FF2B5EF4-FFF2-40B4-BE49-F238E27FC236}">
                <a16:creationId xmlns:a16="http://schemas.microsoft.com/office/drawing/2014/main" id="{3CABB241-2E56-4C1B-B20D-A736C3F0B5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67" r="11938"/>
          <a:stretch/>
        </p:blipFill>
        <p:spPr bwMode="auto">
          <a:xfrm rot="5400000">
            <a:off x="3759794" y="828498"/>
            <a:ext cx="1839313" cy="234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05C4AF15-5A8B-4798-9754-822AE1C352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39" r="12251"/>
          <a:stretch/>
        </p:blipFill>
        <p:spPr bwMode="auto">
          <a:xfrm>
            <a:off x="3532075" y="3026979"/>
            <a:ext cx="2321103" cy="159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117296DE-5A8C-48C0-BBAA-295D1BB443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95" r="12144"/>
          <a:stretch/>
        </p:blipFill>
        <p:spPr bwMode="auto">
          <a:xfrm>
            <a:off x="5986913" y="3026979"/>
            <a:ext cx="2621059" cy="159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a:extLst>
              <a:ext uri="{FF2B5EF4-FFF2-40B4-BE49-F238E27FC236}">
                <a16:creationId xmlns:a16="http://schemas.microsoft.com/office/drawing/2014/main" id="{594BD3EB-F215-4422-8176-EE1750EBE6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324" r="12405"/>
          <a:stretch/>
        </p:blipFill>
        <p:spPr bwMode="auto">
          <a:xfrm>
            <a:off x="5985032" y="1082568"/>
            <a:ext cx="2621059" cy="183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D4D2003-C673-4D90-B8F8-9C324F8BA123}"/>
              </a:ext>
            </a:extLst>
          </p:cNvPr>
          <p:cNvSpPr/>
          <p:nvPr/>
        </p:nvSpPr>
        <p:spPr>
          <a:xfrm>
            <a:off x="3930794" y="4573496"/>
            <a:ext cx="4542526" cy="281231"/>
          </a:xfrm>
          <a:prstGeom prst="rect">
            <a:avLst/>
          </a:prstGeom>
        </p:spPr>
        <p:txBody>
          <a:bodyPr wrap="none">
            <a:spAutoFit/>
          </a:bodyPr>
          <a:lstStyle/>
          <a:p>
            <a:pPr>
              <a:lnSpc>
                <a:spcPct val="107000"/>
              </a:lnSpc>
              <a:spcAft>
                <a:spcPts val="800"/>
              </a:spcAft>
            </a:pPr>
            <a:r>
              <a:rPr lang="en-CA" sz="1200" dirty="0">
                <a:latin typeface="Calibri" panose="020F0502020204030204" pitchFamily="34" charset="0"/>
                <a:ea typeface="Calibri" panose="020F0502020204030204" pitchFamily="34" charset="0"/>
                <a:cs typeface="Times New Roman" panose="02020603050405020304" pitchFamily="18" charset="0"/>
              </a:rPr>
              <a:t>Cracks on Some buildings in Bayelsa state affected by the earthquakes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E0C8E192-E843-416E-92C0-F62B6BDADD83}"/>
              </a:ext>
            </a:extLst>
          </p:cNvPr>
          <p:cNvSpPr/>
          <p:nvPr/>
        </p:nvSpPr>
        <p:spPr>
          <a:xfrm>
            <a:off x="283149" y="881744"/>
            <a:ext cx="2684902" cy="312650"/>
          </a:xfrm>
          <a:prstGeom prst="rect">
            <a:avLst/>
          </a:prstGeom>
        </p:spPr>
        <p:txBody>
          <a:bodyPr wrap="none">
            <a:spAutoFit/>
          </a:bodyPr>
          <a:lstStyle/>
          <a:p>
            <a:pPr>
              <a:lnSpc>
                <a:spcPct val="107000"/>
              </a:lnSpc>
              <a:spcAft>
                <a:spcPts val="800"/>
              </a:spcAft>
            </a:pPr>
            <a:r>
              <a:rPr lang="en-CA" sz="1400" b="1" dirty="0">
                <a:latin typeface="Calibri" panose="020F0502020204030204" pitchFamily="34" charset="0"/>
                <a:ea typeface="Calibri" panose="020F0502020204030204" pitchFamily="34" charset="0"/>
                <a:cs typeface="Times New Roman" panose="02020603050405020304" pitchFamily="18" charset="0"/>
              </a:rPr>
              <a:t>Impacts of earthquakes in Nigeria</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0" name="Picture 4" descr="C:\Users\Afegbua\Desktop\NIGERIA_SEISMICITY.jpg"/>
          <p:cNvPicPr>
            <a:picLocks noChangeAspect="1" noChangeArrowheads="1"/>
          </p:cNvPicPr>
          <p:nvPr/>
        </p:nvPicPr>
        <p:blipFill>
          <a:blip r:embed="rId2" cstate="print"/>
          <a:srcRect/>
          <a:stretch>
            <a:fillRect/>
          </a:stretch>
        </p:blipFill>
        <p:spPr bwMode="auto">
          <a:xfrm>
            <a:off x="285505" y="1114097"/>
            <a:ext cx="4916053" cy="3461631"/>
          </a:xfrm>
          <a:prstGeom prst="rect">
            <a:avLst/>
          </a:prstGeom>
          <a:noFill/>
        </p:spPr>
      </p:pic>
      <p:grpSp>
        <p:nvGrpSpPr>
          <p:cNvPr id="2" name="Group 1">
            <a:extLst>
              <a:ext uri="{FF2B5EF4-FFF2-40B4-BE49-F238E27FC236}">
                <a16:creationId xmlns:a16="http://schemas.microsoft.com/office/drawing/2014/main" id="{7B2C9BD2-9F08-4D92-8E4A-03DE9C1D7D39}"/>
              </a:ext>
            </a:extLst>
          </p:cNvPr>
          <p:cNvGrpSpPr/>
          <p:nvPr/>
        </p:nvGrpSpPr>
        <p:grpSpPr>
          <a:xfrm>
            <a:off x="572829" y="1114098"/>
            <a:ext cx="8151125" cy="3611916"/>
            <a:chOff x="572829" y="1114098"/>
            <a:chExt cx="8151125" cy="3611916"/>
          </a:xfrm>
        </p:grpSpPr>
        <p:sp>
          <p:nvSpPr>
            <p:cNvPr id="3" name="Rectangle 2"/>
            <p:cNvSpPr/>
            <p:nvPr/>
          </p:nvSpPr>
          <p:spPr>
            <a:xfrm>
              <a:off x="572829" y="3176379"/>
              <a:ext cx="697627" cy="369332"/>
            </a:xfrm>
            <a:prstGeom prst="rect">
              <a:avLst/>
            </a:prstGeom>
          </p:spPr>
          <p:txBody>
            <a:bodyPr wrap="none">
              <a:spAutoFit/>
            </a:bodyPr>
            <a:lstStyle/>
            <a:p>
              <a:r>
                <a:rPr lang="en-US" sz="1800" dirty="0">
                  <a:solidFill>
                    <a:srgbClr val="FF0000"/>
                  </a:solidFill>
                  <a:latin typeface="Arial" pitchFamily="34" charset="0"/>
                  <a:ea typeface="Calibri" pitchFamily="34" charset="0"/>
                  <a:cs typeface="Arial" pitchFamily="34" charset="0"/>
                </a:rPr>
                <a:t>2009</a:t>
              </a:r>
              <a:endParaRPr lang="en-US" sz="265" dirty="0"/>
            </a:p>
          </p:txBody>
        </p:sp>
        <p:sp>
          <p:nvSpPr>
            <p:cNvPr id="4" name="Flowchart: Connector 3"/>
            <p:cNvSpPr/>
            <p:nvPr/>
          </p:nvSpPr>
          <p:spPr>
            <a:xfrm>
              <a:off x="2661378" y="2592622"/>
              <a:ext cx="141348" cy="1402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
            </a:p>
          </p:txBody>
        </p:sp>
        <p:sp>
          <p:nvSpPr>
            <p:cNvPr id="5" name="Rectangle 4"/>
            <p:cNvSpPr/>
            <p:nvPr/>
          </p:nvSpPr>
          <p:spPr>
            <a:xfrm>
              <a:off x="2704731" y="2513357"/>
              <a:ext cx="697627" cy="369332"/>
            </a:xfrm>
            <a:prstGeom prst="rect">
              <a:avLst/>
            </a:prstGeom>
          </p:spPr>
          <p:txBody>
            <a:bodyPr wrap="none">
              <a:spAutoFit/>
            </a:bodyPr>
            <a:lstStyle/>
            <a:p>
              <a:r>
                <a:rPr lang="en-US" sz="1800" dirty="0">
                  <a:solidFill>
                    <a:srgbClr val="FF0000"/>
                  </a:solidFill>
                  <a:latin typeface="Arial" pitchFamily="34" charset="0"/>
                  <a:ea typeface="Calibri" pitchFamily="34" charset="0"/>
                  <a:cs typeface="Arial" pitchFamily="34" charset="0"/>
                </a:rPr>
                <a:t>2018</a:t>
              </a:r>
              <a:endParaRPr lang="en-US" sz="265" dirty="0"/>
            </a:p>
          </p:txBody>
        </p:sp>
        <p:sp>
          <p:nvSpPr>
            <p:cNvPr id="10" name="Flowchart: Connector 9"/>
            <p:cNvSpPr/>
            <p:nvPr/>
          </p:nvSpPr>
          <p:spPr>
            <a:xfrm>
              <a:off x="2802726" y="2217340"/>
              <a:ext cx="141348" cy="1402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
            </a:p>
          </p:txBody>
        </p:sp>
        <p:sp>
          <p:nvSpPr>
            <p:cNvPr id="6" name="Rectangle 5"/>
            <p:cNvSpPr/>
            <p:nvPr/>
          </p:nvSpPr>
          <p:spPr>
            <a:xfrm>
              <a:off x="2175773" y="2007658"/>
              <a:ext cx="697627" cy="369332"/>
            </a:xfrm>
            <a:prstGeom prst="rect">
              <a:avLst/>
            </a:prstGeom>
          </p:spPr>
          <p:txBody>
            <a:bodyPr wrap="none">
              <a:spAutoFit/>
            </a:bodyPr>
            <a:lstStyle/>
            <a:p>
              <a:r>
                <a:rPr lang="en-US" sz="1800" dirty="0">
                  <a:solidFill>
                    <a:srgbClr val="FF0000"/>
                  </a:solidFill>
                  <a:latin typeface="Arial" pitchFamily="34" charset="0"/>
                  <a:ea typeface="Calibri" pitchFamily="34" charset="0"/>
                  <a:cs typeface="Arial" pitchFamily="34" charset="0"/>
                </a:rPr>
                <a:t>2016</a:t>
              </a:r>
              <a:endParaRPr lang="en-US" sz="265" dirty="0"/>
            </a:p>
          </p:txBody>
        </p:sp>
        <p:pic>
          <p:nvPicPr>
            <p:cNvPr id="11" name="Picture 1">
              <a:extLst>
                <a:ext uri="{FF2B5EF4-FFF2-40B4-BE49-F238E27FC236}">
                  <a16:creationId xmlns:a16="http://schemas.microsoft.com/office/drawing/2014/main" id="{BDA6F946-DB2D-4A1A-9CFA-489C68EF3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282" y="1114098"/>
              <a:ext cx="3205889" cy="206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U-Turn 7">
              <a:extLst>
                <a:ext uri="{FF2B5EF4-FFF2-40B4-BE49-F238E27FC236}">
                  <a16:creationId xmlns:a16="http://schemas.microsoft.com/office/drawing/2014/main" id="{97C5201E-F9FC-410A-BEBA-78E7B56DB90A}"/>
                </a:ext>
              </a:extLst>
            </p:cNvPr>
            <p:cNvSpPr/>
            <p:nvPr/>
          </p:nvSpPr>
          <p:spPr>
            <a:xfrm>
              <a:off x="2873400" y="1198225"/>
              <a:ext cx="3651550" cy="65836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
                <a:solidFill>
                  <a:schemeClr val="tx1"/>
                </a:solidFill>
              </a:endParaRPr>
            </a:p>
          </p:txBody>
        </p:sp>
        <p:sp>
          <p:nvSpPr>
            <p:cNvPr id="9" name="Arrow: Right 8">
              <a:extLst>
                <a:ext uri="{FF2B5EF4-FFF2-40B4-BE49-F238E27FC236}">
                  <a16:creationId xmlns:a16="http://schemas.microsoft.com/office/drawing/2014/main" id="{784DD873-3F76-4788-8CCC-75C07BC20FCF}"/>
                </a:ext>
              </a:extLst>
            </p:cNvPr>
            <p:cNvSpPr/>
            <p:nvPr/>
          </p:nvSpPr>
          <p:spPr>
            <a:xfrm rot="5400000">
              <a:off x="2800070" y="1851060"/>
              <a:ext cx="32653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
            </a:p>
          </p:txBody>
        </p:sp>
        <p:sp>
          <p:nvSpPr>
            <p:cNvPr id="13" name="Rectangle 12">
              <a:extLst>
                <a:ext uri="{FF2B5EF4-FFF2-40B4-BE49-F238E27FC236}">
                  <a16:creationId xmlns:a16="http://schemas.microsoft.com/office/drawing/2014/main" id="{6E3A4CBA-F504-47D4-B027-6E1A4DA6AD81}"/>
                </a:ext>
              </a:extLst>
            </p:cNvPr>
            <p:cNvSpPr/>
            <p:nvPr/>
          </p:nvSpPr>
          <p:spPr>
            <a:xfrm>
              <a:off x="5259223" y="3556463"/>
              <a:ext cx="3464731" cy="1169551"/>
            </a:xfrm>
            <a:prstGeom prst="rect">
              <a:avLst/>
            </a:prstGeom>
          </p:spPr>
          <p:txBody>
            <a:bodyPr wrap="none">
              <a:spAutoFit/>
            </a:bodyPr>
            <a:lstStyle/>
            <a:p>
              <a:pPr algn="just"/>
              <a:r>
                <a:rPr lang="en-US" sz="1400" b="1" dirty="0">
                  <a:solidFill>
                    <a:srgbClr val="222222"/>
                  </a:solidFill>
                  <a:latin typeface="arial" panose="020B0604020202020204" pitchFamily="34" charset="0"/>
                </a:rPr>
                <a:t>Need for Continuous monitoring </a:t>
              </a:r>
            </a:p>
            <a:p>
              <a:pPr marL="214313" indent="-214313" algn="just">
                <a:buFont typeface="Wingdings" panose="05000000000000000000" pitchFamily="2" charset="2"/>
                <a:buChar char="q"/>
              </a:pPr>
              <a:r>
                <a:rPr lang="en-US" sz="1400" dirty="0">
                  <a:solidFill>
                    <a:srgbClr val="222222"/>
                  </a:solidFill>
                  <a:latin typeface="arial" panose="020B0604020202020204" pitchFamily="34" charset="0"/>
                </a:rPr>
                <a:t>To mitigate disaster risks</a:t>
              </a:r>
            </a:p>
            <a:p>
              <a:pPr marL="214313" indent="-214313" algn="just">
                <a:buFont typeface="Wingdings" panose="05000000000000000000" pitchFamily="2" charset="2"/>
                <a:buChar char="q"/>
              </a:pPr>
              <a:r>
                <a:rPr lang="en-US" sz="1400" dirty="0">
                  <a:solidFill>
                    <a:srgbClr val="222222"/>
                  </a:solidFill>
                  <a:latin typeface="arial" panose="020B0604020202020204" pitchFamily="34" charset="0"/>
                </a:rPr>
                <a:t>Planning &amp; Development</a:t>
              </a:r>
            </a:p>
            <a:p>
              <a:pPr marL="214313" indent="-214313" algn="just">
                <a:buFont typeface="Wingdings" panose="05000000000000000000" pitchFamily="2" charset="2"/>
                <a:buChar char="q"/>
              </a:pPr>
              <a:r>
                <a:rPr lang="en-US" sz="1400" dirty="0">
                  <a:solidFill>
                    <a:srgbClr val="222222"/>
                  </a:solidFill>
                  <a:latin typeface="arial" panose="020B0604020202020204" pitchFamily="34" charset="0"/>
                </a:rPr>
                <a:t>Research</a:t>
              </a:r>
            </a:p>
            <a:p>
              <a:pPr marL="214313" indent="-214313" algn="just">
                <a:buFont typeface="Wingdings" panose="05000000000000000000" pitchFamily="2" charset="2"/>
                <a:buChar char="q"/>
              </a:pPr>
              <a:r>
                <a:rPr lang="en-US" sz="1400" dirty="0">
                  <a:solidFill>
                    <a:srgbClr val="222222"/>
                  </a:solidFill>
                  <a:latin typeface="arial" panose="020B0604020202020204" pitchFamily="34" charset="0"/>
                </a:rPr>
                <a:t>Local and International collaborations</a:t>
              </a:r>
            </a:p>
          </p:txBody>
        </p:sp>
      </p:grpSp>
      <p:sp>
        <p:nvSpPr>
          <p:cNvPr id="16" name="TextBox 15">
            <a:extLst>
              <a:ext uri="{FF2B5EF4-FFF2-40B4-BE49-F238E27FC236}">
                <a16:creationId xmlns:a16="http://schemas.microsoft.com/office/drawing/2014/main" id="{B934BB89-AE09-4717-8DC5-4DEDDB88279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P1.2-171</a:t>
            </a:r>
          </a:p>
        </p:txBody>
      </p:sp>
      <p:sp>
        <p:nvSpPr>
          <p:cNvPr id="17" name="Rectangle 17">
            <a:extLst>
              <a:ext uri="{FF2B5EF4-FFF2-40B4-BE49-F238E27FC236}">
                <a16:creationId xmlns:a16="http://schemas.microsoft.com/office/drawing/2014/main" id="{C45EE28F-8514-4830-9745-3E4D0BCF3368}"/>
              </a:ext>
            </a:extLst>
          </p:cNvPr>
          <p:cNvSpPr>
            <a:spLocks noChangeArrowheads="1"/>
          </p:cNvSpPr>
          <p:nvPr/>
        </p:nvSpPr>
        <p:spPr bwMode="auto">
          <a:xfrm>
            <a:off x="1625600" y="11870"/>
            <a:ext cx="6992343" cy="1430199"/>
          </a:xfrm>
          <a:prstGeom prst="rect">
            <a:avLst/>
          </a:prstGeom>
          <a:noFill/>
          <a:ln w="9525">
            <a:noFill/>
            <a:miter lim="800000"/>
            <a:headEnd/>
            <a:tailEnd/>
          </a:ln>
        </p:spPr>
        <p:txBody>
          <a:bodyPr wrap="square" lIns="18666" tIns="9334" rIns="18666" bIns="9334">
            <a:spAutoFit/>
          </a:bodyPr>
          <a:lstStyle/>
          <a:p>
            <a:pPr algn="just" eaLnBrk="0" hangingPunct="0">
              <a:lnSpc>
                <a:spcPts val="1586"/>
              </a:lnSpc>
            </a:pPr>
            <a:r>
              <a:rPr lang="en-US" sz="1200" b="1" dirty="0">
                <a:solidFill>
                  <a:schemeClr val="bg1"/>
                </a:solidFill>
                <a:latin typeface="Arial" panose="020B0604020202020204" pitchFamily="34" charset="0"/>
              </a:rPr>
              <a:t>                The use of Seismological, Geodetic and Infrasound techniques for novel</a:t>
            </a:r>
          </a:p>
          <a:p>
            <a:pPr algn="just" eaLnBrk="0" hangingPunct="0">
              <a:lnSpc>
                <a:spcPts val="1586"/>
              </a:lnSpc>
            </a:pPr>
            <a:r>
              <a:rPr lang="en-US" sz="1200" b="1" dirty="0">
                <a:solidFill>
                  <a:schemeClr val="bg1"/>
                </a:solidFill>
                <a:latin typeface="Arial" panose="020B0604020202020204" pitchFamily="34" charset="0"/>
              </a:rPr>
              <a:t>                                               integrated monitoring scheme in Nigeria</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Geodesy and Geodynamics, PMB 11, Toro, Bauchi State, Nigeria. Email: umakad@yahoo.com, </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                                ¹Mobile: +2348037122784</a:t>
            </a:r>
          </a:p>
          <a:p>
            <a:pPr algn="just" eaLnBrk="0" hangingPunct="0">
              <a:lnSpc>
                <a:spcPts val="1586"/>
              </a:lnSpc>
            </a:pPr>
            <a:endParaRPr lang="en-US" sz="1200" b="1" dirty="0">
              <a:solidFill>
                <a:schemeClr val="bg1"/>
              </a:solidFill>
              <a:latin typeface="Arial" panose="020B0604020202020204" pitchFamily="34" charset="0"/>
            </a:endParaRPr>
          </a:p>
          <a:p>
            <a:pPr algn="ctr" eaLnBrk="0" hangingPunct="0">
              <a:lnSpc>
                <a:spcPts val="1586"/>
              </a:lnSpc>
            </a:pPr>
            <a:r>
              <a:rPr lang="en-US" sz="1200" b="1" dirty="0">
                <a:solidFill>
                  <a:schemeClr val="bg1"/>
                </a:solidFill>
                <a:latin typeface="Arial" panose="020B0604020202020204" pitchFamily="34" charset="0"/>
              </a:rPr>
              <a:t>[]</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grpSp>
        <p:nvGrpSpPr>
          <p:cNvPr id="18" name="Group 17">
            <a:extLst>
              <a:ext uri="{FF2B5EF4-FFF2-40B4-BE49-F238E27FC236}">
                <a16:creationId xmlns:a16="http://schemas.microsoft.com/office/drawing/2014/main" id="{8AF693EF-DC05-498A-9B18-DE22D2EC4598}"/>
              </a:ext>
            </a:extLst>
          </p:cNvPr>
          <p:cNvGrpSpPr/>
          <p:nvPr/>
        </p:nvGrpSpPr>
        <p:grpSpPr>
          <a:xfrm>
            <a:off x="1581311" y="2378576"/>
            <a:ext cx="6799489" cy="973226"/>
            <a:chOff x="1581311" y="2378576"/>
            <a:chExt cx="6799489" cy="973226"/>
          </a:xfrm>
        </p:grpSpPr>
        <p:sp>
          <p:nvSpPr>
            <p:cNvPr id="12" name="Rectangle 11">
              <a:extLst>
                <a:ext uri="{FF2B5EF4-FFF2-40B4-BE49-F238E27FC236}">
                  <a16:creationId xmlns:a16="http://schemas.microsoft.com/office/drawing/2014/main" id="{DE52499B-3C18-44F1-AE93-31D4A6F817B9}"/>
                </a:ext>
              </a:extLst>
            </p:cNvPr>
            <p:cNvSpPr/>
            <p:nvPr/>
          </p:nvSpPr>
          <p:spPr>
            <a:xfrm>
              <a:off x="5291493" y="3074803"/>
              <a:ext cx="3089307" cy="276999"/>
            </a:xfrm>
            <a:prstGeom prst="rect">
              <a:avLst/>
            </a:prstGeom>
          </p:spPr>
          <p:txBody>
            <a:bodyPr wrap="none">
              <a:spAutoFit/>
            </a:bodyPr>
            <a:lstStyle/>
            <a:p>
              <a:r>
                <a:rPr lang="en-US" sz="1200" dirty="0">
                  <a:latin typeface="Times New Roman" panose="02020603050405020304" pitchFamily="18" charset="0"/>
                  <a:ea typeface="Calibri" panose="020F0502020204030204" pitchFamily="34" charset="0"/>
                </a:rPr>
                <a:t>Seismograms of the first earthquake in Kaduna</a:t>
              </a:r>
              <a:endParaRPr lang="en-CA" sz="1200" dirty="0"/>
            </a:p>
          </p:txBody>
        </p:sp>
        <p:sp>
          <p:nvSpPr>
            <p:cNvPr id="19" name="TextBox 18">
              <a:extLst>
                <a:ext uri="{FF2B5EF4-FFF2-40B4-BE49-F238E27FC236}">
                  <a16:creationId xmlns:a16="http://schemas.microsoft.com/office/drawing/2014/main" id="{69BD8B5F-6485-4616-8B9B-01AE841308A0}"/>
                </a:ext>
              </a:extLst>
            </p:cNvPr>
            <p:cNvSpPr txBox="1"/>
            <p:nvPr/>
          </p:nvSpPr>
          <p:spPr>
            <a:xfrm>
              <a:off x="1581311" y="2378576"/>
              <a:ext cx="1445172" cy="281295"/>
            </a:xfrm>
            <a:prstGeom prst="rect">
              <a:avLst/>
            </a:prstGeom>
            <a:noFill/>
          </p:spPr>
          <p:txBody>
            <a:bodyPr wrap="square">
              <a:spAutoFit/>
            </a:bodyPr>
            <a:lstStyle/>
            <a:p>
              <a:pPr algn="just" eaLnBrk="0" hangingPunct="0">
                <a:lnSpc>
                  <a:spcPts val="1586"/>
                </a:lnSpc>
              </a:pPr>
              <a:r>
                <a:rPr lang="en-US" sz="1200" b="1" dirty="0">
                  <a:solidFill>
                    <a:schemeClr val="bg1"/>
                  </a:solidFill>
                  <a:latin typeface="Arial" panose="020B0604020202020204" pitchFamily="34" charset="0"/>
                </a:rPr>
                <a:t>Nigeria</a:t>
              </a:r>
            </a:p>
          </p:txBody>
        </p:sp>
      </p:grpSp>
      <p:sp>
        <p:nvSpPr>
          <p:cNvPr id="20" name="Rectangle 19">
            <a:extLst>
              <a:ext uri="{FF2B5EF4-FFF2-40B4-BE49-F238E27FC236}">
                <a16:creationId xmlns:a16="http://schemas.microsoft.com/office/drawing/2014/main" id="{1B1CB7D7-5D53-4932-A540-593BE820BB9B}"/>
              </a:ext>
            </a:extLst>
          </p:cNvPr>
          <p:cNvSpPr/>
          <p:nvPr/>
        </p:nvSpPr>
        <p:spPr>
          <a:xfrm>
            <a:off x="195569" y="802896"/>
            <a:ext cx="7928927" cy="307777"/>
          </a:xfrm>
          <a:prstGeom prst="rect">
            <a:avLst/>
          </a:prstGeom>
        </p:spPr>
        <p:txBody>
          <a:bodyPr wrap="square">
            <a:spAutoFit/>
          </a:bodyPr>
          <a:lstStyle/>
          <a:p>
            <a:r>
              <a:rPr lang="en-US" sz="1400" b="1" dirty="0">
                <a:latin typeface="Times New Roman" panose="02020603050405020304" pitchFamily="18" charset="0"/>
              </a:rPr>
              <a:t>Historical and Instrumental Seismicity in Nigeria </a:t>
            </a:r>
            <a:endParaRPr lang="en-CA" sz="1400" b="1" dirty="0"/>
          </a:p>
        </p:txBody>
      </p:sp>
      <p:sp>
        <p:nvSpPr>
          <p:cNvPr id="21" name="TextBox 20">
            <a:extLst>
              <a:ext uri="{FF2B5EF4-FFF2-40B4-BE49-F238E27FC236}">
                <a16:creationId xmlns:a16="http://schemas.microsoft.com/office/drawing/2014/main" id="{84C60077-C138-49B4-A108-C0B63A936E0A}"/>
              </a:ext>
            </a:extLst>
          </p:cNvPr>
          <p:cNvSpPr txBox="1"/>
          <p:nvPr/>
        </p:nvSpPr>
        <p:spPr>
          <a:xfrm>
            <a:off x="135620" y="4496631"/>
            <a:ext cx="4783221" cy="261610"/>
          </a:xfrm>
          <a:prstGeom prst="rect">
            <a:avLst/>
          </a:prstGeom>
          <a:noFill/>
        </p:spPr>
        <p:txBody>
          <a:bodyPr wrap="square">
            <a:spAutoFit/>
          </a:bodyPr>
          <a:lstStyle/>
          <a:p>
            <a:r>
              <a:rPr lang="en-US" sz="1100" dirty="0">
                <a:solidFill>
                  <a:srgbClr val="FF0000"/>
                </a:solidFill>
                <a:latin typeface="Arial" panose="020B0604020202020204" pitchFamily="34" charset="0"/>
                <a:cs typeface="Arial" panose="020B0604020202020204" pitchFamily="34" charset="0"/>
              </a:rPr>
              <a:t>2009, 2016 and 2018 events were recorded by seismic stations in Nigeria</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12265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P1.2-171</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id="{669CEFA2-D9A5-4525-BB13-C163FD139556}"/>
              </a:ext>
            </a:extLst>
          </p:cNvPr>
          <p:cNvSpPr>
            <a:spLocks noChangeArrowheads="1"/>
          </p:cNvSpPr>
          <p:nvPr/>
        </p:nvSpPr>
        <p:spPr bwMode="auto">
          <a:xfrm>
            <a:off x="1313793" y="11870"/>
            <a:ext cx="6992343" cy="1634742"/>
          </a:xfrm>
          <a:prstGeom prst="rect">
            <a:avLst/>
          </a:prstGeom>
          <a:noFill/>
          <a:ln w="9525">
            <a:noFill/>
            <a:miter lim="800000"/>
            <a:headEnd/>
            <a:tailEnd/>
          </a:ln>
        </p:spPr>
        <p:txBody>
          <a:bodyPr wrap="square" lIns="18666" tIns="9334" rIns="18666" bIns="9334">
            <a:spAutoFit/>
          </a:bodyPr>
          <a:lstStyle/>
          <a:p>
            <a:pPr algn="just" eaLnBrk="0" hangingPunct="0">
              <a:lnSpc>
                <a:spcPts val="1586"/>
              </a:lnSpc>
            </a:pPr>
            <a:r>
              <a:rPr lang="en-US" sz="1200" b="1" dirty="0">
                <a:solidFill>
                  <a:schemeClr val="bg1"/>
                </a:solidFill>
                <a:latin typeface="Arial" panose="020B0604020202020204" pitchFamily="34" charset="0"/>
              </a:rPr>
              <a:t>                The use of Seismological, Geodetic and Infrasound techniques for novel</a:t>
            </a:r>
          </a:p>
          <a:p>
            <a:pPr algn="just" eaLnBrk="0" hangingPunct="0">
              <a:lnSpc>
                <a:spcPts val="1586"/>
              </a:lnSpc>
            </a:pPr>
            <a:r>
              <a:rPr lang="en-US" sz="1200" b="1" dirty="0">
                <a:solidFill>
                  <a:schemeClr val="bg1"/>
                </a:solidFill>
                <a:latin typeface="Arial" panose="020B0604020202020204" pitchFamily="34" charset="0"/>
              </a:rPr>
              <a:t>                                               integrated monitoring scheme in Nigeria</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Geodesy and Geodynamics, PMB 11, Toro, Bauchi State, Nigeria. Email: umakad@yahoo.com, </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                                ¹Mobile: +2348037122784</a:t>
            </a:r>
          </a:p>
          <a:p>
            <a:pPr algn="just" eaLnBrk="0" hangingPunct="0">
              <a:lnSpc>
                <a:spcPts val="1586"/>
              </a:lnSpc>
            </a:pPr>
            <a:endParaRPr lang="en-US" sz="1200" b="1" dirty="0">
              <a:solidFill>
                <a:schemeClr val="bg1"/>
              </a:solidFill>
              <a:latin typeface="Arial" panose="020B0604020202020204" pitchFamily="34" charset="0"/>
            </a:endParaRPr>
          </a:p>
          <a:p>
            <a:pPr algn="just" eaLnBrk="0" hangingPunct="0">
              <a:lnSpc>
                <a:spcPts val="1586"/>
              </a:lnSpc>
            </a:pPr>
            <a:r>
              <a:rPr lang="en-US" sz="1200" b="1" dirty="0">
                <a:solidFill>
                  <a:schemeClr val="bg1"/>
                </a:solidFill>
                <a:latin typeface="Arial" panose="020B0604020202020204" pitchFamily="34" charset="0"/>
              </a:rPr>
              <a:t>in Nigeria</a:t>
            </a:r>
          </a:p>
          <a:p>
            <a:pPr algn="ctr" eaLnBrk="0" hangingPunct="0">
              <a:lnSpc>
                <a:spcPts val="1586"/>
              </a:lnSpc>
            </a:pPr>
            <a:r>
              <a:rPr lang="en-US" sz="1200" b="1" dirty="0">
                <a:solidFill>
                  <a:schemeClr val="bg1"/>
                </a:solidFill>
                <a:latin typeface="Arial" panose="020B0604020202020204" pitchFamily="34" charset="0"/>
              </a:rPr>
              <a:t>[]</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5" name="Rectangle 4">
            <a:extLst>
              <a:ext uri="{FF2B5EF4-FFF2-40B4-BE49-F238E27FC236}">
                <a16:creationId xmlns:a16="http://schemas.microsoft.com/office/drawing/2014/main" id="{032DC85D-2955-43FF-A65C-E9F72C0F4B71}"/>
              </a:ext>
            </a:extLst>
          </p:cNvPr>
          <p:cNvSpPr/>
          <p:nvPr/>
        </p:nvSpPr>
        <p:spPr>
          <a:xfrm>
            <a:off x="383223" y="952969"/>
            <a:ext cx="7922913" cy="470000"/>
          </a:xfrm>
          <a:prstGeom prst="rect">
            <a:avLst/>
          </a:prstGeom>
        </p:spPr>
        <p:txBody>
          <a:bodyPr wrap="square">
            <a:spAutoFit/>
          </a:bodyPr>
          <a:lstStyle/>
          <a:p>
            <a:pPr>
              <a:lnSpc>
                <a:spcPct val="107000"/>
              </a:lnSpc>
              <a:spcAft>
                <a:spcPts val="800"/>
              </a:spcAft>
            </a:pPr>
            <a:r>
              <a:rPr lang="en-CA" sz="2400" b="1" dirty="0">
                <a:latin typeface="Calibri" panose="020F0502020204030204" pitchFamily="34" charset="0"/>
                <a:ea typeface="Calibri" panose="020F0502020204030204" pitchFamily="34" charset="0"/>
                <a:cs typeface="Times New Roman" panose="02020603050405020304" pitchFamily="18" charset="0"/>
              </a:rPr>
              <a:t>Causes of Intraplate earthquakes in Nigeria </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8EA97D0-DF31-4D30-A562-7EE6BE8B4F0C}"/>
              </a:ext>
            </a:extLst>
          </p:cNvPr>
          <p:cNvSpPr txBox="1"/>
          <p:nvPr/>
        </p:nvSpPr>
        <p:spPr>
          <a:xfrm>
            <a:off x="383219" y="1609259"/>
            <a:ext cx="8666185" cy="738664"/>
          </a:xfrm>
          <a:prstGeom prst="rect">
            <a:avLst/>
          </a:prstGeom>
          <a:noFill/>
        </p:spPr>
        <p:txBody>
          <a:bodyPr wrap="square">
            <a:spAutoFit/>
          </a:bodyPr>
          <a:lstStyle/>
          <a:p>
            <a:pPr marL="285750" indent="-285750">
              <a:buFont typeface="Wingdings" panose="05000000000000000000" pitchFamily="2" charset="2"/>
              <a:buChar char="q"/>
            </a:pPr>
            <a:r>
              <a:rPr lang="en-US" sz="1400" dirty="0">
                <a:latin typeface="Arial" panose="020B0604020202020204" pitchFamily="34" charset="0"/>
                <a:ea typeface="Calibri" panose="020F0502020204030204" pitchFamily="34" charset="0"/>
                <a:cs typeface="Arial" panose="020B0604020202020204" pitchFamily="34" charset="0"/>
              </a:rPr>
              <a:t>R</a:t>
            </a:r>
            <a:r>
              <a:rPr lang="en-US" sz="1400" dirty="0">
                <a:effectLst/>
                <a:latin typeface="Arial" panose="020B0604020202020204" pitchFamily="34" charset="0"/>
                <a:ea typeface="Calibri" panose="020F0502020204030204" pitchFamily="34" charset="0"/>
                <a:cs typeface="Arial" panose="020B0604020202020204" pitchFamily="34" charset="0"/>
              </a:rPr>
              <a:t>eactivation of the underlying faults, </a:t>
            </a:r>
            <a:r>
              <a:rPr lang="en-US" sz="1400" dirty="0">
                <a:latin typeface="Arial" panose="020B0604020202020204" pitchFamily="34" charset="0"/>
                <a:ea typeface="Calibri" panose="020F0502020204030204" pitchFamily="34" charset="0"/>
                <a:cs typeface="Arial" panose="020B0604020202020204" pitchFamily="34" charset="0"/>
              </a:rPr>
              <a:t>likely </a:t>
            </a:r>
            <a:r>
              <a:rPr lang="en-US" sz="1400" dirty="0">
                <a:effectLst/>
                <a:latin typeface="Arial" panose="020B0604020202020204" pitchFamily="34" charset="0"/>
                <a:ea typeface="Calibri" panose="020F0502020204030204" pitchFamily="34" charset="0"/>
                <a:cs typeface="Arial" panose="020B0604020202020204" pitchFamily="34" charset="0"/>
              </a:rPr>
              <a:t>triggered by man-made activities.</a:t>
            </a:r>
          </a:p>
          <a:p>
            <a:pPr marL="285750" indent="-285750">
              <a:buFont typeface="Wingdings" panose="05000000000000000000" pitchFamily="2" charset="2"/>
              <a:buChar char="q"/>
            </a:pPr>
            <a:endParaRPr lang="en-US"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en-US" sz="1400" dirty="0">
                <a:effectLst/>
                <a:latin typeface="Arial" panose="020B0604020202020204" pitchFamily="34" charset="0"/>
                <a:ea typeface="Calibri" panose="020F0502020204030204" pitchFamily="34" charset="0"/>
                <a:cs typeface="Arial" panose="020B0604020202020204" pitchFamily="34" charset="0"/>
              </a:rPr>
              <a:t>Tectonic activities which resulted in the sudden release of tectonic stresses. </a:t>
            </a:r>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F73DC9B-3AB0-494C-91BC-5BCBDBA2B626}"/>
              </a:ext>
            </a:extLst>
          </p:cNvPr>
          <p:cNvSpPr txBox="1"/>
          <p:nvPr/>
        </p:nvSpPr>
        <p:spPr>
          <a:xfrm>
            <a:off x="383220" y="2506139"/>
            <a:ext cx="8666185" cy="1894365"/>
          </a:xfrm>
          <a:prstGeom prst="rect">
            <a:avLst/>
          </a:prstGeom>
          <a:noFill/>
        </p:spPr>
        <p:txBody>
          <a:bodyPr wrap="square">
            <a:spAutoFit/>
          </a:bodyPr>
          <a:lstStyle/>
          <a:p>
            <a:pPr marL="285750" marR="0" indent="-285750" algn="just">
              <a:lnSpc>
                <a:spcPct val="107000"/>
              </a:lnSpc>
              <a:spcBef>
                <a:spcPts val="0"/>
              </a:spcBef>
              <a:spcAft>
                <a:spcPts val="800"/>
              </a:spcAft>
              <a:buFont typeface="Wingdings" panose="05000000000000000000" pitchFamily="2" charset="2"/>
              <a:buChar char="q"/>
            </a:pPr>
            <a:r>
              <a:rPr lang="en-US" sz="1400" dirty="0">
                <a:effectLst/>
                <a:latin typeface="Arial" panose="020B0604020202020204" pitchFamily="34" charset="0"/>
                <a:ea typeface="Calibri" panose="020F0502020204030204" pitchFamily="34" charset="0"/>
                <a:cs typeface="Arial" panose="020B0604020202020204" pitchFamily="34" charset="0"/>
              </a:rPr>
              <a:t>In general, the geographical location of the cratons, the principal stress on the Nigeria’s Basement Complex rocks occur between the West African Craton and Congo Craton, acting WNW-ESE in the basement rocks (Murat, 1988). This may also be responsible for earthquakes in Nigeria</a:t>
            </a:r>
          </a:p>
          <a:p>
            <a:pPr marL="285750" marR="0" indent="-285750" algn="just">
              <a:lnSpc>
                <a:spcPct val="107000"/>
              </a:lnSpc>
              <a:spcBef>
                <a:spcPts val="0"/>
              </a:spcBef>
              <a:spcAft>
                <a:spcPts val="800"/>
              </a:spcAft>
              <a:buFont typeface="Wingdings" panose="05000000000000000000" pitchFamily="2" charset="2"/>
              <a:buChar char="q"/>
            </a:pPr>
            <a:r>
              <a:rPr lang="en-US" sz="1400" dirty="0">
                <a:effectLst/>
                <a:latin typeface="Arial" panose="020B0604020202020204" pitchFamily="34" charset="0"/>
                <a:ea typeface="Calibri" panose="020F0502020204030204" pitchFamily="34" charset="0"/>
                <a:cs typeface="Arial" panose="020B0604020202020204" pitchFamily="34" charset="0"/>
              </a:rPr>
              <a:t>Linking Oceanic Fracture Zones with Fractures on land within Nigeria (Onuoha, 1988) may also serve as conduit for inland earth tremors in Nigeria.</a:t>
            </a:r>
          </a:p>
          <a:p>
            <a:pPr marL="285750" marR="0" indent="-285750" algn="just">
              <a:lnSpc>
                <a:spcPct val="107000"/>
              </a:lnSpc>
              <a:spcBef>
                <a:spcPts val="0"/>
              </a:spcBef>
              <a:spcAft>
                <a:spcPts val="800"/>
              </a:spcAft>
              <a:buFont typeface="Wingdings" panose="05000000000000000000" pitchFamily="2" charset="2"/>
              <a:buChar char="q"/>
            </a:pPr>
            <a:r>
              <a:rPr lang="en-US" sz="1400" dirty="0">
                <a:latin typeface="Arial" panose="020B0604020202020204" pitchFamily="34" charset="0"/>
                <a:ea typeface="Calibri" panose="020F0502020204030204" pitchFamily="34" charset="0"/>
                <a:cs typeface="Arial" panose="020B0604020202020204" pitchFamily="34" charset="0"/>
              </a:rPr>
              <a:t>L</a:t>
            </a:r>
            <a:r>
              <a:rPr lang="en-US" sz="1400" dirty="0">
                <a:effectLst/>
                <a:latin typeface="Arial" panose="020B0604020202020204" pitchFamily="34" charset="0"/>
                <a:ea typeface="Calibri" panose="020F0502020204030204" pitchFamily="34" charset="0"/>
                <a:cs typeface="Arial" panose="020B0604020202020204" pitchFamily="34" charset="0"/>
              </a:rPr>
              <a:t>arge volume of water caused reduction of friction along fault lines which can quicken slip along fault plains.</a:t>
            </a:r>
          </a:p>
        </p:txBody>
      </p:sp>
    </p:spTree>
    <p:extLst>
      <p:ext uri="{BB962C8B-B14F-4D97-AF65-F5344CB8AC3E}">
        <p14:creationId xmlns:p14="http://schemas.microsoft.com/office/powerpoint/2010/main" val="250542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P1.2-171</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31FC5471-861E-4DCE-A5E7-3538BCA876EA}"/>
              </a:ext>
            </a:extLst>
          </p:cNvPr>
          <p:cNvSpPr>
            <a:spLocks noChangeArrowheads="1"/>
          </p:cNvSpPr>
          <p:nvPr/>
        </p:nvSpPr>
        <p:spPr bwMode="auto">
          <a:xfrm>
            <a:off x="1481959" y="11870"/>
            <a:ext cx="6824177" cy="1634742"/>
          </a:xfrm>
          <a:prstGeom prst="rect">
            <a:avLst/>
          </a:prstGeom>
          <a:noFill/>
          <a:ln w="9525">
            <a:noFill/>
            <a:miter lim="800000"/>
            <a:headEnd/>
            <a:tailEnd/>
          </a:ln>
        </p:spPr>
        <p:txBody>
          <a:bodyPr wrap="square" lIns="18666" tIns="9334" rIns="18666" bIns="9334">
            <a:spAutoFit/>
          </a:bodyPr>
          <a:lstStyle/>
          <a:p>
            <a:pPr algn="just" eaLnBrk="0" hangingPunct="0">
              <a:lnSpc>
                <a:spcPts val="1586"/>
              </a:lnSpc>
            </a:pPr>
            <a:r>
              <a:rPr lang="en-US" sz="1200" b="1" dirty="0">
                <a:solidFill>
                  <a:schemeClr val="bg1"/>
                </a:solidFill>
                <a:latin typeface="Arial" panose="020B0604020202020204" pitchFamily="34" charset="0"/>
              </a:rPr>
              <a:t>                The use of Seismological, Geodetic and Infrasound techniques for novel</a:t>
            </a:r>
          </a:p>
          <a:p>
            <a:pPr algn="just" eaLnBrk="0" hangingPunct="0">
              <a:lnSpc>
                <a:spcPts val="1586"/>
              </a:lnSpc>
            </a:pPr>
            <a:r>
              <a:rPr lang="en-US" sz="1200" b="1" dirty="0">
                <a:solidFill>
                  <a:schemeClr val="bg1"/>
                </a:solidFill>
                <a:latin typeface="Arial" panose="020B0604020202020204" pitchFamily="34" charset="0"/>
              </a:rPr>
              <a:t>                                               integrated monitoring scheme in Nigeria</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Geodesy and Geodynamics, PMB 11, Toro, Bauchi State, Nigeria. Email: umakad@yahoo.com, </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                                ¹Mobile: +2348037122784</a:t>
            </a:r>
          </a:p>
          <a:p>
            <a:pPr algn="just" eaLnBrk="0" hangingPunct="0">
              <a:lnSpc>
                <a:spcPts val="1586"/>
              </a:lnSpc>
            </a:pPr>
            <a:endParaRPr lang="en-US" sz="1200" b="1" dirty="0">
              <a:solidFill>
                <a:schemeClr val="bg1"/>
              </a:solidFill>
              <a:latin typeface="Arial" panose="020B0604020202020204" pitchFamily="34" charset="0"/>
            </a:endParaRPr>
          </a:p>
          <a:p>
            <a:pPr algn="just" eaLnBrk="0" hangingPunct="0">
              <a:lnSpc>
                <a:spcPts val="1586"/>
              </a:lnSpc>
            </a:pPr>
            <a:r>
              <a:rPr lang="en-US" sz="1200" b="1" dirty="0">
                <a:solidFill>
                  <a:schemeClr val="bg1"/>
                </a:solidFill>
                <a:latin typeface="Arial" panose="020B0604020202020204" pitchFamily="34" charset="0"/>
              </a:rPr>
              <a:t>in Nigeria</a:t>
            </a:r>
          </a:p>
          <a:p>
            <a:pPr algn="ctr" eaLnBrk="0" hangingPunct="0">
              <a:lnSpc>
                <a:spcPts val="1586"/>
              </a:lnSpc>
            </a:pPr>
            <a:r>
              <a:rPr lang="en-US" sz="1200" b="1" dirty="0">
                <a:solidFill>
                  <a:schemeClr val="bg1"/>
                </a:solidFill>
                <a:latin typeface="Arial" panose="020B0604020202020204" pitchFamily="34" charset="0"/>
              </a:rPr>
              <a:t>[]</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5" name="TextBox 4">
            <a:extLst>
              <a:ext uri="{FF2B5EF4-FFF2-40B4-BE49-F238E27FC236}">
                <a16:creationId xmlns:a16="http://schemas.microsoft.com/office/drawing/2014/main" id="{9B48D59A-6C97-49F4-8E3F-3A6C3E87D341}"/>
              </a:ext>
            </a:extLst>
          </p:cNvPr>
          <p:cNvSpPr txBox="1"/>
          <p:nvPr/>
        </p:nvSpPr>
        <p:spPr>
          <a:xfrm>
            <a:off x="330667" y="1059729"/>
            <a:ext cx="3284892" cy="3841052"/>
          </a:xfrm>
          <a:prstGeom prst="rect">
            <a:avLst/>
          </a:prstGeom>
          <a:noFill/>
        </p:spPr>
        <p:txBody>
          <a:bodyPr wrap="square">
            <a:spAutoFit/>
          </a:bodyPr>
          <a:lstStyle/>
          <a:p>
            <a:pPr marL="285750" marR="0" indent="-285750" algn="just">
              <a:lnSpc>
                <a:spcPct val="107000"/>
              </a:lnSpc>
              <a:spcBef>
                <a:spcPts val="0"/>
              </a:spcBef>
              <a:spcAft>
                <a:spcPts val="800"/>
              </a:spcAft>
              <a:buFont typeface="Wingdings" panose="05000000000000000000" pitchFamily="2" charset="2"/>
              <a:buChar char="q"/>
            </a:pPr>
            <a:r>
              <a:rPr lang="en-US" sz="1400" dirty="0">
                <a:effectLst/>
                <a:latin typeface="Arial" panose="020B0604020202020204" pitchFamily="34" charset="0"/>
                <a:ea typeface="Calibri" panose="020F0502020204030204" pitchFamily="34" charset="0"/>
                <a:cs typeface="Arial" panose="020B0604020202020204" pitchFamily="34" charset="0"/>
              </a:rPr>
              <a:t>Geological and Geophysical techniques were used to delineate existing faults in Nigeria</a:t>
            </a:r>
          </a:p>
          <a:p>
            <a:pPr marL="285750" marR="0" indent="-285750" algn="just">
              <a:lnSpc>
                <a:spcPct val="107000"/>
              </a:lnSpc>
              <a:spcBef>
                <a:spcPts val="0"/>
              </a:spcBef>
              <a:spcAft>
                <a:spcPts val="800"/>
              </a:spcAft>
              <a:buFont typeface="Wingdings" panose="05000000000000000000" pitchFamily="2" charset="2"/>
              <a:buChar char="q"/>
            </a:pPr>
            <a:r>
              <a:rPr lang="en-US" sz="1400" dirty="0">
                <a:effectLst/>
                <a:latin typeface="Arial" panose="020B0604020202020204" pitchFamily="34" charset="0"/>
                <a:ea typeface="Calibri" panose="020F0502020204030204" pitchFamily="34" charset="0"/>
                <a:cs typeface="Arial" panose="020B0604020202020204" pitchFamily="34" charset="0"/>
              </a:rPr>
              <a:t>Seismographic equipment were installed in triangulations in three main zones (Northern, South-Western, South-Eastern Nigeria) for continuous </a:t>
            </a:r>
            <a:r>
              <a:rPr lang="en-US" sz="1400" dirty="0">
                <a:latin typeface="Arial" panose="020B0604020202020204" pitchFamily="34" charset="0"/>
                <a:ea typeface="Calibri" panose="020F0502020204030204" pitchFamily="34" charset="0"/>
                <a:cs typeface="Arial" panose="020B0604020202020204" pitchFamily="34" charset="0"/>
              </a:rPr>
              <a:t>monitoring (See fig. Right)</a:t>
            </a:r>
          </a:p>
          <a:p>
            <a:pPr marL="285750" marR="0" indent="-285750" algn="just">
              <a:lnSpc>
                <a:spcPct val="107000"/>
              </a:lnSpc>
              <a:spcBef>
                <a:spcPts val="0"/>
              </a:spcBef>
              <a:spcAft>
                <a:spcPts val="800"/>
              </a:spcAft>
              <a:buFont typeface="Wingdings" panose="05000000000000000000" pitchFamily="2" charset="2"/>
              <a:buChar char="q"/>
            </a:pPr>
            <a:r>
              <a:rPr lang="en-US" sz="1400" dirty="0">
                <a:latin typeface="Arial" panose="020B0604020202020204" pitchFamily="34" charset="0"/>
                <a:ea typeface="Calibri" panose="020F0502020204030204" pitchFamily="34" charset="0"/>
                <a:cs typeface="Arial" panose="020B0604020202020204" pitchFamily="34" charset="0"/>
              </a:rPr>
              <a:t>In regions where seismic activities are pronounced; densification of seismic equipment and co-located with GPS; deployment of Infrasound equipment</a:t>
            </a:r>
          </a:p>
          <a:p>
            <a:pPr marL="0" marR="0" algn="just">
              <a:lnSpc>
                <a:spcPct val="107000"/>
              </a:lnSpc>
              <a:spcBef>
                <a:spcPts val="0"/>
              </a:spcBef>
              <a:spcAft>
                <a:spcPts val="8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4A7181B-9D55-48C4-835F-EDF24E7436F4}"/>
              </a:ext>
            </a:extLst>
          </p:cNvPr>
          <p:cNvPicPr/>
          <p:nvPr/>
        </p:nvPicPr>
        <p:blipFill>
          <a:blip r:embed="rId2" cstate="print"/>
          <a:srcRect l="2072" t="36053" r="2701" b="11247"/>
          <a:stretch>
            <a:fillRect/>
          </a:stretch>
        </p:blipFill>
        <p:spPr bwMode="auto">
          <a:xfrm>
            <a:off x="3767960" y="881743"/>
            <a:ext cx="4939861" cy="3662671"/>
          </a:xfrm>
          <a:prstGeom prst="rect">
            <a:avLst/>
          </a:prstGeom>
          <a:noFill/>
          <a:ln w="9525">
            <a:noFill/>
            <a:miter lim="800000"/>
            <a:headEnd/>
            <a:tailEnd/>
          </a:ln>
        </p:spPr>
      </p:pic>
      <p:sp>
        <p:nvSpPr>
          <p:cNvPr id="8" name="TextBox 7">
            <a:extLst>
              <a:ext uri="{FF2B5EF4-FFF2-40B4-BE49-F238E27FC236}">
                <a16:creationId xmlns:a16="http://schemas.microsoft.com/office/drawing/2014/main" id="{28E20836-B6B5-428F-95AD-548DBF3BAE6B}"/>
              </a:ext>
            </a:extLst>
          </p:cNvPr>
          <p:cNvSpPr txBox="1"/>
          <p:nvPr/>
        </p:nvSpPr>
        <p:spPr>
          <a:xfrm>
            <a:off x="3767960" y="4454826"/>
            <a:ext cx="5291958" cy="430887"/>
          </a:xfrm>
          <a:prstGeom prst="rect">
            <a:avLst/>
          </a:prstGeom>
          <a:noFill/>
        </p:spPr>
        <p:txBody>
          <a:bodyPr wrap="square">
            <a:spAutoFit/>
          </a:bodyPr>
          <a:lstStyle/>
          <a:p>
            <a:r>
              <a:rPr lang="en-US" sz="1100" dirty="0">
                <a:solidFill>
                  <a:srgbClr val="FF0000"/>
                </a:solidFill>
                <a:latin typeface="Arial" panose="020B0604020202020204" pitchFamily="34" charset="0"/>
                <a:cs typeface="Arial" panose="020B0604020202020204" pitchFamily="34" charset="0"/>
              </a:rPr>
              <a:t>Map of Nigeria and locations of existing (Red stars) and planned (Blue stars) stations. </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P1.2-171</a:t>
            </a:r>
            <a:endParaRPr lang="en-US"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0E11A143-71E7-46DB-A5D3-DCCC6CC76DDF}"/>
              </a:ext>
            </a:extLst>
          </p:cNvPr>
          <p:cNvSpPr>
            <a:spLocks noChangeArrowheads="1"/>
          </p:cNvSpPr>
          <p:nvPr/>
        </p:nvSpPr>
        <p:spPr bwMode="auto">
          <a:xfrm>
            <a:off x="1625600" y="11870"/>
            <a:ext cx="6582439" cy="1634742"/>
          </a:xfrm>
          <a:prstGeom prst="rect">
            <a:avLst/>
          </a:prstGeom>
          <a:noFill/>
          <a:ln w="9525">
            <a:noFill/>
            <a:miter lim="800000"/>
            <a:headEnd/>
            <a:tailEnd/>
          </a:ln>
        </p:spPr>
        <p:txBody>
          <a:bodyPr wrap="square" lIns="18666" tIns="9334" rIns="18666" bIns="9334">
            <a:spAutoFit/>
          </a:bodyPr>
          <a:lstStyle/>
          <a:p>
            <a:pPr algn="just" eaLnBrk="0" hangingPunct="0">
              <a:lnSpc>
                <a:spcPts val="1586"/>
              </a:lnSpc>
            </a:pPr>
            <a:r>
              <a:rPr lang="en-US" sz="1200" b="1" dirty="0">
                <a:solidFill>
                  <a:schemeClr val="bg1"/>
                </a:solidFill>
                <a:latin typeface="Arial" panose="020B0604020202020204" pitchFamily="34" charset="0"/>
              </a:rPr>
              <a:t>                The use of Seismological, Geodetic and Infrasound techniques for novel</a:t>
            </a:r>
          </a:p>
          <a:p>
            <a:pPr algn="just" eaLnBrk="0" hangingPunct="0">
              <a:lnSpc>
                <a:spcPts val="1586"/>
              </a:lnSpc>
            </a:pPr>
            <a:r>
              <a:rPr lang="en-US" sz="1200" b="1" dirty="0">
                <a:solidFill>
                  <a:schemeClr val="bg1"/>
                </a:solidFill>
                <a:latin typeface="Arial" panose="020B0604020202020204" pitchFamily="34" charset="0"/>
              </a:rPr>
              <a:t>                                               integrated monitoring scheme in Nigeria</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Geodesy and Geodynamics, PMB 11, Toro, Bauchi State, Nigeria. Email: umakad@yahoo.com, </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                                ¹Mobile: +2348037122784</a:t>
            </a:r>
          </a:p>
          <a:p>
            <a:pPr algn="just" eaLnBrk="0" hangingPunct="0">
              <a:lnSpc>
                <a:spcPts val="1586"/>
              </a:lnSpc>
            </a:pPr>
            <a:endParaRPr lang="en-US" sz="1200" b="1" dirty="0">
              <a:solidFill>
                <a:schemeClr val="bg1"/>
              </a:solidFill>
              <a:latin typeface="Arial" panose="020B0604020202020204" pitchFamily="34" charset="0"/>
            </a:endParaRPr>
          </a:p>
          <a:p>
            <a:pPr algn="just" eaLnBrk="0" hangingPunct="0">
              <a:lnSpc>
                <a:spcPts val="1586"/>
              </a:lnSpc>
            </a:pPr>
            <a:r>
              <a:rPr lang="en-US" sz="1200" b="1" dirty="0">
                <a:solidFill>
                  <a:schemeClr val="bg1"/>
                </a:solidFill>
                <a:latin typeface="Arial" panose="020B0604020202020204" pitchFamily="34" charset="0"/>
              </a:rPr>
              <a:t>in Nigeria</a:t>
            </a:r>
          </a:p>
          <a:p>
            <a:pPr algn="ctr" eaLnBrk="0" hangingPunct="0">
              <a:lnSpc>
                <a:spcPts val="1586"/>
              </a:lnSpc>
            </a:pPr>
            <a:r>
              <a:rPr lang="en-US" sz="1200" b="1" dirty="0">
                <a:solidFill>
                  <a:schemeClr val="bg1"/>
                </a:solidFill>
                <a:latin typeface="Arial" panose="020B0604020202020204" pitchFamily="34" charset="0"/>
              </a:rPr>
              <a:t>[]</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8" name="TextBox 7">
            <a:extLst>
              <a:ext uri="{FF2B5EF4-FFF2-40B4-BE49-F238E27FC236}">
                <a16:creationId xmlns:a16="http://schemas.microsoft.com/office/drawing/2014/main" id="{91E84334-0B74-4015-9E2C-1E321C682EB5}"/>
              </a:ext>
            </a:extLst>
          </p:cNvPr>
          <p:cNvSpPr txBox="1"/>
          <p:nvPr/>
        </p:nvSpPr>
        <p:spPr>
          <a:xfrm>
            <a:off x="365233" y="1044966"/>
            <a:ext cx="5016063" cy="214482"/>
          </a:xfrm>
          <a:prstGeom prst="rect">
            <a:avLst/>
          </a:prstGeom>
          <a:noFill/>
        </p:spPr>
        <p:txBody>
          <a:bodyPr wrap="square">
            <a:spAutoFit/>
          </a:bodyPr>
          <a:lstStyle/>
          <a:p>
            <a:pPr marL="342900" marR="0" lvl="0" indent="-342900" algn="just">
              <a:lnSpc>
                <a:spcPct val="107000"/>
              </a:lnSpc>
              <a:spcBef>
                <a:spcPts val="0"/>
              </a:spcBef>
              <a:spcAft>
                <a:spcPts val="800"/>
              </a:spcAft>
              <a:buFont typeface="Courier New" panose="02070309020205020404" pitchFamily="49" charset="0"/>
              <a:buChar char="o"/>
            </a:pPr>
            <a:endParaRPr lang="en-CA" sz="8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2E98D94-24E3-4547-9C8E-7A5D5297E7AD}"/>
              </a:ext>
            </a:extLst>
          </p:cNvPr>
          <p:cNvPicPr/>
          <p:nvPr/>
        </p:nvPicPr>
        <p:blipFill rotWithShape="1">
          <a:blip r:embed="rId2">
            <a:extLst>
              <a:ext uri="{28A0092B-C50C-407E-A947-70E740481C1C}">
                <a14:useLocalDpi xmlns:a14="http://schemas.microsoft.com/office/drawing/2010/main" val="0"/>
              </a:ext>
            </a:extLst>
          </a:blip>
          <a:srcRect l="34916" t="8535" r="2684"/>
          <a:stretch/>
        </p:blipFill>
        <p:spPr bwMode="auto">
          <a:xfrm>
            <a:off x="2951940" y="1044966"/>
            <a:ext cx="5582460" cy="3719254"/>
          </a:xfrm>
          <a:prstGeom prst="rect">
            <a:avLst/>
          </a:prstGeom>
          <a:noFill/>
          <a:ln w="25400" cmpd="dbl">
            <a:solidFill>
              <a:srgbClr val="B1256E"/>
            </a:solid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04E32AF0-AB88-4492-AEEE-4805C3789CC6}"/>
              </a:ext>
            </a:extLst>
          </p:cNvPr>
          <p:cNvSpPr/>
          <p:nvPr/>
        </p:nvSpPr>
        <p:spPr>
          <a:xfrm>
            <a:off x="383223" y="1212994"/>
            <a:ext cx="2391508" cy="2964209"/>
          </a:xfrm>
          <a:prstGeom prst="rect">
            <a:avLst/>
          </a:prstGeom>
        </p:spPr>
        <p:txBody>
          <a:bodyPr wrap="square">
            <a:spAutoFit/>
          </a:bodyPr>
          <a:lstStyle/>
          <a:p>
            <a:pPr>
              <a:lnSpc>
                <a:spcPct val="107000"/>
              </a:lnSpc>
              <a:spcAft>
                <a:spcPts val="800"/>
              </a:spcAft>
            </a:pPr>
            <a:r>
              <a:rPr lang="en-CA" sz="2200" dirty="0">
                <a:latin typeface="Arial" panose="020B0604020202020204" pitchFamily="34" charset="0"/>
                <a:ea typeface="Calibri" panose="020F0502020204030204" pitchFamily="34" charset="0"/>
                <a:cs typeface="Arial" panose="020B0604020202020204" pitchFamily="34" charset="0"/>
              </a:rPr>
              <a:t>Map of Nigeria showing complex features that make up the Integrated seismic  monitoring system in Nigeria </a:t>
            </a:r>
            <a:endParaRPr lang="en-CA"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634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P1.2-171</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a16="http://schemas.microsoft.com/office/drawing/2014/main" id="{33E2674F-C179-411D-AEC8-E1F99D12D908}"/>
              </a:ext>
            </a:extLst>
          </p:cNvPr>
          <p:cNvSpPr>
            <a:spLocks noChangeArrowheads="1"/>
          </p:cNvSpPr>
          <p:nvPr/>
        </p:nvSpPr>
        <p:spPr bwMode="auto">
          <a:xfrm>
            <a:off x="1723696" y="11870"/>
            <a:ext cx="6582439" cy="1634742"/>
          </a:xfrm>
          <a:prstGeom prst="rect">
            <a:avLst/>
          </a:prstGeom>
          <a:noFill/>
          <a:ln w="9525">
            <a:noFill/>
            <a:miter lim="800000"/>
            <a:headEnd/>
            <a:tailEnd/>
          </a:ln>
        </p:spPr>
        <p:txBody>
          <a:bodyPr wrap="square" lIns="18666" tIns="9334" rIns="18666" bIns="9334">
            <a:spAutoFit/>
          </a:bodyPr>
          <a:lstStyle/>
          <a:p>
            <a:pPr algn="just" eaLnBrk="0" hangingPunct="0">
              <a:lnSpc>
                <a:spcPts val="1586"/>
              </a:lnSpc>
            </a:pPr>
            <a:r>
              <a:rPr lang="en-US" sz="1200" b="1" dirty="0">
                <a:solidFill>
                  <a:schemeClr val="bg1"/>
                </a:solidFill>
                <a:latin typeface="Arial" panose="020B0604020202020204" pitchFamily="34" charset="0"/>
              </a:rPr>
              <a:t>                The use of Seismological, Geodetic and Infrasound techniques for novel</a:t>
            </a:r>
          </a:p>
          <a:p>
            <a:pPr algn="just" eaLnBrk="0" hangingPunct="0">
              <a:lnSpc>
                <a:spcPts val="1586"/>
              </a:lnSpc>
            </a:pPr>
            <a:r>
              <a:rPr lang="en-US" sz="1200" b="1" dirty="0">
                <a:solidFill>
                  <a:schemeClr val="bg1"/>
                </a:solidFill>
                <a:latin typeface="Arial" panose="020B0604020202020204" pitchFamily="34" charset="0"/>
              </a:rPr>
              <a:t>                                               integrated monitoring scheme in Nigeria</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Geodesy and Geodynamics, PMB 11, Toro, Bauchi State, Nigeria. Email: umakad@yahoo.com, </a:t>
            </a:r>
          </a:p>
          <a:p>
            <a:pPr marL="0" marR="0" lvl="0" indent="0" algn="ctr" defTabSz="89714" rtl="0" eaLnBrk="0" fontAlgn="auto" latinLnBrk="0" hangingPunct="0">
              <a:lnSpc>
                <a:spcPts val="1586"/>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Avenir Book" charset="0"/>
                <a:cs typeface="+mn-cs"/>
              </a:rPr>
              <a:t>                                ¹Mobile: +2348037122784</a:t>
            </a:r>
          </a:p>
          <a:p>
            <a:pPr algn="just" eaLnBrk="0" hangingPunct="0">
              <a:lnSpc>
                <a:spcPts val="1586"/>
              </a:lnSpc>
            </a:pPr>
            <a:endParaRPr lang="en-US" sz="1200" b="1" dirty="0">
              <a:solidFill>
                <a:schemeClr val="bg1"/>
              </a:solidFill>
              <a:latin typeface="Arial" panose="020B0604020202020204" pitchFamily="34" charset="0"/>
            </a:endParaRPr>
          </a:p>
          <a:p>
            <a:pPr algn="just" eaLnBrk="0" hangingPunct="0">
              <a:lnSpc>
                <a:spcPts val="1586"/>
              </a:lnSpc>
            </a:pPr>
            <a:r>
              <a:rPr lang="en-US" sz="1200" b="1" dirty="0">
                <a:solidFill>
                  <a:schemeClr val="bg1"/>
                </a:solidFill>
                <a:latin typeface="Arial" panose="020B0604020202020204" pitchFamily="34" charset="0"/>
              </a:rPr>
              <a:t>in Nigeria</a:t>
            </a:r>
          </a:p>
          <a:p>
            <a:pPr algn="ctr" eaLnBrk="0" hangingPunct="0">
              <a:lnSpc>
                <a:spcPts val="1586"/>
              </a:lnSpc>
            </a:pPr>
            <a:r>
              <a:rPr lang="en-US" sz="1200" b="1" dirty="0">
                <a:solidFill>
                  <a:schemeClr val="bg1"/>
                </a:solidFill>
                <a:latin typeface="Arial" panose="020B0604020202020204" pitchFamily="34" charset="0"/>
              </a:rPr>
              <a:t>[]</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7" name="Rectangle 1">
            <a:extLst>
              <a:ext uri="{FF2B5EF4-FFF2-40B4-BE49-F238E27FC236}">
                <a16:creationId xmlns:a16="http://schemas.microsoft.com/office/drawing/2014/main" id="{EAD673A8-4F08-4805-B8F6-2078AD94C785}"/>
              </a:ext>
            </a:extLst>
          </p:cNvPr>
          <p:cNvSpPr>
            <a:spLocks noChangeArrowheads="1"/>
          </p:cNvSpPr>
          <p:nvPr/>
        </p:nvSpPr>
        <p:spPr bwMode="auto">
          <a:xfrm>
            <a:off x="365233" y="1028616"/>
            <a:ext cx="8459841" cy="357251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285750" indent="-285750" algn="just" defTabSz="685800" fontAlgn="base">
              <a:spcBef>
                <a:spcPct val="0"/>
              </a:spcBef>
              <a:spcAft>
                <a:spcPct val="0"/>
              </a:spcAft>
              <a:buFont typeface="Wingdings" panose="05000000000000000000" pitchFamily="2" charset="2"/>
              <a:buChar char="q"/>
              <a:tabLst>
                <a:tab pos="342900" algn="l"/>
              </a:tabLst>
            </a:pPr>
            <a:r>
              <a:rPr lang="en-GB" sz="1500" dirty="0">
                <a:solidFill>
                  <a:srgbClr val="000000"/>
                </a:solidFill>
                <a:latin typeface="Arial" pitchFamily="34" charset="0"/>
                <a:ea typeface="Calibri" pitchFamily="34" charset="0"/>
                <a:cs typeface="Arial" pitchFamily="34" charset="0"/>
              </a:rPr>
              <a:t>Although, the country does not belong to regions with high seismic hazard potentials, for effective and efficient disasters monitoring however, a novel and complex integrated seismic hazard system has been established in Nigeria</a:t>
            </a:r>
          </a:p>
          <a:p>
            <a:pPr marL="257175" indent="-257175" algn="just" defTabSz="685800" fontAlgn="base">
              <a:spcBef>
                <a:spcPct val="0"/>
              </a:spcBef>
              <a:spcAft>
                <a:spcPct val="0"/>
              </a:spcAft>
              <a:buFont typeface="Arial" panose="020B0604020202020204" pitchFamily="34" charset="0"/>
              <a:buChar char="•"/>
              <a:tabLst>
                <a:tab pos="342900" algn="l"/>
              </a:tabLst>
            </a:pPr>
            <a:endParaRPr lang="en-GB" sz="1500" dirty="0">
              <a:solidFill>
                <a:srgbClr val="000000"/>
              </a:solidFill>
              <a:latin typeface="Arial" pitchFamily="34" charset="0"/>
              <a:ea typeface="Calibri" pitchFamily="34" charset="0"/>
              <a:cs typeface="Arial" pitchFamily="34" charset="0"/>
            </a:endParaRPr>
          </a:p>
          <a:p>
            <a:pPr marL="285750" indent="-285750" algn="just" defTabSz="685800" fontAlgn="base">
              <a:spcBef>
                <a:spcPct val="0"/>
              </a:spcBef>
              <a:spcAft>
                <a:spcPct val="0"/>
              </a:spcAft>
              <a:buFont typeface="Wingdings" panose="05000000000000000000" pitchFamily="2" charset="2"/>
              <a:buChar char="q"/>
              <a:tabLst>
                <a:tab pos="342900" algn="l"/>
              </a:tabLst>
            </a:pPr>
            <a:r>
              <a:rPr lang="en-GB" sz="1500" dirty="0">
                <a:solidFill>
                  <a:srgbClr val="000000"/>
                </a:solidFill>
                <a:latin typeface="Arial" pitchFamily="34" charset="0"/>
                <a:ea typeface="Calibri" pitchFamily="34" charset="0"/>
                <a:cs typeface="Arial" pitchFamily="34" charset="0"/>
              </a:rPr>
              <a:t>The system consists of permanent Broadband and Short Period Seismic equipment;  collated with permanent GPS stations; Infrasound stations at areas with noticeable seismic activities (Microseismicity) </a:t>
            </a:r>
          </a:p>
          <a:p>
            <a:pPr marL="257175" indent="-257175" algn="just" defTabSz="685800" fontAlgn="base">
              <a:spcBef>
                <a:spcPct val="0"/>
              </a:spcBef>
              <a:spcAft>
                <a:spcPct val="0"/>
              </a:spcAft>
              <a:buFont typeface="Arial" panose="020B0604020202020204" pitchFamily="34" charset="0"/>
              <a:buChar char="•"/>
              <a:tabLst>
                <a:tab pos="342900" algn="l"/>
              </a:tabLst>
            </a:pPr>
            <a:endParaRPr lang="en-GB" sz="1500" dirty="0">
              <a:solidFill>
                <a:srgbClr val="000000"/>
              </a:solidFill>
              <a:latin typeface="Arial" pitchFamily="34" charset="0"/>
              <a:cs typeface="Arial" pitchFamily="34" charset="0"/>
            </a:endParaRPr>
          </a:p>
          <a:p>
            <a:pPr marL="285750" indent="-285750" algn="just" defTabSz="685800" fontAlgn="base">
              <a:spcBef>
                <a:spcPct val="0"/>
              </a:spcBef>
              <a:spcAft>
                <a:spcPct val="0"/>
              </a:spcAft>
              <a:buFont typeface="Wingdings" panose="05000000000000000000" pitchFamily="2" charset="2"/>
              <a:buChar char="q"/>
              <a:tabLst>
                <a:tab pos="342900" algn="l"/>
              </a:tabLst>
            </a:pPr>
            <a:r>
              <a:rPr lang="en-US" sz="1500" dirty="0">
                <a:solidFill>
                  <a:srgbClr val="000000"/>
                </a:solidFill>
                <a:latin typeface="Arial" pitchFamily="34" charset="0"/>
                <a:cs typeface="Arial" pitchFamily="34" charset="0"/>
              </a:rPr>
              <a:t>A part of the monitoring system promises a robust and joint seismic hazard </a:t>
            </a:r>
            <a:r>
              <a:rPr lang="en-US" sz="1500" dirty="0" err="1">
                <a:solidFill>
                  <a:srgbClr val="000000"/>
                </a:solidFill>
                <a:latin typeface="Arial" pitchFamily="34" charset="0"/>
                <a:cs typeface="Arial" pitchFamily="34" charset="0"/>
              </a:rPr>
              <a:t>monitoting</a:t>
            </a:r>
            <a:r>
              <a:rPr lang="en-US" sz="1500" dirty="0">
                <a:solidFill>
                  <a:srgbClr val="000000"/>
                </a:solidFill>
                <a:latin typeface="Arial" pitchFamily="34" charset="0"/>
                <a:cs typeface="Arial" pitchFamily="34" charset="0"/>
              </a:rPr>
              <a:t> between Nigeria and Cameroon along their borders</a:t>
            </a:r>
          </a:p>
          <a:p>
            <a:pPr marL="257175" indent="-257175" algn="just" defTabSz="685800" fontAlgn="base">
              <a:spcBef>
                <a:spcPct val="0"/>
              </a:spcBef>
              <a:spcAft>
                <a:spcPct val="0"/>
              </a:spcAft>
              <a:buFont typeface="Arial" panose="020B0604020202020204" pitchFamily="34" charset="0"/>
              <a:buChar char="•"/>
              <a:tabLst>
                <a:tab pos="342900" algn="l"/>
              </a:tabLst>
            </a:pPr>
            <a:endParaRPr lang="en-US" sz="1500" dirty="0">
              <a:solidFill>
                <a:srgbClr val="000000"/>
              </a:solidFill>
              <a:latin typeface="Arial" pitchFamily="34" charset="0"/>
              <a:cs typeface="Arial" pitchFamily="34" charset="0"/>
            </a:endParaRPr>
          </a:p>
          <a:p>
            <a:pPr marL="285750" indent="-285750" algn="just" defTabSz="685800" fontAlgn="base">
              <a:spcBef>
                <a:spcPct val="0"/>
              </a:spcBef>
              <a:spcAft>
                <a:spcPct val="0"/>
              </a:spcAft>
              <a:buFont typeface="Wingdings" panose="05000000000000000000" pitchFamily="2" charset="2"/>
              <a:buChar char="q"/>
              <a:tabLst>
                <a:tab pos="342900" algn="l"/>
              </a:tabLst>
            </a:pPr>
            <a:r>
              <a:rPr lang="en-US" sz="1500" dirty="0">
                <a:latin typeface="Arial" pitchFamily="34" charset="0"/>
                <a:cs typeface="Arial" pitchFamily="34" charset="0"/>
              </a:rPr>
              <a:t>Benefits of the novel monitoring system include effective Microseismicity monitoring, detailed faults delineation and recording of small magnitude events in Nigeria</a:t>
            </a:r>
          </a:p>
          <a:p>
            <a:pPr marL="285750" indent="-285750" algn="just" defTabSz="685800" fontAlgn="base">
              <a:spcBef>
                <a:spcPct val="0"/>
              </a:spcBef>
              <a:spcAft>
                <a:spcPct val="0"/>
              </a:spcAft>
              <a:buFont typeface="Wingdings" panose="05000000000000000000" pitchFamily="2" charset="2"/>
              <a:buChar char="q"/>
              <a:tabLst>
                <a:tab pos="342900" algn="l"/>
              </a:tabLst>
            </a:pPr>
            <a:endParaRPr lang="en-US" sz="1500" dirty="0">
              <a:latin typeface="Arial" pitchFamily="34" charset="0"/>
              <a:cs typeface="Arial" pitchFamily="34" charset="0"/>
            </a:endParaRPr>
          </a:p>
          <a:p>
            <a:pPr marL="285750" indent="-285750" algn="just" defTabSz="685800" fontAlgn="base">
              <a:spcBef>
                <a:spcPct val="0"/>
              </a:spcBef>
              <a:spcAft>
                <a:spcPct val="0"/>
              </a:spcAft>
              <a:buFont typeface="Wingdings" panose="05000000000000000000" pitchFamily="2" charset="2"/>
              <a:buChar char="q"/>
              <a:tabLst>
                <a:tab pos="342900" algn="l"/>
              </a:tabLst>
            </a:pPr>
            <a:r>
              <a:rPr lang="en-US" sz="1500" dirty="0">
                <a:latin typeface="Arial" pitchFamily="34" charset="0"/>
                <a:cs typeface="Arial" pitchFamily="34" charset="0"/>
              </a:rPr>
              <a:t>Detailed seismotectonic study is imperative in the entire Nigeria</a:t>
            </a:r>
          </a:p>
          <a:p>
            <a:pPr defTabSz="685800" eaLnBrk="0" fontAlgn="base" hangingPunct="0">
              <a:spcBef>
                <a:spcPct val="0"/>
              </a:spcBef>
              <a:spcAft>
                <a:spcPct val="0"/>
              </a:spcAft>
              <a:tabLst>
                <a:tab pos="342900" algn="l"/>
              </a:tabLst>
            </a:pPr>
            <a:endParaRPr lang="en-US" sz="265" dirty="0">
              <a:latin typeface="Arial" pitchFamily="34" charset="0"/>
              <a:cs typeface="Arial" pitchFamily="34" charset="0"/>
            </a:endParaRP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TotalTime>
  <Words>1402</Words>
  <Application>Microsoft Office PowerPoint</Application>
  <PresentationFormat>On-screen Show (16:9)</PresentationFormat>
  <Paragraphs>135</Paragraphs>
  <Slides>9</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9</vt:i4>
      </vt:variant>
    </vt:vector>
  </HeadingPairs>
  <TitlesOfParts>
    <vt:vector size="27" baseType="lpstr">
      <vt:lpstr>Arial</vt:lpstr>
      <vt:lpstr>Arial</vt:lpstr>
      <vt:lpstr>Avenir Book</vt:lpstr>
      <vt:lpstr>Avenir Heavy</vt:lpstr>
      <vt:lpstr>Avenir Medium</vt:lpstr>
      <vt:lpstr>Calibri</vt:lpstr>
      <vt:lpstr>Courier New</vt:lpstr>
      <vt:lpstr>DIN-Light</vt:lpstr>
      <vt:lpstr>DIN-Medium</vt:lpstr>
      <vt:lpstr>Times New Roman</vt:lpstr>
      <vt:lpstr>Wingdings</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Afegbua</cp:lastModifiedBy>
  <cp:revision>65</cp:revision>
  <cp:lastPrinted>2019-03-26T13:54:24Z</cp:lastPrinted>
  <dcterms:created xsi:type="dcterms:W3CDTF">2019-04-24T06:32:04Z</dcterms:created>
  <dcterms:modified xsi:type="dcterms:W3CDTF">2021-06-12T10:42:30Z</dcterms:modified>
</cp:coreProperties>
</file>