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4"/>
  </p:notesMasterIdLst>
  <p:sldIdLst>
    <p:sldId id="256" r:id="rId8"/>
    <p:sldId id="258" r:id="rId9"/>
    <p:sldId id="260" r:id="rId10"/>
    <p:sldId id="261" r:id="rId11"/>
    <p:sldId id="262" r:id="rId12"/>
    <p:sldId id="263" r:id="rId13"/>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184" d="100"/>
          <a:sy n="184" d="100"/>
        </p:scale>
        <p:origin x="422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 xmlns:a16="http://schemas.microsoft.com/office/drawing/2014/main" id="{EEF774D5-8E1F-6744-9E49-DB689041ADBF}"/>
              </a:ext>
            </a:extLst>
          </p:cNvPr>
          <p:cNvSpPr>
            <a:spLocks noChangeArrowheads="1"/>
          </p:cNvSpPr>
          <p:nvPr/>
        </p:nvSpPr>
        <p:spPr bwMode="auto">
          <a:xfrm>
            <a:off x="118753" y="1898347"/>
            <a:ext cx="8924307" cy="1301894"/>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[Modeling of </a:t>
            </a:r>
            <a:r>
              <a:rPr lang="en-US" sz="1800" b="1" dirty="0" err="1">
                <a:solidFill>
                  <a:schemeClr val="bg1"/>
                </a:solidFill>
                <a:latin typeface="Arial" panose="020B0604020202020204" pitchFamily="34" charset="0"/>
              </a:rPr>
              <a:t>hydroacoustic</a:t>
            </a:r>
            <a:r>
              <a:rPr lang="en-US" sz="1800" b="1" dirty="0">
                <a:solidFill>
                  <a:schemeClr val="bg1"/>
                </a:solidFill>
                <a:latin typeface="Arial" panose="020B0604020202020204" pitchFamily="34" charset="0"/>
              </a:rPr>
              <a:t> propagation based on </a:t>
            </a:r>
          </a:p>
          <a:p>
            <a:pPr algn="ctr" eaLnBrk="0" hangingPunct="0"/>
            <a:r>
              <a:rPr lang="en-US" sz="1800" b="1" dirty="0" smtClean="0">
                <a:solidFill>
                  <a:schemeClr val="bg1"/>
                </a:solidFill>
                <a:latin typeface="Arial" panose="020B0604020202020204" pitchFamily="34" charset="0"/>
              </a:rPr>
              <a:t>the </a:t>
            </a:r>
            <a:r>
              <a:rPr lang="en-US" sz="1800" b="1" dirty="0">
                <a:solidFill>
                  <a:schemeClr val="bg1"/>
                </a:solidFill>
                <a:latin typeface="Arial" panose="020B0604020202020204" pitchFamily="34" charset="0"/>
              </a:rPr>
              <a:t>normal mode-parabolic equation method]</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smtClean="0">
                <a:solidFill>
                  <a:schemeClr val="bg1"/>
                </a:solidFill>
                <a:latin typeface="Arial" panose="020B0604020202020204" pitchFamily="34" charset="0"/>
                <a:ea typeface="Avenir Book" charset="0"/>
              </a:rPr>
              <a:t>[</a:t>
            </a:r>
            <a:r>
              <a:rPr lang="en-US" altLang="zh-CN" sz="1600" dirty="0" smtClean="0">
                <a:solidFill>
                  <a:schemeClr val="bg1"/>
                </a:solidFill>
                <a:latin typeface="Arial" panose="020B0604020202020204" pitchFamily="34" charset="0"/>
                <a:ea typeface="Avenir Book" charset="0"/>
              </a:rPr>
              <a:t>De Nan</a:t>
            </a:r>
            <a:r>
              <a:rPr lang="en-US" sz="1600" dirty="0" smtClean="0">
                <a:solidFill>
                  <a:schemeClr val="bg1"/>
                </a:solidFill>
                <a:latin typeface="Arial" panose="020B0604020202020204" pitchFamily="34" charset="0"/>
                <a:ea typeface="Avenir Book" charset="0"/>
              </a:rPr>
              <a:t>]</a:t>
            </a:r>
            <a:r>
              <a:rPr lang="en-US" sz="1600" dirty="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sp>
        <p:nvSpPr>
          <p:cNvPr id="3" name="Rectangle 2">
            <a:extLst>
              <a:ext uri="{FF2B5EF4-FFF2-40B4-BE49-F238E27FC236}">
                <a16:creationId xmlns="" xmlns:a16="http://schemas.microsoft.com/office/drawing/2014/main" id="{56070AE1-E5D9-9040-AC2A-CB5DD83B7912}"/>
              </a:ext>
            </a:extLst>
          </p:cNvPr>
          <p:cNvSpPr/>
          <p:nvPr/>
        </p:nvSpPr>
        <p:spPr>
          <a:xfrm>
            <a:off x="2957175" y="3742305"/>
            <a:ext cx="3151414" cy="1024896"/>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 xmlns:a16="http://schemas.microsoft.com/office/drawing/2014/main" id="{9044B02F-EACB-954E-B8D8-4DA1E922AB24}"/>
              </a:ext>
            </a:extLst>
          </p:cNvPr>
          <p:cNvSpPr txBox="1"/>
          <p:nvPr/>
        </p:nvSpPr>
        <p:spPr>
          <a:xfrm>
            <a:off x="2957174" y="3867150"/>
            <a:ext cx="3151414" cy="769441"/>
          </a:xfrm>
          <a:prstGeom prst="rect">
            <a:avLst/>
          </a:prstGeom>
          <a:noFill/>
        </p:spPr>
        <p:txBody>
          <a:bodyPr wrap="square" rtlCol="0">
            <a:spAutoFit/>
          </a:bodyPr>
          <a:lstStyle/>
          <a:p>
            <a:pPr algn="ctr"/>
            <a:r>
              <a:rPr lang="x-none" sz="1100" dirty="0">
                <a:solidFill>
                  <a:schemeClr val="bg1"/>
                </a:solidFill>
                <a:latin typeface="Arial" panose="020B0604020202020204" pitchFamily="34" charset="0"/>
                <a:cs typeface="Arial" panose="020B0604020202020204" pitchFamily="34" charset="0"/>
              </a:rPr>
              <a:t>Designated area for External Participants to insert their Logo and/or Affiliation</a:t>
            </a:r>
          </a:p>
          <a:p>
            <a:pPr algn="ctr"/>
            <a:r>
              <a:rPr lang="en-GB" sz="1100" dirty="0">
                <a:solidFill>
                  <a:schemeClr val="bg1"/>
                </a:solidFill>
                <a:latin typeface="Arial" panose="020B0604020202020204" pitchFamily="34" charset="0"/>
                <a:cs typeface="Arial" panose="020B0604020202020204" pitchFamily="34" charset="0"/>
              </a:rPr>
              <a:t>P</a:t>
            </a:r>
            <a:r>
              <a:rPr lang="x-none" sz="1100" dirty="0">
                <a:solidFill>
                  <a:schemeClr val="bg1"/>
                </a:solidFill>
                <a:latin typeface="Arial" panose="020B0604020202020204" pitchFamily="34" charset="0"/>
                <a:cs typeface="Arial" panose="020B0604020202020204" pitchFamily="34" charset="0"/>
              </a:rPr>
              <a:t>lease remove this text and the dashed outline after placing your Logo</a:t>
            </a:r>
          </a:p>
        </p:txBody>
      </p:sp>
      <p:pic>
        <p:nvPicPr>
          <p:cNvPr id="10" name="Picture 9">
            <a:extLst>
              <a:ext uri="{FF2B5EF4-FFF2-40B4-BE49-F238E27FC236}">
                <a16:creationId xmlns=""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GB" sz="1401" dirty="0" smtClean="0">
                <a:solidFill>
                  <a:schemeClr val="bg1"/>
                </a:solidFill>
                <a:latin typeface="Arial" panose="020B0604020202020204" pitchFamily="34" charset="0"/>
                <a:cs typeface="Arial" panose="020B0604020202020204" pitchFamily="34" charset="0"/>
              </a:rPr>
              <a:t>[</a:t>
            </a:r>
            <a:r>
              <a:rPr lang="en-US" altLang="zh-CN" sz="1401" dirty="0" smtClean="0">
                <a:solidFill>
                  <a:schemeClr val="bg1"/>
                </a:solidFill>
                <a:latin typeface="Arial" panose="020B0604020202020204" pitchFamily="34" charset="0"/>
                <a:cs typeface="Arial" panose="020B0604020202020204" pitchFamily="34" charset="0"/>
              </a:rPr>
              <a:t>P1.3-526</a:t>
            </a:r>
            <a:r>
              <a:rPr lang="x-none" sz="1401" dirty="0" smtClean="0">
                <a:solidFill>
                  <a:schemeClr val="bg1"/>
                </a:solidFill>
                <a:latin typeface="Arial" panose="020B0604020202020204" pitchFamily="34" charset="0"/>
                <a:cs typeface="Arial" panose="020B0604020202020204" pitchFamily="34" charset="0"/>
              </a:rPr>
              <a:t>]</a:t>
            </a:r>
            <a:endParaRPr lang="x-none" sz="140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902C2E-D846-7548-87D5-46DC03C317C9}"/>
              </a:ext>
            </a:extLst>
          </p:cNvPr>
          <p:cNvSpPr txBox="1"/>
          <p:nvPr/>
        </p:nvSpPr>
        <p:spPr>
          <a:xfrm>
            <a:off x="953477" y="567772"/>
            <a:ext cx="672123" cy="230832"/>
          </a:xfrm>
          <a:prstGeom prst="rect">
            <a:avLst/>
          </a:prstGeom>
          <a:noFill/>
        </p:spPr>
        <p:txBody>
          <a:bodyPr wrap="square" rtlCol="0">
            <a:spAutoFit/>
          </a:bodyPr>
          <a:lstStyle/>
          <a:p>
            <a:pPr algn="ctr"/>
            <a:r>
              <a:rPr lang="en-US" altLang="zh-CN" sz="900" dirty="0">
                <a:latin typeface="Arial" panose="020B0604020202020204" pitchFamily="34" charset="0"/>
                <a:cs typeface="Arial" panose="020B0604020202020204" pitchFamily="34" charset="0"/>
              </a:rPr>
              <a:t>P1.3-526</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ABSTRACT</a:t>
            </a:r>
          </a:p>
        </p:txBody>
      </p:sp>
      <p:sp>
        <p:nvSpPr>
          <p:cNvPr id="7"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[Modeling of </a:t>
            </a:r>
            <a:r>
              <a:rPr lang="en-US" sz="1200" b="1" dirty="0" err="1">
                <a:solidFill>
                  <a:schemeClr val="bg1"/>
                </a:solidFill>
                <a:latin typeface="Arial" panose="020B0604020202020204" pitchFamily="34" charset="0"/>
              </a:rPr>
              <a:t>hydroacoustic</a:t>
            </a:r>
            <a:r>
              <a:rPr lang="en-US" sz="1200" b="1" dirty="0">
                <a:solidFill>
                  <a:schemeClr val="bg1"/>
                </a:solidFill>
                <a:latin typeface="Arial" panose="020B0604020202020204" pitchFamily="34" charset="0"/>
              </a:rPr>
              <a:t> propagation based on the normal mode-parabolic equation method]</a:t>
            </a:r>
          </a:p>
          <a:p>
            <a:pPr algn="ctr" eaLnBrk="0" hangingPunct="0">
              <a:lnSpc>
                <a:spcPts val="1586"/>
              </a:lnSpc>
            </a:pPr>
            <a:r>
              <a:rPr lang="en-US" sz="800" dirty="0" smtClean="0">
                <a:solidFill>
                  <a:schemeClr val="bg1"/>
                </a:solidFill>
                <a:latin typeface="Arial" panose="020B0604020202020204" pitchFamily="34" charset="0"/>
                <a:ea typeface="Avenir Book" charset="0"/>
              </a:rPr>
              <a:t>[De </a:t>
            </a:r>
            <a:r>
              <a:rPr lang="en-US" altLang="zh-CN" sz="800" dirty="0" smtClean="0">
                <a:solidFill>
                  <a:schemeClr val="bg1"/>
                </a:solidFill>
                <a:latin typeface="Arial" panose="020B0604020202020204" pitchFamily="34" charset="0"/>
                <a:ea typeface="Avenir Book" charset="0"/>
              </a:rPr>
              <a:t>Nan ,nan.de@ndc.org.cn</a:t>
            </a:r>
            <a:r>
              <a:rPr lang="en-US" sz="800" dirty="0" smtClean="0">
                <a:solidFill>
                  <a:schemeClr val="bg1"/>
                </a:solidFill>
                <a:latin typeface="Arial" panose="020B0604020202020204" pitchFamily="34" charset="0"/>
                <a:ea typeface="Avenir Book" charset="0"/>
              </a:rPr>
              <a:t>]</a:t>
            </a:r>
            <a:endParaRPr lang="en-US" sz="800" dirty="0">
              <a:solidFill>
                <a:schemeClr val="bg1"/>
              </a:solidFill>
              <a:latin typeface="Avenir Book" charset="0"/>
              <a:ea typeface="Avenir Book" charset="0"/>
              <a:cs typeface="Avenir Book" charset="0"/>
            </a:endParaRPr>
          </a:p>
        </p:txBody>
      </p:sp>
      <p:sp>
        <p:nvSpPr>
          <p:cNvPr id="8" name="矩形 7"/>
          <p:cNvSpPr/>
          <p:nvPr/>
        </p:nvSpPr>
        <p:spPr>
          <a:xfrm>
            <a:off x="354209" y="934528"/>
            <a:ext cx="8696801" cy="3785652"/>
          </a:xfrm>
          <a:prstGeom prst="rect">
            <a:avLst/>
          </a:prstGeom>
        </p:spPr>
        <p:txBody>
          <a:bodyPr wrap="square">
            <a:spAutoFit/>
          </a:bodyPr>
          <a:lstStyle/>
          <a:p>
            <a:pPr algn="just">
              <a:lnSpc>
                <a:spcPct val="150000"/>
              </a:lnSpc>
              <a:spcAft>
                <a:spcPts val="0"/>
              </a:spcAft>
            </a:pP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In view of the low accuracy of the far-field modeling of underwater explosion sound propagation, the normal mode-parabolic equation method is used to carry out the modeling of </a:t>
            </a:r>
            <a:r>
              <a:rPr lang="en-US" altLang="zh-CN" sz="1600" kern="100" dirty="0" err="1">
                <a:latin typeface="Times New Roman" panose="02020603050405020304" pitchFamily="18" charset="0"/>
                <a:ea typeface="宋体" panose="02010600030101010101" pitchFamily="2" charset="-122"/>
                <a:cs typeface="Times New Roman" panose="02020603050405020304" pitchFamily="18" charset="0"/>
              </a:rPr>
              <a:t>hydroacoustic</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propagation to optimize the ability of far-field propagation simulation. This method combines the advantages of the normal mode model method and the parabolic equation method, adopts local normal mode analysis in the vertical direction, and uses the parabolic equation method to solve the normal mode amplitude equation in the horizontal direction. This method can be used to simulate the sound propagation loss of underwater explosions, and combined with the sound velocity profile, the theoretical travel time of sound propagation can be calculated. This method solves the problem that the high frequency situation is hard to calculate with the parabolic equation method, and the algorithm is able to extended to three-dimensional simulation.</a:t>
            </a:r>
            <a:endParaRPr lang="zh-CN" altLang="zh-CN" sz="1600" kern="100" dirty="0">
              <a:latin typeface="等线"/>
              <a:cs typeface="Times New Roman" panose="02020603050405020304" pitchFamily="18" charset="0"/>
            </a:endParaRP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6"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[Modeling of </a:t>
            </a:r>
            <a:r>
              <a:rPr lang="en-US" sz="1200" b="1" dirty="0" err="1">
                <a:solidFill>
                  <a:schemeClr val="bg1"/>
                </a:solidFill>
                <a:latin typeface="Arial" panose="020B0604020202020204" pitchFamily="34" charset="0"/>
              </a:rPr>
              <a:t>hydroacoustic</a:t>
            </a:r>
            <a:r>
              <a:rPr lang="en-US" sz="1200" b="1" dirty="0">
                <a:solidFill>
                  <a:schemeClr val="bg1"/>
                </a:solidFill>
                <a:latin typeface="Arial" panose="020B0604020202020204" pitchFamily="34" charset="0"/>
              </a:rPr>
              <a:t> propagation based on the normal mode-parabolic equation method]</a:t>
            </a:r>
          </a:p>
          <a:p>
            <a:pPr algn="ctr" eaLnBrk="0" hangingPunct="0">
              <a:lnSpc>
                <a:spcPts val="1586"/>
              </a:lnSpc>
            </a:pPr>
            <a:r>
              <a:rPr lang="en-US" sz="800" dirty="0" smtClean="0">
                <a:solidFill>
                  <a:schemeClr val="bg1"/>
                </a:solidFill>
                <a:latin typeface="Arial" panose="020B0604020202020204" pitchFamily="34" charset="0"/>
                <a:ea typeface="Avenir Book" charset="0"/>
              </a:rPr>
              <a:t>[De </a:t>
            </a:r>
            <a:r>
              <a:rPr lang="en-US" altLang="zh-CN" sz="800" dirty="0" smtClean="0">
                <a:solidFill>
                  <a:schemeClr val="bg1"/>
                </a:solidFill>
                <a:latin typeface="Arial" panose="020B0604020202020204" pitchFamily="34" charset="0"/>
                <a:ea typeface="Avenir Book" charset="0"/>
              </a:rPr>
              <a:t>Nan ,nan.de@ndc.org.cn</a:t>
            </a:r>
            <a:r>
              <a:rPr lang="en-US" sz="800" dirty="0" smtClean="0">
                <a:solidFill>
                  <a:schemeClr val="bg1"/>
                </a:solidFill>
                <a:latin typeface="Arial" panose="020B0604020202020204" pitchFamily="34" charset="0"/>
                <a:ea typeface="Avenir Book" charset="0"/>
              </a:rPr>
              <a:t>]</a:t>
            </a:r>
            <a:endParaRPr lang="en-US" sz="800" dirty="0">
              <a:solidFill>
                <a:schemeClr val="bg1"/>
              </a:solidFill>
              <a:latin typeface="Avenir Book" charset="0"/>
              <a:ea typeface="Avenir Book" charset="0"/>
              <a:cs typeface="Avenir Book" charset="0"/>
            </a:endParaRPr>
          </a:p>
        </p:txBody>
      </p:sp>
      <p:sp>
        <p:nvSpPr>
          <p:cNvPr id="2" name="矩形 1"/>
          <p:cNvSpPr/>
          <p:nvPr/>
        </p:nvSpPr>
        <p:spPr>
          <a:xfrm>
            <a:off x="484462" y="1050864"/>
            <a:ext cx="8537486" cy="3416320"/>
          </a:xfrm>
          <a:prstGeom prst="rect">
            <a:avLst/>
          </a:prstGeom>
        </p:spPr>
        <p:txBody>
          <a:bodyPr wrap="square">
            <a:spAutoFit/>
          </a:bodyPr>
          <a:lstStyle/>
          <a:p>
            <a:pPr>
              <a:lnSpc>
                <a:spcPct val="150000"/>
              </a:lnSpc>
            </a:pPr>
            <a:r>
              <a:rPr lang="zh-CN" altLang="en-US" sz="1600" dirty="0" smtClean="0">
                <a:latin typeface="Times New Roman" panose="02020603050405020304" pitchFamily="18" charset="0"/>
                <a:cs typeface="Times New Roman" panose="02020603050405020304" pitchFamily="18" charset="0"/>
              </a:rPr>
              <a:t>Monitoring </a:t>
            </a:r>
            <a:r>
              <a:rPr lang="zh-CN" altLang="en-US" sz="1600" dirty="0">
                <a:latin typeface="Times New Roman" panose="02020603050405020304" pitchFamily="18" charset="0"/>
                <a:cs typeface="Times New Roman" panose="02020603050405020304" pitchFamily="18" charset="0"/>
              </a:rPr>
              <a:t>and </a:t>
            </a:r>
            <a:r>
              <a:rPr lang="zh-CN" altLang="en-US" sz="1600" dirty="0" smtClean="0">
                <a:latin typeface="Times New Roman" panose="02020603050405020304" pitchFamily="18" charset="0"/>
                <a:cs typeface="Times New Roman" panose="02020603050405020304" pitchFamily="18" charset="0"/>
              </a:rPr>
              <a:t>analysis </a:t>
            </a:r>
            <a:r>
              <a:rPr lang="zh-CN" altLang="en-US" sz="1600" dirty="0">
                <a:latin typeface="Times New Roman" panose="02020603050405020304" pitchFamily="18" charset="0"/>
                <a:cs typeface="Times New Roman" panose="02020603050405020304" pitchFamily="18" charset="0"/>
              </a:rPr>
              <a:t>of </a:t>
            </a:r>
            <a:r>
              <a:rPr lang="zh-CN" altLang="en-US" sz="1600" dirty="0" smtClean="0">
                <a:latin typeface="Times New Roman" panose="02020603050405020304" pitchFamily="18" charset="0"/>
                <a:cs typeface="Times New Roman" panose="02020603050405020304" pitchFamily="18" charset="0"/>
              </a:rPr>
              <a:t>global underwater </a:t>
            </a:r>
            <a:r>
              <a:rPr lang="zh-CN" altLang="en-US" sz="1600" dirty="0">
                <a:latin typeface="Times New Roman" panose="02020603050405020304" pitchFamily="18" charset="0"/>
                <a:cs typeface="Times New Roman" panose="02020603050405020304" pitchFamily="18" charset="0"/>
              </a:rPr>
              <a:t>explosions is an important task of the </a:t>
            </a:r>
            <a:r>
              <a:rPr lang="zh-CN" altLang="en-US" sz="1600" dirty="0" smtClean="0">
                <a:latin typeface="Times New Roman" panose="02020603050405020304" pitchFamily="18" charset="0"/>
                <a:cs typeface="Times New Roman" panose="02020603050405020304" pitchFamily="18" charset="0"/>
              </a:rPr>
              <a:t>NDC. </a:t>
            </a:r>
            <a:r>
              <a:rPr lang="zh-CN" altLang="en-US" sz="1600" dirty="0">
                <a:latin typeface="Times New Roman" panose="02020603050405020304" pitchFamily="18" charset="0"/>
                <a:cs typeface="Times New Roman" panose="02020603050405020304" pitchFamily="18" charset="0"/>
              </a:rPr>
              <a:t>For the forward simulation of underwater sound propagation, the normal </a:t>
            </a:r>
            <a:r>
              <a:rPr lang="en-US" altLang="zh-CN" sz="1600" dirty="0" smtClean="0">
                <a:latin typeface="Times New Roman" panose="02020603050405020304" pitchFamily="18" charset="0"/>
                <a:cs typeface="Times New Roman" panose="02020603050405020304" pitchFamily="18" charset="0"/>
              </a:rPr>
              <a:t>mode</a:t>
            </a:r>
            <a:r>
              <a:rPr lang="zh-CN" altLang="en-US" sz="1600" dirty="0" smtClean="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rPr>
              <a:t>method has clear physical </a:t>
            </a:r>
            <a:r>
              <a:rPr lang="en-US" altLang="zh-CN" sz="1600" dirty="0" err="1" smtClean="0">
                <a:latin typeface="Times New Roman" panose="02020603050405020304" pitchFamily="18" charset="0"/>
                <a:cs typeface="Times New Roman" panose="02020603050405020304" pitchFamily="18" charset="0"/>
              </a:rPr>
              <a:t>interpretationc</a:t>
            </a:r>
            <a:r>
              <a:rPr lang="zh-CN" altLang="en-US" sz="1600" dirty="0" smtClean="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however</a:t>
            </a:r>
            <a:r>
              <a:rPr lang="zh-CN" altLang="en-US" sz="1600" dirty="0" smtClean="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rPr>
              <a:t>it is only suitable for waveguides with constant environmental parameters in the horizontal direction, </a:t>
            </a:r>
            <a:r>
              <a:rPr lang="en-US" altLang="zh-CN" sz="1600" dirty="0">
                <a:latin typeface="Times New Roman" panose="02020603050405020304" pitchFamily="18" charset="0"/>
                <a:cs typeface="Times New Roman" panose="02020603050405020304" pitchFamily="18" charset="0"/>
              </a:rPr>
              <a:t>while the parabolic equation method can easily deal with the depth-related sound speed, terrain and </a:t>
            </a:r>
            <a:r>
              <a:rPr lang="en-US" altLang="zh-CN" sz="1600" dirty="0" smtClean="0">
                <a:latin typeface="Times New Roman" panose="02020603050405020304" pitchFamily="18" charset="0"/>
                <a:cs typeface="Times New Roman" panose="02020603050405020304" pitchFamily="18" charset="0"/>
              </a:rPr>
              <a:t>distance. </a:t>
            </a:r>
            <a:r>
              <a:rPr lang="zh-CN" altLang="en-US" sz="1600" dirty="0" smtClean="0">
                <a:latin typeface="Times New Roman" panose="02020603050405020304" pitchFamily="18" charset="0"/>
                <a:cs typeface="Times New Roman" panose="02020603050405020304" pitchFamily="18" charset="0"/>
              </a:rPr>
              <a:t>The </a:t>
            </a:r>
            <a:r>
              <a:rPr lang="zh-CN" altLang="en-US" sz="1600" dirty="0">
                <a:latin typeface="Times New Roman" panose="02020603050405020304" pitchFamily="18" charset="0"/>
                <a:cs typeface="Times New Roman" panose="02020603050405020304" pitchFamily="18" charset="0"/>
              </a:rPr>
              <a:t>normal </a:t>
            </a:r>
            <a:r>
              <a:rPr lang="en-US" altLang="zh-CN" sz="1600" dirty="0" smtClean="0">
                <a:latin typeface="Times New Roman" panose="02020603050405020304" pitchFamily="18" charset="0"/>
                <a:cs typeface="Times New Roman" panose="02020603050405020304" pitchFamily="18" charset="0"/>
              </a:rPr>
              <a:t>mode</a:t>
            </a:r>
            <a:r>
              <a:rPr lang="zh-CN" altLang="en-US" sz="1600" dirty="0" smtClean="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rPr>
              <a:t>method has the limitation of the modal order, and it is difficult to guarantee the calculation accuracy for the propagation problems with thousands of modalities such as deep sea and far field. The advantages of the two methods can be combined, and the initial field constructed by the normal wave solution can be recursed using the parabolic equation method to obtain the full-space sound field.</a:t>
            </a:r>
          </a:p>
        </p:txBody>
      </p:sp>
      <p:sp>
        <p:nvSpPr>
          <p:cNvPr id="8" name="TextBox 2">
            <a:extLst>
              <a:ext uri="{FF2B5EF4-FFF2-40B4-BE49-F238E27FC236}">
                <a16:creationId xmlns="" xmlns:a16="http://schemas.microsoft.com/office/drawing/2014/main" id="{38902C2E-D846-7548-87D5-46DC03C317C9}"/>
              </a:ext>
            </a:extLst>
          </p:cNvPr>
          <p:cNvSpPr txBox="1"/>
          <p:nvPr/>
        </p:nvSpPr>
        <p:spPr>
          <a:xfrm>
            <a:off x="953477" y="567772"/>
            <a:ext cx="672123" cy="230832"/>
          </a:xfrm>
          <a:prstGeom prst="rect">
            <a:avLst/>
          </a:prstGeom>
          <a:noFill/>
        </p:spPr>
        <p:txBody>
          <a:bodyPr wrap="square" rtlCol="0">
            <a:spAutoFit/>
          </a:bodyPr>
          <a:lstStyle/>
          <a:p>
            <a:pPr algn="ctr"/>
            <a:r>
              <a:rPr lang="en-US" altLang="zh-CN" sz="900" dirty="0">
                <a:latin typeface="Arial" panose="020B0604020202020204" pitchFamily="34" charset="0"/>
                <a:cs typeface="Arial" panose="020B0604020202020204" pitchFamily="34" charset="0"/>
              </a:rPr>
              <a:t>P1.3-526</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[Modeling of </a:t>
            </a:r>
            <a:r>
              <a:rPr lang="en-US" sz="1200" b="1" dirty="0" err="1">
                <a:solidFill>
                  <a:schemeClr val="bg1"/>
                </a:solidFill>
                <a:latin typeface="Arial" panose="020B0604020202020204" pitchFamily="34" charset="0"/>
              </a:rPr>
              <a:t>hydroacoustic</a:t>
            </a:r>
            <a:r>
              <a:rPr lang="en-US" sz="1200" b="1" dirty="0">
                <a:solidFill>
                  <a:schemeClr val="bg1"/>
                </a:solidFill>
                <a:latin typeface="Arial" panose="020B0604020202020204" pitchFamily="34" charset="0"/>
              </a:rPr>
              <a:t> propagation based on the normal mode-parabolic equation method]</a:t>
            </a:r>
          </a:p>
          <a:p>
            <a:pPr algn="ctr" eaLnBrk="0" hangingPunct="0">
              <a:lnSpc>
                <a:spcPts val="1586"/>
              </a:lnSpc>
            </a:pPr>
            <a:r>
              <a:rPr lang="en-US" sz="800" dirty="0" smtClean="0">
                <a:solidFill>
                  <a:schemeClr val="bg1"/>
                </a:solidFill>
                <a:latin typeface="Arial" panose="020B0604020202020204" pitchFamily="34" charset="0"/>
                <a:ea typeface="Avenir Book" charset="0"/>
              </a:rPr>
              <a:t>[De </a:t>
            </a:r>
            <a:r>
              <a:rPr lang="en-US" altLang="zh-CN" sz="800" dirty="0" smtClean="0">
                <a:solidFill>
                  <a:schemeClr val="bg1"/>
                </a:solidFill>
                <a:latin typeface="Arial" panose="020B0604020202020204" pitchFamily="34" charset="0"/>
                <a:ea typeface="Avenir Book" charset="0"/>
              </a:rPr>
              <a:t>Nan ,nan.de@ndc.org.cn</a:t>
            </a:r>
            <a:r>
              <a:rPr lang="en-US" sz="800" dirty="0" smtClean="0">
                <a:solidFill>
                  <a:schemeClr val="bg1"/>
                </a:solidFill>
                <a:latin typeface="Arial" panose="020B0604020202020204" pitchFamily="34" charset="0"/>
                <a:ea typeface="Avenir Book" charset="0"/>
              </a:rPr>
              <a:t>]</a:t>
            </a:r>
            <a:endParaRPr lang="en-US" sz="800" dirty="0">
              <a:solidFill>
                <a:schemeClr val="bg1"/>
              </a:solidFill>
              <a:latin typeface="Avenir Book" charset="0"/>
              <a:ea typeface="Avenir Book" charset="0"/>
              <a:cs typeface="Avenir Book" charset="0"/>
            </a:endParaRPr>
          </a:p>
        </p:txBody>
      </p:sp>
      <p:sp>
        <p:nvSpPr>
          <p:cNvPr id="2" name="矩形 1"/>
          <p:cNvSpPr/>
          <p:nvPr/>
        </p:nvSpPr>
        <p:spPr>
          <a:xfrm>
            <a:off x="484465" y="1291631"/>
            <a:ext cx="4678085" cy="3046988"/>
          </a:xfrm>
          <a:prstGeom prst="rect">
            <a:avLst/>
          </a:prstGeom>
        </p:spPr>
        <p:txBody>
          <a:bodyPr wrap="square">
            <a:spAutoFit/>
          </a:bodyPr>
          <a:lstStyle/>
          <a:p>
            <a:pPr>
              <a:lnSpc>
                <a:spcPct val="150000"/>
              </a:lnSpc>
            </a:pPr>
            <a:r>
              <a:rPr lang="zh-CN" altLang="en-US" sz="1600" dirty="0">
                <a:latin typeface="Times New Roman" panose="02020603050405020304" pitchFamily="18" charset="0"/>
                <a:cs typeface="Times New Roman" panose="02020603050405020304" pitchFamily="18" charset="0"/>
              </a:rPr>
              <a:t>Based on the normal </a:t>
            </a:r>
            <a:r>
              <a:rPr lang="en-US" altLang="zh-CN" sz="1600" dirty="0" smtClean="0">
                <a:latin typeface="Times New Roman" panose="02020603050405020304" pitchFamily="18" charset="0"/>
                <a:cs typeface="Times New Roman" panose="02020603050405020304" pitchFamily="18" charset="0"/>
              </a:rPr>
              <a:t>mode</a:t>
            </a:r>
            <a:r>
              <a:rPr lang="zh-CN" altLang="en-US" sz="1600" dirty="0" smtClean="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rPr>
              <a:t>method, this research directly solves the eigen equation in the complex number domain, and considers the contribution of the imaginary part of the eigenvalue to the eigen equation. In addition, for the linearly segmented sound velocity profile, the analytical expressions of the phase integral and its derivative are derived directly. Solve in the real number domain to improve the </a:t>
            </a:r>
            <a:r>
              <a:rPr lang="en-US" altLang="zh-CN" sz="1600" dirty="0">
                <a:latin typeface="Times New Roman" panose="02020603050405020304" pitchFamily="18" charset="0"/>
                <a:cs typeface="Times New Roman" panose="02020603050405020304" pitchFamily="18" charset="0"/>
              </a:rPr>
              <a:t>calculation efficiency.</a:t>
            </a:r>
            <a:endParaRPr lang="zh-CN" altLang="en-US" sz="1600" dirty="0">
              <a:latin typeface="Times New Roman" panose="02020603050405020304" pitchFamily="18" charset="0"/>
              <a:cs typeface="Times New Roman" panose="02020603050405020304" pitchFamily="18" charset="0"/>
            </a:endParaRP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5162550" y="1109662"/>
            <a:ext cx="3448050" cy="2935288"/>
          </a:xfrm>
          <a:prstGeom prst="rect">
            <a:avLst/>
          </a:prstGeom>
        </p:spPr>
      </p:pic>
      <p:sp>
        <p:nvSpPr>
          <p:cNvPr id="8" name="TextBox 2">
            <a:extLst>
              <a:ext uri="{FF2B5EF4-FFF2-40B4-BE49-F238E27FC236}">
                <a16:creationId xmlns="" xmlns:a16="http://schemas.microsoft.com/office/drawing/2014/main" id="{38902C2E-D846-7548-87D5-46DC03C317C9}"/>
              </a:ext>
            </a:extLst>
          </p:cNvPr>
          <p:cNvSpPr txBox="1"/>
          <p:nvPr/>
        </p:nvSpPr>
        <p:spPr>
          <a:xfrm>
            <a:off x="953477" y="567772"/>
            <a:ext cx="672123" cy="230832"/>
          </a:xfrm>
          <a:prstGeom prst="rect">
            <a:avLst/>
          </a:prstGeom>
          <a:noFill/>
        </p:spPr>
        <p:txBody>
          <a:bodyPr wrap="square" rtlCol="0">
            <a:spAutoFit/>
          </a:bodyPr>
          <a:lstStyle/>
          <a:p>
            <a:pPr algn="ctr"/>
            <a:r>
              <a:rPr lang="en-US" altLang="zh-CN" sz="900" dirty="0">
                <a:latin typeface="Arial" panose="020B0604020202020204" pitchFamily="34" charset="0"/>
                <a:cs typeface="Arial" panose="020B0604020202020204" pitchFamily="34" charset="0"/>
              </a:rPr>
              <a:t>P1.3-526</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[Modeling of </a:t>
            </a:r>
            <a:r>
              <a:rPr lang="en-US" sz="1200" b="1" dirty="0" err="1">
                <a:solidFill>
                  <a:schemeClr val="bg1"/>
                </a:solidFill>
                <a:latin typeface="Arial" panose="020B0604020202020204" pitchFamily="34" charset="0"/>
              </a:rPr>
              <a:t>hydroacoustic</a:t>
            </a:r>
            <a:r>
              <a:rPr lang="en-US" sz="1200" b="1" dirty="0">
                <a:solidFill>
                  <a:schemeClr val="bg1"/>
                </a:solidFill>
                <a:latin typeface="Arial" panose="020B0604020202020204" pitchFamily="34" charset="0"/>
              </a:rPr>
              <a:t> propagation based on the normal mode-parabolic equation method]</a:t>
            </a:r>
          </a:p>
          <a:p>
            <a:pPr algn="ctr" eaLnBrk="0" hangingPunct="0">
              <a:lnSpc>
                <a:spcPts val="1586"/>
              </a:lnSpc>
            </a:pPr>
            <a:r>
              <a:rPr lang="en-US" sz="800" dirty="0" smtClean="0">
                <a:solidFill>
                  <a:schemeClr val="bg1"/>
                </a:solidFill>
                <a:latin typeface="Arial" panose="020B0604020202020204" pitchFamily="34" charset="0"/>
                <a:ea typeface="Avenir Book" charset="0"/>
              </a:rPr>
              <a:t>[De </a:t>
            </a:r>
            <a:r>
              <a:rPr lang="en-US" altLang="zh-CN" sz="800" dirty="0" smtClean="0">
                <a:solidFill>
                  <a:schemeClr val="bg1"/>
                </a:solidFill>
                <a:latin typeface="Arial" panose="020B0604020202020204" pitchFamily="34" charset="0"/>
                <a:ea typeface="Avenir Book" charset="0"/>
              </a:rPr>
              <a:t>Nan ,nan.de@ndc.org.cn</a:t>
            </a:r>
            <a:r>
              <a:rPr lang="en-US" sz="800" dirty="0" smtClean="0">
                <a:solidFill>
                  <a:schemeClr val="bg1"/>
                </a:solidFill>
                <a:latin typeface="Arial" panose="020B0604020202020204" pitchFamily="34" charset="0"/>
                <a:ea typeface="Avenir Book" charset="0"/>
              </a:rPr>
              <a:t>]</a:t>
            </a:r>
            <a:endParaRPr lang="en-US" sz="800" dirty="0">
              <a:solidFill>
                <a:schemeClr val="bg1"/>
              </a:solidFill>
              <a:latin typeface="Avenir Book" charset="0"/>
              <a:ea typeface="Avenir Book" charset="0"/>
              <a:cs typeface="Avenir Book" charset="0"/>
            </a:endParaRPr>
          </a:p>
        </p:txBody>
      </p:sp>
      <p:pic>
        <p:nvPicPr>
          <p:cNvPr id="8" name="图片 7" descr="C:\Users\lenovo\Desktop\snt\Bellhop.jpg"/>
          <p:cNvPicPr/>
          <p:nvPr/>
        </p:nvPicPr>
        <p:blipFill>
          <a:blip r:embed="rId2">
            <a:extLst>
              <a:ext uri="{28A0092B-C50C-407E-A947-70E740481C1C}">
                <a14:useLocalDpi xmlns:a14="http://schemas.microsoft.com/office/drawing/2010/main" val="0"/>
              </a:ext>
            </a:extLst>
          </a:blip>
          <a:srcRect/>
          <a:stretch>
            <a:fillRect/>
          </a:stretch>
        </p:blipFill>
        <p:spPr bwMode="auto">
          <a:xfrm>
            <a:off x="347345" y="1551355"/>
            <a:ext cx="3113405" cy="2190750"/>
          </a:xfrm>
          <a:prstGeom prst="rect">
            <a:avLst/>
          </a:prstGeom>
          <a:noFill/>
          <a:ln>
            <a:noFill/>
          </a:ln>
        </p:spPr>
      </p:pic>
      <p:pic>
        <p:nvPicPr>
          <p:cNvPr id="9" name="图片 8" descr="C:\Users\lenovo\Desktop\snt\nm.jpg"/>
          <p:cNvPicPr/>
          <p:nvPr/>
        </p:nvPicPr>
        <p:blipFill>
          <a:blip r:embed="rId3">
            <a:extLst>
              <a:ext uri="{28A0092B-C50C-407E-A947-70E740481C1C}">
                <a14:useLocalDpi xmlns:a14="http://schemas.microsoft.com/office/drawing/2010/main" val="0"/>
              </a:ext>
            </a:extLst>
          </a:blip>
          <a:srcRect/>
          <a:stretch>
            <a:fillRect/>
          </a:stretch>
        </p:blipFill>
        <p:spPr bwMode="auto">
          <a:xfrm>
            <a:off x="3342212" y="1570405"/>
            <a:ext cx="3099020" cy="2190750"/>
          </a:xfrm>
          <a:prstGeom prst="rect">
            <a:avLst/>
          </a:prstGeom>
          <a:noFill/>
          <a:ln>
            <a:noFill/>
          </a:ln>
        </p:spPr>
      </p:pic>
      <p:pic>
        <p:nvPicPr>
          <p:cNvPr id="10" name="图片 9" descr="C:\Users\lenovo\Desktop\snt\nm-pe.jpg"/>
          <p:cNvPicPr/>
          <p:nvPr/>
        </p:nvPicPr>
        <p:blipFill>
          <a:blip r:embed="rId4">
            <a:extLst>
              <a:ext uri="{28A0092B-C50C-407E-A947-70E740481C1C}">
                <a14:useLocalDpi xmlns:a14="http://schemas.microsoft.com/office/drawing/2010/main" val="0"/>
              </a:ext>
            </a:extLst>
          </a:blip>
          <a:srcRect/>
          <a:stretch>
            <a:fillRect/>
          </a:stretch>
        </p:blipFill>
        <p:spPr bwMode="auto">
          <a:xfrm>
            <a:off x="6259195" y="1570405"/>
            <a:ext cx="2884805" cy="2190750"/>
          </a:xfrm>
          <a:prstGeom prst="rect">
            <a:avLst/>
          </a:prstGeom>
          <a:noFill/>
          <a:ln>
            <a:noFill/>
          </a:ln>
        </p:spPr>
      </p:pic>
      <p:sp>
        <p:nvSpPr>
          <p:cNvPr id="2" name="矩形 1"/>
          <p:cNvSpPr/>
          <p:nvPr/>
        </p:nvSpPr>
        <p:spPr>
          <a:xfrm>
            <a:off x="484462" y="817340"/>
            <a:ext cx="8348388" cy="830997"/>
          </a:xfrm>
          <a:prstGeom prst="rect">
            <a:avLst/>
          </a:prstGeom>
        </p:spPr>
        <p:txBody>
          <a:bodyPr wrap="square">
            <a:spAutoFit/>
          </a:bodyPr>
          <a:lstStyle/>
          <a:p>
            <a:r>
              <a:rPr lang="zh-CN" altLang="en-US" sz="1600" dirty="0">
                <a:latin typeface="Times New Roman" panose="02020603050405020304" pitchFamily="18" charset="0"/>
                <a:cs typeface="Times New Roman" panose="02020603050405020304" pitchFamily="18" charset="0"/>
              </a:rPr>
              <a:t>The Munk sound velocity model is used to simulate the </a:t>
            </a:r>
            <a:r>
              <a:rPr lang="en-US" altLang="zh-CN" sz="1600" dirty="0" smtClean="0">
                <a:latin typeface="Times New Roman" panose="02020603050405020304" pitchFamily="18" charset="0"/>
                <a:cs typeface="Times New Roman" panose="02020603050405020304" pitchFamily="18" charset="0"/>
              </a:rPr>
              <a:t>transmission</a:t>
            </a:r>
            <a:r>
              <a:rPr lang="zh-CN" altLang="en-US" sz="1600" dirty="0" smtClean="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rPr>
              <a:t>loss of the three methods. The propagation distance is 100km, the ocean depth is 5000m, the sound source depth is 800m, and the propagation loss at </a:t>
            </a:r>
            <a:r>
              <a:rPr lang="zh-CN" altLang="en-US" sz="1600" dirty="0" smtClean="0">
                <a:latin typeface="Times New Roman" panose="02020603050405020304" pitchFamily="18" charset="0"/>
                <a:cs typeface="Times New Roman" panose="02020603050405020304" pitchFamily="18" charset="0"/>
              </a:rPr>
              <a:t>1</a:t>
            </a:r>
            <a:r>
              <a:rPr lang="en-US" altLang="zh-CN" sz="1600" dirty="0" smtClean="0">
                <a:latin typeface="Times New Roman" panose="02020603050405020304" pitchFamily="18" charset="0"/>
                <a:cs typeface="Times New Roman" panose="02020603050405020304" pitchFamily="18" charset="0"/>
              </a:rPr>
              <a:t>k</a:t>
            </a:r>
            <a:r>
              <a:rPr lang="zh-CN" altLang="en-US" sz="1600" dirty="0" smtClean="0">
                <a:latin typeface="Times New Roman" panose="02020603050405020304" pitchFamily="18" charset="0"/>
                <a:cs typeface="Times New Roman" panose="02020603050405020304" pitchFamily="18" charset="0"/>
              </a:rPr>
              <a:t>m </a:t>
            </a:r>
            <a:r>
              <a:rPr lang="zh-CN" altLang="en-US" sz="1600" dirty="0">
                <a:latin typeface="Times New Roman" panose="02020603050405020304" pitchFamily="18" charset="0"/>
                <a:cs typeface="Times New Roman" panose="02020603050405020304" pitchFamily="18" charset="0"/>
              </a:rPr>
              <a:t>is detected. </a:t>
            </a:r>
          </a:p>
        </p:txBody>
      </p:sp>
      <p:sp>
        <p:nvSpPr>
          <p:cNvPr id="4" name="矩形 3"/>
          <p:cNvSpPr/>
          <p:nvPr/>
        </p:nvSpPr>
        <p:spPr>
          <a:xfrm>
            <a:off x="1276220" y="3937242"/>
            <a:ext cx="6913944" cy="338554"/>
          </a:xfrm>
          <a:prstGeom prst="rect">
            <a:avLst/>
          </a:prstGeom>
        </p:spPr>
        <p:txBody>
          <a:bodyPr wrap="none">
            <a:spAutoFit/>
          </a:bodyPr>
          <a:lstStyle/>
          <a:p>
            <a:r>
              <a:rPr lang="zh-CN" altLang="en-US" sz="1600" dirty="0">
                <a:latin typeface="Times New Roman" panose="02020603050405020304" pitchFamily="18" charset="0"/>
                <a:cs typeface="Times New Roman" panose="02020603050405020304" pitchFamily="18" charset="0"/>
              </a:rPr>
              <a:t>Bellhop method takes </a:t>
            </a:r>
            <a:r>
              <a:rPr lang="zh-CN" altLang="en-US" sz="1600" dirty="0" smtClean="0">
                <a:latin typeface="Times New Roman" panose="02020603050405020304" pitchFamily="18" charset="0"/>
                <a:cs typeface="Times New Roman" panose="02020603050405020304" pitchFamily="18" charset="0"/>
              </a:rPr>
              <a:t>9</a:t>
            </a:r>
            <a:r>
              <a:rPr lang="en-US" altLang="zh-CN" sz="1600" dirty="0" smtClean="0">
                <a:latin typeface="Times New Roman" panose="02020603050405020304" pitchFamily="18" charset="0"/>
                <a:cs typeface="Times New Roman" panose="02020603050405020304" pitchFamily="18" charset="0"/>
              </a:rPr>
              <a:t>.3</a:t>
            </a:r>
            <a:r>
              <a:rPr lang="zh-CN" altLang="en-US" sz="1600" dirty="0" smtClean="0">
                <a:latin typeface="Times New Roman" panose="02020603050405020304" pitchFamily="18" charset="0"/>
                <a:cs typeface="Times New Roman" panose="02020603050405020304" pitchFamily="18" charset="0"/>
              </a:rPr>
              <a:t>s</a:t>
            </a:r>
            <a:r>
              <a:rPr lang="zh-CN" altLang="en-US" sz="1600" dirty="0">
                <a:latin typeface="Times New Roman" panose="02020603050405020304" pitchFamily="18" charset="0"/>
                <a:cs typeface="Times New Roman" panose="02020603050405020304" pitchFamily="18" charset="0"/>
              </a:rPr>
              <a:t>, NM method takes </a:t>
            </a:r>
            <a:r>
              <a:rPr lang="en-US" altLang="zh-CN" sz="1600" dirty="0" smtClean="0">
                <a:latin typeface="Times New Roman" panose="02020603050405020304" pitchFamily="18" charset="0"/>
                <a:cs typeface="Times New Roman" panose="02020603050405020304" pitchFamily="18" charset="0"/>
              </a:rPr>
              <a:t>43.5</a:t>
            </a:r>
            <a:r>
              <a:rPr lang="zh-CN" altLang="en-US" sz="1600" dirty="0" smtClean="0">
                <a:latin typeface="Times New Roman" panose="02020603050405020304" pitchFamily="18" charset="0"/>
                <a:cs typeface="Times New Roman" panose="02020603050405020304" pitchFamily="18" charset="0"/>
              </a:rPr>
              <a:t>s</a:t>
            </a:r>
            <a:r>
              <a:rPr lang="zh-CN" altLang="en-US" sz="1600" dirty="0">
                <a:latin typeface="Times New Roman" panose="02020603050405020304" pitchFamily="18" charset="0"/>
                <a:cs typeface="Times New Roman" panose="02020603050405020304" pitchFamily="18" charset="0"/>
              </a:rPr>
              <a:t>, NM-PE method takes </a:t>
            </a:r>
            <a:r>
              <a:rPr lang="en-US" altLang="zh-CN" sz="1600" dirty="0" smtClean="0">
                <a:latin typeface="Times New Roman" panose="02020603050405020304" pitchFamily="18" charset="0"/>
                <a:cs typeface="Times New Roman" panose="02020603050405020304" pitchFamily="18" charset="0"/>
              </a:rPr>
              <a:t>22.1</a:t>
            </a:r>
            <a:r>
              <a:rPr lang="zh-CN" altLang="en-US" sz="1600" dirty="0" smtClean="0">
                <a:latin typeface="Times New Roman" panose="02020603050405020304" pitchFamily="18" charset="0"/>
                <a:cs typeface="Times New Roman" panose="02020603050405020304" pitchFamily="18" charset="0"/>
              </a:rPr>
              <a:t>s</a:t>
            </a:r>
            <a:r>
              <a:rPr lang="en-US" altLang="zh-CN" sz="1600" dirty="0" smtClean="0">
                <a:latin typeface="Times New Roman" panose="02020603050405020304" pitchFamily="18" charset="0"/>
                <a:cs typeface="Times New Roman" panose="02020603050405020304" pitchFamily="18" charset="0"/>
              </a:rPr>
              <a:t>.</a:t>
            </a:r>
            <a:r>
              <a:rPr lang="zh-CN" altLang="en-US" sz="1600" dirty="0" smtClean="0">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11" name="TextBox 2">
            <a:extLst>
              <a:ext uri="{FF2B5EF4-FFF2-40B4-BE49-F238E27FC236}">
                <a16:creationId xmlns="" xmlns:a16="http://schemas.microsoft.com/office/drawing/2014/main" id="{38902C2E-D846-7548-87D5-46DC03C317C9}"/>
              </a:ext>
            </a:extLst>
          </p:cNvPr>
          <p:cNvSpPr txBox="1"/>
          <p:nvPr/>
        </p:nvSpPr>
        <p:spPr>
          <a:xfrm>
            <a:off x="953477" y="567772"/>
            <a:ext cx="672123" cy="230832"/>
          </a:xfrm>
          <a:prstGeom prst="rect">
            <a:avLst/>
          </a:prstGeom>
          <a:noFill/>
        </p:spPr>
        <p:txBody>
          <a:bodyPr wrap="square" rtlCol="0">
            <a:spAutoFit/>
          </a:bodyPr>
          <a:lstStyle/>
          <a:p>
            <a:pPr algn="ctr"/>
            <a:r>
              <a:rPr lang="en-US" altLang="zh-CN" sz="900" dirty="0">
                <a:latin typeface="Arial" panose="020B0604020202020204" pitchFamily="34" charset="0"/>
                <a:cs typeface="Arial" panose="020B0604020202020204" pitchFamily="34" charset="0"/>
              </a:rPr>
              <a:t>P1.3-526</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34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p:sp>
        <p:nvSpPr>
          <p:cNvPr id="7"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[Modeling of </a:t>
            </a:r>
            <a:r>
              <a:rPr lang="en-US" sz="1200" b="1" dirty="0" err="1">
                <a:solidFill>
                  <a:schemeClr val="bg1"/>
                </a:solidFill>
                <a:latin typeface="Arial" panose="020B0604020202020204" pitchFamily="34" charset="0"/>
              </a:rPr>
              <a:t>hydroacoustic</a:t>
            </a:r>
            <a:r>
              <a:rPr lang="en-US" sz="1200" b="1" dirty="0">
                <a:solidFill>
                  <a:schemeClr val="bg1"/>
                </a:solidFill>
                <a:latin typeface="Arial" panose="020B0604020202020204" pitchFamily="34" charset="0"/>
              </a:rPr>
              <a:t> propagation based on the normal mode-parabolic equation method]</a:t>
            </a:r>
          </a:p>
          <a:p>
            <a:pPr algn="ctr" eaLnBrk="0" hangingPunct="0">
              <a:lnSpc>
                <a:spcPts val="1586"/>
              </a:lnSpc>
            </a:pPr>
            <a:r>
              <a:rPr lang="en-US" sz="800" dirty="0" smtClean="0">
                <a:solidFill>
                  <a:schemeClr val="bg1"/>
                </a:solidFill>
                <a:latin typeface="Arial" panose="020B0604020202020204" pitchFamily="34" charset="0"/>
                <a:ea typeface="Avenir Book" charset="0"/>
              </a:rPr>
              <a:t>[De </a:t>
            </a:r>
            <a:r>
              <a:rPr lang="en-US" altLang="zh-CN" sz="800" dirty="0" smtClean="0">
                <a:solidFill>
                  <a:schemeClr val="bg1"/>
                </a:solidFill>
                <a:latin typeface="Arial" panose="020B0604020202020204" pitchFamily="34" charset="0"/>
                <a:ea typeface="Avenir Book" charset="0"/>
              </a:rPr>
              <a:t>Nan ,nan.de@ndc.org.cn</a:t>
            </a:r>
            <a:r>
              <a:rPr lang="en-US" sz="800" dirty="0" smtClean="0">
                <a:solidFill>
                  <a:schemeClr val="bg1"/>
                </a:solidFill>
                <a:latin typeface="Arial" panose="020B0604020202020204" pitchFamily="34" charset="0"/>
                <a:ea typeface="Avenir Book" charset="0"/>
              </a:rPr>
              <a:t>]</a:t>
            </a:r>
            <a:endParaRPr lang="en-US" sz="800" dirty="0">
              <a:solidFill>
                <a:schemeClr val="bg1"/>
              </a:solidFill>
              <a:latin typeface="Avenir Book" charset="0"/>
              <a:ea typeface="Avenir Book" charset="0"/>
              <a:cs typeface="Avenir Book" charset="0"/>
            </a:endParaRPr>
          </a:p>
        </p:txBody>
      </p:sp>
      <p:sp>
        <p:nvSpPr>
          <p:cNvPr id="8" name="矩形 7"/>
          <p:cNvSpPr/>
          <p:nvPr/>
        </p:nvSpPr>
        <p:spPr>
          <a:xfrm>
            <a:off x="425450" y="1265392"/>
            <a:ext cx="8658065" cy="1156086"/>
          </a:xfrm>
          <a:prstGeom prst="rect">
            <a:avLst/>
          </a:prstGeom>
        </p:spPr>
        <p:txBody>
          <a:bodyPr wrap="square">
            <a:spAutoFit/>
          </a:bodyPr>
          <a:lstStyle/>
          <a:p>
            <a:pPr>
              <a:lnSpc>
                <a:spcPct val="150000"/>
              </a:lnSpc>
            </a:pPr>
            <a:r>
              <a:rPr lang="zh-CN" altLang="en-US" sz="1600" dirty="0">
                <a:latin typeface="Times New Roman" panose="02020603050405020304" pitchFamily="18" charset="0"/>
                <a:cs typeface="Times New Roman" panose="02020603050405020304" pitchFamily="18" charset="0"/>
              </a:rPr>
              <a:t>Through the above </a:t>
            </a:r>
            <a:r>
              <a:rPr lang="zh-CN" altLang="en-US" sz="1600" dirty="0" smtClean="0">
                <a:latin typeface="Times New Roman" panose="02020603050405020304" pitchFamily="18" charset="0"/>
                <a:cs typeface="Times New Roman" panose="02020603050405020304" pitchFamily="18" charset="0"/>
              </a:rPr>
              <a:t>comparison</a:t>
            </a:r>
            <a:r>
              <a:rPr lang="zh-CN" altLang="en-US" sz="1600" dirty="0">
                <a:latin typeface="Times New Roman" panose="02020603050405020304" pitchFamily="18" charset="0"/>
                <a:cs typeface="Times New Roman" panose="02020603050405020304" pitchFamily="18" charset="0"/>
              </a:rPr>
              <a:t>, it can be found that the NM-PE method can improve the calculation efficiency while ensuring the calculation accuracy, and perform accurate propagation loss simulation calculations. </a:t>
            </a:r>
            <a:r>
              <a:rPr lang="en-US" altLang="zh-CN" sz="1600" dirty="0">
                <a:latin typeface="Times New Roman" panose="02020603050405020304" pitchFamily="18" charset="0"/>
                <a:cs typeface="Times New Roman" panose="02020603050405020304" pitchFamily="18" charset="0"/>
              </a:rPr>
              <a:t>More work will be carried out in the future, </a:t>
            </a:r>
            <a:r>
              <a:rPr lang="en-US" altLang="zh-CN" sz="1600" dirty="0" smtClean="0">
                <a:latin typeface="Times New Roman" panose="02020603050405020304" pitchFamily="18" charset="0"/>
                <a:cs typeface="Times New Roman" panose="02020603050405020304" pitchFamily="18" charset="0"/>
              </a:rPr>
              <a:t>using more data </a:t>
            </a:r>
            <a:r>
              <a:rPr lang="en-US" altLang="zh-CN" sz="1600" dirty="0">
                <a:latin typeface="Times New Roman" panose="02020603050405020304" pitchFamily="18" charset="0"/>
                <a:cs typeface="Times New Roman" panose="02020603050405020304" pitchFamily="18" charset="0"/>
              </a:rPr>
              <a:t>to test the </a:t>
            </a:r>
            <a:r>
              <a:rPr lang="en-US" altLang="zh-CN" sz="1600" dirty="0" smtClean="0">
                <a:latin typeface="Times New Roman" panose="02020603050405020304" pitchFamily="18" charset="0"/>
                <a:cs typeface="Times New Roman" panose="02020603050405020304" pitchFamily="18" charset="0"/>
              </a:rPr>
              <a:t>method.</a:t>
            </a:r>
            <a:endParaRPr lang="zh-CN" altLang="en-US" sz="1600" dirty="0">
              <a:latin typeface="Times New Roman" panose="02020603050405020304" pitchFamily="18" charset="0"/>
              <a:cs typeface="Times New Roman" panose="02020603050405020304" pitchFamily="18" charset="0"/>
            </a:endParaRPr>
          </a:p>
        </p:txBody>
      </p:sp>
      <p:sp>
        <p:nvSpPr>
          <p:cNvPr id="9" name="矩形 8"/>
          <p:cNvSpPr/>
          <p:nvPr/>
        </p:nvSpPr>
        <p:spPr>
          <a:xfrm>
            <a:off x="2716743" y="2707979"/>
            <a:ext cx="3515129" cy="584775"/>
          </a:xfrm>
          <a:prstGeom prst="rect">
            <a:avLst/>
          </a:prstGeom>
        </p:spPr>
        <p:txBody>
          <a:bodyPr wrap="none">
            <a:spAutoFit/>
          </a:bodyPr>
          <a:lstStyle/>
          <a:p>
            <a:r>
              <a:rPr lang="zh-CN" altLang="en-US" sz="3200" dirty="0"/>
              <a:t>Thanks for listening </a:t>
            </a:r>
          </a:p>
        </p:txBody>
      </p:sp>
      <p:sp>
        <p:nvSpPr>
          <p:cNvPr id="10" name="TextBox 2">
            <a:extLst>
              <a:ext uri="{FF2B5EF4-FFF2-40B4-BE49-F238E27FC236}">
                <a16:creationId xmlns="" xmlns:a16="http://schemas.microsoft.com/office/drawing/2014/main" id="{38902C2E-D846-7548-87D5-46DC03C317C9}"/>
              </a:ext>
            </a:extLst>
          </p:cNvPr>
          <p:cNvSpPr txBox="1"/>
          <p:nvPr/>
        </p:nvSpPr>
        <p:spPr>
          <a:xfrm>
            <a:off x="953477" y="567772"/>
            <a:ext cx="672123" cy="230832"/>
          </a:xfrm>
          <a:prstGeom prst="rect">
            <a:avLst/>
          </a:prstGeom>
          <a:noFill/>
        </p:spPr>
        <p:txBody>
          <a:bodyPr wrap="square" rtlCol="0">
            <a:spAutoFit/>
          </a:bodyPr>
          <a:lstStyle/>
          <a:p>
            <a:pPr algn="ctr"/>
            <a:r>
              <a:rPr lang="en-US" altLang="zh-CN" sz="900" dirty="0">
                <a:latin typeface="Arial" panose="020B0604020202020204" pitchFamily="34" charset="0"/>
                <a:cs typeface="Arial" panose="020B0604020202020204" pitchFamily="34" charset="0"/>
              </a:rPr>
              <a:t>P1.3-526</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1755</TotalTime>
  <Words>639</Words>
  <Application>Microsoft Office PowerPoint</Application>
  <PresentationFormat>全屏显示(16:9)</PresentationFormat>
  <Paragraphs>34</Paragraphs>
  <Slides>6</Slides>
  <Notes>0</Notes>
  <HiddenSlides>0</HiddenSlides>
  <MMClips>0</MMClips>
  <ScaleCrop>false</ScaleCrop>
  <HeadingPairs>
    <vt:vector size="6" baseType="variant">
      <vt:variant>
        <vt:lpstr>已用的字体</vt:lpstr>
      </vt:variant>
      <vt:variant>
        <vt:i4>10</vt:i4>
      </vt:variant>
      <vt:variant>
        <vt:lpstr>主题</vt:lpstr>
      </vt:variant>
      <vt:variant>
        <vt:i4>7</vt:i4>
      </vt:variant>
      <vt:variant>
        <vt:lpstr>幻灯片标题</vt:lpstr>
      </vt:variant>
      <vt:variant>
        <vt:i4>6</vt:i4>
      </vt:variant>
    </vt:vector>
  </HeadingPairs>
  <TitlesOfParts>
    <vt:vector size="23" baseType="lpstr">
      <vt:lpstr>Avenir Book</vt:lpstr>
      <vt:lpstr>Avenir Heavy</vt:lpstr>
      <vt:lpstr>Avenir Medium</vt:lpstr>
      <vt:lpstr>DIN-Light</vt:lpstr>
      <vt:lpstr>DIN-Medium</vt:lpstr>
      <vt:lpstr>等线</vt:lpstr>
      <vt:lpstr>宋体</vt:lpstr>
      <vt:lpstr>Arial</vt:lpstr>
      <vt:lpstr>Calibri</vt:lpstr>
      <vt:lpstr>Times New Roman</vt:lpstr>
      <vt:lpstr>Title Slide</vt:lpstr>
      <vt:lpstr>Inner Slide</vt:lpstr>
      <vt:lpstr>abstract</vt:lpstr>
      <vt:lpstr>INTRODUCTION</vt:lpstr>
      <vt:lpstr>METHODS</vt:lpstr>
      <vt:lpstr>RESULTS</vt:lpstr>
      <vt:lpstr>CONCLUSIONS</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liuzh</cp:lastModifiedBy>
  <cp:revision>54</cp:revision>
  <cp:lastPrinted>2019-03-26T13:54:24Z</cp:lastPrinted>
  <dcterms:created xsi:type="dcterms:W3CDTF">2019-04-24T06:32:04Z</dcterms:created>
  <dcterms:modified xsi:type="dcterms:W3CDTF">2021-06-15T08:47:36Z</dcterms:modified>
</cp:coreProperties>
</file>