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2" r:id="rId5"/>
    <p:sldMasterId id="2147483664" r:id="rId6"/>
    <p:sldMasterId id="2147483666" r:id="rId7"/>
    <p:sldMasterId id="2147483668" r:id="rId8"/>
    <p:sldMasterId id="2147483670" r:id="rId9"/>
    <p:sldMasterId id="2147483672" r:id="rId10"/>
  </p:sldMasterIdLst>
  <p:notesMasterIdLst>
    <p:notesMasterId r:id="rId24"/>
  </p:notesMasterIdLst>
  <p:sldIdLst>
    <p:sldId id="256" r:id="rId11"/>
    <p:sldId id="260" r:id="rId12"/>
    <p:sldId id="273" r:id="rId13"/>
    <p:sldId id="265" r:id="rId14"/>
    <p:sldId id="321" r:id="rId15"/>
    <p:sldId id="322" r:id="rId16"/>
    <p:sldId id="323" r:id="rId17"/>
    <p:sldId id="324" r:id="rId18"/>
    <p:sldId id="329" r:id="rId19"/>
    <p:sldId id="328" r:id="rId20"/>
    <p:sldId id="330" r:id="rId21"/>
    <p:sldId id="263" r:id="rId22"/>
    <p:sldId id="325" r:id="rId23"/>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F0B67A-94B3-4D2D-A79A-16496288A53A}" v="6" dt="2021-06-10T14:11:58.937"/>
    <p1510:client id="{65C6803A-2F4C-4A09-B28B-9B9AD612C38A}" v="32" dt="2021-06-10T13:45:29.191"/>
    <p1510:client id="{85E9C011-CD08-41E1-A737-8861C7BFE47F}" v="7" dt="2021-06-10T14:28:49.467"/>
    <p1510:client id="{C8A0BFA8-E6D5-4035-8AB7-28DB0771F093}" v="21" dt="2021-06-10T07:36:36.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98" autoAdjust="0"/>
    <p:restoredTop sz="94623"/>
  </p:normalViewPr>
  <p:slideViewPr>
    <p:cSldViewPr snapToGrid="0" snapToObjects="1">
      <p:cViewPr varScale="1">
        <p:scale>
          <a:sx n="75" d="100"/>
          <a:sy n="75" d="100"/>
        </p:scale>
        <p:origin x="30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317769" y="1898347"/>
            <a:ext cx="8508461" cy="1467901"/>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cs typeface="Arial" panose="020B0604020202020204" pitchFamily="34" charset="0"/>
              </a:rPr>
              <a:t>							</a:t>
            </a:r>
            <a:r>
              <a:rPr lang="en-GB" sz="1800" b="1" dirty="0">
                <a:solidFill>
                  <a:schemeClr val="bg1"/>
                </a:solidFill>
                <a:latin typeface="Arial" panose="020B0604020202020204" pitchFamily="34" charset="0"/>
                <a:cs typeface="Arial" panose="020B0604020202020204" pitchFamily="34" charset="0"/>
              </a:rPr>
              <a:t>Data-based kernel density equations for probability distributions of CTBT-relevant radioxenon isotopes at IMS stations in normal background from nuclear facilities and as simulated from underground nuclear explosions</a:t>
            </a:r>
            <a:endParaRPr lang="en-US" sz="1800" b="1" dirty="0">
              <a:solidFill>
                <a:schemeClr val="bg1"/>
              </a:solidFill>
              <a:latin typeface="Arial" panose="020B0604020202020204" pitchFamily="34" charset="0"/>
              <a:cs typeface="Arial" panose="020B0604020202020204" pitchFamily="34" charset="0"/>
            </a:endParaRPr>
          </a:p>
          <a:p>
            <a:pPr algn="ctr" eaLnBrk="0" hangingPunct="0">
              <a:lnSpc>
                <a:spcPts val="1586"/>
              </a:lnSpc>
            </a:pPr>
            <a:endParaRPr lang="en-US" sz="2197" b="1" dirty="0">
              <a:solidFill>
                <a:schemeClr val="bg1"/>
              </a:solidFill>
              <a:latin typeface="Arial" panose="020B0604020202020204" pitchFamily="34" charset="0"/>
              <a:cs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ea typeface="Avenir Book" charset="0"/>
                <a:cs typeface="Arial" panose="020B0604020202020204" pitchFamily="34" charset="0"/>
              </a:rPr>
              <a:t>M. Kalinowski, B. Liu</a:t>
            </a:r>
          </a:p>
          <a:p>
            <a:pPr algn="ctr" eaLnBrk="0" hangingPunct="0">
              <a:lnSpc>
                <a:spcPts val="1586"/>
              </a:lnSpc>
            </a:pPr>
            <a:r>
              <a:rPr lang="en-US" sz="1600" dirty="0">
                <a:solidFill>
                  <a:schemeClr val="bg1"/>
                </a:solidFill>
                <a:latin typeface="Arial" panose="020B0604020202020204" pitchFamily="34" charset="0"/>
                <a:ea typeface="Avenir Book" charset="0"/>
                <a:cs typeface="Arial" panose="020B0604020202020204" pitchFamily="34" charset="0"/>
              </a:rPr>
              <a:t>IDC/CTBTO, Vienna, Austria</a:t>
            </a:r>
            <a:endParaRPr lang="en-US" sz="952"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225018" y="3449620"/>
            <a:ext cx="2836838" cy="307905"/>
          </a:xfrm>
          <a:prstGeom prst="rect">
            <a:avLst/>
          </a:prstGeom>
          <a:noFill/>
        </p:spPr>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P2.1-486</a:t>
            </a:r>
            <a:endParaRPr lang="en-AT"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6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TextBox 6">
            <a:extLst>
              <a:ext uri="{FF2B5EF4-FFF2-40B4-BE49-F238E27FC236}">
                <a16:creationId xmlns:a16="http://schemas.microsoft.com/office/drawing/2014/main" id="{46D2BA62-465B-4F9B-BB45-D456E7F78CF1}"/>
              </a:ext>
            </a:extLst>
          </p:cNvPr>
          <p:cNvSpPr txBox="1"/>
          <p:nvPr/>
        </p:nvSpPr>
        <p:spPr>
          <a:xfrm>
            <a:off x="953477" y="561422"/>
            <a:ext cx="672123"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P2.1-486</a:t>
            </a:r>
            <a:endParaRPr lang="en-AT" sz="800"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CCB1AD3F-E66C-41A0-A8D8-88FD4A7450EE}"/>
              </a:ext>
            </a:extLst>
          </p:cNvPr>
          <p:cNvSpPr txBox="1">
            <a:spLocks/>
          </p:cNvSpPr>
          <p:nvPr/>
        </p:nvSpPr>
        <p:spPr>
          <a:xfrm>
            <a:off x="484463" y="884265"/>
            <a:ext cx="3302840" cy="676595"/>
          </a:xfrm>
          <a:prstGeom prst="rect">
            <a:avLst/>
          </a:prstGeom>
        </p:spPr>
        <p:txBody>
          <a:bodyPr vert="horz" wrap="square" lIns="91440" tIns="45720" rIns="91440" bIns="45720" rtlCol="0">
            <a:spAutoFit/>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NRR results</a:t>
            </a:r>
          </a:p>
          <a:p>
            <a:r>
              <a:rPr lang="en-US" sz="1600" dirty="0">
                <a:latin typeface="Arial" panose="020B0604020202020204" pitchFamily="34" charset="0"/>
                <a:cs typeface="Arial" panose="020B0604020202020204" pitchFamily="34" charset="0"/>
              </a:rPr>
              <a:t>Distributions of isotopic ratios.</a:t>
            </a:r>
          </a:p>
        </p:txBody>
      </p:sp>
      <p:sp>
        <p:nvSpPr>
          <p:cNvPr id="9" name="Rectangle 17">
            <a:extLst>
              <a:ext uri="{FF2B5EF4-FFF2-40B4-BE49-F238E27FC236}">
                <a16:creationId xmlns:a16="http://schemas.microsoft.com/office/drawing/2014/main" id="{A03C3D41-1777-4C6F-AF37-44F9E8071FBA}"/>
              </a:ext>
            </a:extLst>
          </p:cNvPr>
          <p:cNvSpPr>
            <a:spLocks noChangeArrowheads="1"/>
          </p:cNvSpPr>
          <p:nvPr/>
        </p:nvSpPr>
        <p:spPr bwMode="auto">
          <a:xfrm>
            <a:off x="1992923" y="163887"/>
            <a:ext cx="4962770" cy="23705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2000" b="1" dirty="0">
                <a:solidFill>
                  <a:schemeClr val="bg1"/>
                </a:solidFill>
                <a:latin typeface="Arial" panose="020B0604020202020204" pitchFamily="34" charset="0"/>
              </a:rPr>
              <a:t>Results</a:t>
            </a:r>
            <a:endParaRPr lang="en-US" sz="2000" dirty="0">
              <a:solidFill>
                <a:schemeClr val="bg1"/>
              </a:solidFill>
              <a:latin typeface="Avenir Book" charset="0"/>
              <a:ea typeface="Avenir Book" charset="0"/>
              <a:cs typeface="Avenir Book" charset="0"/>
            </a:endParaRPr>
          </a:p>
        </p:txBody>
      </p:sp>
      <p:pic>
        <p:nvPicPr>
          <p:cNvPr id="17" name="Picture 16" descr="Chart&#10;&#10;Description automatically generated">
            <a:extLst>
              <a:ext uri="{FF2B5EF4-FFF2-40B4-BE49-F238E27FC236}">
                <a16:creationId xmlns:a16="http://schemas.microsoft.com/office/drawing/2014/main" id="{A761CEE4-688B-4BA5-9FE7-A21DB777AD83}"/>
              </a:ext>
            </a:extLst>
          </p:cNvPr>
          <p:cNvPicPr>
            <a:picLocks noChangeAspect="1"/>
          </p:cNvPicPr>
          <p:nvPr/>
        </p:nvPicPr>
        <p:blipFill>
          <a:blip r:embed="rId2"/>
          <a:stretch>
            <a:fillRect/>
          </a:stretch>
        </p:blipFill>
        <p:spPr>
          <a:xfrm>
            <a:off x="3486135" y="3310892"/>
            <a:ext cx="2916965" cy="1463040"/>
          </a:xfrm>
          <a:prstGeom prst="rect">
            <a:avLst/>
          </a:prstGeom>
        </p:spPr>
      </p:pic>
      <p:pic>
        <p:nvPicPr>
          <p:cNvPr id="18" name="Picture 17">
            <a:extLst>
              <a:ext uri="{FF2B5EF4-FFF2-40B4-BE49-F238E27FC236}">
                <a16:creationId xmlns:a16="http://schemas.microsoft.com/office/drawing/2014/main" id="{7EA81DF9-B46E-4D49-B7AA-232269138AE6}"/>
              </a:ext>
            </a:extLst>
          </p:cNvPr>
          <p:cNvPicPr>
            <a:picLocks noChangeAspect="1"/>
          </p:cNvPicPr>
          <p:nvPr/>
        </p:nvPicPr>
        <p:blipFill>
          <a:blip r:embed="rId3"/>
          <a:stretch>
            <a:fillRect/>
          </a:stretch>
        </p:blipFill>
        <p:spPr>
          <a:xfrm>
            <a:off x="450850" y="3310892"/>
            <a:ext cx="2916965" cy="1463040"/>
          </a:xfrm>
          <a:prstGeom prst="rect">
            <a:avLst/>
          </a:prstGeom>
        </p:spPr>
      </p:pic>
      <p:pic>
        <p:nvPicPr>
          <p:cNvPr id="19" name="Picture 18">
            <a:extLst>
              <a:ext uri="{FF2B5EF4-FFF2-40B4-BE49-F238E27FC236}">
                <a16:creationId xmlns:a16="http://schemas.microsoft.com/office/drawing/2014/main" id="{0B04D4C0-792B-4CC8-803D-7ADBE4140E77}"/>
              </a:ext>
            </a:extLst>
          </p:cNvPr>
          <p:cNvPicPr>
            <a:picLocks noChangeAspect="1"/>
          </p:cNvPicPr>
          <p:nvPr/>
        </p:nvPicPr>
        <p:blipFill>
          <a:blip r:embed="rId4"/>
          <a:stretch>
            <a:fillRect/>
          </a:stretch>
        </p:blipFill>
        <p:spPr>
          <a:xfrm>
            <a:off x="3486135" y="1933512"/>
            <a:ext cx="2916965" cy="1463040"/>
          </a:xfrm>
          <a:prstGeom prst="rect">
            <a:avLst/>
          </a:prstGeom>
        </p:spPr>
      </p:pic>
      <p:pic>
        <p:nvPicPr>
          <p:cNvPr id="20" name="Picture 19" descr="Chart&#10;&#10;Description automatically generated">
            <a:extLst>
              <a:ext uri="{FF2B5EF4-FFF2-40B4-BE49-F238E27FC236}">
                <a16:creationId xmlns:a16="http://schemas.microsoft.com/office/drawing/2014/main" id="{5B378CEE-0EBA-4030-A0F3-590383F4574C}"/>
              </a:ext>
            </a:extLst>
          </p:cNvPr>
          <p:cNvPicPr>
            <a:picLocks noChangeAspect="1"/>
          </p:cNvPicPr>
          <p:nvPr/>
        </p:nvPicPr>
        <p:blipFill>
          <a:blip r:embed="rId5"/>
          <a:stretch>
            <a:fillRect/>
          </a:stretch>
        </p:blipFill>
        <p:spPr>
          <a:xfrm>
            <a:off x="450850" y="1933512"/>
            <a:ext cx="2916965" cy="1463040"/>
          </a:xfrm>
          <a:prstGeom prst="rect">
            <a:avLst/>
          </a:prstGeom>
        </p:spPr>
      </p:pic>
      <p:sp>
        <p:nvSpPr>
          <p:cNvPr id="21" name="TextBox 20">
            <a:extLst>
              <a:ext uri="{FF2B5EF4-FFF2-40B4-BE49-F238E27FC236}">
                <a16:creationId xmlns:a16="http://schemas.microsoft.com/office/drawing/2014/main" id="{0D8D55CC-4CD2-4DED-B368-288F6187087B}"/>
              </a:ext>
            </a:extLst>
          </p:cNvPr>
          <p:cNvSpPr txBox="1"/>
          <p:nvPr/>
        </p:nvSpPr>
        <p:spPr>
          <a:xfrm>
            <a:off x="2147194" y="2087820"/>
            <a:ext cx="1114611" cy="246221"/>
          </a:xfrm>
          <a:prstGeom prst="rect">
            <a:avLst/>
          </a:prstGeom>
          <a:noFill/>
        </p:spPr>
        <p:txBody>
          <a:bodyPr wrap="square" rtlCol="0">
            <a:spAutoFit/>
          </a:bodyPr>
          <a:lstStyle/>
          <a:p>
            <a:r>
              <a:rPr lang="en-US" sz="1000" dirty="0"/>
              <a:t>Xe-135/Xe-133</a:t>
            </a:r>
            <a:endParaRPr lang="en-GB" sz="1000" dirty="0"/>
          </a:p>
        </p:txBody>
      </p:sp>
      <p:sp>
        <p:nvSpPr>
          <p:cNvPr id="22" name="TextBox 21">
            <a:extLst>
              <a:ext uri="{FF2B5EF4-FFF2-40B4-BE49-F238E27FC236}">
                <a16:creationId xmlns:a16="http://schemas.microsoft.com/office/drawing/2014/main" id="{3E501B54-68A7-402B-9361-0B3A9EB5EF11}"/>
              </a:ext>
            </a:extLst>
          </p:cNvPr>
          <p:cNvSpPr txBox="1"/>
          <p:nvPr/>
        </p:nvSpPr>
        <p:spPr>
          <a:xfrm>
            <a:off x="4997796" y="2369624"/>
            <a:ext cx="1446094" cy="246221"/>
          </a:xfrm>
          <a:prstGeom prst="rect">
            <a:avLst/>
          </a:prstGeom>
          <a:noFill/>
        </p:spPr>
        <p:txBody>
          <a:bodyPr wrap="square" rtlCol="0">
            <a:spAutoFit/>
          </a:bodyPr>
          <a:lstStyle/>
          <a:p>
            <a:r>
              <a:rPr lang="en-US" sz="1000" dirty="0"/>
              <a:t>Xe-133m/Xe-131m</a:t>
            </a:r>
            <a:endParaRPr lang="en-GB" sz="1000" dirty="0"/>
          </a:p>
        </p:txBody>
      </p:sp>
      <p:sp>
        <p:nvSpPr>
          <p:cNvPr id="23" name="TextBox 22">
            <a:extLst>
              <a:ext uri="{FF2B5EF4-FFF2-40B4-BE49-F238E27FC236}">
                <a16:creationId xmlns:a16="http://schemas.microsoft.com/office/drawing/2014/main" id="{07E03D74-FAB3-4412-B4A0-663B57022815}"/>
              </a:ext>
            </a:extLst>
          </p:cNvPr>
          <p:cNvSpPr txBox="1"/>
          <p:nvPr/>
        </p:nvSpPr>
        <p:spPr>
          <a:xfrm>
            <a:off x="806822" y="3640090"/>
            <a:ext cx="1446094" cy="246221"/>
          </a:xfrm>
          <a:prstGeom prst="rect">
            <a:avLst/>
          </a:prstGeom>
          <a:noFill/>
        </p:spPr>
        <p:txBody>
          <a:bodyPr wrap="square" rtlCol="0">
            <a:spAutoFit/>
          </a:bodyPr>
          <a:lstStyle/>
          <a:p>
            <a:r>
              <a:rPr lang="en-US" sz="1000" dirty="0"/>
              <a:t>Xe-131m/Xe-133</a:t>
            </a:r>
            <a:endParaRPr lang="en-GB" sz="1000" dirty="0"/>
          </a:p>
        </p:txBody>
      </p:sp>
      <p:sp>
        <p:nvSpPr>
          <p:cNvPr id="24" name="TextBox 23">
            <a:extLst>
              <a:ext uri="{FF2B5EF4-FFF2-40B4-BE49-F238E27FC236}">
                <a16:creationId xmlns:a16="http://schemas.microsoft.com/office/drawing/2014/main" id="{3202CA10-6183-4608-A388-593CAB14D1CB}"/>
              </a:ext>
            </a:extLst>
          </p:cNvPr>
          <p:cNvSpPr txBox="1"/>
          <p:nvPr/>
        </p:nvSpPr>
        <p:spPr>
          <a:xfrm>
            <a:off x="5111362" y="3510223"/>
            <a:ext cx="1446094" cy="246221"/>
          </a:xfrm>
          <a:prstGeom prst="rect">
            <a:avLst/>
          </a:prstGeom>
          <a:noFill/>
        </p:spPr>
        <p:txBody>
          <a:bodyPr wrap="square" rtlCol="0">
            <a:spAutoFit/>
          </a:bodyPr>
          <a:lstStyle/>
          <a:p>
            <a:r>
              <a:rPr lang="en-US" sz="1000" dirty="0"/>
              <a:t>Xe-133m/Xe-133</a:t>
            </a:r>
            <a:endParaRPr lang="en-GB" sz="1000" dirty="0"/>
          </a:p>
        </p:txBody>
      </p:sp>
      <p:pic>
        <p:nvPicPr>
          <p:cNvPr id="25" name="Picture 24" descr="Chart, histogram&#10;&#10;Description automatically generated">
            <a:extLst>
              <a:ext uri="{FF2B5EF4-FFF2-40B4-BE49-F238E27FC236}">
                <a16:creationId xmlns:a16="http://schemas.microsoft.com/office/drawing/2014/main" id="{16FC16D5-D236-43D2-8F1C-86C894198C1C}"/>
              </a:ext>
            </a:extLst>
          </p:cNvPr>
          <p:cNvPicPr>
            <a:picLocks noChangeAspect="1"/>
          </p:cNvPicPr>
          <p:nvPr/>
        </p:nvPicPr>
        <p:blipFill rotWithShape="1">
          <a:blip r:embed="rId6"/>
          <a:srcRect l="12673" t="12557" r="75662" b="70966"/>
          <a:stretch/>
        </p:blipFill>
        <p:spPr>
          <a:xfrm>
            <a:off x="6301503" y="3462147"/>
            <a:ext cx="1638065" cy="1160529"/>
          </a:xfrm>
          <a:prstGeom prst="rect">
            <a:avLst/>
          </a:prstGeom>
        </p:spPr>
      </p:pic>
      <p:sp>
        <p:nvSpPr>
          <p:cNvPr id="6" name="TextBox 5">
            <a:extLst>
              <a:ext uri="{FF2B5EF4-FFF2-40B4-BE49-F238E27FC236}">
                <a16:creationId xmlns:a16="http://schemas.microsoft.com/office/drawing/2014/main" id="{EBE4C99A-BF4C-441F-B196-45AD504564BA}"/>
              </a:ext>
            </a:extLst>
          </p:cNvPr>
          <p:cNvSpPr txBox="1"/>
          <p:nvPr/>
        </p:nvSpPr>
        <p:spPr>
          <a:xfrm>
            <a:off x="6301502" y="983283"/>
            <a:ext cx="2767513" cy="1815882"/>
          </a:xfrm>
          <a:prstGeom prst="rect">
            <a:avLst/>
          </a:prstGeom>
          <a:noFill/>
          <a:ln>
            <a:solidFill>
              <a:schemeClr val="accent1"/>
            </a:solidFill>
          </a:ln>
        </p:spPr>
        <p:txBody>
          <a:bodyPr wrap="square" rtlCol="0">
            <a:spAutoFit/>
          </a:bodyPr>
          <a:lstStyle/>
          <a:p>
            <a:r>
              <a:rPr lang="en-US" sz="1600" dirty="0">
                <a:latin typeface="Arial" panose="020B0604020202020204" pitchFamily="34" charset="0"/>
                <a:cs typeface="Arial" panose="020B0604020202020204" pitchFamily="34" charset="0"/>
              </a:rPr>
              <a:t>Very few reported data are available. Estimated data apply a standard ratio for certain reactor types (pool, TRIGA, others), resulting in few histogram bars. No KDE applied.</a:t>
            </a:r>
          </a:p>
        </p:txBody>
      </p:sp>
    </p:spTree>
    <p:extLst>
      <p:ext uri="{BB962C8B-B14F-4D97-AF65-F5344CB8AC3E}">
        <p14:creationId xmlns:p14="http://schemas.microsoft.com/office/powerpoint/2010/main" val="255040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hart, histogram&#10;&#10;Description automatically generated">
            <a:extLst>
              <a:ext uri="{FF2B5EF4-FFF2-40B4-BE49-F238E27FC236}">
                <a16:creationId xmlns:a16="http://schemas.microsoft.com/office/drawing/2014/main" id="{5120D2B2-7821-4E4A-B26A-B3837DB54C34}"/>
              </a:ext>
            </a:extLst>
          </p:cNvPr>
          <p:cNvPicPr>
            <a:picLocks noChangeAspect="1"/>
          </p:cNvPicPr>
          <p:nvPr/>
        </p:nvPicPr>
        <p:blipFill>
          <a:blip r:embed="rId2"/>
          <a:stretch>
            <a:fillRect/>
          </a:stretch>
        </p:blipFill>
        <p:spPr>
          <a:xfrm>
            <a:off x="3864295" y="3183126"/>
            <a:ext cx="2916965" cy="1463040"/>
          </a:xfrm>
          <a:prstGeom prst="rect">
            <a:avLst/>
          </a:prstGeom>
        </p:spPr>
      </p:pic>
      <p:pic>
        <p:nvPicPr>
          <p:cNvPr id="21" name="Picture 20" descr="Chart, histogram&#10;&#10;Description automatically generated">
            <a:extLst>
              <a:ext uri="{FF2B5EF4-FFF2-40B4-BE49-F238E27FC236}">
                <a16:creationId xmlns:a16="http://schemas.microsoft.com/office/drawing/2014/main" id="{814AB852-2BC4-4046-9426-B8D174EECF9F}"/>
              </a:ext>
            </a:extLst>
          </p:cNvPr>
          <p:cNvPicPr>
            <a:picLocks noChangeAspect="1"/>
          </p:cNvPicPr>
          <p:nvPr/>
        </p:nvPicPr>
        <p:blipFill>
          <a:blip r:embed="rId3"/>
          <a:stretch>
            <a:fillRect/>
          </a:stretch>
        </p:blipFill>
        <p:spPr>
          <a:xfrm>
            <a:off x="1011574" y="3177988"/>
            <a:ext cx="2916965" cy="1463040"/>
          </a:xfrm>
          <a:prstGeom prst="rect">
            <a:avLst/>
          </a:prstGeom>
        </p:spPr>
      </p:pic>
      <p:pic>
        <p:nvPicPr>
          <p:cNvPr id="3" name="Picture 2" descr="Chart, histogram&#10;&#10;Description automatically generated">
            <a:extLst>
              <a:ext uri="{FF2B5EF4-FFF2-40B4-BE49-F238E27FC236}">
                <a16:creationId xmlns:a16="http://schemas.microsoft.com/office/drawing/2014/main" id="{1130E1D0-3710-421C-95F2-FFEDF065B6DB}"/>
              </a:ext>
            </a:extLst>
          </p:cNvPr>
          <p:cNvPicPr>
            <a:picLocks noChangeAspect="1"/>
          </p:cNvPicPr>
          <p:nvPr/>
        </p:nvPicPr>
        <p:blipFill>
          <a:blip r:embed="rId4"/>
          <a:stretch>
            <a:fillRect/>
          </a:stretch>
        </p:blipFill>
        <p:spPr>
          <a:xfrm>
            <a:off x="1015695" y="1859524"/>
            <a:ext cx="2916965" cy="1463040"/>
          </a:xfrm>
          <a:prstGeom prst="rect">
            <a:avLst/>
          </a:prstGeom>
        </p:spPr>
      </p:pic>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TextBox 6">
            <a:extLst>
              <a:ext uri="{FF2B5EF4-FFF2-40B4-BE49-F238E27FC236}">
                <a16:creationId xmlns:a16="http://schemas.microsoft.com/office/drawing/2014/main" id="{46D2BA62-465B-4F9B-BB45-D456E7F78CF1}"/>
              </a:ext>
            </a:extLst>
          </p:cNvPr>
          <p:cNvSpPr txBox="1"/>
          <p:nvPr/>
        </p:nvSpPr>
        <p:spPr>
          <a:xfrm>
            <a:off x="953477" y="561422"/>
            <a:ext cx="672123"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P2.1-486</a:t>
            </a:r>
            <a:endParaRPr lang="en-AT" sz="800"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CCB1AD3F-E66C-41A0-A8D8-88FD4A7450EE}"/>
              </a:ext>
            </a:extLst>
          </p:cNvPr>
          <p:cNvSpPr txBox="1">
            <a:spLocks/>
          </p:cNvSpPr>
          <p:nvPr/>
        </p:nvSpPr>
        <p:spPr>
          <a:xfrm>
            <a:off x="484462" y="884265"/>
            <a:ext cx="7415771" cy="676595"/>
          </a:xfrm>
          <a:prstGeom prst="rect">
            <a:avLst/>
          </a:prstGeom>
        </p:spPr>
        <p:txBody>
          <a:bodyPr vert="horz" wrap="square" lIns="91440" tIns="45720" rIns="91440" bIns="45720" rtlCol="0">
            <a:spAutoFit/>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GB" sz="1600" b="1" dirty="0">
                <a:latin typeface="Arial" panose="020B0604020202020204" pitchFamily="34" charset="0"/>
                <a:cs typeface="Arial" panose="020B0604020202020204" pitchFamily="34" charset="0"/>
              </a:rPr>
              <a:t>Results of nuclear testing at Nevada</a:t>
            </a:r>
          </a:p>
          <a:p>
            <a:r>
              <a:rPr lang="en-GB" sz="1600" dirty="0">
                <a:latin typeface="Arial" panose="020B0604020202020204" pitchFamily="34" charset="0"/>
                <a:cs typeface="Arial" panose="020B0604020202020204" pitchFamily="34" charset="0"/>
              </a:rPr>
              <a:t>Distributions of isotopic ratios in (Kalinowski et al 2011). </a:t>
            </a:r>
            <a:endParaRPr lang="en-US" sz="1600" dirty="0">
              <a:latin typeface="Arial" panose="020B0604020202020204" pitchFamily="34" charset="0"/>
              <a:cs typeface="Arial" panose="020B0604020202020204" pitchFamily="34" charset="0"/>
            </a:endParaRPr>
          </a:p>
        </p:txBody>
      </p:sp>
      <p:sp>
        <p:nvSpPr>
          <p:cNvPr id="9" name="Rectangle 17">
            <a:extLst>
              <a:ext uri="{FF2B5EF4-FFF2-40B4-BE49-F238E27FC236}">
                <a16:creationId xmlns:a16="http://schemas.microsoft.com/office/drawing/2014/main" id="{A03C3D41-1777-4C6F-AF37-44F9E8071FBA}"/>
              </a:ext>
            </a:extLst>
          </p:cNvPr>
          <p:cNvSpPr>
            <a:spLocks noChangeArrowheads="1"/>
          </p:cNvSpPr>
          <p:nvPr/>
        </p:nvSpPr>
        <p:spPr bwMode="auto">
          <a:xfrm>
            <a:off x="1992923" y="163887"/>
            <a:ext cx="4962770" cy="23705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2000" b="1" dirty="0">
                <a:solidFill>
                  <a:schemeClr val="bg1"/>
                </a:solidFill>
                <a:latin typeface="Arial" panose="020B0604020202020204" pitchFamily="34" charset="0"/>
              </a:rPr>
              <a:t>Results</a:t>
            </a:r>
            <a:endParaRPr lang="en-US" sz="2000" dirty="0">
              <a:solidFill>
                <a:schemeClr val="bg1"/>
              </a:solidFill>
              <a:latin typeface="Avenir Book" charset="0"/>
              <a:ea typeface="Avenir Book" charset="0"/>
              <a:cs typeface="Avenir Book" charset="0"/>
            </a:endParaRPr>
          </a:p>
        </p:txBody>
      </p:sp>
      <p:sp>
        <p:nvSpPr>
          <p:cNvPr id="10" name="Slide Number Placeholder 4">
            <a:extLst>
              <a:ext uri="{FF2B5EF4-FFF2-40B4-BE49-F238E27FC236}">
                <a16:creationId xmlns:a16="http://schemas.microsoft.com/office/drawing/2014/main" id="{00204524-4C9D-4280-AB32-21B9237CC651}"/>
              </a:ext>
            </a:extLst>
          </p:cNvPr>
          <p:cNvSpPr txBox="1">
            <a:spLocks/>
          </p:cNvSpPr>
          <p:nvPr/>
        </p:nvSpPr>
        <p:spPr>
          <a:xfrm>
            <a:off x="3972723" y="4438205"/>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879166A-3EA9-9F4D-B0BC-285322AB316B}" type="slidenum">
              <a:rPr lang="en-US" smtClean="0">
                <a:solidFill>
                  <a:prstClr val="black">
                    <a:tint val="75000"/>
                  </a:prstClr>
                </a:solidFill>
                <a:latin typeface="Arial" panose="020B0604020202020204" pitchFamily="34" charset="0"/>
                <a:cs typeface="Arial" panose="020B0604020202020204" pitchFamily="34" charset="0"/>
              </a:rPr>
              <a:pPr algn="ctr"/>
              <a:t>11</a:t>
            </a:fld>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136F126-A5D4-4CFD-9ECA-9BCB6B4FE964}"/>
              </a:ext>
            </a:extLst>
          </p:cNvPr>
          <p:cNvSpPr txBox="1"/>
          <p:nvPr/>
        </p:nvSpPr>
        <p:spPr>
          <a:xfrm>
            <a:off x="1378068" y="2317052"/>
            <a:ext cx="103447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Xe135/Xe133</a:t>
            </a:r>
            <a:endParaRPr lang="en-GB" sz="1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78B3EED-6D13-4425-915D-D00C38E7062F}"/>
              </a:ext>
            </a:extLst>
          </p:cNvPr>
          <p:cNvSpPr txBox="1"/>
          <p:nvPr/>
        </p:nvSpPr>
        <p:spPr>
          <a:xfrm>
            <a:off x="2634183" y="3384314"/>
            <a:ext cx="1170828"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Xe131m/Xe133</a:t>
            </a:r>
            <a:endParaRPr lang="en-GB" sz="10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319A6C5-52E6-4A40-A3E1-F4EB195B526C}"/>
              </a:ext>
            </a:extLst>
          </p:cNvPr>
          <p:cNvSpPr txBox="1"/>
          <p:nvPr/>
        </p:nvSpPr>
        <p:spPr>
          <a:xfrm>
            <a:off x="4192347" y="3378861"/>
            <a:ext cx="127796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Xe133m/Xe133</a:t>
            </a:r>
            <a:endParaRPr lang="en-GB" sz="1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24F7FFE-B03B-4055-8957-36911515D0B3}"/>
              </a:ext>
            </a:extLst>
          </p:cNvPr>
          <p:cNvPicPr>
            <a:picLocks noChangeAspect="1"/>
          </p:cNvPicPr>
          <p:nvPr/>
        </p:nvPicPr>
        <p:blipFill>
          <a:blip r:embed="rId5"/>
          <a:stretch>
            <a:fillRect/>
          </a:stretch>
        </p:blipFill>
        <p:spPr>
          <a:xfrm>
            <a:off x="6857726" y="1764964"/>
            <a:ext cx="2085013" cy="1652159"/>
          </a:xfrm>
          <a:prstGeom prst="rect">
            <a:avLst/>
          </a:prstGeom>
        </p:spPr>
      </p:pic>
    </p:spTree>
    <p:extLst>
      <p:ext uri="{BB962C8B-B14F-4D97-AF65-F5344CB8AC3E}">
        <p14:creationId xmlns:p14="http://schemas.microsoft.com/office/powerpoint/2010/main" val="356833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6" name="TextBox 5">
            <a:extLst>
              <a:ext uri="{FF2B5EF4-FFF2-40B4-BE49-F238E27FC236}">
                <a16:creationId xmlns:a16="http://schemas.microsoft.com/office/drawing/2014/main" id="{B05F33FB-F92C-49E3-9207-BF0B8255A48C}"/>
              </a:ext>
            </a:extLst>
          </p:cNvPr>
          <p:cNvSpPr txBox="1"/>
          <p:nvPr/>
        </p:nvSpPr>
        <p:spPr>
          <a:xfrm>
            <a:off x="489103" y="1171366"/>
            <a:ext cx="8682160"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KD estimations for nuclear facility releases are derived from the data set of the radioxenon emission inventory of all nuclear power plants and all nuclear research reactors in the calendar year 2014. </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For both reactor type sources and nuclear explosion sources, the KD estimations can be linked with isotopic ratio calculations that connect the sources and IMS stations as receiver.</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7" name="Rectangle 17">
            <a:extLst>
              <a:ext uri="{FF2B5EF4-FFF2-40B4-BE49-F238E27FC236}">
                <a16:creationId xmlns:a16="http://schemas.microsoft.com/office/drawing/2014/main" id="{1EEC5E8E-55B6-4201-8AC8-CBA3110E8B78}"/>
              </a:ext>
            </a:extLst>
          </p:cNvPr>
          <p:cNvSpPr>
            <a:spLocks noChangeArrowheads="1"/>
          </p:cNvSpPr>
          <p:nvPr/>
        </p:nvSpPr>
        <p:spPr bwMode="auto">
          <a:xfrm>
            <a:off x="1992923" y="163887"/>
            <a:ext cx="4962770" cy="23705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2000" b="1" dirty="0">
                <a:solidFill>
                  <a:schemeClr val="bg1"/>
                </a:solidFill>
                <a:latin typeface="Arial" panose="020B0604020202020204" pitchFamily="34" charset="0"/>
              </a:rPr>
              <a:t>Summary</a:t>
            </a:r>
            <a:endParaRPr lang="en-US" sz="2000" dirty="0">
              <a:solidFill>
                <a:schemeClr val="bg1"/>
              </a:solidFill>
              <a:latin typeface="Avenir Book" charset="0"/>
              <a:ea typeface="Avenir Book" charset="0"/>
              <a:cs typeface="Avenir Book" charset="0"/>
            </a:endParaRPr>
          </a:p>
        </p:txBody>
      </p:sp>
      <p:sp>
        <p:nvSpPr>
          <p:cNvPr id="8" name="TextBox 7">
            <a:extLst>
              <a:ext uri="{FF2B5EF4-FFF2-40B4-BE49-F238E27FC236}">
                <a16:creationId xmlns:a16="http://schemas.microsoft.com/office/drawing/2014/main" id="{E9D407A3-7185-426B-B728-5D9D06AE5FFF}"/>
              </a:ext>
            </a:extLst>
          </p:cNvPr>
          <p:cNvSpPr txBox="1"/>
          <p:nvPr/>
        </p:nvSpPr>
        <p:spPr>
          <a:xfrm>
            <a:off x="953477" y="561422"/>
            <a:ext cx="672123"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P2.1-486</a:t>
            </a:r>
            <a:endParaRPr lang="en-AT"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5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REFERENCES</a:t>
            </a:r>
            <a:endParaRPr lang="en-AT" sz="3600" dirty="0">
              <a:solidFill>
                <a:srgbClr val="DFC5D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6D2BA62-465B-4F9B-BB45-D456E7F78CF1}"/>
              </a:ext>
            </a:extLst>
          </p:cNvPr>
          <p:cNvSpPr txBox="1"/>
          <p:nvPr/>
        </p:nvSpPr>
        <p:spPr>
          <a:xfrm>
            <a:off x="953477" y="561422"/>
            <a:ext cx="672123"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P2.1-486</a:t>
            </a:r>
            <a:endParaRPr lang="en-AT" sz="800"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CCB1AD3F-E66C-41A0-A8D8-88FD4A7450EE}"/>
              </a:ext>
            </a:extLst>
          </p:cNvPr>
          <p:cNvSpPr txBox="1">
            <a:spLocks/>
          </p:cNvSpPr>
          <p:nvPr/>
        </p:nvSpPr>
        <p:spPr>
          <a:xfrm>
            <a:off x="484462" y="1241617"/>
            <a:ext cx="8555776" cy="2368854"/>
          </a:xfrm>
          <a:prstGeom prst="rect">
            <a:avLst/>
          </a:prstGeom>
        </p:spPr>
        <p:txBody>
          <a:bodyPr vert="horz" wrap="square" lIns="91440" tIns="45720" rIns="91440" bIns="45720" rtlCol="0">
            <a:spAutoFit/>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600" dirty="0">
                <a:latin typeface="Arial" panose="020B0604020202020204" pitchFamily="34" charset="0"/>
                <a:cs typeface="Arial" panose="020B0604020202020204" pitchFamily="34" charset="0"/>
              </a:rPr>
              <a:t>Martin B. Kalinowski, </a:t>
            </a:r>
            <a:r>
              <a:rPr lang="en-GB" sz="1600" dirty="0" err="1">
                <a:latin typeface="Arial" panose="020B0604020202020204" pitchFamily="34" charset="0"/>
                <a:cs typeface="Arial" panose="020B0604020202020204" pitchFamily="34" charset="0"/>
              </a:rPr>
              <a:t>Halit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Tatlisu</a:t>
            </a:r>
            <a:r>
              <a:rPr lang="en-GB" sz="1600" dirty="0">
                <a:latin typeface="Arial" panose="020B0604020202020204" pitchFamily="34" charset="0"/>
                <a:cs typeface="Arial" panose="020B0604020202020204" pitchFamily="34" charset="0"/>
              </a:rPr>
              <a:t> (2020) Global radioxenon emission inventory from nuclear power plants for the calendar year 2014. Pure and Applied Geophysics. https://doi.org/10.1007/s00024-020-02579-w.</a:t>
            </a:r>
          </a:p>
          <a:p>
            <a:r>
              <a:rPr lang="en-GB" sz="1600" dirty="0">
                <a:latin typeface="Arial" panose="020B0604020202020204" pitchFamily="34" charset="0"/>
                <a:cs typeface="Arial" panose="020B0604020202020204" pitchFamily="34" charset="0"/>
              </a:rPr>
              <a:t>Kalinowski, M.B.; P. </a:t>
            </a:r>
            <a:r>
              <a:rPr lang="en-GB" sz="1600" dirty="0" err="1">
                <a:latin typeface="Arial" panose="020B0604020202020204" pitchFamily="34" charset="0"/>
                <a:cs typeface="Arial" panose="020B0604020202020204" pitchFamily="34" charset="0"/>
              </a:rPr>
              <a:t>Tayyebi</a:t>
            </a:r>
            <a:r>
              <a:rPr lang="en-GB" sz="1600" dirty="0">
                <a:latin typeface="Arial" panose="020B0604020202020204" pitchFamily="34" charset="0"/>
                <a:cs typeface="Arial" panose="020B0604020202020204" pitchFamily="34" charset="0"/>
              </a:rPr>
              <a:t>, M. </a:t>
            </a:r>
            <a:r>
              <a:rPr lang="en-GB" sz="1600" dirty="0" err="1">
                <a:latin typeface="Arial" panose="020B0604020202020204" pitchFamily="34" charset="0"/>
                <a:cs typeface="Arial" panose="020B0604020202020204" pitchFamily="34" charset="0"/>
              </a:rPr>
              <a:t>Lechermann</a:t>
            </a:r>
            <a:r>
              <a:rPr lang="en-GB" sz="1600" dirty="0">
                <a:latin typeface="Arial" panose="020B0604020202020204" pitchFamily="34" charset="0"/>
                <a:cs typeface="Arial" panose="020B0604020202020204" pitchFamily="34" charset="0"/>
              </a:rPr>
              <a:t>, H. </a:t>
            </a:r>
            <a:r>
              <a:rPr lang="en-GB" sz="1600" dirty="0" err="1">
                <a:latin typeface="Arial" panose="020B0604020202020204" pitchFamily="34" charset="0"/>
                <a:cs typeface="Arial" panose="020B0604020202020204" pitchFamily="34" charset="0"/>
              </a:rPr>
              <a:t>Tatlisu</a:t>
            </a:r>
            <a:r>
              <a:rPr lang="en-GB" sz="1600" dirty="0">
                <a:latin typeface="Arial" panose="020B0604020202020204" pitchFamily="34" charset="0"/>
                <a:cs typeface="Arial" panose="020B0604020202020204" pitchFamily="34" charset="0"/>
              </a:rPr>
              <a:t> (2021): Global radioxenon emission inventory from nuclear research reactors. Accepted by Pure and Applied Geophysics, in print.</a:t>
            </a:r>
          </a:p>
          <a:p>
            <a:r>
              <a:rPr lang="en-GB" sz="1600" dirty="0">
                <a:latin typeface="Arial" panose="020B0604020202020204" pitchFamily="34" charset="0"/>
                <a:cs typeface="Arial" panose="020B0604020202020204" pitchFamily="34" charset="0"/>
              </a:rPr>
              <a:t>Kalinowski, M.B., 2011. Characterisation of prompt and delayed atmospheric radioactivity releases from underground nuclear tests at Nevada as a function of release time. Journal of Environmental Radioactivity. 102 (9), 824-836. doi:10.1016/j.jenvrad.2011.05.006.</a:t>
            </a:r>
          </a:p>
        </p:txBody>
      </p:sp>
      <p:sp>
        <p:nvSpPr>
          <p:cNvPr id="9" name="Rectangle 17">
            <a:extLst>
              <a:ext uri="{FF2B5EF4-FFF2-40B4-BE49-F238E27FC236}">
                <a16:creationId xmlns:a16="http://schemas.microsoft.com/office/drawing/2014/main" id="{A03C3D41-1777-4C6F-AF37-44F9E8071FBA}"/>
              </a:ext>
            </a:extLst>
          </p:cNvPr>
          <p:cNvSpPr>
            <a:spLocks noChangeArrowheads="1"/>
          </p:cNvSpPr>
          <p:nvPr/>
        </p:nvSpPr>
        <p:spPr bwMode="auto">
          <a:xfrm>
            <a:off x="1992923" y="163887"/>
            <a:ext cx="4962770" cy="23705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2000" b="1" dirty="0">
                <a:solidFill>
                  <a:schemeClr val="bg1"/>
                </a:solidFill>
                <a:latin typeface="Arial" panose="020B0604020202020204" pitchFamily="34" charset="0"/>
              </a:rPr>
              <a:t>References</a:t>
            </a:r>
            <a:endParaRPr lang="en-US" sz="20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68139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23705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2000" b="1" dirty="0">
                <a:solidFill>
                  <a:schemeClr val="bg1"/>
                </a:solidFill>
                <a:latin typeface="Arial" panose="020B0604020202020204" pitchFamily="34" charset="0"/>
              </a:rPr>
              <a:t>Introduction 1/2</a:t>
            </a:r>
            <a:endParaRPr lang="en-US" sz="2000" dirty="0">
              <a:solidFill>
                <a:schemeClr val="bg1"/>
              </a:solidFill>
              <a:latin typeface="Avenir Book" charset="0"/>
              <a:ea typeface="Avenir Book" charset="0"/>
              <a:cs typeface="Avenir Book" charset="0"/>
            </a:endParaRPr>
          </a:p>
        </p:txBody>
      </p:sp>
      <p:sp>
        <p:nvSpPr>
          <p:cNvPr id="6" name="TextBox 5">
            <a:extLst>
              <a:ext uri="{FF2B5EF4-FFF2-40B4-BE49-F238E27FC236}">
                <a16:creationId xmlns:a16="http://schemas.microsoft.com/office/drawing/2014/main" id="{813B1E88-EC64-4B72-ACE9-786BB63C06A5}"/>
              </a:ext>
            </a:extLst>
          </p:cNvPr>
          <p:cNvSpPr txBox="1"/>
          <p:nvPr/>
        </p:nvSpPr>
        <p:spPr>
          <a:xfrm>
            <a:off x="484462" y="1070930"/>
            <a:ext cx="8437287" cy="3046988"/>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For the International Monitoring System (IMS) to be effective, it is vital that nuclear explosion signals can be distinguished from natural and man-made radioactivity in the atmosphere. </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International Data Centre (IDC) of the Comprehensive Nuclear-Test-Ban Treaty Organization (CTBTO) applies standard event screening criteria, with the objective of characterizing, highlighting, and thereby screening out, events considered to be consistent with natural phenomena or non-nuclear explosive, man-made phenomena.</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Global radioactivity monitoring for the verification of the Comprehensive Nuclear-Test-Ban Treaty (CTBT) includes the four xenon isotopes </a:t>
            </a:r>
            <a:r>
              <a:rPr lang="en-GB" sz="1600" baseline="30000" dirty="0">
                <a:latin typeface="Arial" panose="020B0604020202020204" pitchFamily="34" charset="0"/>
                <a:ea typeface="DengXian" panose="02010600030101010101" pitchFamily="2" charset="-122"/>
                <a:cs typeface="Arial" panose="020B0604020202020204" pitchFamily="34" charset="0"/>
              </a:rPr>
              <a:t>131m</a:t>
            </a:r>
            <a:r>
              <a:rPr lang="en-GB" sz="1600" dirty="0">
                <a:latin typeface="Arial" panose="020B0604020202020204" pitchFamily="34" charset="0"/>
                <a:ea typeface="DengXian" panose="02010600030101010101" pitchFamily="2" charset="-122"/>
                <a:cs typeface="Arial" panose="020B0604020202020204" pitchFamily="34" charset="0"/>
              </a:rPr>
              <a:t>Xe</a:t>
            </a:r>
            <a:r>
              <a:rPr lang="en-GB" sz="1600" dirty="0">
                <a:latin typeface="Arial" panose="020B0604020202020204" pitchFamily="34" charset="0"/>
                <a:cs typeface="Arial" panose="020B0604020202020204" pitchFamily="34" charset="0"/>
              </a:rPr>
              <a:t>, </a:t>
            </a:r>
            <a:r>
              <a:rPr lang="en-GB" sz="1600" baseline="30000" dirty="0">
                <a:latin typeface="Arial" panose="020B0604020202020204" pitchFamily="34" charset="0"/>
                <a:ea typeface="DengXian" panose="02010600030101010101" pitchFamily="2" charset="-122"/>
                <a:cs typeface="Arial" panose="020B0604020202020204" pitchFamily="34" charset="0"/>
              </a:rPr>
              <a:t>133</a:t>
            </a:r>
            <a:r>
              <a:rPr lang="en-GB" sz="1600" dirty="0">
                <a:latin typeface="Arial" panose="020B0604020202020204" pitchFamily="34" charset="0"/>
                <a:ea typeface="DengXian" panose="02010600030101010101" pitchFamily="2" charset="-122"/>
                <a:cs typeface="Arial" panose="020B0604020202020204" pitchFamily="34" charset="0"/>
              </a:rPr>
              <a:t>Xe</a:t>
            </a:r>
            <a:r>
              <a:rPr lang="en-GB" sz="1600" dirty="0">
                <a:latin typeface="Arial" panose="020B0604020202020204" pitchFamily="34" charset="0"/>
                <a:cs typeface="Arial" panose="020B0604020202020204" pitchFamily="34" charset="0"/>
              </a:rPr>
              <a:t>, </a:t>
            </a:r>
            <a:r>
              <a:rPr lang="en-GB" sz="1600" baseline="30000" dirty="0">
                <a:latin typeface="Arial" panose="020B0604020202020204" pitchFamily="34" charset="0"/>
                <a:ea typeface="DengXian" panose="02010600030101010101" pitchFamily="2" charset="-122"/>
                <a:cs typeface="Arial" panose="020B0604020202020204" pitchFamily="34" charset="0"/>
              </a:rPr>
              <a:t>133m</a:t>
            </a:r>
            <a:r>
              <a:rPr lang="en-GB" sz="1600" dirty="0">
                <a:latin typeface="Arial" panose="020B0604020202020204" pitchFamily="34" charset="0"/>
                <a:ea typeface="DengXian" panose="02010600030101010101" pitchFamily="2" charset="-122"/>
                <a:cs typeface="Arial" panose="020B0604020202020204" pitchFamily="34" charset="0"/>
              </a:rPr>
              <a:t>Xe</a:t>
            </a:r>
            <a:r>
              <a:rPr lang="en-GB" sz="1600" dirty="0">
                <a:latin typeface="Arial" panose="020B0604020202020204" pitchFamily="34" charset="0"/>
                <a:cs typeface="Arial" panose="020B0604020202020204" pitchFamily="34" charset="0"/>
              </a:rPr>
              <a:t> and </a:t>
            </a:r>
            <a:r>
              <a:rPr lang="en-GB" sz="1600" baseline="30000" dirty="0">
                <a:latin typeface="Arial" panose="020B0604020202020204" pitchFamily="34" charset="0"/>
                <a:ea typeface="DengXian" panose="02010600030101010101" pitchFamily="2" charset="-122"/>
                <a:cs typeface="Arial" panose="020B0604020202020204" pitchFamily="34" charset="0"/>
              </a:rPr>
              <a:t>135</a:t>
            </a:r>
            <a:r>
              <a:rPr lang="en-GB" sz="1600" dirty="0">
                <a:latin typeface="Arial" panose="020B0604020202020204" pitchFamily="34" charset="0"/>
                <a:ea typeface="DengXian" panose="02010600030101010101" pitchFamily="2" charset="-122"/>
                <a:cs typeface="Arial" panose="020B0604020202020204" pitchFamily="34" charset="0"/>
              </a:rPr>
              <a:t>Xe</a:t>
            </a:r>
            <a:r>
              <a:rPr lang="en-GB" sz="1600" dirty="0">
                <a:latin typeface="Arial" panose="020B0604020202020204" pitchFamily="34" charset="0"/>
                <a:cs typeface="Arial" panose="020B0604020202020204" pitchFamily="34" charset="0"/>
              </a:rPr>
              <a:t>. These four isotopes are serving as important indicators of nuclear explosions.</a:t>
            </a:r>
          </a:p>
        </p:txBody>
      </p:sp>
      <p:sp>
        <p:nvSpPr>
          <p:cNvPr id="8" name="TextBox 7">
            <a:extLst>
              <a:ext uri="{FF2B5EF4-FFF2-40B4-BE49-F238E27FC236}">
                <a16:creationId xmlns:a16="http://schemas.microsoft.com/office/drawing/2014/main" id="{A580733F-B568-48DF-9182-9056908EB908}"/>
              </a:ext>
            </a:extLst>
          </p:cNvPr>
          <p:cNvSpPr txBox="1"/>
          <p:nvPr/>
        </p:nvSpPr>
        <p:spPr>
          <a:xfrm>
            <a:off x="953477" y="561422"/>
            <a:ext cx="672123"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P2.1-486</a:t>
            </a:r>
            <a:endParaRPr lang="en-AT"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83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23705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2000" b="1" dirty="0">
                <a:solidFill>
                  <a:schemeClr val="bg1"/>
                </a:solidFill>
                <a:latin typeface="Arial" panose="020B0604020202020204" pitchFamily="34" charset="0"/>
              </a:rPr>
              <a:t>Introduction 2/2</a:t>
            </a:r>
            <a:endParaRPr lang="en-US" sz="2000" dirty="0">
              <a:solidFill>
                <a:schemeClr val="bg1"/>
              </a:solidFill>
              <a:latin typeface="Avenir Book" charset="0"/>
              <a:ea typeface="Avenir Book" charset="0"/>
              <a:cs typeface="Avenir Book" charset="0"/>
            </a:endParaRPr>
          </a:p>
        </p:txBody>
      </p:sp>
      <p:sp>
        <p:nvSpPr>
          <p:cNvPr id="6" name="TextBox 5">
            <a:extLst>
              <a:ext uri="{FF2B5EF4-FFF2-40B4-BE49-F238E27FC236}">
                <a16:creationId xmlns:a16="http://schemas.microsoft.com/office/drawing/2014/main" id="{813B1E88-EC64-4B72-ACE9-786BB63C06A5}"/>
              </a:ext>
            </a:extLst>
          </p:cNvPr>
          <p:cNvSpPr txBox="1"/>
          <p:nvPr/>
        </p:nvSpPr>
        <p:spPr>
          <a:xfrm>
            <a:off x="484462" y="881744"/>
            <a:ext cx="8513487" cy="1569660"/>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objective of this study is to apply the kernel density (KD) approach to generate and investigate probability distributions of isotopic ratios for radioxenon releases from certain types of sources.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goal is to create probability density functions that could be applied with a Bayesian method to determine the probability whether an IMS observation can be explained by known sources or could possibly be caused by a nuclear explosion. </a:t>
            </a:r>
          </a:p>
        </p:txBody>
      </p:sp>
      <p:sp>
        <p:nvSpPr>
          <p:cNvPr id="7" name="TextBox 6">
            <a:extLst>
              <a:ext uri="{FF2B5EF4-FFF2-40B4-BE49-F238E27FC236}">
                <a16:creationId xmlns:a16="http://schemas.microsoft.com/office/drawing/2014/main" id="{AAF2CBD6-A386-405F-8AE4-CD7C534D19DE}"/>
              </a:ext>
            </a:extLst>
          </p:cNvPr>
          <p:cNvSpPr txBox="1"/>
          <p:nvPr/>
        </p:nvSpPr>
        <p:spPr>
          <a:xfrm>
            <a:off x="953477" y="561422"/>
            <a:ext cx="672123"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P2.1-486</a:t>
            </a:r>
            <a:endParaRPr lang="en-AT" sz="8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D133EA3-A9C9-41AC-A1BE-4519F46633BE}"/>
              </a:ext>
            </a:extLst>
          </p:cNvPr>
          <p:cNvPicPr>
            <a:picLocks noChangeAspect="1"/>
          </p:cNvPicPr>
          <p:nvPr/>
        </p:nvPicPr>
        <p:blipFill>
          <a:blip r:embed="rId2"/>
          <a:stretch>
            <a:fillRect/>
          </a:stretch>
        </p:blipFill>
        <p:spPr>
          <a:xfrm>
            <a:off x="4571999" y="2533213"/>
            <a:ext cx="4425949" cy="2231008"/>
          </a:xfrm>
          <a:prstGeom prst="rect">
            <a:avLst/>
          </a:prstGeom>
        </p:spPr>
      </p:pic>
    </p:spTree>
    <p:extLst>
      <p:ext uri="{BB962C8B-B14F-4D97-AF65-F5344CB8AC3E}">
        <p14:creationId xmlns:p14="http://schemas.microsoft.com/office/powerpoint/2010/main" val="1567005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6" name="TextBox 5">
            <a:extLst>
              <a:ext uri="{FF2B5EF4-FFF2-40B4-BE49-F238E27FC236}">
                <a16:creationId xmlns:a16="http://schemas.microsoft.com/office/drawing/2014/main" id="{4A3DEE34-BDFF-4C9D-B626-543E4F52C066}"/>
              </a:ext>
            </a:extLst>
          </p:cNvPr>
          <p:cNvSpPr txBox="1"/>
          <p:nvPr/>
        </p:nvSpPr>
        <p:spPr>
          <a:xfrm>
            <a:off x="484466" y="881743"/>
            <a:ext cx="8406616" cy="4031873"/>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Kernel Density Estimation (KDE)</a:t>
            </a:r>
          </a:p>
          <a:p>
            <a:endParaRPr lang="en-US"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Using a univariate kernel density estimator</a:t>
            </a:r>
          </a:p>
          <a:p>
            <a:pPr marL="45720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Python module: </a:t>
            </a:r>
            <a:r>
              <a:rPr lang="en-US" sz="1600" dirty="0" err="1">
                <a:latin typeface="Arial" panose="020B0604020202020204" pitchFamily="34" charset="0"/>
                <a:cs typeface="Arial" panose="020B0604020202020204" pitchFamily="34" charset="0"/>
              </a:rPr>
              <a:t>Statsmodels</a:t>
            </a:r>
            <a:r>
              <a:rPr lang="en-US" sz="1600" dirty="0">
                <a:latin typeface="Arial" panose="020B0604020202020204" pitchFamily="34" charset="0"/>
                <a:cs typeface="Arial" panose="020B0604020202020204" pitchFamily="34" charset="0"/>
              </a:rPr>
              <a:t> Version 0.11.1</a:t>
            </a:r>
          </a:p>
          <a:p>
            <a:pPr marL="45720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Estimator: </a:t>
            </a:r>
            <a:r>
              <a:rPr lang="en-US" sz="1600" dirty="0" err="1">
                <a:latin typeface="Arial" panose="020B0604020202020204" pitchFamily="34" charset="0"/>
                <a:cs typeface="Arial" panose="020B0604020202020204" pitchFamily="34" charset="0"/>
              </a:rPr>
              <a:t>statsmodels.nonparametric.KDEUnivariate</a:t>
            </a:r>
            <a:endParaRPr lang="en-US" sz="1600" dirty="0">
              <a:latin typeface="Arial" panose="020B0604020202020204" pitchFamily="34" charset="0"/>
              <a:cs typeface="Arial" panose="020B0604020202020204" pitchFamily="34" charset="0"/>
            </a:endParaRPr>
          </a:p>
          <a:p>
            <a:pPr marL="45720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Optimizing parameters for each distribution</a:t>
            </a:r>
          </a:p>
          <a:p>
            <a:pPr marL="45720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According to the ranges of day releases or isotopic ratios</a:t>
            </a:r>
          </a:p>
          <a:p>
            <a:pPr marL="45720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Bandwidth</a:t>
            </a:r>
          </a:p>
          <a:p>
            <a:pPr marL="45720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Number of bins</a:t>
            </a:r>
          </a:p>
          <a:p>
            <a:pPr marL="45720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Linear or Log10 scale</a:t>
            </a:r>
          </a:p>
          <a:p>
            <a:pPr marL="45720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Results in 2D arrays, i.e. a matrix with two columns, the first one is the </a:t>
            </a:r>
            <a:r>
              <a:rPr lang="en-US" sz="1600" dirty="0" err="1">
                <a:latin typeface="Arial" panose="020B0604020202020204" pitchFamily="34" charset="0"/>
                <a:cs typeface="Arial" panose="020B0604020202020204" pitchFamily="34" charset="0"/>
              </a:rPr>
              <a:t>KDE.support</a:t>
            </a:r>
            <a:r>
              <a:rPr lang="en-US" sz="1600" dirty="0">
                <a:latin typeface="Arial" panose="020B0604020202020204" pitchFamily="34" charset="0"/>
                <a:cs typeface="Arial" panose="020B0604020202020204" pitchFamily="34" charset="0"/>
              </a:rPr>
              <a:t> vector with 512 points</a:t>
            </a:r>
          </a:p>
          <a:p>
            <a:pPr marL="457200" lvl="1"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KDE.density</a:t>
            </a:r>
            <a:r>
              <a:rPr lang="en-US" sz="1600" dirty="0">
                <a:latin typeface="Arial" panose="020B0604020202020204" pitchFamily="34" charset="0"/>
                <a:cs typeface="Arial" panose="020B0604020202020204" pitchFamily="34" charset="0"/>
              </a:rPr>
              <a:t>	(density values at the 512 points)</a:t>
            </a:r>
          </a:p>
          <a:p>
            <a:pPr marL="45720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KDE.CDF		(cumulative density function values at the 512 points)</a:t>
            </a:r>
          </a:p>
        </p:txBody>
      </p:sp>
      <p:sp>
        <p:nvSpPr>
          <p:cNvPr id="7" name="Rectangle 17">
            <a:extLst>
              <a:ext uri="{FF2B5EF4-FFF2-40B4-BE49-F238E27FC236}">
                <a16:creationId xmlns:a16="http://schemas.microsoft.com/office/drawing/2014/main" id="{CC26FF06-BDA2-4502-B6CF-9C65E6563C8D}"/>
              </a:ext>
            </a:extLst>
          </p:cNvPr>
          <p:cNvSpPr>
            <a:spLocks noChangeArrowheads="1"/>
          </p:cNvSpPr>
          <p:nvPr/>
        </p:nvSpPr>
        <p:spPr bwMode="auto">
          <a:xfrm>
            <a:off x="1992923" y="163887"/>
            <a:ext cx="4962770" cy="23705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2000" b="1" dirty="0">
                <a:solidFill>
                  <a:schemeClr val="bg1"/>
                </a:solidFill>
                <a:latin typeface="Arial" panose="020B0604020202020204" pitchFamily="34" charset="0"/>
              </a:rPr>
              <a:t>Methods</a:t>
            </a:r>
            <a:endParaRPr lang="en-US" sz="2000" dirty="0">
              <a:solidFill>
                <a:schemeClr val="bg1"/>
              </a:solidFill>
              <a:latin typeface="Avenir Book" charset="0"/>
              <a:ea typeface="Avenir Book" charset="0"/>
              <a:cs typeface="Avenir Book" charset="0"/>
            </a:endParaRPr>
          </a:p>
        </p:txBody>
      </p:sp>
      <p:sp>
        <p:nvSpPr>
          <p:cNvPr id="8" name="TextBox 7">
            <a:extLst>
              <a:ext uri="{FF2B5EF4-FFF2-40B4-BE49-F238E27FC236}">
                <a16:creationId xmlns:a16="http://schemas.microsoft.com/office/drawing/2014/main" id="{ED9DF97C-B21D-4D82-8BEB-31818246FFC9}"/>
              </a:ext>
            </a:extLst>
          </p:cNvPr>
          <p:cNvSpPr txBox="1"/>
          <p:nvPr/>
        </p:nvSpPr>
        <p:spPr>
          <a:xfrm>
            <a:off x="953477" y="561422"/>
            <a:ext cx="672123"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P2.1-486</a:t>
            </a:r>
            <a:endParaRPr lang="en-AT"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768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TextBox 6">
            <a:extLst>
              <a:ext uri="{FF2B5EF4-FFF2-40B4-BE49-F238E27FC236}">
                <a16:creationId xmlns:a16="http://schemas.microsoft.com/office/drawing/2014/main" id="{46D2BA62-465B-4F9B-BB45-D456E7F78CF1}"/>
              </a:ext>
            </a:extLst>
          </p:cNvPr>
          <p:cNvSpPr txBox="1"/>
          <p:nvPr/>
        </p:nvSpPr>
        <p:spPr>
          <a:xfrm>
            <a:off x="953477" y="561422"/>
            <a:ext cx="672123"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P2.1-486</a:t>
            </a:r>
            <a:endParaRPr lang="en-AT" sz="800"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CCB1AD3F-E66C-41A0-A8D8-88FD4A7450EE}"/>
              </a:ext>
            </a:extLst>
          </p:cNvPr>
          <p:cNvSpPr txBox="1">
            <a:spLocks/>
          </p:cNvSpPr>
          <p:nvPr/>
        </p:nvSpPr>
        <p:spPr>
          <a:xfrm>
            <a:off x="484462" y="884265"/>
            <a:ext cx="7415771" cy="1039259"/>
          </a:xfrm>
          <a:prstGeom prst="rect">
            <a:avLst/>
          </a:prstGeom>
        </p:spPr>
        <p:txBody>
          <a:bodyPr vert="horz" wrap="square" lIns="91440" tIns="45720" rIns="91440" bIns="45720" rtlCol="0">
            <a:spAutoFit/>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Arial" panose="020B0604020202020204" pitchFamily="34" charset="0"/>
              <a:buNone/>
            </a:pPr>
            <a:r>
              <a:rPr lang="en-GB" sz="1600" b="1" dirty="0">
                <a:latin typeface="Arial" panose="020B0604020202020204" pitchFamily="34" charset="0"/>
                <a:cs typeface="Arial" panose="020B0604020202020204" pitchFamily="34" charset="0"/>
              </a:rPr>
              <a:t>Optimization parameters for each </a:t>
            </a:r>
            <a:r>
              <a:rPr lang="en-US" sz="1600" b="1" dirty="0">
                <a:latin typeface="Arial" panose="020B0604020202020204" pitchFamily="34" charset="0"/>
                <a:cs typeface="Arial" panose="020B0604020202020204" pitchFamily="34" charset="0"/>
              </a:rPr>
              <a:t>distribution</a:t>
            </a:r>
          </a:p>
          <a:p>
            <a:r>
              <a:rPr lang="en-GB" sz="1600" dirty="0">
                <a:latin typeface="Arial" panose="020B0604020202020204" pitchFamily="34" charset="0"/>
                <a:cs typeface="Arial" panose="020B0604020202020204" pitchFamily="34" charset="0"/>
              </a:rPr>
              <a:t>KDE Bandwidth is optimized for each distribution, example in top left plot.</a:t>
            </a:r>
          </a:p>
          <a:p>
            <a:r>
              <a:rPr lang="en-GB" sz="1600" dirty="0">
                <a:latin typeface="Arial" panose="020B0604020202020204" pitchFamily="34" charset="0"/>
                <a:cs typeface="Arial" panose="020B0604020202020204" pitchFamily="34" charset="0"/>
              </a:rPr>
              <a:t>Bin number of histogram is selected as 25 fitting the KDE curve best. </a:t>
            </a:r>
          </a:p>
        </p:txBody>
      </p:sp>
      <p:sp>
        <p:nvSpPr>
          <p:cNvPr id="9" name="Rectangle 17">
            <a:extLst>
              <a:ext uri="{FF2B5EF4-FFF2-40B4-BE49-F238E27FC236}">
                <a16:creationId xmlns:a16="http://schemas.microsoft.com/office/drawing/2014/main" id="{A03C3D41-1777-4C6F-AF37-44F9E8071FBA}"/>
              </a:ext>
            </a:extLst>
          </p:cNvPr>
          <p:cNvSpPr>
            <a:spLocks noChangeArrowheads="1"/>
          </p:cNvSpPr>
          <p:nvPr/>
        </p:nvSpPr>
        <p:spPr bwMode="auto">
          <a:xfrm>
            <a:off x="1992923" y="163887"/>
            <a:ext cx="4962770" cy="23705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2000" b="1" dirty="0">
                <a:solidFill>
                  <a:schemeClr val="bg1"/>
                </a:solidFill>
                <a:latin typeface="Arial" panose="020B0604020202020204" pitchFamily="34" charset="0"/>
              </a:rPr>
              <a:t>Results</a:t>
            </a:r>
            <a:endParaRPr lang="en-US" sz="2000" dirty="0">
              <a:solidFill>
                <a:schemeClr val="bg1"/>
              </a:solidFill>
              <a:latin typeface="Avenir Book" charset="0"/>
              <a:ea typeface="Avenir Book" charset="0"/>
              <a:cs typeface="Avenir Book" charset="0"/>
            </a:endParaRPr>
          </a:p>
        </p:txBody>
      </p:sp>
      <p:pic>
        <p:nvPicPr>
          <p:cNvPr id="10" name="Picture 9" descr="Chart, histogram&#10;&#10;Description automatically generated">
            <a:extLst>
              <a:ext uri="{FF2B5EF4-FFF2-40B4-BE49-F238E27FC236}">
                <a16:creationId xmlns:a16="http://schemas.microsoft.com/office/drawing/2014/main" id="{A8E33CB8-8683-4F90-A07F-E065B3F4AAA7}"/>
              </a:ext>
            </a:extLst>
          </p:cNvPr>
          <p:cNvPicPr>
            <a:picLocks noChangeAspect="1"/>
          </p:cNvPicPr>
          <p:nvPr/>
        </p:nvPicPr>
        <p:blipFill rotWithShape="1">
          <a:blip r:embed="rId2"/>
          <a:srcRect l="12673" t="12557" r="75662" b="70966"/>
          <a:stretch/>
        </p:blipFill>
        <p:spPr>
          <a:xfrm>
            <a:off x="6705460" y="1973908"/>
            <a:ext cx="1638065" cy="1160529"/>
          </a:xfrm>
          <a:prstGeom prst="rect">
            <a:avLst/>
          </a:prstGeom>
        </p:spPr>
      </p:pic>
      <p:pic>
        <p:nvPicPr>
          <p:cNvPr id="11" name="Picture 10" descr="Chart, histogram&#10;&#10;Description automatically generated">
            <a:extLst>
              <a:ext uri="{FF2B5EF4-FFF2-40B4-BE49-F238E27FC236}">
                <a16:creationId xmlns:a16="http://schemas.microsoft.com/office/drawing/2014/main" id="{9A102CBD-4277-4632-A841-9B2807BEE9BA}"/>
              </a:ext>
            </a:extLst>
          </p:cNvPr>
          <p:cNvPicPr>
            <a:picLocks noChangeAspect="1"/>
          </p:cNvPicPr>
          <p:nvPr/>
        </p:nvPicPr>
        <p:blipFill>
          <a:blip r:embed="rId3"/>
          <a:stretch>
            <a:fillRect/>
          </a:stretch>
        </p:blipFill>
        <p:spPr>
          <a:xfrm>
            <a:off x="3615844" y="3320495"/>
            <a:ext cx="2916965" cy="1463040"/>
          </a:xfrm>
          <a:prstGeom prst="rect">
            <a:avLst/>
          </a:prstGeom>
        </p:spPr>
      </p:pic>
      <p:pic>
        <p:nvPicPr>
          <p:cNvPr id="12" name="Picture 11" descr="Chart, histogram&#10;&#10;Description automatically generated">
            <a:extLst>
              <a:ext uri="{FF2B5EF4-FFF2-40B4-BE49-F238E27FC236}">
                <a16:creationId xmlns:a16="http://schemas.microsoft.com/office/drawing/2014/main" id="{D5334EA2-A06F-49FB-B674-444E1370C127}"/>
              </a:ext>
            </a:extLst>
          </p:cNvPr>
          <p:cNvPicPr>
            <a:picLocks noChangeAspect="1"/>
          </p:cNvPicPr>
          <p:nvPr/>
        </p:nvPicPr>
        <p:blipFill>
          <a:blip r:embed="rId4"/>
          <a:stretch>
            <a:fillRect/>
          </a:stretch>
        </p:blipFill>
        <p:spPr>
          <a:xfrm>
            <a:off x="3615845" y="1822652"/>
            <a:ext cx="2916965" cy="1463040"/>
          </a:xfrm>
          <a:prstGeom prst="rect">
            <a:avLst/>
          </a:prstGeom>
        </p:spPr>
      </p:pic>
      <p:pic>
        <p:nvPicPr>
          <p:cNvPr id="13" name="Picture 12" descr="Chart, histogram&#10;&#10;Description automatically generated">
            <a:extLst>
              <a:ext uri="{FF2B5EF4-FFF2-40B4-BE49-F238E27FC236}">
                <a16:creationId xmlns:a16="http://schemas.microsoft.com/office/drawing/2014/main" id="{5A3E1E87-260D-4542-BBD4-F3A3BC81B4EC}"/>
              </a:ext>
            </a:extLst>
          </p:cNvPr>
          <p:cNvPicPr>
            <a:picLocks noChangeAspect="1"/>
          </p:cNvPicPr>
          <p:nvPr/>
        </p:nvPicPr>
        <p:blipFill>
          <a:blip r:embed="rId5"/>
          <a:stretch>
            <a:fillRect/>
          </a:stretch>
        </p:blipFill>
        <p:spPr>
          <a:xfrm>
            <a:off x="863600" y="3320495"/>
            <a:ext cx="2916965" cy="1463040"/>
          </a:xfrm>
          <a:prstGeom prst="rect">
            <a:avLst/>
          </a:prstGeom>
        </p:spPr>
      </p:pic>
      <p:sp>
        <p:nvSpPr>
          <p:cNvPr id="14" name="TextBox 13">
            <a:extLst>
              <a:ext uri="{FF2B5EF4-FFF2-40B4-BE49-F238E27FC236}">
                <a16:creationId xmlns:a16="http://schemas.microsoft.com/office/drawing/2014/main" id="{787C3D56-212E-442F-8AF4-91735C69F8F6}"/>
              </a:ext>
            </a:extLst>
          </p:cNvPr>
          <p:cNvSpPr txBox="1"/>
          <p:nvPr/>
        </p:nvSpPr>
        <p:spPr>
          <a:xfrm>
            <a:off x="6532809" y="3515350"/>
            <a:ext cx="2085897" cy="1015663"/>
          </a:xfrm>
          <a:prstGeom prst="rect">
            <a:avLst/>
          </a:prstGeom>
          <a:noFill/>
          <a:ln>
            <a:solidFill>
              <a:schemeClr val="accent1">
                <a:alpha val="50000"/>
              </a:schemeClr>
            </a:solidFill>
          </a:ln>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Scatter: Y values are arbitrary for displaying.</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Limits of the coverage interval is estimated for the original data</a:t>
            </a:r>
            <a:endParaRPr lang="en-GB" sz="1200" dirty="0">
              <a:latin typeface="Arial" panose="020B0604020202020204" pitchFamily="34" charset="0"/>
              <a:cs typeface="Arial" panose="020B0604020202020204" pitchFamily="34" charset="0"/>
            </a:endParaRPr>
          </a:p>
        </p:txBody>
      </p:sp>
      <p:pic>
        <p:nvPicPr>
          <p:cNvPr id="15" name="Picture 14" descr="Chart, histogram&#10;&#10;Description automatically generated">
            <a:extLst>
              <a:ext uri="{FF2B5EF4-FFF2-40B4-BE49-F238E27FC236}">
                <a16:creationId xmlns:a16="http://schemas.microsoft.com/office/drawing/2014/main" id="{7381482B-652E-4803-8967-C159D28FCEFA}"/>
              </a:ext>
            </a:extLst>
          </p:cNvPr>
          <p:cNvPicPr>
            <a:picLocks noChangeAspect="1"/>
          </p:cNvPicPr>
          <p:nvPr/>
        </p:nvPicPr>
        <p:blipFill>
          <a:blip r:embed="rId6"/>
          <a:stretch>
            <a:fillRect/>
          </a:stretch>
        </p:blipFill>
        <p:spPr>
          <a:xfrm>
            <a:off x="863600" y="1822652"/>
            <a:ext cx="2916965" cy="1463040"/>
          </a:xfrm>
          <a:prstGeom prst="rect">
            <a:avLst/>
          </a:prstGeom>
        </p:spPr>
      </p:pic>
      <p:sp>
        <p:nvSpPr>
          <p:cNvPr id="16" name="TextBox 15">
            <a:extLst>
              <a:ext uri="{FF2B5EF4-FFF2-40B4-BE49-F238E27FC236}">
                <a16:creationId xmlns:a16="http://schemas.microsoft.com/office/drawing/2014/main" id="{BD233C22-2694-4D51-97B2-3F526119380B}"/>
              </a:ext>
            </a:extLst>
          </p:cNvPr>
          <p:cNvSpPr txBox="1"/>
          <p:nvPr/>
        </p:nvSpPr>
        <p:spPr>
          <a:xfrm>
            <a:off x="4004163" y="2047771"/>
            <a:ext cx="1152524"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Xe-133 Hist</a:t>
            </a:r>
          </a:p>
          <a:p>
            <a:r>
              <a:rPr lang="en-US" sz="1000" dirty="0">
                <a:latin typeface="Arial" panose="020B0604020202020204" pitchFamily="34" charset="0"/>
                <a:cs typeface="Arial" panose="020B0604020202020204" pitchFamily="34" charset="0"/>
              </a:rPr>
              <a:t>25 bins</a:t>
            </a:r>
            <a:endParaRPr lang="en-GB" sz="1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51457A2-113B-45CB-9128-104C02DB44C9}"/>
              </a:ext>
            </a:extLst>
          </p:cNvPr>
          <p:cNvSpPr txBox="1"/>
          <p:nvPr/>
        </p:nvSpPr>
        <p:spPr>
          <a:xfrm>
            <a:off x="1230023" y="3579792"/>
            <a:ext cx="910062"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Xe-133 Hist</a:t>
            </a:r>
          </a:p>
          <a:p>
            <a:r>
              <a:rPr lang="en-US" sz="1000" dirty="0">
                <a:latin typeface="Arial" panose="020B0604020202020204" pitchFamily="34" charset="0"/>
                <a:cs typeface="Arial" panose="020B0604020202020204" pitchFamily="34" charset="0"/>
              </a:rPr>
              <a:t>75 bins</a:t>
            </a:r>
            <a:endParaRPr lang="en-GB" sz="1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57B6E92-A7A5-4600-AB80-8497613389A8}"/>
              </a:ext>
            </a:extLst>
          </p:cNvPr>
          <p:cNvSpPr txBox="1"/>
          <p:nvPr/>
        </p:nvSpPr>
        <p:spPr>
          <a:xfrm>
            <a:off x="4115752" y="3579792"/>
            <a:ext cx="1152524"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Xe-133 Hist</a:t>
            </a:r>
          </a:p>
          <a:p>
            <a:r>
              <a:rPr lang="en-US" sz="1000" dirty="0">
                <a:latin typeface="Arial" panose="020B0604020202020204" pitchFamily="34" charset="0"/>
                <a:cs typeface="Arial" panose="020B0604020202020204" pitchFamily="34" charset="0"/>
              </a:rPr>
              <a:t>50 bins</a:t>
            </a:r>
            <a:endParaRPr lang="en-GB" sz="10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7E43781-2091-42F0-9C99-D5A2B846CBE0}"/>
              </a:ext>
            </a:extLst>
          </p:cNvPr>
          <p:cNvSpPr txBox="1"/>
          <p:nvPr/>
        </p:nvSpPr>
        <p:spPr>
          <a:xfrm>
            <a:off x="1230023" y="2064474"/>
            <a:ext cx="1152524"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Xe135/Xe133</a:t>
            </a:r>
          </a:p>
          <a:p>
            <a:r>
              <a:rPr lang="en-US" sz="1000" dirty="0" err="1">
                <a:latin typeface="Arial" panose="020B0604020202020204" pitchFamily="34" charset="0"/>
                <a:cs typeface="Arial" panose="020B0604020202020204" pitchFamily="34" charset="0"/>
              </a:rPr>
              <a:t>bw</a:t>
            </a:r>
            <a:r>
              <a:rPr lang="en-US" sz="1000" dirty="0">
                <a:latin typeface="Arial" panose="020B0604020202020204" pitchFamily="34" charset="0"/>
                <a:cs typeface="Arial" panose="020B0604020202020204" pitchFamily="34" charset="0"/>
              </a:rPr>
              <a:t>: 0.14, 0.17, 0.23, 0.3</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98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TextBox 6">
            <a:extLst>
              <a:ext uri="{FF2B5EF4-FFF2-40B4-BE49-F238E27FC236}">
                <a16:creationId xmlns:a16="http://schemas.microsoft.com/office/drawing/2014/main" id="{46D2BA62-465B-4F9B-BB45-D456E7F78CF1}"/>
              </a:ext>
            </a:extLst>
          </p:cNvPr>
          <p:cNvSpPr txBox="1"/>
          <p:nvPr/>
        </p:nvSpPr>
        <p:spPr>
          <a:xfrm>
            <a:off x="953477" y="561422"/>
            <a:ext cx="672123"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P2.1-486</a:t>
            </a:r>
            <a:endParaRPr lang="en-AT" sz="800"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CCB1AD3F-E66C-41A0-A8D8-88FD4A7450EE}"/>
              </a:ext>
            </a:extLst>
          </p:cNvPr>
          <p:cNvSpPr txBox="1">
            <a:spLocks/>
          </p:cNvSpPr>
          <p:nvPr/>
        </p:nvSpPr>
        <p:spPr>
          <a:xfrm>
            <a:off x="484462" y="884265"/>
            <a:ext cx="7415771" cy="898195"/>
          </a:xfrm>
          <a:prstGeom prst="rect">
            <a:avLst/>
          </a:prstGeom>
        </p:spPr>
        <p:txBody>
          <a:bodyPr vert="horz" wrap="square" lIns="91440" tIns="45720" rIns="91440" bIns="45720" rtlCol="0">
            <a:spAutoFit/>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Distributions of activity concentrations of NPP day releases</a:t>
            </a:r>
          </a:p>
          <a:p>
            <a:r>
              <a:rPr lang="en-GB" sz="1600" dirty="0">
                <a:latin typeface="Arial" panose="020B0604020202020204" pitchFamily="34" charset="0"/>
                <a:cs typeface="Arial" panose="020B0604020202020204" pitchFamily="34" charset="0"/>
              </a:rPr>
              <a:t>In 2014, there were 385 nuclear power plants (NPPs) at 174 sites in operation. Reported data are available from 227 NPPs (59%). </a:t>
            </a:r>
            <a:endParaRPr lang="en-US" sz="1600" dirty="0">
              <a:latin typeface="Arial" panose="020B0604020202020204" pitchFamily="34" charset="0"/>
              <a:cs typeface="Arial" panose="020B0604020202020204" pitchFamily="34" charset="0"/>
            </a:endParaRPr>
          </a:p>
        </p:txBody>
      </p:sp>
      <p:sp>
        <p:nvSpPr>
          <p:cNvPr id="9" name="Rectangle 17">
            <a:extLst>
              <a:ext uri="{FF2B5EF4-FFF2-40B4-BE49-F238E27FC236}">
                <a16:creationId xmlns:a16="http://schemas.microsoft.com/office/drawing/2014/main" id="{A03C3D41-1777-4C6F-AF37-44F9E8071FBA}"/>
              </a:ext>
            </a:extLst>
          </p:cNvPr>
          <p:cNvSpPr>
            <a:spLocks noChangeArrowheads="1"/>
          </p:cNvSpPr>
          <p:nvPr/>
        </p:nvSpPr>
        <p:spPr bwMode="auto">
          <a:xfrm>
            <a:off x="1992923" y="163887"/>
            <a:ext cx="4962770" cy="23705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2000" b="1" dirty="0">
                <a:solidFill>
                  <a:schemeClr val="bg1"/>
                </a:solidFill>
                <a:latin typeface="Arial" panose="020B0604020202020204" pitchFamily="34" charset="0"/>
              </a:rPr>
              <a:t>Results</a:t>
            </a:r>
            <a:endParaRPr lang="en-US" sz="2000" dirty="0">
              <a:solidFill>
                <a:schemeClr val="bg1"/>
              </a:solidFill>
              <a:latin typeface="Avenir Book" charset="0"/>
              <a:ea typeface="Avenir Book" charset="0"/>
              <a:cs typeface="Avenir Book" charset="0"/>
            </a:endParaRPr>
          </a:p>
        </p:txBody>
      </p:sp>
      <p:sp>
        <p:nvSpPr>
          <p:cNvPr id="20" name="TextBox 19">
            <a:extLst>
              <a:ext uri="{FF2B5EF4-FFF2-40B4-BE49-F238E27FC236}">
                <a16:creationId xmlns:a16="http://schemas.microsoft.com/office/drawing/2014/main" id="{75392A5C-BD8D-4B5F-B40B-6DBEE274B150}"/>
              </a:ext>
            </a:extLst>
          </p:cNvPr>
          <p:cNvSpPr txBox="1"/>
          <p:nvPr/>
        </p:nvSpPr>
        <p:spPr>
          <a:xfrm>
            <a:off x="1918350" y="2047771"/>
            <a:ext cx="64800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Xe-133</a:t>
            </a:r>
            <a:endParaRPr lang="en-GB" sz="1200" dirty="0">
              <a:latin typeface="Arial" panose="020B0604020202020204" pitchFamily="34" charset="0"/>
              <a:cs typeface="Arial" panose="020B0604020202020204" pitchFamily="34" charset="0"/>
            </a:endParaRPr>
          </a:p>
        </p:txBody>
      </p:sp>
      <p:pic>
        <p:nvPicPr>
          <p:cNvPr id="21" name="Picture 20" descr="Chart, histogram&#10;&#10;Description automatically generated">
            <a:extLst>
              <a:ext uri="{FF2B5EF4-FFF2-40B4-BE49-F238E27FC236}">
                <a16:creationId xmlns:a16="http://schemas.microsoft.com/office/drawing/2014/main" id="{038B3104-6EB6-442D-8277-8EF4DBC4E57A}"/>
              </a:ext>
            </a:extLst>
          </p:cNvPr>
          <p:cNvPicPr>
            <a:picLocks noChangeAspect="1"/>
          </p:cNvPicPr>
          <p:nvPr/>
        </p:nvPicPr>
        <p:blipFill rotWithShape="1">
          <a:blip r:embed="rId2"/>
          <a:srcRect l="12673" t="12557" r="75662" b="70966"/>
          <a:stretch/>
        </p:blipFill>
        <p:spPr>
          <a:xfrm>
            <a:off x="6813410" y="1973908"/>
            <a:ext cx="1638065" cy="1160529"/>
          </a:xfrm>
          <a:prstGeom prst="rect">
            <a:avLst/>
          </a:prstGeom>
        </p:spPr>
      </p:pic>
      <p:pic>
        <p:nvPicPr>
          <p:cNvPr id="22" name="Picture 21" descr="Chart, histogram&#10;&#10;Description automatically generated">
            <a:hlinkClick r:id="" action="ppaction://noaction"/>
            <a:extLst>
              <a:ext uri="{FF2B5EF4-FFF2-40B4-BE49-F238E27FC236}">
                <a16:creationId xmlns:a16="http://schemas.microsoft.com/office/drawing/2014/main" id="{914CB3E4-7A72-4DF9-81D1-365F5FB8C834}"/>
              </a:ext>
            </a:extLst>
          </p:cNvPr>
          <p:cNvPicPr>
            <a:picLocks noChangeAspect="1"/>
          </p:cNvPicPr>
          <p:nvPr/>
        </p:nvPicPr>
        <p:blipFill>
          <a:blip r:embed="rId3"/>
          <a:stretch>
            <a:fillRect/>
          </a:stretch>
        </p:blipFill>
        <p:spPr>
          <a:xfrm>
            <a:off x="3802215" y="1822652"/>
            <a:ext cx="2916965" cy="1463040"/>
          </a:xfrm>
          <a:prstGeom prst="rect">
            <a:avLst/>
          </a:prstGeom>
        </p:spPr>
      </p:pic>
      <p:pic>
        <p:nvPicPr>
          <p:cNvPr id="23" name="Picture 22" descr="Chart, histogram&#10;&#10;Description automatically generated">
            <a:hlinkClick r:id="" action="ppaction://noaction"/>
            <a:extLst>
              <a:ext uri="{FF2B5EF4-FFF2-40B4-BE49-F238E27FC236}">
                <a16:creationId xmlns:a16="http://schemas.microsoft.com/office/drawing/2014/main" id="{C5BFAF99-AB6F-44AD-95D7-EF28451315C2}"/>
              </a:ext>
            </a:extLst>
          </p:cNvPr>
          <p:cNvPicPr>
            <a:picLocks noChangeAspect="1"/>
          </p:cNvPicPr>
          <p:nvPr/>
        </p:nvPicPr>
        <p:blipFill>
          <a:blip r:embed="rId4"/>
          <a:stretch>
            <a:fillRect/>
          </a:stretch>
        </p:blipFill>
        <p:spPr>
          <a:xfrm>
            <a:off x="971551" y="1826544"/>
            <a:ext cx="2916965" cy="1463040"/>
          </a:xfrm>
          <a:prstGeom prst="rect">
            <a:avLst/>
          </a:prstGeom>
        </p:spPr>
      </p:pic>
      <p:pic>
        <p:nvPicPr>
          <p:cNvPr id="24" name="Picture 23" descr="Chart, histogram&#10;&#10;Description automatically generated">
            <a:hlinkClick r:id="" action="ppaction://noaction"/>
            <a:extLst>
              <a:ext uri="{FF2B5EF4-FFF2-40B4-BE49-F238E27FC236}">
                <a16:creationId xmlns:a16="http://schemas.microsoft.com/office/drawing/2014/main" id="{6A74413D-0ED1-4B25-AFBE-553306D652DB}"/>
              </a:ext>
            </a:extLst>
          </p:cNvPr>
          <p:cNvPicPr>
            <a:picLocks noChangeAspect="1"/>
          </p:cNvPicPr>
          <p:nvPr/>
        </p:nvPicPr>
        <p:blipFill>
          <a:blip r:embed="rId5"/>
          <a:stretch>
            <a:fillRect/>
          </a:stretch>
        </p:blipFill>
        <p:spPr>
          <a:xfrm>
            <a:off x="971551" y="3241286"/>
            <a:ext cx="2916965" cy="1463040"/>
          </a:xfrm>
          <a:prstGeom prst="rect">
            <a:avLst/>
          </a:prstGeom>
        </p:spPr>
      </p:pic>
      <p:pic>
        <p:nvPicPr>
          <p:cNvPr id="25" name="Picture 24" descr="Chart, histogram&#10;&#10;Description automatically generated">
            <a:hlinkClick r:id="" action="ppaction://noaction"/>
            <a:extLst>
              <a:ext uri="{FF2B5EF4-FFF2-40B4-BE49-F238E27FC236}">
                <a16:creationId xmlns:a16="http://schemas.microsoft.com/office/drawing/2014/main" id="{41CE5643-5A67-4FC8-86A3-E036F3B37AA8}"/>
              </a:ext>
            </a:extLst>
          </p:cNvPr>
          <p:cNvPicPr>
            <a:picLocks noChangeAspect="1"/>
          </p:cNvPicPr>
          <p:nvPr/>
        </p:nvPicPr>
        <p:blipFill>
          <a:blip r:embed="rId6"/>
          <a:stretch>
            <a:fillRect/>
          </a:stretch>
        </p:blipFill>
        <p:spPr>
          <a:xfrm>
            <a:off x="3802214" y="3237394"/>
            <a:ext cx="2916965" cy="1463040"/>
          </a:xfrm>
          <a:prstGeom prst="rect">
            <a:avLst/>
          </a:prstGeom>
        </p:spPr>
      </p:pic>
      <p:sp>
        <p:nvSpPr>
          <p:cNvPr id="26" name="TextBox 25">
            <a:extLst>
              <a:ext uri="{FF2B5EF4-FFF2-40B4-BE49-F238E27FC236}">
                <a16:creationId xmlns:a16="http://schemas.microsoft.com/office/drawing/2014/main" id="{BD6182DF-5A1E-4495-8D62-F8624122DA9C}"/>
              </a:ext>
            </a:extLst>
          </p:cNvPr>
          <p:cNvSpPr txBox="1"/>
          <p:nvPr/>
        </p:nvSpPr>
        <p:spPr>
          <a:xfrm>
            <a:off x="1679910" y="2084894"/>
            <a:ext cx="744879"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Xe-133</a:t>
            </a:r>
            <a:endParaRPr lang="en-GB" sz="10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56E641C-E7F6-47B3-9D5C-EAAB97207F47}"/>
              </a:ext>
            </a:extLst>
          </p:cNvPr>
          <p:cNvSpPr txBox="1"/>
          <p:nvPr/>
        </p:nvSpPr>
        <p:spPr>
          <a:xfrm>
            <a:off x="4658341" y="2042992"/>
            <a:ext cx="6480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Xe-135</a:t>
            </a:r>
            <a:endParaRPr lang="en-GB" sz="10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A7C2B977-F780-4557-86C1-34757D579BEC}"/>
              </a:ext>
            </a:extLst>
          </p:cNvPr>
          <p:cNvSpPr txBox="1"/>
          <p:nvPr/>
        </p:nvSpPr>
        <p:spPr>
          <a:xfrm>
            <a:off x="1679911" y="3425882"/>
            <a:ext cx="744879"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Xe-131m</a:t>
            </a:r>
            <a:endParaRPr lang="en-GB" sz="1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4F0C451-387F-4CA0-83D5-0349CBB87DCA}"/>
              </a:ext>
            </a:extLst>
          </p:cNvPr>
          <p:cNvSpPr txBox="1"/>
          <p:nvPr/>
        </p:nvSpPr>
        <p:spPr>
          <a:xfrm>
            <a:off x="4596876" y="3425151"/>
            <a:ext cx="744879"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Xe-133m</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084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TextBox 6">
            <a:extLst>
              <a:ext uri="{FF2B5EF4-FFF2-40B4-BE49-F238E27FC236}">
                <a16:creationId xmlns:a16="http://schemas.microsoft.com/office/drawing/2014/main" id="{46D2BA62-465B-4F9B-BB45-D456E7F78CF1}"/>
              </a:ext>
            </a:extLst>
          </p:cNvPr>
          <p:cNvSpPr txBox="1"/>
          <p:nvPr/>
        </p:nvSpPr>
        <p:spPr>
          <a:xfrm>
            <a:off x="953477" y="561422"/>
            <a:ext cx="672123"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P2.1-486</a:t>
            </a:r>
            <a:endParaRPr lang="en-AT" sz="800"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CCB1AD3F-E66C-41A0-A8D8-88FD4A7450EE}"/>
              </a:ext>
            </a:extLst>
          </p:cNvPr>
          <p:cNvSpPr txBox="1">
            <a:spLocks/>
          </p:cNvSpPr>
          <p:nvPr/>
        </p:nvSpPr>
        <p:spPr>
          <a:xfrm>
            <a:off x="484462" y="884265"/>
            <a:ext cx="7415771" cy="1039259"/>
          </a:xfrm>
          <a:prstGeom prst="rect">
            <a:avLst/>
          </a:prstGeom>
        </p:spPr>
        <p:txBody>
          <a:bodyPr vert="horz" wrap="square" lIns="91440" tIns="45720" rIns="91440" bIns="45720" rtlCol="0">
            <a:spAutoFit/>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NPP results</a:t>
            </a:r>
          </a:p>
          <a:p>
            <a:r>
              <a:rPr lang="en-US" sz="1600" dirty="0">
                <a:latin typeface="Arial" panose="020B0604020202020204" pitchFamily="34" charset="0"/>
                <a:cs typeface="Arial" panose="020B0604020202020204" pitchFamily="34" charset="0"/>
              </a:rPr>
              <a:t>Distributions of isotopic ratios for the reported data only</a:t>
            </a:r>
          </a:p>
          <a:p>
            <a:r>
              <a:rPr lang="en-US" sz="1600" dirty="0">
                <a:latin typeface="Arial" panose="020B0604020202020204" pitchFamily="34" charset="0"/>
                <a:cs typeface="Arial" panose="020B0604020202020204" pitchFamily="34" charset="0"/>
              </a:rPr>
              <a:t>Comparison of Ratios of Xe135 to Xe133</a:t>
            </a:r>
          </a:p>
        </p:txBody>
      </p:sp>
      <p:sp>
        <p:nvSpPr>
          <p:cNvPr id="9" name="Rectangle 17">
            <a:extLst>
              <a:ext uri="{FF2B5EF4-FFF2-40B4-BE49-F238E27FC236}">
                <a16:creationId xmlns:a16="http://schemas.microsoft.com/office/drawing/2014/main" id="{A03C3D41-1777-4C6F-AF37-44F9E8071FBA}"/>
              </a:ext>
            </a:extLst>
          </p:cNvPr>
          <p:cNvSpPr>
            <a:spLocks noChangeArrowheads="1"/>
          </p:cNvSpPr>
          <p:nvPr/>
        </p:nvSpPr>
        <p:spPr bwMode="auto">
          <a:xfrm>
            <a:off x="1992923" y="163887"/>
            <a:ext cx="4962770" cy="23705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2000" b="1" dirty="0">
                <a:solidFill>
                  <a:schemeClr val="bg1"/>
                </a:solidFill>
                <a:latin typeface="Arial" panose="020B0604020202020204" pitchFamily="34" charset="0"/>
              </a:rPr>
              <a:t>Results</a:t>
            </a:r>
            <a:endParaRPr lang="en-US" sz="2000" dirty="0">
              <a:solidFill>
                <a:schemeClr val="bg1"/>
              </a:solidFill>
              <a:latin typeface="Avenir Book" charset="0"/>
              <a:ea typeface="Avenir Book" charset="0"/>
              <a:cs typeface="Avenir Book" charset="0"/>
            </a:endParaRPr>
          </a:p>
        </p:txBody>
      </p:sp>
      <p:sp>
        <p:nvSpPr>
          <p:cNvPr id="17" name="TextBox 16">
            <a:extLst>
              <a:ext uri="{FF2B5EF4-FFF2-40B4-BE49-F238E27FC236}">
                <a16:creationId xmlns:a16="http://schemas.microsoft.com/office/drawing/2014/main" id="{4C6591B7-B479-489D-9FC4-A7F9163E26DD}"/>
              </a:ext>
            </a:extLst>
          </p:cNvPr>
          <p:cNvSpPr txBox="1"/>
          <p:nvPr/>
        </p:nvSpPr>
        <p:spPr>
          <a:xfrm>
            <a:off x="484462" y="4179445"/>
            <a:ext cx="7108785"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estimated data apply a standard ratio, resulting in a high histogram bar. </a:t>
            </a:r>
          </a:p>
          <a:p>
            <a:r>
              <a:rPr lang="en-US" sz="1600" dirty="0">
                <a:latin typeface="Arial" panose="020B0604020202020204" pitchFamily="34" charset="0"/>
                <a:cs typeface="Arial" panose="020B0604020202020204" pitchFamily="34" charset="0"/>
              </a:rPr>
              <a:t>The reported data alone have a smoother distribution.</a:t>
            </a:r>
            <a:endParaRPr lang="en-GB" sz="1600" dirty="0">
              <a:latin typeface="Arial" panose="020B0604020202020204" pitchFamily="34" charset="0"/>
              <a:cs typeface="Arial" panose="020B0604020202020204" pitchFamily="34" charset="0"/>
            </a:endParaRPr>
          </a:p>
        </p:txBody>
      </p:sp>
      <p:pic>
        <p:nvPicPr>
          <p:cNvPr id="18" name="Picture 17" descr="Chart, histogram&#10;&#10;Description automatically generated">
            <a:extLst>
              <a:ext uri="{FF2B5EF4-FFF2-40B4-BE49-F238E27FC236}">
                <a16:creationId xmlns:a16="http://schemas.microsoft.com/office/drawing/2014/main" id="{F75AB0AA-CAD4-4205-B6CC-ACC524A050A9}"/>
              </a:ext>
            </a:extLst>
          </p:cNvPr>
          <p:cNvPicPr>
            <a:picLocks noChangeAspect="1"/>
          </p:cNvPicPr>
          <p:nvPr/>
        </p:nvPicPr>
        <p:blipFill>
          <a:blip r:embed="rId2"/>
          <a:stretch>
            <a:fillRect/>
          </a:stretch>
        </p:blipFill>
        <p:spPr>
          <a:xfrm>
            <a:off x="1009338" y="2163793"/>
            <a:ext cx="2916965" cy="1463040"/>
          </a:xfrm>
          <a:prstGeom prst="rect">
            <a:avLst/>
          </a:prstGeom>
        </p:spPr>
      </p:pic>
      <p:sp>
        <p:nvSpPr>
          <p:cNvPr id="19" name="TextBox 18">
            <a:extLst>
              <a:ext uri="{FF2B5EF4-FFF2-40B4-BE49-F238E27FC236}">
                <a16:creationId xmlns:a16="http://schemas.microsoft.com/office/drawing/2014/main" id="{111EDFD8-5528-4C32-8380-5380547E8B03}"/>
              </a:ext>
            </a:extLst>
          </p:cNvPr>
          <p:cNvSpPr txBox="1"/>
          <p:nvPr/>
        </p:nvSpPr>
        <p:spPr>
          <a:xfrm>
            <a:off x="1352893" y="3626833"/>
            <a:ext cx="237449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Reported and estimated</a:t>
            </a:r>
            <a:endParaRPr lang="en-GB" sz="16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A1C316C-CD54-4FE8-91B9-A9309B9A17AF}"/>
              </a:ext>
            </a:extLst>
          </p:cNvPr>
          <p:cNvSpPr txBox="1"/>
          <p:nvPr/>
        </p:nvSpPr>
        <p:spPr>
          <a:xfrm>
            <a:off x="4270093" y="3626833"/>
            <a:ext cx="2229852"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Reported only</a:t>
            </a:r>
            <a:endParaRPr lang="en-GB" sz="1600" dirty="0">
              <a:latin typeface="Arial" panose="020B0604020202020204" pitchFamily="34" charset="0"/>
              <a:cs typeface="Arial" panose="020B0604020202020204" pitchFamily="34" charset="0"/>
            </a:endParaRPr>
          </a:p>
        </p:txBody>
      </p:sp>
      <p:pic>
        <p:nvPicPr>
          <p:cNvPr id="32" name="Picture 31" descr="Chart, histogram&#10;&#10;Description automatically generated">
            <a:extLst>
              <a:ext uri="{FF2B5EF4-FFF2-40B4-BE49-F238E27FC236}">
                <a16:creationId xmlns:a16="http://schemas.microsoft.com/office/drawing/2014/main" id="{503B0839-CC71-4392-A0CE-5D1E3472663A}"/>
              </a:ext>
            </a:extLst>
          </p:cNvPr>
          <p:cNvPicPr>
            <a:picLocks noChangeAspect="1"/>
          </p:cNvPicPr>
          <p:nvPr/>
        </p:nvPicPr>
        <p:blipFill rotWithShape="1">
          <a:blip r:embed="rId3"/>
          <a:srcRect l="12673" t="12557" r="75662" b="70966"/>
          <a:stretch/>
        </p:blipFill>
        <p:spPr>
          <a:xfrm>
            <a:off x="6851510" y="2349983"/>
            <a:ext cx="1638065" cy="1160529"/>
          </a:xfrm>
          <a:prstGeom prst="rect">
            <a:avLst/>
          </a:prstGeom>
        </p:spPr>
      </p:pic>
      <p:pic>
        <p:nvPicPr>
          <p:cNvPr id="33" name="Picture 32" descr="Chart, histogram&#10;&#10;Description automatically generated">
            <a:extLst>
              <a:ext uri="{FF2B5EF4-FFF2-40B4-BE49-F238E27FC236}">
                <a16:creationId xmlns:a16="http://schemas.microsoft.com/office/drawing/2014/main" id="{47D2C8F4-6AB3-44C5-BFAD-9A11C07FFC29}"/>
              </a:ext>
            </a:extLst>
          </p:cNvPr>
          <p:cNvPicPr>
            <a:picLocks noChangeAspect="1"/>
          </p:cNvPicPr>
          <p:nvPr/>
        </p:nvPicPr>
        <p:blipFill>
          <a:blip r:embed="rId4"/>
          <a:stretch>
            <a:fillRect/>
          </a:stretch>
        </p:blipFill>
        <p:spPr>
          <a:xfrm>
            <a:off x="3830969" y="2163793"/>
            <a:ext cx="2916965" cy="1463040"/>
          </a:xfrm>
          <a:prstGeom prst="rect">
            <a:avLst/>
          </a:prstGeom>
        </p:spPr>
      </p:pic>
    </p:spTree>
    <p:extLst>
      <p:ext uri="{BB962C8B-B14F-4D97-AF65-F5344CB8AC3E}">
        <p14:creationId xmlns:p14="http://schemas.microsoft.com/office/powerpoint/2010/main" val="401455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TextBox 6">
            <a:extLst>
              <a:ext uri="{FF2B5EF4-FFF2-40B4-BE49-F238E27FC236}">
                <a16:creationId xmlns:a16="http://schemas.microsoft.com/office/drawing/2014/main" id="{46D2BA62-465B-4F9B-BB45-D456E7F78CF1}"/>
              </a:ext>
            </a:extLst>
          </p:cNvPr>
          <p:cNvSpPr txBox="1"/>
          <p:nvPr/>
        </p:nvSpPr>
        <p:spPr>
          <a:xfrm>
            <a:off x="953477" y="561422"/>
            <a:ext cx="672123"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P2.1-486</a:t>
            </a:r>
            <a:endParaRPr lang="en-AT" sz="800"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CCB1AD3F-E66C-41A0-A8D8-88FD4A7450EE}"/>
              </a:ext>
            </a:extLst>
          </p:cNvPr>
          <p:cNvSpPr txBox="1">
            <a:spLocks/>
          </p:cNvSpPr>
          <p:nvPr/>
        </p:nvSpPr>
        <p:spPr>
          <a:xfrm>
            <a:off x="484462" y="884265"/>
            <a:ext cx="7415771" cy="676595"/>
          </a:xfrm>
          <a:prstGeom prst="rect">
            <a:avLst/>
          </a:prstGeom>
        </p:spPr>
        <p:txBody>
          <a:bodyPr vert="horz" wrap="square" lIns="91440" tIns="45720" rIns="91440" bIns="45720" rtlCol="0">
            <a:spAutoFit/>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GB" sz="1600" b="1" dirty="0">
                <a:latin typeface="Arial" panose="020B0604020202020204" pitchFamily="34" charset="0"/>
                <a:cs typeface="Arial" panose="020B0604020202020204" pitchFamily="34" charset="0"/>
              </a:rPr>
              <a:t>NPP results</a:t>
            </a:r>
          </a:p>
          <a:p>
            <a:r>
              <a:rPr lang="en-GB" sz="1600" dirty="0">
                <a:latin typeface="Arial" panose="020B0604020202020204" pitchFamily="34" charset="0"/>
                <a:cs typeface="Arial" panose="020B0604020202020204" pitchFamily="34" charset="0"/>
              </a:rPr>
              <a:t>Distributions of isotopic ratios for the reported and estimated data. </a:t>
            </a:r>
            <a:endParaRPr lang="en-US" sz="1600" dirty="0">
              <a:latin typeface="Arial" panose="020B0604020202020204" pitchFamily="34" charset="0"/>
              <a:cs typeface="Arial" panose="020B0604020202020204" pitchFamily="34" charset="0"/>
            </a:endParaRPr>
          </a:p>
        </p:txBody>
      </p:sp>
      <p:sp>
        <p:nvSpPr>
          <p:cNvPr id="9" name="Rectangle 17">
            <a:extLst>
              <a:ext uri="{FF2B5EF4-FFF2-40B4-BE49-F238E27FC236}">
                <a16:creationId xmlns:a16="http://schemas.microsoft.com/office/drawing/2014/main" id="{A03C3D41-1777-4C6F-AF37-44F9E8071FBA}"/>
              </a:ext>
            </a:extLst>
          </p:cNvPr>
          <p:cNvSpPr>
            <a:spLocks noChangeArrowheads="1"/>
          </p:cNvSpPr>
          <p:nvPr/>
        </p:nvSpPr>
        <p:spPr bwMode="auto">
          <a:xfrm>
            <a:off x="1992923" y="163887"/>
            <a:ext cx="4962770" cy="23705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2000" b="1" dirty="0">
                <a:solidFill>
                  <a:schemeClr val="bg1"/>
                </a:solidFill>
                <a:latin typeface="Arial" panose="020B0604020202020204" pitchFamily="34" charset="0"/>
              </a:rPr>
              <a:t>Results</a:t>
            </a:r>
            <a:endParaRPr lang="en-US" sz="2000" dirty="0">
              <a:solidFill>
                <a:schemeClr val="bg1"/>
              </a:solidFill>
              <a:latin typeface="Avenir Book" charset="0"/>
              <a:ea typeface="Avenir Book" charset="0"/>
              <a:cs typeface="Avenir Book" charset="0"/>
            </a:endParaRPr>
          </a:p>
        </p:txBody>
      </p:sp>
      <p:pic>
        <p:nvPicPr>
          <p:cNvPr id="6" name="Picture 5" descr="Histogram&#10;&#10;Description automatically generated">
            <a:hlinkClick r:id="" action="ppaction://noaction"/>
            <a:extLst>
              <a:ext uri="{FF2B5EF4-FFF2-40B4-BE49-F238E27FC236}">
                <a16:creationId xmlns:a16="http://schemas.microsoft.com/office/drawing/2014/main" id="{BBE928DB-A502-49D5-8F66-860E6DB6F24E}"/>
              </a:ext>
            </a:extLst>
          </p:cNvPr>
          <p:cNvPicPr>
            <a:picLocks noChangeAspect="1"/>
          </p:cNvPicPr>
          <p:nvPr/>
        </p:nvPicPr>
        <p:blipFill>
          <a:blip r:embed="rId2"/>
          <a:stretch>
            <a:fillRect/>
          </a:stretch>
        </p:blipFill>
        <p:spPr>
          <a:xfrm>
            <a:off x="3928617" y="1834735"/>
            <a:ext cx="2916965" cy="1463040"/>
          </a:xfrm>
          <a:prstGeom prst="rect">
            <a:avLst/>
          </a:prstGeom>
        </p:spPr>
      </p:pic>
      <p:sp>
        <p:nvSpPr>
          <p:cNvPr id="10" name="Slide Number Placeholder 4">
            <a:extLst>
              <a:ext uri="{FF2B5EF4-FFF2-40B4-BE49-F238E27FC236}">
                <a16:creationId xmlns:a16="http://schemas.microsoft.com/office/drawing/2014/main" id="{00204524-4C9D-4280-AB32-21B9237CC651}"/>
              </a:ext>
            </a:extLst>
          </p:cNvPr>
          <p:cNvSpPr txBox="1">
            <a:spLocks/>
          </p:cNvSpPr>
          <p:nvPr/>
        </p:nvSpPr>
        <p:spPr>
          <a:xfrm>
            <a:off x="3972723" y="4438205"/>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879166A-3EA9-9F4D-B0BC-285322AB316B}" type="slidenum">
              <a:rPr lang="en-US" smtClean="0">
                <a:solidFill>
                  <a:prstClr val="black">
                    <a:tint val="75000"/>
                  </a:prstClr>
                </a:solidFill>
                <a:latin typeface="Arial" panose="020B0604020202020204" pitchFamily="34" charset="0"/>
                <a:cs typeface="Arial" panose="020B0604020202020204" pitchFamily="34" charset="0"/>
              </a:rPr>
              <a:pPr algn="ctr"/>
              <a:t>8</a:t>
            </a:fld>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47C94E9-E3A4-4696-B496-212C1AA194D2}"/>
              </a:ext>
            </a:extLst>
          </p:cNvPr>
          <p:cNvSpPr txBox="1"/>
          <p:nvPr/>
        </p:nvSpPr>
        <p:spPr>
          <a:xfrm>
            <a:off x="1355679" y="3369815"/>
            <a:ext cx="1446094"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Xe-131m/Xe-133</a:t>
            </a:r>
            <a:endParaRPr lang="en-GB" sz="1000" dirty="0">
              <a:latin typeface="Arial" panose="020B0604020202020204" pitchFamily="34" charset="0"/>
              <a:cs typeface="Arial" panose="020B0604020202020204" pitchFamily="34" charset="0"/>
            </a:endParaRPr>
          </a:p>
        </p:txBody>
      </p:sp>
      <p:pic>
        <p:nvPicPr>
          <p:cNvPr id="12" name="Picture 11" descr="Chart, histogram&#10;&#10;Description automatically generated">
            <a:hlinkClick r:id="" action="ppaction://noaction"/>
            <a:extLst>
              <a:ext uri="{FF2B5EF4-FFF2-40B4-BE49-F238E27FC236}">
                <a16:creationId xmlns:a16="http://schemas.microsoft.com/office/drawing/2014/main" id="{AC99199C-B213-4C2F-9038-0DF4FE4717A5}"/>
              </a:ext>
            </a:extLst>
          </p:cNvPr>
          <p:cNvPicPr>
            <a:picLocks noChangeAspect="1"/>
          </p:cNvPicPr>
          <p:nvPr/>
        </p:nvPicPr>
        <p:blipFill>
          <a:blip r:embed="rId3"/>
          <a:stretch>
            <a:fillRect/>
          </a:stretch>
        </p:blipFill>
        <p:spPr>
          <a:xfrm>
            <a:off x="1011652" y="3205759"/>
            <a:ext cx="2916965" cy="1463040"/>
          </a:xfrm>
          <a:prstGeom prst="rect">
            <a:avLst/>
          </a:prstGeom>
        </p:spPr>
      </p:pic>
      <p:pic>
        <p:nvPicPr>
          <p:cNvPr id="13" name="Picture 12" descr="Chart, histogram&#10;&#10;Description automatically generated">
            <a:hlinkClick r:id="" action="ppaction://noaction"/>
            <a:extLst>
              <a:ext uri="{FF2B5EF4-FFF2-40B4-BE49-F238E27FC236}">
                <a16:creationId xmlns:a16="http://schemas.microsoft.com/office/drawing/2014/main" id="{590C78F6-48DC-4A28-88E5-6D82F8896893}"/>
              </a:ext>
            </a:extLst>
          </p:cNvPr>
          <p:cNvPicPr>
            <a:picLocks noChangeAspect="1"/>
          </p:cNvPicPr>
          <p:nvPr/>
        </p:nvPicPr>
        <p:blipFill>
          <a:blip r:embed="rId4"/>
          <a:stretch>
            <a:fillRect/>
          </a:stretch>
        </p:blipFill>
        <p:spPr>
          <a:xfrm>
            <a:off x="3928539" y="3205759"/>
            <a:ext cx="2916965" cy="1463040"/>
          </a:xfrm>
          <a:prstGeom prst="rect">
            <a:avLst/>
          </a:prstGeom>
        </p:spPr>
      </p:pic>
      <p:pic>
        <p:nvPicPr>
          <p:cNvPr id="14" name="Picture 13" descr="Chart, histogram&#10;&#10;Description automatically generated">
            <a:hlinkClick r:id="" action="ppaction://noaction"/>
            <a:extLst>
              <a:ext uri="{FF2B5EF4-FFF2-40B4-BE49-F238E27FC236}">
                <a16:creationId xmlns:a16="http://schemas.microsoft.com/office/drawing/2014/main" id="{1AE76CF1-C91A-4C40-8080-77574FD91BEA}"/>
              </a:ext>
            </a:extLst>
          </p:cNvPr>
          <p:cNvPicPr>
            <a:picLocks noChangeAspect="1"/>
          </p:cNvPicPr>
          <p:nvPr/>
        </p:nvPicPr>
        <p:blipFill>
          <a:blip r:embed="rId5"/>
          <a:stretch>
            <a:fillRect/>
          </a:stretch>
        </p:blipFill>
        <p:spPr>
          <a:xfrm>
            <a:off x="1011496" y="1834735"/>
            <a:ext cx="2916965" cy="1463040"/>
          </a:xfrm>
          <a:prstGeom prst="rect">
            <a:avLst/>
          </a:prstGeom>
        </p:spPr>
      </p:pic>
      <p:pic>
        <p:nvPicPr>
          <p:cNvPr id="15" name="Picture 14" descr="Chart, histogram&#10;&#10;Description automatically generated">
            <a:extLst>
              <a:ext uri="{FF2B5EF4-FFF2-40B4-BE49-F238E27FC236}">
                <a16:creationId xmlns:a16="http://schemas.microsoft.com/office/drawing/2014/main" id="{0A939C07-9860-48BB-8AA5-8442DD98A436}"/>
              </a:ext>
            </a:extLst>
          </p:cNvPr>
          <p:cNvPicPr>
            <a:picLocks noChangeAspect="1"/>
          </p:cNvPicPr>
          <p:nvPr/>
        </p:nvPicPr>
        <p:blipFill rotWithShape="1">
          <a:blip r:embed="rId6"/>
          <a:srcRect l="12673" t="12557" r="75662" b="70966"/>
          <a:stretch/>
        </p:blipFill>
        <p:spPr>
          <a:xfrm>
            <a:off x="6853668" y="2007661"/>
            <a:ext cx="1638065" cy="1160529"/>
          </a:xfrm>
          <a:prstGeom prst="rect">
            <a:avLst/>
          </a:prstGeom>
        </p:spPr>
      </p:pic>
      <p:sp>
        <p:nvSpPr>
          <p:cNvPr id="16" name="TextBox 15">
            <a:extLst>
              <a:ext uri="{FF2B5EF4-FFF2-40B4-BE49-F238E27FC236}">
                <a16:creationId xmlns:a16="http://schemas.microsoft.com/office/drawing/2014/main" id="{2136F126-A5D4-4CFD-9ECA-9BCB6B4FE964}"/>
              </a:ext>
            </a:extLst>
          </p:cNvPr>
          <p:cNvSpPr txBox="1"/>
          <p:nvPr/>
        </p:nvSpPr>
        <p:spPr>
          <a:xfrm>
            <a:off x="1389043" y="2024494"/>
            <a:ext cx="103447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Xe135/Xe133</a:t>
            </a:r>
            <a:endParaRPr lang="en-GB" sz="1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E35E549-3BE0-4CD9-9128-24C3A1CDF72A}"/>
              </a:ext>
            </a:extLst>
          </p:cNvPr>
          <p:cNvSpPr txBox="1"/>
          <p:nvPr/>
        </p:nvSpPr>
        <p:spPr>
          <a:xfrm>
            <a:off x="4251125" y="2278535"/>
            <a:ext cx="127796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Xe133m/Xe131m</a:t>
            </a:r>
            <a:endParaRPr lang="en-GB" sz="1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78B3EED-6D13-4425-915D-D00C38E7062F}"/>
              </a:ext>
            </a:extLst>
          </p:cNvPr>
          <p:cNvSpPr txBox="1"/>
          <p:nvPr/>
        </p:nvSpPr>
        <p:spPr>
          <a:xfrm>
            <a:off x="1389043" y="3640825"/>
            <a:ext cx="1170828"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Xe131m/Xe133</a:t>
            </a:r>
            <a:endParaRPr lang="en-GB" sz="10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319A6C5-52E6-4A40-A3E1-F4EB195B526C}"/>
              </a:ext>
            </a:extLst>
          </p:cNvPr>
          <p:cNvSpPr txBox="1"/>
          <p:nvPr/>
        </p:nvSpPr>
        <p:spPr>
          <a:xfrm>
            <a:off x="4287206" y="3691058"/>
            <a:ext cx="127796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Xe133m/Xe133</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83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TextBox 6">
            <a:extLst>
              <a:ext uri="{FF2B5EF4-FFF2-40B4-BE49-F238E27FC236}">
                <a16:creationId xmlns:a16="http://schemas.microsoft.com/office/drawing/2014/main" id="{46D2BA62-465B-4F9B-BB45-D456E7F78CF1}"/>
              </a:ext>
            </a:extLst>
          </p:cNvPr>
          <p:cNvSpPr txBox="1"/>
          <p:nvPr/>
        </p:nvSpPr>
        <p:spPr>
          <a:xfrm>
            <a:off x="953477" y="561422"/>
            <a:ext cx="672123"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P2.1-486</a:t>
            </a:r>
            <a:endParaRPr lang="en-AT" sz="800"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CCB1AD3F-E66C-41A0-A8D8-88FD4A7450EE}"/>
              </a:ext>
            </a:extLst>
          </p:cNvPr>
          <p:cNvSpPr txBox="1">
            <a:spLocks/>
          </p:cNvSpPr>
          <p:nvPr/>
        </p:nvSpPr>
        <p:spPr>
          <a:xfrm>
            <a:off x="484462" y="884265"/>
            <a:ext cx="7415771" cy="898195"/>
          </a:xfrm>
          <a:prstGeom prst="rect">
            <a:avLst/>
          </a:prstGeom>
        </p:spPr>
        <p:txBody>
          <a:bodyPr vert="horz" wrap="square" lIns="91440" tIns="45720" rIns="91440" bIns="45720" rtlCol="0">
            <a:spAutoFit/>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NRR results</a:t>
            </a:r>
          </a:p>
          <a:p>
            <a:r>
              <a:rPr lang="en-US" sz="1600" dirty="0">
                <a:latin typeface="Arial" panose="020B0604020202020204" pitchFamily="34" charset="0"/>
                <a:cs typeface="Arial" panose="020B0604020202020204" pitchFamily="34" charset="0"/>
              </a:rPr>
              <a:t>Distributions of NRR day releases: </a:t>
            </a:r>
            <a:r>
              <a:rPr lang="en-GB" sz="1600" dirty="0">
                <a:latin typeface="Arial" panose="020B0604020202020204" pitchFamily="34" charset="0"/>
                <a:cs typeface="Arial" panose="020B0604020202020204" pitchFamily="34" charset="0"/>
              </a:rPr>
              <a:t>Radioxenon emissions for the global fleet of research reactors is estimated by Kalinowski/</a:t>
            </a:r>
            <a:r>
              <a:rPr lang="en-GB" sz="1600" dirty="0" err="1">
                <a:latin typeface="Arial" panose="020B0604020202020204" pitchFamily="34" charset="0"/>
                <a:cs typeface="Arial" panose="020B0604020202020204" pitchFamily="34" charset="0"/>
              </a:rPr>
              <a:t>Tayyebi</a:t>
            </a:r>
            <a:r>
              <a:rPr lang="en-GB" sz="1600" dirty="0">
                <a:latin typeface="Arial" panose="020B0604020202020204" pitchFamily="34" charset="0"/>
                <a:cs typeface="Arial" panose="020B0604020202020204" pitchFamily="34" charset="0"/>
              </a:rPr>
              <a:t> (2019). </a:t>
            </a:r>
          </a:p>
        </p:txBody>
      </p:sp>
      <p:sp>
        <p:nvSpPr>
          <p:cNvPr id="9" name="Rectangle 17">
            <a:extLst>
              <a:ext uri="{FF2B5EF4-FFF2-40B4-BE49-F238E27FC236}">
                <a16:creationId xmlns:a16="http://schemas.microsoft.com/office/drawing/2014/main" id="{A03C3D41-1777-4C6F-AF37-44F9E8071FBA}"/>
              </a:ext>
            </a:extLst>
          </p:cNvPr>
          <p:cNvSpPr>
            <a:spLocks noChangeArrowheads="1"/>
          </p:cNvSpPr>
          <p:nvPr/>
        </p:nvSpPr>
        <p:spPr bwMode="auto">
          <a:xfrm>
            <a:off x="1992923" y="163887"/>
            <a:ext cx="4962770" cy="23705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2000" b="1" dirty="0">
                <a:solidFill>
                  <a:schemeClr val="bg1"/>
                </a:solidFill>
                <a:latin typeface="Arial" panose="020B0604020202020204" pitchFamily="34" charset="0"/>
              </a:rPr>
              <a:t>Results</a:t>
            </a:r>
            <a:endParaRPr lang="en-US" sz="2000" dirty="0">
              <a:solidFill>
                <a:schemeClr val="bg1"/>
              </a:solidFill>
              <a:latin typeface="Avenir Book" charset="0"/>
              <a:ea typeface="Avenir Book" charset="0"/>
              <a:cs typeface="Avenir Book" charset="0"/>
            </a:endParaRPr>
          </a:p>
        </p:txBody>
      </p:sp>
      <p:pic>
        <p:nvPicPr>
          <p:cNvPr id="6" name="Picture 5" descr="Chart, histogram&#10;&#10;Description automatically generated">
            <a:hlinkClick r:id="" action="ppaction://noaction"/>
            <a:extLst>
              <a:ext uri="{FF2B5EF4-FFF2-40B4-BE49-F238E27FC236}">
                <a16:creationId xmlns:a16="http://schemas.microsoft.com/office/drawing/2014/main" id="{8C40639E-CB8C-42C7-9A36-D48D7B9F9D33}"/>
              </a:ext>
            </a:extLst>
          </p:cNvPr>
          <p:cNvPicPr>
            <a:picLocks noChangeAspect="1"/>
          </p:cNvPicPr>
          <p:nvPr/>
        </p:nvPicPr>
        <p:blipFill>
          <a:blip r:embed="rId2"/>
          <a:stretch>
            <a:fillRect/>
          </a:stretch>
        </p:blipFill>
        <p:spPr>
          <a:xfrm>
            <a:off x="3808916" y="3203859"/>
            <a:ext cx="2916965" cy="1463040"/>
          </a:xfrm>
          <a:prstGeom prst="rect">
            <a:avLst/>
          </a:prstGeom>
        </p:spPr>
      </p:pic>
      <p:pic>
        <p:nvPicPr>
          <p:cNvPr id="10" name="Picture 9" descr="Chart, histogram&#10;&#10;Description automatically generated">
            <a:hlinkClick r:id="" action="ppaction://noaction"/>
            <a:extLst>
              <a:ext uri="{FF2B5EF4-FFF2-40B4-BE49-F238E27FC236}">
                <a16:creationId xmlns:a16="http://schemas.microsoft.com/office/drawing/2014/main" id="{B2C605D9-1880-4C7A-904E-A104FB853918}"/>
              </a:ext>
            </a:extLst>
          </p:cNvPr>
          <p:cNvPicPr>
            <a:picLocks noChangeAspect="1"/>
          </p:cNvPicPr>
          <p:nvPr/>
        </p:nvPicPr>
        <p:blipFill>
          <a:blip r:embed="rId3"/>
          <a:stretch>
            <a:fillRect/>
          </a:stretch>
        </p:blipFill>
        <p:spPr>
          <a:xfrm>
            <a:off x="886958" y="3203859"/>
            <a:ext cx="2916965" cy="1463040"/>
          </a:xfrm>
          <a:prstGeom prst="rect">
            <a:avLst/>
          </a:prstGeom>
        </p:spPr>
      </p:pic>
      <p:pic>
        <p:nvPicPr>
          <p:cNvPr id="11" name="Picture 10" descr="Chart, histogram&#10;&#10;Description automatically generated">
            <a:hlinkClick r:id="" action="ppaction://noaction"/>
            <a:extLst>
              <a:ext uri="{FF2B5EF4-FFF2-40B4-BE49-F238E27FC236}">
                <a16:creationId xmlns:a16="http://schemas.microsoft.com/office/drawing/2014/main" id="{F42F34DA-E3BC-46D8-8BC1-6A7D422D9D2C}"/>
              </a:ext>
            </a:extLst>
          </p:cNvPr>
          <p:cNvPicPr>
            <a:picLocks noChangeAspect="1"/>
          </p:cNvPicPr>
          <p:nvPr/>
        </p:nvPicPr>
        <p:blipFill>
          <a:blip r:embed="rId4"/>
          <a:stretch>
            <a:fillRect/>
          </a:stretch>
        </p:blipFill>
        <p:spPr>
          <a:xfrm>
            <a:off x="3816557" y="1806214"/>
            <a:ext cx="2916965" cy="1463040"/>
          </a:xfrm>
          <a:prstGeom prst="rect">
            <a:avLst/>
          </a:prstGeom>
        </p:spPr>
      </p:pic>
      <p:sp>
        <p:nvSpPr>
          <p:cNvPr id="12" name="TextBox 11">
            <a:extLst>
              <a:ext uri="{FF2B5EF4-FFF2-40B4-BE49-F238E27FC236}">
                <a16:creationId xmlns:a16="http://schemas.microsoft.com/office/drawing/2014/main" id="{F563FBAF-8105-457B-AB45-339541978949}"/>
              </a:ext>
            </a:extLst>
          </p:cNvPr>
          <p:cNvSpPr txBox="1"/>
          <p:nvPr/>
        </p:nvSpPr>
        <p:spPr>
          <a:xfrm>
            <a:off x="4591703" y="2017350"/>
            <a:ext cx="6480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Xe-135</a:t>
            </a:r>
            <a:endParaRPr lang="en-GB" sz="1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CCA7728-8AE3-4D84-8F39-642345604B2E}"/>
              </a:ext>
            </a:extLst>
          </p:cNvPr>
          <p:cNvSpPr txBox="1"/>
          <p:nvPr/>
        </p:nvSpPr>
        <p:spPr>
          <a:xfrm>
            <a:off x="4530238" y="3399509"/>
            <a:ext cx="744879"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Xe-133m</a:t>
            </a:r>
            <a:endParaRPr lang="en-GB" sz="10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D8E6B40-A034-40B8-BEF4-BD9E0D00EC8A}"/>
              </a:ext>
            </a:extLst>
          </p:cNvPr>
          <p:cNvSpPr txBox="1"/>
          <p:nvPr/>
        </p:nvSpPr>
        <p:spPr>
          <a:xfrm>
            <a:off x="1613273" y="3400240"/>
            <a:ext cx="744879"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Xe-131m</a:t>
            </a:r>
            <a:endParaRPr lang="en-GB" sz="1000" dirty="0">
              <a:latin typeface="Arial" panose="020B0604020202020204" pitchFamily="34" charset="0"/>
              <a:cs typeface="Arial" panose="020B0604020202020204" pitchFamily="34" charset="0"/>
            </a:endParaRPr>
          </a:p>
        </p:txBody>
      </p:sp>
      <p:pic>
        <p:nvPicPr>
          <p:cNvPr id="15" name="Picture 14" descr="Chart, histogram&#10;&#10;Description automatically generated">
            <a:extLst>
              <a:ext uri="{FF2B5EF4-FFF2-40B4-BE49-F238E27FC236}">
                <a16:creationId xmlns:a16="http://schemas.microsoft.com/office/drawing/2014/main" id="{99CFDAA4-3A5E-4FEF-94B1-3D871E6A10C7}"/>
              </a:ext>
            </a:extLst>
          </p:cNvPr>
          <p:cNvPicPr>
            <a:picLocks noChangeAspect="1"/>
          </p:cNvPicPr>
          <p:nvPr/>
        </p:nvPicPr>
        <p:blipFill rotWithShape="1">
          <a:blip r:embed="rId5"/>
          <a:srcRect l="12673" t="12557" r="75662" b="70966"/>
          <a:stretch/>
        </p:blipFill>
        <p:spPr>
          <a:xfrm>
            <a:off x="6756260" y="1947195"/>
            <a:ext cx="1638065" cy="1160529"/>
          </a:xfrm>
          <a:prstGeom prst="rect">
            <a:avLst/>
          </a:prstGeom>
        </p:spPr>
      </p:pic>
      <p:pic>
        <p:nvPicPr>
          <p:cNvPr id="16" name="Picture 15" descr="Chart, histogram&#10;&#10;Description automatically generated">
            <a:hlinkClick r:id="" action="ppaction://noaction"/>
            <a:extLst>
              <a:ext uri="{FF2B5EF4-FFF2-40B4-BE49-F238E27FC236}">
                <a16:creationId xmlns:a16="http://schemas.microsoft.com/office/drawing/2014/main" id="{54BB4E60-E304-44FC-9A32-69F88F6CA8ED}"/>
              </a:ext>
            </a:extLst>
          </p:cNvPr>
          <p:cNvPicPr>
            <a:picLocks noChangeAspect="1"/>
          </p:cNvPicPr>
          <p:nvPr/>
        </p:nvPicPr>
        <p:blipFill>
          <a:blip r:embed="rId6"/>
          <a:stretch>
            <a:fillRect/>
          </a:stretch>
        </p:blipFill>
        <p:spPr>
          <a:xfrm>
            <a:off x="886958" y="1800902"/>
            <a:ext cx="2916965" cy="1463040"/>
          </a:xfrm>
          <a:prstGeom prst="rect">
            <a:avLst/>
          </a:prstGeom>
        </p:spPr>
      </p:pic>
      <p:sp>
        <p:nvSpPr>
          <p:cNvPr id="17" name="TextBox 16">
            <a:extLst>
              <a:ext uri="{FF2B5EF4-FFF2-40B4-BE49-F238E27FC236}">
                <a16:creationId xmlns:a16="http://schemas.microsoft.com/office/drawing/2014/main" id="{AE03E989-5C8C-4725-BE47-4E0D1558C06A}"/>
              </a:ext>
            </a:extLst>
          </p:cNvPr>
          <p:cNvSpPr txBox="1"/>
          <p:nvPr/>
        </p:nvSpPr>
        <p:spPr>
          <a:xfrm>
            <a:off x="1613272" y="2059252"/>
            <a:ext cx="744879"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Xe-133</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373475"/>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10D3C94AB8EA43BDFC4BBD72C133F8" ma:contentTypeVersion="4" ma:contentTypeDescription="Create a new document." ma:contentTypeScope="" ma:versionID="62916d7761ac738dd2298a816c010cbd">
  <xsd:schema xmlns:xsd="http://www.w3.org/2001/XMLSchema" xmlns:xs="http://www.w3.org/2001/XMLSchema" xmlns:p="http://schemas.microsoft.com/office/2006/metadata/properties" xmlns:ns2="c3681202-7c47-4d43-a414-eb4b7758afd4" targetNamespace="http://schemas.microsoft.com/office/2006/metadata/properties" ma:root="true" ma:fieldsID="62ca872a750184182743fc89c3b00d55" ns2:_="">
    <xsd:import namespace="c3681202-7c47-4d43-a414-eb4b7758af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681202-7c47-4d43-a414-eb4b7758af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A58F2A-FCE7-4153-AF0A-A5A9D322583C}">
  <ds:schemaRefs>
    <ds:schemaRef ds:uri="http://schemas.microsoft.com/sharepoint/v3/contenttype/forms"/>
  </ds:schemaRefs>
</ds:datastoreItem>
</file>

<file path=customXml/itemProps2.xml><?xml version="1.0" encoding="utf-8"?>
<ds:datastoreItem xmlns:ds="http://schemas.openxmlformats.org/officeDocument/2006/customXml" ds:itemID="{54239430-12A3-4A6F-B9D5-18ED7D5578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681202-7c47-4d43-a414-eb4b7758af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1EA072-436A-4F63-8461-33F947637B59}">
  <ds:schemaRef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c3681202-7c47-4d43-a414-eb4b7758afd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1797</TotalTime>
  <Words>877</Words>
  <Application>Microsoft Office PowerPoint</Application>
  <PresentationFormat>On-screen Show (16:9)</PresentationFormat>
  <Paragraphs>124</Paragraphs>
  <Slides>13</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13</vt:i4>
      </vt:variant>
    </vt:vector>
  </HeadingPairs>
  <TitlesOfParts>
    <vt:vector size="28" baseType="lpstr">
      <vt:lpstr>Arial</vt:lpstr>
      <vt:lpstr>Avenir Book</vt:lpstr>
      <vt:lpstr>Avenir Heavy</vt:lpstr>
      <vt:lpstr>Avenir Medium</vt:lpstr>
      <vt:lpstr>Calibri</vt:lpstr>
      <vt:lpstr>DIN-Light</vt:lpstr>
      <vt:lpstr>DIN-Medium</vt:lpstr>
      <vt:lpstr>Wingdings</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KALINOWSKI Martin</cp:lastModifiedBy>
  <cp:revision>95</cp:revision>
  <cp:lastPrinted>2019-03-26T13:54:24Z</cp:lastPrinted>
  <dcterms:created xsi:type="dcterms:W3CDTF">2019-04-24T06:32:04Z</dcterms:created>
  <dcterms:modified xsi:type="dcterms:W3CDTF">2021-06-17T16:29:38Z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0x0101002E10D3C94AB8EA43BDFC4BBD72C133F8</vt:lpwstr>
  </property>
</Properties>
</file>