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7"/>
  </p:notesMasterIdLst>
  <p:sldIdLst>
    <p:sldId id="308" r:id="rId8"/>
    <p:sldId id="260" r:id="rId9"/>
    <p:sldId id="264" r:id="rId10"/>
    <p:sldId id="306" r:id="rId11"/>
    <p:sldId id="261" r:id="rId12"/>
    <p:sldId id="262" r:id="rId13"/>
    <p:sldId id="263" r:id="rId14"/>
    <p:sldId id="291" r:id="rId15"/>
    <p:sldId id="265" r:id="rId16"/>
    <p:sldId id="309" r:id="rId17"/>
    <p:sldId id="292" r:id="rId18"/>
    <p:sldId id="281" r:id="rId19"/>
    <p:sldId id="304" r:id="rId20"/>
    <p:sldId id="293" r:id="rId21"/>
    <p:sldId id="259" r:id="rId22"/>
    <p:sldId id="305" r:id="rId23"/>
    <p:sldId id="294" r:id="rId24"/>
    <p:sldId id="268" r:id="rId25"/>
    <p:sldId id="267" r:id="rId2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Timothy" initials="ET" lastIdx="4" clrIdx="0">
    <p:extLst>
      <p:ext uri="{19B8F6BF-5375-455C-9EA6-DF929625EA0E}">
        <p15:presenceInfo xmlns:p15="http://schemas.microsoft.com/office/powerpoint/2012/main" userId="S::timothy.evans@nnsa.doe.gov::84ecacea-acf2-43af-a532-11e0670169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23"/>
  </p:normalViewPr>
  <p:slideViewPr>
    <p:cSldViewPr snapToGrid="0" snapToObjects="1">
      <p:cViewPr varScale="1">
        <p:scale>
          <a:sx n="150" d="100"/>
          <a:sy n="150" d="100"/>
        </p:scale>
        <p:origin x="4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ATM simulations are performed in two steps, adjoint modelling and post-processing.</a:t>
            </a:r>
          </a:p>
          <a:p>
            <a:endParaRPr lang="en-GB" dirty="0"/>
          </a:p>
        </p:txBody>
      </p:sp>
      <p:sp>
        <p:nvSpPr>
          <p:cNvPr id="4" name="Slide Number Placeholder 3"/>
          <p:cNvSpPr>
            <a:spLocks noGrp="1"/>
          </p:cNvSpPr>
          <p:nvPr>
            <p:ph type="sldNum" sz="quarter" idx="10"/>
          </p:nvPr>
        </p:nvSpPr>
        <p:spPr/>
        <p:txBody>
          <a:bodyPr/>
          <a:lstStyle/>
          <a:p>
            <a:fld id="{9B07F88A-BFAE-463A-87E5-E83DFE4B3E86}" type="slidenum">
              <a:rPr lang="en-GB" smtClean="0"/>
              <a:t>13</a:t>
            </a:fld>
            <a:endParaRPr lang="en-GB"/>
          </a:p>
        </p:txBody>
      </p:sp>
    </p:spTree>
    <p:extLst>
      <p:ext uri="{BB962C8B-B14F-4D97-AF65-F5344CB8AC3E}">
        <p14:creationId xmlns:p14="http://schemas.microsoft.com/office/powerpoint/2010/main" val="59976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87A-2BBC-F643-A0CA-127990D6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5F8CF-32AD-6C47-81C7-3F695403D3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A902C-F591-714E-AF0F-61D71120DD38}"/>
              </a:ext>
            </a:extLst>
          </p:cNvPr>
          <p:cNvSpPr>
            <a:spLocks noGrp="1"/>
          </p:cNvSpPr>
          <p:nvPr>
            <p:ph type="dt" sz="half" idx="10"/>
          </p:nvPr>
        </p:nvSpPr>
        <p:spPr/>
        <p:txBody>
          <a:bodyPr/>
          <a:lstStyle/>
          <a:p>
            <a:fld id="{85874389-B978-2347-BF74-96D4EFDBA01F}" type="datetimeFigureOut">
              <a:rPr lang="en-US" smtClean="0"/>
              <a:t>6/14/2021</a:t>
            </a:fld>
            <a:endParaRPr lang="en-US"/>
          </a:p>
        </p:txBody>
      </p:sp>
      <p:sp>
        <p:nvSpPr>
          <p:cNvPr id="5" name="Footer Placeholder 4">
            <a:extLst>
              <a:ext uri="{FF2B5EF4-FFF2-40B4-BE49-F238E27FC236}">
                <a16:creationId xmlns:a16="http://schemas.microsoft.com/office/drawing/2014/main" id="{E6DFDA01-8452-C840-8A9D-E4C81F266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35B7C-7A64-5D40-A108-DA3F76CDACC0}"/>
              </a:ext>
            </a:extLst>
          </p:cNvPr>
          <p:cNvSpPr>
            <a:spLocks noGrp="1"/>
          </p:cNvSpPr>
          <p:nvPr>
            <p:ph type="sldNum" sz="quarter" idx="12"/>
          </p:nvPr>
        </p:nvSpPr>
        <p:spPr/>
        <p:txBody>
          <a:bodyPr/>
          <a:lstStyle/>
          <a:p>
            <a:fld id="{A625CBC8-AC41-1045-988D-CEAE21A4FD5E}" type="slidenum">
              <a:rPr lang="en-US" smtClean="0"/>
              <a:t>‹#›</a:t>
            </a:fld>
            <a:endParaRPr lang="en-US"/>
          </a:p>
        </p:txBody>
      </p:sp>
    </p:spTree>
    <p:extLst>
      <p:ext uri="{BB962C8B-B14F-4D97-AF65-F5344CB8AC3E}">
        <p14:creationId xmlns:p14="http://schemas.microsoft.com/office/powerpoint/2010/main" val="425514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image" Target="../media/image5.jpg"/><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8.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4"/>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5"/>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6"/>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7"/>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 id="2147483674" r:id="rId2"/>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30.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20.png"/><Relationship Id="rId5" Type="http://schemas.openxmlformats.org/officeDocument/2006/relationships/image" Target="../media/image2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90.png"/><Relationship Id="rId5" Type="http://schemas.openxmlformats.org/officeDocument/2006/relationships/image" Target="../media/image29.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43.png"/><Relationship Id="rId5" Type="http://schemas.openxmlformats.org/officeDocument/2006/relationships/image" Target="../media/image33.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0.png"/><Relationship Id="rId18" Type="http://schemas.openxmlformats.org/officeDocument/2006/relationships/image" Target="../media/image13.png"/><Relationship Id="rId21" Type="http://schemas.openxmlformats.org/officeDocument/2006/relationships/image" Target="../media/image15.png"/><Relationship Id="rId7" Type="http://schemas.openxmlformats.org/officeDocument/2006/relationships/image" Target="../media/image90.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5.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121.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93.png"/><Relationship Id="rId19" Type="http://schemas.openxmlformats.org/officeDocument/2006/relationships/image" Target="../media/image14.png"/><Relationship Id="rId9" Type="http://schemas.openxmlformats.org/officeDocument/2006/relationships/image" Target="../media/image31.png"/><Relationship Id="rId1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97100" y="1755283"/>
            <a:ext cx="7678990" cy="1671803"/>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rPr>
              <a:t>Connecting underground nuclear explosion gas-release ranges as aggregated from a set of scenarios with IMS radioxenon observations for evaluating isotopic activity ratios as indicators of a nuclear test</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Martin Kalinowski</a:t>
            </a:r>
            <a:r>
              <a:rPr lang="en-US" sz="1600" baseline="30000" dirty="0">
                <a:solidFill>
                  <a:schemeClr val="bg1"/>
                </a:solidFill>
                <a:latin typeface="Arial" panose="020B0604020202020204" pitchFamily="34" charset="0"/>
                <a:ea typeface="Avenir Book" charset="0"/>
              </a:rPr>
              <a:t>1</a:t>
            </a:r>
            <a:r>
              <a:rPr lang="en-US" sz="1600" dirty="0">
                <a:solidFill>
                  <a:schemeClr val="bg1"/>
                </a:solidFill>
                <a:latin typeface="Arial" panose="020B0604020202020204" pitchFamily="34" charset="0"/>
                <a:ea typeface="Avenir Book" charset="0"/>
              </a:rPr>
              <a:t>, </a:t>
            </a:r>
            <a:r>
              <a:rPr lang="en-US" sz="1600" dirty="0" err="1">
                <a:solidFill>
                  <a:schemeClr val="bg1"/>
                </a:solidFill>
                <a:latin typeface="Arial" panose="020B0604020202020204" pitchFamily="34" charset="0"/>
                <a:ea typeface="Avenir Book" charset="0"/>
              </a:rPr>
              <a:t>Boxue</a:t>
            </a:r>
            <a:r>
              <a:rPr lang="en-US" sz="1600" dirty="0">
                <a:solidFill>
                  <a:schemeClr val="bg1"/>
                </a:solidFill>
                <a:latin typeface="Arial" panose="020B0604020202020204" pitchFamily="34" charset="0"/>
                <a:ea typeface="Avenir Book" charset="0"/>
              </a:rPr>
              <a:t> LIU</a:t>
            </a:r>
            <a:r>
              <a:rPr lang="en-US" sz="1600" baseline="30000" dirty="0">
                <a:solidFill>
                  <a:schemeClr val="bg1"/>
                </a:solidFill>
                <a:latin typeface="Arial" panose="020B0604020202020204" pitchFamily="34" charset="0"/>
              </a:rPr>
              <a:t>1</a:t>
            </a:r>
            <a:r>
              <a:rPr lang="en-US" sz="1600" dirty="0">
                <a:solidFill>
                  <a:schemeClr val="bg1"/>
                </a:solidFill>
                <a:latin typeface="Arial" panose="020B0604020202020204" pitchFamily="34" charset="0"/>
                <a:ea typeface="Avenir Book" charset="0"/>
              </a:rPr>
              <a:t>, Yunwei Sun</a:t>
            </a:r>
            <a:r>
              <a:rPr lang="en-US" sz="1600" baseline="30000" dirty="0">
                <a:solidFill>
                  <a:schemeClr val="bg1"/>
                </a:solidFill>
                <a:latin typeface="Arial" panose="020B0604020202020204" pitchFamily="34" charset="0"/>
              </a:rPr>
              <a:t>2</a:t>
            </a:r>
            <a:r>
              <a:rPr lang="en-US" sz="1600" dirty="0">
                <a:solidFill>
                  <a:schemeClr val="bg1"/>
                </a:solidFill>
                <a:latin typeface="Arial" panose="020B0604020202020204" pitchFamily="34" charset="0"/>
                <a:ea typeface="Avenir Book" charset="0"/>
              </a:rPr>
              <a:t>, Charles R. Carrigan</a:t>
            </a:r>
            <a:r>
              <a:rPr lang="en-US" sz="1600" baseline="30000" dirty="0">
                <a:solidFill>
                  <a:schemeClr val="bg1"/>
                </a:solidFill>
                <a:latin typeface="Arial" panose="020B0604020202020204" pitchFamily="34" charset="0"/>
              </a:rPr>
              <a:t>3</a:t>
            </a:r>
            <a:r>
              <a:rPr lang="en-US" sz="1600" dirty="0">
                <a:solidFill>
                  <a:schemeClr val="bg1"/>
                </a:solidFill>
                <a:latin typeface="Arial" panose="020B0604020202020204" pitchFamily="34" charset="0"/>
                <a:ea typeface="Avenir Book" charset="0"/>
              </a:rPr>
              <a:t>, Steven Kreek</a:t>
            </a:r>
            <a:r>
              <a:rPr lang="en-US" sz="1600" baseline="30000" dirty="0">
                <a:solidFill>
                  <a:schemeClr val="bg1"/>
                </a:solidFill>
                <a:latin typeface="Arial" panose="020B0604020202020204" pitchFamily="34" charset="0"/>
              </a:rPr>
              <a:t>2</a:t>
            </a:r>
            <a:r>
              <a:rPr lang="en-US" sz="1600" dirty="0">
                <a:solidFill>
                  <a:schemeClr val="bg1"/>
                </a:solidFill>
                <a:latin typeface="Arial" panose="020B0604020202020204" pitchFamily="34" charset="0"/>
                <a:ea typeface="Avenir Book" charset="0"/>
              </a:rPr>
              <a:t> and Tarabay Antoun</a:t>
            </a:r>
            <a:r>
              <a:rPr lang="en-US" sz="1600" baseline="30000" dirty="0">
                <a:solidFill>
                  <a:schemeClr val="bg1"/>
                </a:solidFill>
                <a:latin typeface="Arial" panose="020B0604020202020204" pitchFamily="34" charset="0"/>
              </a:rPr>
              <a:t>2</a:t>
            </a:r>
          </a:p>
          <a:p>
            <a:pPr algn="ctr" eaLnBrk="0" hangingPunct="0">
              <a:lnSpc>
                <a:spcPts val="1586"/>
              </a:lnSpc>
            </a:pPr>
            <a:r>
              <a:rPr lang="en-US" sz="1600" baseline="30000" dirty="0">
                <a:solidFill>
                  <a:schemeClr val="bg1"/>
                </a:solidFill>
                <a:latin typeface="Arial" panose="020B0604020202020204" pitchFamily="34" charset="0"/>
              </a:rPr>
              <a:t>1</a:t>
            </a:r>
            <a:r>
              <a:rPr lang="en-US" sz="1600" dirty="0">
                <a:solidFill>
                  <a:schemeClr val="bg1"/>
                </a:solidFill>
                <a:latin typeface="Arial" panose="020B0604020202020204" pitchFamily="34" charset="0"/>
                <a:ea typeface="Avenir Book" charset="0"/>
              </a:rPr>
              <a:t>IDC/CTBTO, Vienna, Austria; </a:t>
            </a:r>
            <a:r>
              <a:rPr lang="en-US" sz="1600" baseline="30000" dirty="0">
                <a:solidFill>
                  <a:schemeClr val="bg1"/>
                </a:solidFill>
                <a:latin typeface="Arial" panose="020B0604020202020204" pitchFamily="34" charset="0"/>
              </a:rPr>
              <a:t>2</a:t>
            </a:r>
            <a:r>
              <a:rPr lang="en-US" sz="1600" dirty="0">
                <a:solidFill>
                  <a:schemeClr val="bg1"/>
                </a:solidFill>
                <a:latin typeface="Arial" panose="020B0604020202020204" pitchFamily="34" charset="0"/>
                <a:ea typeface="Avenir Book" charset="0"/>
              </a:rPr>
              <a:t>LLNL, USA; </a:t>
            </a:r>
            <a:r>
              <a:rPr lang="en-US" sz="1600" baseline="30000" dirty="0">
                <a:solidFill>
                  <a:schemeClr val="bg1"/>
                </a:solidFill>
                <a:latin typeface="Arial" panose="020B0604020202020204" pitchFamily="34" charset="0"/>
              </a:rPr>
              <a:t>3</a:t>
            </a:r>
            <a:r>
              <a:rPr lang="en-US" sz="1600" dirty="0">
                <a:solidFill>
                  <a:schemeClr val="bg1"/>
                </a:solidFill>
                <a:latin typeface="Arial" panose="020B0604020202020204" pitchFamily="34" charset="0"/>
                <a:ea typeface="Avenir Book" charset="0"/>
              </a:rPr>
              <a:t>M.H. Chew &amp; Assoc./LLNL, USA</a:t>
            </a: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3427568"/>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P2.1-601</a:t>
            </a:r>
            <a:endParaRPr lang="en-AT" sz="1401" dirty="0">
              <a:solidFill>
                <a:schemeClr val="bg1"/>
              </a:solidFill>
              <a:latin typeface="Arial" panose="020B0604020202020204" pitchFamily="34" charset="0"/>
              <a:cs typeface="Arial" panose="020B0604020202020204" pitchFamily="34" charset="0"/>
            </a:endParaRPr>
          </a:p>
        </p:txBody>
      </p:sp>
      <p:pic>
        <p:nvPicPr>
          <p:cNvPr id="7" name="Picture 6" descr="A black and white logo&#10;&#10;Description automatically generated with low confidence">
            <a:extLst>
              <a:ext uri="{FF2B5EF4-FFF2-40B4-BE49-F238E27FC236}">
                <a16:creationId xmlns:a16="http://schemas.microsoft.com/office/drawing/2014/main" id="{9C07A5A8-29F4-1244-9CDE-7FE444C7080E}"/>
              </a:ext>
            </a:extLst>
          </p:cNvPr>
          <p:cNvPicPr>
            <a:picLocks noChangeAspect="1"/>
          </p:cNvPicPr>
          <p:nvPr/>
        </p:nvPicPr>
        <p:blipFill>
          <a:blip r:embed="rId3"/>
          <a:stretch>
            <a:fillRect/>
          </a:stretch>
        </p:blipFill>
        <p:spPr>
          <a:xfrm>
            <a:off x="4479303" y="3889957"/>
            <a:ext cx="1760489" cy="494171"/>
          </a:xfrm>
          <a:prstGeom prst="rect">
            <a:avLst/>
          </a:prstGeom>
        </p:spPr>
      </p:pic>
      <p:pic>
        <p:nvPicPr>
          <p:cNvPr id="8" name="Picture 7" descr="Icon&#10;&#10;Description automatically generated">
            <a:extLst>
              <a:ext uri="{FF2B5EF4-FFF2-40B4-BE49-F238E27FC236}">
                <a16:creationId xmlns:a16="http://schemas.microsoft.com/office/drawing/2014/main" id="{8E756AD6-A4BC-784C-AA6E-5E0576F95D88}"/>
              </a:ext>
            </a:extLst>
          </p:cNvPr>
          <p:cNvPicPr>
            <a:picLocks noChangeAspect="1"/>
          </p:cNvPicPr>
          <p:nvPr/>
        </p:nvPicPr>
        <p:blipFill>
          <a:blip r:embed="rId4"/>
          <a:stretch>
            <a:fillRect/>
          </a:stretch>
        </p:blipFill>
        <p:spPr>
          <a:xfrm>
            <a:off x="3691255" y="3869842"/>
            <a:ext cx="514286" cy="514286"/>
          </a:xfrm>
          <a:prstGeom prst="rect">
            <a:avLst/>
          </a:prstGeom>
        </p:spPr>
      </p:pic>
      <p:sp>
        <p:nvSpPr>
          <p:cNvPr id="9" name="Rectangle 8">
            <a:extLst>
              <a:ext uri="{FF2B5EF4-FFF2-40B4-BE49-F238E27FC236}">
                <a16:creationId xmlns:a16="http://schemas.microsoft.com/office/drawing/2014/main" id="{8FB8B4C4-264A-3241-9DCB-2ADC7A9FB178}"/>
              </a:ext>
            </a:extLst>
          </p:cNvPr>
          <p:cNvSpPr/>
          <p:nvPr/>
        </p:nvSpPr>
        <p:spPr>
          <a:xfrm>
            <a:off x="6935604" y="4013931"/>
            <a:ext cx="1346844" cy="246221"/>
          </a:xfrm>
          <a:prstGeom prst="rect">
            <a:avLst/>
          </a:prstGeom>
        </p:spPr>
        <p:txBody>
          <a:bodyPr wrap="none">
            <a:spAutoFit/>
          </a:bodyPr>
          <a:lstStyle/>
          <a:p>
            <a:r>
              <a:rPr lang="en-US" sz="1000" dirty="0">
                <a:solidFill>
                  <a:schemeClr val="bg1"/>
                </a:solidFill>
                <a:latin typeface="Arial" panose="020B0604020202020204" pitchFamily="34" charset="0"/>
                <a:cs typeface="Arial" panose="020B0604020202020204" pitchFamily="34" charset="0"/>
              </a:rPr>
              <a:t>LLNL-POST-823157</a:t>
            </a:r>
          </a:p>
        </p:txBody>
      </p:sp>
      <p:sp>
        <p:nvSpPr>
          <p:cNvPr id="2" name="Rectangle 1">
            <a:extLst>
              <a:ext uri="{FF2B5EF4-FFF2-40B4-BE49-F238E27FC236}">
                <a16:creationId xmlns:a16="http://schemas.microsoft.com/office/drawing/2014/main" id="{5615F119-7C36-6641-89E8-0B94A0897E27}"/>
              </a:ext>
            </a:extLst>
          </p:cNvPr>
          <p:cNvSpPr/>
          <p:nvPr/>
        </p:nvSpPr>
        <p:spPr>
          <a:xfrm>
            <a:off x="2423160" y="4518497"/>
            <a:ext cx="5404104" cy="307777"/>
          </a:xfrm>
          <a:prstGeom prst="rect">
            <a:avLst/>
          </a:prstGeom>
        </p:spPr>
        <p:txBody>
          <a:bodyPr wrap="square">
            <a:spAutoFit/>
          </a:bodyPr>
          <a:lstStyle/>
          <a:p>
            <a:pPr algn="ctr"/>
            <a:r>
              <a:rPr lang="en-US" sz="700" dirty="0">
                <a:solidFill>
                  <a:schemeClr val="bg1"/>
                </a:solidFill>
                <a:latin typeface="Calibri" panose="020F0502020204030204" pitchFamily="34" charset="0"/>
                <a:ea typeface="Calibri" panose="020F0502020204030204" pitchFamily="34" charset="0"/>
              </a:rPr>
              <a:t>The views expressed here do not necessarily reflect the views of the United States Government, the United States Department of Energy, </a:t>
            </a:r>
          </a:p>
          <a:p>
            <a:pPr algn="ctr"/>
            <a:r>
              <a:rPr lang="en-US" sz="700" dirty="0">
                <a:solidFill>
                  <a:schemeClr val="bg1"/>
                </a:solidFill>
                <a:latin typeface="Calibri" panose="020F0502020204030204" pitchFamily="34" charset="0"/>
                <a:ea typeface="Calibri" panose="020F0502020204030204" pitchFamily="34" charset="0"/>
              </a:rPr>
              <a:t>the National Nuclear Security Administration or the Lawrence Livermore National Laboratory. </a:t>
            </a:r>
            <a:endParaRPr lang="en-US" dirty="0">
              <a:solidFill>
                <a:schemeClr val="bg1"/>
              </a:solidFill>
            </a:endParaRPr>
          </a:p>
        </p:txBody>
      </p:sp>
    </p:spTree>
    <p:extLst>
      <p:ext uri="{BB962C8B-B14F-4D97-AF65-F5344CB8AC3E}">
        <p14:creationId xmlns:p14="http://schemas.microsoft.com/office/powerpoint/2010/main" val="5228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The new realistic model relating the physical evolution of the cavity to isotopic evolution</a:t>
            </a:r>
            <a:endParaRPr lang="en-US" sz="1800"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B69A3646-12A1-4C30-99BA-FD03EB1A39A9}"/>
              </a:ext>
            </a:extLst>
          </p:cNvPr>
          <p:cNvSpPr txBox="1"/>
          <p:nvPr/>
        </p:nvSpPr>
        <p:spPr>
          <a:xfrm>
            <a:off x="4427664" y="880247"/>
            <a:ext cx="4570286" cy="363176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Improved source-term model* couples cavity physical evolution with isotopic evolution.</a:t>
            </a:r>
            <a:endParaRPr lang="en-GB" sz="8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Initial redistribution of radionuclide inventory begins during cavity expansion as shock melting and vaporization occur. (a)</a:t>
            </a:r>
            <a:endParaRPr lang="en-US" sz="8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Vapor phase contains refractory precursors which potentially “rain out” into melt in order of condensation temperature depending on cooling time scale. (b)</a:t>
            </a:r>
            <a:endParaRPr lang="en-US" sz="8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As cavity pressure decreases, cooler cavity roof debris falls through vapor phase and into melt capturing additional refractories. (c)</a:t>
            </a:r>
            <a:endParaRPr lang="en-US" sz="8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Continuing collapse of the cavity roof occurs forming a “chimney” with gas phase distributed among roof debris. (d)</a:t>
            </a:r>
          </a:p>
        </p:txBody>
      </p:sp>
      <p:sp>
        <p:nvSpPr>
          <p:cNvPr id="7" name="TextBox 6">
            <a:extLst>
              <a:ext uri="{FF2B5EF4-FFF2-40B4-BE49-F238E27FC236}">
                <a16:creationId xmlns:a16="http://schemas.microsoft.com/office/drawing/2014/main" id="{7AEB1ABA-4C5D-4C95-A70D-081073CB00BB}"/>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grpSp>
        <p:nvGrpSpPr>
          <p:cNvPr id="8" name="Group 7">
            <a:extLst>
              <a:ext uri="{FF2B5EF4-FFF2-40B4-BE49-F238E27FC236}">
                <a16:creationId xmlns:a16="http://schemas.microsoft.com/office/drawing/2014/main" id="{12A9E84B-1638-2541-9014-A506AA3AD3ED}"/>
              </a:ext>
            </a:extLst>
          </p:cNvPr>
          <p:cNvGrpSpPr>
            <a:grpSpLocks noChangeAspect="1"/>
          </p:cNvGrpSpPr>
          <p:nvPr/>
        </p:nvGrpSpPr>
        <p:grpSpPr>
          <a:xfrm>
            <a:off x="419501" y="1316736"/>
            <a:ext cx="3896467" cy="2633233"/>
            <a:chOff x="279453" y="1054845"/>
            <a:chExt cx="5266582" cy="3559158"/>
          </a:xfrm>
        </p:grpSpPr>
        <p:grpSp>
          <p:nvGrpSpPr>
            <p:cNvPr id="9" name="Group 8">
              <a:extLst>
                <a:ext uri="{FF2B5EF4-FFF2-40B4-BE49-F238E27FC236}">
                  <a16:creationId xmlns:a16="http://schemas.microsoft.com/office/drawing/2014/main" id="{2BCA2406-63AB-004D-BA76-19A86799C03F}"/>
                </a:ext>
              </a:extLst>
            </p:cNvPr>
            <p:cNvGrpSpPr/>
            <p:nvPr/>
          </p:nvGrpSpPr>
          <p:grpSpPr>
            <a:xfrm>
              <a:off x="279453" y="1331844"/>
              <a:ext cx="5266582" cy="3051092"/>
              <a:chOff x="620546" y="1666240"/>
              <a:chExt cx="8202078" cy="4456043"/>
            </a:xfrm>
          </p:grpSpPr>
          <p:grpSp>
            <p:nvGrpSpPr>
              <p:cNvPr id="14" name="Group 13">
                <a:extLst>
                  <a:ext uri="{FF2B5EF4-FFF2-40B4-BE49-F238E27FC236}">
                    <a16:creationId xmlns:a16="http://schemas.microsoft.com/office/drawing/2014/main" id="{2FC0CD0F-D1FC-D64B-80B1-D068BFAF7B23}"/>
                  </a:ext>
                </a:extLst>
              </p:cNvPr>
              <p:cNvGrpSpPr/>
              <p:nvPr/>
            </p:nvGrpSpPr>
            <p:grpSpPr>
              <a:xfrm>
                <a:off x="5593628" y="1711348"/>
                <a:ext cx="3228996" cy="3139439"/>
                <a:chOff x="5593628" y="1711348"/>
                <a:chExt cx="3228996" cy="3139439"/>
              </a:xfrm>
            </p:grpSpPr>
            <p:pic>
              <p:nvPicPr>
                <p:cNvPr id="20" name="Picture 19">
                  <a:extLst>
                    <a:ext uri="{FF2B5EF4-FFF2-40B4-BE49-F238E27FC236}">
                      <a16:creationId xmlns:a16="http://schemas.microsoft.com/office/drawing/2014/main" id="{C577EEED-4198-6745-BC24-8F43F160E093}"/>
                    </a:ext>
                  </a:extLst>
                </p:cNvPr>
                <p:cNvPicPr/>
                <p:nvPr/>
              </p:nvPicPr>
              <p:blipFill rotWithShape="1">
                <a:blip r:embed="rId2">
                  <a:extLst>
                    <a:ext uri="{28A0092B-C50C-407E-A947-70E740481C1C}">
                      <a14:useLocalDpi xmlns:a14="http://schemas.microsoft.com/office/drawing/2010/main" val="0"/>
                    </a:ext>
                  </a:extLst>
                </a:blip>
                <a:srcRect l="46588" t="2737" r="26391" b="66939"/>
                <a:stretch/>
              </p:blipFill>
              <p:spPr>
                <a:xfrm>
                  <a:off x="5593628" y="1711348"/>
                  <a:ext cx="3228996" cy="3139439"/>
                </a:xfrm>
                <a:prstGeom prst="rect">
                  <a:avLst/>
                </a:prstGeom>
                <a:ln w="28575">
                  <a:solidFill>
                    <a:schemeClr val="accent3">
                      <a:lumMod val="75000"/>
                    </a:schemeClr>
                  </a:solidFill>
                </a:ln>
              </p:spPr>
            </p:pic>
            <p:sp>
              <p:nvSpPr>
                <p:cNvPr id="21" name="TextBox 20">
                  <a:extLst>
                    <a:ext uri="{FF2B5EF4-FFF2-40B4-BE49-F238E27FC236}">
                      <a16:creationId xmlns:a16="http://schemas.microsoft.com/office/drawing/2014/main" id="{2DA2FDF6-ED0F-C448-A0BD-BE9F484FFCD2}"/>
                    </a:ext>
                  </a:extLst>
                </p:cNvPr>
                <p:cNvSpPr txBox="1"/>
                <p:nvPr/>
              </p:nvSpPr>
              <p:spPr>
                <a:xfrm>
                  <a:off x="6808583" y="2683450"/>
                  <a:ext cx="986123" cy="455787"/>
                </a:xfrm>
                <a:prstGeom prst="rect">
                  <a:avLst/>
                </a:prstGeom>
                <a:noFill/>
                <a:ln>
                  <a:noFill/>
                </a:ln>
              </p:spPr>
              <p:txBody>
                <a:bodyPr wrap="none" rtlCol="0">
                  <a:spAutoFit/>
                </a:bodyPr>
                <a:lstStyle/>
                <a:p>
                  <a:r>
                    <a:rPr lang="en-US" sz="1200" dirty="0">
                      <a:solidFill>
                        <a:srgbClr val="0033CC"/>
                      </a:solidFill>
                    </a:rPr>
                    <a:t>Cavity</a:t>
                  </a:r>
                </a:p>
              </p:txBody>
            </p:sp>
            <p:sp>
              <p:nvSpPr>
                <p:cNvPr id="22" name="TextBox 21">
                  <a:extLst>
                    <a:ext uri="{FF2B5EF4-FFF2-40B4-BE49-F238E27FC236}">
                      <a16:creationId xmlns:a16="http://schemas.microsoft.com/office/drawing/2014/main" id="{93B2841B-60CF-1B42-A072-411F5A72FE42}"/>
                    </a:ext>
                  </a:extLst>
                </p:cNvPr>
                <p:cNvSpPr txBox="1"/>
                <p:nvPr/>
              </p:nvSpPr>
              <p:spPr>
                <a:xfrm>
                  <a:off x="6808582" y="3679088"/>
                  <a:ext cx="841552" cy="455787"/>
                </a:xfrm>
                <a:prstGeom prst="rect">
                  <a:avLst/>
                </a:prstGeom>
                <a:noFill/>
                <a:ln>
                  <a:noFill/>
                </a:ln>
              </p:spPr>
              <p:txBody>
                <a:bodyPr wrap="none" rtlCol="0">
                  <a:spAutoFit/>
                </a:bodyPr>
                <a:lstStyle/>
                <a:p>
                  <a:r>
                    <a:rPr lang="en-US" sz="1200" dirty="0">
                      <a:solidFill>
                        <a:srgbClr val="FF0000"/>
                      </a:solidFill>
                    </a:rPr>
                    <a:t>Melt</a:t>
                  </a:r>
                </a:p>
              </p:txBody>
            </p:sp>
          </p:grpSp>
          <p:grpSp>
            <p:nvGrpSpPr>
              <p:cNvPr id="15" name="Group 14">
                <a:extLst>
                  <a:ext uri="{FF2B5EF4-FFF2-40B4-BE49-F238E27FC236}">
                    <a16:creationId xmlns:a16="http://schemas.microsoft.com/office/drawing/2014/main" id="{D52C7C8C-E8AF-9349-BE11-B25BC5270757}"/>
                  </a:ext>
                </a:extLst>
              </p:cNvPr>
              <p:cNvGrpSpPr/>
              <p:nvPr/>
            </p:nvGrpSpPr>
            <p:grpSpPr>
              <a:xfrm>
                <a:off x="620546" y="1666240"/>
                <a:ext cx="4926814" cy="4456043"/>
                <a:chOff x="620546" y="1666240"/>
                <a:chExt cx="4926814" cy="4456043"/>
              </a:xfrm>
            </p:grpSpPr>
            <p:pic>
              <p:nvPicPr>
                <p:cNvPr id="18" name="Picture 17">
                  <a:extLst>
                    <a:ext uri="{FF2B5EF4-FFF2-40B4-BE49-F238E27FC236}">
                      <a16:creationId xmlns:a16="http://schemas.microsoft.com/office/drawing/2014/main" id="{9958FDC8-5957-524B-B524-16573D2D2178}"/>
                    </a:ext>
                  </a:extLst>
                </p:cNvPr>
                <p:cNvPicPr/>
                <p:nvPr/>
              </p:nvPicPr>
              <p:blipFill>
                <a:blip r:embed="rId2">
                  <a:extLst>
                    <a:ext uri="{28A0092B-C50C-407E-A947-70E740481C1C}">
                      <a14:useLocalDpi xmlns:a14="http://schemas.microsoft.com/office/drawing/2010/main" val="0"/>
                    </a:ext>
                  </a:extLst>
                </a:blip>
                <a:stretch>
                  <a:fillRect/>
                </a:stretch>
              </p:blipFill>
              <p:spPr>
                <a:xfrm>
                  <a:off x="620546" y="1666240"/>
                  <a:ext cx="4926814" cy="4456043"/>
                </a:xfrm>
                <a:prstGeom prst="rect">
                  <a:avLst/>
                </a:prstGeom>
              </p:spPr>
            </p:pic>
            <p:sp>
              <p:nvSpPr>
                <p:cNvPr id="19" name="Rectangle 18">
                  <a:extLst>
                    <a:ext uri="{FF2B5EF4-FFF2-40B4-BE49-F238E27FC236}">
                      <a16:creationId xmlns:a16="http://schemas.microsoft.com/office/drawing/2014/main" id="{B928FB4D-815A-654F-825B-47AC25FDE127}"/>
                    </a:ext>
                  </a:extLst>
                </p:cNvPr>
                <p:cNvSpPr/>
                <p:nvPr/>
              </p:nvSpPr>
              <p:spPr bwMode="auto">
                <a:xfrm>
                  <a:off x="2904564" y="1775012"/>
                  <a:ext cx="1363116" cy="1335833"/>
                </a:xfrm>
                <a:prstGeom prst="rect">
                  <a:avLst/>
                </a:prstGeom>
                <a:noFill/>
                <a:ln>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cxnSp>
            <p:nvCxnSpPr>
              <p:cNvPr id="16" name="Straight Connector 15">
                <a:extLst>
                  <a:ext uri="{FF2B5EF4-FFF2-40B4-BE49-F238E27FC236}">
                    <a16:creationId xmlns:a16="http://schemas.microsoft.com/office/drawing/2014/main" id="{74DB6669-689D-C647-B5B8-72087833AC2A}"/>
                  </a:ext>
                </a:extLst>
              </p:cNvPr>
              <p:cNvCxnSpPr>
                <a:cxnSpLocks/>
              </p:cNvCxnSpPr>
              <p:nvPr/>
            </p:nvCxnSpPr>
            <p:spPr>
              <a:xfrm flipV="1">
                <a:off x="4267680" y="1696379"/>
                <a:ext cx="1325948" cy="78633"/>
              </a:xfrm>
              <a:prstGeom prst="line">
                <a:avLst/>
              </a:prstGeom>
              <a:ln w="12700" cmpd="sng">
                <a:solidFill>
                  <a:srgbClr val="00B05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88E7C56-9173-0943-B0D3-00384837C059}"/>
                  </a:ext>
                </a:extLst>
              </p:cNvPr>
              <p:cNvCxnSpPr>
                <a:cxnSpLocks/>
              </p:cNvCxnSpPr>
              <p:nvPr/>
            </p:nvCxnSpPr>
            <p:spPr>
              <a:xfrm>
                <a:off x="4267680" y="3125814"/>
                <a:ext cx="1290734" cy="1724973"/>
              </a:xfrm>
              <a:prstGeom prst="line">
                <a:avLst/>
              </a:prstGeom>
              <a:ln w="12700" cmpd="sng">
                <a:solidFill>
                  <a:srgbClr val="00B050"/>
                </a:solidFill>
                <a:prstDash val="lgDash"/>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E5F7FB03-F956-D545-AEA4-747BD18C8D0C}"/>
                </a:ext>
              </a:extLst>
            </p:cNvPr>
            <p:cNvSpPr txBox="1"/>
            <p:nvPr/>
          </p:nvSpPr>
          <p:spPr>
            <a:xfrm>
              <a:off x="1120585" y="1054845"/>
              <a:ext cx="258404" cy="276999"/>
            </a:xfrm>
            <a:prstGeom prst="rect">
              <a:avLst/>
            </a:prstGeom>
            <a:noFill/>
          </p:spPr>
          <p:txBody>
            <a:bodyPr wrap="none" rtlCol="0">
              <a:spAutoFit/>
            </a:bodyPr>
            <a:lstStyle/>
            <a:p>
              <a:r>
                <a:rPr lang="en-US" sz="1200" dirty="0"/>
                <a:t>a</a:t>
              </a:r>
            </a:p>
          </p:txBody>
        </p:sp>
        <p:sp>
          <p:nvSpPr>
            <p:cNvPr id="11" name="TextBox 10">
              <a:extLst>
                <a:ext uri="{FF2B5EF4-FFF2-40B4-BE49-F238E27FC236}">
                  <a16:creationId xmlns:a16="http://schemas.microsoft.com/office/drawing/2014/main" id="{D9A7BD42-6084-AC4B-9349-5ACC3B8D6223}"/>
                </a:ext>
              </a:extLst>
            </p:cNvPr>
            <p:cNvSpPr txBox="1"/>
            <p:nvPr/>
          </p:nvSpPr>
          <p:spPr>
            <a:xfrm>
              <a:off x="2054457" y="1054845"/>
              <a:ext cx="264816" cy="276999"/>
            </a:xfrm>
            <a:prstGeom prst="rect">
              <a:avLst/>
            </a:prstGeom>
            <a:noFill/>
          </p:spPr>
          <p:txBody>
            <a:bodyPr wrap="none" rtlCol="0">
              <a:spAutoFit/>
            </a:bodyPr>
            <a:lstStyle/>
            <a:p>
              <a:r>
                <a:rPr lang="en-US" sz="1200" dirty="0"/>
                <a:t>b</a:t>
              </a:r>
            </a:p>
          </p:txBody>
        </p:sp>
        <p:sp>
          <p:nvSpPr>
            <p:cNvPr id="12" name="TextBox 11">
              <a:extLst>
                <a:ext uri="{FF2B5EF4-FFF2-40B4-BE49-F238E27FC236}">
                  <a16:creationId xmlns:a16="http://schemas.microsoft.com/office/drawing/2014/main" id="{AE4B8833-91C7-C44A-875D-81AD45893233}"/>
                </a:ext>
              </a:extLst>
            </p:cNvPr>
            <p:cNvSpPr txBox="1"/>
            <p:nvPr/>
          </p:nvSpPr>
          <p:spPr>
            <a:xfrm>
              <a:off x="1024722" y="4337003"/>
              <a:ext cx="250390" cy="277000"/>
            </a:xfrm>
            <a:prstGeom prst="rect">
              <a:avLst/>
            </a:prstGeom>
            <a:noFill/>
          </p:spPr>
          <p:txBody>
            <a:bodyPr wrap="none" rtlCol="0">
              <a:spAutoFit/>
            </a:bodyPr>
            <a:lstStyle/>
            <a:p>
              <a:r>
                <a:rPr lang="en-US" sz="1200" dirty="0"/>
                <a:t>c</a:t>
              </a:r>
            </a:p>
          </p:txBody>
        </p:sp>
        <p:sp>
          <p:nvSpPr>
            <p:cNvPr id="13" name="TextBox 12">
              <a:extLst>
                <a:ext uri="{FF2B5EF4-FFF2-40B4-BE49-F238E27FC236}">
                  <a16:creationId xmlns:a16="http://schemas.microsoft.com/office/drawing/2014/main" id="{BE831255-A6C7-DC46-B230-50F5DFBFA75E}"/>
                </a:ext>
              </a:extLst>
            </p:cNvPr>
            <p:cNvSpPr txBox="1"/>
            <p:nvPr/>
          </p:nvSpPr>
          <p:spPr>
            <a:xfrm>
              <a:off x="2020381" y="4336355"/>
              <a:ext cx="264817" cy="277000"/>
            </a:xfrm>
            <a:prstGeom prst="rect">
              <a:avLst/>
            </a:prstGeom>
            <a:noFill/>
          </p:spPr>
          <p:txBody>
            <a:bodyPr wrap="none" rtlCol="0">
              <a:spAutoFit/>
            </a:bodyPr>
            <a:lstStyle/>
            <a:p>
              <a:r>
                <a:rPr lang="en-US" sz="1200" dirty="0"/>
                <a:t>d</a:t>
              </a:r>
            </a:p>
          </p:txBody>
        </p:sp>
      </p:grpSp>
      <p:sp>
        <p:nvSpPr>
          <p:cNvPr id="23" name="Rectangle 22">
            <a:extLst>
              <a:ext uri="{FF2B5EF4-FFF2-40B4-BE49-F238E27FC236}">
                <a16:creationId xmlns:a16="http://schemas.microsoft.com/office/drawing/2014/main" id="{C23B74FE-CB19-AA44-95E1-470F8AD6D914}"/>
              </a:ext>
            </a:extLst>
          </p:cNvPr>
          <p:cNvSpPr/>
          <p:nvPr/>
        </p:nvSpPr>
        <p:spPr>
          <a:xfrm>
            <a:off x="2251715" y="3542267"/>
            <a:ext cx="2223135" cy="338554"/>
          </a:xfrm>
          <a:prstGeom prst="rect">
            <a:avLst/>
          </a:prstGeom>
        </p:spPr>
        <p:txBody>
          <a:bodyPr wrap="square">
            <a:spAutoFit/>
          </a:bodyPr>
          <a:lstStyle/>
          <a:p>
            <a:r>
              <a:rPr lang="en-US" sz="800" i="1" dirty="0">
                <a:latin typeface="CharisSIL"/>
              </a:rPr>
              <a:t>Source: </a:t>
            </a:r>
            <a:r>
              <a:rPr lang="en-US" sz="800" dirty="0">
                <a:latin typeface="CharisSIL"/>
              </a:rPr>
              <a:t>Illustration taken from </a:t>
            </a:r>
            <a:r>
              <a:rPr lang="en-US" sz="800" dirty="0">
                <a:solidFill>
                  <a:srgbClr val="007FAA"/>
                </a:solidFill>
                <a:latin typeface="CharisSIL"/>
              </a:rPr>
              <a:t>Schwartz et al. </a:t>
            </a:r>
            <a:r>
              <a:rPr lang="en-US" sz="800" dirty="0">
                <a:latin typeface="CharisSIL"/>
              </a:rPr>
              <a:t>(</a:t>
            </a:r>
            <a:r>
              <a:rPr lang="en-US" sz="800" dirty="0">
                <a:solidFill>
                  <a:srgbClr val="007FAA"/>
                </a:solidFill>
                <a:latin typeface="CharisSIL"/>
              </a:rPr>
              <a:t>1984</a:t>
            </a:r>
            <a:r>
              <a:rPr lang="en-US" sz="800" dirty="0">
                <a:latin typeface="CharisSIL"/>
              </a:rPr>
              <a:t>). </a:t>
            </a:r>
            <a:endParaRPr lang="en-US" dirty="0"/>
          </a:p>
        </p:txBody>
      </p:sp>
      <p:sp>
        <p:nvSpPr>
          <p:cNvPr id="2" name="TextBox 1">
            <a:extLst>
              <a:ext uri="{FF2B5EF4-FFF2-40B4-BE49-F238E27FC236}">
                <a16:creationId xmlns:a16="http://schemas.microsoft.com/office/drawing/2014/main" id="{E35F5E8C-1A5B-9245-A354-9234F88D2E8F}"/>
              </a:ext>
            </a:extLst>
          </p:cNvPr>
          <p:cNvSpPr txBox="1"/>
          <p:nvPr/>
        </p:nvSpPr>
        <p:spPr>
          <a:xfrm>
            <a:off x="419501" y="4207763"/>
            <a:ext cx="3896467"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Carrigan et al. Cavity-melt partitioning of refractory radionuclides and implications for detecting underground nuclear explosions. J. Env. Radioactivity, 219, 2020. Open Access</a:t>
            </a:r>
            <a:endParaRPr lang="en-US" sz="1000" dirty="0"/>
          </a:p>
        </p:txBody>
      </p:sp>
    </p:spTree>
    <p:extLst>
      <p:ext uri="{BB962C8B-B14F-4D97-AF65-F5344CB8AC3E}">
        <p14:creationId xmlns:p14="http://schemas.microsoft.com/office/powerpoint/2010/main" val="78195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Activity concentrations in the plume</a:t>
            </a:r>
            <a:endParaRPr lang="en-US" sz="1800" b="1" dirty="0">
              <a:solidFill>
                <a:schemeClr val="bg1"/>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69A3646-12A1-4C30-99BA-FD03EB1A39A9}"/>
                  </a:ext>
                </a:extLst>
              </p:cNvPr>
              <p:cNvSpPr txBox="1"/>
              <p:nvPr/>
            </p:nvSpPr>
            <p:spPr>
              <a:xfrm>
                <a:off x="484463" y="881743"/>
                <a:ext cx="6303200"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Source-receptor sensitivity (SRS) fields </a:t>
                </a:r>
                <a14:m>
                  <m:oMath xmlns:m="http://schemas.openxmlformats.org/officeDocument/2006/math">
                    <m:r>
                      <a:rPr lang="en-US" sz="1600" i="1">
                        <a:latin typeface="Cambria Math"/>
                      </a:rPr>
                      <m:t>𝑀</m:t>
                    </m:r>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𝑡</m:t>
                        </m:r>
                      </m:sub>
                    </m:sSub>
                    <m:r>
                      <a:rPr lang="en-US" sz="1600" i="1">
                        <a:latin typeface="Cambria Math"/>
                      </a:rPr>
                      <m:t>)</m:t>
                    </m:r>
                  </m:oMath>
                </a14:m>
                <a:r>
                  <a:rPr lang="en-GB" sz="1600" dirty="0"/>
                  <a:t> </a:t>
                </a:r>
                <a:r>
                  <a:rPr lang="en-GB" sz="1600" dirty="0">
                    <a:latin typeface="Arial" panose="020B0604020202020204" pitchFamily="34" charset="0"/>
                    <a:cs typeface="Arial" panose="020B0604020202020204" pitchFamily="34" charset="0"/>
                  </a:rPr>
                  <a:t>are simulated using adjoint </a:t>
                </a:r>
                <a:r>
                  <a:rPr lang="en-US" sz="1600" dirty="0">
                    <a:latin typeface="Arial" panose="020B0604020202020204" pitchFamily="34" charset="0"/>
                    <a:cs typeface="Arial" panose="020B0604020202020204" pitchFamily="34" charset="0"/>
                  </a:rPr>
                  <a:t>atmospheric transport Modeling (ATM) and transport time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𝑡</m:t>
                        </m:r>
                      </m:sub>
                    </m:sSub>
                  </m:oMath>
                </a14:m>
                <a:r>
                  <a:rPr lang="en-US" sz="1600" dirty="0">
                    <a:latin typeface="Arial" panose="020B0604020202020204" pitchFamily="34" charset="0"/>
                    <a:cs typeface="Arial" panose="020B0604020202020204" pitchFamily="34" charset="0"/>
                  </a:rPr>
                  <a:t>) from a release to the IMS station.</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Activities released into atmosphere are estimated based on activities measured in samples at IMS stations</a:t>
                </a:r>
                <a:r>
                  <a:rPr lang="en-US" sz="16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Isotopic ratios (</a:t>
                </a:r>
                <a14:m>
                  <m:oMath xmlns:m="http://schemas.openxmlformats.org/officeDocument/2006/math">
                    <m:r>
                      <a:rPr lang="en-US" sz="1600" i="1">
                        <a:latin typeface="Cambria Math" panose="02040503050406030204" pitchFamily="18" charset="0"/>
                      </a:rPr>
                      <m:t>𝑅</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oMath>
                </a14:m>
                <a:r>
                  <a:rPr lang="en-GB" sz="1600" dirty="0">
                    <a:latin typeface="Arial" panose="020B0604020202020204" pitchFamily="34" charset="0"/>
                    <a:cs typeface="Arial" panose="020B0604020202020204" pitchFamily="34" charset="0"/>
                  </a:rPr>
                  <a:t>) are estimated using activity </a:t>
                </a:r>
                <a:r>
                  <a:rPr lang="en-US" sz="1600" dirty="0">
                    <a:latin typeface="Arial" panose="020B0604020202020204" pitchFamily="34" charset="0"/>
                    <a:cs typeface="Arial" panose="020B0604020202020204" pitchFamily="34" charset="0"/>
                  </a:rPr>
                  <a:t>concentrations (</a:t>
                </a:r>
                <a14:m>
                  <m:oMath xmlns:m="http://schemas.openxmlformats.org/officeDocument/2006/math">
                    <m:sSub>
                      <m:sSubPr>
                        <m:ctrlPr>
                          <a:rPr lang="en-GB" sz="1600" i="1" smtClean="0">
                            <a:latin typeface="Cambria Math" panose="02040503050406030204" pitchFamily="18" charset="0"/>
                          </a:rPr>
                        </m:ctrlPr>
                      </m:sSubPr>
                      <m:e>
                        <m:r>
                          <a:rPr lang="en-US" sz="1600" i="1">
                            <a:latin typeface="Cambria Math"/>
                          </a:rPr>
                          <m:t>𝐶</m:t>
                        </m:r>
                      </m:e>
                      <m:sub>
                        <m:r>
                          <a:rPr lang="en-US" sz="1600" b="0" i="1" smtClean="0">
                            <a:latin typeface="Cambria Math" panose="02040503050406030204" pitchFamily="18" charset="0"/>
                          </a:rPr>
                          <m:t>1</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oMath>
                </a14:m>
                <a:r>
                  <a:rPr lang="en-US" sz="1600" dirty="0">
                    <a:latin typeface="Arial" panose="020B0604020202020204" pitchFamily="34" charset="0"/>
                    <a:cs typeface="Arial" panose="020B0604020202020204" pitchFamily="34" charset="0"/>
                  </a:rPr>
                  <a:t>,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𝐶</m:t>
                        </m:r>
                      </m:e>
                      <m:sub>
                        <m:r>
                          <a:rPr lang="en-US" sz="1600" i="1">
                            <a:latin typeface="Cambria Math"/>
                          </a:rPr>
                          <m:t>2</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oMath>
                </a14:m>
                <a:r>
                  <a:rPr lang="en-US" sz="1600" dirty="0">
                    <a:latin typeface="Arial" panose="020B0604020202020204" pitchFamily="34" charset="0"/>
                    <a:cs typeface="Arial" panose="020B0604020202020204" pitchFamily="34" charset="0"/>
                  </a:rPr>
                  <a:t>) in the plume due to the linear SRS.</a:t>
                </a:r>
              </a:p>
            </p:txBody>
          </p:sp>
        </mc:Choice>
        <mc:Fallback xmlns="">
          <p:sp>
            <p:nvSpPr>
              <p:cNvPr id="6" name="TextBox 5">
                <a:extLst>
                  <a:ext uri="{FF2B5EF4-FFF2-40B4-BE49-F238E27FC236}">
                    <a16:creationId xmlns:a16="http://schemas.microsoft.com/office/drawing/2014/main" id="{B69A3646-12A1-4C30-99BA-FD03EB1A39A9}"/>
                  </a:ext>
                </a:extLst>
              </p:cNvPr>
              <p:cNvSpPr txBox="1">
                <a:spLocks noRot="1" noChangeAspect="1" noMove="1" noResize="1" noEditPoints="1" noAdjustHandles="1" noChangeArrowheads="1" noChangeShapeType="1" noTextEdit="1"/>
              </p:cNvSpPr>
              <p:nvPr/>
            </p:nvSpPr>
            <p:spPr>
              <a:xfrm>
                <a:off x="484463" y="881743"/>
                <a:ext cx="6303200" cy="1969770"/>
              </a:xfrm>
              <a:prstGeom prst="rect">
                <a:avLst/>
              </a:prstGeom>
              <a:blipFill>
                <a:blip r:embed="rId2"/>
                <a:stretch>
                  <a:fillRect l="-387" t="-1238" r="-1064" b="-3096"/>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AE51DD32-61F2-4205-AA99-6671F5D36D0C}"/>
              </a:ext>
            </a:extLst>
          </p:cNvPr>
          <p:cNvGrpSpPr/>
          <p:nvPr/>
        </p:nvGrpSpPr>
        <p:grpSpPr>
          <a:xfrm>
            <a:off x="6694998" y="1267973"/>
            <a:ext cx="2293140" cy="2973049"/>
            <a:chOff x="6694998" y="1267973"/>
            <a:chExt cx="2293140" cy="2973049"/>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582BF9F-FCE6-4183-9ED0-C7425F3A9FFB}"/>
                    </a:ext>
                  </a:extLst>
                </p:cNvPr>
                <p:cNvSpPr/>
                <p:nvPr/>
              </p:nvSpPr>
              <p:spPr>
                <a:xfrm>
                  <a:off x="7273319" y="1267973"/>
                  <a:ext cx="1714819" cy="613886"/>
                </a:xfrm>
                <a:prstGeom prst="rect">
                  <a:avLst/>
                </a:prstGeom>
                <a:ln>
                  <a:solidFill>
                    <a:schemeClr val="accent1"/>
                  </a:solidFill>
                </a:ln>
              </p:spPr>
              <p:txBody>
                <a:bodyPr wrap="square">
                  <a:spAutoFit/>
                </a:bodyPr>
                <a:lstStyle/>
                <a:p>
                  <a:pPr/>
                  <a14:m>
                    <m:oMathPara xmlns:m="http://schemas.openxmlformats.org/officeDocument/2006/math">
                      <m:oMathParaPr>
                        <m:jc m:val="right"/>
                      </m:oMathParaPr>
                      <m:oMath xmlns:m="http://schemas.openxmlformats.org/officeDocument/2006/math">
                        <m:r>
                          <a:rPr lang="en-US" sz="1600" i="1">
                            <a:latin typeface="Cambria Math"/>
                          </a:rPr>
                          <m:t>𝐴</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r>
                          <a:rPr lang="en-US" sz="1600" i="1">
                            <a:latin typeface="Cambria Math"/>
                          </a:rPr>
                          <m:t>=</m:t>
                        </m:r>
                        <m:f>
                          <m:fPr>
                            <m:ctrlPr>
                              <a:rPr lang="en-US" sz="1600" i="1">
                                <a:latin typeface="Cambria Math" panose="02040503050406030204" pitchFamily="18" charset="0"/>
                              </a:rPr>
                            </m:ctrlPr>
                          </m:fPr>
                          <m:num>
                            <m:r>
                              <a:rPr lang="en-US" sz="1600" i="1">
                                <a:latin typeface="Cambria Math"/>
                              </a:rPr>
                              <m:t>𝐶</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num>
                          <m:den>
                            <m:r>
                              <a:rPr lang="en-US" sz="1600" i="1">
                                <a:latin typeface="Cambria Math"/>
                              </a:rPr>
                              <m:t>𝑀</m:t>
                            </m:r>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𝑡</m:t>
                                </m:r>
                              </m:sub>
                            </m:sSub>
                            <m:r>
                              <a:rPr lang="en-US" sz="1600" i="1">
                                <a:latin typeface="Cambria Math"/>
                              </a:rPr>
                              <m:t>)</m:t>
                            </m:r>
                          </m:den>
                        </m:f>
                      </m:oMath>
                    </m:oMathPara>
                  </a14:m>
                  <a:endParaRPr lang="en-GB" sz="1600" dirty="0"/>
                </a:p>
              </p:txBody>
            </p:sp>
          </mc:Choice>
          <mc:Fallback xmlns="">
            <p:sp>
              <p:nvSpPr>
                <p:cNvPr id="9" name="Rectangle 8">
                  <a:extLst>
                    <a:ext uri="{FF2B5EF4-FFF2-40B4-BE49-F238E27FC236}">
                      <a16:creationId xmlns:a16="http://schemas.microsoft.com/office/drawing/2014/main" id="{F582BF9F-FCE6-4183-9ED0-C7425F3A9FFB}"/>
                    </a:ext>
                  </a:extLst>
                </p:cNvPr>
                <p:cNvSpPr>
                  <a:spLocks noRot="1" noChangeAspect="1" noMove="1" noResize="1" noEditPoints="1" noAdjustHandles="1" noChangeArrowheads="1" noChangeShapeType="1" noTextEdit="1"/>
                </p:cNvSpPr>
                <p:nvPr/>
              </p:nvSpPr>
              <p:spPr>
                <a:xfrm>
                  <a:off x="7273319" y="1267973"/>
                  <a:ext cx="1714819" cy="613886"/>
                </a:xfrm>
                <a:prstGeom prst="rect">
                  <a:avLst/>
                </a:prstGeom>
                <a:blipFill>
                  <a:blip r:embed="rId3"/>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627A442-3DAC-4A0D-8E49-63DD3ADE3607}"/>
                    </a:ext>
                  </a:extLst>
                </p:cNvPr>
                <p:cNvSpPr txBox="1"/>
                <p:nvPr/>
              </p:nvSpPr>
              <p:spPr>
                <a:xfrm>
                  <a:off x="7182131" y="3630534"/>
                  <a:ext cx="1806007" cy="610488"/>
                </a:xfrm>
                <a:prstGeom prst="rect">
                  <a:avLst/>
                </a:prstGeom>
                <a:noFill/>
                <a:ln w="6350">
                  <a:solidFill>
                    <a:srgbClr val="0070C0"/>
                  </a:solidFill>
                </a:ln>
              </p:spPr>
              <p:txBody>
                <a:bodyPr wrap="square" rtlCol="0">
                  <a:spAutoFit/>
                </a:bodyPr>
                <a:lstStyle/>
                <a:p>
                  <a:pPr/>
                  <a14:m>
                    <m:oMathPara xmlns:m="http://schemas.openxmlformats.org/officeDocument/2006/math">
                      <m:oMathParaPr>
                        <m:jc m:val="right"/>
                      </m:oMathParaPr>
                      <m:oMath xmlns:m="http://schemas.openxmlformats.org/officeDocument/2006/math">
                        <m:r>
                          <a:rPr lang="en-US" sz="1600" b="0" i="1" smtClean="0">
                            <a:latin typeface="Cambria Math" panose="02040503050406030204" pitchFamily="18" charset="0"/>
                          </a:rPr>
                          <m:t>𝑅</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r>
                          <a:rPr lang="en-US" sz="1600" i="1">
                            <a:latin typeface="Cambria Math"/>
                          </a:rPr>
                          <m:t>=</m:t>
                        </m:r>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US" sz="1600" i="1">
                                    <a:latin typeface="Cambria Math"/>
                                  </a:rPr>
                                  <m:t>𝐶</m:t>
                                </m:r>
                              </m:e>
                              <m:sub>
                                <m:r>
                                  <a:rPr lang="en-US" sz="1600" i="1">
                                    <a:latin typeface="Cambria Math"/>
                                  </a:rPr>
                                  <m:t>2</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num>
                          <m:den>
                            <m:sSub>
                              <m:sSubPr>
                                <m:ctrlPr>
                                  <a:rPr lang="en-GB" sz="1600" i="1">
                                    <a:latin typeface="Cambria Math" panose="02040503050406030204" pitchFamily="18" charset="0"/>
                                  </a:rPr>
                                </m:ctrlPr>
                              </m:sSubPr>
                              <m:e>
                                <m:r>
                                  <a:rPr lang="en-US" sz="1600" i="1">
                                    <a:latin typeface="Cambria Math"/>
                                  </a:rPr>
                                  <m:t>𝐶</m:t>
                                </m:r>
                              </m:e>
                              <m:sub>
                                <m:r>
                                  <a:rPr lang="en-US" sz="1600" i="1">
                                    <a:latin typeface="Cambria Math"/>
                                  </a:rPr>
                                  <m:t>1</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den>
                        </m:f>
                      </m:oMath>
                    </m:oMathPara>
                  </a14:m>
                  <a:endParaRPr lang="en-GB" sz="1600" dirty="0"/>
                </a:p>
              </p:txBody>
            </p:sp>
          </mc:Choice>
          <mc:Fallback xmlns="">
            <p:sp>
              <p:nvSpPr>
                <p:cNvPr id="10" name="TextBox 9">
                  <a:extLst>
                    <a:ext uri="{FF2B5EF4-FFF2-40B4-BE49-F238E27FC236}">
                      <a16:creationId xmlns:a16="http://schemas.microsoft.com/office/drawing/2014/main" id="{9627A442-3DAC-4A0D-8E49-63DD3ADE3607}"/>
                    </a:ext>
                  </a:extLst>
                </p:cNvPr>
                <p:cNvSpPr txBox="1">
                  <a:spLocks noRot="1" noChangeAspect="1" noMove="1" noResize="1" noEditPoints="1" noAdjustHandles="1" noChangeArrowheads="1" noChangeShapeType="1" noTextEdit="1"/>
                </p:cNvSpPr>
                <p:nvPr/>
              </p:nvSpPr>
              <p:spPr>
                <a:xfrm>
                  <a:off x="7182131" y="3630534"/>
                  <a:ext cx="1806007" cy="610488"/>
                </a:xfrm>
                <a:prstGeom prst="rect">
                  <a:avLst/>
                </a:prstGeom>
                <a:blipFill>
                  <a:blip r:embed="rId4"/>
                  <a:stretch>
                    <a:fillRect/>
                  </a:stretch>
                </a:blipFill>
                <a:ln w="63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34F31EE-0466-493E-AECA-B42C3ABF3D00}"/>
                    </a:ext>
                  </a:extLst>
                </p:cNvPr>
                <p:cNvSpPr txBox="1"/>
                <p:nvPr/>
              </p:nvSpPr>
              <p:spPr>
                <a:xfrm>
                  <a:off x="7336141" y="2303172"/>
                  <a:ext cx="1651997" cy="610488"/>
                </a:xfrm>
                <a:prstGeom prst="rect">
                  <a:avLst/>
                </a:prstGeom>
                <a:noFill/>
                <a:ln w="6350">
                  <a:solidFill>
                    <a:srgbClr val="0070C0"/>
                  </a:solidFill>
                </a:ln>
              </p:spPr>
              <p:txBody>
                <a:bodyPr wrap="square" rtlCol="0">
                  <a:spAutoFit/>
                </a:bodyPr>
                <a:lstStyle/>
                <a:p>
                  <a:pPr/>
                  <a14:m>
                    <m:oMathPara xmlns:m="http://schemas.openxmlformats.org/officeDocument/2006/math">
                      <m:oMathParaPr>
                        <m:jc m:val="right"/>
                      </m:oMathParaPr>
                      <m:oMath xmlns:m="http://schemas.openxmlformats.org/officeDocument/2006/math">
                        <m:r>
                          <a:rPr lang="en-US" sz="1600" b="0" i="1" smtClean="0">
                            <a:latin typeface="Cambria Math" panose="02040503050406030204" pitchFamily="18" charset="0"/>
                          </a:rPr>
                          <m:t>𝑅</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b="0" i="1" smtClean="0">
                                    <a:latin typeface="Cambria Math"/>
                                  </a:rPr>
                                  <m:t>2</m:t>
                                </m:r>
                              </m:sub>
                            </m:sSub>
                          </m:e>
                        </m:d>
                        <m:r>
                          <a:rPr lang="en-US" sz="1600" i="1">
                            <a:latin typeface="Cambria Math"/>
                          </a:rPr>
                          <m:t>=</m:t>
                        </m:r>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US" sz="1600" i="1">
                                    <a:latin typeface="Cambria Math"/>
                                  </a:rPr>
                                  <m:t>𝐴</m:t>
                                </m:r>
                              </m:e>
                              <m:sub>
                                <m:r>
                                  <a:rPr lang="en-US" sz="1600" i="1">
                                    <a:latin typeface="Cambria Math"/>
                                  </a:rPr>
                                  <m:t>2</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b="0" i="1" smtClean="0">
                                        <a:latin typeface="Cambria Math"/>
                                      </a:rPr>
                                      <m:t>2</m:t>
                                    </m:r>
                                  </m:sub>
                                </m:sSub>
                              </m:e>
                            </m:d>
                          </m:num>
                          <m:den>
                            <m:sSub>
                              <m:sSubPr>
                                <m:ctrlPr>
                                  <a:rPr lang="en-GB" sz="1600" i="1">
                                    <a:latin typeface="Cambria Math" panose="02040503050406030204" pitchFamily="18" charset="0"/>
                                  </a:rPr>
                                </m:ctrlPr>
                              </m:sSubPr>
                              <m:e>
                                <m:r>
                                  <a:rPr lang="en-US" sz="1600" i="1">
                                    <a:latin typeface="Cambria Math"/>
                                  </a:rPr>
                                  <m:t>𝐴</m:t>
                                </m:r>
                              </m:e>
                              <m:sub>
                                <m:r>
                                  <a:rPr lang="en-US" sz="1600" i="1">
                                    <a:latin typeface="Cambria Math"/>
                                  </a:rPr>
                                  <m:t>1</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b="0" i="1" smtClean="0">
                                        <a:latin typeface="Cambria Math"/>
                                      </a:rPr>
                                      <m:t>2</m:t>
                                    </m:r>
                                  </m:sub>
                                </m:sSub>
                              </m:e>
                            </m:d>
                          </m:den>
                        </m:f>
                      </m:oMath>
                    </m:oMathPara>
                  </a14:m>
                  <a:endParaRPr lang="en-GB" sz="1600" dirty="0"/>
                </a:p>
              </p:txBody>
            </p:sp>
          </mc:Choice>
          <mc:Fallback xmlns="">
            <p:sp>
              <p:nvSpPr>
                <p:cNvPr id="11" name="TextBox 10">
                  <a:extLst>
                    <a:ext uri="{FF2B5EF4-FFF2-40B4-BE49-F238E27FC236}">
                      <a16:creationId xmlns:a16="http://schemas.microsoft.com/office/drawing/2014/main" id="{D34F31EE-0466-493E-AECA-B42C3ABF3D00}"/>
                    </a:ext>
                  </a:extLst>
                </p:cNvPr>
                <p:cNvSpPr txBox="1">
                  <a:spLocks noRot="1" noChangeAspect="1" noMove="1" noResize="1" noEditPoints="1" noAdjustHandles="1" noChangeArrowheads="1" noChangeShapeType="1" noTextEdit="1"/>
                </p:cNvSpPr>
                <p:nvPr/>
              </p:nvSpPr>
              <p:spPr>
                <a:xfrm>
                  <a:off x="7336141" y="2303172"/>
                  <a:ext cx="1651997" cy="610488"/>
                </a:xfrm>
                <a:prstGeom prst="rect">
                  <a:avLst/>
                </a:prstGeom>
                <a:blipFill>
                  <a:blip r:embed="rId5"/>
                  <a:stretch>
                    <a:fillRect/>
                  </a:stretch>
                </a:blipFill>
                <a:ln w="6350">
                  <a:solidFill>
                    <a:srgbClr val="0070C0"/>
                  </a:solidFill>
                </a:ln>
              </p:spPr>
              <p:txBody>
                <a:bodyPr/>
                <a:lstStyle/>
                <a:p>
                  <a:r>
                    <a:rPr lang="en-GB">
                      <a:noFill/>
                    </a:rPr>
                    <a:t> </a:t>
                  </a:r>
                </a:p>
              </p:txBody>
            </p:sp>
          </mc:Fallback>
        </mc:AlternateContent>
        <p:sp>
          <p:nvSpPr>
            <p:cNvPr id="12" name="Right Arrow 9">
              <a:extLst>
                <a:ext uri="{FF2B5EF4-FFF2-40B4-BE49-F238E27FC236}">
                  <a16:creationId xmlns:a16="http://schemas.microsoft.com/office/drawing/2014/main" id="{5589B892-76E3-48ED-8478-7F4B03351DB0}"/>
                </a:ext>
              </a:extLst>
            </p:cNvPr>
            <p:cNvSpPr/>
            <p:nvPr/>
          </p:nvSpPr>
          <p:spPr>
            <a:xfrm rot="5400000">
              <a:off x="7782860" y="3181619"/>
              <a:ext cx="476928" cy="26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TextBox 12">
              <a:extLst>
                <a:ext uri="{FF2B5EF4-FFF2-40B4-BE49-F238E27FC236}">
                  <a16:creationId xmlns:a16="http://schemas.microsoft.com/office/drawing/2014/main" id="{EAABEF72-7524-4031-8525-23E4E5558482}"/>
                </a:ext>
              </a:extLst>
            </p:cNvPr>
            <p:cNvSpPr txBox="1"/>
            <p:nvPr/>
          </p:nvSpPr>
          <p:spPr>
            <a:xfrm>
              <a:off x="6694998" y="3112826"/>
              <a:ext cx="1250611" cy="338554"/>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Linear SRS</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2A312A2-7318-4CEB-8C5D-E6E7995E60DD}"/>
                    </a:ext>
                  </a:extLst>
                </p:cNvPr>
                <p:cNvSpPr/>
                <p:nvPr/>
              </p:nvSpPr>
              <p:spPr>
                <a:xfrm>
                  <a:off x="8179647" y="3047104"/>
                  <a:ext cx="678167" cy="338554"/>
                </a:xfrm>
                <a:prstGeom prst="rect">
                  <a:avLst/>
                </a:prstGeom>
                <a:ln w="12700">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𝑀</m:t>
                        </m:r>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𝑡</m:t>
                            </m:r>
                          </m:sub>
                        </m:sSub>
                        <m:r>
                          <a:rPr lang="en-US" sz="1600" i="1">
                            <a:latin typeface="Cambria Math"/>
                          </a:rPr>
                          <m:t>)</m:t>
                        </m:r>
                      </m:oMath>
                    </m:oMathPara>
                  </a14:m>
                  <a:endParaRPr lang="en-GB" sz="1600" dirty="0"/>
                </a:p>
              </p:txBody>
            </p:sp>
          </mc:Choice>
          <mc:Fallback xmlns="">
            <p:sp>
              <p:nvSpPr>
                <p:cNvPr id="14" name="Rectangle 13">
                  <a:extLst>
                    <a:ext uri="{FF2B5EF4-FFF2-40B4-BE49-F238E27FC236}">
                      <a16:creationId xmlns:a16="http://schemas.microsoft.com/office/drawing/2014/main" id="{12A312A2-7318-4CEB-8C5D-E6E7995E60DD}"/>
                    </a:ext>
                  </a:extLst>
                </p:cNvPr>
                <p:cNvSpPr>
                  <a:spLocks noRot="1" noChangeAspect="1" noMove="1" noResize="1" noEditPoints="1" noAdjustHandles="1" noChangeArrowheads="1" noChangeShapeType="1" noTextEdit="1"/>
                </p:cNvSpPr>
                <p:nvPr/>
              </p:nvSpPr>
              <p:spPr>
                <a:xfrm>
                  <a:off x="8179647" y="3047104"/>
                  <a:ext cx="678167" cy="338554"/>
                </a:xfrm>
                <a:prstGeom prst="rect">
                  <a:avLst/>
                </a:prstGeom>
                <a:blipFill>
                  <a:blip r:embed="rId6"/>
                  <a:stretch>
                    <a:fillRect r="-885" b="-8772"/>
                  </a:stretch>
                </a:blipFill>
                <a:ln w="12700">
                  <a:solidFill>
                    <a:schemeClr val="accent1"/>
                  </a:solidFill>
                </a:ln>
              </p:spPr>
              <p:txBody>
                <a:bodyPr/>
                <a:lstStyle/>
                <a:p>
                  <a:r>
                    <a:rPr lang="en-GB">
                      <a:noFill/>
                    </a:rPr>
                    <a:t> </a:t>
                  </a:r>
                </a:p>
              </p:txBody>
            </p:sp>
          </mc:Fallback>
        </mc:AlternateContent>
        <p:sp>
          <p:nvSpPr>
            <p:cNvPr id="15" name="Right Arrow 9">
              <a:extLst>
                <a:ext uri="{FF2B5EF4-FFF2-40B4-BE49-F238E27FC236}">
                  <a16:creationId xmlns:a16="http://schemas.microsoft.com/office/drawing/2014/main" id="{015DA616-E8E3-4950-A5D5-BDF5F17E89F3}"/>
                </a:ext>
              </a:extLst>
            </p:cNvPr>
            <p:cNvSpPr/>
            <p:nvPr/>
          </p:nvSpPr>
          <p:spPr>
            <a:xfrm rot="5400000">
              <a:off x="7995722" y="2054643"/>
              <a:ext cx="287422" cy="142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16" name="Group 15">
            <a:extLst>
              <a:ext uri="{FF2B5EF4-FFF2-40B4-BE49-F238E27FC236}">
                <a16:creationId xmlns:a16="http://schemas.microsoft.com/office/drawing/2014/main" id="{1EA5EC57-EA68-4B7D-9122-198408CC35C1}"/>
              </a:ext>
            </a:extLst>
          </p:cNvPr>
          <p:cNvGrpSpPr/>
          <p:nvPr/>
        </p:nvGrpSpPr>
        <p:grpSpPr>
          <a:xfrm>
            <a:off x="818984" y="3914586"/>
            <a:ext cx="5112689" cy="584775"/>
            <a:chOff x="791656" y="3982552"/>
            <a:chExt cx="5112689" cy="584775"/>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35F694A-A260-463C-A84B-DC3E35EC2C58}"/>
                    </a:ext>
                  </a:extLst>
                </p:cNvPr>
                <p:cNvSpPr/>
                <p:nvPr/>
              </p:nvSpPr>
              <p:spPr>
                <a:xfrm>
                  <a:off x="3513478" y="4114577"/>
                  <a:ext cx="2390867" cy="350160"/>
                </a:xfrm>
                <a:prstGeom prst="rect">
                  <a:avLst/>
                </a:prstGeom>
                <a:ln w="6350">
                  <a:solidFill>
                    <a:schemeClr val="tx1"/>
                  </a:solidFill>
                </a:ln>
              </p:spPr>
              <p:txBody>
                <a:bodyPr wrap="square">
                  <a:spAutoFit/>
                </a:bodyPr>
                <a:lstStyle/>
                <a:p>
                  <a:pPr algn="r"/>
                  <a14:m>
                    <m:oMathPara xmlns:m="http://schemas.openxmlformats.org/officeDocument/2006/math">
                      <m:oMathParaPr>
                        <m:jc m:val="right"/>
                      </m:oMathParaPr>
                      <m:oMath xmlns:m="http://schemas.openxmlformats.org/officeDocument/2006/math">
                        <m:r>
                          <a:rPr lang="en-US" sz="1600" b="0" i="1" smtClean="0">
                            <a:latin typeface="Cambria Math" panose="02040503050406030204" pitchFamily="18" charset="0"/>
                          </a:rPr>
                          <m:t>𝑅</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r>
                          <a:rPr lang="en-US" sz="1600" i="1">
                            <a:latin typeface="Cambria Math"/>
                          </a:rPr>
                          <m:t>=</m:t>
                        </m:r>
                        <m:r>
                          <a:rPr lang="en-US" sz="1600" b="0" i="1" smtClean="0">
                            <a:latin typeface="Cambria Math" panose="02040503050406030204" pitchFamily="18" charset="0"/>
                          </a:rPr>
                          <m:t>𝑅</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1</m:t>
                                </m:r>
                              </m:sub>
                            </m:sSub>
                          </m:e>
                        </m:d>
                        <m:sSup>
                          <m:sSupPr>
                            <m:ctrlPr>
                              <a:rPr lang="en-GB" sz="1600" i="1">
                                <a:latin typeface="Cambria Math" panose="02040503050406030204" pitchFamily="18" charset="0"/>
                              </a:rPr>
                            </m:ctrlPr>
                          </m:sSupPr>
                          <m:e>
                            <m:r>
                              <a:rPr lang="en-US" sz="1600" i="1">
                                <a:latin typeface="Cambria Math"/>
                              </a:rPr>
                              <m:t>𝑒</m:t>
                            </m:r>
                          </m:e>
                          <m:sup>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2</m:t>
                                </m:r>
                              </m:sub>
                            </m:sSub>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1</m:t>
                                </m:r>
                              </m:sub>
                            </m:sSub>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𝑡</m:t>
                                </m:r>
                              </m:sub>
                            </m:sSub>
                          </m:sup>
                        </m:sSup>
                      </m:oMath>
                    </m:oMathPara>
                  </a14:m>
                  <a:endParaRPr lang="en-GB" sz="1600" dirty="0"/>
                </a:p>
              </p:txBody>
            </p:sp>
          </mc:Choice>
          <mc:Fallback xmlns="">
            <p:sp>
              <p:nvSpPr>
                <p:cNvPr id="17" name="Rectangle 16">
                  <a:extLst>
                    <a:ext uri="{FF2B5EF4-FFF2-40B4-BE49-F238E27FC236}">
                      <a16:creationId xmlns:a16="http://schemas.microsoft.com/office/drawing/2014/main" id="{A35F694A-A260-463C-A84B-DC3E35EC2C58}"/>
                    </a:ext>
                  </a:extLst>
                </p:cNvPr>
                <p:cNvSpPr>
                  <a:spLocks noRot="1" noChangeAspect="1" noMove="1" noResize="1" noEditPoints="1" noAdjustHandles="1" noChangeArrowheads="1" noChangeShapeType="1" noTextEdit="1"/>
                </p:cNvSpPr>
                <p:nvPr/>
              </p:nvSpPr>
              <p:spPr>
                <a:xfrm>
                  <a:off x="3513478" y="4114577"/>
                  <a:ext cx="2390867" cy="350160"/>
                </a:xfrm>
                <a:prstGeom prst="rect">
                  <a:avLst/>
                </a:prstGeom>
                <a:blipFill>
                  <a:blip r:embed="rId7"/>
                  <a:stretch>
                    <a:fillRect/>
                  </a:stretch>
                </a:blipFill>
                <a:ln w="6350">
                  <a:solidFill>
                    <a:schemeClr val="tx1"/>
                  </a:solidFill>
                </a:ln>
              </p:spPr>
              <p:txBody>
                <a:bodyPr/>
                <a:lstStyle/>
                <a:p>
                  <a:r>
                    <a:rPr lang="en-GB">
                      <a:noFill/>
                    </a:rPr>
                    <a:t> </a:t>
                  </a:r>
                </a:p>
              </p:txBody>
            </p:sp>
          </mc:Fallback>
        </mc:AlternateContent>
        <p:sp>
          <p:nvSpPr>
            <p:cNvPr id="18" name="TextBox 17">
              <a:extLst>
                <a:ext uri="{FF2B5EF4-FFF2-40B4-BE49-F238E27FC236}">
                  <a16:creationId xmlns:a16="http://schemas.microsoft.com/office/drawing/2014/main" id="{09238943-9B56-4EA6-B174-1B54FBBF30DA}"/>
                </a:ext>
              </a:extLst>
            </p:cNvPr>
            <p:cNvSpPr txBox="1"/>
            <p:nvPr/>
          </p:nvSpPr>
          <p:spPr>
            <a:xfrm>
              <a:off x="791656" y="3982552"/>
              <a:ext cx="1926773" cy="584775"/>
            </a:xfrm>
            <a:prstGeom prst="rect">
              <a:avLst/>
            </a:prstGeom>
            <a:noFill/>
            <a:ln w="6350">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Simplest case: independent decay</a:t>
              </a:r>
              <a:endParaRPr lang="en-GB" sz="1600" dirty="0">
                <a:latin typeface="Arial" panose="020B0604020202020204" pitchFamily="34" charset="0"/>
                <a:cs typeface="Arial" panose="020B0604020202020204" pitchFamily="34" charset="0"/>
              </a:endParaRPr>
            </a:p>
          </p:txBody>
        </p:sp>
        <p:sp>
          <p:nvSpPr>
            <p:cNvPr id="19" name="Right Arrow 6">
              <a:extLst>
                <a:ext uri="{FF2B5EF4-FFF2-40B4-BE49-F238E27FC236}">
                  <a16:creationId xmlns:a16="http://schemas.microsoft.com/office/drawing/2014/main" id="{AFDA213E-E025-4C8C-9640-44A5DB81B268}"/>
                </a:ext>
              </a:extLst>
            </p:cNvPr>
            <p:cNvSpPr/>
            <p:nvPr/>
          </p:nvSpPr>
          <p:spPr>
            <a:xfrm>
              <a:off x="2802880" y="4171762"/>
              <a:ext cx="640662" cy="26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20" name="TextBox 19">
            <a:extLst>
              <a:ext uri="{FF2B5EF4-FFF2-40B4-BE49-F238E27FC236}">
                <a16:creationId xmlns:a16="http://schemas.microsoft.com/office/drawing/2014/main" id="{1E3EB84D-AD2D-43F7-8D29-17E3B9D889B2}"/>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349229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923" y="2296806"/>
            <a:ext cx="1576597" cy="105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073" y="2282396"/>
            <a:ext cx="1598187" cy="106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6E3666A-0D1B-0B44-8ED8-D13FA5DA502C}"/>
                  </a:ext>
                </a:extLst>
              </p:cNvPr>
              <p:cNvSpPr txBox="1"/>
              <p:nvPr/>
            </p:nvSpPr>
            <p:spPr>
              <a:xfrm>
                <a:off x="484465" y="882610"/>
                <a:ext cx="8467336" cy="126188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Decay chains are interrupted due to activity accumulation during sampling.</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Ratios of concentrations in the plume (</a:t>
                </a:r>
                <a14:m>
                  <m:oMath xmlns:m="http://schemas.openxmlformats.org/officeDocument/2006/math">
                    <m:r>
                      <a:rPr lang="en-US" sz="1600" i="1">
                        <a:latin typeface="Cambria Math" panose="02040503050406030204" pitchFamily="18" charset="0"/>
                      </a:rPr>
                      <m:t>𝑅</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oMath>
                </a14:m>
                <a:r>
                  <a:rPr lang="en-GB" sz="1600" dirty="0">
                    <a:latin typeface="Arial" panose="020B0604020202020204" pitchFamily="34" charset="0"/>
                    <a:cs typeface="Arial" panose="020B0604020202020204" pitchFamily="34" charset="0"/>
                  </a:rPr>
                  <a:t>) is only dependent on decay constants.</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Ratios of activities collected in the sample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𝑅</m:t>
                        </m:r>
                      </m:e>
                      <m:sub>
                        <m:r>
                          <a:rPr lang="en-US" sz="1600" i="1">
                            <a:latin typeface="Cambria Math" panose="02040503050406030204" pitchFamily="18" charset="0"/>
                          </a:rPr>
                          <m:t>𝑠</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oMath>
                </a14:m>
                <a:r>
                  <a:rPr lang="en-GB" sz="1600" dirty="0">
                    <a:latin typeface="Arial" panose="020B0604020202020204" pitchFamily="34" charset="0"/>
                    <a:cs typeface="Arial" panose="020B0604020202020204" pitchFamily="34" charset="0"/>
                  </a:rPr>
                  <a:t>) is dependent on not only decay constants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1</m:t>
                        </m:r>
                      </m:sub>
                    </m:sSub>
                  </m:oMath>
                </a14:m>
                <a:r>
                  <a:rPr lang="en-GB" sz="1600" dirty="0">
                    <a:latin typeface="Arial" panose="020B0604020202020204" pitchFamily="34" charset="0"/>
                    <a:cs typeface="Arial" panose="020B0604020202020204" pitchFamily="34" charset="0"/>
                  </a:rPr>
                  <a:t>,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𝜆</m:t>
                        </m:r>
                      </m:e>
                      <m:sub>
                        <m:r>
                          <a:rPr lang="en-US" sz="1600" b="0" i="1" smtClean="0">
                            <a:latin typeface="Cambria Math" panose="02040503050406030204" pitchFamily="18" charset="0"/>
                          </a:rPr>
                          <m:t>2</m:t>
                        </m:r>
                      </m:sub>
                    </m:sSub>
                  </m:oMath>
                </a14:m>
                <a:r>
                  <a:rPr lang="en-GB" sz="1600" dirty="0">
                    <a:latin typeface="Arial" panose="020B0604020202020204" pitchFamily="34" charset="0"/>
                    <a:cs typeface="Arial" panose="020B0604020202020204" pitchFamily="34" charset="0"/>
                  </a:rPr>
                  <a:t>) but also collection time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𝑐</m:t>
                        </m:r>
                      </m:sub>
                    </m:sSub>
                  </m:oMath>
                </a14:m>
                <a:r>
                  <a:rPr lang="en-GB" sz="16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36E3666A-0D1B-0B44-8ED8-D13FA5DA502C}"/>
                  </a:ext>
                </a:extLst>
              </p:cNvPr>
              <p:cNvSpPr txBox="1">
                <a:spLocks noRot="1" noChangeAspect="1" noMove="1" noResize="1" noEditPoints="1" noAdjustHandles="1" noChangeArrowheads="1" noChangeShapeType="1" noTextEdit="1"/>
              </p:cNvSpPr>
              <p:nvPr/>
            </p:nvSpPr>
            <p:spPr>
              <a:xfrm>
                <a:off x="484465" y="882610"/>
                <a:ext cx="8467336" cy="1261884"/>
              </a:xfrm>
              <a:prstGeom prst="rect">
                <a:avLst/>
              </a:prstGeom>
              <a:blipFill>
                <a:blip r:embed="rId5"/>
                <a:stretch>
                  <a:fillRect l="-288" t="-1449" b="-2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251895" y="2468264"/>
                <a:ext cx="2699906" cy="639021"/>
              </a:xfrm>
              <a:prstGeom prst="rect">
                <a:avLst/>
              </a:prstGeom>
              <a:ln w="127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i="1">
                              <a:latin typeface="Cambria Math"/>
                            </a:rPr>
                            <m:t>𝑅</m:t>
                          </m:r>
                        </m:e>
                        <m:sub>
                          <m:r>
                            <a:rPr lang="en-US" sz="1600" b="0" i="1" smtClean="0">
                              <a:latin typeface="Cambria Math" panose="02040503050406030204" pitchFamily="18" charset="0"/>
                            </a:rPr>
                            <m:t>𝑠</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r>
                        <a:rPr lang="en-US" sz="1600" i="1">
                          <a:latin typeface="Cambria Math"/>
                        </a:rPr>
                        <m:t>=</m:t>
                      </m:r>
                      <m:r>
                        <a:rPr lang="en-US" sz="1600" b="0" i="1" smtClean="0">
                          <a:latin typeface="Cambria Math" panose="02040503050406030204" pitchFamily="18" charset="0"/>
                        </a:rPr>
                        <m:t>𝑅</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1</m:t>
                              </m:r>
                            </m:sub>
                          </m:sSub>
                        </m:num>
                        <m:den>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2</m:t>
                              </m:r>
                            </m:sub>
                          </m:sSub>
                        </m:den>
                      </m:f>
                      <m:f>
                        <m:fPr>
                          <m:ctrlPr>
                            <a:rPr lang="en-GB" sz="1600" i="1">
                              <a:latin typeface="Cambria Math" panose="02040503050406030204" pitchFamily="18" charset="0"/>
                            </a:rPr>
                          </m:ctrlPr>
                        </m:fPr>
                        <m:num>
                          <m:r>
                            <a:rPr lang="en-US" sz="1600" i="1">
                              <a:latin typeface="Cambria Math"/>
                            </a:rPr>
                            <m:t>1−</m:t>
                          </m:r>
                          <m:sSup>
                            <m:sSupPr>
                              <m:ctrlPr>
                                <a:rPr lang="en-GB" sz="1600" i="1">
                                  <a:latin typeface="Cambria Math" panose="02040503050406030204" pitchFamily="18" charset="0"/>
                                </a:rPr>
                              </m:ctrlPr>
                            </m:sSupPr>
                            <m:e>
                              <m:r>
                                <a:rPr lang="en-US" sz="1600" i="1">
                                  <a:latin typeface="Cambria Math"/>
                                </a:rPr>
                                <m:t>𝑒</m:t>
                              </m:r>
                            </m:e>
                            <m:sup>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2</m:t>
                                  </m:r>
                                </m:sub>
                              </m:sSub>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𝑐</m:t>
                                  </m:r>
                                </m:sub>
                              </m:sSub>
                            </m:sup>
                          </m:sSup>
                        </m:num>
                        <m:den>
                          <m:r>
                            <a:rPr lang="en-US" sz="1600" i="1">
                              <a:latin typeface="Cambria Math"/>
                            </a:rPr>
                            <m:t>1−</m:t>
                          </m:r>
                          <m:sSup>
                            <m:sSupPr>
                              <m:ctrlPr>
                                <a:rPr lang="en-GB" sz="1600" i="1">
                                  <a:latin typeface="Cambria Math" panose="02040503050406030204" pitchFamily="18" charset="0"/>
                                </a:rPr>
                              </m:ctrlPr>
                            </m:sSupPr>
                            <m:e>
                              <m:r>
                                <a:rPr lang="en-US" sz="1600" i="1">
                                  <a:latin typeface="Cambria Math"/>
                                </a:rPr>
                                <m:t>𝑒</m:t>
                              </m:r>
                            </m:e>
                            <m:sup>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1</m:t>
                                  </m:r>
                                </m:sub>
                              </m:sSub>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𝑐</m:t>
                                  </m:r>
                                </m:sub>
                              </m:sSub>
                            </m:sup>
                          </m:sSup>
                        </m:den>
                      </m:f>
                    </m:oMath>
                  </m:oMathPara>
                </a14:m>
                <a:endParaRPr lang="en-GB" sz="1600" dirty="0"/>
              </a:p>
            </p:txBody>
          </p:sp>
        </mc:Choice>
        <mc:Fallback xmlns="">
          <p:sp>
            <p:nvSpPr>
              <p:cNvPr id="7" name="Rectangle 6"/>
              <p:cNvSpPr>
                <a:spLocks noRot="1" noChangeAspect="1" noMove="1" noResize="1" noEditPoints="1" noAdjustHandles="1" noChangeArrowheads="1" noChangeShapeType="1" noTextEdit="1"/>
              </p:cNvSpPr>
              <p:nvPr/>
            </p:nvSpPr>
            <p:spPr>
              <a:xfrm>
                <a:off x="6251895" y="2468264"/>
                <a:ext cx="2699906" cy="639021"/>
              </a:xfrm>
              <a:prstGeom prst="rect">
                <a:avLst/>
              </a:prstGeom>
              <a:blipFill>
                <a:blip r:embed="rId6"/>
                <a:stretch>
                  <a:fillRect/>
                </a:stretch>
              </a:blipFill>
              <a:ln w="12700">
                <a:solidFill>
                  <a:schemeClr val="accent1"/>
                </a:solidFill>
              </a:ln>
            </p:spPr>
            <p:txBody>
              <a:bodyPr/>
              <a:lstStyle/>
              <a:p>
                <a:r>
                  <a:rPr lang="en-GB">
                    <a:noFill/>
                  </a:rPr>
                  <a:t> </a:t>
                </a:r>
              </a:p>
            </p:txBody>
          </p:sp>
        </mc:Fallback>
      </mc:AlternateContent>
      <p:sp>
        <p:nvSpPr>
          <p:cNvPr id="3" name="TextBox 2"/>
          <p:cNvSpPr txBox="1"/>
          <p:nvPr/>
        </p:nvSpPr>
        <p:spPr>
          <a:xfrm>
            <a:off x="3407018" y="2603108"/>
            <a:ext cx="302858"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
        <p:nvSpPr>
          <p:cNvPr id="4" name="Right Arrow 3"/>
          <p:cNvSpPr/>
          <p:nvPr/>
        </p:nvSpPr>
        <p:spPr>
          <a:xfrm>
            <a:off x="5453631" y="2688820"/>
            <a:ext cx="648661" cy="268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3958537" y="3979981"/>
            <a:ext cx="648661" cy="268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84465" y="3821753"/>
            <a:ext cx="153644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Before and </a:t>
            </a:r>
          </a:p>
          <a:p>
            <a:r>
              <a:rPr lang="en-US" sz="1600" dirty="0">
                <a:latin typeface="Arial" panose="020B0604020202020204" pitchFamily="34" charset="0"/>
                <a:cs typeface="Arial" panose="020B0604020202020204" pitchFamily="34" charset="0"/>
              </a:rPr>
              <a:t>after sampling</a:t>
            </a:r>
            <a:endParaRPr lang="en-GB" sz="1600" dirty="0">
              <a:latin typeface="Arial" panose="020B0604020202020204" pitchFamily="34" charset="0"/>
              <a:cs typeface="Arial" panose="020B0604020202020204" pitchFamily="34" charset="0"/>
            </a:endParaRPr>
          </a:p>
        </p:txBody>
      </p:sp>
      <p:sp>
        <p:nvSpPr>
          <p:cNvPr id="18" name="TextBox 17"/>
          <p:cNvSpPr txBox="1"/>
          <p:nvPr/>
        </p:nvSpPr>
        <p:spPr>
          <a:xfrm>
            <a:off x="484465" y="2499815"/>
            <a:ext cx="111442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During</a:t>
            </a:r>
          </a:p>
          <a:p>
            <a:r>
              <a:rPr lang="en-US" sz="1600" dirty="0">
                <a:latin typeface="Arial" panose="020B0604020202020204" pitchFamily="34" charset="0"/>
                <a:cs typeface="Arial" panose="020B0604020202020204" pitchFamily="34" charset="0"/>
              </a:rPr>
              <a:t>Sampling</a:t>
            </a:r>
            <a:endParaRPr lang="en-GB" sz="1600" dirty="0">
              <a:latin typeface="Arial" panose="020B0604020202020204" pitchFamily="34" charset="0"/>
              <a:cs typeface="Arial" panose="020B0604020202020204"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060" y="3580763"/>
            <a:ext cx="1598187" cy="106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208179E3-8B53-4FC1-BC63-8845A19F4910}"/>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22" name="Rectangle 17">
            <a:extLst>
              <a:ext uri="{FF2B5EF4-FFF2-40B4-BE49-F238E27FC236}">
                <a16:creationId xmlns:a16="http://schemas.microsoft.com/office/drawing/2014/main" id="{FEEADA59-2BD8-49FA-BCC4-438B9B472646}"/>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Activities collected in a sample </a:t>
            </a:r>
            <a:endParaRPr lang="en-US" sz="1800" b="1" dirty="0">
              <a:solidFill>
                <a:schemeClr val="bg1"/>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BAC5CC2-A03F-4301-BEBF-5ACFE61C072E}"/>
                  </a:ext>
                </a:extLst>
              </p:cNvPr>
              <p:cNvSpPr txBox="1"/>
              <p:nvPr/>
            </p:nvSpPr>
            <p:spPr>
              <a:xfrm>
                <a:off x="4869839" y="3748208"/>
                <a:ext cx="3632811" cy="731867"/>
              </a:xfrm>
              <a:prstGeom prst="rect">
                <a:avLst/>
              </a:prstGeom>
              <a:noFill/>
              <a:ln w="127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cs typeface="Arial" panose="020B0604020202020204" pitchFamily="34" charset="0"/>
                            </a:rPr>
                          </m:ctrlPr>
                        </m:dPr>
                        <m:e>
                          <m:eqArr>
                            <m:eqArrPr>
                              <m:ctrlPr>
                                <a:rPr lang="en-US" sz="1600" i="1">
                                  <a:latin typeface="Cambria Math" panose="02040503050406030204" pitchFamily="18" charset="0"/>
                                </a:rPr>
                              </m:ctrlPr>
                            </m:eqArrPr>
                            <m:e>
                              <m:r>
                                <a:rPr lang="en-US" sz="1600" i="1">
                                  <a:latin typeface="Cambria Math" panose="02040503050406030204" pitchFamily="18" charset="0"/>
                                </a:rPr>
                                <m:t>𝑅</m:t>
                              </m:r>
                              <m:d>
                                <m:dPr>
                                  <m:ctrlPr>
                                    <a:rPr lang="en-GB" sz="1600" i="1">
                                      <a:latin typeface="Cambria Math" panose="02040503050406030204" pitchFamily="18" charset="0"/>
                                    </a:rPr>
                                  </m:ctrlPr>
                                </m:dPr>
                                <m:e>
                                  <m:r>
                                    <a:rPr lang="en-US" sz="1600" i="1">
                                      <a:latin typeface="Cambria Math"/>
                                    </a:rPr>
                                    <m:t>𝑡</m:t>
                                  </m:r>
                                </m:e>
                              </m:d>
                              <m:r>
                                <a:rPr lang="en-US" sz="1600" i="1">
                                  <a:latin typeface="Cambria Math"/>
                                </a:rPr>
                                <m:t>=</m:t>
                              </m:r>
                              <m:r>
                                <a:rPr lang="en-US" sz="1600" i="1">
                                  <a:latin typeface="Cambria Math" panose="02040503050406030204" pitchFamily="18" charset="0"/>
                                </a:rPr>
                                <m:t>𝑅</m:t>
                              </m:r>
                              <m:d>
                                <m:dPr>
                                  <m:ctrlPr>
                                    <a:rPr lang="en-GB" sz="1600" i="1">
                                      <a:latin typeface="Cambria Math" panose="02040503050406030204" pitchFamily="18" charset="0"/>
                                    </a:rPr>
                                  </m:ctrlPr>
                                </m:dPr>
                                <m:e>
                                  <m:r>
                                    <a:rPr lang="en-US" sz="1600" i="1">
                                      <a:latin typeface="Cambria Math"/>
                                    </a:rPr>
                                    <m:t>0</m:t>
                                  </m:r>
                                </m:e>
                              </m:d>
                              <m:sSup>
                                <m:sSupPr>
                                  <m:ctrlPr>
                                    <a:rPr lang="en-GB" sz="1600" i="1">
                                      <a:latin typeface="Cambria Math" panose="02040503050406030204" pitchFamily="18" charset="0"/>
                                    </a:rPr>
                                  </m:ctrlPr>
                                </m:sSupPr>
                                <m:e>
                                  <m:r>
                                    <a:rPr lang="en-US" sz="1600" i="1">
                                      <a:latin typeface="Cambria Math"/>
                                    </a:rPr>
                                    <m:t>𝑒</m:t>
                                  </m:r>
                                </m:e>
                                <m:sup>
                                  <m:r>
                                    <a:rPr lang="en-US" sz="1600" i="1">
                                      <a:latin typeface="Cambria Math"/>
                                    </a:rPr>
                                    <m:t>−</m:t>
                                  </m:r>
                                  <m:d>
                                    <m:dPr>
                                      <m:ctrlPr>
                                        <a:rPr lang="en-US"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2</m:t>
                                          </m:r>
                                        </m:sub>
                                      </m:sSub>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1</m:t>
                                          </m:r>
                                        </m:sub>
                                      </m:sSub>
                                    </m:e>
                                  </m:d>
                                  <m:r>
                                    <a:rPr lang="en-US" sz="1600" i="1">
                                      <a:latin typeface="Cambria Math"/>
                                    </a:rPr>
                                    <m:t>𝑡</m:t>
                                  </m:r>
                                </m:sup>
                              </m:sSup>
                              <m:r>
                                <m:rPr>
                                  <m:nor/>
                                </m:rPr>
                                <a:rPr lang="en-GB" sz="1600" dirty="0"/>
                                <m:t>;               </m:t>
                              </m:r>
                              <m:r>
                                <a:rPr lang="en-US" sz="1600" i="1">
                                  <a:latin typeface="Cambria Math"/>
                                </a:rPr>
                                <m:t>𝑡</m:t>
                              </m:r>
                              <m:r>
                                <a:rPr lang="en-US" sz="1600" i="1">
                                  <a:latin typeface="Cambria Math"/>
                                </a:rPr>
                                <m:t>&lt;</m:t>
                              </m:r>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e>
                              <m:sSub>
                                <m:sSubPr>
                                  <m:ctrlPr>
                                    <a:rPr lang="en-GB" sz="1600" i="1">
                                      <a:latin typeface="Cambria Math" panose="02040503050406030204" pitchFamily="18" charset="0"/>
                                    </a:rPr>
                                  </m:ctrlPr>
                                </m:sSubPr>
                                <m:e>
                                  <m:r>
                                    <a:rPr lang="en-US" sz="1600" i="1">
                                      <a:latin typeface="Cambria Math"/>
                                    </a:rPr>
                                    <m:t>𝑅</m:t>
                                  </m:r>
                                </m:e>
                                <m:sub>
                                  <m:r>
                                    <a:rPr lang="en-US" sz="1600" i="1">
                                      <a:latin typeface="Cambria Math" panose="02040503050406030204" pitchFamily="18" charset="0"/>
                                    </a:rPr>
                                    <m:t>𝑠</m:t>
                                  </m:r>
                                </m:sub>
                              </m:sSub>
                              <m:d>
                                <m:dPr>
                                  <m:ctrlPr>
                                    <a:rPr lang="en-GB" sz="1600" i="1">
                                      <a:latin typeface="Cambria Math" panose="02040503050406030204" pitchFamily="18" charset="0"/>
                                    </a:rPr>
                                  </m:ctrlPr>
                                </m:dPr>
                                <m:e>
                                  <m:r>
                                    <a:rPr lang="en-US" sz="1600" i="1">
                                      <a:latin typeface="Cambria Math"/>
                                    </a:rPr>
                                    <m:t>𝑡</m:t>
                                  </m:r>
                                </m:e>
                              </m:d>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𝑅</m:t>
                                  </m:r>
                                </m:e>
                                <m:sub>
                                  <m:r>
                                    <a:rPr lang="en-US" sz="1600" i="1">
                                      <a:latin typeface="Cambria Math" panose="02040503050406030204" pitchFamily="18" charset="0"/>
                                    </a:rPr>
                                    <m:t>𝑠</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d>
                              <m:sSup>
                                <m:sSupPr>
                                  <m:ctrlPr>
                                    <a:rPr lang="en-GB" sz="1600" i="1">
                                      <a:latin typeface="Cambria Math" panose="02040503050406030204" pitchFamily="18" charset="0"/>
                                    </a:rPr>
                                  </m:ctrlPr>
                                </m:sSupPr>
                                <m:e>
                                  <m:r>
                                    <a:rPr lang="en-US" sz="1600" i="1">
                                      <a:latin typeface="Cambria Math"/>
                                    </a:rPr>
                                    <m:t>𝑒</m:t>
                                  </m:r>
                                </m:e>
                                <m:sup>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2</m:t>
                                      </m:r>
                                    </m:sub>
                                  </m:sSub>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𝜆</m:t>
                                      </m:r>
                                    </m:e>
                                    <m:sub>
                                      <m:r>
                                        <a:rPr lang="en-US" sz="1600" i="1">
                                          <a:latin typeface="Cambria Math"/>
                                        </a:rPr>
                                        <m:t>1</m:t>
                                      </m:r>
                                    </m:sub>
                                  </m:sSub>
                                  <m:r>
                                    <a:rPr lang="en-US" sz="1600" i="1">
                                      <a:latin typeface="Cambria Math"/>
                                    </a:rPr>
                                    <m:t>)(</m:t>
                                  </m:r>
                                  <m:r>
                                    <a:rPr lang="en-US" sz="1600" i="1">
                                      <a:latin typeface="Cambria Math"/>
                                    </a:rPr>
                                    <m:t>𝑡</m:t>
                                  </m:r>
                                  <m:r>
                                    <a:rPr lang="en-US" sz="1600" i="1">
                                      <a:latin typeface="Cambria Math"/>
                                    </a:rPr>
                                    <m:t>−</m:t>
                                  </m:r>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r>
                                    <a:rPr lang="en-US" sz="1600" i="1">
                                      <a:latin typeface="Cambria Math"/>
                                    </a:rPr>
                                    <m:t>)</m:t>
                                  </m:r>
                                </m:sup>
                              </m:sSup>
                              <m:r>
                                <m:rPr>
                                  <m:nor/>
                                </m:rPr>
                                <a:rPr lang="en-GB" sz="1600" dirty="0"/>
                                <m:t>;  </m:t>
                              </m:r>
                              <m:r>
                                <a:rPr lang="en-US" sz="1600" i="1">
                                  <a:latin typeface="Cambria Math"/>
                                </a:rPr>
                                <m:t>𝑡</m:t>
                              </m:r>
                              <m:r>
                                <a:rPr lang="en-US" sz="1600" i="1">
                                  <a:latin typeface="Cambria Math"/>
                                </a:rPr>
                                <m:t>&gt;</m:t>
                              </m:r>
                              <m:sSub>
                                <m:sSubPr>
                                  <m:ctrlPr>
                                    <a:rPr lang="en-GB" sz="1600" i="1">
                                      <a:latin typeface="Cambria Math" panose="02040503050406030204" pitchFamily="18" charset="0"/>
                                    </a:rPr>
                                  </m:ctrlPr>
                                </m:sSubPr>
                                <m:e>
                                  <m:r>
                                    <a:rPr lang="en-US" sz="1600" i="1">
                                      <a:latin typeface="Cambria Math"/>
                                    </a:rPr>
                                    <m:t>𝑡</m:t>
                                  </m:r>
                                </m:e>
                                <m:sub>
                                  <m:r>
                                    <a:rPr lang="en-US" sz="1600" i="1">
                                      <a:latin typeface="Cambria Math"/>
                                    </a:rPr>
                                    <m:t>2</m:t>
                                  </m:r>
                                </m:sub>
                              </m:sSub>
                            </m:e>
                          </m:eqArr>
                        </m:e>
                      </m:d>
                    </m:oMath>
                  </m:oMathPara>
                </a14:m>
                <a:endParaRPr lang="en-GB" sz="16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BAC5CC2-A03F-4301-BEBF-5ACFE61C072E}"/>
                  </a:ext>
                </a:extLst>
              </p:cNvPr>
              <p:cNvSpPr txBox="1">
                <a:spLocks noRot="1" noChangeAspect="1" noMove="1" noResize="1" noEditPoints="1" noAdjustHandles="1" noChangeArrowheads="1" noChangeShapeType="1" noTextEdit="1"/>
              </p:cNvSpPr>
              <p:nvPr/>
            </p:nvSpPr>
            <p:spPr>
              <a:xfrm>
                <a:off x="4869839" y="3748208"/>
                <a:ext cx="3632811" cy="731867"/>
              </a:xfrm>
              <a:prstGeom prst="rect">
                <a:avLst/>
              </a:prstGeom>
              <a:blipFill>
                <a:blip r:embed="rId7"/>
                <a:stretch>
                  <a:fillRect/>
                </a:stretch>
              </a:blipFill>
              <a:ln w="12700">
                <a:solidFill>
                  <a:schemeClr val="accent1"/>
                </a:solidFill>
              </a:ln>
            </p:spPr>
            <p:txBody>
              <a:bodyPr/>
              <a:lstStyle/>
              <a:p>
                <a:r>
                  <a:rPr lang="en-GB">
                    <a:noFill/>
                  </a:rPr>
                  <a:t> </a:t>
                </a:r>
              </a:p>
            </p:txBody>
          </p:sp>
        </mc:Fallback>
      </mc:AlternateContent>
      <p:sp>
        <p:nvSpPr>
          <p:cNvPr id="16" name="TextBox 15">
            <a:extLst>
              <a:ext uri="{FF2B5EF4-FFF2-40B4-BE49-F238E27FC236}">
                <a16:creationId xmlns:a16="http://schemas.microsoft.com/office/drawing/2014/main" id="{76D6B8FB-AE77-46BA-B6CA-8571AF44FFDE}"/>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custDataLst>
      <p:tags r:id="rId1"/>
    </p:custDataLst>
    <p:extLst>
      <p:ext uri="{BB962C8B-B14F-4D97-AF65-F5344CB8AC3E}">
        <p14:creationId xmlns:p14="http://schemas.microsoft.com/office/powerpoint/2010/main" val="715085864"/>
      </p:ext>
    </p:extLst>
  </p:cSld>
  <p:clrMapOvr>
    <a:masterClrMapping/>
  </p:clrMapOvr>
  <mc:AlternateContent xmlns:mc="http://schemas.openxmlformats.org/markup-compatibility/2006" xmlns:p14="http://schemas.microsoft.com/office/powerpoint/2010/main">
    <mc:Choice Requires="p14">
      <p:transition spd="slow" p14:dur="2000" advTm="57525"/>
    </mc:Choice>
    <mc:Fallback xmlns="">
      <p:transition spd="slow" advTm="5752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E3666A-0D1B-0B44-8ED8-D13FA5DA502C}"/>
              </a:ext>
            </a:extLst>
          </p:cNvPr>
          <p:cNvSpPr txBox="1"/>
          <p:nvPr/>
        </p:nvSpPr>
        <p:spPr>
          <a:xfrm>
            <a:off x="484465" y="881743"/>
            <a:ext cx="8428947" cy="203132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Isotopic ratios and associated uncertainties are dependent on not only concentrations but also their uncertainties and covariances.</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Ratios of two random variables can be estimated by high-order Taylor terms due to the non-linear model, and are dependent on uncertainties of the denominators.</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For low level samples, it is better to use the Monte-Carlo method estimating isotopic ratios and their uncertainties based on activities measured in the sample or associated peak counts directly.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D69F86-5BD2-49A7-B189-10CF40A45EEE}"/>
                  </a:ext>
                </a:extLst>
              </p:cNvPr>
              <p:cNvSpPr txBox="1"/>
              <p:nvPr/>
            </p:nvSpPr>
            <p:spPr>
              <a:xfrm>
                <a:off x="484465" y="3018123"/>
                <a:ext cx="8428947" cy="1620957"/>
              </a:xfrm>
              <a:prstGeom prst="rect">
                <a:avLst/>
              </a:prstGeom>
              <a:noFill/>
              <a:ln w="12700">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Non-linear model of the ratio of random variables: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Nominal (linear model):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b="0" i="1" smtClean="0">
                                <a:latin typeface="Cambria Math" panose="02040503050406030204" pitchFamily="18" charset="0"/>
                              </a:rPr>
                              <m:t>2</m:t>
                            </m:r>
                          </m:sub>
                        </m:sSub>
                      </m:num>
                      <m:den>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den>
                    </m:f>
                    <m:r>
                      <a:rPr lang="en-US" sz="1600" i="1">
                        <a:latin typeface="Cambria Math" panose="02040503050406030204" pitchFamily="18" charset="0"/>
                      </a:rPr>
                      <m:t>,</m:t>
                    </m:r>
                    <m:r>
                      <a:rPr lang="en-US" sz="1600" i="1">
                        <a:latin typeface="Cambria Math" panose="02040503050406030204" pitchFamily="18" charset="0"/>
                      </a:rPr>
                      <m:t>𝑢</m:t>
                    </m:r>
                    <m:d>
                      <m:dPr>
                        <m:ctrlPr>
                          <a:rPr lang="en-GB"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0</m:t>
                            </m:r>
                          </m:sub>
                        </m:sSub>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0</m:t>
                        </m:r>
                      </m:sub>
                    </m:sSub>
                    <m:r>
                      <a:rPr lang="en-US" sz="1600" i="1">
                        <a:latin typeface="Cambria Math" panose="02040503050406030204" pitchFamily="18" charset="0"/>
                      </a:rPr>
                      <m:t>(</m:t>
                    </m:r>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US" sz="1600" i="1">
                                <a:latin typeface="Cambria Math" panose="02040503050406030204" pitchFamily="18" charset="0"/>
                              </a:rPr>
                              <m:t>𝑢</m:t>
                            </m:r>
                          </m:e>
                          <m:sup>
                            <m:r>
                              <a:rPr lang="en-US" sz="1600" i="1">
                                <a:latin typeface="Cambria Math" panose="02040503050406030204" pitchFamily="18" charset="0"/>
                              </a:rPr>
                              <m:t>2</m:t>
                            </m:r>
                          </m:sup>
                        </m:sSup>
                        <m:r>
                          <a:rPr lang="en-US"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num>
                      <m:den>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2</m:t>
                            </m:r>
                          </m:sup>
                        </m:sSubSup>
                      </m:den>
                    </m:f>
                    <m:r>
                      <a:rPr lang="en-US" sz="1600" i="1">
                        <a:latin typeface="Cambria Math" panose="02040503050406030204" pitchFamily="18" charset="0"/>
                      </a:rPr>
                      <m:t>+</m:t>
                    </m:r>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US" sz="1600" i="1">
                                <a:latin typeface="Cambria Math" panose="02040503050406030204" pitchFamily="18" charset="0"/>
                              </a:rPr>
                              <m:t>𝑢</m:t>
                            </m:r>
                          </m:e>
                          <m:sup>
                            <m:r>
                              <a:rPr lang="en-US" sz="1600" i="1">
                                <a:latin typeface="Cambria Math" panose="02040503050406030204" pitchFamily="18" charset="0"/>
                              </a:rPr>
                              <m:t>2</m:t>
                            </m:r>
                          </m:sup>
                        </m:sSup>
                        <m:r>
                          <a:rPr lang="en-US"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b="0" i="1" smtClean="0">
                                <a:latin typeface="Cambria Math" panose="02040503050406030204" pitchFamily="18" charset="0"/>
                              </a:rPr>
                              <m:t>2</m:t>
                            </m:r>
                          </m:sub>
                        </m:sSub>
                        <m:r>
                          <a:rPr lang="en-US" sz="1600" i="1">
                            <a:latin typeface="Cambria Math" panose="02040503050406030204" pitchFamily="18" charset="0"/>
                          </a:rPr>
                          <m:t>)</m:t>
                        </m:r>
                      </m:num>
                      <m:den>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𝑐</m:t>
                            </m:r>
                          </m:e>
                          <m:sub>
                            <m:r>
                              <a:rPr lang="en-US" sz="1600" b="0" i="1" smtClean="0">
                                <a:latin typeface="Cambria Math" panose="02040503050406030204" pitchFamily="18" charset="0"/>
                              </a:rPr>
                              <m:t>2</m:t>
                            </m:r>
                          </m:sub>
                          <m:sup>
                            <m:r>
                              <a:rPr lang="en-US" sz="1600" b="0" i="1" smtClean="0">
                                <a:latin typeface="Cambria Math" panose="02040503050406030204" pitchFamily="18" charset="0"/>
                              </a:rPr>
                              <m:t>2</m:t>
                            </m:r>
                          </m:sup>
                        </m:sSubSup>
                      </m:den>
                    </m:f>
                    <m:r>
                      <a:rPr lang="en-US" sz="1600" i="1">
                        <a:latin typeface="Cambria Math" panose="02040503050406030204" pitchFamily="18" charset="0"/>
                      </a:rPr>
                      <m:t>−2</m:t>
                    </m:r>
                    <m:f>
                      <m:fPr>
                        <m:ctrlPr>
                          <a:rPr lang="en-GB" sz="1600" i="1">
                            <a:latin typeface="Cambria Math" panose="02040503050406030204" pitchFamily="18" charset="0"/>
                          </a:rPr>
                        </m:ctrlPr>
                      </m:fPr>
                      <m:num>
                        <m:r>
                          <a:rPr lang="en-US" sz="1600" i="1">
                            <a:latin typeface="Cambria Math" panose="02040503050406030204" pitchFamily="18" charset="0"/>
                          </a:rPr>
                          <m:t>𝐶𝑂𝑉</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num>
                      <m:den>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den>
                    </m:f>
                    <m:r>
                      <a:rPr lang="en-US" sz="1600" i="1">
                        <a:latin typeface="Cambria Math" panose="02040503050406030204" pitchFamily="18" charset="0"/>
                      </a:rPr>
                      <m:t>)</m:t>
                    </m:r>
                  </m:oMath>
                </a14:m>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Bias: </a:t>
                </a:r>
                <a14:m>
                  <m:oMath xmlns:m="http://schemas.openxmlformats.org/officeDocument/2006/math">
                    <m:r>
                      <m:rPr>
                        <m:sty m:val="p"/>
                      </m:rPr>
                      <a:rPr lang="en-US" sz="1600" b="0" i="0" smtClean="0">
                        <a:latin typeface="Cambria Math" panose="02040503050406030204" pitchFamily="18" charset="0"/>
                      </a:rPr>
                      <m:t>r</m:t>
                    </m:r>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0</m:t>
                        </m:r>
                      </m:sub>
                    </m:sSub>
                    <m:r>
                      <a:rPr lang="en-GB" sz="1600" i="1">
                        <a:latin typeface="Cambria Math" panose="02040503050406030204" pitchFamily="18" charset="0"/>
                      </a:rPr>
                      <m:t>(1+</m:t>
                    </m:r>
                    <m:f>
                      <m:fPr>
                        <m:ctrlPr>
                          <a:rPr lang="en-GB" sz="1600" i="1" smtClean="0">
                            <a:solidFill>
                              <a:srgbClr val="0070C0"/>
                            </a:solidFill>
                            <a:latin typeface="Cambria Math" panose="02040503050406030204" pitchFamily="18" charset="0"/>
                          </a:rPr>
                        </m:ctrlPr>
                      </m:fPr>
                      <m:num>
                        <m:sSup>
                          <m:sSupPr>
                            <m:ctrlPr>
                              <a:rPr lang="en-GB" sz="1600" i="1">
                                <a:solidFill>
                                  <a:srgbClr val="0070C0"/>
                                </a:solidFill>
                                <a:latin typeface="Cambria Math" panose="02040503050406030204" pitchFamily="18" charset="0"/>
                              </a:rPr>
                            </m:ctrlPr>
                          </m:sSupPr>
                          <m:e>
                            <m:r>
                              <a:rPr lang="en-GB" sz="1600" i="1">
                                <a:solidFill>
                                  <a:srgbClr val="0070C0"/>
                                </a:solidFill>
                                <a:latin typeface="Cambria Math" panose="02040503050406030204" pitchFamily="18" charset="0"/>
                              </a:rPr>
                              <m:t>𝑢</m:t>
                            </m:r>
                          </m:e>
                          <m:sup>
                            <m:r>
                              <a:rPr lang="en-GB" sz="1600" i="1">
                                <a:solidFill>
                                  <a:srgbClr val="0070C0"/>
                                </a:solidFill>
                                <a:latin typeface="Cambria Math" panose="02040503050406030204" pitchFamily="18" charset="0"/>
                              </a:rPr>
                              <m:t>2</m:t>
                            </m:r>
                          </m:sup>
                        </m:sSup>
                        <m:r>
                          <a:rPr lang="en-GB" sz="1600" i="1">
                            <a:solidFill>
                              <a:srgbClr val="0070C0"/>
                            </a:solidFill>
                            <a:latin typeface="Cambria Math" panose="02040503050406030204" pitchFamily="18" charset="0"/>
                          </a:rPr>
                          <m:t>(</m:t>
                        </m:r>
                        <m:sSub>
                          <m:sSubPr>
                            <m:ctrlPr>
                              <a:rPr lang="en-GB" sz="1600" i="1">
                                <a:solidFill>
                                  <a:srgbClr val="0070C0"/>
                                </a:solidFill>
                                <a:latin typeface="Cambria Math" panose="02040503050406030204" pitchFamily="18" charset="0"/>
                              </a:rPr>
                            </m:ctrlPr>
                          </m:sSubPr>
                          <m:e>
                            <m:r>
                              <a:rPr lang="en-US" sz="1600" b="0" i="1" smtClean="0">
                                <a:solidFill>
                                  <a:srgbClr val="0070C0"/>
                                </a:solidFill>
                                <a:latin typeface="Cambria Math" panose="02040503050406030204" pitchFamily="18" charset="0"/>
                              </a:rPr>
                              <m:t>𝑐</m:t>
                            </m:r>
                          </m:e>
                          <m:sub>
                            <m:r>
                              <a:rPr lang="en-US" sz="1600" i="1">
                                <a:solidFill>
                                  <a:srgbClr val="0070C0"/>
                                </a:solidFill>
                                <a:latin typeface="Cambria Math" panose="02040503050406030204" pitchFamily="18" charset="0"/>
                              </a:rPr>
                              <m:t>1</m:t>
                            </m:r>
                          </m:sub>
                        </m:sSub>
                        <m:r>
                          <a:rPr lang="en-US" sz="1600" i="1">
                            <a:solidFill>
                              <a:srgbClr val="0070C0"/>
                            </a:solidFill>
                            <a:latin typeface="Cambria Math" panose="02040503050406030204" pitchFamily="18" charset="0"/>
                          </a:rPr>
                          <m:t>)</m:t>
                        </m:r>
                      </m:num>
                      <m:den>
                        <m:sSubSup>
                          <m:sSubSupPr>
                            <m:ctrlPr>
                              <a:rPr lang="en-GB" sz="1600" i="1">
                                <a:solidFill>
                                  <a:srgbClr val="0070C0"/>
                                </a:solidFill>
                                <a:latin typeface="Cambria Math" panose="02040503050406030204" pitchFamily="18" charset="0"/>
                              </a:rPr>
                            </m:ctrlPr>
                          </m:sSubSupPr>
                          <m:e>
                            <m:r>
                              <a:rPr lang="en-US" sz="1600" b="0" i="1" smtClean="0">
                                <a:solidFill>
                                  <a:srgbClr val="0070C0"/>
                                </a:solidFill>
                                <a:latin typeface="Cambria Math" panose="02040503050406030204" pitchFamily="18" charset="0"/>
                              </a:rPr>
                              <m:t>𝑐</m:t>
                            </m:r>
                          </m:e>
                          <m:sub>
                            <m:r>
                              <a:rPr lang="en-US" sz="1600" i="1">
                                <a:solidFill>
                                  <a:srgbClr val="0070C0"/>
                                </a:solidFill>
                                <a:latin typeface="Cambria Math" panose="02040503050406030204" pitchFamily="18" charset="0"/>
                              </a:rPr>
                              <m:t>1</m:t>
                            </m:r>
                          </m:sub>
                          <m:sup>
                            <m:r>
                              <a:rPr lang="en-US" sz="1600" i="1">
                                <a:solidFill>
                                  <a:srgbClr val="0070C0"/>
                                </a:solidFill>
                                <a:latin typeface="Cambria Math" panose="02040503050406030204" pitchFamily="18" charset="0"/>
                              </a:rPr>
                              <m:t>2</m:t>
                            </m:r>
                          </m:sup>
                        </m:sSubSup>
                      </m:den>
                    </m:f>
                    <m:r>
                      <a:rPr lang="en-US" sz="1600" i="1">
                        <a:solidFill>
                          <a:srgbClr val="0070C0"/>
                        </a:solidFill>
                        <a:latin typeface="Cambria Math" panose="02040503050406030204" pitchFamily="18" charset="0"/>
                      </a:rPr>
                      <m:t>−</m:t>
                    </m:r>
                    <m:f>
                      <m:fPr>
                        <m:ctrlPr>
                          <a:rPr lang="en-GB" sz="1600" i="1">
                            <a:solidFill>
                              <a:srgbClr val="0070C0"/>
                            </a:solidFill>
                            <a:latin typeface="Cambria Math" panose="02040503050406030204" pitchFamily="18" charset="0"/>
                          </a:rPr>
                        </m:ctrlPr>
                      </m:fPr>
                      <m:num>
                        <m:r>
                          <a:rPr lang="en-US" sz="1600" i="1">
                            <a:solidFill>
                              <a:srgbClr val="0070C0"/>
                            </a:solidFill>
                            <a:latin typeface="Cambria Math" panose="02040503050406030204" pitchFamily="18" charset="0"/>
                          </a:rPr>
                          <m:t>𝐶𝑂𝑉</m:t>
                        </m:r>
                        <m:d>
                          <m:dPr>
                            <m:ctrlPr>
                              <a:rPr lang="en-GB" sz="1600" i="1">
                                <a:solidFill>
                                  <a:srgbClr val="0070C0"/>
                                </a:solidFill>
                                <a:latin typeface="Cambria Math" panose="02040503050406030204" pitchFamily="18" charset="0"/>
                              </a:rPr>
                            </m:ctrlPr>
                          </m:dPr>
                          <m:e>
                            <m:sSub>
                              <m:sSubPr>
                                <m:ctrlPr>
                                  <a:rPr lang="en-GB" sz="1600" i="1">
                                    <a:solidFill>
                                      <a:srgbClr val="0070C0"/>
                                    </a:solidFill>
                                    <a:latin typeface="Cambria Math" panose="02040503050406030204" pitchFamily="18" charset="0"/>
                                  </a:rPr>
                                </m:ctrlPr>
                              </m:sSubPr>
                              <m:e>
                                <m:r>
                                  <a:rPr lang="en-US" sz="1600" b="0" i="1" smtClean="0">
                                    <a:solidFill>
                                      <a:srgbClr val="0070C0"/>
                                    </a:solidFill>
                                    <a:latin typeface="Cambria Math" panose="02040503050406030204" pitchFamily="18" charset="0"/>
                                  </a:rPr>
                                  <m:t>𝑐</m:t>
                                </m:r>
                              </m:e>
                              <m:sub>
                                <m:r>
                                  <a:rPr lang="en-US" sz="1600" i="1">
                                    <a:solidFill>
                                      <a:srgbClr val="0070C0"/>
                                    </a:solidFill>
                                    <a:latin typeface="Cambria Math" panose="02040503050406030204" pitchFamily="18" charset="0"/>
                                  </a:rPr>
                                  <m:t>1</m:t>
                                </m:r>
                              </m:sub>
                            </m:sSub>
                            <m:r>
                              <a:rPr lang="en-US" sz="1600" i="1">
                                <a:solidFill>
                                  <a:srgbClr val="0070C0"/>
                                </a:solidFill>
                                <a:latin typeface="Cambria Math" panose="02040503050406030204" pitchFamily="18" charset="0"/>
                              </a:rPr>
                              <m:t>,</m:t>
                            </m:r>
                            <m:sSub>
                              <m:sSubPr>
                                <m:ctrlPr>
                                  <a:rPr lang="en-GB" sz="1600" i="1">
                                    <a:solidFill>
                                      <a:srgbClr val="0070C0"/>
                                    </a:solidFill>
                                    <a:latin typeface="Cambria Math" panose="02040503050406030204" pitchFamily="18" charset="0"/>
                                  </a:rPr>
                                </m:ctrlPr>
                              </m:sSubPr>
                              <m:e>
                                <m:r>
                                  <a:rPr lang="en-US" sz="1600" b="0" i="1" smtClean="0">
                                    <a:solidFill>
                                      <a:srgbClr val="0070C0"/>
                                    </a:solidFill>
                                    <a:latin typeface="Cambria Math" panose="02040503050406030204" pitchFamily="18" charset="0"/>
                                  </a:rPr>
                                  <m:t>𝑐</m:t>
                                </m:r>
                              </m:e>
                              <m:sub>
                                <m:r>
                                  <a:rPr lang="en-US" sz="1600" i="1">
                                    <a:solidFill>
                                      <a:srgbClr val="0070C0"/>
                                    </a:solidFill>
                                    <a:latin typeface="Cambria Math" panose="02040503050406030204" pitchFamily="18" charset="0"/>
                                  </a:rPr>
                                  <m:t>2</m:t>
                                </m:r>
                              </m:sub>
                            </m:sSub>
                          </m:e>
                        </m:d>
                      </m:num>
                      <m:den>
                        <m:sSub>
                          <m:sSubPr>
                            <m:ctrlPr>
                              <a:rPr lang="en-GB" sz="1600" i="1">
                                <a:solidFill>
                                  <a:srgbClr val="0070C0"/>
                                </a:solidFill>
                                <a:latin typeface="Cambria Math" panose="02040503050406030204" pitchFamily="18" charset="0"/>
                              </a:rPr>
                            </m:ctrlPr>
                          </m:sSubPr>
                          <m:e>
                            <m:r>
                              <a:rPr lang="en-US" sz="1600" b="0" i="1" smtClean="0">
                                <a:solidFill>
                                  <a:srgbClr val="0070C0"/>
                                </a:solidFill>
                                <a:latin typeface="Cambria Math" panose="02040503050406030204" pitchFamily="18" charset="0"/>
                              </a:rPr>
                              <m:t>𝑐</m:t>
                            </m:r>
                          </m:e>
                          <m:sub>
                            <m:r>
                              <a:rPr lang="en-US" sz="1600" i="1">
                                <a:solidFill>
                                  <a:srgbClr val="0070C0"/>
                                </a:solidFill>
                                <a:latin typeface="Cambria Math" panose="02040503050406030204" pitchFamily="18" charset="0"/>
                              </a:rPr>
                              <m:t>1</m:t>
                            </m:r>
                          </m:sub>
                        </m:sSub>
                        <m:sSub>
                          <m:sSubPr>
                            <m:ctrlPr>
                              <a:rPr lang="en-GB" sz="1600" i="1">
                                <a:solidFill>
                                  <a:srgbClr val="0070C0"/>
                                </a:solidFill>
                                <a:latin typeface="Cambria Math" panose="02040503050406030204" pitchFamily="18" charset="0"/>
                              </a:rPr>
                            </m:ctrlPr>
                          </m:sSubPr>
                          <m:e>
                            <m:r>
                              <a:rPr lang="en-US" sz="1600" b="0" i="1" smtClean="0">
                                <a:solidFill>
                                  <a:srgbClr val="0070C0"/>
                                </a:solidFill>
                                <a:latin typeface="Cambria Math" panose="02040503050406030204" pitchFamily="18" charset="0"/>
                              </a:rPr>
                              <m:t>𝑐</m:t>
                            </m:r>
                          </m:e>
                          <m:sub>
                            <m:r>
                              <a:rPr lang="en-US" sz="1600" i="1">
                                <a:solidFill>
                                  <a:srgbClr val="0070C0"/>
                                </a:solidFill>
                                <a:latin typeface="Cambria Math" panose="02040503050406030204" pitchFamily="18" charset="0"/>
                              </a:rPr>
                              <m:t>2</m:t>
                            </m:r>
                          </m:sub>
                        </m:sSub>
                      </m:den>
                    </m:f>
                    <m:r>
                      <a:rPr lang="en-GB" sz="1600" i="1">
                        <a:latin typeface="Cambria Math" panose="02040503050406030204" pitchFamily="18" charset="0"/>
                      </a:rPr>
                      <m:t>)</m:t>
                    </m:r>
                  </m:oMath>
                </a14:m>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Variance: </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𝑢</m:t>
                        </m:r>
                      </m:e>
                      <m:sup>
                        <m:r>
                          <a:rPr lang="en-GB" sz="1600" i="1">
                            <a:latin typeface="Cambria Math" panose="02040503050406030204" pitchFamily="18" charset="0"/>
                          </a:rPr>
                          <m:t>2</m:t>
                        </m:r>
                      </m:sup>
                    </m:sSup>
                    <m:r>
                      <a:rPr lang="en-GB" sz="1600" i="1">
                        <a:latin typeface="Cambria Math" panose="02040503050406030204" pitchFamily="18" charset="0"/>
                      </a:rPr>
                      <m:t>(</m:t>
                    </m:r>
                    <m:r>
                      <a:rPr lang="en-US" sz="1600" i="1">
                        <a:latin typeface="Cambria Math" panose="02040503050406030204" pitchFamily="18" charset="0"/>
                      </a:rPr>
                      <m:t>𝑟</m:t>
                    </m:r>
                    <m:r>
                      <a:rPr lang="en-US" sz="1600" i="1">
                        <a:latin typeface="Cambria Math" panose="02040503050406030204" pitchFamily="18" charset="0"/>
                      </a:rPr>
                      <m:t>)=</m:t>
                    </m:r>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𝑟</m:t>
                        </m:r>
                      </m:e>
                      <m:sub>
                        <m:r>
                          <a:rPr lang="en-US" sz="1600" b="0" i="1" smtClean="0">
                            <a:latin typeface="Cambria Math" panose="02040503050406030204" pitchFamily="18" charset="0"/>
                          </a:rPr>
                          <m:t>0</m:t>
                        </m:r>
                      </m:sub>
                      <m:sup>
                        <m:r>
                          <a:rPr lang="en-US" sz="1600" b="0" i="1" smtClean="0">
                            <a:latin typeface="Cambria Math" panose="02040503050406030204" pitchFamily="18" charset="0"/>
                          </a:rPr>
                          <m:t>2</m:t>
                        </m:r>
                      </m:sup>
                    </m:sSubSup>
                    <m:r>
                      <a:rPr lang="en-GB" sz="1600" i="1" smtClean="0">
                        <a:latin typeface="Cambria Math" panose="02040503050406030204" pitchFamily="18" charset="0"/>
                      </a:rPr>
                      <m:t> </m:t>
                    </m:r>
                    <m:r>
                      <a:rPr lang="en-US" sz="1600" i="1">
                        <a:latin typeface="Cambria Math" panose="02040503050406030204" pitchFamily="18" charset="0"/>
                      </a:rPr>
                      <m:t>(</m:t>
                    </m:r>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rPr>
                              <m:t>𝑢</m:t>
                            </m:r>
                          </m:e>
                          <m:sup>
                            <m:r>
                              <a:rPr lang="en-GB" sz="1600" i="1">
                                <a:latin typeface="Cambria Math" panose="02040503050406030204" pitchFamily="18" charset="0"/>
                              </a:rPr>
                              <m:t>2</m:t>
                            </m:r>
                          </m:sup>
                        </m:sSup>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b="0" i="1" smtClean="0">
                                <a:latin typeface="Cambria Math" panose="02040503050406030204" pitchFamily="18" charset="0"/>
                              </a:rPr>
                              <m:t>2</m:t>
                            </m:r>
                          </m:sub>
                        </m:sSub>
                        <m:r>
                          <a:rPr lang="en-US" sz="1600" i="1">
                            <a:latin typeface="Cambria Math" panose="02040503050406030204" pitchFamily="18" charset="0"/>
                          </a:rPr>
                          <m:t>)</m:t>
                        </m:r>
                      </m:num>
                      <m:den>
                        <m:sSubSup>
                          <m:sSubSupPr>
                            <m:ctrlPr>
                              <a:rPr lang="en-GB" sz="1600" i="1">
                                <a:latin typeface="Cambria Math" panose="02040503050406030204" pitchFamily="18" charset="0"/>
                              </a:rPr>
                            </m:ctrlPr>
                          </m:sSubSupPr>
                          <m:e>
                            <m:r>
                              <a:rPr lang="en-US" sz="1600" i="1">
                                <a:latin typeface="Cambria Math" panose="02040503050406030204" pitchFamily="18" charset="0"/>
                              </a:rPr>
                              <m:t>𝑐</m:t>
                            </m:r>
                          </m:e>
                          <m:sub>
                            <m:r>
                              <a:rPr lang="en-US" sz="1600" b="0" i="1" smtClean="0">
                                <a:latin typeface="Cambria Math" panose="02040503050406030204" pitchFamily="18" charset="0"/>
                              </a:rPr>
                              <m:t>2</m:t>
                            </m:r>
                          </m:sub>
                          <m:sup>
                            <m:r>
                              <a:rPr lang="en-US" sz="1600" i="1">
                                <a:latin typeface="Cambria Math" panose="02040503050406030204" pitchFamily="18" charset="0"/>
                              </a:rPr>
                              <m:t>2</m:t>
                            </m:r>
                          </m:sup>
                        </m:sSubSup>
                      </m:den>
                    </m:f>
                    <m:d>
                      <m:dPr>
                        <m:ctrlPr>
                          <a:rPr lang="en-GB" sz="1600" i="1">
                            <a:latin typeface="Cambria Math" panose="02040503050406030204" pitchFamily="18" charset="0"/>
                          </a:rPr>
                        </m:ctrlPr>
                      </m:dPr>
                      <m:e>
                        <m:r>
                          <a:rPr lang="en-US" sz="1600" i="1">
                            <a:latin typeface="Cambria Math" panose="02040503050406030204" pitchFamily="18" charset="0"/>
                          </a:rPr>
                          <m:t>1+</m:t>
                        </m:r>
                        <m:r>
                          <a:rPr lang="en-US" sz="1600" i="1" smtClean="0">
                            <a:solidFill>
                              <a:srgbClr val="0070C0"/>
                            </a:solidFill>
                            <a:latin typeface="Cambria Math" panose="02040503050406030204" pitchFamily="18" charset="0"/>
                          </a:rPr>
                          <m:t>3</m:t>
                        </m:r>
                        <m:f>
                          <m:fPr>
                            <m:ctrlPr>
                              <a:rPr lang="en-GB" sz="1600" i="1" smtClean="0">
                                <a:solidFill>
                                  <a:srgbClr val="0070C0"/>
                                </a:solidFill>
                                <a:latin typeface="Cambria Math" panose="02040503050406030204" pitchFamily="18" charset="0"/>
                              </a:rPr>
                            </m:ctrlPr>
                          </m:fPr>
                          <m:num>
                            <m:sSup>
                              <m:sSupPr>
                                <m:ctrlPr>
                                  <a:rPr lang="en-GB" sz="1600" i="1">
                                    <a:solidFill>
                                      <a:srgbClr val="0070C0"/>
                                    </a:solidFill>
                                    <a:latin typeface="Cambria Math" panose="02040503050406030204" pitchFamily="18" charset="0"/>
                                  </a:rPr>
                                </m:ctrlPr>
                              </m:sSupPr>
                              <m:e>
                                <m:r>
                                  <a:rPr lang="en-GB" sz="1600" i="1">
                                    <a:solidFill>
                                      <a:srgbClr val="0070C0"/>
                                    </a:solidFill>
                                    <a:latin typeface="Cambria Math" panose="02040503050406030204" pitchFamily="18" charset="0"/>
                                  </a:rPr>
                                  <m:t>𝑢</m:t>
                                </m:r>
                              </m:e>
                              <m:sup>
                                <m:r>
                                  <a:rPr lang="en-GB" sz="1600" i="1">
                                    <a:solidFill>
                                      <a:srgbClr val="0070C0"/>
                                    </a:solidFill>
                                    <a:latin typeface="Cambria Math" panose="02040503050406030204" pitchFamily="18" charset="0"/>
                                  </a:rPr>
                                  <m:t>2</m:t>
                                </m:r>
                              </m:sup>
                            </m:sSup>
                            <m:r>
                              <a:rPr lang="en-GB" sz="1600" i="1">
                                <a:solidFill>
                                  <a:srgbClr val="0070C0"/>
                                </a:solidFill>
                                <a:latin typeface="Cambria Math" panose="02040503050406030204" pitchFamily="18" charset="0"/>
                              </a:rPr>
                              <m:t>(</m:t>
                            </m:r>
                            <m:sSub>
                              <m:sSubPr>
                                <m:ctrlPr>
                                  <a:rPr lang="en-GB" sz="1600" i="1">
                                    <a:solidFill>
                                      <a:srgbClr val="0070C0"/>
                                    </a:solidFill>
                                    <a:latin typeface="Cambria Math" panose="02040503050406030204" pitchFamily="18" charset="0"/>
                                  </a:rPr>
                                </m:ctrlPr>
                              </m:sSubPr>
                              <m:e>
                                <m:r>
                                  <a:rPr lang="en-US" sz="1600" i="1">
                                    <a:solidFill>
                                      <a:srgbClr val="0070C0"/>
                                    </a:solidFill>
                                    <a:latin typeface="Cambria Math" panose="02040503050406030204" pitchFamily="18" charset="0"/>
                                  </a:rPr>
                                  <m:t>𝑐</m:t>
                                </m:r>
                              </m:e>
                              <m:sub>
                                <m:r>
                                  <a:rPr lang="en-US" sz="1600" b="0" i="1" smtClean="0">
                                    <a:solidFill>
                                      <a:srgbClr val="0070C0"/>
                                    </a:solidFill>
                                    <a:latin typeface="Cambria Math" panose="02040503050406030204" pitchFamily="18" charset="0"/>
                                  </a:rPr>
                                  <m:t>1</m:t>
                                </m:r>
                              </m:sub>
                            </m:sSub>
                            <m:r>
                              <a:rPr lang="en-US" sz="1600" i="1">
                                <a:solidFill>
                                  <a:srgbClr val="0070C0"/>
                                </a:solidFill>
                                <a:latin typeface="Cambria Math" panose="02040503050406030204" pitchFamily="18" charset="0"/>
                              </a:rPr>
                              <m:t>)</m:t>
                            </m:r>
                          </m:num>
                          <m:den>
                            <m:sSubSup>
                              <m:sSubSupPr>
                                <m:ctrlPr>
                                  <a:rPr lang="en-GB" sz="1600" i="1">
                                    <a:solidFill>
                                      <a:srgbClr val="0070C0"/>
                                    </a:solidFill>
                                    <a:latin typeface="Cambria Math" panose="02040503050406030204" pitchFamily="18" charset="0"/>
                                  </a:rPr>
                                </m:ctrlPr>
                              </m:sSubSupPr>
                              <m:e>
                                <m:r>
                                  <a:rPr lang="en-US" sz="1600" i="1">
                                    <a:solidFill>
                                      <a:srgbClr val="0070C0"/>
                                    </a:solidFill>
                                    <a:latin typeface="Cambria Math" panose="02040503050406030204" pitchFamily="18" charset="0"/>
                                  </a:rPr>
                                  <m:t>𝑐</m:t>
                                </m:r>
                              </m:e>
                              <m:sub>
                                <m:r>
                                  <a:rPr lang="en-US" sz="1600" b="0" i="1" smtClean="0">
                                    <a:solidFill>
                                      <a:srgbClr val="0070C0"/>
                                    </a:solidFill>
                                    <a:latin typeface="Cambria Math" panose="02040503050406030204" pitchFamily="18" charset="0"/>
                                  </a:rPr>
                                  <m:t>1</m:t>
                                </m:r>
                              </m:sub>
                              <m:sup>
                                <m:r>
                                  <a:rPr lang="en-US" sz="1600" i="1">
                                    <a:solidFill>
                                      <a:srgbClr val="0070C0"/>
                                    </a:solidFill>
                                    <a:latin typeface="Cambria Math" panose="02040503050406030204" pitchFamily="18" charset="0"/>
                                  </a:rPr>
                                  <m:t>2</m:t>
                                </m:r>
                              </m:sup>
                            </m:sSubSup>
                          </m:den>
                        </m:f>
                      </m:e>
                    </m:d>
                    <m:r>
                      <a:rPr lang="en-US" sz="1600" i="1">
                        <a:latin typeface="Cambria Math" panose="02040503050406030204" pitchFamily="18" charset="0"/>
                      </a:rPr>
                      <m:t>+</m:t>
                    </m:r>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rPr>
                              <m:t>𝑢</m:t>
                            </m:r>
                          </m:e>
                          <m:sup>
                            <m:r>
                              <a:rPr lang="en-GB" sz="1600" i="1">
                                <a:latin typeface="Cambria Math" panose="02040503050406030204" pitchFamily="18" charset="0"/>
                              </a:rPr>
                              <m:t>2</m:t>
                            </m:r>
                          </m:sup>
                        </m:sSup>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b="0" i="1" smtClean="0">
                                <a:latin typeface="Cambria Math" panose="02040503050406030204" pitchFamily="18" charset="0"/>
                              </a:rPr>
                              <m:t>1</m:t>
                            </m:r>
                          </m:sub>
                        </m:sSub>
                        <m:r>
                          <a:rPr lang="en-US" sz="1600" i="1">
                            <a:latin typeface="Cambria Math" panose="02040503050406030204" pitchFamily="18" charset="0"/>
                          </a:rPr>
                          <m:t>)</m:t>
                        </m:r>
                      </m:num>
                      <m:den>
                        <m:sSubSup>
                          <m:sSubSupPr>
                            <m:ctrlPr>
                              <a:rPr lang="en-GB" sz="1600" i="1">
                                <a:latin typeface="Cambria Math" panose="02040503050406030204" pitchFamily="18" charset="0"/>
                              </a:rPr>
                            </m:ctrlPr>
                          </m:sSubSupPr>
                          <m:e>
                            <m:r>
                              <a:rPr lang="en-US" sz="1600" i="1">
                                <a:latin typeface="Cambria Math" panose="02040503050406030204" pitchFamily="18" charset="0"/>
                              </a:rPr>
                              <m:t>𝑐</m:t>
                            </m:r>
                          </m:e>
                          <m:sub>
                            <m:r>
                              <a:rPr lang="en-US" sz="1600" b="0" i="1" smtClean="0">
                                <a:latin typeface="Cambria Math" panose="02040503050406030204" pitchFamily="18" charset="0"/>
                              </a:rPr>
                              <m:t>1</m:t>
                            </m:r>
                          </m:sub>
                          <m:sup>
                            <m:r>
                              <a:rPr lang="en-US" sz="1600" i="1">
                                <a:latin typeface="Cambria Math" panose="02040503050406030204" pitchFamily="18" charset="0"/>
                              </a:rPr>
                              <m:t>2</m:t>
                            </m:r>
                          </m:sup>
                        </m:sSubSup>
                      </m:den>
                    </m:f>
                    <m:d>
                      <m:dPr>
                        <m:ctrlPr>
                          <a:rPr lang="en-GB" sz="1600" i="1">
                            <a:latin typeface="Cambria Math" panose="02040503050406030204" pitchFamily="18" charset="0"/>
                          </a:rPr>
                        </m:ctrlPr>
                      </m:dPr>
                      <m:e>
                        <m:r>
                          <a:rPr lang="en-US" sz="1600" i="1">
                            <a:latin typeface="Cambria Math" panose="02040503050406030204" pitchFamily="18" charset="0"/>
                          </a:rPr>
                          <m:t>1+</m:t>
                        </m:r>
                        <m:r>
                          <a:rPr lang="en-US" sz="1600" i="1" smtClean="0">
                            <a:solidFill>
                              <a:srgbClr val="0070C0"/>
                            </a:solidFill>
                            <a:latin typeface="Cambria Math" panose="02040503050406030204" pitchFamily="18" charset="0"/>
                          </a:rPr>
                          <m:t>8</m:t>
                        </m:r>
                        <m:f>
                          <m:fPr>
                            <m:ctrlPr>
                              <a:rPr lang="en-GB" sz="1600" i="1" smtClean="0">
                                <a:solidFill>
                                  <a:srgbClr val="0070C0"/>
                                </a:solidFill>
                                <a:latin typeface="Cambria Math" panose="02040503050406030204" pitchFamily="18" charset="0"/>
                              </a:rPr>
                            </m:ctrlPr>
                          </m:fPr>
                          <m:num>
                            <m:sSup>
                              <m:sSupPr>
                                <m:ctrlPr>
                                  <a:rPr lang="en-GB" sz="1600" i="1">
                                    <a:solidFill>
                                      <a:srgbClr val="0070C0"/>
                                    </a:solidFill>
                                    <a:latin typeface="Cambria Math" panose="02040503050406030204" pitchFamily="18" charset="0"/>
                                  </a:rPr>
                                </m:ctrlPr>
                              </m:sSupPr>
                              <m:e>
                                <m:r>
                                  <a:rPr lang="en-GB" sz="1600" i="1">
                                    <a:solidFill>
                                      <a:srgbClr val="0070C0"/>
                                    </a:solidFill>
                                    <a:latin typeface="Cambria Math" panose="02040503050406030204" pitchFamily="18" charset="0"/>
                                  </a:rPr>
                                  <m:t>𝑢</m:t>
                                </m:r>
                              </m:e>
                              <m:sup>
                                <m:r>
                                  <a:rPr lang="en-GB" sz="1600" i="1">
                                    <a:solidFill>
                                      <a:srgbClr val="0070C0"/>
                                    </a:solidFill>
                                    <a:latin typeface="Cambria Math" panose="02040503050406030204" pitchFamily="18" charset="0"/>
                                  </a:rPr>
                                  <m:t>2</m:t>
                                </m:r>
                              </m:sup>
                            </m:sSup>
                            <m:r>
                              <a:rPr lang="en-GB" sz="1600" i="1">
                                <a:solidFill>
                                  <a:srgbClr val="0070C0"/>
                                </a:solidFill>
                                <a:latin typeface="Cambria Math" panose="02040503050406030204" pitchFamily="18" charset="0"/>
                              </a:rPr>
                              <m:t>(</m:t>
                            </m:r>
                            <m:sSub>
                              <m:sSubPr>
                                <m:ctrlPr>
                                  <a:rPr lang="en-GB" sz="1600" i="1">
                                    <a:solidFill>
                                      <a:srgbClr val="0070C0"/>
                                    </a:solidFill>
                                    <a:latin typeface="Cambria Math" panose="02040503050406030204" pitchFamily="18" charset="0"/>
                                  </a:rPr>
                                </m:ctrlPr>
                              </m:sSubPr>
                              <m:e>
                                <m:r>
                                  <a:rPr lang="en-US" sz="1600" i="1">
                                    <a:solidFill>
                                      <a:srgbClr val="0070C0"/>
                                    </a:solidFill>
                                    <a:latin typeface="Cambria Math" panose="02040503050406030204" pitchFamily="18" charset="0"/>
                                  </a:rPr>
                                  <m:t>𝑐</m:t>
                                </m:r>
                              </m:e>
                              <m:sub>
                                <m:r>
                                  <a:rPr lang="en-US" sz="1600" b="0" i="1" smtClean="0">
                                    <a:solidFill>
                                      <a:srgbClr val="0070C0"/>
                                    </a:solidFill>
                                    <a:latin typeface="Cambria Math" panose="02040503050406030204" pitchFamily="18" charset="0"/>
                                  </a:rPr>
                                  <m:t>1</m:t>
                                </m:r>
                              </m:sub>
                            </m:sSub>
                            <m:r>
                              <a:rPr lang="en-US" sz="1600" i="1">
                                <a:solidFill>
                                  <a:srgbClr val="0070C0"/>
                                </a:solidFill>
                                <a:latin typeface="Cambria Math" panose="02040503050406030204" pitchFamily="18" charset="0"/>
                              </a:rPr>
                              <m:t>)</m:t>
                            </m:r>
                          </m:num>
                          <m:den>
                            <m:sSubSup>
                              <m:sSubSupPr>
                                <m:ctrlPr>
                                  <a:rPr lang="en-GB" sz="1600" i="1">
                                    <a:solidFill>
                                      <a:srgbClr val="0070C0"/>
                                    </a:solidFill>
                                    <a:latin typeface="Cambria Math" panose="02040503050406030204" pitchFamily="18" charset="0"/>
                                  </a:rPr>
                                </m:ctrlPr>
                              </m:sSubSupPr>
                              <m:e>
                                <m:r>
                                  <a:rPr lang="en-US" sz="1600" i="1">
                                    <a:solidFill>
                                      <a:srgbClr val="0070C0"/>
                                    </a:solidFill>
                                    <a:latin typeface="Cambria Math" panose="02040503050406030204" pitchFamily="18" charset="0"/>
                                  </a:rPr>
                                  <m:t>𝑐</m:t>
                                </m:r>
                              </m:e>
                              <m:sub>
                                <m:r>
                                  <a:rPr lang="en-US" sz="1600" b="0" i="1" smtClean="0">
                                    <a:solidFill>
                                      <a:srgbClr val="0070C0"/>
                                    </a:solidFill>
                                    <a:latin typeface="Cambria Math" panose="02040503050406030204" pitchFamily="18" charset="0"/>
                                  </a:rPr>
                                  <m:t>1</m:t>
                                </m:r>
                              </m:sub>
                              <m:sup>
                                <m:r>
                                  <a:rPr lang="en-US" sz="1600" i="1">
                                    <a:solidFill>
                                      <a:srgbClr val="0070C0"/>
                                    </a:solidFill>
                                    <a:latin typeface="Cambria Math" panose="02040503050406030204" pitchFamily="18" charset="0"/>
                                  </a:rPr>
                                  <m:t>2</m:t>
                                </m:r>
                              </m:sup>
                            </m:sSubSup>
                          </m:den>
                        </m:f>
                      </m:e>
                    </m:d>
                    <m:r>
                      <a:rPr lang="en-US" sz="1600" i="1">
                        <a:latin typeface="Cambria Math" panose="02040503050406030204" pitchFamily="18" charset="0"/>
                      </a:rPr>
                      <m:t>−2</m:t>
                    </m:r>
                    <m:f>
                      <m:fPr>
                        <m:ctrlPr>
                          <a:rPr lang="en-GB" sz="1600" i="1">
                            <a:latin typeface="Cambria Math" panose="02040503050406030204" pitchFamily="18" charset="0"/>
                          </a:rPr>
                        </m:ctrlPr>
                      </m:fPr>
                      <m:num>
                        <m:r>
                          <a:rPr lang="en-US" sz="1600" i="1">
                            <a:latin typeface="Cambria Math" panose="02040503050406030204" pitchFamily="18" charset="0"/>
                          </a:rPr>
                          <m:t>𝐶𝑂𝑉</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d>
                      </m:num>
                      <m:den>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sSub>
                          <m:sSubPr>
                            <m:ctrlPr>
                              <a:rPr lang="en-GB"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den>
                    </m:f>
                    <m:r>
                      <a:rPr lang="en-US" sz="1600" i="1">
                        <a:latin typeface="Cambria Math" panose="02040503050406030204" pitchFamily="18" charset="0"/>
                      </a:rPr>
                      <m:t>)</m:t>
                    </m:r>
                  </m:oMath>
                </a14:m>
                <a:endParaRPr lang="en-US" sz="16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ED69F86-5BD2-49A7-B189-10CF40A45EEE}"/>
                  </a:ext>
                </a:extLst>
              </p:cNvPr>
              <p:cNvSpPr txBox="1">
                <a:spLocks noRot="1" noChangeAspect="1" noMove="1" noResize="1" noEditPoints="1" noAdjustHandles="1" noChangeArrowheads="1" noChangeShapeType="1" noTextEdit="1"/>
              </p:cNvSpPr>
              <p:nvPr/>
            </p:nvSpPr>
            <p:spPr>
              <a:xfrm>
                <a:off x="484465" y="3018123"/>
                <a:ext cx="8428947" cy="1620957"/>
              </a:xfrm>
              <a:prstGeom prst="rect">
                <a:avLst/>
              </a:prstGeom>
              <a:blipFill>
                <a:blip r:embed="rId4"/>
                <a:stretch>
                  <a:fillRect l="-289" t="-746"/>
                </a:stretch>
              </a:blipFill>
              <a:ln w="12700">
                <a:solidFill>
                  <a:schemeClr val="accent1"/>
                </a:solidFill>
              </a:ln>
            </p:spPr>
            <p:txBody>
              <a:bodyPr/>
              <a:lstStyle/>
              <a:p>
                <a:r>
                  <a:rPr lang="en-GB">
                    <a:noFill/>
                  </a:rPr>
                  <a:t> </a:t>
                </a:r>
              </a:p>
            </p:txBody>
          </p:sp>
        </mc:Fallback>
      </mc:AlternateContent>
      <p:sp>
        <p:nvSpPr>
          <p:cNvPr id="8" name="TextBox 7">
            <a:extLst>
              <a:ext uri="{FF2B5EF4-FFF2-40B4-BE49-F238E27FC236}">
                <a16:creationId xmlns:a16="http://schemas.microsoft.com/office/drawing/2014/main" id="{46AFDDF9-56DE-4898-B8D0-9CED9D6516E1}"/>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9" name="Rectangle 17">
            <a:extLst>
              <a:ext uri="{FF2B5EF4-FFF2-40B4-BE49-F238E27FC236}">
                <a16:creationId xmlns:a16="http://schemas.microsoft.com/office/drawing/2014/main" id="{96E6A50F-C79E-4796-B8C4-6E1BE2E8DC60}"/>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Estimation of isotopic ratios in measurements</a:t>
            </a:r>
          </a:p>
        </p:txBody>
      </p:sp>
      <p:sp>
        <p:nvSpPr>
          <p:cNvPr id="6" name="TextBox 5">
            <a:extLst>
              <a:ext uri="{FF2B5EF4-FFF2-40B4-BE49-F238E27FC236}">
                <a16:creationId xmlns:a16="http://schemas.microsoft.com/office/drawing/2014/main" id="{3E8FA629-83A2-41E7-A993-C01745902B9D}"/>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custDataLst>
      <p:tags r:id="rId1"/>
    </p:custDataLst>
    <p:extLst>
      <p:ext uri="{BB962C8B-B14F-4D97-AF65-F5344CB8AC3E}">
        <p14:creationId xmlns:p14="http://schemas.microsoft.com/office/powerpoint/2010/main" val="2738950345"/>
      </p:ext>
    </p:extLst>
  </p:cSld>
  <p:clrMapOvr>
    <a:masterClrMapping/>
  </p:clrMapOvr>
  <mc:AlternateContent xmlns:mc="http://schemas.openxmlformats.org/markup-compatibility/2006" xmlns:p14="http://schemas.microsoft.com/office/powerpoint/2010/main">
    <mc:Choice Requires="p14">
      <p:transition spd="slow" p14:dur="2000" advTm="42948"/>
    </mc:Choice>
    <mc:Fallback xmlns="">
      <p:transition spd="slow" advTm="429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3568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Time-invariant source discrimination based on radioxenon isotopic ratio relationship for early releases from nuclear explosion</a:t>
            </a:r>
          </a:p>
        </p:txBody>
      </p:sp>
      <p:sp>
        <p:nvSpPr>
          <p:cNvPr id="6" name="TextBox 5">
            <a:extLst>
              <a:ext uri="{FF2B5EF4-FFF2-40B4-BE49-F238E27FC236}">
                <a16:creationId xmlns:a16="http://schemas.microsoft.com/office/drawing/2014/main" id="{B69A3646-12A1-4C30-99BA-FD03EB1A39A9}"/>
              </a:ext>
            </a:extLst>
          </p:cNvPr>
          <p:cNvSpPr txBox="1"/>
          <p:nvPr/>
        </p:nvSpPr>
        <p:spPr>
          <a:xfrm>
            <a:off x="5055960" y="881743"/>
            <a:ext cx="4019674" cy="401648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full ingrowth from precursors is included until released at the given time, 1, 2,…, 10 days.</a:t>
            </a:r>
            <a:endParaRPr lang="en-GB" sz="16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u="sng" dirty="0">
                <a:latin typeface="Arial" panose="020B0604020202020204" pitchFamily="34" charset="0"/>
                <a:cs typeface="Arial" panose="020B0604020202020204" pitchFamily="34" charset="0"/>
              </a:rPr>
              <a:t>Classical approach</a:t>
            </a:r>
            <a:r>
              <a:rPr lang="en-GB" sz="1600" dirty="0">
                <a:latin typeface="Arial" panose="020B0604020202020204" pitchFamily="34" charset="0"/>
                <a:cs typeface="Arial" panose="020B0604020202020204" pitchFamily="34" charset="0"/>
              </a:rPr>
              <a:t>: All isotope ratio relations found left of the screening line can be screened out, i.e., the related samples are not relevant for CTBT verification purposes</a:t>
            </a:r>
            <a:r>
              <a:rPr lang="en-US" sz="16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US" sz="1600" u="sng" dirty="0">
                <a:latin typeface="Arial" panose="020B0604020202020204" pitchFamily="34" charset="0"/>
                <a:cs typeface="Arial" panose="020B0604020202020204" pitchFamily="34" charset="0"/>
              </a:rPr>
              <a:t>Instead, the new approach</a:t>
            </a:r>
            <a:r>
              <a:rPr lang="en-US" sz="1600" dirty="0">
                <a:latin typeface="Arial" panose="020B0604020202020204" pitchFamily="34" charset="0"/>
                <a:cs typeface="Arial" panose="020B0604020202020204" pitchFamily="34" charset="0"/>
              </a:rPr>
              <a:t> uses the boundary of the relevant part of the constrained nuclear test domain, taking into account the uncertainties.</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The simulation curves for nuclear explosion scenarios remain in the right half of the screening line.</a:t>
            </a:r>
          </a:p>
        </p:txBody>
      </p:sp>
      <p:sp>
        <p:nvSpPr>
          <p:cNvPr id="20" name="TextBox 19">
            <a:extLst>
              <a:ext uri="{FF2B5EF4-FFF2-40B4-BE49-F238E27FC236}">
                <a16:creationId xmlns:a16="http://schemas.microsoft.com/office/drawing/2014/main" id="{F6F668D4-30E9-4BE4-83F2-348735E9AB7C}"/>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pic>
        <p:nvPicPr>
          <p:cNvPr id="2" name="Picture 1">
            <a:extLst>
              <a:ext uri="{FF2B5EF4-FFF2-40B4-BE49-F238E27FC236}">
                <a16:creationId xmlns:a16="http://schemas.microsoft.com/office/drawing/2014/main" id="{876B62D4-372C-4920-9B04-A70B6F009486}"/>
              </a:ext>
            </a:extLst>
          </p:cNvPr>
          <p:cNvPicPr>
            <a:picLocks noChangeAspect="1"/>
          </p:cNvPicPr>
          <p:nvPr/>
        </p:nvPicPr>
        <p:blipFill>
          <a:blip r:embed="rId2"/>
          <a:stretch>
            <a:fillRect/>
          </a:stretch>
        </p:blipFill>
        <p:spPr>
          <a:xfrm>
            <a:off x="528913" y="1065756"/>
            <a:ext cx="4189138" cy="2721722"/>
          </a:xfrm>
          <a:prstGeom prst="rect">
            <a:avLst/>
          </a:prstGeom>
        </p:spPr>
      </p:pic>
      <p:sp>
        <p:nvSpPr>
          <p:cNvPr id="3" name="TextBox 2">
            <a:extLst>
              <a:ext uri="{FF2B5EF4-FFF2-40B4-BE49-F238E27FC236}">
                <a16:creationId xmlns:a16="http://schemas.microsoft.com/office/drawing/2014/main" id="{F41CB688-BA4C-4D37-91BD-17ED9B170E2E}"/>
              </a:ext>
            </a:extLst>
          </p:cNvPr>
          <p:cNvSpPr txBox="1"/>
          <p:nvPr/>
        </p:nvSpPr>
        <p:spPr>
          <a:xfrm>
            <a:off x="484462" y="4056334"/>
            <a:ext cx="4341537" cy="707886"/>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M. B. Kalinowski and Y.-Y. Liao (2012): Isotopic Characterization of Radioiodine and Radioxenon in Releases from Underground Nuclear Explosions with Various Degrees of Fractionation. Pure and Applied Geophysics, https://doi.org/10.1007/s00024-012-0580-7.</a:t>
            </a:r>
          </a:p>
        </p:txBody>
      </p:sp>
      <p:sp>
        <p:nvSpPr>
          <p:cNvPr id="8" name="TextBox 7">
            <a:extLst>
              <a:ext uri="{FF2B5EF4-FFF2-40B4-BE49-F238E27FC236}">
                <a16:creationId xmlns:a16="http://schemas.microsoft.com/office/drawing/2014/main" id="{2DDBB577-3EBB-47BB-9EC7-D11B88F2AB98}"/>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389683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83D543-C275-8747-BB3D-7FAFA2C37ABA}"/>
              </a:ext>
            </a:extLst>
          </p:cNvPr>
          <p:cNvSpPr txBox="1"/>
          <p:nvPr/>
        </p:nvSpPr>
        <p:spPr>
          <a:xfrm>
            <a:off x="484462" y="3812333"/>
            <a:ext cx="3658473"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Carrigan et al. Cavity-melt partitioning of refractory radionuclides and implications for detecting underground nuclear explosions. J. Env. Radioactivity, 219, 2020.</a:t>
            </a:r>
          </a:p>
        </p:txBody>
      </p:sp>
      <p:sp>
        <p:nvSpPr>
          <p:cNvPr id="9" name="TextBox 8">
            <a:extLst>
              <a:ext uri="{FF2B5EF4-FFF2-40B4-BE49-F238E27FC236}">
                <a16:creationId xmlns:a16="http://schemas.microsoft.com/office/drawing/2014/main" id="{915DD037-34C6-8D4A-98D5-19018AC63EA5}"/>
              </a:ext>
            </a:extLst>
          </p:cNvPr>
          <p:cNvSpPr txBox="1"/>
          <p:nvPr/>
        </p:nvSpPr>
        <p:spPr>
          <a:xfrm>
            <a:off x="4142935" y="881743"/>
            <a:ext cx="4962770" cy="377026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An improved source-term model relates physical evolution with isotopic evolution of the radioactive inventory in the post-detonation cavity.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Increasing rate of loss or “rainout” of refractories to melt zone moves cyan curves progressively closer to independent yield line.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Including early-time partitioning of refractory precursors into the cavity melt zone (cyan lines) causes displacement of isotopic ratio curves closer to the discrimination line but still within the nuclear explosion domain.</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Additional information about time of the event, further constrains the space of isotopic ratios that are consistent with the hypothetical nuclear test.</a:t>
            </a:r>
          </a:p>
        </p:txBody>
      </p:sp>
      <p:pic>
        <p:nvPicPr>
          <p:cNvPr id="2050" name="Picture 2">
            <a:extLst>
              <a:ext uri="{FF2B5EF4-FFF2-40B4-BE49-F238E27FC236}">
                <a16:creationId xmlns:a16="http://schemas.microsoft.com/office/drawing/2014/main" id="{C980DE6F-AE93-2440-9EA9-71B6C4EC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62" y="978201"/>
            <a:ext cx="3658473" cy="27376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a:extLst>
              <a:ext uri="{FF2B5EF4-FFF2-40B4-BE49-F238E27FC236}">
                <a16:creationId xmlns:a16="http://schemas.microsoft.com/office/drawing/2014/main" id="{FA9A6F73-97C6-4606-9242-EBD5B99C6D56}"/>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Isotopic Source-Term Scenarios Use Improved Models Of Cavity Gas Evolution </a:t>
            </a:r>
          </a:p>
        </p:txBody>
      </p:sp>
      <p:sp>
        <p:nvSpPr>
          <p:cNvPr id="10" name="TextBox 9">
            <a:extLst>
              <a:ext uri="{FF2B5EF4-FFF2-40B4-BE49-F238E27FC236}">
                <a16:creationId xmlns:a16="http://schemas.microsoft.com/office/drawing/2014/main" id="{EBC6EDAC-0B59-4216-8B11-1F4003352F2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2" name="TextBox 11">
            <a:extLst>
              <a:ext uri="{FF2B5EF4-FFF2-40B4-BE49-F238E27FC236}">
                <a16:creationId xmlns:a16="http://schemas.microsoft.com/office/drawing/2014/main" id="{6B1E8FC6-B2AF-4874-83CA-4B4522557713}"/>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328611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83D543-C275-8747-BB3D-7FAFA2C37ABA}"/>
              </a:ext>
            </a:extLst>
          </p:cNvPr>
          <p:cNvSpPr txBox="1"/>
          <p:nvPr/>
        </p:nvSpPr>
        <p:spPr>
          <a:xfrm>
            <a:off x="646831" y="4168313"/>
            <a:ext cx="4087539"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Carrigan et al. Cavity-melt partitioning of refractory radionuclides and implications for detecting underground nuclear explosions. J. Env. Radioactivity, 219, 2020.</a:t>
            </a:r>
          </a:p>
        </p:txBody>
      </p:sp>
      <p:pic>
        <p:nvPicPr>
          <p:cNvPr id="1026" name="Picture 2">
            <a:extLst>
              <a:ext uri="{FF2B5EF4-FFF2-40B4-BE49-F238E27FC236}">
                <a16:creationId xmlns:a16="http://schemas.microsoft.com/office/drawing/2014/main" id="{3D467841-B248-C743-9F03-7BBC11743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63" y="1002046"/>
            <a:ext cx="4024038" cy="30503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5DD037-34C6-8D4A-98D5-19018AC63EA5}"/>
              </a:ext>
            </a:extLst>
          </p:cNvPr>
          <p:cNvSpPr txBox="1"/>
          <p:nvPr/>
        </p:nvSpPr>
        <p:spPr>
          <a:xfrm>
            <a:off x="4635500" y="1002045"/>
            <a:ext cx="4403365" cy="263149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Long-term evolution of isotopic ratios is estimated by the new model for assumptions about the underground nuclear explosion.</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See example of late time observations of Xe-131m/Xe-133 at RUX58 associated with the nuclear test announced by DPRK in 2013. This is within the combined boundary of isotopic ratios under different scenarios, represented by yellow, blue and green.</a:t>
            </a:r>
          </a:p>
        </p:txBody>
      </p:sp>
      <p:sp>
        <p:nvSpPr>
          <p:cNvPr id="8" name="Rectangle 17">
            <a:extLst>
              <a:ext uri="{FF2B5EF4-FFF2-40B4-BE49-F238E27FC236}">
                <a16:creationId xmlns:a16="http://schemas.microsoft.com/office/drawing/2014/main" id="{764E26BE-A579-49A4-BA0D-A70E76B4F9FF}"/>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Long-Term Isotopic Evolution Of DPRK 2013 Simulated With Limited Inputs</a:t>
            </a:r>
          </a:p>
        </p:txBody>
      </p:sp>
      <p:sp>
        <p:nvSpPr>
          <p:cNvPr id="10" name="TextBox 9">
            <a:extLst>
              <a:ext uri="{FF2B5EF4-FFF2-40B4-BE49-F238E27FC236}">
                <a16:creationId xmlns:a16="http://schemas.microsoft.com/office/drawing/2014/main" id="{C8D7142A-1BE3-49D1-8426-46197B584228}"/>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2" name="TextBox 11">
            <a:extLst>
              <a:ext uri="{FF2B5EF4-FFF2-40B4-BE49-F238E27FC236}">
                <a16:creationId xmlns:a16="http://schemas.microsoft.com/office/drawing/2014/main" id="{C6E2CBC7-EE7E-450B-B12F-2B17CFD1C7EA}"/>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138567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E3666A-0D1B-0B44-8ED8-D13FA5DA502C}"/>
              </a:ext>
            </a:extLst>
          </p:cNvPr>
          <p:cNvSpPr txBox="1"/>
          <p:nvPr/>
        </p:nvSpPr>
        <p:spPr>
          <a:xfrm>
            <a:off x="484462" y="890749"/>
            <a:ext cx="8461515" cy="195438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The sample at JPX38 at 19:00 on 8 April 2013 (the stop of collection)</a:t>
            </a:r>
          </a:p>
          <a:p>
            <a:pPr marL="457200" lvl="1"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Xe-133: 3.05±0.14; Xe-131m: 0.57±0.11 (</a:t>
            </a:r>
            <a:r>
              <a:rPr lang="en-GB" sz="1600" dirty="0" err="1">
                <a:latin typeface="Arial" panose="020B0604020202020204" pitchFamily="34" charset="0"/>
                <a:cs typeface="Arial" panose="020B0604020202020204" pitchFamily="34" charset="0"/>
              </a:rPr>
              <a:t>mBq</a:t>
            </a:r>
            <a:r>
              <a:rPr lang="en-GB" sz="1600" dirty="0">
                <a:latin typeface="Arial" panose="020B0604020202020204" pitchFamily="34" charset="0"/>
                <a:cs typeface="Arial" panose="020B0604020202020204" pitchFamily="34" charset="0"/>
              </a:rPr>
              <a:t>/m</a:t>
            </a:r>
            <a:r>
              <a:rPr lang="en-GB" sz="1600" baseline="30000" dirty="0">
                <a:latin typeface="Arial" panose="020B0604020202020204" pitchFamily="34" charset="0"/>
                <a:cs typeface="Arial" panose="020B0604020202020204" pitchFamily="34" charset="0"/>
              </a:rPr>
              <a:t>3</a:t>
            </a:r>
            <a:r>
              <a:rPr lang="en-GB" sz="1600" dirty="0">
                <a:latin typeface="Arial" panose="020B0604020202020204" pitchFamily="34" charset="0"/>
                <a:cs typeface="Arial" panose="020B0604020202020204" pitchFamily="34" charset="0"/>
              </a:rPr>
              <a:t>);</a:t>
            </a:r>
          </a:p>
          <a:p>
            <a:pPr marL="457200" lvl="1"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Gaussian distributions of concentrations were used simply.</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The explosion time was estimated by the Monte-Carlo method.</a:t>
            </a:r>
          </a:p>
          <a:p>
            <a:pPr marL="457200" lvl="1"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47.3 days with limits of the coverage interval (41.7, 51.7) for U235 full-ingrowth model.</a:t>
            </a:r>
          </a:p>
          <a:p>
            <a:pPr marL="457200" lvl="1"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estimation could be improved further by more detailed activity evolution models.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96" y="3470859"/>
            <a:ext cx="2316526" cy="133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4126" y="2848461"/>
            <a:ext cx="2031014" cy="738664"/>
          </a:xfrm>
          <a:prstGeom prst="rect">
            <a:avLst/>
          </a:prstGeom>
          <a:noFill/>
          <a:ln w="12700">
            <a:solidFill>
              <a:srgbClr val="0070C0"/>
            </a:solidFill>
          </a:ln>
        </p:spPr>
        <p:txBody>
          <a:bodyPr wrap="square" rtlCol="0">
            <a:spAutoFit/>
          </a:bodyPr>
          <a:lstStyle/>
          <a:p>
            <a:r>
              <a:rPr lang="en-US" sz="1400" dirty="0"/>
              <a:t>Numeric solution of </a:t>
            </a:r>
          </a:p>
          <a:p>
            <a:r>
              <a:rPr lang="en-US" sz="1400" dirty="0"/>
              <a:t>explosion time with two boundaries for scenarios.</a:t>
            </a:r>
            <a:endParaRPr lang="en-GB" sz="1400" dirty="0"/>
          </a:p>
        </p:txBody>
      </p:sp>
      <p:pic>
        <p:nvPicPr>
          <p:cNvPr id="5" name="Picture 4" descr="Chart, histogram&#10;&#10;Description automatically generated">
            <a:extLst>
              <a:ext uri="{FF2B5EF4-FFF2-40B4-BE49-F238E27FC236}">
                <a16:creationId xmlns:a16="http://schemas.microsoft.com/office/drawing/2014/main" id="{6F131441-83F8-4917-BC09-AE03A3EEEBFF}"/>
              </a:ext>
            </a:extLst>
          </p:cNvPr>
          <p:cNvPicPr>
            <a:picLocks noChangeAspect="1"/>
          </p:cNvPicPr>
          <p:nvPr/>
        </p:nvPicPr>
        <p:blipFill>
          <a:blip r:embed="rId4"/>
          <a:stretch>
            <a:fillRect/>
          </a:stretch>
        </p:blipFill>
        <p:spPr>
          <a:xfrm>
            <a:off x="6143474" y="3465010"/>
            <a:ext cx="2666617" cy="1337475"/>
          </a:xfrm>
          <a:prstGeom prst="rect">
            <a:avLst/>
          </a:prstGeom>
        </p:spPr>
      </p:pic>
      <p:pic>
        <p:nvPicPr>
          <p:cNvPr id="8" name="Picture 7" descr="Chart, histogram&#10;&#10;Description automatically generated">
            <a:extLst>
              <a:ext uri="{FF2B5EF4-FFF2-40B4-BE49-F238E27FC236}">
                <a16:creationId xmlns:a16="http://schemas.microsoft.com/office/drawing/2014/main" id="{88DA22CC-78D7-431A-9AB5-9701F1E156BB}"/>
              </a:ext>
            </a:extLst>
          </p:cNvPr>
          <p:cNvPicPr>
            <a:picLocks noChangeAspect="1"/>
          </p:cNvPicPr>
          <p:nvPr/>
        </p:nvPicPr>
        <p:blipFill>
          <a:blip r:embed="rId5"/>
          <a:stretch>
            <a:fillRect/>
          </a:stretch>
        </p:blipFill>
        <p:spPr>
          <a:xfrm>
            <a:off x="3006286" y="3465011"/>
            <a:ext cx="2666617" cy="1337474"/>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524731" y="2951862"/>
                <a:ext cx="1490246" cy="480901"/>
              </a:xfrm>
              <a:prstGeom prst="rect">
                <a:avLst/>
              </a:prstGeom>
              <a:noFill/>
              <a:ln w="12700">
                <a:solidFill>
                  <a:srgbClr val="0070C0"/>
                </a:solidFill>
              </a:ln>
            </p:spPr>
            <p:txBody>
              <a:bodyPr wrap="square" rtlCol="0">
                <a:spAutoFit/>
              </a:bodyPr>
              <a:lstStyle/>
              <a:p>
                <a:pPr algn="r"/>
                <a14:m>
                  <m:oMathPara xmlns:m="http://schemas.openxmlformats.org/officeDocument/2006/math">
                    <m:oMathParaPr>
                      <m:jc m:val="right"/>
                    </m:oMathParaPr>
                    <m:oMath xmlns:m="http://schemas.openxmlformats.org/officeDocument/2006/math">
                      <m:r>
                        <a:rPr lang="en-US" sz="1200" b="0" i="1" smtClean="0">
                          <a:latin typeface="Cambria Math" panose="02040503050406030204" pitchFamily="18" charset="0"/>
                        </a:rPr>
                        <m:t>𝑅</m:t>
                      </m:r>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2</m:t>
                              </m:r>
                            </m:sub>
                          </m:sSub>
                        </m:e>
                      </m:d>
                      <m:r>
                        <a:rPr lang="en-US" sz="1200" i="1">
                          <a:latin typeface="Cambria Math"/>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US" sz="1200" i="1">
                                  <a:latin typeface="Cambria Math"/>
                                </a:rPr>
                                <m:t>𝐶</m:t>
                              </m:r>
                            </m:e>
                            <m:sub>
                              <m:r>
                                <a:rPr lang="en-US" sz="1200" b="0" i="1" smtClean="0">
                                  <a:latin typeface="Cambria Math" panose="02040503050406030204" pitchFamily="18" charset="0"/>
                                </a:rPr>
                                <m:t>133</m:t>
                              </m:r>
                            </m:sub>
                          </m:sSub>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2</m:t>
                                  </m:r>
                                </m:sub>
                              </m:sSub>
                            </m:e>
                          </m:d>
                        </m:num>
                        <m:den>
                          <m:sSub>
                            <m:sSubPr>
                              <m:ctrlPr>
                                <a:rPr lang="en-GB" sz="1200" i="1">
                                  <a:latin typeface="Cambria Math" panose="02040503050406030204" pitchFamily="18" charset="0"/>
                                </a:rPr>
                              </m:ctrlPr>
                            </m:sSubPr>
                            <m:e>
                              <m:r>
                                <a:rPr lang="en-US" sz="1200" i="1">
                                  <a:latin typeface="Cambria Math"/>
                                </a:rPr>
                                <m:t>𝐶</m:t>
                              </m:r>
                            </m:e>
                            <m:sub>
                              <m:r>
                                <a:rPr lang="en-US" sz="1200" b="0" i="1" smtClean="0">
                                  <a:latin typeface="Cambria Math" panose="02040503050406030204" pitchFamily="18" charset="0"/>
                                </a:rPr>
                                <m:t>131</m:t>
                              </m:r>
                              <m:r>
                                <m:rPr>
                                  <m:sty m:val="p"/>
                                </m:rPr>
                                <a:rPr lang="en-US" sz="1200" b="0" i="0" smtClean="0">
                                  <a:latin typeface="Cambria Math" panose="02040503050406030204" pitchFamily="18" charset="0"/>
                                </a:rPr>
                                <m:t>m</m:t>
                              </m:r>
                            </m:sub>
                          </m:sSub>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2</m:t>
                                  </m:r>
                                </m:sub>
                              </m:sSub>
                            </m:e>
                          </m:d>
                        </m:den>
                      </m:f>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524731" y="2951862"/>
                <a:ext cx="1490246" cy="480901"/>
              </a:xfrm>
              <a:prstGeom prst="rect">
                <a:avLst/>
              </a:prstGeom>
              <a:blipFill>
                <a:blip r:embed="rId6"/>
                <a:stretch>
                  <a:fillRect/>
                </a:stretch>
              </a:blipFill>
              <a:ln w="12700">
                <a:solidFill>
                  <a:srgbClr val="0070C0"/>
                </a:solidFill>
              </a:ln>
            </p:spPr>
            <p:txBody>
              <a:bodyPr/>
              <a:lstStyle/>
              <a:p>
                <a:r>
                  <a:rPr lang="en-GB">
                    <a:noFill/>
                  </a:rPr>
                  <a:t> </a:t>
                </a:r>
              </a:p>
            </p:txBody>
          </p:sp>
        </mc:Fallback>
      </mc:AlternateContent>
      <p:sp>
        <p:nvSpPr>
          <p:cNvPr id="12" name="TextBox 11"/>
          <p:cNvSpPr txBox="1"/>
          <p:nvPr/>
        </p:nvSpPr>
        <p:spPr>
          <a:xfrm>
            <a:off x="6358028" y="2845130"/>
            <a:ext cx="2447647" cy="738664"/>
          </a:xfrm>
          <a:prstGeom prst="rect">
            <a:avLst/>
          </a:prstGeom>
          <a:noFill/>
          <a:ln w="12700">
            <a:solidFill>
              <a:srgbClr val="0070C0"/>
            </a:solidFill>
          </a:ln>
        </p:spPr>
        <p:txBody>
          <a:bodyPr wrap="square" rtlCol="0">
            <a:spAutoFit/>
          </a:bodyPr>
          <a:lstStyle/>
          <a:p>
            <a:r>
              <a:rPr lang="en-US" sz="1400" dirty="0"/>
              <a:t>Distribution of explosion times</a:t>
            </a:r>
          </a:p>
          <a:p>
            <a:r>
              <a:rPr lang="en-US" sz="1400" dirty="0"/>
              <a:t>Nominal: 47.6 days</a:t>
            </a:r>
          </a:p>
          <a:p>
            <a:r>
              <a:rPr lang="en-US" sz="1400" dirty="0"/>
              <a:t>Mean: 47.3 days</a:t>
            </a:r>
            <a:endParaRPr lang="en-GB" sz="1400" dirty="0"/>
          </a:p>
        </p:txBody>
      </p:sp>
      <p:sp>
        <p:nvSpPr>
          <p:cNvPr id="15" name="Rectangle 17">
            <a:extLst>
              <a:ext uri="{FF2B5EF4-FFF2-40B4-BE49-F238E27FC236}">
                <a16:creationId xmlns:a16="http://schemas.microsoft.com/office/drawing/2014/main" id="{B80C72FA-B429-478A-A117-0B4A7CC3EFFB}"/>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Explosion time estimation of DPRK2013</a:t>
            </a:r>
          </a:p>
        </p:txBody>
      </p:sp>
      <p:sp>
        <p:nvSpPr>
          <p:cNvPr id="16" name="TextBox 15">
            <a:extLst>
              <a:ext uri="{FF2B5EF4-FFF2-40B4-BE49-F238E27FC236}">
                <a16:creationId xmlns:a16="http://schemas.microsoft.com/office/drawing/2014/main" id="{A0C955CF-9111-4243-8F28-95ADE3697872}"/>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3" name="Right Arrow 12"/>
          <p:cNvSpPr/>
          <p:nvPr/>
        </p:nvSpPr>
        <p:spPr>
          <a:xfrm>
            <a:off x="5613814" y="3917795"/>
            <a:ext cx="566073" cy="268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96622" y="3882486"/>
            <a:ext cx="30285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064A215-F6B8-4B56-B287-5822FA0F3741}"/>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custDataLst>
      <p:tags r:id="rId1"/>
    </p:custDataLst>
    <p:extLst>
      <p:ext uri="{BB962C8B-B14F-4D97-AF65-F5344CB8AC3E}">
        <p14:creationId xmlns:p14="http://schemas.microsoft.com/office/powerpoint/2010/main" val="2785731063"/>
      </p:ext>
    </p:extLst>
  </p:cSld>
  <p:clrMapOvr>
    <a:masterClrMapping/>
  </p:clrMapOvr>
  <mc:AlternateContent xmlns:mc="http://schemas.openxmlformats.org/markup-compatibility/2006" xmlns:p14="http://schemas.microsoft.com/office/powerpoint/2010/main">
    <mc:Choice Requires="p14">
      <p:transition spd="slow" p14:dur="2000" advTm="57306"/>
    </mc:Choice>
    <mc:Fallback xmlns="">
      <p:transition spd="slow" advTm="5730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Conclusions 1/2</a:t>
            </a:r>
          </a:p>
        </p:txBody>
      </p:sp>
      <p:sp>
        <p:nvSpPr>
          <p:cNvPr id="6" name="TextBox 5">
            <a:extLst>
              <a:ext uri="{FF2B5EF4-FFF2-40B4-BE49-F238E27FC236}">
                <a16:creationId xmlns:a16="http://schemas.microsoft.com/office/drawing/2014/main" id="{F856A47D-9E2A-459F-A8EB-3924CB485753}"/>
              </a:ext>
            </a:extLst>
          </p:cNvPr>
          <p:cNvSpPr txBox="1"/>
          <p:nvPr/>
        </p:nvSpPr>
        <p:spPr>
          <a:xfrm>
            <a:off x="484462" y="1097853"/>
            <a:ext cx="8525580" cy="335476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Conclusions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concept for an enhanced approach is presented here that improves radionuclide screening and nuclear explosion hypothesis testing.</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Pre-need libraries of scenarios for source term evolution are generated from a new method coupling isotopic evolution of the gas-phase radioactive inventory to realistic physical models of cavity evolution.</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input data will be aggregated to determine the envelope of isotopic ratios associated with underground nuclear explosions.</a:t>
            </a:r>
          </a:p>
          <a:p>
            <a:r>
              <a:rPr lang="en-GB"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 post-need applications, this envelope can be constrained with the aid of available observational data.</a:t>
            </a:r>
          </a:p>
        </p:txBody>
      </p:sp>
      <p:sp>
        <p:nvSpPr>
          <p:cNvPr id="8" name="TextBox 7">
            <a:extLst>
              <a:ext uri="{FF2B5EF4-FFF2-40B4-BE49-F238E27FC236}">
                <a16:creationId xmlns:a16="http://schemas.microsoft.com/office/drawing/2014/main" id="{59F93047-059B-47E4-B689-A43EAB61FC59}"/>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285279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6" name="TextBox 5">
            <a:extLst>
              <a:ext uri="{FF2B5EF4-FFF2-40B4-BE49-F238E27FC236}">
                <a16:creationId xmlns:a16="http://schemas.microsoft.com/office/drawing/2014/main" id="{F856A47D-9E2A-459F-A8EB-3924CB485753}"/>
              </a:ext>
            </a:extLst>
          </p:cNvPr>
          <p:cNvSpPr txBox="1"/>
          <p:nvPr/>
        </p:nvSpPr>
        <p:spPr>
          <a:xfrm>
            <a:off x="484462" y="1097853"/>
            <a:ext cx="8525580" cy="36009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Conclusions (contd.)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Estimates of the composition of prompt releases will be less affected by uncertainty in parameters controlling cavity-evolution and gas leakage than late-time releases as represented by the DPRK 2013 detection.</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Using isotopic analysis of the sample and related atmospheric transport simulations, the isotopic ratios at the source can be reconstructed as a function of time and geographic location. With additional information this can be further constrained.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For screening purposes, the reconstructed source ratios are compared with the envelope of possible isotopic ratios to provide a probabilistic estimate that the observations are associated with a UNE. For Expert Technical Analysis of a specific event, this comparison can be used to assist States Signatories in testing the hypothesis of an UNE being the source.</a:t>
            </a:r>
          </a:p>
        </p:txBody>
      </p:sp>
      <p:sp>
        <p:nvSpPr>
          <p:cNvPr id="7" name="Rectangle 17">
            <a:extLst>
              <a:ext uri="{FF2B5EF4-FFF2-40B4-BE49-F238E27FC236}">
                <a16:creationId xmlns:a16="http://schemas.microsoft.com/office/drawing/2014/main" id="{DF4A7014-94AE-406C-A7E5-537C92D3CF5F}"/>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Conclusions 2/2</a:t>
            </a:r>
          </a:p>
        </p:txBody>
      </p:sp>
      <p:sp>
        <p:nvSpPr>
          <p:cNvPr id="9" name="TextBox 8">
            <a:extLst>
              <a:ext uri="{FF2B5EF4-FFF2-40B4-BE49-F238E27FC236}">
                <a16:creationId xmlns:a16="http://schemas.microsoft.com/office/drawing/2014/main" id="{4260F43C-3FF6-4059-A361-CC27C7662E26}"/>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34105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22403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Introduction</a:t>
            </a:r>
          </a:p>
        </p:txBody>
      </p:sp>
      <p:sp>
        <p:nvSpPr>
          <p:cNvPr id="6" name="TextBox 5">
            <a:extLst>
              <a:ext uri="{FF2B5EF4-FFF2-40B4-BE49-F238E27FC236}">
                <a16:creationId xmlns:a16="http://schemas.microsoft.com/office/drawing/2014/main" id="{3C955A50-9A19-4EB9-A7E8-B22969E032AE}"/>
              </a:ext>
            </a:extLst>
          </p:cNvPr>
          <p:cNvSpPr txBox="1"/>
          <p:nvPr/>
        </p:nvSpPr>
        <p:spPr>
          <a:xfrm>
            <a:off x="484462" y="1097853"/>
            <a:ext cx="8525580" cy="273921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Isotopic activity ratios of radioxenon measured in IMS noble gas samples are routinely obtained that might indicate a gas release from an underground nuclear test, although caused by atmospheric emissions from nuclear facilities. </a:t>
            </a:r>
          </a:p>
          <a:p>
            <a:pPr marL="285750" indent="-285750">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This presentation treats nuclear explosions as the source. The method presented here combines the two ends (source and receptor) for comparing radioxenon isotopes and their activity ratios for a possible match.</a:t>
            </a:r>
          </a:p>
          <a:p>
            <a:pPr marL="285750" indent="-285750">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A robust method is required that tests the isotopic activity ratios of samples against prepared information aggregated from a comprehensive set of all relevant release scenarios that could possibly explain given ratios.</a:t>
            </a:r>
          </a:p>
        </p:txBody>
      </p:sp>
      <p:sp>
        <p:nvSpPr>
          <p:cNvPr id="8" name="TextBox 7">
            <a:extLst>
              <a:ext uri="{FF2B5EF4-FFF2-40B4-BE49-F238E27FC236}">
                <a16:creationId xmlns:a16="http://schemas.microsoft.com/office/drawing/2014/main" id="{DDA737E3-DA0B-4C78-92B5-5E8827283A07}"/>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196883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6" name="TextBox 5">
            <a:extLst>
              <a:ext uri="{FF2B5EF4-FFF2-40B4-BE49-F238E27FC236}">
                <a16:creationId xmlns:a16="http://schemas.microsoft.com/office/drawing/2014/main" id="{3C955A50-9A19-4EB9-A7E8-B22969E032AE}"/>
              </a:ext>
            </a:extLst>
          </p:cNvPr>
          <p:cNvSpPr txBox="1"/>
          <p:nvPr/>
        </p:nvSpPr>
        <p:spPr>
          <a:xfrm>
            <a:off x="484462" y="1097853"/>
            <a:ext cx="8525580" cy="329320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The source is the radioisotope generation by a nuclear explosion, the receptor is the observation in IMS samples. Mathematical modelling is used to create the relationship between source and receptor. The ratios in the IMS sample are reconstructed as a function of the time of release into the atmosphere and the sampling time.  </a:t>
            </a:r>
          </a:p>
          <a:p>
            <a:pPr marL="285750" indent="-285750">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Recent research results on the source mechanisms including in-growth and decay, cavity-melt fractionation and seepage of cavity gases are used to develop best-estimate input source terms as well as minimum and maximum activity ratio boundaries as a function of time. </a:t>
            </a:r>
          </a:p>
          <a:p>
            <a:pPr marL="285750" indent="-285750">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The output is a score for the consistency of the observation with the boundaries of all possible nuclear explosion signals.</a:t>
            </a:r>
          </a:p>
        </p:txBody>
      </p:sp>
      <p:sp>
        <p:nvSpPr>
          <p:cNvPr id="7" name="Rectangle 17">
            <a:extLst>
              <a:ext uri="{FF2B5EF4-FFF2-40B4-BE49-F238E27FC236}">
                <a16:creationId xmlns:a16="http://schemas.microsoft.com/office/drawing/2014/main" id="{81010DF2-D6CE-4AAA-937C-1CBF40DB1BBB}"/>
              </a:ext>
            </a:extLst>
          </p:cNvPr>
          <p:cNvSpPr>
            <a:spLocks noChangeArrowheads="1"/>
          </p:cNvSpPr>
          <p:nvPr/>
        </p:nvSpPr>
        <p:spPr bwMode="auto">
          <a:xfrm>
            <a:off x="1992923" y="163887"/>
            <a:ext cx="4962770" cy="23115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Introduction</a:t>
            </a:r>
          </a:p>
        </p:txBody>
      </p:sp>
      <p:sp>
        <p:nvSpPr>
          <p:cNvPr id="9" name="TextBox 8">
            <a:extLst>
              <a:ext uri="{FF2B5EF4-FFF2-40B4-BE49-F238E27FC236}">
                <a16:creationId xmlns:a16="http://schemas.microsoft.com/office/drawing/2014/main" id="{D78A0C7D-EAFA-4BA4-B3BB-47734EBF5786}"/>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223403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MOTIVATION</a:t>
            </a:r>
            <a:endParaRPr lang="en-AT"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Initial implementation in IDC operations</a:t>
            </a:r>
          </a:p>
        </p:txBody>
      </p:sp>
      <p:pic>
        <p:nvPicPr>
          <p:cNvPr id="9" name="Picture 8">
            <a:extLst>
              <a:ext uri="{FF2B5EF4-FFF2-40B4-BE49-F238E27FC236}">
                <a16:creationId xmlns:a16="http://schemas.microsoft.com/office/drawing/2014/main" id="{8EE38508-06EF-438B-BD2D-D2AFB9515567}"/>
              </a:ext>
            </a:extLst>
          </p:cNvPr>
          <p:cNvPicPr>
            <a:picLocks noChangeAspect="1"/>
          </p:cNvPicPr>
          <p:nvPr/>
        </p:nvPicPr>
        <p:blipFill>
          <a:blip r:embed="rId2"/>
          <a:stretch>
            <a:fillRect/>
          </a:stretch>
        </p:blipFill>
        <p:spPr>
          <a:xfrm>
            <a:off x="5668653" y="1956948"/>
            <a:ext cx="2912863" cy="2194568"/>
          </a:xfrm>
          <a:prstGeom prst="rect">
            <a:avLst/>
          </a:prstGeom>
        </p:spPr>
      </p:pic>
      <p:sp>
        <p:nvSpPr>
          <p:cNvPr id="12" name="TextBox 11">
            <a:extLst>
              <a:ext uri="{FF2B5EF4-FFF2-40B4-BE49-F238E27FC236}">
                <a16:creationId xmlns:a16="http://schemas.microsoft.com/office/drawing/2014/main" id="{7FC9E048-4400-4989-AC6E-314568298B41}"/>
              </a:ext>
            </a:extLst>
          </p:cNvPr>
          <p:cNvSpPr txBox="1"/>
          <p:nvPr/>
        </p:nvSpPr>
        <p:spPr>
          <a:xfrm>
            <a:off x="484465" y="881743"/>
            <a:ext cx="3962562" cy="1323439"/>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Isotopic ratio thresholds:</a:t>
            </a:r>
            <a:r>
              <a:rPr lang="en-US" sz="1600"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Screening flags </a:t>
            </a:r>
            <a:r>
              <a:rPr lang="en-GB" sz="1600" dirty="0">
                <a:latin typeface="Arial" panose="020B0604020202020204" pitchFamily="34" charset="0"/>
                <a:cs typeface="Arial" panose="020B0604020202020204" pitchFamily="34" charset="0"/>
              </a:rPr>
              <a:t>in IDC products for each RN sample</a:t>
            </a: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Flag thresholds apply only to a rapid venting scenario</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0E86F6-49B7-46D5-86FC-9115CF1CEF6F}"/>
              </a:ext>
            </a:extLst>
          </p:cNvPr>
          <p:cNvSpPr txBox="1"/>
          <p:nvPr/>
        </p:nvSpPr>
        <p:spPr>
          <a:xfrm>
            <a:off x="5002112" y="879730"/>
            <a:ext cx="4033938" cy="107721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Ad-hoc expert analysis:</a:t>
            </a:r>
            <a:r>
              <a:rPr lang="en-US" sz="1600"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Case of DPRK announced test in 2013</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Only one specific scenario of full in-growth assumed, no fractionation.</a:t>
            </a: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E35820A-D304-4B62-B73E-494A78C2D7C4}"/>
              </a:ext>
            </a:extLst>
          </p:cNvPr>
          <p:cNvSpPr txBox="1"/>
          <p:nvPr/>
        </p:nvSpPr>
        <p:spPr>
          <a:xfrm>
            <a:off x="628650" y="4151516"/>
            <a:ext cx="7886700" cy="584775"/>
          </a:xfrm>
          <a:prstGeom prst="rect">
            <a:avLst/>
          </a:prstGeom>
          <a:noFill/>
        </p:spPr>
        <p:txBody>
          <a:bodyPr wrap="square" rtlCol="0">
            <a:spAutoFit/>
          </a:bodyPr>
          <a:lstStyle/>
          <a:p>
            <a:pPr algn="ctr"/>
            <a:r>
              <a:rPr lang="en-US" sz="1600" b="1" i="1" dirty="0">
                <a:latin typeface="Arial" panose="020B0604020202020204" pitchFamily="34" charset="0"/>
                <a:cs typeface="Arial" panose="020B0604020202020204" pitchFamily="34" charset="0"/>
              </a:rPr>
              <a:t>Motivation for this presentation: </a:t>
            </a:r>
          </a:p>
          <a:p>
            <a:pPr algn="ctr"/>
            <a:r>
              <a:rPr lang="en-US" sz="1600" b="1" i="1" dirty="0">
                <a:solidFill>
                  <a:srgbClr val="C00000"/>
                </a:solidFill>
                <a:latin typeface="Arial" panose="020B0604020202020204" pitchFamily="34" charset="0"/>
                <a:cs typeface="Arial" panose="020B0604020202020204" pitchFamily="34" charset="0"/>
              </a:rPr>
              <a:t>Why not making comprehensive information available for enhanced methods?</a:t>
            </a:r>
            <a:endParaRPr lang="en-US" sz="1600" b="1" i="1" dirty="0">
              <a:solidFill>
                <a:srgbClr val="C00000"/>
              </a:solidFill>
            </a:endParaRPr>
          </a:p>
        </p:txBody>
      </p:sp>
      <p:pic>
        <p:nvPicPr>
          <p:cNvPr id="10" name="Picture 9">
            <a:extLst>
              <a:ext uri="{FF2B5EF4-FFF2-40B4-BE49-F238E27FC236}">
                <a16:creationId xmlns:a16="http://schemas.microsoft.com/office/drawing/2014/main" id="{BC0028AC-0C28-4B40-BDA9-C581E8C2EFC6}"/>
              </a:ext>
            </a:extLst>
          </p:cNvPr>
          <p:cNvPicPr>
            <a:picLocks noChangeAspect="1"/>
          </p:cNvPicPr>
          <p:nvPr/>
        </p:nvPicPr>
        <p:blipFill rotWithShape="1">
          <a:blip r:embed="rId3"/>
          <a:srcRect r="74451" b="85700"/>
          <a:stretch/>
        </p:blipFill>
        <p:spPr>
          <a:xfrm>
            <a:off x="2881790" y="2506893"/>
            <a:ext cx="1608991" cy="428047"/>
          </a:xfrm>
          <a:prstGeom prst="rect">
            <a:avLst/>
          </a:prstGeom>
        </p:spPr>
      </p:pic>
      <p:pic>
        <p:nvPicPr>
          <p:cNvPr id="11" name="Picture 10">
            <a:extLst>
              <a:ext uri="{FF2B5EF4-FFF2-40B4-BE49-F238E27FC236}">
                <a16:creationId xmlns:a16="http://schemas.microsoft.com/office/drawing/2014/main" id="{DB3A1A67-D4E3-4EEC-AA70-DB01597C8675}"/>
              </a:ext>
            </a:extLst>
          </p:cNvPr>
          <p:cNvPicPr>
            <a:picLocks noChangeAspect="1"/>
          </p:cNvPicPr>
          <p:nvPr/>
        </p:nvPicPr>
        <p:blipFill rotWithShape="1">
          <a:blip r:embed="rId3"/>
          <a:srcRect t="66302" r="68149"/>
          <a:stretch/>
        </p:blipFill>
        <p:spPr>
          <a:xfrm>
            <a:off x="2846622" y="2894672"/>
            <a:ext cx="2005857" cy="1008724"/>
          </a:xfrm>
          <a:prstGeom prst="rect">
            <a:avLst/>
          </a:prstGeom>
        </p:spPr>
      </p:pic>
      <p:pic>
        <p:nvPicPr>
          <p:cNvPr id="15" name="Picture 14">
            <a:extLst>
              <a:ext uri="{FF2B5EF4-FFF2-40B4-BE49-F238E27FC236}">
                <a16:creationId xmlns:a16="http://schemas.microsoft.com/office/drawing/2014/main" id="{34CC82F8-C2CD-4B4F-8DDE-68F988D9E71B}"/>
              </a:ext>
            </a:extLst>
          </p:cNvPr>
          <p:cNvPicPr>
            <a:picLocks noChangeAspect="1"/>
          </p:cNvPicPr>
          <p:nvPr/>
        </p:nvPicPr>
        <p:blipFill rotWithShape="1">
          <a:blip r:embed="rId4"/>
          <a:srcRect r="10689"/>
          <a:stretch/>
        </p:blipFill>
        <p:spPr>
          <a:xfrm>
            <a:off x="484465" y="2203059"/>
            <a:ext cx="2353985" cy="2065595"/>
          </a:xfrm>
          <a:prstGeom prst="rect">
            <a:avLst/>
          </a:prstGeom>
        </p:spPr>
      </p:pic>
      <p:sp>
        <p:nvSpPr>
          <p:cNvPr id="17" name="TextBox 16">
            <a:extLst>
              <a:ext uri="{FF2B5EF4-FFF2-40B4-BE49-F238E27FC236}">
                <a16:creationId xmlns:a16="http://schemas.microsoft.com/office/drawing/2014/main" id="{9B366F95-E831-410B-A565-40C79FB3F4E9}"/>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297404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CONCEPT</a:t>
            </a:r>
            <a:endParaRPr lang="en-AT"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Radioxenon Isotopic Ratios </a:t>
            </a:r>
          </a:p>
          <a:p>
            <a:pPr algn="ctr" eaLnBrk="0" hangingPunct="0">
              <a:lnSpc>
                <a:spcPts val="1586"/>
              </a:lnSpc>
            </a:pPr>
            <a:r>
              <a:rPr lang="en-GB" sz="1800" b="1" dirty="0">
                <a:solidFill>
                  <a:schemeClr val="bg1"/>
                </a:solidFill>
                <a:latin typeface="Arial" panose="020B0604020202020204" pitchFamily="34" charset="0"/>
              </a:rPr>
              <a:t>from Source to Sample</a:t>
            </a:r>
          </a:p>
        </p:txBody>
      </p:sp>
      <p:graphicFrame>
        <p:nvGraphicFramePr>
          <p:cNvPr id="6" name="Table 6">
            <a:extLst>
              <a:ext uri="{FF2B5EF4-FFF2-40B4-BE49-F238E27FC236}">
                <a16:creationId xmlns:a16="http://schemas.microsoft.com/office/drawing/2014/main" id="{A3E2850E-8DEB-400A-94E9-1B5BDE819085}"/>
              </a:ext>
            </a:extLst>
          </p:cNvPr>
          <p:cNvGraphicFramePr>
            <a:graphicFrameLocks noGrp="1"/>
          </p:cNvGraphicFramePr>
          <p:nvPr>
            <p:extLst>
              <p:ext uri="{D42A27DB-BD31-4B8C-83A1-F6EECF244321}">
                <p14:modId xmlns:p14="http://schemas.microsoft.com/office/powerpoint/2010/main" val="3082954341"/>
              </p:ext>
            </p:extLst>
          </p:nvPr>
        </p:nvGraphicFramePr>
        <p:xfrm>
          <a:off x="484466" y="915107"/>
          <a:ext cx="8545233" cy="3849113"/>
        </p:xfrm>
        <a:graphic>
          <a:graphicData uri="http://schemas.openxmlformats.org/drawingml/2006/table">
            <a:tbl>
              <a:tblPr firstRow="1" bandRow="1">
                <a:tableStyleId>{5C22544A-7EE6-4342-B048-85BDC9FD1C3A}</a:tableStyleId>
              </a:tblPr>
              <a:tblGrid>
                <a:gridCol w="1121752">
                  <a:extLst>
                    <a:ext uri="{9D8B030D-6E8A-4147-A177-3AD203B41FA5}">
                      <a16:colId xmlns:a16="http://schemas.microsoft.com/office/drawing/2014/main" val="1884566663"/>
                    </a:ext>
                  </a:extLst>
                </a:gridCol>
                <a:gridCol w="646537">
                  <a:extLst>
                    <a:ext uri="{9D8B030D-6E8A-4147-A177-3AD203B41FA5}">
                      <a16:colId xmlns:a16="http://schemas.microsoft.com/office/drawing/2014/main" val="3335189642"/>
                    </a:ext>
                  </a:extLst>
                </a:gridCol>
                <a:gridCol w="834851">
                  <a:extLst>
                    <a:ext uri="{9D8B030D-6E8A-4147-A177-3AD203B41FA5}">
                      <a16:colId xmlns:a16="http://schemas.microsoft.com/office/drawing/2014/main" val="3649821156"/>
                    </a:ext>
                  </a:extLst>
                </a:gridCol>
                <a:gridCol w="1054548">
                  <a:extLst>
                    <a:ext uri="{9D8B030D-6E8A-4147-A177-3AD203B41FA5}">
                      <a16:colId xmlns:a16="http://schemas.microsoft.com/office/drawing/2014/main" val="1751100752"/>
                    </a:ext>
                  </a:extLst>
                </a:gridCol>
                <a:gridCol w="972946">
                  <a:extLst>
                    <a:ext uri="{9D8B030D-6E8A-4147-A177-3AD203B41FA5}">
                      <a16:colId xmlns:a16="http://schemas.microsoft.com/office/drawing/2014/main" val="2883589075"/>
                    </a:ext>
                  </a:extLst>
                </a:gridCol>
                <a:gridCol w="910174">
                  <a:extLst>
                    <a:ext uri="{9D8B030D-6E8A-4147-A177-3AD203B41FA5}">
                      <a16:colId xmlns:a16="http://schemas.microsoft.com/office/drawing/2014/main" val="644953515"/>
                    </a:ext>
                  </a:extLst>
                </a:gridCol>
                <a:gridCol w="985500">
                  <a:extLst>
                    <a:ext uri="{9D8B030D-6E8A-4147-A177-3AD203B41FA5}">
                      <a16:colId xmlns:a16="http://schemas.microsoft.com/office/drawing/2014/main" val="1040571727"/>
                    </a:ext>
                  </a:extLst>
                </a:gridCol>
                <a:gridCol w="979223">
                  <a:extLst>
                    <a:ext uri="{9D8B030D-6E8A-4147-A177-3AD203B41FA5}">
                      <a16:colId xmlns:a16="http://schemas.microsoft.com/office/drawing/2014/main" val="1910501096"/>
                    </a:ext>
                  </a:extLst>
                </a:gridCol>
                <a:gridCol w="1039702">
                  <a:extLst>
                    <a:ext uri="{9D8B030D-6E8A-4147-A177-3AD203B41FA5}">
                      <a16:colId xmlns:a16="http://schemas.microsoft.com/office/drawing/2014/main" val="2768259163"/>
                    </a:ext>
                  </a:extLst>
                </a:gridCol>
              </a:tblGrid>
              <a:tr h="609984">
                <a:tc>
                  <a:txBody>
                    <a:bodyPr/>
                    <a:lstStyle/>
                    <a:p>
                      <a:r>
                        <a:rPr lang="en-US" sz="1100" dirty="0"/>
                        <a:t>Use case</a:t>
                      </a:r>
                      <a:endParaRPr lang="en-GB" sz="1100" dirty="0"/>
                    </a:p>
                  </a:txBody>
                  <a:tcPr marL="68580" marR="68580" marT="34290" marB="34290"/>
                </a:tc>
                <a:tc>
                  <a:txBody>
                    <a:bodyPr/>
                    <a:lstStyle/>
                    <a:p>
                      <a:r>
                        <a:rPr lang="en-US" sz="1100" dirty="0"/>
                        <a:t>Source type</a:t>
                      </a:r>
                      <a:endParaRPr lang="en-GB" sz="1100" dirty="0"/>
                    </a:p>
                  </a:txBody>
                  <a:tcPr marL="68580" marR="68580" marT="34290" marB="34290"/>
                </a:tc>
                <a:tc>
                  <a:txBody>
                    <a:bodyPr/>
                    <a:lstStyle/>
                    <a:p>
                      <a:r>
                        <a:rPr lang="en-US" sz="1100" dirty="0"/>
                        <a:t>Pre-release processes</a:t>
                      </a:r>
                      <a:endParaRPr lang="en-GB" sz="1100" dirty="0"/>
                    </a:p>
                  </a:txBody>
                  <a:tcPr marL="68580" marR="68580" marT="34290" marB="34290"/>
                </a:tc>
                <a:tc>
                  <a:txBody>
                    <a:bodyPr/>
                    <a:lstStyle/>
                    <a:p>
                      <a:r>
                        <a:rPr lang="en-US" sz="1100" dirty="0"/>
                        <a:t>Predetermined source term</a:t>
                      </a:r>
                      <a:endParaRPr lang="en-GB" sz="1100" dirty="0"/>
                    </a:p>
                  </a:txBody>
                  <a:tcPr marL="68580" marR="68580" marT="34290" marB="34290"/>
                </a:tc>
                <a:tc>
                  <a:txBody>
                    <a:bodyPr/>
                    <a:lstStyle/>
                    <a:p>
                      <a:r>
                        <a:rPr lang="en-US" sz="1100" dirty="0"/>
                        <a:t>Event source hypothesis</a:t>
                      </a:r>
                      <a:endParaRPr lang="en-GB" sz="1100" dirty="0"/>
                    </a:p>
                  </a:txBody>
                  <a:tcPr marL="68580" marR="68580" marT="34290" marB="34290"/>
                </a:tc>
                <a:tc>
                  <a:txBody>
                    <a:bodyPr/>
                    <a:lstStyle/>
                    <a:p>
                      <a:r>
                        <a:rPr lang="en-US" sz="1100" dirty="0"/>
                        <a:t>Atmospheric transport</a:t>
                      </a:r>
                      <a:endParaRPr lang="en-GB" sz="1100" dirty="0"/>
                    </a:p>
                  </a:txBody>
                  <a:tcPr marL="68580" marR="68580" marT="34290" marB="34290"/>
                </a:tc>
                <a:tc>
                  <a:txBody>
                    <a:bodyPr/>
                    <a:lstStyle/>
                    <a:p>
                      <a:r>
                        <a:rPr lang="en-US" sz="1100" dirty="0"/>
                        <a:t>Plume passing over station</a:t>
                      </a:r>
                      <a:endParaRPr lang="en-GB" sz="1100" dirty="0"/>
                    </a:p>
                  </a:txBody>
                  <a:tcPr marL="68580" marR="68580" marT="34290" marB="34290"/>
                </a:tc>
                <a:tc>
                  <a:txBody>
                    <a:bodyPr/>
                    <a:lstStyle/>
                    <a:p>
                      <a:r>
                        <a:rPr lang="en-US" sz="1100" dirty="0"/>
                        <a:t>Sample processing</a:t>
                      </a:r>
                      <a:endParaRPr lang="en-GB" sz="1100" dirty="0"/>
                    </a:p>
                  </a:txBody>
                  <a:tcPr marL="68580" marR="68580" marT="34290" marB="34290"/>
                </a:tc>
                <a:tc>
                  <a:txBody>
                    <a:bodyPr/>
                    <a:lstStyle/>
                    <a:p>
                      <a:r>
                        <a:rPr lang="en-US" sz="1100" dirty="0"/>
                        <a:t>Measurement result</a:t>
                      </a:r>
                      <a:endParaRPr lang="en-GB" sz="1100" dirty="0"/>
                    </a:p>
                  </a:txBody>
                  <a:tcPr marL="68580" marR="68580" marT="34290" marB="34290"/>
                </a:tc>
                <a:extLst>
                  <a:ext uri="{0D108BD9-81ED-4DB2-BD59-A6C34878D82A}">
                    <a16:rowId xmlns:a16="http://schemas.microsoft.com/office/drawing/2014/main" val="2752294438"/>
                  </a:ext>
                </a:extLst>
              </a:tr>
              <a:tr h="282506">
                <a:tc>
                  <a:txBody>
                    <a:bodyPr/>
                    <a:lstStyle/>
                    <a:p>
                      <a:endParaRPr lang="en-GB" sz="1100" dirty="0"/>
                    </a:p>
                  </a:txBody>
                  <a:tcPr marL="68580" marR="68580" marT="34290" marB="34290">
                    <a:solidFill>
                      <a:schemeClr val="accent1"/>
                    </a:solidFill>
                  </a:tcPr>
                </a:tc>
                <a:tc gridSpan="3">
                  <a:txBody>
                    <a:bodyPr/>
                    <a:lstStyle/>
                    <a:p>
                      <a:pPr algn="ctr"/>
                      <a:r>
                        <a:rPr lang="en-US" sz="1500" dirty="0"/>
                        <a:t>Pre-need</a:t>
                      </a:r>
                      <a:endParaRPr lang="en-GB" sz="1500" dirty="0"/>
                    </a:p>
                  </a:txBody>
                  <a:tcPr marL="68580" marR="68580" marT="34290" marB="34290">
                    <a:solidFill>
                      <a:schemeClr val="accent1">
                        <a:lumMod val="75000"/>
                      </a:schemeClr>
                    </a:solidFill>
                  </a:tcPr>
                </a:tc>
                <a:tc hMerge="1">
                  <a:txBody>
                    <a:bodyPr/>
                    <a:lstStyle/>
                    <a:p>
                      <a:endParaRPr lang="en-GB"/>
                    </a:p>
                  </a:txBody>
                  <a:tcPr/>
                </a:tc>
                <a:tc hMerge="1">
                  <a:txBody>
                    <a:bodyPr/>
                    <a:lstStyle/>
                    <a:p>
                      <a:endParaRPr lang="en-GB"/>
                    </a:p>
                  </a:txBody>
                  <a:tcPr/>
                </a:tc>
                <a:tc>
                  <a:txBody>
                    <a:bodyPr/>
                    <a:lstStyle/>
                    <a:p>
                      <a:pPr algn="ctr"/>
                      <a:endParaRPr lang="en-GB" sz="1500" dirty="0"/>
                    </a:p>
                  </a:txBody>
                  <a:tcPr marL="68580" marR="68580" marT="34290" marB="34290"/>
                </a:tc>
                <a:tc gridSpan="4">
                  <a:txBody>
                    <a:bodyPr/>
                    <a:lstStyle/>
                    <a:p>
                      <a:pPr algn="ctr"/>
                      <a:r>
                        <a:rPr lang="en-US" sz="1500" dirty="0"/>
                        <a:t>post-need</a:t>
                      </a:r>
                      <a:endParaRPr lang="en-GB" sz="1500" dirty="0"/>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25176297"/>
                  </a:ext>
                </a:extLst>
              </a:tr>
              <a:tr h="880242">
                <a:tc>
                  <a:txBody>
                    <a:bodyPr/>
                    <a:lstStyle/>
                    <a:p>
                      <a:r>
                        <a:rPr lang="en-US" sz="1100" dirty="0">
                          <a:solidFill>
                            <a:srgbClr val="E9EFF7"/>
                          </a:solidFill>
                        </a:rPr>
                        <a:t>IMS observations consistent with known sources? </a:t>
                      </a:r>
                      <a:endParaRPr lang="en-GB" sz="1100" dirty="0">
                        <a:solidFill>
                          <a:srgbClr val="E9EFF7"/>
                        </a:solidFill>
                      </a:endParaRPr>
                    </a:p>
                  </a:txBody>
                  <a:tcPr marL="68580" marR="68580" marT="34290" marB="34290">
                    <a:solidFill>
                      <a:schemeClr val="accent1"/>
                    </a:solidFill>
                  </a:tcPr>
                </a:tc>
                <a:tc>
                  <a:txBody>
                    <a:bodyPr/>
                    <a:lstStyle/>
                    <a:p>
                      <a:r>
                        <a:rPr lang="en-US" sz="1100" dirty="0"/>
                        <a:t>Nuclear facility (NPP, NRR, MIPF)</a:t>
                      </a:r>
                      <a:endParaRPr lang="en-GB" sz="1100" dirty="0"/>
                    </a:p>
                  </a:txBody>
                  <a:tcPr marL="68580" marR="68580" marT="34290" marB="34290"/>
                </a:tc>
                <a:tc>
                  <a:txBody>
                    <a:bodyPr/>
                    <a:lstStyle/>
                    <a:p>
                      <a:endParaRPr lang="en-GB" sz="1100" dirty="0"/>
                    </a:p>
                  </a:txBody>
                  <a:tcPr marL="68580" marR="68580" marT="34290" marB="34290"/>
                </a:tc>
                <a:tc>
                  <a:txBody>
                    <a:bodyPr/>
                    <a:lstStyle/>
                    <a:p>
                      <a:r>
                        <a:rPr lang="en-US" sz="1100"/>
                        <a:t>PDF for continuous or puff releases for each facility or type</a:t>
                      </a:r>
                      <a:endParaRPr lang="en-GB" sz="1100" dirty="0"/>
                    </a:p>
                  </a:txBody>
                  <a:tcPr marL="68580" marR="68580" marT="34290" marB="34290"/>
                </a:tc>
                <a:tc rowSpan="2">
                  <a:txBody>
                    <a:bodyPr/>
                    <a:lstStyle/>
                    <a:p>
                      <a:pPr algn="l"/>
                      <a:endParaRPr lang="en-US" sz="1100" dirty="0"/>
                    </a:p>
                    <a:p>
                      <a:pPr algn="l"/>
                      <a:endParaRPr lang="en-US" sz="1100" dirty="0"/>
                    </a:p>
                    <a:p>
                      <a:pPr algn="l"/>
                      <a:r>
                        <a:rPr lang="en-US" sz="1100" dirty="0"/>
                        <a:t>Probability distribution of reconstructed source term as f(</a:t>
                      </a:r>
                      <a:r>
                        <a:rPr lang="en-US" sz="1100" dirty="0" err="1"/>
                        <a:t>x,y,t</a:t>
                      </a:r>
                      <a:r>
                        <a:rPr lang="en-US" sz="1100" dirty="0"/>
                        <a:t>)</a:t>
                      </a:r>
                      <a:endParaRPr lang="en-GB" sz="1100" dirty="0"/>
                    </a:p>
                  </a:txBody>
                  <a:tcPr marL="68580" marR="68580" marT="34290" marB="34290"/>
                </a:tc>
                <a:tc rowSpan="2">
                  <a:txBody>
                    <a:bodyPr/>
                    <a:lstStyle/>
                    <a:p>
                      <a:pPr algn="l"/>
                      <a:endParaRPr lang="en-US" sz="1100" dirty="0"/>
                    </a:p>
                    <a:p>
                      <a:pPr algn="l"/>
                      <a:endParaRPr lang="en-US" sz="1100" dirty="0"/>
                    </a:p>
                    <a:p>
                      <a:pPr algn="l"/>
                      <a:endParaRPr lang="en-US" sz="1100" dirty="0"/>
                    </a:p>
                    <a:p>
                      <a:pPr algn="l"/>
                      <a:r>
                        <a:rPr lang="en-US" sz="1100" dirty="0"/>
                        <a:t>SRS fields from backward ATM</a:t>
                      </a:r>
                      <a:endParaRPr lang="en-GB" sz="1100" dirty="0"/>
                    </a:p>
                  </a:txBody>
                  <a:tcPr marL="68580" marR="68580" marT="34290" marB="34290"/>
                </a:tc>
                <a:tc rowSpan="2">
                  <a:txBody>
                    <a:bodyPr/>
                    <a:lstStyle/>
                    <a:p>
                      <a:endParaRPr lang="en-GB" sz="1100" dirty="0"/>
                    </a:p>
                    <a:p>
                      <a:endParaRPr lang="en-GB" sz="1100" dirty="0"/>
                    </a:p>
                    <a:p>
                      <a:endParaRPr lang="en-GB" sz="1100" dirty="0"/>
                    </a:p>
                    <a:p>
                      <a:r>
                        <a:rPr lang="en-GB" sz="1100" dirty="0"/>
                        <a:t>Concentration at collection stop</a:t>
                      </a:r>
                    </a:p>
                  </a:txBody>
                  <a:tcPr marL="68580" marR="68580" marT="34290" marB="34290"/>
                </a:tc>
                <a:tc rowSpan="3">
                  <a:txBody>
                    <a:bodyPr/>
                    <a:lstStyle/>
                    <a:p>
                      <a:endParaRPr lang="en-US" sz="1100" dirty="0"/>
                    </a:p>
                    <a:p>
                      <a:endParaRPr lang="en-US" sz="1100" dirty="0"/>
                    </a:p>
                    <a:p>
                      <a:endParaRPr lang="en-US" sz="1100" dirty="0"/>
                    </a:p>
                    <a:p>
                      <a:endParaRPr lang="en-US" sz="1100" dirty="0"/>
                    </a:p>
                    <a:p>
                      <a:endParaRPr lang="en-US" sz="1100" dirty="0"/>
                    </a:p>
                    <a:p>
                      <a:r>
                        <a:rPr lang="en-US" sz="1100" dirty="0"/>
                        <a:t>Concentration profile turns into an activity at collection stop</a:t>
                      </a:r>
                      <a:endParaRPr lang="en-GB" sz="1100" dirty="0"/>
                    </a:p>
                  </a:txBody>
                  <a:tcPr marL="68580" marR="68580" marT="34290" marB="34290"/>
                </a:tc>
                <a:tc rowSpan="3">
                  <a:txBody>
                    <a:bodyPr/>
                    <a:lstStyle/>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Activity at acquisition start</a:t>
                      </a:r>
                      <a:endParaRPr lang="en-GB" sz="1100" dirty="0"/>
                    </a:p>
                  </a:txBody>
                  <a:tcPr marL="68580" marR="68580" marT="34290" marB="34290"/>
                </a:tc>
                <a:extLst>
                  <a:ext uri="{0D108BD9-81ED-4DB2-BD59-A6C34878D82A}">
                    <a16:rowId xmlns:a16="http://schemas.microsoft.com/office/drawing/2014/main" val="1066570444"/>
                  </a:ext>
                </a:extLst>
              </a:tr>
              <a:tr h="742899">
                <a:tc>
                  <a:txBody>
                    <a:bodyPr/>
                    <a:lstStyle/>
                    <a:p>
                      <a:r>
                        <a:rPr lang="en-US" sz="1100" dirty="0">
                          <a:solidFill>
                            <a:srgbClr val="E9EFF7"/>
                          </a:solidFill>
                        </a:rPr>
                        <a:t>IMS observations consistent with hypothesis of a nuclear test</a:t>
                      </a:r>
                      <a:endParaRPr lang="en-GB" sz="1100" dirty="0">
                        <a:solidFill>
                          <a:srgbClr val="E9EFF7"/>
                        </a:solidFill>
                      </a:endParaRPr>
                    </a:p>
                  </a:txBody>
                  <a:tcPr marL="68580" marR="68580" marT="34290" marB="34290">
                    <a:solidFill>
                      <a:schemeClr val="accent1"/>
                    </a:solidFill>
                  </a:tcPr>
                </a:tc>
                <a:tc rowSpan="2">
                  <a:txBody>
                    <a:bodyPr/>
                    <a:lstStyle/>
                    <a:p>
                      <a:endParaRPr lang="en-US" sz="1100" dirty="0"/>
                    </a:p>
                    <a:p>
                      <a:endParaRPr lang="en-US" sz="1100" dirty="0"/>
                    </a:p>
                    <a:p>
                      <a:r>
                        <a:rPr lang="en-US" sz="1100" dirty="0"/>
                        <a:t>Under-ground nuclear test</a:t>
                      </a:r>
                      <a:endParaRPr lang="en-GB" sz="1100" dirty="0"/>
                    </a:p>
                  </a:txBody>
                  <a:tcPr marL="68580" marR="68580" marT="34290" marB="34290">
                    <a:solidFill>
                      <a:schemeClr val="accent1">
                        <a:lumMod val="20000"/>
                        <a:lumOff val="80000"/>
                      </a:schemeClr>
                    </a:solidFill>
                  </a:tcPr>
                </a:tc>
                <a:tc rowSpan="2">
                  <a:txBody>
                    <a:bodyPr/>
                    <a:lstStyle/>
                    <a:p>
                      <a:pPr marL="0" algn="l" defTabSz="1008111" rtl="0" eaLnBrk="1" latinLnBrk="0" hangingPunct="1"/>
                      <a:endParaRPr lang="en-US" sz="1100" kern="1200" dirty="0">
                        <a:solidFill>
                          <a:schemeClr val="dk1"/>
                        </a:solidFill>
                        <a:latin typeface="+mn-lt"/>
                        <a:ea typeface="+mn-ea"/>
                        <a:cs typeface="+mn-cs"/>
                      </a:endParaRPr>
                    </a:p>
                    <a:p>
                      <a:pPr marL="0" algn="l" defTabSz="1008111" rtl="0" eaLnBrk="1" latinLnBrk="0" hangingPunct="1"/>
                      <a:endParaRPr lang="en-US" sz="1100" kern="1200" dirty="0">
                        <a:solidFill>
                          <a:schemeClr val="dk1"/>
                        </a:solidFill>
                        <a:latin typeface="+mn-lt"/>
                        <a:ea typeface="+mn-ea"/>
                        <a:cs typeface="+mn-cs"/>
                      </a:endParaRPr>
                    </a:p>
                    <a:p>
                      <a:pPr marL="0" algn="l" defTabSz="1008111" rtl="0" eaLnBrk="1" latinLnBrk="0" hangingPunct="1"/>
                      <a:r>
                        <a:rPr lang="en-US" sz="1100" kern="1200" dirty="0">
                          <a:solidFill>
                            <a:schemeClr val="dk1"/>
                          </a:solidFill>
                          <a:latin typeface="+mn-lt"/>
                          <a:ea typeface="+mn-ea"/>
                          <a:cs typeface="+mn-cs"/>
                        </a:rPr>
                        <a:t>Cavity model, cavity-to-surface transport</a:t>
                      </a:r>
                      <a:endParaRPr lang="en-GB" sz="1100" dirty="0"/>
                    </a:p>
                  </a:txBody>
                  <a:tcPr marL="68580" marR="68580" marT="34290" marB="34290">
                    <a:solidFill>
                      <a:schemeClr val="accent1">
                        <a:lumMod val="20000"/>
                        <a:lumOff val="80000"/>
                      </a:schemeClr>
                    </a:solidFill>
                  </a:tcPr>
                </a:tc>
                <a:tc rowSpan="2">
                  <a:txBody>
                    <a:bodyPr/>
                    <a:lstStyle/>
                    <a:p>
                      <a:pPr marL="0" algn="l" defTabSz="1008111" rtl="0" eaLnBrk="1" latinLnBrk="0" hangingPunct="1"/>
                      <a:endParaRPr lang="en-US" sz="1100" kern="1200" dirty="0">
                        <a:solidFill>
                          <a:schemeClr val="dk1"/>
                        </a:solidFill>
                        <a:latin typeface="+mn-lt"/>
                        <a:ea typeface="+mn-ea"/>
                        <a:cs typeface="+mn-cs"/>
                      </a:endParaRPr>
                    </a:p>
                    <a:p>
                      <a:pPr marL="0" algn="l" defTabSz="1008111" rtl="0" eaLnBrk="1" latinLnBrk="0" hangingPunct="1"/>
                      <a:endParaRPr lang="en-US" sz="1100" kern="1200" dirty="0">
                        <a:solidFill>
                          <a:schemeClr val="dk1"/>
                        </a:solidFill>
                        <a:latin typeface="+mn-lt"/>
                        <a:ea typeface="+mn-ea"/>
                        <a:cs typeface="+mn-cs"/>
                      </a:endParaRPr>
                    </a:p>
                    <a:p>
                      <a:pPr marL="0" algn="l" defTabSz="1008111" rtl="0" eaLnBrk="1" latinLnBrk="0" hangingPunct="1"/>
                      <a:r>
                        <a:rPr lang="en-US" sz="1100" kern="1200" dirty="0">
                          <a:solidFill>
                            <a:schemeClr val="dk1"/>
                          </a:solidFill>
                          <a:latin typeface="+mn-lt"/>
                          <a:ea typeface="+mn-ea"/>
                          <a:cs typeface="+mn-cs"/>
                        </a:rPr>
                        <a:t>Envelope for ensemble of multi-scenario releases as f(t) with t ranging from 0 to a cutoff time </a:t>
                      </a:r>
                      <a:endParaRPr lang="en-GB" sz="1100" kern="1200" dirty="0">
                        <a:solidFill>
                          <a:schemeClr val="dk1"/>
                        </a:solidFill>
                        <a:latin typeface="+mn-lt"/>
                        <a:ea typeface="+mn-ea"/>
                        <a:cs typeface="+mn-cs"/>
                      </a:endParaRPr>
                    </a:p>
                  </a:txBody>
                  <a:tcPr marL="68580" marR="68580" marT="34290" marB="34290">
                    <a:solidFill>
                      <a:schemeClr val="accent1">
                        <a:lumMod val="20000"/>
                        <a:lumOff val="80000"/>
                      </a:schemeClr>
                    </a:solidFill>
                  </a:tcPr>
                </a:tc>
                <a:tc vMerge="1">
                  <a:txBody>
                    <a:bodyPr/>
                    <a:lstStyle/>
                    <a:p>
                      <a:endParaRPr lang="en-GB" dirty="0"/>
                    </a:p>
                  </a:txBody>
                  <a:tcPr/>
                </a:tc>
                <a:tc vMerge="1">
                  <a:txBody>
                    <a:bodyPr/>
                    <a:lstStyle/>
                    <a:p>
                      <a:endParaRPr lang="en-GB" sz="1400" dirty="0"/>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63052935"/>
                  </a:ext>
                </a:extLst>
              </a:tr>
              <a:tr h="1292270">
                <a:tc>
                  <a:txBody>
                    <a:bodyPr/>
                    <a:lstStyle/>
                    <a:p>
                      <a:r>
                        <a:rPr lang="en-US" sz="1100" dirty="0">
                          <a:solidFill>
                            <a:srgbClr val="E9EFF7"/>
                          </a:solidFill>
                        </a:rPr>
                        <a:t>What kind of observations could a suspected nuclear test cause?</a:t>
                      </a:r>
                      <a:endParaRPr lang="en-GB" sz="1100" dirty="0">
                        <a:solidFill>
                          <a:srgbClr val="E9EFF7"/>
                        </a:solidFill>
                      </a:endParaRPr>
                    </a:p>
                  </a:txBody>
                  <a:tcPr marL="68580" marR="68580" marT="34290" marB="34290">
                    <a:solidFill>
                      <a:schemeClr val="accent1"/>
                    </a:solidFill>
                  </a:tcPr>
                </a:tc>
                <a:tc vMerge="1">
                  <a:txBody>
                    <a:bodyPr/>
                    <a:lstStyle/>
                    <a:p>
                      <a:endParaRPr lang="en-GB" sz="1400" dirty="0"/>
                    </a:p>
                  </a:txBody>
                  <a:tcPr/>
                </a:tc>
                <a:tc vMerge="1">
                  <a:txBody>
                    <a:bodyPr/>
                    <a:lstStyle/>
                    <a:p>
                      <a:endParaRPr lang="en-GB"/>
                    </a:p>
                  </a:txBody>
                  <a:tcPr/>
                </a:tc>
                <a:tc vMerge="1">
                  <a:txBody>
                    <a:bodyPr/>
                    <a:lstStyle/>
                    <a:p>
                      <a:endParaRPr lang="en-GB"/>
                    </a:p>
                  </a:txBody>
                  <a:tcPr/>
                </a:tc>
                <a:tc>
                  <a:txBody>
                    <a:bodyPr/>
                    <a:lstStyle/>
                    <a:p>
                      <a:r>
                        <a:rPr lang="en-US" sz="1100" dirty="0"/>
                        <a:t>Envelope of constrained ensemble</a:t>
                      </a:r>
                      <a:endParaRPr lang="en-GB" sz="1100" dirty="0"/>
                    </a:p>
                  </a:txBody>
                  <a:tcPr marL="68580" marR="68580" marT="34290" marB="34290">
                    <a:solidFill>
                      <a:schemeClr val="accent4">
                        <a:lumMod val="20000"/>
                        <a:lumOff val="80000"/>
                      </a:schemeClr>
                    </a:solidFill>
                  </a:tcPr>
                </a:tc>
                <a:tc>
                  <a:txBody>
                    <a:bodyPr/>
                    <a:lstStyle/>
                    <a:p>
                      <a:r>
                        <a:rPr lang="en-US" sz="1100" dirty="0"/>
                        <a:t>SRS fields from backward ATM or dilution factors from forward ATM</a:t>
                      </a:r>
                      <a:endParaRPr lang="en-GB" sz="1100" dirty="0"/>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Predicted concentrations </a:t>
                      </a:r>
                      <a:r>
                        <a:rPr lang="en-GB" sz="1100" dirty="0"/>
                        <a:t>vs.</a:t>
                      </a:r>
                    </a:p>
                    <a:p>
                      <a:r>
                        <a:rPr lang="en-GB" sz="1100" dirty="0"/>
                        <a:t>concentration at collection stop</a:t>
                      </a:r>
                    </a:p>
                  </a:txBody>
                  <a:tcPr marL="68580" marR="68580" marT="34290" marB="34290">
                    <a:solidFill>
                      <a:schemeClr val="accent4">
                        <a:lumMod val="20000"/>
                        <a:lumOff val="80000"/>
                      </a:schemeClr>
                    </a:solidFill>
                  </a:tcPr>
                </a:tc>
                <a:tc vMerge="1">
                  <a:txBody>
                    <a:bodyPr/>
                    <a:lstStyle/>
                    <a:p>
                      <a:endParaRPr lang="en-GB" sz="1100" dirty="0"/>
                    </a:p>
                  </a:txBody>
                  <a:tcPr marL="68580" marR="68580" marT="34290" marB="34290">
                    <a:solidFill>
                      <a:schemeClr val="accent4">
                        <a:lumMod val="20000"/>
                        <a:lumOff val="80000"/>
                      </a:schemeClr>
                    </a:solidFill>
                  </a:tcPr>
                </a:tc>
                <a:tc vMerge="1">
                  <a:txBody>
                    <a:bodyPr/>
                    <a:lstStyle/>
                    <a:p>
                      <a:endParaRPr lang="en-GB"/>
                    </a:p>
                  </a:txBody>
                  <a:tcPr/>
                </a:tc>
                <a:extLst>
                  <a:ext uri="{0D108BD9-81ED-4DB2-BD59-A6C34878D82A}">
                    <a16:rowId xmlns:a16="http://schemas.microsoft.com/office/drawing/2014/main" val="752007488"/>
                  </a:ext>
                </a:extLst>
              </a:tr>
            </a:tbl>
          </a:graphicData>
        </a:graphic>
      </p:graphicFrame>
      <p:sp>
        <p:nvSpPr>
          <p:cNvPr id="2" name="TextBox 1">
            <a:extLst>
              <a:ext uri="{FF2B5EF4-FFF2-40B4-BE49-F238E27FC236}">
                <a16:creationId xmlns:a16="http://schemas.microsoft.com/office/drawing/2014/main" id="{249C493F-87B9-449A-997F-0BFFBE0C5638}"/>
              </a:ext>
            </a:extLst>
          </p:cNvPr>
          <p:cNvSpPr txBox="1"/>
          <p:nvPr/>
        </p:nvSpPr>
        <p:spPr>
          <a:xfrm>
            <a:off x="5591175" y="4881890"/>
            <a:ext cx="2628900" cy="261610"/>
          </a:xfrm>
          <a:prstGeom prst="rect">
            <a:avLst/>
          </a:prstGeom>
          <a:noFill/>
        </p:spPr>
        <p:txBody>
          <a:bodyPr wrap="square" rtlCol="0">
            <a:spAutoFit/>
          </a:bodyPr>
          <a:lstStyle/>
          <a:p>
            <a:r>
              <a:rPr lang="en-US" sz="1100" dirty="0">
                <a:solidFill>
                  <a:schemeClr val="accent4">
                    <a:lumMod val="20000"/>
                    <a:lumOff val="80000"/>
                  </a:schemeClr>
                </a:solidFill>
              </a:rPr>
              <a:t>Yellow boxes: new </a:t>
            </a:r>
            <a:r>
              <a:rPr lang="en-US" sz="1100" u="sng" dirty="0">
                <a:solidFill>
                  <a:schemeClr val="accent4">
                    <a:lumMod val="20000"/>
                    <a:lumOff val="80000"/>
                  </a:schemeClr>
                </a:solidFill>
              </a:rPr>
              <a:t>and</a:t>
            </a:r>
            <a:r>
              <a:rPr lang="en-US" sz="1100" dirty="0">
                <a:solidFill>
                  <a:schemeClr val="accent4">
                    <a:lumMod val="20000"/>
                    <a:lumOff val="80000"/>
                  </a:schemeClr>
                </a:solidFill>
              </a:rPr>
              <a:t> addressed here</a:t>
            </a:r>
            <a:endParaRPr lang="en-GB" sz="1100" dirty="0">
              <a:solidFill>
                <a:schemeClr val="accent4">
                  <a:lumMod val="20000"/>
                  <a:lumOff val="80000"/>
                </a:schemeClr>
              </a:solidFill>
            </a:endParaRPr>
          </a:p>
        </p:txBody>
      </p:sp>
      <p:sp>
        <p:nvSpPr>
          <p:cNvPr id="7" name="Right Brace 6">
            <a:extLst>
              <a:ext uri="{FF2B5EF4-FFF2-40B4-BE49-F238E27FC236}">
                <a16:creationId xmlns:a16="http://schemas.microsoft.com/office/drawing/2014/main" id="{B4AF761B-95D1-479E-9735-FFA78D4EA2EF}"/>
              </a:ext>
            </a:extLst>
          </p:cNvPr>
          <p:cNvSpPr/>
          <p:nvPr/>
        </p:nvSpPr>
        <p:spPr>
          <a:xfrm rot="5400000">
            <a:off x="5467953" y="3360940"/>
            <a:ext cx="224945" cy="2816955"/>
          </a:xfrm>
          <a:prstGeom prst="rightBrace">
            <a:avLst>
              <a:gd name="adj1" fmla="val 52566"/>
              <a:gd name="adj2" fmla="val 49662"/>
            </a:avLst>
          </a:prstGeom>
          <a:ln w="317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CONCEPT</a:t>
            </a:r>
            <a:endParaRPr lang="en-AT"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An Example of A Staged UNE Screening Approach</a:t>
            </a:r>
          </a:p>
        </p:txBody>
      </p:sp>
      <p:grpSp>
        <p:nvGrpSpPr>
          <p:cNvPr id="9" name="Group 8">
            <a:extLst>
              <a:ext uri="{FF2B5EF4-FFF2-40B4-BE49-F238E27FC236}">
                <a16:creationId xmlns:a16="http://schemas.microsoft.com/office/drawing/2014/main" id="{38F38853-B660-40B0-9090-84BF810C9C47}"/>
              </a:ext>
            </a:extLst>
          </p:cNvPr>
          <p:cNvGrpSpPr>
            <a:grpSpLocks noChangeAspect="1"/>
          </p:cNvGrpSpPr>
          <p:nvPr/>
        </p:nvGrpSpPr>
        <p:grpSpPr>
          <a:xfrm>
            <a:off x="456486" y="2288253"/>
            <a:ext cx="7949181" cy="2761301"/>
            <a:chOff x="197416" y="1073184"/>
            <a:chExt cx="6265135" cy="2382538"/>
          </a:xfrm>
        </p:grpSpPr>
        <p:sp>
          <p:nvSpPr>
            <p:cNvPr id="10" name="Rectangle 9">
              <a:extLst>
                <a:ext uri="{FF2B5EF4-FFF2-40B4-BE49-F238E27FC236}">
                  <a16:creationId xmlns:a16="http://schemas.microsoft.com/office/drawing/2014/main" id="{407F2767-275E-4107-9B6F-FB39B24A4FCE}"/>
                </a:ext>
              </a:extLst>
            </p:cNvPr>
            <p:cNvSpPr/>
            <p:nvPr/>
          </p:nvSpPr>
          <p:spPr bwMode="auto">
            <a:xfrm>
              <a:off x="197416" y="1073184"/>
              <a:ext cx="6265135" cy="2382538"/>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725091" fontAlgn="base">
                <a:spcBef>
                  <a:spcPct val="0"/>
                </a:spcBef>
                <a:spcAft>
                  <a:spcPct val="0"/>
                </a:spcAft>
              </a:pPr>
              <a:endParaRPr lang="en-US" dirty="0">
                <a:latin typeface="Times New Roman" pitchFamily="18" charset="0"/>
              </a:endParaRPr>
            </a:p>
          </p:txBody>
        </p:sp>
        <p:grpSp>
          <p:nvGrpSpPr>
            <p:cNvPr id="11" name="Group 10">
              <a:extLst>
                <a:ext uri="{FF2B5EF4-FFF2-40B4-BE49-F238E27FC236}">
                  <a16:creationId xmlns:a16="http://schemas.microsoft.com/office/drawing/2014/main" id="{02EEDF14-0E01-438E-A274-712556E6E818}"/>
                </a:ext>
              </a:extLst>
            </p:cNvPr>
            <p:cNvGrpSpPr>
              <a:grpSpLocks noChangeAspect="1"/>
            </p:cNvGrpSpPr>
            <p:nvPr/>
          </p:nvGrpSpPr>
          <p:grpSpPr>
            <a:xfrm>
              <a:off x="482500" y="1294051"/>
              <a:ext cx="5531435" cy="1563398"/>
              <a:chOff x="963719" y="1305577"/>
              <a:chExt cx="6090680" cy="1721459"/>
            </a:xfrm>
          </p:grpSpPr>
          <p:sp>
            <p:nvSpPr>
              <p:cNvPr id="12" name="Oval 11">
                <a:extLst>
                  <a:ext uri="{FF2B5EF4-FFF2-40B4-BE49-F238E27FC236}">
                    <a16:creationId xmlns:a16="http://schemas.microsoft.com/office/drawing/2014/main" id="{440F75C4-97CE-47DC-B4F3-B87D3FB8FE68}"/>
                  </a:ext>
                </a:extLst>
              </p:cNvPr>
              <p:cNvSpPr/>
              <p:nvPr/>
            </p:nvSpPr>
            <p:spPr>
              <a:xfrm>
                <a:off x="963719" y="1317702"/>
                <a:ext cx="1531728" cy="1709334"/>
              </a:xfrm>
              <a:prstGeom prst="ellipse">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5BDC2317-2A83-4CDA-AA07-AC367CD026E1}"/>
                  </a:ext>
                </a:extLst>
              </p:cNvPr>
              <p:cNvCxnSpPr>
                <a:cxnSpLocks/>
              </p:cNvCxnSpPr>
              <p:nvPr/>
            </p:nvCxnSpPr>
            <p:spPr>
              <a:xfrm flipV="1">
                <a:off x="4899177" y="2237306"/>
                <a:ext cx="1036587" cy="7816"/>
              </a:xfrm>
              <a:prstGeom prst="straightConnector1">
                <a:avLst/>
              </a:prstGeom>
              <a:solidFill>
                <a:schemeClr val="accent4"/>
              </a:solidFill>
              <a:ln w="76200">
                <a:solidFill>
                  <a:schemeClr val="accent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988D01-9F82-4BF4-99E0-91A54F2D0603}"/>
                  </a:ext>
                </a:extLst>
              </p:cNvPr>
              <p:cNvCxnSpPr>
                <a:cxnSpLocks/>
              </p:cNvCxnSpPr>
              <p:nvPr/>
            </p:nvCxnSpPr>
            <p:spPr>
              <a:xfrm>
                <a:off x="2492820" y="2244050"/>
                <a:ext cx="1122906" cy="0"/>
              </a:xfrm>
              <a:prstGeom prst="straightConnector1">
                <a:avLst/>
              </a:prstGeom>
              <a:solidFill>
                <a:schemeClr val="accent4"/>
              </a:solidFill>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21">
                <a:extLst>
                  <a:ext uri="{FF2B5EF4-FFF2-40B4-BE49-F238E27FC236}">
                    <a16:creationId xmlns:a16="http://schemas.microsoft.com/office/drawing/2014/main" id="{96CF3E1D-004B-4078-B9DC-F93412D3A44A}"/>
                  </a:ext>
                </a:extLst>
              </p:cNvPr>
              <p:cNvSpPr txBox="1"/>
              <p:nvPr/>
            </p:nvSpPr>
            <p:spPr>
              <a:xfrm>
                <a:off x="2286912" y="2268906"/>
                <a:ext cx="1328815" cy="61405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latin typeface="Arial" panose="020B0604020202020204" pitchFamily="34" charset="0"/>
                    <a:cs typeface="Arial" panose="020B0604020202020204" pitchFamily="34" charset="0"/>
                  </a:rPr>
                  <a:t>Cavity-To-Surface</a:t>
                </a:r>
              </a:p>
              <a:p>
                <a:pPr algn="ctr"/>
                <a:r>
                  <a:rPr lang="en-US" sz="900" dirty="0">
                    <a:latin typeface="Arial" panose="020B0604020202020204" pitchFamily="34" charset="0"/>
                    <a:cs typeface="Arial" panose="020B0604020202020204" pitchFamily="34" charset="0"/>
                  </a:rPr>
                  <a:t>Transport Scenario</a:t>
                </a:r>
              </a:p>
              <a:p>
                <a:pPr algn="ctr"/>
                <a:r>
                  <a:rPr lang="en-US" sz="900" dirty="0">
                    <a:latin typeface="Arial" panose="020B0604020202020204" pitchFamily="34" charset="0"/>
                    <a:cs typeface="Arial" panose="020B0604020202020204" pitchFamily="34" charset="0"/>
                  </a:rPr>
                  <a:t>Library Transfer Functions</a:t>
                </a:r>
              </a:p>
              <a:p>
                <a:pPr algn="ctr"/>
                <a:r>
                  <a:rPr lang="en-US" sz="900" i="1" dirty="0">
                    <a:solidFill>
                      <a:srgbClr val="C00000"/>
                    </a:solidFill>
                    <a:latin typeface="Arial" panose="020B0604020202020204" pitchFamily="34" charset="0"/>
                    <a:cs typeface="Arial" panose="020B0604020202020204" pitchFamily="34" charset="0"/>
                  </a:rPr>
                  <a:t>(Pre-need)</a:t>
                </a:r>
              </a:p>
            </p:txBody>
          </p:sp>
          <p:sp>
            <p:nvSpPr>
              <p:cNvPr id="16" name="TextBox 25">
                <a:extLst>
                  <a:ext uri="{FF2B5EF4-FFF2-40B4-BE49-F238E27FC236}">
                    <a16:creationId xmlns:a16="http://schemas.microsoft.com/office/drawing/2014/main" id="{053FD05D-1E68-4B5B-B575-BE6BE630BF29}"/>
                  </a:ext>
                </a:extLst>
              </p:cNvPr>
              <p:cNvSpPr txBox="1"/>
              <p:nvPr/>
            </p:nvSpPr>
            <p:spPr>
              <a:xfrm>
                <a:off x="4943159" y="2276920"/>
                <a:ext cx="1141726" cy="6140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latin typeface="Arial" panose="020B0604020202020204" pitchFamily="34" charset="0"/>
                    <a:cs typeface="Arial" panose="020B0604020202020204" pitchFamily="34" charset="0"/>
                  </a:rPr>
                  <a:t>Atmospheric</a:t>
                </a:r>
              </a:p>
              <a:p>
                <a:pPr algn="ctr"/>
                <a:r>
                  <a:rPr lang="en-US" sz="900" dirty="0">
                    <a:latin typeface="Arial" panose="020B0604020202020204" pitchFamily="34" charset="0"/>
                    <a:cs typeface="Arial" panose="020B0604020202020204" pitchFamily="34" charset="0"/>
                  </a:rPr>
                  <a:t>Transport Scenario Transfer Functions </a:t>
                </a:r>
              </a:p>
              <a:p>
                <a:pPr algn="ctr"/>
                <a:r>
                  <a:rPr lang="en-US" sz="900" i="1" dirty="0">
                    <a:solidFill>
                      <a:srgbClr val="C00000"/>
                    </a:solidFill>
                    <a:latin typeface="Arial" panose="020B0604020202020204" pitchFamily="34" charset="0"/>
                    <a:cs typeface="Arial" panose="020B0604020202020204" pitchFamily="34" charset="0"/>
                  </a:rPr>
                  <a:t>(Post-need)</a:t>
                </a:r>
              </a:p>
            </p:txBody>
          </p:sp>
          <p:cxnSp>
            <p:nvCxnSpPr>
              <p:cNvPr id="17" name="Straight Arrow Connector 16">
                <a:extLst>
                  <a:ext uri="{FF2B5EF4-FFF2-40B4-BE49-F238E27FC236}">
                    <a16:creationId xmlns:a16="http://schemas.microsoft.com/office/drawing/2014/main" id="{8E95B745-3C34-43EF-AAF4-B0A9802CB7CB}"/>
                  </a:ext>
                </a:extLst>
              </p:cNvPr>
              <p:cNvCxnSpPr>
                <a:cxnSpLocks/>
              </p:cNvCxnSpPr>
              <p:nvPr/>
            </p:nvCxnSpPr>
            <p:spPr>
              <a:xfrm flipV="1">
                <a:off x="5977894" y="2245122"/>
                <a:ext cx="988996" cy="1409"/>
              </a:xfrm>
              <a:prstGeom prst="straightConnector1">
                <a:avLst/>
              </a:prstGeom>
              <a:solidFill>
                <a:schemeClr val="accent4"/>
              </a:solidFill>
              <a:ln w="7620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TextBox 27">
                <a:extLst>
                  <a:ext uri="{FF2B5EF4-FFF2-40B4-BE49-F238E27FC236}">
                    <a16:creationId xmlns:a16="http://schemas.microsoft.com/office/drawing/2014/main" id="{39D1A7B6-66D0-4E8B-9FF7-8B69CA307EFE}"/>
                  </a:ext>
                </a:extLst>
              </p:cNvPr>
              <p:cNvSpPr txBox="1"/>
              <p:nvPr/>
            </p:nvSpPr>
            <p:spPr>
              <a:xfrm>
                <a:off x="5964859" y="2343540"/>
                <a:ext cx="1089540" cy="48247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latin typeface="Arial" panose="020B0604020202020204" pitchFamily="34" charset="0"/>
                    <a:cs typeface="Arial" panose="020B0604020202020204" pitchFamily="34" charset="0"/>
                  </a:rPr>
                  <a:t>Sampling – Analysis </a:t>
                </a:r>
              </a:p>
              <a:p>
                <a:pPr algn="ctr"/>
                <a:r>
                  <a:rPr lang="en-US" sz="900" dirty="0">
                    <a:latin typeface="Arial" panose="020B0604020202020204" pitchFamily="34" charset="0"/>
                    <a:cs typeface="Arial" panose="020B0604020202020204" pitchFamily="34" charset="0"/>
                  </a:rPr>
                  <a:t>Transfer Functions</a:t>
                </a:r>
              </a:p>
              <a:p>
                <a:pPr algn="ctr"/>
                <a:r>
                  <a:rPr lang="en-US" sz="900" i="1" dirty="0">
                    <a:solidFill>
                      <a:srgbClr val="C00000"/>
                    </a:solidFill>
                    <a:latin typeface="Arial" panose="020B0604020202020204" pitchFamily="34" charset="0"/>
                    <a:cs typeface="Arial" panose="020B0604020202020204" pitchFamily="34" charset="0"/>
                  </a:rPr>
                  <a:t>(Post-need)</a:t>
                </a:r>
              </a:p>
            </p:txBody>
          </p:sp>
          <p:sp>
            <p:nvSpPr>
              <p:cNvPr id="19" name="TextBox 29">
                <a:extLst>
                  <a:ext uri="{FF2B5EF4-FFF2-40B4-BE49-F238E27FC236}">
                    <a16:creationId xmlns:a16="http://schemas.microsoft.com/office/drawing/2014/main" id="{A7FAAB62-A2F5-420D-BE73-84EA519E292D}"/>
                  </a:ext>
                </a:extLst>
              </p:cNvPr>
              <p:cNvSpPr txBox="1"/>
              <p:nvPr/>
            </p:nvSpPr>
            <p:spPr>
              <a:xfrm>
                <a:off x="3505693" y="1305577"/>
                <a:ext cx="1476742" cy="64695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2">
                        <a:lumMod val="60000"/>
                        <a:lumOff val="40000"/>
                      </a:schemeClr>
                    </a:solidFill>
                    <a:latin typeface="Arial" panose="020B0604020202020204" pitchFamily="34" charset="0"/>
                    <a:cs typeface="Arial" panose="020B0604020202020204" pitchFamily="34" charset="0"/>
                  </a:rPr>
                  <a:t>Predicted Range: Possible Isotopic Composition of</a:t>
                </a:r>
              </a:p>
              <a:p>
                <a:pPr algn="ctr"/>
                <a:r>
                  <a:rPr lang="en-US" sz="1000" dirty="0">
                    <a:solidFill>
                      <a:schemeClr val="tx2">
                        <a:lumMod val="60000"/>
                        <a:lumOff val="40000"/>
                      </a:schemeClr>
                    </a:solidFill>
                    <a:latin typeface="Arial" panose="020B0604020202020204" pitchFamily="34" charset="0"/>
                    <a:cs typeface="Arial" panose="020B0604020202020204" pitchFamily="34" charset="0"/>
                  </a:rPr>
                  <a:t> Atmospheric Source Term</a:t>
                </a:r>
              </a:p>
              <a:p>
                <a:pPr algn="ctr"/>
                <a:endParaRPr lang="en-US" sz="825" dirty="0">
                  <a:latin typeface="Arial" panose="020B0604020202020204" pitchFamily="34" charset="0"/>
                  <a:cs typeface="Arial" panose="020B0604020202020204" pitchFamily="34" charset="0"/>
                </a:endParaRPr>
              </a:p>
            </p:txBody>
          </p:sp>
          <p:sp>
            <p:nvSpPr>
              <p:cNvPr id="20" name="TextBox 47">
                <a:extLst>
                  <a:ext uri="{FF2B5EF4-FFF2-40B4-BE49-F238E27FC236}">
                    <a16:creationId xmlns:a16="http://schemas.microsoft.com/office/drawing/2014/main" id="{F6A7B816-1454-4EDD-965C-3FD1F0B25A2F}"/>
                  </a:ext>
                </a:extLst>
              </p:cNvPr>
              <p:cNvSpPr txBox="1"/>
              <p:nvPr/>
            </p:nvSpPr>
            <p:spPr>
              <a:xfrm>
                <a:off x="1021794" y="1741204"/>
                <a:ext cx="1418717" cy="8552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50" dirty="0">
                    <a:latin typeface="Arial" panose="020B0604020202020204" pitchFamily="34" charset="0"/>
                    <a:cs typeface="Arial" panose="020B0604020202020204" pitchFamily="34" charset="0"/>
                  </a:rPr>
                  <a:t>UNE Cavity-Melt</a:t>
                </a:r>
              </a:p>
              <a:p>
                <a:pPr algn="ctr"/>
                <a:r>
                  <a:rPr lang="en-US" sz="1350" dirty="0">
                    <a:latin typeface="Arial" panose="020B0604020202020204" pitchFamily="34" charset="0"/>
                    <a:cs typeface="Arial" panose="020B0604020202020204" pitchFamily="34" charset="0"/>
                  </a:rPr>
                  <a:t>Isotopic Evolution Scenario Library</a:t>
                </a:r>
              </a:p>
              <a:p>
                <a:pPr algn="ctr"/>
                <a:r>
                  <a:rPr lang="en-US" sz="1200" i="1" dirty="0">
                    <a:solidFill>
                      <a:srgbClr val="C00000"/>
                    </a:solidFill>
                    <a:latin typeface="Arial" panose="020B0604020202020204" pitchFamily="34" charset="0"/>
                    <a:cs typeface="Arial" panose="020B0604020202020204" pitchFamily="34" charset="0"/>
                  </a:rPr>
                  <a:t>(Pre-need)</a:t>
                </a:r>
              </a:p>
            </p:txBody>
          </p:sp>
        </p:grpSp>
      </p:grpSp>
      <p:sp>
        <p:nvSpPr>
          <p:cNvPr id="23" name="TextBox 22">
            <a:extLst>
              <a:ext uri="{FF2B5EF4-FFF2-40B4-BE49-F238E27FC236}">
                <a16:creationId xmlns:a16="http://schemas.microsoft.com/office/drawing/2014/main" id="{49BF48B8-BFD0-4AC6-B51F-462A74EF273A}"/>
              </a:ext>
            </a:extLst>
          </p:cNvPr>
          <p:cNvSpPr txBox="1"/>
          <p:nvPr/>
        </p:nvSpPr>
        <p:spPr>
          <a:xfrm>
            <a:off x="1601132" y="1030173"/>
            <a:ext cx="1835061"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350" dirty="0"/>
              <a:t>Post-Detonation Input</a:t>
            </a:r>
          </a:p>
          <a:p>
            <a:pPr algn="ctr"/>
            <a:r>
              <a:rPr lang="en-US" sz="1350" dirty="0"/>
              <a:t>(see next slide)</a:t>
            </a:r>
          </a:p>
        </p:txBody>
      </p:sp>
      <p:cxnSp>
        <p:nvCxnSpPr>
          <p:cNvPr id="25" name="Straight Connector 24">
            <a:extLst>
              <a:ext uri="{FF2B5EF4-FFF2-40B4-BE49-F238E27FC236}">
                <a16:creationId xmlns:a16="http://schemas.microsoft.com/office/drawing/2014/main" id="{3E044A81-CBA5-4E99-A231-794F3E9DB5EF}"/>
              </a:ext>
            </a:extLst>
          </p:cNvPr>
          <p:cNvCxnSpPr>
            <a:cxnSpLocks/>
          </p:cNvCxnSpPr>
          <p:nvPr/>
        </p:nvCxnSpPr>
        <p:spPr>
          <a:xfrm>
            <a:off x="2518663" y="1571285"/>
            <a:ext cx="0" cy="327292"/>
          </a:xfrm>
          <a:prstGeom prst="line">
            <a:avLst/>
          </a:prstGeom>
          <a:ln w="762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6E3B04-449C-49F9-9118-5C34B291D3B9}"/>
              </a:ext>
            </a:extLst>
          </p:cNvPr>
          <p:cNvCxnSpPr>
            <a:cxnSpLocks/>
          </p:cNvCxnSpPr>
          <p:nvPr/>
        </p:nvCxnSpPr>
        <p:spPr>
          <a:xfrm flipH="1">
            <a:off x="3220884" y="1896488"/>
            <a:ext cx="15106" cy="1513686"/>
          </a:xfrm>
          <a:prstGeom prst="line">
            <a:avLst/>
          </a:prstGeom>
          <a:ln w="76200">
            <a:solidFill>
              <a:schemeClr val="accent4"/>
            </a:solidFill>
            <a:prstDash val="sysDash"/>
            <a:headEnd type="ova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14720F-DEC4-414C-9D1D-5F4021D432C1}"/>
              </a:ext>
            </a:extLst>
          </p:cNvPr>
          <p:cNvCxnSpPr>
            <a:cxnSpLocks/>
          </p:cNvCxnSpPr>
          <p:nvPr/>
        </p:nvCxnSpPr>
        <p:spPr>
          <a:xfrm>
            <a:off x="1816443" y="1896488"/>
            <a:ext cx="1404441" cy="0"/>
          </a:xfrm>
          <a:prstGeom prst="line">
            <a:avLst/>
          </a:prstGeom>
          <a:ln w="76200">
            <a:solidFill>
              <a:schemeClr val="accent4"/>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4A4B83-A98B-4EA7-B317-DF28370656D1}"/>
              </a:ext>
            </a:extLst>
          </p:cNvPr>
          <p:cNvCxnSpPr>
            <a:cxnSpLocks/>
          </p:cNvCxnSpPr>
          <p:nvPr/>
        </p:nvCxnSpPr>
        <p:spPr>
          <a:xfrm>
            <a:off x="1717134" y="1896488"/>
            <a:ext cx="0" cy="628901"/>
          </a:xfrm>
          <a:prstGeom prst="line">
            <a:avLst/>
          </a:prstGeom>
          <a:ln w="76200">
            <a:solidFill>
              <a:schemeClr val="accent4"/>
            </a:solidFill>
            <a:prstDash val="sysDash"/>
            <a:headEnd type="ova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B667D12-3EA9-465B-A35B-40EDF5FAEFA0}"/>
              </a:ext>
            </a:extLst>
          </p:cNvPr>
          <p:cNvSpPr txBox="1"/>
          <p:nvPr/>
        </p:nvSpPr>
        <p:spPr>
          <a:xfrm>
            <a:off x="550796" y="4281914"/>
            <a:ext cx="3323302" cy="461665"/>
          </a:xfrm>
          <a:prstGeom prst="rect">
            <a:avLst/>
          </a:prstGeom>
          <a:noFill/>
        </p:spPr>
        <p:txBody>
          <a:bodyPr wrap="square" rtlCol="0">
            <a:spAutoFit/>
          </a:bodyPr>
          <a:lstStyle/>
          <a:p>
            <a:pPr algn="ctr"/>
            <a:r>
              <a:rPr lang="en-US" sz="1200" b="1" i="1" dirty="0">
                <a:solidFill>
                  <a:srgbClr val="FFC000"/>
                </a:solidFill>
                <a:latin typeface="Arial" panose="020B0604020202020204" pitchFamily="34" charset="0"/>
                <a:cs typeface="Arial" panose="020B0604020202020204" pitchFamily="34" charset="0"/>
              </a:rPr>
              <a:t>Post-Detonation Input Constrains Predicted Range of Isotopic Compositions</a:t>
            </a:r>
          </a:p>
        </p:txBody>
      </p:sp>
      <p:pic>
        <p:nvPicPr>
          <p:cNvPr id="32" name="Picture 31">
            <a:extLst>
              <a:ext uri="{FF2B5EF4-FFF2-40B4-BE49-F238E27FC236}">
                <a16:creationId xmlns:a16="http://schemas.microsoft.com/office/drawing/2014/main" id="{99626952-09C7-4782-BBC6-778871DDA5D9}"/>
              </a:ext>
            </a:extLst>
          </p:cNvPr>
          <p:cNvPicPr>
            <a:picLocks noChangeAspect="1"/>
          </p:cNvPicPr>
          <p:nvPr/>
        </p:nvPicPr>
        <p:blipFill>
          <a:blip r:embed="rId2">
            <a:alphaModFix amt="75000"/>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93676" y="3046027"/>
            <a:ext cx="1438209" cy="970259"/>
          </a:xfrm>
          <a:prstGeom prst="rect">
            <a:avLst/>
          </a:prstGeom>
          <a:solidFill>
            <a:schemeClr val="accent1">
              <a:alpha val="34000"/>
            </a:schemeClr>
          </a:solidFill>
          <a:ln w="88900" cap="sq">
            <a:noFill/>
            <a:miter lim="800000"/>
          </a:ln>
          <a:effectLst>
            <a:outerShdw dist="18000" sx="1000" sy="1000" algn="tl" rotWithShape="0">
              <a:schemeClr val="bg1"/>
            </a:outerShdw>
          </a:effectLst>
          <a:scene3d>
            <a:camera prst="orthographicFront"/>
            <a:lightRig rig="twoPt" dir="t">
              <a:rot lat="0" lon="0" rev="7200000"/>
            </a:lightRig>
          </a:scene3d>
          <a:sp3d>
            <a:bevelT w="25400" h="19050"/>
            <a:contourClr>
              <a:srgbClr val="FFFFFF"/>
            </a:contourClr>
          </a:sp3d>
        </p:spPr>
      </p:pic>
      <p:sp>
        <p:nvSpPr>
          <p:cNvPr id="33" name="5-Point Star 58">
            <a:extLst>
              <a:ext uri="{FF2B5EF4-FFF2-40B4-BE49-F238E27FC236}">
                <a16:creationId xmlns:a16="http://schemas.microsoft.com/office/drawing/2014/main" id="{0EA4DCAB-3B67-4399-AD1C-417BCC8A62D8}"/>
              </a:ext>
            </a:extLst>
          </p:cNvPr>
          <p:cNvSpPr/>
          <p:nvPr/>
        </p:nvSpPr>
        <p:spPr>
          <a:xfrm>
            <a:off x="4598127" y="3713277"/>
            <a:ext cx="88106" cy="85049"/>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5-Point Star 61">
            <a:extLst>
              <a:ext uri="{FF2B5EF4-FFF2-40B4-BE49-F238E27FC236}">
                <a16:creationId xmlns:a16="http://schemas.microsoft.com/office/drawing/2014/main" id="{F7364463-5A27-4029-B178-108522CE94D9}"/>
              </a:ext>
            </a:extLst>
          </p:cNvPr>
          <p:cNvSpPr/>
          <p:nvPr/>
        </p:nvSpPr>
        <p:spPr>
          <a:xfrm>
            <a:off x="3807767" y="4071109"/>
            <a:ext cx="88106" cy="85049"/>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5CFD3811-265B-446C-AE21-A62EE9A0C2D3}"/>
              </a:ext>
            </a:extLst>
          </p:cNvPr>
          <p:cNvSpPr txBox="1"/>
          <p:nvPr/>
        </p:nvSpPr>
        <p:spPr>
          <a:xfrm>
            <a:off x="3828594" y="3998356"/>
            <a:ext cx="1665841" cy="646331"/>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Example for Isotopic Ratios </a:t>
            </a:r>
          </a:p>
          <a:p>
            <a:r>
              <a:rPr lang="en-US" sz="900" dirty="0">
                <a:latin typeface="Arial" panose="020B0604020202020204" pitchFamily="34" charset="0"/>
                <a:cs typeface="Arial" panose="020B0604020202020204" pitchFamily="34" charset="0"/>
              </a:rPr>
              <a:t>of Sample, Decay Corrected </a:t>
            </a:r>
          </a:p>
          <a:p>
            <a:r>
              <a:rPr lang="en-US" sz="900" dirty="0">
                <a:latin typeface="Arial" panose="020B0604020202020204" pitchFamily="34" charset="0"/>
                <a:cs typeface="Arial" panose="020B0604020202020204" pitchFamily="34" charset="0"/>
              </a:rPr>
              <a:t>with Error Bars</a:t>
            </a:r>
          </a:p>
          <a:p>
            <a:endParaRPr lang="en-US" sz="9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81E6006-987F-4373-AD77-3C9AFA4F53C1}"/>
              </a:ext>
            </a:extLst>
          </p:cNvPr>
          <p:cNvSpPr txBox="1"/>
          <p:nvPr/>
        </p:nvSpPr>
        <p:spPr>
          <a:xfrm>
            <a:off x="3747307" y="2050677"/>
            <a:ext cx="1656386"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Event source identity hypothesis testing</a:t>
            </a:r>
          </a:p>
        </p:txBody>
      </p:sp>
      <p:sp>
        <p:nvSpPr>
          <p:cNvPr id="37" name="TextBox 36">
            <a:extLst>
              <a:ext uri="{FF2B5EF4-FFF2-40B4-BE49-F238E27FC236}">
                <a16:creationId xmlns:a16="http://schemas.microsoft.com/office/drawing/2014/main" id="{A1D62512-AB58-4C35-81F1-3F78883D670C}"/>
              </a:ext>
            </a:extLst>
          </p:cNvPr>
          <p:cNvSpPr txBox="1"/>
          <p:nvPr/>
        </p:nvSpPr>
        <p:spPr>
          <a:xfrm>
            <a:off x="5715855" y="1031385"/>
            <a:ext cx="1835061"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Post-Detonation Input</a:t>
            </a:r>
          </a:p>
          <a:p>
            <a:pPr algn="ctr"/>
            <a:r>
              <a:rPr lang="en-US" sz="1350" dirty="0"/>
              <a:t>(from IDC products)</a:t>
            </a:r>
          </a:p>
        </p:txBody>
      </p:sp>
      <p:cxnSp>
        <p:nvCxnSpPr>
          <p:cNvPr id="38" name="Straight Connector 37">
            <a:extLst>
              <a:ext uri="{FF2B5EF4-FFF2-40B4-BE49-F238E27FC236}">
                <a16:creationId xmlns:a16="http://schemas.microsoft.com/office/drawing/2014/main" id="{4B6EBAFD-847B-491E-BF16-0761AA7D90B1}"/>
              </a:ext>
            </a:extLst>
          </p:cNvPr>
          <p:cNvCxnSpPr>
            <a:cxnSpLocks/>
          </p:cNvCxnSpPr>
          <p:nvPr/>
        </p:nvCxnSpPr>
        <p:spPr>
          <a:xfrm>
            <a:off x="6638102" y="1608003"/>
            <a:ext cx="0" cy="327292"/>
          </a:xfrm>
          <a:prstGeom prst="line">
            <a:avLst/>
          </a:prstGeom>
          <a:ln w="762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1932B84-CA43-4C23-8522-4AA8B9BCF887}"/>
              </a:ext>
            </a:extLst>
          </p:cNvPr>
          <p:cNvCxnSpPr>
            <a:cxnSpLocks/>
          </p:cNvCxnSpPr>
          <p:nvPr/>
        </p:nvCxnSpPr>
        <p:spPr>
          <a:xfrm>
            <a:off x="5931164" y="1935295"/>
            <a:ext cx="1404441" cy="0"/>
          </a:xfrm>
          <a:prstGeom prst="line">
            <a:avLst/>
          </a:prstGeom>
          <a:ln w="76200">
            <a:solidFill>
              <a:schemeClr val="accent4"/>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508426-D332-4DEE-97FC-C0F38FA63B94}"/>
              </a:ext>
            </a:extLst>
          </p:cNvPr>
          <p:cNvCxnSpPr>
            <a:cxnSpLocks/>
          </p:cNvCxnSpPr>
          <p:nvPr/>
        </p:nvCxnSpPr>
        <p:spPr>
          <a:xfrm flipH="1">
            <a:off x="5935623" y="1952756"/>
            <a:ext cx="15106" cy="1513686"/>
          </a:xfrm>
          <a:prstGeom prst="line">
            <a:avLst/>
          </a:prstGeom>
          <a:ln w="76200">
            <a:solidFill>
              <a:schemeClr val="accent4"/>
            </a:solidFill>
            <a:prstDash val="sysDash"/>
            <a:headEnd type="oval"/>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9852A44-1D33-45E6-8C22-2D801A92EE37}"/>
              </a:ext>
            </a:extLst>
          </p:cNvPr>
          <p:cNvCxnSpPr>
            <a:cxnSpLocks/>
          </p:cNvCxnSpPr>
          <p:nvPr/>
        </p:nvCxnSpPr>
        <p:spPr>
          <a:xfrm flipH="1">
            <a:off x="7320004" y="1952756"/>
            <a:ext cx="15106" cy="1513686"/>
          </a:xfrm>
          <a:prstGeom prst="line">
            <a:avLst/>
          </a:prstGeom>
          <a:ln w="76200">
            <a:solidFill>
              <a:schemeClr val="accent4"/>
            </a:solidFill>
            <a:prstDash val="sysDash"/>
            <a:headEnd type="oval"/>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EDF1992-D4BA-41D5-AEF2-30AA377EB301}"/>
              </a:ext>
            </a:extLst>
          </p:cNvPr>
          <p:cNvSpPr txBox="1"/>
          <p:nvPr/>
        </p:nvSpPr>
        <p:spPr>
          <a:xfrm>
            <a:off x="7788616" y="2734424"/>
            <a:ext cx="1224067" cy="1600438"/>
          </a:xfrm>
          <a:prstGeom prst="rect">
            <a:avLst/>
          </a:prstGeom>
          <a:solidFill>
            <a:schemeClr val="tx2">
              <a:lumMod val="20000"/>
              <a:lumOff val="80000"/>
            </a:schemeClr>
          </a:solidFill>
        </p:spPr>
        <p:txBody>
          <a:bodyPr wrap="square" rtlCol="0">
            <a:spAutoFit/>
          </a:bodyPr>
          <a:lstStyle/>
          <a:p>
            <a:endParaRPr lang="en-US" sz="1400" dirty="0"/>
          </a:p>
          <a:p>
            <a:pPr algn="ctr"/>
            <a:r>
              <a:rPr lang="en-US" sz="1400" dirty="0"/>
              <a:t>IDC analysis of IMS sample with multiple NG isotopes</a:t>
            </a:r>
            <a:r>
              <a:rPr lang="en-US" dirty="0"/>
              <a:t> </a:t>
            </a:r>
          </a:p>
          <a:p>
            <a:pPr algn="ctr"/>
            <a:r>
              <a:rPr lang="en-GB" sz="1400" dirty="0">
                <a:solidFill>
                  <a:srgbClr val="C00000"/>
                </a:solidFill>
              </a:rPr>
              <a:t>(post-need)</a:t>
            </a:r>
          </a:p>
          <a:p>
            <a:pPr algn="ctr"/>
            <a:endParaRPr lang="en-GB" sz="1400" dirty="0">
              <a:solidFill>
                <a:srgbClr val="C00000"/>
              </a:solidFill>
            </a:endParaRPr>
          </a:p>
        </p:txBody>
      </p:sp>
      <p:sp>
        <p:nvSpPr>
          <p:cNvPr id="42" name="TextBox 41">
            <a:extLst>
              <a:ext uri="{FF2B5EF4-FFF2-40B4-BE49-F238E27FC236}">
                <a16:creationId xmlns:a16="http://schemas.microsoft.com/office/drawing/2014/main" id="{F82156C8-0397-4295-99A9-04E622AF50F8}"/>
              </a:ext>
            </a:extLst>
          </p:cNvPr>
          <p:cNvSpPr txBox="1"/>
          <p:nvPr/>
        </p:nvSpPr>
        <p:spPr>
          <a:xfrm>
            <a:off x="4497779" y="3508455"/>
            <a:ext cx="279698" cy="307777"/>
          </a:xfrm>
          <a:prstGeom prst="rect">
            <a:avLst/>
          </a:prstGeom>
          <a:noFill/>
        </p:spPr>
        <p:txBody>
          <a:bodyPr wrap="square" rtlCol="0">
            <a:spAutoFit/>
          </a:bodyPr>
          <a:lstStyle/>
          <a:p>
            <a:r>
              <a:rPr lang="en-US" sz="1400" dirty="0">
                <a:solidFill>
                  <a:srgbClr val="7030A0"/>
                </a:solidFill>
              </a:rPr>
              <a:t>T</a:t>
            </a:r>
            <a:endParaRPr lang="en-GB" sz="1400" dirty="0">
              <a:solidFill>
                <a:srgbClr val="7030A0"/>
              </a:solidFill>
            </a:endParaRPr>
          </a:p>
        </p:txBody>
      </p:sp>
      <p:sp>
        <p:nvSpPr>
          <p:cNvPr id="43" name="TextBox 42">
            <a:extLst>
              <a:ext uri="{FF2B5EF4-FFF2-40B4-BE49-F238E27FC236}">
                <a16:creationId xmlns:a16="http://schemas.microsoft.com/office/drawing/2014/main" id="{CC5759DE-57AE-4ADE-805D-B5F3E3748268}"/>
              </a:ext>
            </a:extLst>
          </p:cNvPr>
          <p:cNvSpPr txBox="1"/>
          <p:nvPr/>
        </p:nvSpPr>
        <p:spPr>
          <a:xfrm rot="5400000">
            <a:off x="4544251" y="3611894"/>
            <a:ext cx="279698" cy="307777"/>
          </a:xfrm>
          <a:prstGeom prst="rect">
            <a:avLst/>
          </a:prstGeom>
          <a:noFill/>
        </p:spPr>
        <p:txBody>
          <a:bodyPr wrap="square" rtlCol="0">
            <a:spAutoFit/>
          </a:bodyPr>
          <a:lstStyle/>
          <a:p>
            <a:r>
              <a:rPr lang="en-US" sz="1400" dirty="0">
                <a:solidFill>
                  <a:srgbClr val="7030A0"/>
                </a:solidFill>
              </a:rPr>
              <a:t>T</a:t>
            </a:r>
            <a:endParaRPr lang="en-GB" sz="1400" dirty="0">
              <a:solidFill>
                <a:srgbClr val="7030A0"/>
              </a:solidFill>
            </a:endParaRPr>
          </a:p>
        </p:txBody>
      </p:sp>
      <p:sp>
        <p:nvSpPr>
          <p:cNvPr id="44" name="TextBox 43">
            <a:extLst>
              <a:ext uri="{FF2B5EF4-FFF2-40B4-BE49-F238E27FC236}">
                <a16:creationId xmlns:a16="http://schemas.microsoft.com/office/drawing/2014/main" id="{26A9DA4B-B4BC-4498-A6C3-86AF70EEEC1A}"/>
              </a:ext>
            </a:extLst>
          </p:cNvPr>
          <p:cNvSpPr txBox="1"/>
          <p:nvPr/>
        </p:nvSpPr>
        <p:spPr>
          <a:xfrm rot="10800000">
            <a:off x="4501265" y="3713277"/>
            <a:ext cx="279698" cy="307777"/>
          </a:xfrm>
          <a:prstGeom prst="rect">
            <a:avLst/>
          </a:prstGeom>
          <a:noFill/>
        </p:spPr>
        <p:txBody>
          <a:bodyPr wrap="square" rtlCol="0">
            <a:spAutoFit/>
          </a:bodyPr>
          <a:lstStyle/>
          <a:p>
            <a:r>
              <a:rPr lang="en-US" sz="1400" dirty="0">
                <a:solidFill>
                  <a:srgbClr val="7030A0"/>
                </a:solidFill>
              </a:rPr>
              <a:t>T</a:t>
            </a:r>
            <a:endParaRPr lang="en-GB" sz="1400" dirty="0">
              <a:solidFill>
                <a:srgbClr val="7030A0"/>
              </a:solidFill>
            </a:endParaRPr>
          </a:p>
        </p:txBody>
      </p:sp>
      <p:sp>
        <p:nvSpPr>
          <p:cNvPr id="45" name="TextBox 44">
            <a:extLst>
              <a:ext uri="{FF2B5EF4-FFF2-40B4-BE49-F238E27FC236}">
                <a16:creationId xmlns:a16="http://schemas.microsoft.com/office/drawing/2014/main" id="{7AAB2A7F-82CB-4354-B6F8-DC6A0A95E3C2}"/>
              </a:ext>
            </a:extLst>
          </p:cNvPr>
          <p:cNvSpPr txBox="1"/>
          <p:nvPr/>
        </p:nvSpPr>
        <p:spPr>
          <a:xfrm rot="16200000">
            <a:off x="4458278" y="3601912"/>
            <a:ext cx="279698" cy="307777"/>
          </a:xfrm>
          <a:prstGeom prst="rect">
            <a:avLst/>
          </a:prstGeom>
          <a:noFill/>
        </p:spPr>
        <p:txBody>
          <a:bodyPr wrap="square" rtlCol="0">
            <a:spAutoFit/>
          </a:bodyPr>
          <a:lstStyle/>
          <a:p>
            <a:r>
              <a:rPr lang="en-US" sz="1400" dirty="0">
                <a:solidFill>
                  <a:srgbClr val="7030A0"/>
                </a:solidFill>
              </a:rPr>
              <a:t>T</a:t>
            </a:r>
            <a:endParaRPr lang="en-GB" sz="1400" dirty="0">
              <a:solidFill>
                <a:srgbClr val="7030A0"/>
              </a:solidFill>
            </a:endParaRPr>
          </a:p>
        </p:txBody>
      </p:sp>
      <p:sp>
        <p:nvSpPr>
          <p:cNvPr id="47" name="TextBox 46">
            <a:extLst>
              <a:ext uri="{FF2B5EF4-FFF2-40B4-BE49-F238E27FC236}">
                <a16:creationId xmlns:a16="http://schemas.microsoft.com/office/drawing/2014/main" id="{8A657CAC-2388-483E-9F94-CF0DCB0B134F}"/>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362564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CONCEPT</a:t>
            </a:r>
            <a:endParaRPr lang="en-AT"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Using Available Input </a:t>
            </a:r>
          </a:p>
          <a:p>
            <a:pPr algn="ctr" eaLnBrk="0" hangingPunct="0">
              <a:lnSpc>
                <a:spcPts val="1586"/>
              </a:lnSpc>
            </a:pPr>
            <a:r>
              <a:rPr lang="en-GB" sz="1800" b="1" dirty="0">
                <a:solidFill>
                  <a:schemeClr val="bg1"/>
                </a:solidFill>
                <a:latin typeface="Arial" panose="020B0604020202020204" pitchFamily="34" charset="0"/>
              </a:rPr>
              <a:t>to Constrain Source Term Envelope</a:t>
            </a:r>
          </a:p>
        </p:txBody>
      </p:sp>
      <p:sp>
        <p:nvSpPr>
          <p:cNvPr id="8" name="TextBox 7">
            <a:extLst>
              <a:ext uri="{FF2B5EF4-FFF2-40B4-BE49-F238E27FC236}">
                <a16:creationId xmlns:a16="http://schemas.microsoft.com/office/drawing/2014/main" id="{EE3BF8C4-6E03-4EAA-A5EC-922DC08B8BC0}"/>
              </a:ext>
            </a:extLst>
          </p:cNvPr>
          <p:cNvSpPr txBox="1"/>
          <p:nvPr/>
        </p:nvSpPr>
        <p:spPr>
          <a:xfrm>
            <a:off x="799938" y="1129796"/>
            <a:ext cx="7886700" cy="3554819"/>
          </a:xfrm>
          <a:prstGeom prst="rect">
            <a:avLst/>
          </a:prstGeom>
          <a:noFill/>
        </p:spPr>
        <p:txBody>
          <a:bodyPr wrap="square" rtlCol="0">
            <a:spAutoFit/>
          </a:bodyPr>
          <a:lstStyle/>
          <a:p>
            <a:pPr algn="ctr">
              <a:spcBef>
                <a:spcPts val="600"/>
              </a:spcBef>
            </a:pPr>
            <a:r>
              <a:rPr lang="en-US" sz="1800" i="1" dirty="0">
                <a:latin typeface="Arial" panose="020B0604020202020204" pitchFamily="34" charset="0"/>
                <a:cs typeface="Arial" panose="020B0604020202020204" pitchFamily="34" charset="0"/>
              </a:rPr>
              <a:t>Limiting range of relevant scenarios in pre-need library:</a:t>
            </a:r>
            <a:endParaRPr lang="en-US" sz="1800" b="1" dirty="0">
              <a:latin typeface="Arial" panose="020B0604020202020204" pitchFamily="34" charset="0"/>
              <a:cs typeface="Arial" panose="020B0604020202020204" pitchFamily="34" charset="0"/>
            </a:endParaRPr>
          </a:p>
          <a:p>
            <a:pPr marL="214313" indent="-214313">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Cavity-melt isotopic evolution:</a:t>
            </a:r>
            <a:r>
              <a:rPr lang="en-US" sz="1600" dirty="0">
                <a:latin typeface="Arial" panose="020B0604020202020204" pitchFamily="34" charset="0"/>
                <a:cs typeface="Arial" panose="020B0604020202020204" pitchFamily="34" charset="0"/>
              </a:rPr>
              <a:t> Input such as location (geology) and seismicity can be used to limit range of isotopic evolution in cavity scenarios used to provide input for transfer functions.</a:t>
            </a:r>
            <a:endParaRPr lang="en-US" sz="750" dirty="0">
              <a:latin typeface="Arial" panose="020B0604020202020204" pitchFamily="34" charset="0"/>
              <a:cs typeface="Arial" panose="020B0604020202020204" pitchFamily="34" charset="0"/>
            </a:endParaRPr>
          </a:p>
          <a:p>
            <a:pPr marL="214313" indent="-214313">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Cavity-to-surface transport:</a:t>
            </a:r>
            <a:r>
              <a:rPr lang="en-US" sz="1600" dirty="0">
                <a:latin typeface="Arial" panose="020B0604020202020204" pitchFamily="34" charset="0"/>
                <a:cs typeface="Arial" panose="020B0604020202020204" pitchFamily="34" charset="0"/>
              </a:rPr>
              <a:t> Input such as nuclear yield, zero-time, geology, and detonation depth can limit range of scenarios considered for predicting range of input for atmospheric transport transfer functions.</a:t>
            </a:r>
            <a:endParaRPr lang="en-US" sz="1400" dirty="0"/>
          </a:p>
          <a:p>
            <a:pPr algn="ctr">
              <a:spcBef>
                <a:spcPts val="600"/>
              </a:spcBef>
            </a:pPr>
            <a:r>
              <a:rPr lang="en-US" sz="1800" i="1" dirty="0">
                <a:latin typeface="Arial" panose="020B0604020202020204" pitchFamily="34" charset="0"/>
                <a:cs typeface="Arial" panose="020B0604020202020204" pitchFamily="34" charset="0"/>
              </a:rPr>
              <a:t>Constraining range of relevant post-need simulations:</a:t>
            </a:r>
            <a:endParaRPr lang="en-US" sz="1800" b="1" dirty="0">
              <a:latin typeface="Arial" panose="020B0604020202020204" pitchFamily="34" charset="0"/>
              <a:cs typeface="Arial" panose="020B0604020202020204" pitchFamily="34" charset="0"/>
            </a:endParaRPr>
          </a:p>
          <a:p>
            <a:pPr marL="257175" indent="-257175">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Atmospheric release: </a:t>
            </a:r>
            <a:r>
              <a:rPr lang="en-US" sz="1600" dirty="0">
                <a:latin typeface="Arial" panose="020B0604020202020204" pitchFamily="34" charset="0"/>
                <a:cs typeface="Arial" panose="020B0604020202020204" pitchFamily="34" charset="0"/>
              </a:rPr>
              <a:t>Input such as local/regional weather observations and seismic zero time.</a:t>
            </a:r>
            <a:endParaRPr lang="en-US" sz="750" dirty="0"/>
          </a:p>
          <a:p>
            <a:pPr algn="ctr">
              <a:spcBef>
                <a:spcPts val="600"/>
              </a:spcBef>
            </a:pPr>
            <a:r>
              <a:rPr lang="en-US" sz="1800" b="1" i="1" dirty="0">
                <a:solidFill>
                  <a:srgbClr val="C00000"/>
                </a:solidFill>
                <a:latin typeface="Arial" panose="020B0604020202020204" pitchFamily="34" charset="0"/>
                <a:cs typeface="Arial" panose="020B0604020202020204" pitchFamily="34" charset="0"/>
              </a:rPr>
              <a:t>Output: Constrained envelope of predicted isotopic compositions of sampled event</a:t>
            </a:r>
            <a:endParaRPr lang="en-US" sz="1800" b="1" i="1" dirty="0">
              <a:solidFill>
                <a:srgbClr val="C00000"/>
              </a:solidFill>
            </a:endParaRPr>
          </a:p>
        </p:txBody>
      </p:sp>
      <p:sp>
        <p:nvSpPr>
          <p:cNvPr id="7" name="TextBox 6">
            <a:extLst>
              <a:ext uri="{FF2B5EF4-FFF2-40B4-BE49-F238E27FC236}">
                <a16:creationId xmlns:a16="http://schemas.microsoft.com/office/drawing/2014/main" id="{09A4CE00-479F-4442-BABE-593EED18DB83}"/>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extLst>
      <p:ext uri="{BB962C8B-B14F-4D97-AF65-F5344CB8AC3E}">
        <p14:creationId xmlns:p14="http://schemas.microsoft.com/office/powerpoint/2010/main" val="184531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542203" y="1861888"/>
            <a:ext cx="6377510" cy="2850272"/>
            <a:chOff x="1461873" y="1312164"/>
            <a:chExt cx="6377510" cy="2850272"/>
          </a:xfrm>
        </p:grpSpPr>
        <p:sp>
          <p:nvSpPr>
            <p:cNvPr id="28" name="Left Arrow 27"/>
            <p:cNvSpPr/>
            <p:nvPr/>
          </p:nvSpPr>
          <p:spPr>
            <a:xfrm>
              <a:off x="1746632" y="3962783"/>
              <a:ext cx="5716745" cy="139965"/>
            </a:xfrm>
            <a:prstGeom prst="lef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461875" y="1312164"/>
              <a:ext cx="1630777" cy="276999"/>
            </a:xfrm>
            <a:prstGeom prst="rect">
              <a:avLst/>
            </a:prstGeom>
            <a:noFill/>
            <a:ln w="6350">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Explosion </a:t>
              </a:r>
              <a:r>
                <a:rPr lang="en-US" sz="1200" dirty="0">
                  <a:latin typeface="Arial" panose="020B0604020202020204" pitchFamily="34" charset="0"/>
                  <a:cs typeface="Arial" panose="020B0604020202020204" pitchFamily="34" charset="0"/>
                  <a:sym typeface="Wingdings" panose="05000000000000000000" pitchFamily="2" charset="2"/>
                </a:rPr>
                <a:t> Release</a:t>
              </a:r>
            </a:p>
          </p:txBody>
        </p:sp>
        <mc:AlternateContent xmlns:mc="http://schemas.openxmlformats.org/markup-compatibility/2006" xmlns:a14="http://schemas.microsoft.com/office/drawing/2010/main">
          <mc:Choice Requires="a14">
            <p:sp>
              <p:nvSpPr>
                <p:cNvPr id="3" name="TextBox 2"/>
                <p:cNvSpPr txBox="1"/>
                <p:nvPr/>
              </p:nvSpPr>
              <p:spPr>
                <a:xfrm>
                  <a:off x="3192634" y="1312164"/>
                  <a:ext cx="1326947" cy="461665"/>
                </a:xfrm>
                <a:prstGeom prst="rect">
                  <a:avLst/>
                </a:prstGeom>
                <a:noFill/>
                <a:ln w="6350">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ATM simulations</a:t>
                  </a:r>
                </a:p>
                <a:p>
                  <a:pPr/>
                  <a14:m>
                    <m:oMathPara xmlns:m="http://schemas.openxmlformats.org/officeDocument/2006/math">
                      <m:oMathParaPr>
                        <m:jc m:val="centerGroup"/>
                      </m:oMathParaPr>
                      <m:oMath xmlns:m="http://schemas.openxmlformats.org/officeDocument/2006/math">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𝑡</m:t>
                            </m:r>
                          </m:sub>
                        </m:sSub>
                        <m:r>
                          <a:rPr lang="en-US" sz="1200" i="1">
                            <a:latin typeface="Cambria Math"/>
                          </a:rPr>
                          <m:t>=</m:t>
                        </m:r>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2</m:t>
                            </m:r>
                          </m:sub>
                        </m:sSub>
                        <m:r>
                          <a:rPr lang="en-US" sz="1200" i="1">
                            <a:latin typeface="Cambria Math"/>
                          </a:rPr>
                          <m:t>−</m:t>
                        </m:r>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1</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92634" y="1312164"/>
                  <a:ext cx="1326947" cy="461665"/>
                </a:xfrm>
                <a:prstGeom prst="rect">
                  <a:avLst/>
                </a:prstGeom>
                <a:blipFill rotWithShape="1">
                  <a:blip r:embed="rId5"/>
                  <a:stretch>
                    <a:fillRect l="-459" t="-1299"/>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78580" y="1312164"/>
                  <a:ext cx="2060799" cy="475964"/>
                </a:xfrm>
                <a:prstGeom prst="rect">
                  <a:avLst/>
                </a:prstGeom>
                <a:noFill/>
                <a:ln w="6350">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Processing</a:t>
                  </a:r>
                  <a:r>
                    <a:rPr lang="en-US" sz="1200" dirty="0">
                      <a:latin typeface="Arial" panose="020B0604020202020204" pitchFamily="34" charset="0"/>
                      <a:cs typeface="Arial" panose="020B0604020202020204" pitchFamily="34" charset="0"/>
                      <a:sym typeface="Wingdings" panose="05000000000000000000" pitchFamily="2" charset="2"/>
                    </a:rPr>
                    <a:t> Measurement</a:t>
                  </a:r>
                </a:p>
                <a:p>
                  <a:pPr/>
                  <a14:m>
                    <m:oMathPara xmlns:m="http://schemas.openxmlformats.org/officeDocument/2006/math">
                      <m:oMathParaPr>
                        <m:jc m:val="centerGroup"/>
                      </m:oMathParaPr>
                      <m:oMath xmlns:m="http://schemas.openxmlformats.org/officeDocument/2006/math">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𝑝</m:t>
                            </m:r>
                          </m:sub>
                        </m:sSub>
                        <m:r>
                          <a:rPr lang="en-US" sz="1200" b="0" i="1" smtClean="0">
                            <a:latin typeface="Cambria Math"/>
                          </a:rPr>
                          <m:t>=</m:t>
                        </m:r>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3</m:t>
                            </m:r>
                          </m:sub>
                        </m:sSub>
                        <m:r>
                          <a:rPr lang="en-US" sz="1200" b="0" i="1" smtClean="0">
                            <a:latin typeface="Cambria Math"/>
                          </a:rPr>
                          <m:t>−</m:t>
                        </m:r>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2</m:t>
                            </m:r>
                          </m:sub>
                        </m:sSub>
                      </m:oMath>
                    </m:oMathPara>
                  </a14:m>
                  <a:endParaRPr lang="en-GB" sz="120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78580" y="1312164"/>
                  <a:ext cx="2060799" cy="475964"/>
                </a:xfrm>
                <a:prstGeom prst="rect">
                  <a:avLst/>
                </a:prstGeom>
                <a:blipFill rotWithShape="1">
                  <a:blip r:embed="rId6"/>
                  <a:stretch>
                    <a:fillRect l="-295" t="-1266"/>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20536" y="1312164"/>
                  <a:ext cx="1058063" cy="461665"/>
                </a:xfrm>
                <a:prstGeom prst="rect">
                  <a:avLst/>
                </a:prstGeom>
                <a:noFill/>
                <a:ln w="12700">
                  <a:solidFill>
                    <a:srgbClr val="0070C0"/>
                  </a:solidFill>
                </a:ln>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Sampling</a:t>
                  </a:r>
                </a:p>
                <a:p>
                  <a:pPr/>
                  <a14:m>
                    <m:oMathPara xmlns:m="http://schemas.openxmlformats.org/officeDocument/2006/math">
                      <m:oMathParaPr>
                        <m:jc m:val="centerGroup"/>
                      </m:oMathParaPr>
                      <m:oMath xmlns:m="http://schemas.openxmlformats.org/officeDocument/2006/math">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b="0" i="1" smtClean="0">
                                <a:solidFill>
                                  <a:srgbClr val="0070C0"/>
                                </a:solidFill>
                                <a:latin typeface="Cambria Math"/>
                              </a:rPr>
                              <m:t>𝑐</m:t>
                            </m:r>
                          </m:sub>
                        </m:sSub>
                      </m:oMath>
                    </m:oMathPara>
                  </a14:m>
                  <a:endParaRPr lang="en-US" sz="1200" dirty="0">
                    <a:solidFill>
                      <a:srgbClr val="0070C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20536" y="1312164"/>
                  <a:ext cx="1058063" cy="461665"/>
                </a:xfrm>
                <a:prstGeom prst="rect">
                  <a:avLst/>
                </a:prstGeom>
                <a:blipFill>
                  <a:blip r:embed="rId7"/>
                  <a:stretch>
                    <a:fillRect/>
                  </a:stretch>
                </a:blipFill>
                <a:ln w="1270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92637" y="3380011"/>
                  <a:ext cx="1326947" cy="487954"/>
                </a:xfrm>
                <a:prstGeom prst="rect">
                  <a:avLst/>
                </a:prstGeom>
                <a:noFill/>
                <a:ln w="63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𝐴</m:t>
                        </m:r>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2</m:t>
                                </m:r>
                              </m:sub>
                            </m:sSub>
                          </m:e>
                        </m:d>
                        <m:r>
                          <a:rPr lang="en-US" sz="1200" i="1">
                            <a:latin typeface="Cambria Math"/>
                          </a:rPr>
                          <m:t>=</m:t>
                        </m:r>
                        <m:f>
                          <m:fPr>
                            <m:ctrlPr>
                              <a:rPr lang="en-US" sz="1200" i="1" smtClean="0">
                                <a:latin typeface="Cambria Math" panose="02040503050406030204" pitchFamily="18" charset="0"/>
                              </a:rPr>
                            </m:ctrlPr>
                          </m:fPr>
                          <m:num>
                            <m:r>
                              <a:rPr lang="en-US" sz="1200" b="0" i="1" smtClean="0">
                                <a:latin typeface="Cambria Math"/>
                              </a:rPr>
                              <m:t>𝐶</m:t>
                            </m:r>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2</m:t>
                                    </m:r>
                                  </m:sub>
                                </m:sSub>
                              </m:e>
                            </m:d>
                          </m:num>
                          <m:den>
                            <m:r>
                              <a:rPr lang="en-US" sz="1200" i="1">
                                <a:latin typeface="Cambria Math"/>
                              </a:rPr>
                              <m:t>𝑀</m:t>
                            </m:r>
                            <m:r>
                              <a:rPr lang="en-US" sz="1200" i="1">
                                <a:latin typeface="Cambria Math"/>
                              </a:rPr>
                              <m:t>(</m:t>
                            </m:r>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𝑡</m:t>
                                </m:r>
                              </m:sub>
                            </m:sSub>
                            <m:r>
                              <a:rPr lang="en-US" sz="1200" i="1">
                                <a:latin typeface="Cambria Math"/>
                              </a:rPr>
                              <m:t>)</m:t>
                            </m:r>
                          </m:den>
                        </m:f>
                      </m:oMath>
                    </m:oMathPara>
                  </a14:m>
                  <a:endParaRPr lang="en-US" sz="1200" dirty="0">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92637" y="3380011"/>
                  <a:ext cx="1326947" cy="487954"/>
                </a:xfrm>
                <a:prstGeom prst="rect">
                  <a:avLst/>
                </a:prstGeom>
                <a:blipFill>
                  <a:blip r:embed="rId8"/>
                  <a:stretch>
                    <a:fillRect b="-3704"/>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61878" y="2484228"/>
                  <a:ext cx="588246" cy="276999"/>
                </a:xfrm>
                <a:prstGeom prst="rect">
                  <a:avLst/>
                </a:prstGeom>
                <a:noFill/>
                <a:ln w="63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𝐴</m:t>
                        </m:r>
                        <m:d>
                          <m:dPr>
                            <m:ctrlPr>
                              <a:rPr lang="en-GB" sz="1200" i="1">
                                <a:latin typeface="Cambria Math" panose="02040503050406030204" pitchFamily="18" charset="0"/>
                              </a:rPr>
                            </m:ctrlPr>
                          </m:dPr>
                          <m:e>
                            <m:r>
                              <a:rPr lang="en-US" sz="1200" b="0" i="1" smtClean="0">
                                <a:latin typeface="Cambria Math"/>
                              </a:rPr>
                              <m:t>0</m:t>
                            </m:r>
                          </m:e>
                        </m:d>
                      </m:oMath>
                    </m:oMathPara>
                  </a14:m>
                  <a:endParaRPr lang="en-US" sz="1200" dirty="0">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61878" y="2484228"/>
                  <a:ext cx="588246" cy="276999"/>
                </a:xfrm>
                <a:prstGeom prst="rect">
                  <a:avLst/>
                </a:prstGeom>
                <a:blipFill rotWithShape="1">
                  <a:blip r:embed="rId9"/>
                  <a:stretch>
                    <a:fillRect/>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04410" y="2484228"/>
                  <a:ext cx="588245" cy="276999"/>
                </a:xfrm>
                <a:prstGeom prst="rect">
                  <a:avLst/>
                </a:prstGeom>
                <a:noFill/>
                <a:ln w="12700">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C00000"/>
                            </a:solidFill>
                            <a:latin typeface="Cambria Math"/>
                          </a:rPr>
                          <m:t>𝐴</m:t>
                        </m:r>
                        <m:d>
                          <m:dPr>
                            <m:ctrlPr>
                              <a:rPr lang="en-GB" sz="1200" i="1">
                                <a:solidFill>
                                  <a:srgbClr val="C00000"/>
                                </a:solidFill>
                                <a:latin typeface="Cambria Math" panose="02040503050406030204" pitchFamily="18" charset="0"/>
                              </a:rPr>
                            </m:ctrlPr>
                          </m:dPr>
                          <m:e>
                            <m:sSub>
                              <m:sSubPr>
                                <m:ctrlPr>
                                  <a:rPr lang="en-GB" sz="1200" i="1">
                                    <a:solidFill>
                                      <a:srgbClr val="C00000"/>
                                    </a:solidFill>
                                    <a:latin typeface="Cambria Math" panose="02040503050406030204" pitchFamily="18" charset="0"/>
                                  </a:rPr>
                                </m:ctrlPr>
                              </m:sSubPr>
                              <m:e>
                                <m:r>
                                  <a:rPr lang="en-US" sz="1200" i="1">
                                    <a:solidFill>
                                      <a:srgbClr val="C00000"/>
                                    </a:solidFill>
                                    <a:latin typeface="Cambria Math"/>
                                  </a:rPr>
                                  <m:t>𝑡</m:t>
                                </m:r>
                              </m:e>
                              <m:sub>
                                <m:r>
                                  <a:rPr lang="en-US" sz="1200" b="0" i="1" smtClean="0">
                                    <a:solidFill>
                                      <a:srgbClr val="C00000"/>
                                    </a:solidFill>
                                    <a:latin typeface="Cambria Math"/>
                                  </a:rPr>
                                  <m:t>1</m:t>
                                </m:r>
                              </m:sub>
                            </m:sSub>
                          </m:e>
                        </m:d>
                      </m:oMath>
                    </m:oMathPara>
                  </a14:m>
                  <a:endParaRPr lang="en-US" sz="1200"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04410" y="2484228"/>
                  <a:ext cx="588245" cy="276999"/>
                </a:xfrm>
                <a:prstGeom prst="rect">
                  <a:avLst/>
                </a:prstGeom>
                <a:blipFill>
                  <a:blip r:embed="rId10"/>
                  <a:stretch>
                    <a:fillRect/>
                  </a:stretch>
                </a:blipFill>
                <a:ln w="12700">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90357" y="2484228"/>
                  <a:ext cx="588245" cy="276999"/>
                </a:xfrm>
                <a:prstGeom prst="rect">
                  <a:avLst/>
                </a:prstGeom>
                <a:noFill/>
                <a:ln w="127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a:rPr>
                          <m:t>𝐶</m:t>
                        </m:r>
                        <m:d>
                          <m:dPr>
                            <m:ctrlPr>
                              <a:rPr lang="en-GB" sz="1200" i="1">
                                <a:solidFill>
                                  <a:srgbClr val="0070C0"/>
                                </a:solidFill>
                                <a:latin typeface="Cambria Math" panose="02040503050406030204" pitchFamily="18" charset="0"/>
                              </a:rPr>
                            </m:ctrlPr>
                          </m:dPr>
                          <m:e>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b="0" i="1" smtClean="0">
                                    <a:solidFill>
                                      <a:srgbClr val="0070C0"/>
                                    </a:solidFill>
                                    <a:latin typeface="Cambria Math"/>
                                  </a:rPr>
                                  <m:t>2</m:t>
                                </m:r>
                              </m:sub>
                            </m:sSub>
                          </m:e>
                        </m:d>
                      </m:oMath>
                    </m:oMathPara>
                  </a14:m>
                  <a:endParaRPr lang="en-US" sz="1200" dirty="0">
                    <a:solidFill>
                      <a:srgbClr val="0070C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90357" y="2484228"/>
                  <a:ext cx="588245" cy="276999"/>
                </a:xfrm>
                <a:prstGeom prst="rect">
                  <a:avLst/>
                </a:prstGeom>
                <a:blipFill>
                  <a:blip r:embed="rId11"/>
                  <a:stretch>
                    <a:fillRect/>
                  </a:stretch>
                </a:blipFill>
                <a:ln w="1270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697837" y="2479364"/>
                  <a:ext cx="588247" cy="276999"/>
                </a:xfrm>
                <a:prstGeom prst="rect">
                  <a:avLst/>
                </a:prstGeom>
                <a:noFill/>
                <a:ln w="63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a:rPr>
                              <m:t>𝐴</m:t>
                            </m:r>
                          </m:e>
                          <m:sub>
                            <m:r>
                              <a:rPr lang="en-US" sz="1200" b="0" i="1" smtClean="0">
                                <a:latin typeface="Cambria Math"/>
                              </a:rPr>
                              <m:t>𝑠</m:t>
                            </m:r>
                          </m:sub>
                        </m:sSub>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3</m:t>
                                </m:r>
                              </m:sub>
                            </m:sSub>
                          </m:e>
                        </m:d>
                      </m:oMath>
                    </m:oMathPara>
                  </a14:m>
                  <a:endParaRPr lang="en-US" sz="1200" dirty="0">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697837" y="2479364"/>
                  <a:ext cx="588247" cy="276999"/>
                </a:xfrm>
                <a:prstGeom prst="rect">
                  <a:avLst/>
                </a:prstGeom>
                <a:blipFill rotWithShape="1">
                  <a:blip r:embed="rId12"/>
                  <a:stretch>
                    <a:fillRect/>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95618" y="1859521"/>
                  <a:ext cx="297034" cy="276999"/>
                </a:xfrm>
                <a:prstGeom prst="rect">
                  <a:avLst/>
                </a:prstGeom>
                <a:noFill/>
                <a:ln w="12700">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i="1" smtClean="0">
                                <a:solidFill>
                                  <a:srgbClr val="C00000"/>
                                </a:solidFill>
                                <a:latin typeface="Cambria Math" panose="02040503050406030204" pitchFamily="18" charset="0"/>
                              </a:rPr>
                            </m:ctrlPr>
                          </m:sSubPr>
                          <m:e>
                            <m:r>
                              <a:rPr lang="en-US" sz="1200" i="1">
                                <a:solidFill>
                                  <a:srgbClr val="C00000"/>
                                </a:solidFill>
                                <a:latin typeface="Cambria Math"/>
                              </a:rPr>
                              <m:t>𝑡</m:t>
                            </m:r>
                          </m:e>
                          <m:sub>
                            <m:r>
                              <a:rPr lang="en-US" sz="1200" i="1">
                                <a:solidFill>
                                  <a:srgbClr val="C00000"/>
                                </a:solidFill>
                                <a:latin typeface="Cambria Math"/>
                              </a:rPr>
                              <m:t>1</m:t>
                            </m:r>
                          </m:sub>
                        </m:sSub>
                      </m:oMath>
                    </m:oMathPara>
                  </a14:m>
                  <a:endParaRPr lang="en-US" sz="1200"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795618" y="1859521"/>
                  <a:ext cx="297034" cy="276999"/>
                </a:xfrm>
                <a:prstGeom prst="rect">
                  <a:avLst/>
                </a:prstGeom>
                <a:blipFill>
                  <a:blip r:embed="rId13"/>
                  <a:stretch>
                    <a:fillRect/>
                  </a:stretch>
                </a:blipFill>
                <a:ln w="12700">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381565" y="1859521"/>
                  <a:ext cx="297034" cy="276999"/>
                </a:xfrm>
                <a:prstGeom prst="rect">
                  <a:avLst/>
                </a:prstGeom>
                <a:noFill/>
                <a:ln w="127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i="1" smtClean="0">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b="0" i="1" smtClean="0">
                                <a:solidFill>
                                  <a:srgbClr val="0070C0"/>
                                </a:solidFill>
                                <a:latin typeface="Cambria Math"/>
                              </a:rPr>
                              <m:t>2</m:t>
                            </m:r>
                          </m:sub>
                        </m:sSub>
                      </m:oMath>
                    </m:oMathPara>
                  </a14:m>
                  <a:endParaRPr lang="en-US" sz="1200" dirty="0">
                    <a:solidFill>
                      <a:srgbClr val="0070C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381565" y="1859521"/>
                  <a:ext cx="297034" cy="276999"/>
                </a:xfrm>
                <a:prstGeom prst="rect">
                  <a:avLst/>
                </a:prstGeom>
                <a:blipFill>
                  <a:blip r:embed="rId14"/>
                  <a:stretch>
                    <a:fillRect/>
                  </a:stretch>
                </a:blipFill>
                <a:ln w="1270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94923" y="1860390"/>
                  <a:ext cx="297034" cy="276999"/>
                </a:xfrm>
                <a:prstGeom prst="rect">
                  <a:avLst/>
                </a:prstGeom>
                <a:noFill/>
                <a:ln w="63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i="1" smtClean="0">
                                <a:latin typeface="Cambria Math" panose="02040503050406030204" pitchFamily="18" charset="0"/>
                              </a:rPr>
                            </m:ctrlPr>
                          </m:sSubPr>
                          <m:e>
                            <m:r>
                              <a:rPr lang="en-US" sz="1200" i="1">
                                <a:latin typeface="Cambria Math"/>
                              </a:rPr>
                              <m:t>𝑡</m:t>
                            </m:r>
                          </m:e>
                          <m:sub>
                            <m:r>
                              <a:rPr lang="en-US" sz="1200" b="0" i="1" smtClean="0">
                                <a:latin typeface="Cambria Math"/>
                              </a:rPr>
                              <m:t>3</m:t>
                            </m:r>
                          </m:sub>
                        </m:sSub>
                      </m:oMath>
                    </m:oMathPara>
                  </a14:m>
                  <a:endParaRPr lang="en-US" sz="1200" dirty="0">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694923" y="1860390"/>
                  <a:ext cx="297034" cy="276999"/>
                </a:xfrm>
                <a:prstGeom prst="rect">
                  <a:avLst/>
                </a:prstGeom>
                <a:blipFill rotWithShape="1">
                  <a:blip r:embed="rId15"/>
                  <a:stretch>
                    <a:fillRect/>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61873" y="1859521"/>
                  <a:ext cx="588246" cy="276999"/>
                </a:xfrm>
                <a:prstGeom prst="rect">
                  <a:avLst/>
                </a:prstGeom>
                <a:noFill/>
                <a:ln w="63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𝑡</m:t>
                        </m:r>
                        <m:r>
                          <a:rPr lang="en-US" sz="1200" b="0" i="1" smtClean="0">
                            <a:latin typeface="Cambria Math"/>
                          </a:rPr>
                          <m:t>=0</m:t>
                        </m:r>
                      </m:oMath>
                    </m:oMathPara>
                  </a14:m>
                  <a:endParaRPr lang="en-US" sz="1200" dirty="0">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461873" y="1859521"/>
                  <a:ext cx="588246" cy="276999"/>
                </a:xfrm>
                <a:prstGeom prst="rect">
                  <a:avLst/>
                </a:prstGeom>
                <a:blipFill rotWithShape="1">
                  <a:blip r:embed="rId16"/>
                  <a:stretch>
                    <a:fillRect/>
                  </a:stretch>
                </a:blipFill>
                <a:ln w="6350">
                  <a:solidFill>
                    <a:schemeClr val="tx1"/>
                  </a:solidFill>
                </a:ln>
              </p:spPr>
              <p:txBody>
                <a:bodyPr/>
                <a:lstStyle/>
                <a:p>
                  <a:r>
                    <a:rPr lang="en-GB">
                      <a:noFill/>
                    </a:rPr>
                    <a:t> </a:t>
                  </a:r>
                </a:p>
              </p:txBody>
            </p:sp>
          </mc:Fallback>
        </mc:AlternateContent>
        <p:sp>
          <p:nvSpPr>
            <p:cNvPr id="16" name="TextBox 15"/>
            <p:cNvSpPr txBox="1"/>
            <p:nvPr/>
          </p:nvSpPr>
          <p:spPr>
            <a:xfrm>
              <a:off x="1461877" y="2840243"/>
              <a:ext cx="1437612" cy="461665"/>
            </a:xfrm>
            <a:prstGeom prst="rect">
              <a:avLst/>
            </a:prstGeom>
            <a:noFill/>
            <a:ln w="6350">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Yields, </a:t>
              </a:r>
              <a:r>
                <a:rPr lang="en-US" sz="1200" dirty="0">
                  <a:latin typeface="Arial" panose="020B0604020202020204" pitchFamily="34" charset="0"/>
                  <a:cs typeface="Arial" panose="020B0604020202020204" pitchFamily="34" charset="0"/>
                  <a:sym typeface="Wingdings" panose="05000000000000000000" pitchFamily="2" charset="2"/>
                </a:rPr>
                <a:t>Fractionating</a:t>
              </a:r>
            </a:p>
          </p:txBody>
        </p:sp>
        <p:sp>
          <p:nvSpPr>
            <p:cNvPr id="17" name="TextBox 16"/>
            <p:cNvSpPr txBox="1"/>
            <p:nvPr/>
          </p:nvSpPr>
          <p:spPr>
            <a:xfrm>
              <a:off x="3192638" y="2840243"/>
              <a:ext cx="957596" cy="276999"/>
            </a:xfrm>
            <a:prstGeom prst="rect">
              <a:avLst/>
            </a:prstGeom>
            <a:noFill/>
            <a:ln w="6350">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Linear ATM</a:t>
              </a:r>
              <a:endParaRPr lang="en-US" sz="1200" dirty="0">
                <a:latin typeface="Arial" panose="020B0604020202020204" pitchFamily="34" charset="0"/>
                <a:cs typeface="Arial" panose="020B0604020202020204" pitchFamily="34" charset="0"/>
                <a:sym typeface="Wingdings" panose="05000000000000000000" pitchFamily="2" charset="2"/>
              </a:endParaRPr>
            </a:p>
          </p:txBody>
        </p:sp>
        <p:sp>
          <p:nvSpPr>
            <p:cNvPr id="18" name="TextBox 17"/>
            <p:cNvSpPr txBox="1"/>
            <p:nvPr/>
          </p:nvSpPr>
          <p:spPr>
            <a:xfrm>
              <a:off x="4620539" y="2840243"/>
              <a:ext cx="1158041" cy="461665"/>
            </a:xfrm>
            <a:prstGeom prst="rect">
              <a:avLst/>
            </a:prstGeom>
            <a:noFill/>
            <a:ln w="6350">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Constant Concentration</a:t>
              </a:r>
              <a:endParaRPr lang="en-US" sz="1200" dirty="0">
                <a:latin typeface="Arial" panose="020B0604020202020204" pitchFamily="34" charset="0"/>
                <a:cs typeface="Arial" panose="020B0604020202020204" pitchFamily="34" charset="0"/>
                <a:sym typeface="Wingdings" panose="05000000000000000000" pitchFamily="2" charset="2"/>
              </a:endParaRPr>
            </a:p>
          </p:txBody>
        </p:sp>
        <p:sp>
          <p:nvSpPr>
            <p:cNvPr id="19" name="TextBox 18"/>
            <p:cNvSpPr txBox="1"/>
            <p:nvPr/>
          </p:nvSpPr>
          <p:spPr>
            <a:xfrm>
              <a:off x="6697837" y="2840243"/>
              <a:ext cx="891104" cy="461665"/>
            </a:xfrm>
            <a:prstGeom prst="rect">
              <a:avLst/>
            </a:prstGeom>
            <a:noFill/>
            <a:ln w="6350">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Activity measured</a:t>
              </a:r>
              <a:endParaRPr lang="en-US" sz="1200" dirty="0">
                <a:latin typeface="Arial" panose="020B0604020202020204" pitchFamily="34" charset="0"/>
                <a:cs typeface="Arial" panose="020B060402020202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4" name="TextBox 23"/>
                <p:cNvSpPr txBox="1"/>
                <p:nvPr/>
              </p:nvSpPr>
              <p:spPr>
                <a:xfrm>
                  <a:off x="6697837" y="3399103"/>
                  <a:ext cx="1141546" cy="468205"/>
                </a:xfrm>
                <a:prstGeom prst="rect">
                  <a:avLst/>
                </a:prstGeom>
                <a:noFill/>
                <a:ln w="63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i="1" smtClean="0">
                                <a:latin typeface="Cambria Math" panose="02040503050406030204" pitchFamily="18" charset="0"/>
                              </a:rPr>
                            </m:ctrlPr>
                          </m:sSubPr>
                          <m:e>
                            <m:r>
                              <a:rPr lang="en-US" sz="1200" i="1">
                                <a:latin typeface="Cambria Math"/>
                              </a:rPr>
                              <m:t>𝐴</m:t>
                            </m:r>
                          </m:e>
                          <m:sub>
                            <m:r>
                              <a:rPr lang="en-US" sz="1200" b="0" i="1" smtClean="0">
                                <a:latin typeface="Cambria Math"/>
                              </a:rPr>
                              <m:t>𝑠</m:t>
                            </m:r>
                          </m:sub>
                        </m:sSub>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2</m:t>
                                </m:r>
                              </m:sub>
                            </m:sSub>
                          </m:e>
                        </m:d>
                        <m:r>
                          <a:rPr lang="en-US" sz="1200" i="1">
                            <a:latin typeface="Cambria Math"/>
                          </a:rPr>
                          <m:t>=</m:t>
                        </m:r>
                        <m:sSub>
                          <m:sSubPr>
                            <m:ctrlPr>
                              <a:rPr lang="en-GB" sz="1200" i="1">
                                <a:latin typeface="Cambria Math" panose="02040503050406030204" pitchFamily="18" charset="0"/>
                              </a:rPr>
                            </m:ctrlPr>
                          </m:sSubPr>
                          <m:e>
                            <m:r>
                              <a:rPr lang="en-US" sz="1200" i="1">
                                <a:latin typeface="Cambria Math"/>
                              </a:rPr>
                              <m:t>𝐴</m:t>
                            </m:r>
                          </m:e>
                          <m:sub>
                            <m:r>
                              <a:rPr lang="en-US" sz="1200" b="0" i="1" smtClean="0">
                                <a:latin typeface="Cambria Math"/>
                              </a:rPr>
                              <m:t>𝑠</m:t>
                            </m:r>
                          </m:sub>
                        </m:sSub>
                        <m:r>
                          <a:rPr lang="en-US" sz="1200" i="1">
                            <a:latin typeface="Cambria Math"/>
                          </a:rPr>
                          <m:t>(</m:t>
                        </m:r>
                        <m:sSub>
                          <m:sSubPr>
                            <m:ctrlPr>
                              <a:rPr lang="en-GB" sz="1200" i="1">
                                <a:latin typeface="Cambria Math" panose="02040503050406030204" pitchFamily="18" charset="0"/>
                              </a:rPr>
                            </m:ctrlPr>
                          </m:sSubPr>
                          <m:e>
                            <m:r>
                              <a:rPr lang="en-US" sz="1200" i="1">
                                <a:latin typeface="Cambria Math"/>
                              </a:rPr>
                              <m:t>𝑡</m:t>
                            </m:r>
                          </m:e>
                          <m:sub>
                            <m:r>
                              <a:rPr lang="en-US" sz="1200" b="0" i="1" smtClean="0">
                                <a:latin typeface="Cambria Math"/>
                              </a:rPr>
                              <m:t>3</m:t>
                            </m:r>
                          </m:sub>
                        </m:sSub>
                        <m:r>
                          <a:rPr lang="en-US" sz="1200" i="1">
                            <a:latin typeface="Cambria Math"/>
                          </a:rPr>
                          <m:t>)</m:t>
                        </m:r>
                        <m:r>
                          <a:rPr lang="en-GB" sz="1200" i="1" smtClean="0">
                            <a:latin typeface="Cambria Math"/>
                          </a:rPr>
                          <m:t> </m:t>
                        </m:r>
                        <m:sSup>
                          <m:sSupPr>
                            <m:ctrlPr>
                              <a:rPr lang="en-GB" sz="1200" i="1">
                                <a:latin typeface="Cambria Math" panose="02040503050406030204" pitchFamily="18" charset="0"/>
                              </a:rPr>
                            </m:ctrlPr>
                          </m:sSupPr>
                          <m:e>
                            <m:r>
                              <a:rPr lang="en-US" sz="1200" i="1">
                                <a:latin typeface="Cambria Math"/>
                              </a:rPr>
                              <m:t>𝑒</m:t>
                            </m:r>
                          </m:e>
                          <m:sup>
                            <m:sSub>
                              <m:sSubPr>
                                <m:ctrlPr>
                                  <a:rPr lang="en-GB" sz="1200" i="1">
                                    <a:latin typeface="Cambria Math" panose="02040503050406030204" pitchFamily="18" charset="0"/>
                                  </a:rPr>
                                </m:ctrlPr>
                              </m:sSubPr>
                              <m:e>
                                <m:r>
                                  <a:rPr lang="en-US" sz="1200" i="1">
                                    <a:latin typeface="Cambria Math"/>
                                  </a:rPr>
                                  <m:t>𝜆</m:t>
                                </m:r>
                              </m:e>
                              <m:sub>
                                <m:r>
                                  <a:rPr lang="en-US" sz="1200" i="1">
                                    <a:latin typeface="Cambria Math"/>
                                  </a:rPr>
                                  <m:t>1</m:t>
                                </m:r>
                              </m:sub>
                            </m:sSub>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𝑝</m:t>
                                </m:r>
                              </m:sub>
                            </m:sSub>
                          </m:sup>
                        </m:sSup>
                      </m:oMath>
                    </m:oMathPara>
                  </a14:m>
                  <a:endParaRPr lang="en-US" sz="1200" dirty="0">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697837" y="3399103"/>
                  <a:ext cx="1141546" cy="468205"/>
                </a:xfrm>
                <a:prstGeom prst="rect">
                  <a:avLst/>
                </a:prstGeom>
                <a:blipFill rotWithShape="1">
                  <a:blip r:embed="rId17"/>
                  <a:stretch>
                    <a:fillRect b="-6494"/>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20540" y="3385381"/>
                  <a:ext cx="1885100" cy="481927"/>
                </a:xfrm>
                <a:prstGeom prst="rect">
                  <a:avLst/>
                </a:prstGeom>
                <a:noFill/>
                <a:ln w="127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70C0"/>
                            </a:solidFill>
                            <a:latin typeface="Cambria Math"/>
                          </a:rPr>
                          <m:t>𝐶</m:t>
                        </m:r>
                        <m:d>
                          <m:dPr>
                            <m:ctrlPr>
                              <a:rPr lang="en-US" sz="1200" i="1">
                                <a:solidFill>
                                  <a:srgbClr val="0070C0"/>
                                </a:solidFill>
                                <a:latin typeface="Cambria Math" panose="02040503050406030204" pitchFamily="18" charset="0"/>
                              </a:rPr>
                            </m:ctrlPr>
                          </m:dPr>
                          <m:e>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i="1">
                                    <a:solidFill>
                                      <a:srgbClr val="0070C0"/>
                                    </a:solidFill>
                                    <a:latin typeface="Cambria Math"/>
                                  </a:rPr>
                                  <m:t>2</m:t>
                                </m:r>
                              </m:sub>
                            </m:sSub>
                          </m:e>
                        </m:d>
                        <m:r>
                          <a:rPr lang="en-US" sz="1200" b="0" i="1" smtClean="0">
                            <a:solidFill>
                              <a:srgbClr val="0070C0"/>
                            </a:solidFill>
                            <a:latin typeface="Cambria Math"/>
                          </a:rPr>
                          <m:t>=</m:t>
                        </m:r>
                        <m:f>
                          <m:fPr>
                            <m:ctrlPr>
                              <a:rPr lang="en-US" sz="1200" b="0" i="1" smtClean="0">
                                <a:solidFill>
                                  <a:srgbClr val="0070C0"/>
                                </a:solidFill>
                                <a:latin typeface="Cambria Math" panose="02040503050406030204" pitchFamily="18" charset="0"/>
                              </a:rPr>
                            </m:ctrlPr>
                          </m:fPr>
                          <m:num>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𝐴</m:t>
                                </m:r>
                              </m:e>
                              <m:sub>
                                <m:r>
                                  <a:rPr lang="en-US" sz="1200" i="1">
                                    <a:solidFill>
                                      <a:srgbClr val="0070C0"/>
                                    </a:solidFill>
                                    <a:latin typeface="Cambria Math"/>
                                  </a:rPr>
                                  <m:t>𝑠</m:t>
                                </m:r>
                              </m:sub>
                            </m:sSub>
                            <m:d>
                              <m:dPr>
                                <m:ctrlPr>
                                  <a:rPr lang="en-GB" sz="1200" i="1">
                                    <a:solidFill>
                                      <a:srgbClr val="0070C0"/>
                                    </a:solidFill>
                                    <a:latin typeface="Cambria Math" panose="02040503050406030204" pitchFamily="18" charset="0"/>
                                  </a:rPr>
                                </m:ctrlPr>
                              </m:dPr>
                              <m:e>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i="1">
                                        <a:solidFill>
                                          <a:srgbClr val="0070C0"/>
                                        </a:solidFill>
                                        <a:latin typeface="Cambria Math"/>
                                      </a:rPr>
                                      <m:t>2</m:t>
                                    </m:r>
                                  </m:sub>
                                </m:sSub>
                              </m:e>
                            </m:d>
                          </m:num>
                          <m:den>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𝑉</m:t>
                                </m:r>
                              </m:e>
                              <m:sub>
                                <m:r>
                                  <a:rPr lang="en-US" sz="1200" i="1">
                                    <a:solidFill>
                                      <a:srgbClr val="0070C0"/>
                                    </a:solidFill>
                                    <a:latin typeface="Cambria Math"/>
                                  </a:rPr>
                                  <m:t>𝑠</m:t>
                                </m:r>
                              </m:sub>
                            </m:sSub>
                          </m:den>
                        </m:f>
                        <m:f>
                          <m:fPr>
                            <m:ctrlPr>
                              <a:rPr lang="en-GB" sz="1200" i="1">
                                <a:solidFill>
                                  <a:srgbClr val="0070C0"/>
                                </a:solidFill>
                                <a:latin typeface="Cambria Math" panose="02040503050406030204" pitchFamily="18" charset="0"/>
                              </a:rPr>
                            </m:ctrlPr>
                          </m:fPr>
                          <m:num>
                            <m:r>
                              <a:rPr lang="en-US" sz="1200" i="1">
                                <a:solidFill>
                                  <a:srgbClr val="0070C0"/>
                                </a:solidFill>
                                <a:latin typeface="Cambria Math"/>
                              </a:rPr>
                              <m:t>𝜆</m:t>
                            </m:r>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i="1">
                                    <a:solidFill>
                                      <a:srgbClr val="0070C0"/>
                                    </a:solidFill>
                                    <a:latin typeface="Cambria Math"/>
                                  </a:rPr>
                                  <m:t>𝑐</m:t>
                                </m:r>
                              </m:sub>
                            </m:sSub>
                          </m:num>
                          <m:den>
                            <m:r>
                              <a:rPr lang="en-US" sz="1200" i="1">
                                <a:solidFill>
                                  <a:srgbClr val="0070C0"/>
                                </a:solidFill>
                                <a:latin typeface="Cambria Math"/>
                              </a:rPr>
                              <m:t>1−</m:t>
                            </m:r>
                            <m:sSup>
                              <m:sSupPr>
                                <m:ctrlPr>
                                  <a:rPr lang="en-GB" sz="1200" i="1">
                                    <a:solidFill>
                                      <a:srgbClr val="0070C0"/>
                                    </a:solidFill>
                                    <a:latin typeface="Cambria Math" panose="02040503050406030204" pitchFamily="18" charset="0"/>
                                  </a:rPr>
                                </m:ctrlPr>
                              </m:sSupPr>
                              <m:e>
                                <m:r>
                                  <a:rPr lang="en-US" sz="1200" i="1">
                                    <a:solidFill>
                                      <a:srgbClr val="0070C0"/>
                                    </a:solidFill>
                                    <a:latin typeface="Cambria Math"/>
                                  </a:rPr>
                                  <m:t>𝑒</m:t>
                                </m:r>
                              </m:e>
                              <m:sup>
                                <m:r>
                                  <a:rPr lang="en-US" sz="1200" i="1">
                                    <a:solidFill>
                                      <a:srgbClr val="0070C0"/>
                                    </a:solidFill>
                                    <a:latin typeface="Cambria Math"/>
                                  </a:rPr>
                                  <m:t>−</m:t>
                                </m:r>
                                <m:r>
                                  <a:rPr lang="en-US" sz="1200" i="1">
                                    <a:solidFill>
                                      <a:srgbClr val="0070C0"/>
                                    </a:solidFill>
                                    <a:latin typeface="Cambria Math"/>
                                  </a:rPr>
                                  <m:t>𝜆</m:t>
                                </m:r>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i="1">
                                        <a:solidFill>
                                          <a:srgbClr val="0070C0"/>
                                        </a:solidFill>
                                        <a:latin typeface="Cambria Math"/>
                                      </a:rPr>
                                      <m:t>𝑐</m:t>
                                    </m:r>
                                  </m:sub>
                                </m:sSub>
                              </m:sup>
                            </m:sSup>
                          </m:den>
                        </m:f>
                      </m:oMath>
                    </m:oMathPara>
                  </a14:m>
                  <a:endParaRPr lang="en-US" sz="1200" dirty="0">
                    <a:solidFill>
                      <a:srgbClr val="0070C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620540" y="3385381"/>
                  <a:ext cx="1885100" cy="481927"/>
                </a:xfrm>
                <a:prstGeom prst="rect">
                  <a:avLst/>
                </a:prstGeom>
                <a:blipFill>
                  <a:blip r:embed="rId18"/>
                  <a:stretch>
                    <a:fillRect/>
                  </a:stretch>
                </a:blipFill>
                <a:ln w="1270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778583" y="2484228"/>
                  <a:ext cx="588247" cy="276999"/>
                </a:xfrm>
                <a:prstGeom prst="rect">
                  <a:avLst/>
                </a:prstGeom>
                <a:noFill/>
                <a:ln w="127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0070C0"/>
                                </a:solidFill>
                                <a:latin typeface="Cambria Math" panose="02040503050406030204" pitchFamily="18" charset="0"/>
                              </a:rPr>
                            </m:ctrlPr>
                          </m:sSubPr>
                          <m:e>
                            <m:r>
                              <a:rPr lang="en-US" sz="1200" b="0" i="1" smtClean="0">
                                <a:solidFill>
                                  <a:srgbClr val="0070C0"/>
                                </a:solidFill>
                                <a:latin typeface="Cambria Math"/>
                              </a:rPr>
                              <m:t>𝐴</m:t>
                            </m:r>
                          </m:e>
                          <m:sub>
                            <m:r>
                              <a:rPr lang="en-US" sz="1200" b="0" i="1" smtClean="0">
                                <a:solidFill>
                                  <a:srgbClr val="0070C0"/>
                                </a:solidFill>
                                <a:latin typeface="Cambria Math"/>
                              </a:rPr>
                              <m:t>𝑠</m:t>
                            </m:r>
                          </m:sub>
                        </m:sSub>
                        <m:d>
                          <m:dPr>
                            <m:ctrlPr>
                              <a:rPr lang="en-GB" sz="1200" i="1">
                                <a:solidFill>
                                  <a:srgbClr val="0070C0"/>
                                </a:solidFill>
                                <a:latin typeface="Cambria Math" panose="02040503050406030204" pitchFamily="18" charset="0"/>
                              </a:rPr>
                            </m:ctrlPr>
                          </m:dPr>
                          <m:e>
                            <m:sSub>
                              <m:sSubPr>
                                <m:ctrlPr>
                                  <a:rPr lang="en-GB" sz="1200" i="1">
                                    <a:solidFill>
                                      <a:srgbClr val="0070C0"/>
                                    </a:solidFill>
                                    <a:latin typeface="Cambria Math" panose="02040503050406030204" pitchFamily="18" charset="0"/>
                                  </a:rPr>
                                </m:ctrlPr>
                              </m:sSubPr>
                              <m:e>
                                <m:r>
                                  <a:rPr lang="en-US" sz="1200" i="1">
                                    <a:solidFill>
                                      <a:srgbClr val="0070C0"/>
                                    </a:solidFill>
                                    <a:latin typeface="Cambria Math"/>
                                  </a:rPr>
                                  <m:t>𝑡</m:t>
                                </m:r>
                              </m:e>
                              <m:sub>
                                <m:r>
                                  <a:rPr lang="en-US" sz="1200" b="0" i="1" smtClean="0">
                                    <a:solidFill>
                                      <a:srgbClr val="0070C0"/>
                                    </a:solidFill>
                                    <a:latin typeface="Cambria Math"/>
                                  </a:rPr>
                                  <m:t>2</m:t>
                                </m:r>
                              </m:sub>
                            </m:sSub>
                          </m:e>
                        </m:d>
                      </m:oMath>
                    </m:oMathPara>
                  </a14:m>
                  <a:endParaRPr lang="en-US" sz="1200" dirty="0">
                    <a:solidFill>
                      <a:srgbClr val="0070C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778583" y="2484228"/>
                  <a:ext cx="588247" cy="276999"/>
                </a:xfrm>
                <a:prstGeom prst="rect">
                  <a:avLst/>
                </a:prstGeom>
                <a:blipFill>
                  <a:blip r:embed="rId19"/>
                  <a:stretch>
                    <a:fillRect/>
                  </a:stretch>
                </a:blipFill>
                <a:ln w="1270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561986" y="2479365"/>
                  <a:ext cx="588247" cy="276999"/>
                </a:xfrm>
                <a:prstGeom prst="rect">
                  <a:avLst/>
                </a:prstGeom>
                <a:noFill/>
                <a:ln w="63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𝑀</m:t>
                        </m:r>
                        <m:r>
                          <a:rPr lang="en-US" sz="1200" i="1" smtClean="0">
                            <a:latin typeface="Cambria Math"/>
                          </a:rPr>
                          <m:t>(</m:t>
                        </m:r>
                        <m:sSub>
                          <m:sSubPr>
                            <m:ctrlPr>
                              <a:rPr lang="en-GB" sz="1200" i="1">
                                <a:latin typeface="Cambria Math" panose="02040503050406030204" pitchFamily="18" charset="0"/>
                              </a:rPr>
                            </m:ctrlPr>
                          </m:sSubPr>
                          <m:e>
                            <m:r>
                              <a:rPr lang="en-US" sz="1200" i="1">
                                <a:latin typeface="Cambria Math"/>
                              </a:rPr>
                              <m:t>𝑡</m:t>
                            </m:r>
                          </m:e>
                          <m:sub>
                            <m:r>
                              <a:rPr lang="en-US" sz="1200" i="1">
                                <a:latin typeface="Cambria Math"/>
                              </a:rPr>
                              <m:t>𝑡</m:t>
                            </m:r>
                          </m:sub>
                        </m:sSub>
                        <m:r>
                          <a:rPr lang="en-US" sz="1200" i="1">
                            <a:latin typeface="Cambria Math"/>
                          </a:rPr>
                          <m:t>)</m:t>
                        </m:r>
                      </m:oMath>
                    </m:oMathPara>
                  </a14:m>
                  <a:endParaRPr lang="en-US" sz="1200" dirty="0">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561986" y="2479365"/>
                  <a:ext cx="588247" cy="276999"/>
                </a:xfrm>
                <a:prstGeom prst="rect">
                  <a:avLst/>
                </a:prstGeom>
                <a:blipFill rotWithShape="1">
                  <a:blip r:embed="rId20"/>
                  <a:stretch>
                    <a:fillRect b="-8696"/>
                  </a:stretch>
                </a:blipFill>
                <a:ln w="63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461876" y="3584041"/>
                  <a:ext cx="1630779" cy="283924"/>
                </a:xfrm>
                <a:prstGeom prst="rect">
                  <a:avLst/>
                </a:prstGeom>
                <a:noFill/>
                <a:ln w="12700">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C00000"/>
                            </a:solidFill>
                            <a:latin typeface="Cambria Math"/>
                          </a:rPr>
                          <m:t>𝐴</m:t>
                        </m:r>
                        <m:d>
                          <m:dPr>
                            <m:ctrlPr>
                              <a:rPr lang="en-GB" sz="1200" i="1">
                                <a:solidFill>
                                  <a:srgbClr val="C00000"/>
                                </a:solidFill>
                                <a:latin typeface="Cambria Math" panose="02040503050406030204" pitchFamily="18" charset="0"/>
                              </a:rPr>
                            </m:ctrlPr>
                          </m:dPr>
                          <m:e>
                            <m:sSub>
                              <m:sSubPr>
                                <m:ctrlPr>
                                  <a:rPr lang="en-GB" sz="1200" i="1">
                                    <a:solidFill>
                                      <a:srgbClr val="C00000"/>
                                    </a:solidFill>
                                    <a:latin typeface="Cambria Math" panose="02040503050406030204" pitchFamily="18" charset="0"/>
                                  </a:rPr>
                                </m:ctrlPr>
                              </m:sSubPr>
                              <m:e>
                                <m:r>
                                  <a:rPr lang="en-US" sz="1200" i="1">
                                    <a:solidFill>
                                      <a:srgbClr val="C00000"/>
                                    </a:solidFill>
                                    <a:latin typeface="Cambria Math"/>
                                  </a:rPr>
                                  <m:t>𝑡</m:t>
                                </m:r>
                              </m:e>
                              <m:sub>
                                <m:r>
                                  <a:rPr lang="en-US" sz="1200" b="0" i="1" smtClean="0">
                                    <a:solidFill>
                                      <a:srgbClr val="C00000"/>
                                    </a:solidFill>
                                    <a:latin typeface="Cambria Math"/>
                                  </a:rPr>
                                  <m:t>1</m:t>
                                </m:r>
                              </m:sub>
                            </m:sSub>
                          </m:e>
                        </m:d>
                        <m:r>
                          <a:rPr lang="en-US" sz="1200" i="1">
                            <a:solidFill>
                              <a:srgbClr val="C00000"/>
                            </a:solidFill>
                            <a:latin typeface="Cambria Math"/>
                          </a:rPr>
                          <m:t>=</m:t>
                        </m:r>
                        <m:r>
                          <a:rPr lang="en-US" sz="1200" i="1" smtClean="0">
                            <a:solidFill>
                              <a:srgbClr val="C00000"/>
                            </a:solidFill>
                            <a:latin typeface="Cambria Math"/>
                          </a:rPr>
                          <m:t>𝐴</m:t>
                        </m:r>
                        <m:r>
                          <a:rPr lang="en-US" sz="1200" i="1">
                            <a:solidFill>
                              <a:srgbClr val="C00000"/>
                            </a:solidFill>
                            <a:latin typeface="Cambria Math"/>
                          </a:rPr>
                          <m:t>(</m:t>
                        </m:r>
                        <m:sSub>
                          <m:sSubPr>
                            <m:ctrlPr>
                              <a:rPr lang="en-GB" sz="1200" i="1">
                                <a:solidFill>
                                  <a:srgbClr val="C00000"/>
                                </a:solidFill>
                                <a:latin typeface="Cambria Math" panose="02040503050406030204" pitchFamily="18" charset="0"/>
                              </a:rPr>
                            </m:ctrlPr>
                          </m:sSubPr>
                          <m:e>
                            <m:r>
                              <a:rPr lang="en-US" sz="1200" i="1">
                                <a:solidFill>
                                  <a:srgbClr val="C00000"/>
                                </a:solidFill>
                                <a:latin typeface="Cambria Math"/>
                              </a:rPr>
                              <m:t>𝑡</m:t>
                            </m:r>
                          </m:e>
                          <m:sub>
                            <m:r>
                              <a:rPr lang="en-US" sz="1200" b="0" i="1" smtClean="0">
                                <a:solidFill>
                                  <a:srgbClr val="C00000"/>
                                </a:solidFill>
                                <a:latin typeface="Cambria Math"/>
                              </a:rPr>
                              <m:t>2</m:t>
                            </m:r>
                          </m:sub>
                        </m:sSub>
                        <m:r>
                          <a:rPr lang="en-US" sz="1200" i="1">
                            <a:solidFill>
                              <a:srgbClr val="C00000"/>
                            </a:solidFill>
                            <a:latin typeface="Cambria Math"/>
                          </a:rPr>
                          <m:t>)</m:t>
                        </m:r>
                        <m:r>
                          <a:rPr lang="en-GB" sz="1200" i="1" smtClean="0">
                            <a:solidFill>
                              <a:srgbClr val="C00000"/>
                            </a:solidFill>
                            <a:latin typeface="Cambria Math"/>
                          </a:rPr>
                          <m:t> </m:t>
                        </m:r>
                        <m:sSup>
                          <m:sSupPr>
                            <m:ctrlPr>
                              <a:rPr lang="en-GB" sz="1200" i="1">
                                <a:solidFill>
                                  <a:srgbClr val="C00000"/>
                                </a:solidFill>
                                <a:latin typeface="Cambria Math" panose="02040503050406030204" pitchFamily="18" charset="0"/>
                              </a:rPr>
                            </m:ctrlPr>
                          </m:sSupPr>
                          <m:e>
                            <m:r>
                              <a:rPr lang="en-US" sz="1200" i="1">
                                <a:solidFill>
                                  <a:srgbClr val="C00000"/>
                                </a:solidFill>
                                <a:latin typeface="Cambria Math"/>
                              </a:rPr>
                              <m:t>𝑒</m:t>
                            </m:r>
                          </m:e>
                          <m:sup>
                            <m:sSub>
                              <m:sSubPr>
                                <m:ctrlPr>
                                  <a:rPr lang="en-GB" sz="1200" i="1">
                                    <a:solidFill>
                                      <a:srgbClr val="C00000"/>
                                    </a:solidFill>
                                    <a:latin typeface="Cambria Math" panose="02040503050406030204" pitchFamily="18" charset="0"/>
                                  </a:rPr>
                                </m:ctrlPr>
                              </m:sSubPr>
                              <m:e>
                                <m:r>
                                  <a:rPr lang="en-US" sz="1200" i="1">
                                    <a:solidFill>
                                      <a:srgbClr val="C00000"/>
                                    </a:solidFill>
                                    <a:latin typeface="Cambria Math"/>
                                  </a:rPr>
                                  <m:t>𝜆</m:t>
                                </m:r>
                              </m:e>
                              <m:sub>
                                <m:r>
                                  <a:rPr lang="en-US" sz="1200" i="1">
                                    <a:solidFill>
                                      <a:srgbClr val="C00000"/>
                                    </a:solidFill>
                                    <a:latin typeface="Cambria Math"/>
                                  </a:rPr>
                                  <m:t>1</m:t>
                                </m:r>
                              </m:sub>
                            </m:sSub>
                            <m:sSub>
                              <m:sSubPr>
                                <m:ctrlPr>
                                  <a:rPr lang="en-GB" sz="1200" i="1">
                                    <a:solidFill>
                                      <a:srgbClr val="C00000"/>
                                    </a:solidFill>
                                    <a:latin typeface="Cambria Math" panose="02040503050406030204" pitchFamily="18" charset="0"/>
                                  </a:rPr>
                                </m:ctrlPr>
                              </m:sSubPr>
                              <m:e>
                                <m:r>
                                  <a:rPr lang="en-US" sz="1200" i="1">
                                    <a:solidFill>
                                      <a:srgbClr val="C00000"/>
                                    </a:solidFill>
                                    <a:latin typeface="Cambria Math"/>
                                  </a:rPr>
                                  <m:t>𝑡</m:t>
                                </m:r>
                              </m:e>
                              <m:sub>
                                <m:r>
                                  <a:rPr lang="en-US" sz="1200" b="0" i="1" smtClean="0">
                                    <a:solidFill>
                                      <a:srgbClr val="C00000"/>
                                    </a:solidFill>
                                    <a:latin typeface="Cambria Math"/>
                                  </a:rPr>
                                  <m:t>𝑡</m:t>
                                </m:r>
                              </m:sub>
                            </m:sSub>
                          </m:sup>
                        </m:sSup>
                      </m:oMath>
                    </m:oMathPara>
                  </a14:m>
                  <a:endParaRPr lang="en-US" sz="1200"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61876" y="3584041"/>
                  <a:ext cx="1630779" cy="283924"/>
                </a:xfrm>
                <a:prstGeom prst="rect">
                  <a:avLst/>
                </a:prstGeom>
                <a:blipFill>
                  <a:blip r:embed="rId21"/>
                  <a:stretch>
                    <a:fillRect b="-8163"/>
                  </a:stretch>
                </a:blipFill>
                <a:ln w="12700">
                  <a:solidFill>
                    <a:srgbClr val="C00000"/>
                  </a:solidFill>
                </a:ln>
              </p:spPr>
              <p:txBody>
                <a:bodyPr/>
                <a:lstStyle/>
                <a:p>
                  <a:r>
                    <a:rPr lang="en-GB">
                      <a:noFill/>
                    </a:rPr>
                    <a:t> </a:t>
                  </a:r>
                </a:p>
              </p:txBody>
            </p:sp>
          </mc:Fallback>
        </mc:AlternateContent>
        <p:cxnSp>
          <p:nvCxnSpPr>
            <p:cNvPr id="20" name="Straight Arrow Connector 19"/>
            <p:cNvCxnSpPr/>
            <p:nvPr/>
          </p:nvCxnSpPr>
          <p:spPr>
            <a:xfrm flipV="1">
              <a:off x="1461876" y="2178878"/>
              <a:ext cx="6377503" cy="42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28586" y="2183112"/>
              <a:ext cx="3395511" cy="276999"/>
            </a:xfrm>
            <a:prstGeom prst="rect">
              <a:avLst/>
            </a:prstGeom>
            <a:noFill/>
            <a:ln w="0">
              <a:noFill/>
            </a:ln>
          </p:spPr>
          <p:txBody>
            <a:bodyPr wrap="square" rtlCol="0">
              <a:spAutoFit/>
            </a:bodyPr>
            <a:lstStyle/>
            <a:p>
              <a:r>
                <a:rPr lang="en-US" sz="1200" i="1"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 the elapsed time relative to the explosion time</a:t>
              </a:r>
              <a:endParaRPr lang="en-US" sz="1200" dirty="0">
                <a:latin typeface="Arial" panose="020B0604020202020204" pitchFamily="34" charset="0"/>
                <a:cs typeface="Arial" panose="020B0604020202020204" pitchFamily="34" charset="0"/>
                <a:sym typeface="Wingdings" panose="05000000000000000000" pitchFamily="2" charset="2"/>
              </a:endParaRPr>
            </a:p>
          </p:txBody>
        </p:sp>
        <p:cxnSp>
          <p:nvCxnSpPr>
            <p:cNvPr id="23" name="Straight Connector 22"/>
            <p:cNvCxnSpPr/>
            <p:nvPr/>
          </p:nvCxnSpPr>
          <p:spPr>
            <a:xfrm>
              <a:off x="1461875" y="2145841"/>
              <a:ext cx="0" cy="73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93626" y="2141613"/>
              <a:ext cx="0" cy="73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85394" y="2147075"/>
              <a:ext cx="0" cy="73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98808" y="2141251"/>
              <a:ext cx="0" cy="7380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82823" y="3885437"/>
              <a:ext cx="1493905" cy="276999"/>
            </a:xfrm>
            <a:prstGeom prst="rect">
              <a:avLst/>
            </a:prstGeom>
            <a:solidFill>
              <a:schemeClr val="bg1"/>
            </a:solidFill>
            <a:ln w="0">
              <a:noFill/>
            </a:ln>
          </p:spPr>
          <p:txBody>
            <a:bodyPr wrap="square" rtlCol="0">
              <a:spAutoFit/>
            </a:bodyPr>
            <a:lstStyle/>
            <a:p>
              <a:r>
                <a:rPr lang="en-US" sz="1200" dirty="0">
                  <a:latin typeface="Arial" panose="020B0604020202020204" pitchFamily="34" charset="0"/>
                  <a:cs typeface="Arial" panose="020B0604020202020204" pitchFamily="34" charset="0"/>
                </a:rPr>
                <a:t>Transfer functions</a:t>
              </a:r>
              <a:endParaRPr lang="en-US" sz="1200" dirty="0">
                <a:latin typeface="Arial" panose="020B0604020202020204" pitchFamily="34" charset="0"/>
                <a:cs typeface="Arial" panose="020B0604020202020204" pitchFamily="34" charset="0"/>
                <a:sym typeface="Wingdings" panose="05000000000000000000" pitchFamily="2" charset="2"/>
              </a:endParaRPr>
            </a:p>
          </p:txBody>
        </p:sp>
      </p:grpSp>
      <p:sp>
        <p:nvSpPr>
          <p:cNvPr id="38" name="TextBox 37">
            <a:extLst>
              <a:ext uri="{FF2B5EF4-FFF2-40B4-BE49-F238E27FC236}">
                <a16:creationId xmlns:a16="http://schemas.microsoft.com/office/drawing/2014/main" id="{36E3666A-0D1B-0B44-8ED8-D13FA5DA502C}"/>
              </a:ext>
            </a:extLst>
          </p:cNvPr>
          <p:cNvSpPr txBox="1"/>
          <p:nvPr/>
        </p:nvSpPr>
        <p:spPr>
          <a:xfrm>
            <a:off x="484465" y="2153456"/>
            <a:ext cx="1849125" cy="584775"/>
          </a:xfrm>
          <a:prstGeom prst="rect">
            <a:avLst/>
          </a:prstGeom>
          <a:noFill/>
          <a:ln w="6350">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Activities collected in a sample</a:t>
            </a:r>
          </a:p>
        </p:txBody>
      </p:sp>
      <p:cxnSp>
        <p:nvCxnSpPr>
          <p:cNvPr id="40" name="Elbow Connector 39"/>
          <p:cNvCxnSpPr/>
          <p:nvPr/>
        </p:nvCxnSpPr>
        <p:spPr>
          <a:xfrm>
            <a:off x="2324829" y="2449605"/>
            <a:ext cx="5454310" cy="1184716"/>
          </a:xfrm>
          <a:prstGeom prst="bentConnector3">
            <a:avLst>
              <a:gd name="adj1" fmla="val 96664"/>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6E3666A-0D1B-0B44-8ED8-D13FA5DA502C}"/>
              </a:ext>
            </a:extLst>
          </p:cNvPr>
          <p:cNvSpPr txBox="1"/>
          <p:nvPr/>
        </p:nvSpPr>
        <p:spPr>
          <a:xfrm>
            <a:off x="485266" y="3525500"/>
            <a:ext cx="1849125" cy="584775"/>
          </a:xfrm>
          <a:prstGeom prst="rect">
            <a:avLst/>
          </a:prstGeom>
          <a:noFill/>
          <a:ln w="6350">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Activities released into atmosphere</a:t>
            </a:r>
          </a:p>
        </p:txBody>
      </p:sp>
      <p:cxnSp>
        <p:nvCxnSpPr>
          <p:cNvPr id="50" name="Elbow Connector 49"/>
          <p:cNvCxnSpPr>
            <a:cxnSpLocks/>
            <a:stCxn id="49" idx="2"/>
            <a:endCxn id="29" idx="1"/>
          </p:cNvCxnSpPr>
          <p:nvPr/>
        </p:nvCxnSpPr>
        <p:spPr>
          <a:xfrm rot="16200000" flipH="1">
            <a:off x="1893291" y="3626812"/>
            <a:ext cx="165452" cy="1132377"/>
          </a:xfrm>
          <a:prstGeom prst="bentConnector2">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rot="5400000">
            <a:off x="797478" y="3015062"/>
            <a:ext cx="681432" cy="239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7">
            <a:extLst>
              <a:ext uri="{FF2B5EF4-FFF2-40B4-BE49-F238E27FC236}">
                <a16:creationId xmlns:a16="http://schemas.microsoft.com/office/drawing/2014/main" id="{84DC5C56-10F4-4140-AD5C-E7AF705B2E0D}"/>
              </a:ext>
            </a:extLst>
          </p:cNvPr>
          <p:cNvSpPr>
            <a:spLocks noChangeArrowheads="1"/>
          </p:cNvSpPr>
          <p:nvPr/>
        </p:nvSpPr>
        <p:spPr bwMode="auto">
          <a:xfrm>
            <a:off x="1992923" y="163887"/>
            <a:ext cx="4962770" cy="43050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Schematic Time Series from Nuclear Explosion to Sample Measurements</a:t>
            </a:r>
          </a:p>
        </p:txBody>
      </p:sp>
      <p:sp>
        <p:nvSpPr>
          <p:cNvPr id="43" name="TextBox 42">
            <a:extLst>
              <a:ext uri="{FF2B5EF4-FFF2-40B4-BE49-F238E27FC236}">
                <a16:creationId xmlns:a16="http://schemas.microsoft.com/office/drawing/2014/main" id="{D3E69D3E-5687-47D4-B6E7-DC874F1627D6}"/>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METHODS</a:t>
            </a:r>
            <a:endParaRPr lang="en-AT" sz="3600" dirty="0">
              <a:solidFill>
                <a:srgbClr val="DFC5D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DC8E2DE-62ED-4B60-BB6D-F919A73FAFED}"/>
              </a:ext>
            </a:extLst>
          </p:cNvPr>
          <p:cNvSpPr txBox="1"/>
          <p:nvPr/>
        </p:nvSpPr>
        <p:spPr>
          <a:xfrm>
            <a:off x="484464" y="888328"/>
            <a:ext cx="8602385"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Procedures of isotopic ratio analysis by using transfer functions and ATM simulations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Forward: Activities released into atmosphere are derived from UNE scenarios.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Backward: Released activities can be estimated by activities measured in samples.</a:t>
            </a:r>
          </a:p>
        </p:txBody>
      </p:sp>
      <p:sp>
        <p:nvSpPr>
          <p:cNvPr id="44" name="TextBox 43">
            <a:extLst>
              <a:ext uri="{FF2B5EF4-FFF2-40B4-BE49-F238E27FC236}">
                <a16:creationId xmlns:a16="http://schemas.microsoft.com/office/drawing/2014/main" id="{65F90960-7251-4989-9DAA-1CA0675045F7}"/>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spTree>
    <p:custDataLst>
      <p:tags r:id="rId1"/>
    </p:custDataLst>
    <p:extLst>
      <p:ext uri="{BB962C8B-B14F-4D97-AF65-F5344CB8AC3E}">
        <p14:creationId xmlns:p14="http://schemas.microsoft.com/office/powerpoint/2010/main" val="2679272748"/>
      </p:ext>
    </p:extLst>
  </p:cSld>
  <p:clrMapOvr>
    <a:masterClrMapping/>
  </p:clrMapOvr>
  <mc:AlternateContent xmlns:mc="http://schemas.openxmlformats.org/markup-compatibility/2006" xmlns:p14="http://schemas.microsoft.com/office/powerpoint/2010/main">
    <mc:Choice Requires="p14">
      <p:transition spd="slow" p14:dur="2000" advTm="22177"/>
    </mc:Choice>
    <mc:Fallback xmlns="">
      <p:transition spd="slow" advTm="221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Activities released from nuclear explosion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69A3646-12A1-4C30-99BA-FD03EB1A39A9}"/>
                  </a:ext>
                </a:extLst>
              </p:cNvPr>
              <p:cNvSpPr txBox="1"/>
              <p:nvPr/>
            </p:nvSpPr>
            <p:spPr>
              <a:xfrm>
                <a:off x="484464" y="962686"/>
                <a:ext cx="5170748" cy="18928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Activity evolution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𝐴</m:t>
                        </m:r>
                      </m:e>
                      <m:sub>
                        <m:r>
                          <a:rPr lang="en-US" sz="1600" i="1">
                            <a:latin typeface="Cambria Math"/>
                          </a:rPr>
                          <m:t>1</m:t>
                        </m:r>
                      </m:sub>
                    </m:sSub>
                    <m:d>
                      <m:dPr>
                        <m:ctrlPr>
                          <a:rPr lang="en-GB" sz="1600" i="1">
                            <a:latin typeface="Cambria Math" panose="02040503050406030204" pitchFamily="18" charset="0"/>
                          </a:rPr>
                        </m:ctrlPr>
                      </m:dPr>
                      <m:e>
                        <m:r>
                          <a:rPr lang="en-US" sz="1600" i="1">
                            <a:latin typeface="Cambria Math"/>
                          </a:rPr>
                          <m:t>𝑡</m:t>
                        </m:r>
                      </m:e>
                    </m:d>
                  </m:oMath>
                </a14:m>
                <a:r>
                  <a:rPr lang="en-GB" sz="1600" dirty="0">
                    <a:latin typeface="Arial" panose="020B0604020202020204" pitchFamily="34" charset="0"/>
                    <a:cs typeface="Arial" panose="020B0604020202020204" pitchFamily="34" charset="0"/>
                  </a:rPr>
                  <a:t>,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𝐴</m:t>
                        </m:r>
                      </m:e>
                      <m:sub>
                        <m:r>
                          <a:rPr lang="en-US" sz="1600" b="0" i="1" smtClean="0">
                            <a:latin typeface="Cambria Math" panose="02040503050406030204" pitchFamily="18" charset="0"/>
                          </a:rPr>
                          <m:t>2</m:t>
                        </m:r>
                      </m:sub>
                    </m:sSub>
                    <m:d>
                      <m:dPr>
                        <m:ctrlPr>
                          <a:rPr lang="en-GB" sz="1600" i="1">
                            <a:latin typeface="Cambria Math" panose="02040503050406030204" pitchFamily="18" charset="0"/>
                          </a:rPr>
                        </m:ctrlPr>
                      </m:dPr>
                      <m:e>
                        <m:r>
                          <a:rPr lang="en-US" sz="1600" i="1">
                            <a:latin typeface="Cambria Math"/>
                          </a:rPr>
                          <m:t>𝑡</m:t>
                        </m:r>
                      </m:e>
                    </m:d>
                  </m:oMath>
                </a14:m>
                <a:r>
                  <a:rPr lang="en-GB" sz="1600" dirty="0">
                    <a:latin typeface="Arial" panose="020B0604020202020204" pitchFamily="34" charset="0"/>
                    <a:cs typeface="Arial" panose="020B0604020202020204" pitchFamily="34" charset="0"/>
                  </a:rPr>
                  <a:t>) in mass decay chains is estimated by Bateman equations under independent yields of fission products and full- or part-ingrowth.</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Activity ratios (</a:t>
                </a:r>
                <a14:m>
                  <m:oMath xmlns:m="http://schemas.openxmlformats.org/officeDocument/2006/math">
                    <m:sSub>
                      <m:sSubPr>
                        <m:ctrlPr>
                          <a:rPr lang="en-GB" sz="1600" i="1">
                            <a:latin typeface="Cambria Math" panose="02040503050406030204" pitchFamily="18" charset="0"/>
                          </a:rPr>
                        </m:ctrlPr>
                      </m:sSubPr>
                      <m:e>
                        <m:r>
                          <a:rPr lang="en-US" sz="1600" i="1">
                            <a:latin typeface="Cambria Math"/>
                          </a:rPr>
                          <m:t>𝑅</m:t>
                        </m:r>
                      </m:e>
                      <m:sub>
                        <m:r>
                          <a:rPr lang="en-US" sz="1600" i="1">
                            <a:latin typeface="Cambria Math"/>
                          </a:rPr>
                          <m:t>21</m:t>
                        </m:r>
                      </m:sub>
                    </m:sSub>
                    <m:d>
                      <m:dPr>
                        <m:ctrlPr>
                          <a:rPr lang="en-GB" sz="1600" i="1">
                            <a:latin typeface="Cambria Math" panose="02040503050406030204" pitchFamily="18" charset="0"/>
                          </a:rPr>
                        </m:ctrlPr>
                      </m:dPr>
                      <m:e>
                        <m:r>
                          <a:rPr lang="en-US" sz="1600" i="1">
                            <a:latin typeface="Cambria Math"/>
                          </a:rPr>
                          <m:t>𝑡</m:t>
                        </m:r>
                      </m:e>
                    </m:d>
                  </m:oMath>
                </a14:m>
                <a:r>
                  <a:rPr lang="en-GB" sz="1600" dirty="0">
                    <a:latin typeface="Arial" panose="020B0604020202020204" pitchFamily="34" charset="0"/>
                    <a:cs typeface="Arial" panose="020B0604020202020204" pitchFamily="34" charset="0"/>
                  </a:rPr>
                  <a:t>) with explosion yields are independent in batch reactor model but dependent in convection-driven leakage model. </a:t>
                </a:r>
              </a:p>
            </p:txBody>
          </p:sp>
        </mc:Choice>
        <mc:Fallback xmlns="">
          <p:sp>
            <p:nvSpPr>
              <p:cNvPr id="6" name="TextBox 5">
                <a:extLst>
                  <a:ext uri="{FF2B5EF4-FFF2-40B4-BE49-F238E27FC236}">
                    <a16:creationId xmlns:a16="http://schemas.microsoft.com/office/drawing/2014/main" id="{B69A3646-12A1-4C30-99BA-FD03EB1A39A9}"/>
                  </a:ext>
                </a:extLst>
              </p:cNvPr>
              <p:cNvSpPr txBox="1">
                <a:spLocks noRot="1" noChangeAspect="1" noMove="1" noResize="1" noEditPoints="1" noAdjustHandles="1" noChangeArrowheads="1" noChangeShapeType="1" noTextEdit="1"/>
              </p:cNvSpPr>
              <p:nvPr/>
            </p:nvSpPr>
            <p:spPr>
              <a:xfrm>
                <a:off x="484464" y="962686"/>
                <a:ext cx="5170748" cy="1892826"/>
              </a:xfrm>
              <a:prstGeom prst="rect">
                <a:avLst/>
              </a:prstGeom>
              <a:blipFill>
                <a:blip r:embed="rId2"/>
                <a:stretch>
                  <a:fillRect l="-471" t="-968" b="-3548"/>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7AEB1ABA-4C5D-4C95-A70D-081073CB00BB}"/>
              </a:ext>
            </a:extLst>
          </p:cNvPr>
          <p:cNvSpPr txBox="1"/>
          <p:nvPr/>
        </p:nvSpPr>
        <p:spPr>
          <a:xfrm>
            <a:off x="953477" y="5550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P2.1-601</a:t>
            </a:r>
          </a:p>
        </p:txBody>
      </p:sp>
      <p:pic>
        <p:nvPicPr>
          <p:cNvPr id="8" name="Picture 2">
            <a:extLst>
              <a:ext uri="{FF2B5EF4-FFF2-40B4-BE49-F238E27FC236}">
                <a16:creationId xmlns:a16="http://schemas.microsoft.com/office/drawing/2014/main" id="{D950D174-C7A2-408D-80F2-B3FC5BC3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984485"/>
            <a:ext cx="3017518" cy="31502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DE4DCAC-B23C-46F8-ADCC-AE029E54695E}"/>
                  </a:ext>
                </a:extLst>
              </p:cNvPr>
              <p:cNvSpPr/>
              <p:nvPr/>
            </p:nvSpPr>
            <p:spPr>
              <a:xfrm>
                <a:off x="484462" y="4136869"/>
                <a:ext cx="7662587" cy="627351"/>
              </a:xfrm>
              <a:prstGeom prst="rect">
                <a:avLst/>
              </a:prstGeom>
            </p:spPr>
            <p:txBody>
              <a:bodyPr wrap="square">
                <a:spAutoFit/>
              </a:bodyPr>
              <a:lstStyle/>
              <a:p>
                <a14:m>
                  <m:oMath xmlns:m="http://schemas.openxmlformats.org/officeDocument/2006/math">
                    <m:sSub>
                      <m:sSubPr>
                        <m:ctrlPr>
                          <a:rPr lang="en-GB" sz="1800" i="1" smtClean="0">
                            <a:latin typeface="Cambria Math" panose="02040503050406030204" pitchFamily="18" charset="0"/>
                          </a:rPr>
                        </m:ctrlPr>
                      </m:sSubPr>
                      <m:e>
                        <m:r>
                          <a:rPr lang="en-US" sz="1800" i="1">
                            <a:latin typeface="Cambria Math"/>
                          </a:rPr>
                          <m:t>𝑁</m:t>
                        </m:r>
                      </m:e>
                      <m:sub>
                        <m:r>
                          <a:rPr lang="en-US" sz="1800" i="1">
                            <a:latin typeface="Cambria Math"/>
                          </a:rPr>
                          <m:t>𝑚</m:t>
                        </m:r>
                        <m:r>
                          <a:rPr lang="en-US" sz="1800" i="1">
                            <a:latin typeface="Cambria Math"/>
                          </a:rPr>
                          <m:t>,</m:t>
                        </m:r>
                        <m:r>
                          <a:rPr lang="en-US" sz="1800" i="1">
                            <a:latin typeface="Cambria Math"/>
                          </a:rPr>
                          <m:t>𝑛</m:t>
                        </m:r>
                      </m:sub>
                    </m:sSub>
                    <m:d>
                      <m:dPr>
                        <m:ctrlPr>
                          <a:rPr lang="en-GB" sz="1800" i="1">
                            <a:latin typeface="Cambria Math" panose="02040503050406030204" pitchFamily="18" charset="0"/>
                          </a:rPr>
                        </m:ctrlPr>
                      </m:dPr>
                      <m:e>
                        <m:r>
                          <a:rPr lang="en-US" sz="1800" i="1">
                            <a:latin typeface="Cambria Math"/>
                          </a:rPr>
                          <m:t>𝑡</m:t>
                        </m:r>
                      </m:e>
                    </m:d>
                    <m:r>
                      <a:rPr lang="en-US" sz="1800" i="1">
                        <a:latin typeface="Cambria Math"/>
                      </a:rPr>
                      <m:t>=</m:t>
                    </m:r>
                    <m:nary>
                      <m:naryPr>
                        <m:chr m:val="∑"/>
                        <m:limLoc m:val="undOvr"/>
                        <m:ctrlPr>
                          <a:rPr lang="en-GB" sz="1800" i="1">
                            <a:latin typeface="Cambria Math" panose="02040503050406030204" pitchFamily="18" charset="0"/>
                          </a:rPr>
                        </m:ctrlPr>
                      </m:naryPr>
                      <m:sub>
                        <m:r>
                          <a:rPr lang="en-US" sz="1800" i="1">
                            <a:latin typeface="Cambria Math"/>
                          </a:rPr>
                          <m:t>𝑘</m:t>
                        </m:r>
                        <m:r>
                          <a:rPr lang="en-US" sz="1800" i="1">
                            <a:latin typeface="Cambria Math"/>
                          </a:rPr>
                          <m:t>=1</m:t>
                        </m:r>
                      </m:sub>
                      <m:sup>
                        <m:r>
                          <a:rPr lang="en-US" sz="1800" i="1">
                            <a:latin typeface="Cambria Math"/>
                          </a:rPr>
                          <m:t>𝑛</m:t>
                        </m:r>
                      </m:sup>
                      <m:e>
                        <m:r>
                          <a:rPr lang="en-US" sz="1800" i="1">
                            <a:latin typeface="Cambria Math"/>
                          </a:rPr>
                          <m:t>[</m:t>
                        </m:r>
                        <m:sSubSup>
                          <m:sSubSupPr>
                            <m:ctrlPr>
                              <a:rPr lang="en-GB" sz="1800" i="1">
                                <a:latin typeface="Cambria Math" panose="02040503050406030204" pitchFamily="18" charset="0"/>
                              </a:rPr>
                            </m:ctrlPr>
                          </m:sSubSupPr>
                          <m:e>
                            <m:r>
                              <a:rPr lang="en-US" sz="1800" i="1">
                                <a:latin typeface="Cambria Math"/>
                              </a:rPr>
                              <m:t>𝑁</m:t>
                            </m:r>
                          </m:e>
                          <m:sub>
                            <m:r>
                              <a:rPr lang="en-US" sz="1800" i="1">
                                <a:latin typeface="Cambria Math"/>
                              </a:rPr>
                              <m:t>𝑚</m:t>
                            </m:r>
                            <m:r>
                              <a:rPr lang="en-US" sz="1800" i="1">
                                <a:latin typeface="Cambria Math"/>
                              </a:rPr>
                              <m:t>,</m:t>
                            </m:r>
                            <m:r>
                              <a:rPr lang="en-US" sz="1800" i="1">
                                <a:latin typeface="Cambria Math"/>
                              </a:rPr>
                              <m:t>𝑘</m:t>
                            </m:r>
                          </m:sub>
                          <m:sup>
                            <m:r>
                              <a:rPr lang="en-US" sz="1800" i="1">
                                <a:latin typeface="Cambria Math"/>
                              </a:rPr>
                              <m:t>0</m:t>
                            </m:r>
                          </m:sup>
                        </m:sSubSup>
                        <m:r>
                          <a:rPr lang="en-US" sz="1800" i="1">
                            <a:latin typeface="Cambria Math"/>
                          </a:rPr>
                          <m:t>·</m:t>
                        </m:r>
                        <m:nary>
                          <m:naryPr>
                            <m:chr m:val="∏"/>
                            <m:limLoc m:val="undOvr"/>
                            <m:ctrlPr>
                              <a:rPr lang="en-GB" sz="1800" i="1">
                                <a:latin typeface="Cambria Math" panose="02040503050406030204" pitchFamily="18" charset="0"/>
                              </a:rPr>
                            </m:ctrlPr>
                          </m:naryPr>
                          <m:sub>
                            <m:r>
                              <a:rPr lang="en-US" sz="1800" i="1">
                                <a:latin typeface="Cambria Math"/>
                              </a:rPr>
                              <m:t>𝑙</m:t>
                            </m:r>
                            <m:r>
                              <a:rPr lang="en-US" sz="1800" i="1">
                                <a:latin typeface="Cambria Math"/>
                              </a:rPr>
                              <m:t>=</m:t>
                            </m:r>
                            <m:r>
                              <a:rPr lang="en-US" sz="1800" i="1">
                                <a:latin typeface="Cambria Math"/>
                              </a:rPr>
                              <m:t>𝑘</m:t>
                            </m:r>
                          </m:sub>
                          <m:sup>
                            <m:r>
                              <a:rPr lang="en-US" sz="1800" i="1">
                                <a:latin typeface="Cambria Math"/>
                              </a:rPr>
                              <m:t>𝑛</m:t>
                            </m:r>
                            <m:r>
                              <a:rPr lang="en-US" sz="1800" i="1">
                                <a:latin typeface="Cambria Math"/>
                              </a:rPr>
                              <m:t>−1</m:t>
                            </m:r>
                          </m:sup>
                          <m:e>
                            <m:sSub>
                              <m:sSubPr>
                                <m:ctrlPr>
                                  <a:rPr lang="en-GB" sz="1800" i="1">
                                    <a:latin typeface="Cambria Math" panose="02040503050406030204" pitchFamily="18" charset="0"/>
                                  </a:rPr>
                                </m:ctrlPr>
                              </m:sSubPr>
                              <m:e>
                                <m:r>
                                  <a:rPr lang="en-US" sz="1800" i="1">
                                    <a:latin typeface="Cambria Math"/>
                                  </a:rPr>
                                  <m:t>𝑏</m:t>
                                </m:r>
                              </m:e>
                              <m:sub>
                                <m:r>
                                  <a:rPr lang="en-US" sz="1800" i="1">
                                    <a:latin typeface="Cambria Math"/>
                                  </a:rPr>
                                  <m:t>𝑚</m:t>
                                </m:r>
                                <m:r>
                                  <a:rPr lang="en-US" sz="1800" i="1">
                                    <a:latin typeface="Cambria Math"/>
                                  </a:rPr>
                                  <m:t>,</m:t>
                                </m:r>
                                <m:r>
                                  <a:rPr lang="en-US" sz="1800" i="1">
                                    <a:latin typeface="Cambria Math"/>
                                  </a:rPr>
                                  <m:t>𝑙</m:t>
                                </m:r>
                              </m:sub>
                            </m:sSub>
                          </m:e>
                        </m:nary>
                        <m:r>
                          <a:rPr lang="en-US" sz="1800" i="1">
                            <a:latin typeface="Cambria Math"/>
                          </a:rPr>
                          <m:t>·</m:t>
                        </m:r>
                        <m:nary>
                          <m:naryPr>
                            <m:chr m:val="∑"/>
                            <m:limLoc m:val="undOvr"/>
                            <m:ctrlPr>
                              <a:rPr lang="en-GB" sz="1800" i="1">
                                <a:latin typeface="Cambria Math" panose="02040503050406030204" pitchFamily="18" charset="0"/>
                              </a:rPr>
                            </m:ctrlPr>
                          </m:naryPr>
                          <m:sub>
                            <m:r>
                              <a:rPr lang="en-US" sz="1800" i="1">
                                <a:latin typeface="Cambria Math"/>
                              </a:rPr>
                              <m:t>𝑗</m:t>
                            </m:r>
                            <m:r>
                              <a:rPr lang="en-US" sz="1800" i="1">
                                <a:latin typeface="Cambria Math"/>
                              </a:rPr>
                              <m:t>=1</m:t>
                            </m:r>
                          </m:sub>
                          <m:sup>
                            <m:r>
                              <a:rPr lang="en-US" sz="1800" i="1">
                                <a:latin typeface="Cambria Math"/>
                              </a:rPr>
                              <m:t>𝑛</m:t>
                            </m:r>
                          </m:sup>
                          <m:e>
                            <m:r>
                              <a:rPr lang="en-US" sz="1800" i="1">
                                <a:latin typeface="Cambria Math"/>
                              </a:rPr>
                              <m:t>(</m:t>
                            </m:r>
                            <m:f>
                              <m:fPr>
                                <m:ctrlPr>
                                  <a:rPr lang="en-GB" sz="1800" i="1">
                                    <a:latin typeface="Cambria Math" panose="02040503050406030204" pitchFamily="18" charset="0"/>
                                  </a:rPr>
                                </m:ctrlPr>
                              </m:fPr>
                              <m:num>
                                <m:sSub>
                                  <m:sSubPr>
                                    <m:ctrlPr>
                                      <a:rPr lang="en-GB" sz="1800" i="1">
                                        <a:latin typeface="Cambria Math" panose="02040503050406030204" pitchFamily="18" charset="0"/>
                                      </a:rPr>
                                    </m:ctrlPr>
                                  </m:sSubPr>
                                  <m:e>
                                    <m:r>
                                      <a:rPr lang="en-US" sz="1800" i="1">
                                        <a:latin typeface="Cambria Math"/>
                                      </a:rPr>
                                      <m:t>𝑇</m:t>
                                    </m:r>
                                  </m:e>
                                  <m:sub>
                                    <m:r>
                                      <a:rPr lang="en-US" sz="1800" i="1">
                                        <a:latin typeface="Cambria Math"/>
                                      </a:rPr>
                                      <m:t>𝑚</m:t>
                                    </m:r>
                                    <m:r>
                                      <a:rPr lang="en-US" sz="1800" i="1">
                                        <a:latin typeface="Cambria Math"/>
                                      </a:rPr>
                                      <m:t>,</m:t>
                                    </m:r>
                                    <m:r>
                                      <a:rPr lang="en-US" sz="1800" i="1">
                                        <a:latin typeface="Cambria Math"/>
                                      </a:rPr>
                                      <m:t>𝑛</m:t>
                                    </m:r>
                                  </m:sub>
                                </m:sSub>
                              </m:num>
                              <m:den>
                                <m:sSub>
                                  <m:sSubPr>
                                    <m:ctrlPr>
                                      <a:rPr lang="en-GB" sz="1800" i="1">
                                        <a:latin typeface="Cambria Math" panose="02040503050406030204" pitchFamily="18" charset="0"/>
                                      </a:rPr>
                                    </m:ctrlPr>
                                  </m:sSubPr>
                                  <m:e>
                                    <m:r>
                                      <a:rPr lang="en-US" sz="1800" i="1">
                                        <a:latin typeface="Cambria Math"/>
                                      </a:rPr>
                                      <m:t>𝑇</m:t>
                                    </m:r>
                                  </m:e>
                                  <m:sub>
                                    <m:r>
                                      <a:rPr lang="en-US" sz="1800" i="1">
                                        <a:latin typeface="Cambria Math"/>
                                      </a:rPr>
                                      <m:t>𝑚</m:t>
                                    </m:r>
                                    <m:r>
                                      <a:rPr lang="en-US" sz="1800" i="1">
                                        <a:latin typeface="Cambria Math"/>
                                      </a:rPr>
                                      <m:t>,</m:t>
                                    </m:r>
                                    <m:r>
                                      <a:rPr lang="en-US" sz="1800" i="1">
                                        <a:latin typeface="Cambria Math"/>
                                      </a:rPr>
                                      <m:t>𝑗</m:t>
                                    </m:r>
                                  </m:sub>
                                </m:sSub>
                              </m:den>
                            </m:f>
                            <m:r>
                              <a:rPr lang="en-US" sz="1800" i="1">
                                <a:latin typeface="Cambria Math"/>
                              </a:rPr>
                              <m:t>·</m:t>
                            </m:r>
                            <m:nary>
                              <m:naryPr>
                                <m:chr m:val="∏"/>
                                <m:limLoc m:val="undOvr"/>
                                <m:ctrlPr>
                                  <a:rPr lang="en-GB" sz="1800" i="1">
                                    <a:latin typeface="Cambria Math" panose="02040503050406030204" pitchFamily="18" charset="0"/>
                                  </a:rPr>
                                </m:ctrlPr>
                              </m:naryPr>
                              <m:sub>
                                <m:eqArr>
                                  <m:eqArrPr>
                                    <m:ctrlPr>
                                      <a:rPr lang="en-GB" sz="1800" i="1">
                                        <a:latin typeface="Cambria Math" panose="02040503050406030204" pitchFamily="18" charset="0"/>
                                      </a:rPr>
                                    </m:ctrlPr>
                                  </m:eqArrPr>
                                  <m:e>
                                    <m:r>
                                      <a:rPr lang="en-US" sz="1800" i="1">
                                        <a:latin typeface="Cambria Math"/>
                                      </a:rPr>
                                      <m:t>𝑖</m:t>
                                    </m:r>
                                    <m:r>
                                      <a:rPr lang="en-US" sz="1800" i="1">
                                        <a:latin typeface="Cambria Math"/>
                                      </a:rPr>
                                      <m:t>=1</m:t>
                                    </m:r>
                                  </m:e>
                                  <m:e>
                                    <m:r>
                                      <a:rPr lang="en-US" sz="1800" i="1">
                                        <a:latin typeface="Cambria Math"/>
                                      </a:rPr>
                                      <m:t>𝑙</m:t>
                                    </m:r>
                                    <m:r>
                                      <a:rPr lang="en-US" sz="1800" i="1">
                                        <a:latin typeface="Cambria Math"/>
                                      </a:rPr>
                                      <m:t>&gt;&lt;</m:t>
                                    </m:r>
                                    <m:r>
                                      <a:rPr lang="en-US" sz="1800" i="1">
                                        <a:latin typeface="Cambria Math"/>
                                      </a:rPr>
                                      <m:t>𝑗</m:t>
                                    </m:r>
                                  </m:e>
                                </m:eqArr>
                              </m:sub>
                              <m:sup>
                                <m:r>
                                  <a:rPr lang="en-US" sz="1800" i="1">
                                    <a:latin typeface="Cambria Math"/>
                                  </a:rPr>
                                  <m:t>𝑛</m:t>
                                </m:r>
                                <m:r>
                                  <a:rPr lang="en-US" sz="1800" i="1">
                                    <a:latin typeface="Cambria Math"/>
                                  </a:rPr>
                                  <m:t>−1</m:t>
                                </m:r>
                              </m:sup>
                              <m:e>
                                <m:f>
                                  <m:fPr>
                                    <m:ctrlPr>
                                      <a:rPr lang="en-GB" sz="1800" i="1">
                                        <a:latin typeface="Cambria Math" panose="02040503050406030204" pitchFamily="18" charset="0"/>
                                      </a:rPr>
                                    </m:ctrlPr>
                                  </m:fPr>
                                  <m:num>
                                    <m:r>
                                      <a:rPr lang="en-US" sz="1800" i="1">
                                        <a:latin typeface="Cambria Math"/>
                                      </a:rPr>
                                      <m:t>1</m:t>
                                    </m:r>
                                  </m:num>
                                  <m:den>
                                    <m:r>
                                      <a:rPr lang="en-US" sz="1800" i="1">
                                        <a:latin typeface="Cambria Math"/>
                                      </a:rPr>
                                      <m:t>1−</m:t>
                                    </m:r>
                                    <m:sSub>
                                      <m:sSubPr>
                                        <m:ctrlPr>
                                          <a:rPr lang="en-GB" sz="1800" i="1">
                                            <a:latin typeface="Cambria Math" panose="02040503050406030204" pitchFamily="18" charset="0"/>
                                          </a:rPr>
                                        </m:ctrlPr>
                                      </m:sSubPr>
                                      <m:e>
                                        <m:r>
                                          <a:rPr lang="en-US" sz="1800" i="1">
                                            <a:latin typeface="Cambria Math"/>
                                          </a:rPr>
                                          <m:t>𝑇</m:t>
                                        </m:r>
                                      </m:e>
                                      <m:sub>
                                        <m:r>
                                          <a:rPr lang="en-US" sz="1800" i="1">
                                            <a:latin typeface="Cambria Math"/>
                                          </a:rPr>
                                          <m:t>𝑚</m:t>
                                        </m:r>
                                        <m:r>
                                          <a:rPr lang="en-US" sz="1800" i="1">
                                            <a:latin typeface="Cambria Math"/>
                                          </a:rPr>
                                          <m:t>,</m:t>
                                        </m:r>
                                        <m:r>
                                          <a:rPr lang="en-US" sz="1800" i="1">
                                            <a:latin typeface="Cambria Math"/>
                                          </a:rPr>
                                          <m:t>𝑖</m:t>
                                        </m:r>
                                      </m:sub>
                                    </m:sSub>
                                    <m:r>
                                      <a:rPr lang="en-US" sz="1800" i="1">
                                        <a:latin typeface="Cambria Math"/>
                                      </a:rPr>
                                      <m:t>/</m:t>
                                    </m:r>
                                    <m:sSub>
                                      <m:sSubPr>
                                        <m:ctrlPr>
                                          <a:rPr lang="en-GB" sz="1800" i="1">
                                            <a:latin typeface="Cambria Math" panose="02040503050406030204" pitchFamily="18" charset="0"/>
                                          </a:rPr>
                                        </m:ctrlPr>
                                      </m:sSubPr>
                                      <m:e>
                                        <m:r>
                                          <a:rPr lang="en-US" sz="1800" i="1">
                                            <a:latin typeface="Cambria Math"/>
                                          </a:rPr>
                                          <m:t>𝑇</m:t>
                                        </m:r>
                                      </m:e>
                                      <m:sub>
                                        <m:r>
                                          <a:rPr lang="en-US" sz="1800" i="1">
                                            <a:latin typeface="Cambria Math"/>
                                          </a:rPr>
                                          <m:t>𝑚</m:t>
                                        </m:r>
                                        <m:r>
                                          <a:rPr lang="en-US" sz="1800" i="1">
                                            <a:latin typeface="Cambria Math"/>
                                          </a:rPr>
                                          <m:t>,</m:t>
                                        </m:r>
                                        <m:r>
                                          <a:rPr lang="en-US" sz="1800" i="1">
                                            <a:latin typeface="Cambria Math"/>
                                          </a:rPr>
                                          <m:t>𝑗</m:t>
                                        </m:r>
                                      </m:sub>
                                    </m:sSub>
                                  </m:den>
                                </m:f>
                                <m:sSup>
                                  <m:sSupPr>
                                    <m:ctrlPr>
                                      <a:rPr lang="en-GB" sz="1800" i="1">
                                        <a:latin typeface="Cambria Math" panose="02040503050406030204" pitchFamily="18" charset="0"/>
                                      </a:rPr>
                                    </m:ctrlPr>
                                  </m:sSupPr>
                                  <m:e>
                                    <m:r>
                                      <a:rPr lang="en-US" sz="1800" i="1">
                                        <a:latin typeface="Cambria Math"/>
                                      </a:rPr>
                                      <m:t>𝑒</m:t>
                                    </m:r>
                                  </m:e>
                                  <m:sup>
                                    <m:r>
                                      <a:rPr lang="en-US" sz="1800" i="1">
                                        <a:latin typeface="Cambria Math"/>
                                      </a:rPr>
                                      <m:t>−</m:t>
                                    </m:r>
                                    <m:r>
                                      <a:rPr lang="en-US" sz="1800" i="1">
                                        <a:latin typeface="Cambria Math"/>
                                      </a:rPr>
                                      <m:t>𝑙𝑛</m:t>
                                    </m:r>
                                    <m:r>
                                      <a:rPr lang="en-US" sz="1800" i="1">
                                        <a:latin typeface="Cambria Math"/>
                                      </a:rPr>
                                      <m:t>2·</m:t>
                                    </m:r>
                                    <m:r>
                                      <a:rPr lang="en-US" sz="1800" i="1">
                                        <a:latin typeface="Cambria Math"/>
                                      </a:rPr>
                                      <m:t>𝑡</m:t>
                                    </m:r>
                                    <m:r>
                                      <a:rPr lang="en-US" sz="1800" i="1">
                                        <a:latin typeface="Cambria Math"/>
                                      </a:rPr>
                                      <m:t>/</m:t>
                                    </m:r>
                                    <m:sSub>
                                      <m:sSubPr>
                                        <m:ctrlPr>
                                          <a:rPr lang="en-GB" sz="1800" i="1">
                                            <a:latin typeface="Cambria Math" panose="02040503050406030204" pitchFamily="18" charset="0"/>
                                          </a:rPr>
                                        </m:ctrlPr>
                                      </m:sSubPr>
                                      <m:e>
                                        <m:r>
                                          <a:rPr lang="en-US" sz="1800" i="1">
                                            <a:latin typeface="Cambria Math"/>
                                          </a:rPr>
                                          <m:t>𝑇</m:t>
                                        </m:r>
                                      </m:e>
                                      <m:sub>
                                        <m:r>
                                          <a:rPr lang="en-US" sz="1800" i="1">
                                            <a:latin typeface="Cambria Math"/>
                                          </a:rPr>
                                          <m:t>𝑚</m:t>
                                        </m:r>
                                        <m:r>
                                          <a:rPr lang="en-US" sz="1800" i="1">
                                            <a:latin typeface="Cambria Math"/>
                                          </a:rPr>
                                          <m:t>,</m:t>
                                        </m:r>
                                        <m:r>
                                          <a:rPr lang="en-US" sz="1800" i="1">
                                            <a:latin typeface="Cambria Math"/>
                                          </a:rPr>
                                          <m:t>𝑗</m:t>
                                        </m:r>
                                      </m:sub>
                                    </m:sSub>
                                  </m:sup>
                                </m:sSup>
                              </m:e>
                            </m:nary>
                            <m:r>
                              <a:rPr lang="en-US" sz="1800" i="1">
                                <a:latin typeface="Cambria Math"/>
                              </a:rPr>
                              <m:t>)</m:t>
                            </m:r>
                          </m:e>
                        </m:nary>
                        <m:r>
                          <a:rPr lang="en-US" sz="1800" i="1">
                            <a:latin typeface="Cambria Math"/>
                          </a:rPr>
                          <m:t>]</m:t>
                        </m:r>
                      </m:e>
                    </m:nary>
                  </m:oMath>
                </a14:m>
                <a:r>
                  <a:rPr lang="en-GB" sz="1800" dirty="0">
                    <a:latin typeface="Arial" panose="020B0604020202020204" pitchFamily="34" charset="0"/>
                    <a:cs typeface="Arial" panose="020B0604020202020204" pitchFamily="34" charset="0"/>
                  </a:rPr>
                  <a:t>;</a:t>
                </a:r>
              </a:p>
            </p:txBody>
          </p:sp>
        </mc:Choice>
        <mc:Fallback xmlns="">
          <p:sp>
            <p:nvSpPr>
              <p:cNvPr id="9" name="Rectangle 8">
                <a:extLst>
                  <a:ext uri="{FF2B5EF4-FFF2-40B4-BE49-F238E27FC236}">
                    <a16:creationId xmlns:a16="http://schemas.microsoft.com/office/drawing/2014/main" id="{3DE4DCAC-B23C-46F8-ADCC-AE029E54695E}"/>
                  </a:ext>
                </a:extLst>
              </p:cNvPr>
              <p:cNvSpPr>
                <a:spLocks noRot="1" noChangeAspect="1" noMove="1" noResize="1" noEditPoints="1" noAdjustHandles="1" noChangeArrowheads="1" noChangeShapeType="1" noTextEdit="1"/>
              </p:cNvSpPr>
              <p:nvPr/>
            </p:nvSpPr>
            <p:spPr>
              <a:xfrm>
                <a:off x="484462" y="4136869"/>
                <a:ext cx="7662587" cy="627351"/>
              </a:xfrm>
              <a:prstGeom prst="rect">
                <a:avLst/>
              </a:prstGeom>
              <a:blipFill>
                <a:blip r:embed="rId4"/>
                <a:stretch>
                  <a:fillRect t="-60194" b="-786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1AB3376-399A-4E92-9DDC-31FD80B83A9D}"/>
                  </a:ext>
                </a:extLst>
              </p:cNvPr>
              <p:cNvSpPr/>
              <p:nvPr/>
            </p:nvSpPr>
            <p:spPr>
              <a:xfrm>
                <a:off x="484463" y="3544043"/>
                <a:ext cx="1604863" cy="537776"/>
              </a:xfrm>
              <a:prstGeom prst="rect">
                <a:avLst/>
              </a:prstGeom>
            </p:spPr>
            <p:txBody>
              <a:bodyPr wrap="none">
                <a:spAutoFit/>
              </a:bodyPr>
              <a:lstStyle/>
              <a:p>
                <a14:m>
                  <m:oMath xmlns:m="http://schemas.openxmlformats.org/officeDocument/2006/math">
                    <m:sSub>
                      <m:sSubPr>
                        <m:ctrlPr>
                          <a:rPr lang="en-GB" sz="1800" i="1" smtClean="0">
                            <a:latin typeface="Cambria Math" panose="02040503050406030204" pitchFamily="18" charset="0"/>
                          </a:rPr>
                        </m:ctrlPr>
                      </m:sSubPr>
                      <m:e>
                        <m:r>
                          <a:rPr lang="en-US" sz="1800" i="1">
                            <a:latin typeface="Cambria Math"/>
                          </a:rPr>
                          <m:t>𝑅</m:t>
                        </m:r>
                      </m:e>
                      <m:sub>
                        <m:r>
                          <a:rPr lang="en-US" sz="1800" i="1">
                            <a:latin typeface="Cambria Math"/>
                          </a:rPr>
                          <m:t>21</m:t>
                        </m:r>
                      </m:sub>
                    </m:sSub>
                    <m:d>
                      <m:dPr>
                        <m:ctrlPr>
                          <a:rPr lang="en-GB" sz="1800" i="1">
                            <a:latin typeface="Cambria Math" panose="02040503050406030204" pitchFamily="18" charset="0"/>
                          </a:rPr>
                        </m:ctrlPr>
                      </m:dPr>
                      <m:e>
                        <m:r>
                          <a:rPr lang="en-US" sz="1800" b="0" i="1" smtClean="0">
                            <a:latin typeface="Cambria Math"/>
                          </a:rPr>
                          <m:t>𝑡</m:t>
                        </m:r>
                      </m:e>
                    </m:d>
                    <m:r>
                      <a:rPr lang="en-US" sz="1800" i="1">
                        <a:latin typeface="Cambria Math"/>
                      </a:rPr>
                      <m:t>=</m:t>
                    </m:r>
                    <m:f>
                      <m:fPr>
                        <m:ctrlPr>
                          <a:rPr lang="en-US" sz="1800" i="1" smtClean="0">
                            <a:latin typeface="Cambria Math" panose="02040503050406030204" pitchFamily="18" charset="0"/>
                          </a:rPr>
                        </m:ctrlPr>
                      </m:fPr>
                      <m:num>
                        <m:sSub>
                          <m:sSubPr>
                            <m:ctrlPr>
                              <a:rPr lang="en-GB" sz="1800" i="1">
                                <a:latin typeface="Cambria Math" panose="02040503050406030204" pitchFamily="18" charset="0"/>
                              </a:rPr>
                            </m:ctrlPr>
                          </m:sSubPr>
                          <m:e>
                            <m:r>
                              <a:rPr lang="en-US" sz="1800" i="1">
                                <a:latin typeface="Cambria Math"/>
                              </a:rPr>
                              <m:t>𝐴</m:t>
                            </m:r>
                          </m:e>
                          <m:sub>
                            <m:r>
                              <a:rPr lang="en-US" sz="1800" i="1">
                                <a:latin typeface="Cambria Math"/>
                              </a:rPr>
                              <m:t>2</m:t>
                            </m:r>
                          </m:sub>
                        </m:sSub>
                        <m:d>
                          <m:dPr>
                            <m:ctrlPr>
                              <a:rPr lang="en-GB" sz="1800" i="1">
                                <a:latin typeface="Cambria Math" panose="02040503050406030204" pitchFamily="18" charset="0"/>
                              </a:rPr>
                            </m:ctrlPr>
                          </m:dPr>
                          <m:e>
                            <m:r>
                              <a:rPr lang="en-US" sz="1800" i="1">
                                <a:latin typeface="Cambria Math"/>
                              </a:rPr>
                              <m:t>𝑡</m:t>
                            </m:r>
                          </m:e>
                        </m:d>
                      </m:num>
                      <m:den>
                        <m:sSub>
                          <m:sSubPr>
                            <m:ctrlPr>
                              <a:rPr lang="en-GB" sz="1800" i="1">
                                <a:latin typeface="Cambria Math" panose="02040503050406030204" pitchFamily="18" charset="0"/>
                              </a:rPr>
                            </m:ctrlPr>
                          </m:sSubPr>
                          <m:e>
                            <m:r>
                              <a:rPr lang="en-US" sz="1800" i="1">
                                <a:latin typeface="Cambria Math"/>
                              </a:rPr>
                              <m:t>𝐴</m:t>
                            </m:r>
                          </m:e>
                          <m:sub>
                            <m:r>
                              <a:rPr lang="en-US" sz="1800" i="1">
                                <a:latin typeface="Cambria Math"/>
                              </a:rPr>
                              <m:t>1</m:t>
                            </m:r>
                          </m:sub>
                        </m:sSub>
                        <m:d>
                          <m:dPr>
                            <m:ctrlPr>
                              <a:rPr lang="en-GB" sz="1800" i="1">
                                <a:latin typeface="Cambria Math" panose="02040503050406030204" pitchFamily="18" charset="0"/>
                              </a:rPr>
                            </m:ctrlPr>
                          </m:dPr>
                          <m:e>
                            <m:r>
                              <a:rPr lang="en-US" sz="1800" i="1">
                                <a:latin typeface="Cambria Math"/>
                              </a:rPr>
                              <m:t>𝑡</m:t>
                            </m:r>
                          </m:e>
                        </m:d>
                      </m:den>
                    </m:f>
                  </m:oMath>
                </a14:m>
                <a:r>
                  <a:rPr lang="en-GB" sz="1800" dirty="0"/>
                  <a:t>;</a:t>
                </a:r>
              </a:p>
            </p:txBody>
          </p:sp>
        </mc:Choice>
        <mc:Fallback xmlns="">
          <p:sp>
            <p:nvSpPr>
              <p:cNvPr id="10" name="Rectangle 9">
                <a:extLst>
                  <a:ext uri="{FF2B5EF4-FFF2-40B4-BE49-F238E27FC236}">
                    <a16:creationId xmlns:a16="http://schemas.microsoft.com/office/drawing/2014/main" id="{31AB3376-399A-4E92-9DDC-31FD80B83A9D}"/>
                  </a:ext>
                </a:extLst>
              </p:cNvPr>
              <p:cNvSpPr>
                <a:spLocks noRot="1" noChangeAspect="1" noMove="1" noResize="1" noEditPoints="1" noAdjustHandles="1" noChangeArrowheads="1" noChangeShapeType="1" noTextEdit="1"/>
              </p:cNvSpPr>
              <p:nvPr/>
            </p:nvSpPr>
            <p:spPr>
              <a:xfrm>
                <a:off x="484463" y="3544043"/>
                <a:ext cx="1604863" cy="537776"/>
              </a:xfrm>
              <a:prstGeom prst="rect">
                <a:avLst/>
              </a:prstGeom>
              <a:blipFill>
                <a:blip r:embed="rId5"/>
                <a:stretch>
                  <a:fillRect r="-2273"/>
                </a:stretch>
              </a:blipFill>
            </p:spPr>
            <p:txBody>
              <a:bodyPr/>
              <a:lstStyle/>
              <a:p>
                <a:r>
                  <a:rPr lang="en-GB">
                    <a:noFill/>
                  </a:rPr>
                  <a:t> </a:t>
                </a:r>
              </a:p>
            </p:txBody>
          </p:sp>
        </mc:Fallback>
      </mc:AlternateContent>
    </p:spTree>
    <p:extLst>
      <p:ext uri="{BB962C8B-B14F-4D97-AF65-F5344CB8AC3E}">
        <p14:creationId xmlns:p14="http://schemas.microsoft.com/office/powerpoint/2010/main" val="4040198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4|2.3|4.9"/>
</p:tagLst>
</file>

<file path=ppt/tags/tag2.xml><?xml version="1.0" encoding="utf-8"?>
<p:tagLst xmlns:a="http://schemas.openxmlformats.org/drawingml/2006/main" xmlns:r="http://schemas.openxmlformats.org/officeDocument/2006/relationships" xmlns:p="http://schemas.openxmlformats.org/presentationml/2006/main">
  <p:tag name="TIMING" val="|2.5|3.4|8.2|9.6|9.5|7.8|7.2|1.5"/>
</p:tagLst>
</file>

<file path=ppt/tags/tag3.xml><?xml version="1.0" encoding="utf-8"?>
<p:tagLst xmlns:a="http://schemas.openxmlformats.org/drawingml/2006/main" xmlns:r="http://schemas.openxmlformats.org/officeDocument/2006/relationships" xmlns:p="http://schemas.openxmlformats.org/presentationml/2006/main">
  <p:tag name="TIMING" val="|4.9|15.7|7.9|2.5"/>
</p:tagLst>
</file>

<file path=ppt/tags/tag4.xml><?xml version="1.0" encoding="utf-8"?>
<p:tagLst xmlns:a="http://schemas.openxmlformats.org/drawingml/2006/main" xmlns:r="http://schemas.openxmlformats.org/officeDocument/2006/relationships" xmlns:p="http://schemas.openxmlformats.org/presentationml/2006/main">
  <p:tag name="TIMING" val="|0.8|13.1|1.4|4.7|10.4|6.9"/>
</p:tagLst>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4476</TotalTime>
  <Words>2279</Words>
  <Application>Microsoft Office PowerPoint</Application>
  <PresentationFormat>On-screen Show (16:9)</PresentationFormat>
  <Paragraphs>287</Paragraphs>
  <Slides>19</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19</vt:i4>
      </vt:variant>
    </vt:vector>
  </HeadingPairs>
  <TitlesOfParts>
    <vt:vector size="36" baseType="lpstr">
      <vt:lpstr>Avenir Heavy</vt:lpstr>
      <vt:lpstr>Avenir Medium</vt:lpstr>
      <vt:lpstr>CharisSIL</vt:lpstr>
      <vt:lpstr>DIN-Light</vt:lpstr>
      <vt:lpstr>DIN-Medium</vt:lpstr>
      <vt:lpstr>Arial</vt:lpstr>
      <vt:lpstr>Calibri</vt:lpstr>
      <vt:lpstr>Calibri Light</vt:lpstr>
      <vt:lpstr>Cambria Math</vt:lpstr>
      <vt:lpstr>Times New Roman</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LIU Boxue</cp:lastModifiedBy>
  <cp:revision>164</cp:revision>
  <cp:lastPrinted>2019-03-26T13:54:24Z</cp:lastPrinted>
  <dcterms:created xsi:type="dcterms:W3CDTF">2019-04-24T06:32:04Z</dcterms:created>
  <dcterms:modified xsi:type="dcterms:W3CDTF">2021-06-14T14:23:11Z</dcterms:modified>
</cp:coreProperties>
</file>