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51206400"/>
  <p:notesSz cx="6858000" cy="9144000"/>
  <p:defaultTextStyle>
    <a:defPPr>
      <a:defRPr lang="en-US"/>
    </a:defPPr>
    <a:lvl1pPr marL="0" algn="l" defTabSz="5850955" rtl="0" eaLnBrk="1" latinLnBrk="0" hangingPunct="1">
      <a:defRPr sz="11000" kern="1200">
        <a:solidFill>
          <a:schemeClr val="tx1"/>
        </a:solidFill>
        <a:latin typeface="+mn-lt"/>
        <a:ea typeface="+mn-ea"/>
        <a:cs typeface="+mn-cs"/>
      </a:defRPr>
    </a:lvl1pPr>
    <a:lvl2pPr marL="2925478" algn="l" defTabSz="5850955" rtl="0" eaLnBrk="1" latinLnBrk="0" hangingPunct="1">
      <a:defRPr sz="11000" kern="1200">
        <a:solidFill>
          <a:schemeClr val="tx1"/>
        </a:solidFill>
        <a:latin typeface="+mn-lt"/>
        <a:ea typeface="+mn-ea"/>
        <a:cs typeface="+mn-cs"/>
      </a:defRPr>
    </a:lvl2pPr>
    <a:lvl3pPr marL="5850955" algn="l" defTabSz="5850955" rtl="0" eaLnBrk="1" latinLnBrk="0" hangingPunct="1">
      <a:defRPr sz="11000" kern="1200">
        <a:solidFill>
          <a:schemeClr val="tx1"/>
        </a:solidFill>
        <a:latin typeface="+mn-lt"/>
        <a:ea typeface="+mn-ea"/>
        <a:cs typeface="+mn-cs"/>
      </a:defRPr>
    </a:lvl3pPr>
    <a:lvl4pPr marL="8776446" algn="l" defTabSz="5850955" rtl="0" eaLnBrk="1" latinLnBrk="0" hangingPunct="1">
      <a:defRPr sz="11000" kern="1200">
        <a:solidFill>
          <a:schemeClr val="tx1"/>
        </a:solidFill>
        <a:latin typeface="+mn-lt"/>
        <a:ea typeface="+mn-ea"/>
        <a:cs typeface="+mn-cs"/>
      </a:defRPr>
    </a:lvl4pPr>
    <a:lvl5pPr marL="11701917" algn="l" defTabSz="5850955" rtl="0" eaLnBrk="1" latinLnBrk="0" hangingPunct="1">
      <a:defRPr sz="11000" kern="1200">
        <a:solidFill>
          <a:schemeClr val="tx1"/>
        </a:solidFill>
        <a:latin typeface="+mn-lt"/>
        <a:ea typeface="+mn-ea"/>
        <a:cs typeface="+mn-cs"/>
      </a:defRPr>
    </a:lvl5pPr>
    <a:lvl6pPr marL="14627394" algn="l" defTabSz="5850955" rtl="0" eaLnBrk="1" latinLnBrk="0" hangingPunct="1">
      <a:defRPr sz="11000" kern="1200">
        <a:solidFill>
          <a:schemeClr val="tx1"/>
        </a:solidFill>
        <a:latin typeface="+mn-lt"/>
        <a:ea typeface="+mn-ea"/>
        <a:cs typeface="+mn-cs"/>
      </a:defRPr>
    </a:lvl6pPr>
    <a:lvl7pPr marL="17552872" algn="l" defTabSz="5850955" rtl="0" eaLnBrk="1" latinLnBrk="0" hangingPunct="1">
      <a:defRPr sz="11000" kern="1200">
        <a:solidFill>
          <a:schemeClr val="tx1"/>
        </a:solidFill>
        <a:latin typeface="+mn-lt"/>
        <a:ea typeface="+mn-ea"/>
        <a:cs typeface="+mn-cs"/>
      </a:defRPr>
    </a:lvl7pPr>
    <a:lvl8pPr marL="20478362" algn="l" defTabSz="5850955" rtl="0" eaLnBrk="1" latinLnBrk="0" hangingPunct="1">
      <a:defRPr sz="11000" kern="1200">
        <a:solidFill>
          <a:schemeClr val="tx1"/>
        </a:solidFill>
        <a:latin typeface="+mn-lt"/>
        <a:ea typeface="+mn-ea"/>
        <a:cs typeface="+mn-cs"/>
      </a:defRPr>
    </a:lvl8pPr>
    <a:lvl9pPr marL="23403840" algn="l" defTabSz="5850955" rtl="0" eaLnBrk="1" latinLnBrk="0" hangingPunct="1">
      <a:defRPr sz="11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 d="100"/>
          <a:sy n="10" d="100"/>
        </p:scale>
        <p:origin x="-1620" y="-108"/>
      </p:cViewPr>
      <p:guideLst>
        <p:guide orient="horz" pos="16128"/>
        <p:guide pos="1612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56131-5C06-4CE4-BC45-8F14B9D40B7A}" type="datetimeFigureOut">
              <a:rPr lang="en-US" smtClean="0"/>
              <a:pPr/>
              <a:t>6/17/2021</a:t>
            </a:fld>
            <a:endParaRPr lang="en-GB"/>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8788B-CE45-40DC-A77F-4E7540F7B3C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BE8788B-CE45-40DC-A77F-4E7540F7B3C9}"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1" y="15907222"/>
            <a:ext cx="43525440" cy="10976172"/>
          </a:xfrm>
        </p:spPr>
        <p:txBody>
          <a:bodyPr/>
          <a:lstStyle/>
          <a:p>
            <a:r>
              <a:rPr lang="en-US" smtClean="0"/>
              <a:t>Click to edit Master title style</a:t>
            </a:r>
            <a:endParaRPr lang="en-GB"/>
          </a:p>
        </p:txBody>
      </p:sp>
      <p:sp>
        <p:nvSpPr>
          <p:cNvPr id="3" name="Subtitle 2"/>
          <p:cNvSpPr>
            <a:spLocks noGrp="1"/>
          </p:cNvSpPr>
          <p:nvPr>
            <p:ph type="subTitle" idx="1"/>
          </p:nvPr>
        </p:nvSpPr>
        <p:spPr>
          <a:xfrm>
            <a:off x="7680960" y="29016960"/>
            <a:ext cx="35844480" cy="13086080"/>
          </a:xfrm>
        </p:spPr>
        <p:txBody>
          <a:bodyPr/>
          <a:lstStyle>
            <a:lvl1pPr marL="0" indent="0" algn="ctr">
              <a:buNone/>
              <a:defRPr>
                <a:solidFill>
                  <a:schemeClr val="tx1">
                    <a:tint val="75000"/>
                  </a:schemeClr>
                </a:solidFill>
              </a:defRPr>
            </a:lvl1pPr>
            <a:lvl2pPr marL="2925478" indent="0" algn="ctr">
              <a:buNone/>
              <a:defRPr>
                <a:solidFill>
                  <a:schemeClr val="tx1">
                    <a:tint val="75000"/>
                  </a:schemeClr>
                </a:solidFill>
              </a:defRPr>
            </a:lvl2pPr>
            <a:lvl3pPr marL="5850955" indent="0" algn="ctr">
              <a:buNone/>
              <a:defRPr>
                <a:solidFill>
                  <a:schemeClr val="tx1">
                    <a:tint val="75000"/>
                  </a:schemeClr>
                </a:solidFill>
              </a:defRPr>
            </a:lvl3pPr>
            <a:lvl4pPr marL="8776446" indent="0" algn="ctr">
              <a:buNone/>
              <a:defRPr>
                <a:solidFill>
                  <a:schemeClr val="tx1">
                    <a:tint val="75000"/>
                  </a:schemeClr>
                </a:solidFill>
              </a:defRPr>
            </a:lvl4pPr>
            <a:lvl5pPr marL="11701917" indent="0" algn="ctr">
              <a:buNone/>
              <a:defRPr>
                <a:solidFill>
                  <a:schemeClr val="tx1">
                    <a:tint val="75000"/>
                  </a:schemeClr>
                </a:solidFill>
              </a:defRPr>
            </a:lvl5pPr>
            <a:lvl6pPr marL="14627394" indent="0" algn="ctr">
              <a:buNone/>
              <a:defRPr>
                <a:solidFill>
                  <a:schemeClr val="tx1">
                    <a:tint val="75000"/>
                  </a:schemeClr>
                </a:solidFill>
              </a:defRPr>
            </a:lvl6pPr>
            <a:lvl7pPr marL="17552872" indent="0" algn="ctr">
              <a:buNone/>
              <a:defRPr>
                <a:solidFill>
                  <a:schemeClr val="tx1">
                    <a:tint val="75000"/>
                  </a:schemeClr>
                </a:solidFill>
              </a:defRPr>
            </a:lvl7pPr>
            <a:lvl8pPr marL="20478362" indent="0" algn="ctr">
              <a:buNone/>
              <a:defRPr>
                <a:solidFill>
                  <a:schemeClr val="tx1">
                    <a:tint val="75000"/>
                  </a:schemeClr>
                </a:solidFill>
              </a:defRPr>
            </a:lvl8pPr>
            <a:lvl9pPr marL="2340384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931A02-D8CB-4583-98E0-E0DE1FEB284A}" type="datetimeFigureOut">
              <a:rPr lang="en-US" smtClean="0"/>
              <a:pPr/>
              <a:t>6/17/2021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9BEB57-5E9E-46C4-BD30-9737D56A4EF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931A02-D8CB-4583-98E0-E0DE1FEB284A}" type="datetimeFigureOut">
              <a:rPr lang="en-US" smtClean="0"/>
              <a:pPr/>
              <a:t>6/17/2021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9BEB57-5E9E-46C4-BD30-9737D56A4EF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2050694"/>
            <a:ext cx="11521441" cy="4369137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60321" y="2050694"/>
            <a:ext cx="33710881" cy="436913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931A02-D8CB-4583-98E0-E0DE1FEB284A}" type="datetimeFigureOut">
              <a:rPr lang="en-US" smtClean="0"/>
              <a:pPr/>
              <a:t>6/17/2021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9BEB57-5E9E-46C4-BD30-9737D56A4EF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931A02-D8CB-4583-98E0-E0DE1FEB284A}" type="datetimeFigureOut">
              <a:rPr lang="en-US" smtClean="0"/>
              <a:pPr/>
              <a:t>6/17/2021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9BEB57-5E9E-46C4-BD30-9737D56A4EF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32904879"/>
            <a:ext cx="43525440" cy="10170160"/>
          </a:xfrm>
        </p:spPr>
        <p:txBody>
          <a:bodyPr anchor="t"/>
          <a:lstStyle>
            <a:lvl1pPr algn="l">
              <a:defRPr sz="26300" b="1" cap="all"/>
            </a:lvl1pPr>
          </a:lstStyle>
          <a:p>
            <a:r>
              <a:rPr lang="en-US" smtClean="0"/>
              <a:t>Click to edit Master title style</a:t>
            </a:r>
            <a:endParaRPr lang="en-GB"/>
          </a:p>
        </p:txBody>
      </p:sp>
      <p:sp>
        <p:nvSpPr>
          <p:cNvPr id="3" name="Text Placeholder 2"/>
          <p:cNvSpPr>
            <a:spLocks noGrp="1"/>
          </p:cNvSpPr>
          <p:nvPr>
            <p:ph type="body" idx="1"/>
          </p:nvPr>
        </p:nvSpPr>
        <p:spPr>
          <a:xfrm>
            <a:off x="4044953" y="21703503"/>
            <a:ext cx="43525440" cy="11201404"/>
          </a:xfrm>
        </p:spPr>
        <p:txBody>
          <a:bodyPr anchor="b"/>
          <a:lstStyle>
            <a:lvl1pPr marL="0" indent="0">
              <a:buNone/>
              <a:defRPr sz="12200">
                <a:solidFill>
                  <a:schemeClr val="tx1">
                    <a:tint val="75000"/>
                  </a:schemeClr>
                </a:solidFill>
              </a:defRPr>
            </a:lvl1pPr>
            <a:lvl2pPr marL="2925478" indent="0">
              <a:buNone/>
              <a:defRPr sz="11000">
                <a:solidFill>
                  <a:schemeClr val="tx1">
                    <a:tint val="75000"/>
                  </a:schemeClr>
                </a:solidFill>
              </a:defRPr>
            </a:lvl2pPr>
            <a:lvl3pPr marL="5850955" indent="0">
              <a:buNone/>
              <a:defRPr sz="10200">
                <a:solidFill>
                  <a:schemeClr val="tx1">
                    <a:tint val="75000"/>
                  </a:schemeClr>
                </a:solidFill>
              </a:defRPr>
            </a:lvl3pPr>
            <a:lvl4pPr marL="8776446" indent="0">
              <a:buNone/>
              <a:defRPr sz="9000">
                <a:solidFill>
                  <a:schemeClr val="tx1">
                    <a:tint val="75000"/>
                  </a:schemeClr>
                </a:solidFill>
              </a:defRPr>
            </a:lvl4pPr>
            <a:lvl5pPr marL="11701917" indent="0">
              <a:buNone/>
              <a:defRPr sz="9000">
                <a:solidFill>
                  <a:schemeClr val="tx1">
                    <a:tint val="75000"/>
                  </a:schemeClr>
                </a:solidFill>
              </a:defRPr>
            </a:lvl5pPr>
            <a:lvl6pPr marL="14627394" indent="0">
              <a:buNone/>
              <a:defRPr sz="9000">
                <a:solidFill>
                  <a:schemeClr val="tx1">
                    <a:tint val="75000"/>
                  </a:schemeClr>
                </a:solidFill>
              </a:defRPr>
            </a:lvl6pPr>
            <a:lvl7pPr marL="17552872" indent="0">
              <a:buNone/>
              <a:defRPr sz="9000">
                <a:solidFill>
                  <a:schemeClr val="tx1">
                    <a:tint val="75000"/>
                  </a:schemeClr>
                </a:solidFill>
              </a:defRPr>
            </a:lvl7pPr>
            <a:lvl8pPr marL="20478362" indent="0">
              <a:buNone/>
              <a:defRPr sz="9000">
                <a:solidFill>
                  <a:schemeClr val="tx1">
                    <a:tint val="75000"/>
                  </a:schemeClr>
                </a:solidFill>
              </a:defRPr>
            </a:lvl8pPr>
            <a:lvl9pPr marL="23403840" indent="0">
              <a:buNone/>
              <a:defRPr sz="9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931A02-D8CB-4583-98E0-E0DE1FEB284A}" type="datetimeFigureOut">
              <a:rPr lang="en-US" smtClean="0"/>
              <a:pPr/>
              <a:t>6/17/2021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9BEB57-5E9E-46C4-BD30-9737D56A4EF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60320" y="11948164"/>
            <a:ext cx="22616161" cy="33793872"/>
          </a:xfrm>
        </p:spPr>
        <p:txBody>
          <a:bodyPr/>
          <a:lstStyle>
            <a:lvl1pPr>
              <a:defRPr sz="17400"/>
            </a:lvl1pPr>
            <a:lvl2pPr>
              <a:defRPr sz="14800"/>
            </a:lvl2pPr>
            <a:lvl3pPr>
              <a:defRPr sz="12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029919" y="11948164"/>
            <a:ext cx="22616161" cy="33793872"/>
          </a:xfrm>
        </p:spPr>
        <p:txBody>
          <a:bodyPr/>
          <a:lstStyle>
            <a:lvl1pPr>
              <a:defRPr sz="17400"/>
            </a:lvl1pPr>
            <a:lvl2pPr>
              <a:defRPr sz="14800"/>
            </a:lvl2pPr>
            <a:lvl3pPr>
              <a:defRPr sz="12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931A02-D8CB-4583-98E0-E0DE1FEB284A}" type="datetimeFigureOut">
              <a:rPr lang="en-US" smtClean="0"/>
              <a:pPr/>
              <a:t>6/17/2021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9BEB57-5E9E-46C4-BD30-9737D56A4EF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560320" y="11462196"/>
            <a:ext cx="22625052" cy="4776912"/>
          </a:xfrm>
        </p:spPr>
        <p:txBody>
          <a:bodyPr anchor="b"/>
          <a:lstStyle>
            <a:lvl1pPr marL="0" indent="0">
              <a:buNone/>
              <a:defRPr sz="14800" b="1"/>
            </a:lvl1pPr>
            <a:lvl2pPr marL="2925478" indent="0">
              <a:buNone/>
              <a:defRPr sz="12200" b="1"/>
            </a:lvl2pPr>
            <a:lvl3pPr marL="5850955" indent="0">
              <a:buNone/>
              <a:defRPr sz="11000" b="1"/>
            </a:lvl3pPr>
            <a:lvl4pPr marL="8776446" indent="0">
              <a:buNone/>
              <a:defRPr sz="10200" b="1"/>
            </a:lvl4pPr>
            <a:lvl5pPr marL="11701917" indent="0">
              <a:buNone/>
              <a:defRPr sz="10200" b="1"/>
            </a:lvl5pPr>
            <a:lvl6pPr marL="14627394" indent="0">
              <a:buNone/>
              <a:defRPr sz="10200" b="1"/>
            </a:lvl6pPr>
            <a:lvl7pPr marL="17552872" indent="0">
              <a:buNone/>
              <a:defRPr sz="10200" b="1"/>
            </a:lvl7pPr>
            <a:lvl8pPr marL="20478362" indent="0">
              <a:buNone/>
              <a:defRPr sz="10200" b="1"/>
            </a:lvl8pPr>
            <a:lvl9pPr marL="23403840" indent="0">
              <a:buNone/>
              <a:defRPr sz="10200" b="1"/>
            </a:lvl9pPr>
          </a:lstStyle>
          <a:p>
            <a:pPr lvl="0"/>
            <a:r>
              <a:rPr lang="en-US" smtClean="0"/>
              <a:t>Click to edit Master text styles</a:t>
            </a:r>
          </a:p>
        </p:txBody>
      </p:sp>
      <p:sp>
        <p:nvSpPr>
          <p:cNvPr id="4" name="Content Placeholder 3"/>
          <p:cNvSpPr>
            <a:spLocks noGrp="1"/>
          </p:cNvSpPr>
          <p:nvPr>
            <p:ph sz="half" idx="2"/>
          </p:nvPr>
        </p:nvSpPr>
        <p:spPr>
          <a:xfrm>
            <a:off x="2560320" y="16239108"/>
            <a:ext cx="22625052" cy="29502928"/>
          </a:xfrm>
        </p:spPr>
        <p:txBody>
          <a:bodyPr/>
          <a:lstStyle>
            <a:lvl1pPr>
              <a:defRPr sz="14800"/>
            </a:lvl1pPr>
            <a:lvl2pPr>
              <a:defRPr sz="12200"/>
            </a:lvl2pPr>
            <a:lvl3pPr>
              <a:defRPr sz="11000"/>
            </a:lvl3pPr>
            <a:lvl4pPr>
              <a:defRPr sz="10200"/>
            </a:lvl4pPr>
            <a:lvl5pPr>
              <a:defRPr sz="10200"/>
            </a:lvl5pPr>
            <a:lvl6pPr>
              <a:defRPr sz="10200"/>
            </a:lvl6pPr>
            <a:lvl7pPr>
              <a:defRPr sz="10200"/>
            </a:lvl7pPr>
            <a:lvl8pPr>
              <a:defRPr sz="10200"/>
            </a:lvl8pPr>
            <a:lvl9pPr>
              <a:defRPr sz="10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6012144" y="11462196"/>
            <a:ext cx="22633940" cy="4776912"/>
          </a:xfrm>
        </p:spPr>
        <p:txBody>
          <a:bodyPr anchor="b"/>
          <a:lstStyle>
            <a:lvl1pPr marL="0" indent="0">
              <a:buNone/>
              <a:defRPr sz="14800" b="1"/>
            </a:lvl1pPr>
            <a:lvl2pPr marL="2925478" indent="0">
              <a:buNone/>
              <a:defRPr sz="12200" b="1"/>
            </a:lvl2pPr>
            <a:lvl3pPr marL="5850955" indent="0">
              <a:buNone/>
              <a:defRPr sz="11000" b="1"/>
            </a:lvl3pPr>
            <a:lvl4pPr marL="8776446" indent="0">
              <a:buNone/>
              <a:defRPr sz="10200" b="1"/>
            </a:lvl4pPr>
            <a:lvl5pPr marL="11701917" indent="0">
              <a:buNone/>
              <a:defRPr sz="10200" b="1"/>
            </a:lvl5pPr>
            <a:lvl6pPr marL="14627394" indent="0">
              <a:buNone/>
              <a:defRPr sz="10200" b="1"/>
            </a:lvl6pPr>
            <a:lvl7pPr marL="17552872" indent="0">
              <a:buNone/>
              <a:defRPr sz="10200" b="1"/>
            </a:lvl7pPr>
            <a:lvl8pPr marL="20478362" indent="0">
              <a:buNone/>
              <a:defRPr sz="10200" b="1"/>
            </a:lvl8pPr>
            <a:lvl9pPr marL="23403840" indent="0">
              <a:buNone/>
              <a:defRPr sz="10200" b="1"/>
            </a:lvl9pPr>
          </a:lstStyle>
          <a:p>
            <a:pPr lvl="0"/>
            <a:r>
              <a:rPr lang="en-US" smtClean="0"/>
              <a:t>Click to edit Master text styles</a:t>
            </a:r>
          </a:p>
        </p:txBody>
      </p:sp>
      <p:sp>
        <p:nvSpPr>
          <p:cNvPr id="6" name="Content Placeholder 5"/>
          <p:cNvSpPr>
            <a:spLocks noGrp="1"/>
          </p:cNvSpPr>
          <p:nvPr>
            <p:ph sz="quarter" idx="4"/>
          </p:nvPr>
        </p:nvSpPr>
        <p:spPr>
          <a:xfrm>
            <a:off x="26012144" y="16239108"/>
            <a:ext cx="22633940" cy="29502928"/>
          </a:xfrm>
        </p:spPr>
        <p:txBody>
          <a:bodyPr/>
          <a:lstStyle>
            <a:lvl1pPr>
              <a:defRPr sz="14800"/>
            </a:lvl1pPr>
            <a:lvl2pPr>
              <a:defRPr sz="12200"/>
            </a:lvl2pPr>
            <a:lvl3pPr>
              <a:defRPr sz="11000"/>
            </a:lvl3pPr>
            <a:lvl4pPr>
              <a:defRPr sz="10200"/>
            </a:lvl4pPr>
            <a:lvl5pPr>
              <a:defRPr sz="10200"/>
            </a:lvl5pPr>
            <a:lvl6pPr>
              <a:defRPr sz="10200"/>
            </a:lvl6pPr>
            <a:lvl7pPr>
              <a:defRPr sz="10200"/>
            </a:lvl7pPr>
            <a:lvl8pPr>
              <a:defRPr sz="10200"/>
            </a:lvl8pPr>
            <a:lvl9pPr>
              <a:defRPr sz="10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931A02-D8CB-4583-98E0-E0DE1FEB284A}" type="datetimeFigureOut">
              <a:rPr lang="en-US" smtClean="0"/>
              <a:pPr/>
              <a:t>6/17/2021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9BEB57-5E9E-46C4-BD30-9737D56A4EF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931A02-D8CB-4583-98E0-E0DE1FEB284A}" type="datetimeFigureOut">
              <a:rPr lang="en-US" smtClean="0"/>
              <a:pPr/>
              <a:t>6/17/2021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9BEB57-5E9E-46C4-BD30-9737D56A4EF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31A02-D8CB-4583-98E0-E0DE1FEB284A}" type="datetimeFigureOut">
              <a:rPr lang="en-US" smtClean="0"/>
              <a:pPr/>
              <a:t>6/17/2021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9BEB57-5E9E-46C4-BD30-9737D56A4EF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9" y="2038796"/>
            <a:ext cx="16846552" cy="8676641"/>
          </a:xfrm>
        </p:spPr>
        <p:txBody>
          <a:bodyPr anchor="b"/>
          <a:lstStyle>
            <a:lvl1pPr algn="l">
              <a:defRPr sz="12200" b="1"/>
            </a:lvl1pPr>
          </a:lstStyle>
          <a:p>
            <a:r>
              <a:rPr lang="en-US" smtClean="0"/>
              <a:t>Click to edit Master title style</a:t>
            </a:r>
            <a:endParaRPr lang="en-GB"/>
          </a:p>
        </p:txBody>
      </p:sp>
      <p:sp>
        <p:nvSpPr>
          <p:cNvPr id="3" name="Content Placeholder 2"/>
          <p:cNvSpPr>
            <a:spLocks noGrp="1"/>
          </p:cNvSpPr>
          <p:nvPr>
            <p:ph idx="1"/>
          </p:nvPr>
        </p:nvSpPr>
        <p:spPr>
          <a:xfrm>
            <a:off x="20020279" y="2038823"/>
            <a:ext cx="28625801" cy="43703243"/>
          </a:xfrm>
        </p:spPr>
        <p:txBody>
          <a:bodyPr/>
          <a:lstStyle>
            <a:lvl1pPr>
              <a:defRPr sz="19900"/>
            </a:lvl1pPr>
            <a:lvl2pPr>
              <a:defRPr sz="17400"/>
            </a:lvl2pPr>
            <a:lvl3pPr>
              <a:defRPr sz="14800"/>
            </a:lvl3pPr>
            <a:lvl4pPr>
              <a:defRPr sz="12200"/>
            </a:lvl4pPr>
            <a:lvl5pPr>
              <a:defRPr sz="12200"/>
            </a:lvl5pPr>
            <a:lvl6pPr>
              <a:defRPr sz="12200"/>
            </a:lvl6pPr>
            <a:lvl7pPr>
              <a:defRPr sz="12200"/>
            </a:lvl7pPr>
            <a:lvl8pPr>
              <a:defRPr sz="12200"/>
            </a:lvl8pPr>
            <a:lvl9pPr>
              <a:defRPr sz="1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560329" y="10715462"/>
            <a:ext cx="16846552" cy="35026604"/>
          </a:xfrm>
        </p:spPr>
        <p:txBody>
          <a:bodyPr/>
          <a:lstStyle>
            <a:lvl1pPr marL="0" indent="0">
              <a:buNone/>
              <a:defRPr sz="9000"/>
            </a:lvl1pPr>
            <a:lvl2pPr marL="2925478" indent="0">
              <a:buNone/>
              <a:defRPr sz="7700"/>
            </a:lvl2pPr>
            <a:lvl3pPr marL="5850955" indent="0">
              <a:buNone/>
              <a:defRPr sz="6400"/>
            </a:lvl3pPr>
            <a:lvl4pPr marL="8776446" indent="0">
              <a:buNone/>
              <a:defRPr sz="6400"/>
            </a:lvl4pPr>
            <a:lvl5pPr marL="11701917" indent="0">
              <a:buNone/>
              <a:defRPr sz="6400"/>
            </a:lvl5pPr>
            <a:lvl6pPr marL="14627394" indent="0">
              <a:buNone/>
              <a:defRPr sz="6400"/>
            </a:lvl6pPr>
            <a:lvl7pPr marL="17552872" indent="0">
              <a:buNone/>
              <a:defRPr sz="6400"/>
            </a:lvl7pPr>
            <a:lvl8pPr marL="20478362" indent="0">
              <a:buNone/>
              <a:defRPr sz="6400"/>
            </a:lvl8pPr>
            <a:lvl9pPr marL="23403840" indent="0">
              <a:buNone/>
              <a:defRPr sz="6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31A02-D8CB-4583-98E0-E0DE1FEB284A}" type="datetimeFigureOut">
              <a:rPr lang="en-US" smtClean="0"/>
              <a:pPr/>
              <a:t>6/17/2021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9BEB57-5E9E-46C4-BD30-9737D56A4EF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35844511"/>
            <a:ext cx="30723840" cy="4231644"/>
          </a:xfrm>
        </p:spPr>
        <p:txBody>
          <a:bodyPr anchor="b"/>
          <a:lstStyle>
            <a:lvl1pPr algn="l">
              <a:defRPr sz="12200" b="1"/>
            </a:lvl1pPr>
          </a:lstStyle>
          <a:p>
            <a:r>
              <a:rPr lang="en-US" smtClean="0"/>
              <a:t>Click to edit Master title style</a:t>
            </a:r>
            <a:endParaRPr lang="en-GB"/>
          </a:p>
        </p:txBody>
      </p:sp>
      <p:sp>
        <p:nvSpPr>
          <p:cNvPr id="3" name="Picture Placeholder 2"/>
          <p:cNvSpPr>
            <a:spLocks noGrp="1"/>
          </p:cNvSpPr>
          <p:nvPr>
            <p:ph type="pic" idx="1"/>
          </p:nvPr>
        </p:nvSpPr>
        <p:spPr>
          <a:xfrm>
            <a:off x="10036813" y="4575371"/>
            <a:ext cx="30723840" cy="30723840"/>
          </a:xfrm>
        </p:spPr>
        <p:txBody>
          <a:bodyPr/>
          <a:lstStyle>
            <a:lvl1pPr marL="0" indent="0">
              <a:buNone/>
              <a:defRPr sz="19900"/>
            </a:lvl1pPr>
            <a:lvl2pPr marL="2925478" indent="0">
              <a:buNone/>
              <a:defRPr sz="17400"/>
            </a:lvl2pPr>
            <a:lvl3pPr marL="5850955" indent="0">
              <a:buNone/>
              <a:defRPr sz="14800"/>
            </a:lvl3pPr>
            <a:lvl4pPr marL="8776446" indent="0">
              <a:buNone/>
              <a:defRPr sz="12200"/>
            </a:lvl4pPr>
            <a:lvl5pPr marL="11701917" indent="0">
              <a:buNone/>
              <a:defRPr sz="12200"/>
            </a:lvl5pPr>
            <a:lvl6pPr marL="14627394" indent="0">
              <a:buNone/>
              <a:defRPr sz="12200"/>
            </a:lvl6pPr>
            <a:lvl7pPr marL="17552872" indent="0">
              <a:buNone/>
              <a:defRPr sz="12200"/>
            </a:lvl7pPr>
            <a:lvl8pPr marL="20478362" indent="0">
              <a:buNone/>
              <a:defRPr sz="12200"/>
            </a:lvl8pPr>
            <a:lvl9pPr marL="23403840" indent="0">
              <a:buNone/>
              <a:defRPr sz="12200"/>
            </a:lvl9pPr>
          </a:lstStyle>
          <a:p>
            <a:endParaRPr lang="en-GB"/>
          </a:p>
        </p:txBody>
      </p:sp>
      <p:sp>
        <p:nvSpPr>
          <p:cNvPr id="4" name="Text Placeholder 3"/>
          <p:cNvSpPr>
            <a:spLocks noGrp="1"/>
          </p:cNvSpPr>
          <p:nvPr>
            <p:ph type="body" sz="half" idx="2"/>
          </p:nvPr>
        </p:nvSpPr>
        <p:spPr>
          <a:xfrm>
            <a:off x="10036813" y="40076151"/>
            <a:ext cx="30723840" cy="6009644"/>
          </a:xfrm>
        </p:spPr>
        <p:txBody>
          <a:bodyPr/>
          <a:lstStyle>
            <a:lvl1pPr marL="0" indent="0">
              <a:buNone/>
              <a:defRPr sz="9000"/>
            </a:lvl1pPr>
            <a:lvl2pPr marL="2925478" indent="0">
              <a:buNone/>
              <a:defRPr sz="7700"/>
            </a:lvl2pPr>
            <a:lvl3pPr marL="5850955" indent="0">
              <a:buNone/>
              <a:defRPr sz="6400"/>
            </a:lvl3pPr>
            <a:lvl4pPr marL="8776446" indent="0">
              <a:buNone/>
              <a:defRPr sz="6400"/>
            </a:lvl4pPr>
            <a:lvl5pPr marL="11701917" indent="0">
              <a:buNone/>
              <a:defRPr sz="6400"/>
            </a:lvl5pPr>
            <a:lvl6pPr marL="14627394" indent="0">
              <a:buNone/>
              <a:defRPr sz="6400"/>
            </a:lvl6pPr>
            <a:lvl7pPr marL="17552872" indent="0">
              <a:buNone/>
              <a:defRPr sz="6400"/>
            </a:lvl7pPr>
            <a:lvl8pPr marL="20478362" indent="0">
              <a:buNone/>
              <a:defRPr sz="6400"/>
            </a:lvl8pPr>
            <a:lvl9pPr marL="23403840" indent="0">
              <a:buNone/>
              <a:defRPr sz="6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931A02-D8CB-4583-98E0-E0DE1FEB284A}" type="datetimeFigureOut">
              <a:rPr lang="en-US" smtClean="0"/>
              <a:pPr/>
              <a:t>6/17/2021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9BEB57-5E9E-46C4-BD30-9737D56A4EF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2050608"/>
            <a:ext cx="46085760" cy="8534400"/>
          </a:xfrm>
          <a:prstGeom prst="rect">
            <a:avLst/>
          </a:prstGeom>
        </p:spPr>
        <p:txBody>
          <a:bodyPr vert="horz" lIns="585092" tIns="292547" rIns="585092" bIns="292547"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2560320" y="11948164"/>
            <a:ext cx="46085760" cy="33793872"/>
          </a:xfrm>
          <a:prstGeom prst="rect">
            <a:avLst/>
          </a:prstGeom>
        </p:spPr>
        <p:txBody>
          <a:bodyPr vert="horz" lIns="585092" tIns="292547" rIns="585092" bIns="2925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2560320" y="47460817"/>
            <a:ext cx="11948160" cy="2726252"/>
          </a:xfrm>
          <a:prstGeom prst="rect">
            <a:avLst/>
          </a:prstGeom>
        </p:spPr>
        <p:txBody>
          <a:bodyPr vert="horz" lIns="585092" tIns="292547" rIns="585092" bIns="292547" rtlCol="0" anchor="ctr"/>
          <a:lstStyle>
            <a:lvl1pPr algn="l">
              <a:defRPr sz="7700">
                <a:solidFill>
                  <a:schemeClr val="tx1">
                    <a:tint val="75000"/>
                  </a:schemeClr>
                </a:solidFill>
              </a:defRPr>
            </a:lvl1pPr>
          </a:lstStyle>
          <a:p>
            <a:fld id="{12931A02-D8CB-4583-98E0-E0DE1FEB284A}" type="datetimeFigureOut">
              <a:rPr lang="en-US" smtClean="0"/>
              <a:pPr/>
              <a:t>6/17/2021</a:t>
            </a:fld>
            <a:endParaRPr lang="en-GB"/>
          </a:p>
        </p:txBody>
      </p:sp>
      <p:sp>
        <p:nvSpPr>
          <p:cNvPr id="5" name="Footer Placeholder 4"/>
          <p:cNvSpPr>
            <a:spLocks noGrp="1"/>
          </p:cNvSpPr>
          <p:nvPr>
            <p:ph type="ftr" sz="quarter" idx="3"/>
          </p:nvPr>
        </p:nvSpPr>
        <p:spPr>
          <a:xfrm>
            <a:off x="17495521" y="47460817"/>
            <a:ext cx="16215360" cy="2726252"/>
          </a:xfrm>
          <a:prstGeom prst="rect">
            <a:avLst/>
          </a:prstGeom>
        </p:spPr>
        <p:txBody>
          <a:bodyPr vert="horz" lIns="585092" tIns="292547" rIns="585092" bIns="292547" rtlCol="0" anchor="ctr"/>
          <a:lstStyle>
            <a:lvl1pPr algn="ctr">
              <a:defRPr sz="7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6697920" y="47460817"/>
            <a:ext cx="11948160" cy="2726252"/>
          </a:xfrm>
          <a:prstGeom prst="rect">
            <a:avLst/>
          </a:prstGeom>
        </p:spPr>
        <p:txBody>
          <a:bodyPr vert="horz" lIns="585092" tIns="292547" rIns="585092" bIns="292547" rtlCol="0" anchor="ctr"/>
          <a:lstStyle>
            <a:lvl1pPr algn="r">
              <a:defRPr sz="7700">
                <a:solidFill>
                  <a:schemeClr val="tx1">
                    <a:tint val="75000"/>
                  </a:schemeClr>
                </a:solidFill>
              </a:defRPr>
            </a:lvl1pPr>
          </a:lstStyle>
          <a:p>
            <a:fld id="{389BEB57-5E9E-46C4-BD30-9737D56A4EF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50955" rtl="0" eaLnBrk="1" latinLnBrk="0" hangingPunct="1">
        <a:spcBef>
          <a:spcPct val="0"/>
        </a:spcBef>
        <a:buNone/>
        <a:defRPr sz="28900" kern="1200">
          <a:solidFill>
            <a:schemeClr val="tx1"/>
          </a:solidFill>
          <a:latin typeface="+mj-lt"/>
          <a:ea typeface="+mj-ea"/>
          <a:cs typeface="+mj-cs"/>
        </a:defRPr>
      </a:lvl1pPr>
    </p:titleStyle>
    <p:bodyStyle>
      <a:lvl1pPr marL="2194110" indent="-2194110" algn="l" defTabSz="5850955" rtl="0" eaLnBrk="1" latinLnBrk="0" hangingPunct="1">
        <a:spcBef>
          <a:spcPct val="20000"/>
        </a:spcBef>
        <a:buFont typeface="Arial" pitchFamily="34" charset="0"/>
        <a:buChar char="•"/>
        <a:defRPr sz="19900" kern="1200">
          <a:solidFill>
            <a:schemeClr val="tx1"/>
          </a:solidFill>
          <a:latin typeface="+mn-lt"/>
          <a:ea typeface="+mn-ea"/>
          <a:cs typeface="+mn-cs"/>
        </a:defRPr>
      </a:lvl1pPr>
      <a:lvl2pPr marL="4753904" indent="-1828433" algn="l" defTabSz="5850955" rtl="0" eaLnBrk="1" latinLnBrk="0" hangingPunct="1">
        <a:spcBef>
          <a:spcPct val="20000"/>
        </a:spcBef>
        <a:buFont typeface="Arial" pitchFamily="34" charset="0"/>
        <a:buChar char="–"/>
        <a:defRPr sz="17400" kern="1200">
          <a:solidFill>
            <a:schemeClr val="tx1"/>
          </a:solidFill>
          <a:latin typeface="+mn-lt"/>
          <a:ea typeface="+mn-ea"/>
          <a:cs typeface="+mn-cs"/>
        </a:defRPr>
      </a:lvl2pPr>
      <a:lvl3pPr marL="7313703" indent="-1462736" algn="l" defTabSz="5850955" rtl="0" eaLnBrk="1" latinLnBrk="0" hangingPunct="1">
        <a:spcBef>
          <a:spcPct val="20000"/>
        </a:spcBef>
        <a:buFont typeface="Arial" pitchFamily="34" charset="0"/>
        <a:buChar char="•"/>
        <a:defRPr sz="14800" kern="1200">
          <a:solidFill>
            <a:schemeClr val="tx1"/>
          </a:solidFill>
          <a:latin typeface="+mn-lt"/>
          <a:ea typeface="+mn-ea"/>
          <a:cs typeface="+mn-cs"/>
        </a:defRPr>
      </a:lvl3pPr>
      <a:lvl4pPr marL="10239182" indent="-1462736" algn="l" defTabSz="5850955" rtl="0" eaLnBrk="1" latinLnBrk="0" hangingPunct="1">
        <a:spcBef>
          <a:spcPct val="20000"/>
        </a:spcBef>
        <a:buFont typeface="Arial" pitchFamily="34" charset="0"/>
        <a:buChar char="–"/>
        <a:defRPr sz="12200" kern="1200">
          <a:solidFill>
            <a:schemeClr val="tx1"/>
          </a:solidFill>
          <a:latin typeface="+mn-lt"/>
          <a:ea typeface="+mn-ea"/>
          <a:cs typeface="+mn-cs"/>
        </a:defRPr>
      </a:lvl4pPr>
      <a:lvl5pPr marL="13164658" indent="-1462736" algn="l" defTabSz="5850955" rtl="0" eaLnBrk="1" latinLnBrk="0" hangingPunct="1">
        <a:spcBef>
          <a:spcPct val="20000"/>
        </a:spcBef>
        <a:buFont typeface="Arial" pitchFamily="34" charset="0"/>
        <a:buChar char="»"/>
        <a:defRPr sz="12200" kern="1200">
          <a:solidFill>
            <a:schemeClr val="tx1"/>
          </a:solidFill>
          <a:latin typeface="+mn-lt"/>
          <a:ea typeface="+mn-ea"/>
          <a:cs typeface="+mn-cs"/>
        </a:defRPr>
      </a:lvl5pPr>
      <a:lvl6pPr marL="16090136" indent="-1462736" algn="l" defTabSz="5850955" rtl="0" eaLnBrk="1" latinLnBrk="0" hangingPunct="1">
        <a:spcBef>
          <a:spcPct val="20000"/>
        </a:spcBef>
        <a:buFont typeface="Arial" pitchFamily="34" charset="0"/>
        <a:buChar char="•"/>
        <a:defRPr sz="12200" kern="1200">
          <a:solidFill>
            <a:schemeClr val="tx1"/>
          </a:solidFill>
          <a:latin typeface="+mn-lt"/>
          <a:ea typeface="+mn-ea"/>
          <a:cs typeface="+mn-cs"/>
        </a:defRPr>
      </a:lvl6pPr>
      <a:lvl7pPr marL="19015626" indent="-1462736" algn="l" defTabSz="5850955" rtl="0" eaLnBrk="1" latinLnBrk="0" hangingPunct="1">
        <a:spcBef>
          <a:spcPct val="20000"/>
        </a:spcBef>
        <a:buFont typeface="Arial" pitchFamily="34" charset="0"/>
        <a:buChar char="•"/>
        <a:defRPr sz="12200" kern="1200">
          <a:solidFill>
            <a:schemeClr val="tx1"/>
          </a:solidFill>
          <a:latin typeface="+mn-lt"/>
          <a:ea typeface="+mn-ea"/>
          <a:cs typeface="+mn-cs"/>
        </a:defRPr>
      </a:lvl7pPr>
      <a:lvl8pPr marL="21941104" indent="-1462736" algn="l" defTabSz="5850955" rtl="0" eaLnBrk="1" latinLnBrk="0" hangingPunct="1">
        <a:spcBef>
          <a:spcPct val="20000"/>
        </a:spcBef>
        <a:buFont typeface="Arial" pitchFamily="34" charset="0"/>
        <a:buChar char="•"/>
        <a:defRPr sz="12200" kern="1200">
          <a:solidFill>
            <a:schemeClr val="tx1"/>
          </a:solidFill>
          <a:latin typeface="+mn-lt"/>
          <a:ea typeface="+mn-ea"/>
          <a:cs typeface="+mn-cs"/>
        </a:defRPr>
      </a:lvl8pPr>
      <a:lvl9pPr marL="24866575" indent="-1462736" algn="l" defTabSz="5850955" rtl="0" eaLnBrk="1" latinLnBrk="0" hangingPunct="1">
        <a:spcBef>
          <a:spcPct val="20000"/>
        </a:spcBef>
        <a:buFont typeface="Arial" pitchFamily="34" charset="0"/>
        <a:buChar char="•"/>
        <a:defRPr sz="12200" kern="1200">
          <a:solidFill>
            <a:schemeClr val="tx1"/>
          </a:solidFill>
          <a:latin typeface="+mn-lt"/>
          <a:ea typeface="+mn-ea"/>
          <a:cs typeface="+mn-cs"/>
        </a:defRPr>
      </a:lvl9pPr>
    </p:bodyStyle>
    <p:otherStyle>
      <a:defPPr>
        <a:defRPr lang="en-US"/>
      </a:defPPr>
      <a:lvl1pPr marL="0" algn="l" defTabSz="5850955" rtl="0" eaLnBrk="1" latinLnBrk="0" hangingPunct="1">
        <a:defRPr sz="11000" kern="1200">
          <a:solidFill>
            <a:schemeClr val="tx1"/>
          </a:solidFill>
          <a:latin typeface="+mn-lt"/>
          <a:ea typeface="+mn-ea"/>
          <a:cs typeface="+mn-cs"/>
        </a:defRPr>
      </a:lvl1pPr>
      <a:lvl2pPr marL="2925478" algn="l" defTabSz="5850955" rtl="0" eaLnBrk="1" latinLnBrk="0" hangingPunct="1">
        <a:defRPr sz="11000" kern="1200">
          <a:solidFill>
            <a:schemeClr val="tx1"/>
          </a:solidFill>
          <a:latin typeface="+mn-lt"/>
          <a:ea typeface="+mn-ea"/>
          <a:cs typeface="+mn-cs"/>
        </a:defRPr>
      </a:lvl2pPr>
      <a:lvl3pPr marL="5850955" algn="l" defTabSz="5850955" rtl="0" eaLnBrk="1" latinLnBrk="0" hangingPunct="1">
        <a:defRPr sz="11000" kern="1200">
          <a:solidFill>
            <a:schemeClr val="tx1"/>
          </a:solidFill>
          <a:latin typeface="+mn-lt"/>
          <a:ea typeface="+mn-ea"/>
          <a:cs typeface="+mn-cs"/>
        </a:defRPr>
      </a:lvl3pPr>
      <a:lvl4pPr marL="8776446" algn="l" defTabSz="5850955" rtl="0" eaLnBrk="1" latinLnBrk="0" hangingPunct="1">
        <a:defRPr sz="11000" kern="1200">
          <a:solidFill>
            <a:schemeClr val="tx1"/>
          </a:solidFill>
          <a:latin typeface="+mn-lt"/>
          <a:ea typeface="+mn-ea"/>
          <a:cs typeface="+mn-cs"/>
        </a:defRPr>
      </a:lvl4pPr>
      <a:lvl5pPr marL="11701917" algn="l" defTabSz="5850955" rtl="0" eaLnBrk="1" latinLnBrk="0" hangingPunct="1">
        <a:defRPr sz="11000" kern="1200">
          <a:solidFill>
            <a:schemeClr val="tx1"/>
          </a:solidFill>
          <a:latin typeface="+mn-lt"/>
          <a:ea typeface="+mn-ea"/>
          <a:cs typeface="+mn-cs"/>
        </a:defRPr>
      </a:lvl5pPr>
      <a:lvl6pPr marL="14627394" algn="l" defTabSz="5850955" rtl="0" eaLnBrk="1" latinLnBrk="0" hangingPunct="1">
        <a:defRPr sz="11000" kern="1200">
          <a:solidFill>
            <a:schemeClr val="tx1"/>
          </a:solidFill>
          <a:latin typeface="+mn-lt"/>
          <a:ea typeface="+mn-ea"/>
          <a:cs typeface="+mn-cs"/>
        </a:defRPr>
      </a:lvl6pPr>
      <a:lvl7pPr marL="17552872" algn="l" defTabSz="5850955" rtl="0" eaLnBrk="1" latinLnBrk="0" hangingPunct="1">
        <a:defRPr sz="11000" kern="1200">
          <a:solidFill>
            <a:schemeClr val="tx1"/>
          </a:solidFill>
          <a:latin typeface="+mn-lt"/>
          <a:ea typeface="+mn-ea"/>
          <a:cs typeface="+mn-cs"/>
        </a:defRPr>
      </a:lvl7pPr>
      <a:lvl8pPr marL="20478362" algn="l" defTabSz="5850955" rtl="0" eaLnBrk="1" latinLnBrk="0" hangingPunct="1">
        <a:defRPr sz="11000" kern="1200">
          <a:solidFill>
            <a:schemeClr val="tx1"/>
          </a:solidFill>
          <a:latin typeface="+mn-lt"/>
          <a:ea typeface="+mn-ea"/>
          <a:cs typeface="+mn-cs"/>
        </a:defRPr>
      </a:lvl8pPr>
      <a:lvl9pPr marL="23403840" algn="l" defTabSz="5850955" rtl="0" eaLnBrk="1" latinLnBrk="0" hangingPunct="1">
        <a:defRPr sz="1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3"/>
          <a:srcRect/>
          <a:stretch>
            <a:fillRect/>
          </a:stretch>
        </p:blipFill>
        <p:spPr bwMode="auto">
          <a:xfrm>
            <a:off x="29675166" y="28965143"/>
            <a:ext cx="11001452" cy="5567808"/>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a:srcRect/>
          <a:stretch>
            <a:fillRect/>
          </a:stretch>
        </p:blipFill>
        <p:spPr bwMode="auto">
          <a:xfrm>
            <a:off x="27389150" y="25173462"/>
            <a:ext cx="9679841" cy="4787456"/>
          </a:xfrm>
          <a:prstGeom prst="rect">
            <a:avLst/>
          </a:prstGeom>
          <a:noFill/>
          <a:ln w="9525">
            <a:noFill/>
            <a:miter lim="800000"/>
            <a:headEnd/>
            <a:tailEnd/>
          </a:ln>
          <a:effectLst/>
        </p:spPr>
      </p:pic>
      <p:pic>
        <p:nvPicPr>
          <p:cNvPr id="2" name="Picture 2"/>
          <p:cNvPicPr>
            <a:picLocks noChangeAspect="1" noChangeArrowheads="1"/>
          </p:cNvPicPr>
          <p:nvPr/>
        </p:nvPicPr>
        <p:blipFill>
          <a:blip r:embed="rId5"/>
          <a:srcRect/>
          <a:stretch>
            <a:fillRect/>
          </a:stretch>
        </p:blipFill>
        <p:spPr bwMode="auto">
          <a:xfrm>
            <a:off x="1171404" y="13815938"/>
            <a:ext cx="6429412" cy="6429412"/>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b="33735"/>
          <a:stretch>
            <a:fillRect/>
          </a:stretch>
        </p:blipFill>
        <p:spPr bwMode="auto">
          <a:xfrm>
            <a:off x="6743568" y="24888820"/>
            <a:ext cx="15682891" cy="5072098"/>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1457155" y="43677015"/>
            <a:ext cx="19574013" cy="6699034"/>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27246274" y="10629845"/>
            <a:ext cx="11687292" cy="6500858"/>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a:srcRect/>
          <a:stretch>
            <a:fillRect/>
          </a:stretch>
        </p:blipFill>
        <p:spPr bwMode="auto">
          <a:xfrm>
            <a:off x="39176420" y="10615237"/>
            <a:ext cx="11229132" cy="6580758"/>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a:srcRect/>
          <a:stretch>
            <a:fillRect/>
          </a:stretch>
        </p:blipFill>
        <p:spPr bwMode="auto">
          <a:xfrm>
            <a:off x="38676354" y="24384373"/>
            <a:ext cx="9691741" cy="5147917"/>
          </a:xfrm>
          <a:prstGeom prst="rect">
            <a:avLst/>
          </a:prstGeom>
          <a:noFill/>
          <a:ln w="9525">
            <a:noFill/>
            <a:miter lim="800000"/>
            <a:headEnd/>
            <a:tailEnd/>
          </a:ln>
          <a:effectLst/>
        </p:spPr>
      </p:pic>
      <p:sp>
        <p:nvSpPr>
          <p:cNvPr id="16" name="Title 1"/>
          <p:cNvSpPr txBox="1">
            <a:spLocks/>
          </p:cNvSpPr>
          <p:nvPr/>
        </p:nvSpPr>
        <p:spPr>
          <a:xfrm>
            <a:off x="142874" y="214307"/>
            <a:ext cx="51063526" cy="3028799"/>
          </a:xfrm>
          <a:prstGeom prst="rect">
            <a:avLst/>
          </a:prstGeom>
        </p:spPr>
        <p:txBody>
          <a:bodyPr vert="horz" lIns="585092" tIns="292547" rIns="585092" bIns="292547" rtlCol="0" anchor="ctr">
            <a:noAutofit/>
          </a:bodyPr>
          <a:lstStyle/>
          <a:p>
            <a:pPr algn="ctr">
              <a:spcBef>
                <a:spcPct val="0"/>
              </a:spcBef>
            </a:pPr>
            <a:r>
              <a:rPr lang="en-GB" sz="8500" b="1" dirty="0">
                <a:latin typeface="Times New Roman" pitchFamily="18" charset="0"/>
                <a:cs typeface="Times New Roman" pitchFamily="18" charset="0"/>
              </a:rPr>
              <a:t>Combined Ground Magnetic and Very Low Frequency Electromagnetic (VLF-EM) Investigations for Gold Exploration around </a:t>
            </a:r>
            <a:r>
              <a:rPr lang="en-GB" sz="8500" b="1" dirty="0" err="1">
                <a:latin typeface="Times New Roman" pitchFamily="18" charset="0"/>
                <a:cs typeface="Times New Roman" pitchFamily="18" charset="0"/>
              </a:rPr>
              <a:t>Ihale</a:t>
            </a:r>
            <a:r>
              <a:rPr lang="en-GB" sz="8500" b="1" dirty="0">
                <a:latin typeface="Times New Roman" pitchFamily="18" charset="0"/>
                <a:cs typeface="Times New Roman" pitchFamily="18" charset="0"/>
              </a:rPr>
              <a:t> in </a:t>
            </a:r>
            <a:r>
              <a:rPr lang="en-GB" sz="8500" b="1" dirty="0" err="1">
                <a:latin typeface="Times New Roman" pitchFamily="18" charset="0"/>
                <a:cs typeface="Times New Roman" pitchFamily="18" charset="0"/>
              </a:rPr>
              <a:t>Bunnu-Kabba</a:t>
            </a:r>
            <a:r>
              <a:rPr lang="en-GB" sz="8500" b="1" dirty="0">
                <a:latin typeface="Times New Roman" pitchFamily="18" charset="0"/>
                <a:cs typeface="Times New Roman" pitchFamily="18" charset="0"/>
              </a:rPr>
              <a:t> Area of </a:t>
            </a:r>
            <a:r>
              <a:rPr lang="en-GB" sz="8500" b="1" dirty="0" err="1">
                <a:latin typeface="Times New Roman" pitchFamily="18" charset="0"/>
                <a:cs typeface="Times New Roman" pitchFamily="18" charset="0"/>
              </a:rPr>
              <a:t>Kogi</a:t>
            </a:r>
            <a:r>
              <a:rPr lang="en-GB" sz="8500" b="1" dirty="0">
                <a:latin typeface="Times New Roman" pitchFamily="18" charset="0"/>
                <a:cs typeface="Times New Roman" pitchFamily="18" charset="0"/>
              </a:rPr>
              <a:t>, north-central Nigeria</a:t>
            </a:r>
          </a:p>
          <a:p>
            <a:pPr marL="0" marR="0" lvl="0" indent="0" algn="just" defTabSz="5850955" rtl="0" eaLnBrk="1" fontAlgn="auto" latinLnBrk="0" hangingPunct="1">
              <a:lnSpc>
                <a:spcPct val="100000"/>
              </a:lnSpc>
              <a:spcBef>
                <a:spcPct val="0"/>
              </a:spcBef>
              <a:spcAft>
                <a:spcPts val="0"/>
              </a:spcAft>
              <a:buClrTx/>
              <a:buSzTx/>
              <a:buFontTx/>
              <a:buNone/>
              <a:tabLst/>
              <a:defRPr/>
            </a:pPr>
            <a:endParaRPr kumimoji="0" lang="en-GB" sz="85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
        <p:nvSpPr>
          <p:cNvPr id="18" name="Subtitle 2"/>
          <p:cNvSpPr>
            <a:spLocks noGrp="1"/>
          </p:cNvSpPr>
          <p:nvPr>
            <p:ph type="subTitle" idx="1"/>
          </p:nvPr>
        </p:nvSpPr>
        <p:spPr>
          <a:xfrm>
            <a:off x="14530310" y="2314412"/>
            <a:ext cx="22217218" cy="2571768"/>
          </a:xfrm>
        </p:spPr>
        <p:txBody>
          <a:bodyPr rtlCol="0">
            <a:noAutofit/>
          </a:bodyPr>
          <a:lstStyle/>
          <a:p>
            <a:pPr algn="just" eaLnBrk="1" fontAlgn="auto" hangingPunct="1">
              <a:spcAft>
                <a:spcPts val="0"/>
              </a:spcAft>
              <a:buFont typeface="Arial" panose="020B0604020202020204" pitchFamily="34" charset="0"/>
              <a:buNone/>
              <a:defRPr/>
            </a:pPr>
            <a:r>
              <a:rPr lang="en-GB" sz="6500" b="1" dirty="0" smtClean="0">
                <a:solidFill>
                  <a:schemeClr val="tx2"/>
                </a:solidFill>
                <a:latin typeface="Times New Roman" pitchFamily="18" charset="0"/>
                <a:cs typeface="Times New Roman" pitchFamily="18" charset="0"/>
              </a:rPr>
              <a:t>Olawale Olakunle Osinowo &amp; Michael </a:t>
            </a:r>
            <a:r>
              <a:rPr lang="en-GB" sz="6500" b="1" dirty="0" err="1" smtClean="0">
                <a:solidFill>
                  <a:schemeClr val="tx2"/>
                </a:solidFill>
                <a:latin typeface="Times New Roman" pitchFamily="18" charset="0"/>
                <a:cs typeface="Times New Roman" pitchFamily="18" charset="0"/>
              </a:rPr>
              <a:t>Oluwaseyi</a:t>
            </a:r>
            <a:r>
              <a:rPr lang="en-GB" sz="6500" b="1" dirty="0" smtClean="0">
                <a:solidFill>
                  <a:schemeClr val="tx2"/>
                </a:solidFill>
                <a:latin typeface="Times New Roman" pitchFamily="18" charset="0"/>
                <a:cs typeface="Times New Roman" pitchFamily="18" charset="0"/>
              </a:rPr>
              <a:t> </a:t>
            </a:r>
            <a:r>
              <a:rPr lang="en-GB" sz="6500" b="1" dirty="0" err="1" smtClean="0">
                <a:solidFill>
                  <a:schemeClr val="tx2"/>
                </a:solidFill>
                <a:latin typeface="Times New Roman" pitchFamily="18" charset="0"/>
                <a:cs typeface="Times New Roman" pitchFamily="18" charset="0"/>
              </a:rPr>
              <a:t>Falufosi</a:t>
            </a:r>
            <a:endParaRPr lang="en-GB" sz="6500" b="1" dirty="0" smtClean="0">
              <a:solidFill>
                <a:schemeClr val="tx2"/>
              </a:solidFill>
              <a:latin typeface="Times New Roman" pitchFamily="18" charset="0"/>
              <a:cs typeface="Times New Roman" pitchFamily="18" charset="0"/>
            </a:endParaRPr>
          </a:p>
          <a:p>
            <a:pPr algn="just" eaLnBrk="1" fontAlgn="auto" hangingPunct="1">
              <a:spcAft>
                <a:spcPts val="0"/>
              </a:spcAft>
              <a:buFont typeface="Arial" panose="020B0604020202020204" pitchFamily="34" charset="0"/>
              <a:buNone/>
              <a:defRPr/>
            </a:pPr>
            <a:r>
              <a:rPr lang="en-GB" sz="6000" b="1" dirty="0" smtClean="0">
                <a:solidFill>
                  <a:schemeClr val="tx2"/>
                </a:solidFill>
                <a:latin typeface="Times New Roman" pitchFamily="18" charset="0"/>
                <a:cs typeface="Times New Roman" pitchFamily="18" charset="0"/>
              </a:rPr>
              <a:t>Department of Geology, University of Ibadan, Ibadan, Nigeria</a:t>
            </a:r>
          </a:p>
        </p:txBody>
      </p:sp>
      <p:pic>
        <p:nvPicPr>
          <p:cNvPr id="3" name="Picture 3"/>
          <p:cNvPicPr>
            <a:picLocks noChangeAspect="1" noChangeArrowheads="1"/>
          </p:cNvPicPr>
          <p:nvPr/>
        </p:nvPicPr>
        <p:blipFill>
          <a:blip r:embed="rId11"/>
          <a:srcRect/>
          <a:stretch>
            <a:fillRect/>
          </a:stretch>
        </p:blipFill>
        <p:spPr bwMode="auto">
          <a:xfrm>
            <a:off x="9172460" y="14887500"/>
            <a:ext cx="6611330" cy="4952116"/>
          </a:xfrm>
          <a:prstGeom prst="rect">
            <a:avLst/>
          </a:prstGeom>
          <a:noFill/>
          <a:ln w="9525">
            <a:noFill/>
            <a:miter lim="800000"/>
            <a:headEnd/>
            <a:tailEnd/>
          </a:ln>
          <a:effectLst/>
        </p:spPr>
      </p:pic>
      <p:pic>
        <p:nvPicPr>
          <p:cNvPr id="5" name="Picture 5"/>
          <p:cNvPicPr>
            <a:picLocks noChangeAspect="1" noChangeArrowheads="1"/>
          </p:cNvPicPr>
          <p:nvPr/>
        </p:nvPicPr>
        <p:blipFill>
          <a:blip r:embed="rId12"/>
          <a:srcRect/>
          <a:stretch>
            <a:fillRect/>
          </a:stretch>
        </p:blipFill>
        <p:spPr bwMode="auto">
          <a:xfrm>
            <a:off x="18680627" y="14744624"/>
            <a:ext cx="7208325" cy="4929222"/>
          </a:xfrm>
          <a:prstGeom prst="rect">
            <a:avLst/>
          </a:prstGeom>
          <a:noFill/>
          <a:ln w="9525">
            <a:noFill/>
            <a:miter lim="800000"/>
            <a:headEnd/>
            <a:tailEnd/>
          </a:ln>
          <a:effectLst/>
        </p:spPr>
      </p:pic>
      <p:sp>
        <p:nvSpPr>
          <p:cNvPr id="17" name="TextBox 16"/>
          <p:cNvSpPr txBox="1"/>
          <p:nvPr/>
        </p:nvSpPr>
        <p:spPr>
          <a:xfrm>
            <a:off x="1028528" y="4975965"/>
            <a:ext cx="25574804" cy="10125849"/>
          </a:xfrm>
          <a:prstGeom prst="rect">
            <a:avLst/>
          </a:prstGeom>
          <a:noFill/>
        </p:spPr>
        <p:txBody>
          <a:bodyPr wrap="square" rtlCol="0">
            <a:spAutoFit/>
          </a:bodyPr>
          <a:lstStyle/>
          <a:p>
            <a:pPr algn="ctr"/>
            <a:r>
              <a:rPr lang="en-GB" sz="6000" b="1" dirty="0" smtClean="0">
                <a:latin typeface="Times New Roman" pitchFamily="18" charset="0"/>
                <a:cs typeface="Times New Roman" pitchFamily="18" charset="0"/>
              </a:rPr>
              <a:t>Introduction</a:t>
            </a:r>
          </a:p>
          <a:p>
            <a:pPr algn="just"/>
            <a:r>
              <a:rPr lang="en-GB" sz="5000" b="1" dirty="0" smtClean="0">
                <a:latin typeface="Times New Roman" pitchFamily="18" charset="0"/>
                <a:cs typeface="Times New Roman" pitchFamily="18" charset="0"/>
              </a:rPr>
              <a:t>The all time high demand and the rising price of gold as a precious metal has engendered the rush for gold in </a:t>
            </a:r>
            <a:r>
              <a:rPr lang="en-GB" sz="5000" b="1" dirty="0" err="1" smtClean="0">
                <a:latin typeface="Times New Roman" pitchFamily="18" charset="0"/>
                <a:cs typeface="Times New Roman" pitchFamily="18" charset="0"/>
              </a:rPr>
              <a:t>Ihale</a:t>
            </a:r>
            <a:r>
              <a:rPr lang="en-GB" sz="5000" b="1" dirty="0" smtClean="0">
                <a:latin typeface="Times New Roman" pitchFamily="18" charset="0"/>
                <a:cs typeface="Times New Roman" pitchFamily="18" charset="0"/>
              </a:rPr>
              <a:t> and environ in </a:t>
            </a:r>
            <a:r>
              <a:rPr lang="en-GB" sz="5000" b="1" dirty="0" err="1" smtClean="0">
                <a:latin typeface="Times New Roman" pitchFamily="18" charset="0"/>
                <a:cs typeface="Times New Roman" pitchFamily="18" charset="0"/>
              </a:rPr>
              <a:t>Bunnu</a:t>
            </a:r>
            <a:r>
              <a:rPr lang="en-GB" sz="5000" b="1" dirty="0" smtClean="0">
                <a:latin typeface="Times New Roman" pitchFamily="18" charset="0"/>
                <a:cs typeface="Times New Roman" pitchFamily="18" charset="0"/>
              </a:rPr>
              <a:t> – </a:t>
            </a:r>
            <a:r>
              <a:rPr lang="en-GB" sz="5000" b="1" dirty="0" err="1" smtClean="0">
                <a:latin typeface="Times New Roman" pitchFamily="18" charset="0"/>
                <a:cs typeface="Times New Roman" pitchFamily="18" charset="0"/>
              </a:rPr>
              <a:t>Kabba</a:t>
            </a:r>
            <a:r>
              <a:rPr lang="en-GB" sz="5000" b="1" dirty="0" smtClean="0">
                <a:latin typeface="Times New Roman" pitchFamily="18" charset="0"/>
                <a:cs typeface="Times New Roman" pitchFamily="18" charset="0"/>
              </a:rPr>
              <a:t> area of </a:t>
            </a:r>
            <a:r>
              <a:rPr lang="en-GB" sz="5000" b="1" dirty="0" err="1" smtClean="0">
                <a:latin typeface="Times New Roman" pitchFamily="18" charset="0"/>
                <a:cs typeface="Times New Roman" pitchFamily="18" charset="0"/>
              </a:rPr>
              <a:t>Kogi</a:t>
            </a:r>
            <a:r>
              <a:rPr lang="en-GB" sz="5000" b="1" dirty="0" smtClean="0">
                <a:latin typeface="Times New Roman" pitchFamily="18" charset="0"/>
                <a:cs typeface="Times New Roman" pitchFamily="18" charset="0"/>
              </a:rPr>
              <a:t>, north-central Nigeria, where due to the dearth of geological and geophysical subsurface data, exploitation of the precious resource has been left in the hands low skilled artisanal miners. </a:t>
            </a:r>
          </a:p>
          <a:p>
            <a:pPr algn="just"/>
            <a:endParaRPr lang="en-GB" sz="1600" b="1" dirty="0" smtClean="0">
              <a:latin typeface="Times New Roman" pitchFamily="18" charset="0"/>
              <a:cs typeface="Times New Roman" pitchFamily="18" charset="0"/>
            </a:endParaRPr>
          </a:p>
          <a:p>
            <a:pPr algn="ctr"/>
            <a:r>
              <a:rPr lang="en-GB" sz="6000" b="1" dirty="0" smtClean="0">
                <a:latin typeface="Times New Roman" pitchFamily="18" charset="0"/>
                <a:cs typeface="Times New Roman" pitchFamily="18" charset="0"/>
              </a:rPr>
              <a:t>Methodology</a:t>
            </a:r>
          </a:p>
          <a:p>
            <a:pPr algn="just"/>
            <a:r>
              <a:rPr lang="en-GB" sz="5000" b="1" dirty="0" smtClean="0">
                <a:latin typeface="Times New Roman" pitchFamily="18" charset="0"/>
                <a:cs typeface="Times New Roman" pitchFamily="18" charset="0"/>
              </a:rPr>
              <a:t>Magnetic and Very Low Electromagnetic (VLF-EM) geophysical techniques were integrated to probe the subsurface. Ground magnetic measurements were taken using proton-precession magnetometer which measured the Total Magnetic Intensity data (TMI) in </a:t>
            </a:r>
            <a:r>
              <a:rPr lang="en-GB" sz="5000" b="1" dirty="0" err="1" smtClean="0">
                <a:latin typeface="Times New Roman" pitchFamily="18" charset="0"/>
                <a:cs typeface="Times New Roman" pitchFamily="18" charset="0"/>
              </a:rPr>
              <a:t>nanotesla</a:t>
            </a:r>
            <a:r>
              <a:rPr lang="en-GB" sz="5000" b="1" dirty="0" smtClean="0">
                <a:latin typeface="Times New Roman" pitchFamily="18" charset="0"/>
                <a:cs typeface="Times New Roman" pitchFamily="18" charset="0"/>
              </a:rPr>
              <a:t> (</a:t>
            </a:r>
            <a:r>
              <a:rPr lang="en-GB" sz="5000" b="1" dirty="0" err="1" smtClean="0">
                <a:latin typeface="Times New Roman" pitchFamily="18" charset="0"/>
                <a:cs typeface="Times New Roman" pitchFamily="18" charset="0"/>
              </a:rPr>
              <a:t>nT</a:t>
            </a:r>
            <a:r>
              <a:rPr lang="en-GB" sz="5000" b="1" dirty="0" smtClean="0">
                <a:latin typeface="Times New Roman" pitchFamily="18" charset="0"/>
                <a:cs typeface="Times New Roman" pitchFamily="18" charset="0"/>
              </a:rPr>
              <a:t>). ABEM WADI VLF-EM meter was employed to measure terrain conductivity by determining the ratio of the real (Re) to the imaginary (</a:t>
            </a:r>
            <a:r>
              <a:rPr lang="en-GB" sz="5000" b="1" dirty="0" err="1" smtClean="0">
                <a:latin typeface="Times New Roman" pitchFamily="18" charset="0"/>
                <a:cs typeface="Times New Roman" pitchFamily="18" charset="0"/>
              </a:rPr>
              <a:t>Im</a:t>
            </a:r>
            <a:r>
              <a:rPr lang="en-GB" sz="5000" b="1" dirty="0" smtClean="0">
                <a:latin typeface="Times New Roman" pitchFamily="18" charset="0"/>
                <a:cs typeface="Times New Roman" pitchFamily="18" charset="0"/>
              </a:rPr>
              <a:t>) components of the propagating  time varying low frequency (15-25 Hz) primary (Hp) and secondary (Hs) EM fields (Ogilvy and Lee, 1991).</a:t>
            </a:r>
            <a:r>
              <a:rPr lang="en-GB" sz="5000" b="1" baseline="30000" dirty="0" smtClean="0">
                <a:latin typeface="Times New Roman" pitchFamily="18" charset="0"/>
                <a:cs typeface="Times New Roman" pitchFamily="18" charset="0"/>
              </a:rPr>
              <a:t> </a:t>
            </a:r>
            <a:r>
              <a:rPr lang="en-GB" sz="5000" b="1" dirty="0" smtClean="0">
                <a:latin typeface="Times New Roman" pitchFamily="18" charset="0"/>
                <a:cs typeface="Times New Roman" pitchFamily="18" charset="0"/>
              </a:rPr>
              <a:t> </a:t>
            </a:r>
          </a:p>
        </p:txBody>
      </p:sp>
      <p:sp>
        <p:nvSpPr>
          <p:cNvPr id="20" name="TextBox 19"/>
          <p:cNvSpPr txBox="1"/>
          <p:nvPr/>
        </p:nvSpPr>
        <p:spPr>
          <a:xfrm>
            <a:off x="885652" y="29960918"/>
            <a:ext cx="24431796" cy="9325630"/>
          </a:xfrm>
          <a:prstGeom prst="rect">
            <a:avLst/>
          </a:prstGeom>
          <a:noFill/>
        </p:spPr>
        <p:txBody>
          <a:bodyPr wrap="square" rtlCol="0">
            <a:spAutoFit/>
          </a:bodyPr>
          <a:lstStyle/>
          <a:p>
            <a:pPr algn="just"/>
            <a:r>
              <a:rPr lang="en-GB" sz="5000" b="1" i="1" dirty="0" smtClean="0">
                <a:latin typeface="Times New Roman" pitchFamily="18" charset="0"/>
                <a:cs typeface="Times New Roman" pitchFamily="18" charset="0"/>
              </a:rPr>
              <a:t>Data Processing</a:t>
            </a:r>
            <a:endParaRPr lang="en-GB" sz="5000" b="1" dirty="0" smtClean="0">
              <a:latin typeface="Times New Roman" pitchFamily="18" charset="0"/>
              <a:cs typeface="Times New Roman" pitchFamily="18" charset="0"/>
            </a:endParaRPr>
          </a:p>
          <a:p>
            <a:pPr algn="just"/>
            <a:r>
              <a:rPr lang="en-GB" sz="5000" b="1" dirty="0" smtClean="0">
                <a:latin typeface="Times New Roman" pitchFamily="18" charset="0"/>
                <a:cs typeface="Times New Roman" pitchFamily="18" charset="0"/>
              </a:rPr>
              <a:t>The resultant TMI data were filtered to remove out ranged, especially high frequency cultural noise. Low pass </a:t>
            </a:r>
            <a:r>
              <a:rPr lang="en-GB" sz="5000" b="1" dirty="0" err="1" smtClean="0">
                <a:latin typeface="Times New Roman" pitchFamily="18" charset="0"/>
                <a:cs typeface="Times New Roman" pitchFamily="18" charset="0"/>
              </a:rPr>
              <a:t>Guassian</a:t>
            </a:r>
            <a:r>
              <a:rPr lang="en-GB" sz="5000" b="1" dirty="0" smtClean="0">
                <a:latin typeface="Times New Roman" pitchFamily="18" charset="0"/>
                <a:cs typeface="Times New Roman" pitchFamily="18" charset="0"/>
              </a:rPr>
              <a:t> filter was applied to remove the regional and ambient field effects. The residual magnetic data were further reduced to pole at low latitude to simply anomalies and make magnetic anomalies lie symmetrically over the causative sources (Keating and  </a:t>
            </a:r>
            <a:r>
              <a:rPr lang="en-GB" sz="5000" b="1" dirty="0" err="1" smtClean="0">
                <a:latin typeface="Times New Roman" pitchFamily="18" charset="0"/>
                <a:cs typeface="Times New Roman" pitchFamily="18" charset="0"/>
              </a:rPr>
              <a:t>Zerbo</a:t>
            </a:r>
            <a:r>
              <a:rPr lang="en-GB" sz="5000" b="1" dirty="0" smtClean="0">
                <a:latin typeface="Times New Roman" pitchFamily="18" charset="0"/>
                <a:cs typeface="Times New Roman" pitchFamily="18" charset="0"/>
              </a:rPr>
              <a:t>, 1996). </a:t>
            </a:r>
          </a:p>
          <a:p>
            <a:pPr algn="just"/>
            <a:endParaRPr lang="en-GB" sz="5000" b="1" dirty="0" smtClean="0">
              <a:latin typeface="Times New Roman" pitchFamily="18" charset="0"/>
              <a:cs typeface="Times New Roman" pitchFamily="18" charset="0"/>
            </a:endParaRPr>
          </a:p>
          <a:p>
            <a:pPr algn="just"/>
            <a:r>
              <a:rPr lang="en-GB" sz="5000" b="1" dirty="0" smtClean="0">
                <a:latin typeface="Times New Roman" pitchFamily="18" charset="0"/>
                <a:cs typeface="Times New Roman" pitchFamily="18" charset="0"/>
              </a:rPr>
              <a:t>The VLF-EM data were subjected to Fraser (1969) filtering to generate the filtered equivalent of the raw real and the imaginary components. The filtered data were subsequently subjected to </a:t>
            </a:r>
            <a:r>
              <a:rPr lang="en-GB" sz="5000" b="1" dirty="0" err="1" smtClean="0">
                <a:latin typeface="Times New Roman" pitchFamily="18" charset="0"/>
                <a:cs typeface="Times New Roman" pitchFamily="18" charset="0"/>
              </a:rPr>
              <a:t>Karous</a:t>
            </a:r>
            <a:r>
              <a:rPr lang="en-GB" sz="5000" b="1" dirty="0" smtClean="0">
                <a:latin typeface="Times New Roman" pitchFamily="18" charset="0"/>
                <a:cs typeface="Times New Roman" pitchFamily="18" charset="0"/>
              </a:rPr>
              <a:t> and </a:t>
            </a:r>
            <a:r>
              <a:rPr lang="en-GB" sz="5000" b="1" dirty="0" err="1" smtClean="0">
                <a:latin typeface="Times New Roman" pitchFamily="18" charset="0"/>
                <a:cs typeface="Times New Roman" pitchFamily="18" charset="0"/>
              </a:rPr>
              <a:t>Hjelt</a:t>
            </a:r>
            <a:r>
              <a:rPr lang="en-GB" sz="5000" b="1" dirty="0" smtClean="0">
                <a:latin typeface="Times New Roman" pitchFamily="18" charset="0"/>
                <a:cs typeface="Times New Roman" pitchFamily="18" charset="0"/>
              </a:rPr>
              <a:t> (1977) filtering using the VLFPROS MATLAB (</a:t>
            </a:r>
            <a:r>
              <a:rPr lang="en-GB" sz="5000" b="1" dirty="0" err="1" smtClean="0">
                <a:latin typeface="Times New Roman" pitchFamily="18" charset="0"/>
                <a:cs typeface="Times New Roman" pitchFamily="18" charset="0"/>
              </a:rPr>
              <a:t>Sundararajan</a:t>
            </a:r>
            <a:r>
              <a:rPr lang="en-GB" sz="5000" b="1" dirty="0" smtClean="0">
                <a:latin typeface="Times New Roman" pitchFamily="18" charset="0"/>
                <a:cs typeface="Times New Roman" pitchFamily="18" charset="0"/>
              </a:rPr>
              <a:t> </a:t>
            </a:r>
            <a:r>
              <a:rPr lang="en-GB" sz="5000" b="1" i="1" dirty="0" smtClean="0">
                <a:latin typeface="Times New Roman" pitchFamily="18" charset="0"/>
                <a:cs typeface="Times New Roman" pitchFamily="18" charset="0"/>
              </a:rPr>
              <a:t>et al</a:t>
            </a:r>
            <a:r>
              <a:rPr lang="en-GB" sz="5000" b="1" dirty="0" smtClean="0">
                <a:latin typeface="Times New Roman" pitchFamily="18" charset="0"/>
                <a:cs typeface="Times New Roman" pitchFamily="18" charset="0"/>
              </a:rPr>
              <a:t>., 2006) to transform the measured in-phase component into current densities at constant depths (McNeill and </a:t>
            </a:r>
            <a:r>
              <a:rPr lang="en-GB" sz="5000" b="1" dirty="0" err="1" smtClean="0">
                <a:latin typeface="Times New Roman" pitchFamily="18" charset="0"/>
                <a:cs typeface="Times New Roman" pitchFamily="18" charset="0"/>
              </a:rPr>
              <a:t>Labson</a:t>
            </a:r>
            <a:r>
              <a:rPr lang="en-GB" sz="5000" b="1" dirty="0" smtClean="0">
                <a:latin typeface="Times New Roman" pitchFamily="18" charset="0"/>
                <a:cs typeface="Times New Roman" pitchFamily="18" charset="0"/>
              </a:rPr>
              <a:t>, 1991). </a:t>
            </a:r>
            <a:endParaRPr lang="en-GB" sz="5000" b="1" dirty="0">
              <a:latin typeface="Times New Roman" pitchFamily="18" charset="0"/>
              <a:cs typeface="Times New Roman" pitchFamily="18" charset="0"/>
            </a:endParaRPr>
          </a:p>
        </p:txBody>
      </p:sp>
      <p:sp>
        <p:nvSpPr>
          <p:cNvPr id="21" name="TextBox 20"/>
          <p:cNvSpPr txBox="1"/>
          <p:nvPr/>
        </p:nvSpPr>
        <p:spPr>
          <a:xfrm>
            <a:off x="742776" y="19333453"/>
            <a:ext cx="25789118" cy="5555367"/>
          </a:xfrm>
          <a:prstGeom prst="rect">
            <a:avLst/>
          </a:prstGeom>
          <a:noFill/>
        </p:spPr>
        <p:txBody>
          <a:bodyPr wrap="square" rtlCol="0">
            <a:spAutoFit/>
          </a:bodyPr>
          <a:lstStyle/>
          <a:p>
            <a:pPr algn="just"/>
            <a:r>
              <a:rPr lang="en-GB" sz="5500" b="1" dirty="0" smtClean="0">
                <a:latin typeface="Times New Roman" pitchFamily="18" charset="0"/>
                <a:cs typeface="Times New Roman" pitchFamily="18" charset="0"/>
              </a:rPr>
              <a:t> </a:t>
            </a:r>
            <a:r>
              <a:rPr lang="en-GB" sz="5000" b="1" i="1" dirty="0" smtClean="0">
                <a:latin typeface="Times New Roman" pitchFamily="18" charset="0"/>
                <a:cs typeface="Times New Roman" pitchFamily="18" charset="0"/>
              </a:rPr>
              <a:t>Data Acquisition</a:t>
            </a:r>
            <a:endParaRPr lang="en-GB" sz="5000" b="1" dirty="0" smtClean="0">
              <a:latin typeface="Times New Roman" pitchFamily="18" charset="0"/>
              <a:cs typeface="Times New Roman" pitchFamily="18" charset="0"/>
            </a:endParaRPr>
          </a:p>
          <a:p>
            <a:pPr algn="just"/>
            <a:r>
              <a:rPr lang="en-GB" sz="5000" b="1" dirty="0" smtClean="0">
                <a:latin typeface="Times New Roman" pitchFamily="18" charset="0"/>
                <a:cs typeface="Times New Roman" pitchFamily="18" charset="0"/>
              </a:rPr>
              <a:t>Twenty five (25) Magnetic and VLE-EM profiles, each, which run N – S of the study area were established east and west of the reference middle profile at 50 m inter profile interval. The reference profile was established on a known gold mineralized vein. Nine (9) profiles were established east (50E to 450 E) of the reference profile, while fifteen (15) profiles (50W to 750W) were occupied west of the reference profile. The profile range in length from 70 to 125 m and measurements were taken at 5 m station interval.</a:t>
            </a:r>
          </a:p>
        </p:txBody>
      </p:sp>
      <p:sp>
        <p:nvSpPr>
          <p:cNvPr id="22" name="TextBox 21"/>
          <p:cNvSpPr txBox="1"/>
          <p:nvPr/>
        </p:nvSpPr>
        <p:spPr>
          <a:xfrm>
            <a:off x="814214" y="39655024"/>
            <a:ext cx="25789118" cy="4093428"/>
          </a:xfrm>
          <a:prstGeom prst="rect">
            <a:avLst/>
          </a:prstGeom>
          <a:noFill/>
        </p:spPr>
        <p:txBody>
          <a:bodyPr wrap="square" rtlCol="0">
            <a:spAutoFit/>
          </a:bodyPr>
          <a:lstStyle/>
          <a:p>
            <a:pPr algn="ctr"/>
            <a:r>
              <a:rPr lang="en-GB" sz="6000" b="1" dirty="0" smtClean="0">
                <a:latin typeface="Times New Roman" pitchFamily="18" charset="0"/>
                <a:cs typeface="Times New Roman" pitchFamily="18" charset="0"/>
              </a:rPr>
              <a:t>Results</a:t>
            </a:r>
          </a:p>
          <a:p>
            <a:pPr algn="just"/>
            <a:r>
              <a:rPr lang="en-GB" sz="5000" b="1" i="1" u="sng" dirty="0" smtClean="0">
                <a:latin typeface="Times New Roman" pitchFamily="18" charset="0"/>
                <a:cs typeface="Times New Roman" pitchFamily="18" charset="0"/>
              </a:rPr>
              <a:t>Magnetic </a:t>
            </a:r>
          </a:p>
          <a:p>
            <a:pPr algn="just"/>
            <a:r>
              <a:rPr lang="en-GB" sz="5000" b="1" dirty="0" smtClean="0">
                <a:latin typeface="Times New Roman" pitchFamily="18" charset="0"/>
                <a:cs typeface="Times New Roman" pitchFamily="18" charset="0"/>
              </a:rPr>
              <a:t>Five (5) zones of relatively high magnetic intensity (45 </a:t>
            </a:r>
            <a:r>
              <a:rPr lang="en-GB" sz="5000" b="1" dirty="0" err="1" smtClean="0">
                <a:latin typeface="Times New Roman" pitchFamily="18" charset="0"/>
                <a:cs typeface="Times New Roman" pitchFamily="18" charset="0"/>
              </a:rPr>
              <a:t>nT</a:t>
            </a:r>
            <a:r>
              <a:rPr lang="en-GB" sz="5000" b="1" dirty="0" smtClean="0">
                <a:latin typeface="Times New Roman" pitchFamily="18" charset="0"/>
                <a:cs typeface="Times New Roman" pitchFamily="18" charset="0"/>
              </a:rPr>
              <a:t> to 68 </a:t>
            </a:r>
            <a:r>
              <a:rPr lang="en-GB" sz="5000" b="1" dirty="0" err="1" smtClean="0">
                <a:latin typeface="Times New Roman" pitchFamily="18" charset="0"/>
                <a:cs typeface="Times New Roman" pitchFamily="18" charset="0"/>
              </a:rPr>
              <a:t>nT</a:t>
            </a:r>
            <a:r>
              <a:rPr lang="en-GB" sz="5000" b="1" dirty="0" smtClean="0">
                <a:latin typeface="Times New Roman" pitchFamily="18" charset="0"/>
                <a:cs typeface="Times New Roman" pitchFamily="18" charset="0"/>
              </a:rPr>
              <a:t>) and dominantly trending NE-SW and E-W directions, were delineated, and they present magnetic signatures similar to that of the reference mineralized vein.</a:t>
            </a:r>
          </a:p>
        </p:txBody>
      </p:sp>
      <p:sp>
        <p:nvSpPr>
          <p:cNvPr id="24" name="TextBox 23"/>
          <p:cNvSpPr txBox="1"/>
          <p:nvPr/>
        </p:nvSpPr>
        <p:spPr>
          <a:xfrm>
            <a:off x="27246274" y="5029056"/>
            <a:ext cx="23360226" cy="5478423"/>
          </a:xfrm>
          <a:prstGeom prst="rect">
            <a:avLst/>
          </a:prstGeom>
          <a:noFill/>
        </p:spPr>
        <p:txBody>
          <a:bodyPr wrap="square" rtlCol="0">
            <a:spAutoFit/>
          </a:bodyPr>
          <a:lstStyle/>
          <a:p>
            <a:pPr algn="just"/>
            <a:r>
              <a:rPr lang="en-GB" sz="5000" b="1" i="1" u="sng" dirty="0" smtClean="0">
                <a:latin typeface="Times New Roman" pitchFamily="18" charset="0"/>
                <a:cs typeface="Times New Roman" pitchFamily="18" charset="0"/>
              </a:rPr>
              <a:t>VLF-EM</a:t>
            </a:r>
          </a:p>
          <a:p>
            <a:pPr algn="just"/>
            <a:r>
              <a:rPr lang="en-GB" sz="5000" b="1" dirty="0" smtClean="0">
                <a:latin typeface="Times New Roman" pitchFamily="18" charset="0"/>
                <a:cs typeface="Times New Roman" pitchFamily="18" charset="0"/>
              </a:rPr>
              <a:t>2D VLF-EM current density imaged the subsurface in terms of current density distribution and probed up to 40 m. The 2D plots identified some regions of low and high current density values. High values delineate regions of relatively high conductivity that could be attributed to the occurrence of fractured zones and pegmatite veins, while region with low current density values indicate resistive zones within the basement rocks having little or no fractures. </a:t>
            </a:r>
          </a:p>
        </p:txBody>
      </p:sp>
      <p:sp>
        <p:nvSpPr>
          <p:cNvPr id="26" name="TextBox 25"/>
          <p:cNvSpPr txBox="1"/>
          <p:nvPr/>
        </p:nvSpPr>
        <p:spPr>
          <a:xfrm>
            <a:off x="27236750" y="17559331"/>
            <a:ext cx="23369750" cy="7786747"/>
          </a:xfrm>
          <a:prstGeom prst="rect">
            <a:avLst/>
          </a:prstGeom>
          <a:noFill/>
        </p:spPr>
        <p:txBody>
          <a:bodyPr wrap="square" rtlCol="0">
            <a:spAutoFit/>
          </a:bodyPr>
          <a:lstStyle/>
          <a:p>
            <a:pPr algn="just"/>
            <a:r>
              <a:rPr lang="en-GB" sz="5000" b="1" dirty="0" smtClean="0">
                <a:latin typeface="Times New Roman" pitchFamily="18" charset="0"/>
                <a:cs typeface="Times New Roman" pitchFamily="18" charset="0"/>
              </a:rPr>
              <a:t>3D display of VLF-EM current density obtained by combining all the VLF-EM results presents the current density distribution along the three orthogonal (x, y, z) directions indicating the variation of the subsurface current density along N-S, E-W as well as variation with depth, up to 52.2 m depth. </a:t>
            </a:r>
          </a:p>
          <a:p>
            <a:pPr algn="just"/>
            <a:r>
              <a:rPr lang="en-GB" sz="5000" b="1" dirty="0" smtClean="0">
                <a:latin typeface="Times New Roman" pitchFamily="18" charset="0"/>
                <a:cs typeface="Times New Roman" pitchFamily="18" charset="0"/>
              </a:rPr>
              <a:t> </a:t>
            </a:r>
          </a:p>
          <a:p>
            <a:pPr algn="just"/>
            <a:r>
              <a:rPr lang="en-GB" sz="5000" b="1" dirty="0" smtClean="0">
                <a:latin typeface="Times New Roman" pitchFamily="18" charset="0"/>
                <a:cs typeface="Times New Roman" pitchFamily="18" charset="0"/>
              </a:rPr>
              <a:t>Prominent regions of high and low VLF-EM derived current density (– 16 to 20) are visible on the 3D subsurface model.  </a:t>
            </a:r>
            <a:r>
              <a:rPr lang="en-GB" sz="5000" b="1" dirty="0" err="1" smtClean="0">
                <a:latin typeface="Times New Roman" pitchFamily="18" charset="0"/>
                <a:cs typeface="Times New Roman" pitchFamily="18" charset="0"/>
              </a:rPr>
              <a:t>Isosurface</a:t>
            </a:r>
            <a:r>
              <a:rPr lang="en-GB" sz="5000" b="1" dirty="0" smtClean="0">
                <a:latin typeface="Times New Roman" pitchFamily="18" charset="0"/>
                <a:cs typeface="Times New Roman" pitchFamily="18" charset="0"/>
              </a:rPr>
              <a:t> data clipping at 18.5 current density cut-off value identified seven (7) zones of high current density (≥ 18.5) including the one that coincide with the mineralized pegmatite vein upon which the reference profile was established (arrow).</a:t>
            </a:r>
            <a:endParaRPr lang="en-GB" sz="5000" b="1" dirty="0">
              <a:latin typeface="Times New Roman" pitchFamily="18" charset="0"/>
              <a:cs typeface="Times New Roman" pitchFamily="18" charset="0"/>
            </a:endParaRPr>
          </a:p>
        </p:txBody>
      </p:sp>
      <p:sp>
        <p:nvSpPr>
          <p:cNvPr id="30" name="TextBox 29"/>
          <p:cNvSpPr txBox="1"/>
          <p:nvPr/>
        </p:nvSpPr>
        <p:spPr>
          <a:xfrm>
            <a:off x="27317712" y="33728202"/>
            <a:ext cx="23288788" cy="17327820"/>
          </a:xfrm>
          <a:prstGeom prst="rect">
            <a:avLst/>
          </a:prstGeom>
          <a:noFill/>
        </p:spPr>
        <p:txBody>
          <a:bodyPr wrap="square" rtlCol="0">
            <a:spAutoFit/>
          </a:bodyPr>
          <a:lstStyle/>
          <a:p>
            <a:pPr algn="ctr"/>
            <a:r>
              <a:rPr lang="en-GB" sz="5000" b="1" dirty="0" smtClean="0">
                <a:latin typeface="Times New Roman" pitchFamily="18" charset="0"/>
                <a:cs typeface="Times New Roman" pitchFamily="18" charset="0"/>
              </a:rPr>
              <a:t>Conclusion</a:t>
            </a:r>
          </a:p>
          <a:p>
            <a:pPr algn="just"/>
            <a:r>
              <a:rPr lang="en-GB" sz="5000" b="1" dirty="0" smtClean="0">
                <a:latin typeface="Times New Roman" pitchFamily="18" charset="0"/>
                <a:cs typeface="Times New Roman" pitchFamily="18" charset="0"/>
              </a:rPr>
              <a:t>This study highlights the importance of carefully planned ground magnetic and VLF - EM surveys for the purpose of identifying the occurrence of base metals within the subsurface. The applied subsurface imaging techniques also demonstrate the efficacy of geophysical techniques for delineating subsurface structures as well as buried base metals which could be natural or artificial. </a:t>
            </a:r>
          </a:p>
          <a:p>
            <a:pPr algn="just"/>
            <a:endParaRPr lang="en-GB" sz="3600" dirty="0" smtClean="0">
              <a:latin typeface="Times New Roman" pitchFamily="18" charset="0"/>
              <a:cs typeface="Times New Roman" pitchFamily="18" charset="0"/>
            </a:endParaRPr>
          </a:p>
          <a:p>
            <a:pPr algn="ctr"/>
            <a:r>
              <a:rPr lang="en-GB" sz="5000" b="1" dirty="0" smtClean="0">
                <a:latin typeface="Times New Roman" pitchFamily="18" charset="0"/>
                <a:cs typeface="Times New Roman" pitchFamily="18" charset="0"/>
              </a:rPr>
              <a:t>References</a:t>
            </a:r>
          </a:p>
          <a:p>
            <a:pPr algn="just"/>
            <a:r>
              <a:rPr lang="en-GB" sz="5000" b="1" dirty="0" err="1" smtClean="0">
                <a:latin typeface="Times New Roman" pitchFamily="18" charset="0"/>
                <a:cs typeface="Times New Roman" pitchFamily="18" charset="0"/>
              </a:rPr>
              <a:t>Karous</a:t>
            </a:r>
            <a:r>
              <a:rPr lang="en-GB" sz="5000" b="1" dirty="0" smtClean="0">
                <a:latin typeface="Times New Roman" pitchFamily="18" charset="0"/>
                <a:cs typeface="Times New Roman" pitchFamily="18" charset="0"/>
              </a:rPr>
              <a:t>, M. R. and  </a:t>
            </a:r>
            <a:r>
              <a:rPr lang="en-GB" sz="5000" b="1" dirty="0" err="1" smtClean="0">
                <a:latin typeface="Times New Roman" pitchFamily="18" charset="0"/>
                <a:cs typeface="Times New Roman" pitchFamily="18" charset="0"/>
              </a:rPr>
              <a:t>Hjelt</a:t>
            </a:r>
            <a:r>
              <a:rPr lang="en-GB" sz="5000" b="1" dirty="0" smtClean="0">
                <a:latin typeface="Times New Roman" pitchFamily="18" charset="0"/>
                <a:cs typeface="Times New Roman" pitchFamily="18" charset="0"/>
              </a:rPr>
              <a:t>, S. E., 1977. Determination of apparent current density from VLF measurements: Report. Department of Geophysics, University of Oulu, Finland, Contribution 89. 19pp.</a:t>
            </a:r>
          </a:p>
          <a:p>
            <a:pPr algn="just"/>
            <a:endParaRPr lang="en-GB" sz="1400" b="1" dirty="0" smtClean="0">
              <a:latin typeface="Times New Roman" pitchFamily="18" charset="0"/>
              <a:cs typeface="Times New Roman" pitchFamily="18" charset="0"/>
            </a:endParaRPr>
          </a:p>
          <a:p>
            <a:pPr algn="just"/>
            <a:r>
              <a:rPr lang="en-GB" sz="5000" b="1" dirty="0" smtClean="0">
                <a:latin typeface="Times New Roman" pitchFamily="18" charset="0"/>
                <a:cs typeface="Times New Roman" pitchFamily="18" charset="0"/>
              </a:rPr>
              <a:t>Keating, P., and L. </a:t>
            </a:r>
            <a:r>
              <a:rPr lang="en-GB" sz="5000" b="1" dirty="0" err="1" smtClean="0">
                <a:latin typeface="Times New Roman" pitchFamily="18" charset="0"/>
                <a:cs typeface="Times New Roman" pitchFamily="18" charset="0"/>
              </a:rPr>
              <a:t>Zerbo</a:t>
            </a:r>
            <a:r>
              <a:rPr lang="en-GB" sz="5000" b="1" dirty="0" smtClean="0">
                <a:latin typeface="Times New Roman" pitchFamily="18" charset="0"/>
                <a:cs typeface="Times New Roman" pitchFamily="18" charset="0"/>
              </a:rPr>
              <a:t>, 1996. An improved technique for reduction to the pole at low latitudes. </a:t>
            </a:r>
            <a:r>
              <a:rPr lang="en-GB" sz="5000" b="1" i="1" dirty="0" smtClean="0">
                <a:latin typeface="Times New Roman" pitchFamily="18" charset="0"/>
                <a:cs typeface="Times New Roman" pitchFamily="18" charset="0"/>
              </a:rPr>
              <a:t>Geophysics</a:t>
            </a:r>
            <a:r>
              <a:rPr lang="en-GB" sz="5000" b="1" dirty="0" smtClean="0">
                <a:latin typeface="Times New Roman" pitchFamily="18" charset="0"/>
                <a:cs typeface="Times New Roman" pitchFamily="18" charset="0"/>
              </a:rPr>
              <a:t>. 61: 131-137.</a:t>
            </a:r>
          </a:p>
          <a:p>
            <a:pPr algn="just"/>
            <a:endParaRPr lang="en-GB" sz="1600" b="1" dirty="0" smtClean="0">
              <a:latin typeface="Times New Roman" pitchFamily="18" charset="0"/>
              <a:cs typeface="Times New Roman" pitchFamily="18" charset="0"/>
            </a:endParaRPr>
          </a:p>
          <a:p>
            <a:pPr algn="just"/>
            <a:r>
              <a:rPr lang="en-GB" sz="5000" b="1" dirty="0" smtClean="0">
                <a:latin typeface="Times New Roman" pitchFamily="18" charset="0"/>
                <a:cs typeface="Times New Roman" pitchFamily="18" charset="0"/>
              </a:rPr>
              <a:t>McNeill, J.D., </a:t>
            </a:r>
            <a:r>
              <a:rPr lang="en-GB" sz="5000" b="1" dirty="0" err="1" smtClean="0">
                <a:latin typeface="Times New Roman" pitchFamily="18" charset="0"/>
                <a:cs typeface="Times New Roman" pitchFamily="18" charset="0"/>
              </a:rPr>
              <a:t>Labson</a:t>
            </a:r>
            <a:r>
              <a:rPr lang="en-GB" sz="5000" b="1" dirty="0" smtClean="0">
                <a:latin typeface="Times New Roman" pitchFamily="18" charset="0"/>
                <a:cs typeface="Times New Roman" pitchFamily="18" charset="0"/>
              </a:rPr>
              <a:t>, V., 1991. Geological mapping using VLF radio fields. In: </a:t>
            </a:r>
            <a:r>
              <a:rPr lang="en-GB" sz="5000" b="1" dirty="0" err="1" smtClean="0">
                <a:latin typeface="Times New Roman" pitchFamily="18" charset="0"/>
                <a:cs typeface="Times New Roman" pitchFamily="18" charset="0"/>
              </a:rPr>
              <a:t>Nabighian</a:t>
            </a:r>
            <a:r>
              <a:rPr lang="en-GB" sz="5000" b="1" dirty="0" smtClean="0">
                <a:latin typeface="Times New Roman" pitchFamily="18" charset="0"/>
                <a:cs typeface="Times New Roman" pitchFamily="18" charset="0"/>
              </a:rPr>
              <a:t>,  M.N. (Ed.), </a:t>
            </a:r>
            <a:r>
              <a:rPr lang="en-GB" sz="5000" b="1" i="1" dirty="0" smtClean="0">
                <a:latin typeface="Times New Roman" pitchFamily="18" charset="0"/>
                <a:cs typeface="Times New Roman" pitchFamily="18" charset="0"/>
              </a:rPr>
              <a:t>Electromagnetic Methods in Applied Geophysics</a:t>
            </a:r>
            <a:r>
              <a:rPr lang="en-GB" sz="5000" b="1" dirty="0" smtClean="0">
                <a:latin typeface="Times New Roman" pitchFamily="18" charset="0"/>
                <a:cs typeface="Times New Roman" pitchFamily="18" charset="0"/>
              </a:rPr>
              <a:t>, vol. 2. Society of Exploration Geophysicists, Tulsa, OK., 521-640.</a:t>
            </a:r>
          </a:p>
          <a:p>
            <a:pPr algn="just"/>
            <a:endParaRPr lang="en-GB" sz="1600" b="1" dirty="0" smtClean="0">
              <a:latin typeface="Times New Roman" pitchFamily="18" charset="0"/>
              <a:cs typeface="Times New Roman" pitchFamily="18" charset="0"/>
            </a:endParaRPr>
          </a:p>
          <a:p>
            <a:pPr algn="just"/>
            <a:r>
              <a:rPr lang="en-GB" sz="5000" b="1" dirty="0" smtClean="0">
                <a:latin typeface="Times New Roman" pitchFamily="18" charset="0"/>
                <a:cs typeface="Times New Roman" pitchFamily="18" charset="0"/>
              </a:rPr>
              <a:t>Ogilvy, R.D., Lee, A.C., 1991. Interpretation of VLF-EM </a:t>
            </a:r>
            <a:r>
              <a:rPr lang="en-GB" sz="5000" b="1" dirty="0" err="1" smtClean="0">
                <a:latin typeface="Times New Roman" pitchFamily="18" charset="0"/>
                <a:cs typeface="Times New Roman" pitchFamily="18" charset="0"/>
              </a:rPr>
              <a:t>inphase</a:t>
            </a:r>
            <a:r>
              <a:rPr lang="en-GB" sz="5000" b="1" dirty="0" smtClean="0">
                <a:latin typeface="Times New Roman" pitchFamily="18" charset="0"/>
                <a:cs typeface="Times New Roman" pitchFamily="18" charset="0"/>
              </a:rPr>
              <a:t> data using current density </a:t>
            </a:r>
            <a:r>
              <a:rPr lang="en-GB" sz="5000" b="1" dirty="0" err="1" smtClean="0">
                <a:latin typeface="Times New Roman" pitchFamily="18" charset="0"/>
                <a:cs typeface="Times New Roman" pitchFamily="18" charset="0"/>
              </a:rPr>
              <a:t>pseudosections</a:t>
            </a:r>
            <a:r>
              <a:rPr lang="en-GB" sz="5000" b="1" i="1" dirty="0" smtClean="0">
                <a:latin typeface="Times New Roman" pitchFamily="18" charset="0"/>
                <a:cs typeface="Times New Roman" pitchFamily="18" charset="0"/>
              </a:rPr>
              <a:t>. Geophysical Prospecting</a:t>
            </a:r>
            <a:r>
              <a:rPr lang="en-GB" sz="5000" b="1" dirty="0" smtClean="0">
                <a:latin typeface="Times New Roman" pitchFamily="18" charset="0"/>
                <a:cs typeface="Times New Roman" pitchFamily="18" charset="0"/>
              </a:rPr>
              <a:t> 39: 567-580.</a:t>
            </a:r>
          </a:p>
          <a:p>
            <a:pPr algn="just"/>
            <a:endParaRPr lang="en-GB" sz="2000" b="1" dirty="0" smtClean="0">
              <a:latin typeface="Times New Roman" pitchFamily="18" charset="0"/>
              <a:cs typeface="Times New Roman" pitchFamily="18" charset="0"/>
            </a:endParaRPr>
          </a:p>
          <a:p>
            <a:pPr algn="just"/>
            <a:r>
              <a:rPr lang="en-GB" sz="5000" b="1" dirty="0" err="1" smtClean="0">
                <a:latin typeface="Times New Roman" pitchFamily="18" charset="0"/>
                <a:cs typeface="Times New Roman" pitchFamily="18" charset="0"/>
              </a:rPr>
              <a:t>Sundararajan</a:t>
            </a:r>
            <a:r>
              <a:rPr lang="en-GB" sz="5000" b="1" dirty="0" smtClean="0">
                <a:latin typeface="Times New Roman" pitchFamily="18" charset="0"/>
                <a:cs typeface="Times New Roman" pitchFamily="18" charset="0"/>
              </a:rPr>
              <a:t>, N., </a:t>
            </a:r>
            <a:r>
              <a:rPr lang="en-GB" sz="5000" b="1" dirty="0" err="1" smtClean="0">
                <a:latin typeface="Times New Roman" pitchFamily="18" charset="0"/>
                <a:cs typeface="Times New Roman" pitchFamily="18" charset="0"/>
              </a:rPr>
              <a:t>Rameshbabu</a:t>
            </a:r>
            <a:r>
              <a:rPr lang="en-GB" sz="5000" b="1" dirty="0" smtClean="0">
                <a:latin typeface="Times New Roman" pitchFamily="18" charset="0"/>
                <a:cs typeface="Times New Roman" pitchFamily="18" charset="0"/>
              </a:rPr>
              <a:t>, V., Prasad, N.S. and </a:t>
            </a:r>
            <a:r>
              <a:rPr lang="en-GB" sz="5000" b="1" dirty="0" err="1" smtClean="0">
                <a:latin typeface="Times New Roman" pitchFamily="18" charset="0"/>
                <a:cs typeface="Times New Roman" pitchFamily="18" charset="0"/>
              </a:rPr>
              <a:t>Srinivas</a:t>
            </a:r>
            <a:r>
              <a:rPr lang="en-GB" sz="5000" b="1" dirty="0" smtClean="0">
                <a:latin typeface="Times New Roman" pitchFamily="18" charset="0"/>
                <a:cs typeface="Times New Roman" pitchFamily="18" charset="0"/>
              </a:rPr>
              <a:t>, Y., 2006. VLFPROS- A MATLAB code for processing of VLF-EM data. </a:t>
            </a:r>
            <a:r>
              <a:rPr lang="en-GB" sz="5000" b="1" i="1" dirty="0" smtClean="0">
                <a:latin typeface="Times New Roman" pitchFamily="18" charset="0"/>
                <a:cs typeface="Times New Roman" pitchFamily="18" charset="0"/>
              </a:rPr>
              <a:t>Computers &amp; Geosciences</a:t>
            </a:r>
            <a:r>
              <a:rPr lang="en-GB" sz="5000" b="1" dirty="0" smtClean="0">
                <a:latin typeface="Times New Roman" pitchFamily="18" charset="0"/>
                <a:cs typeface="Times New Roman" pitchFamily="18" charset="0"/>
              </a:rPr>
              <a:t> 32: 1806-1813.</a:t>
            </a:r>
            <a:endParaRPr lang="en-GB" sz="5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756</Words>
  <Application>Microsoft Office PowerPoint</Application>
  <PresentationFormat>Custom</PresentationFormat>
  <Paragraphs>36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Olawale Osinowo</dc:creator>
  <cp:lastModifiedBy>Olawale Osinowo</cp:lastModifiedBy>
  <cp:revision>27</cp:revision>
  <dcterms:created xsi:type="dcterms:W3CDTF">2021-06-13T16:18:39Z</dcterms:created>
  <dcterms:modified xsi:type="dcterms:W3CDTF">2021-06-17T19:51:11Z</dcterms:modified>
</cp:coreProperties>
</file>