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6"/>
  </p:notesMasterIdLst>
  <p:sldIdLst>
    <p:sldId id="256" r:id="rId8"/>
    <p:sldId id="257" r:id="rId9"/>
    <p:sldId id="258" r:id="rId10"/>
    <p:sldId id="260" r:id="rId11"/>
    <p:sldId id="261" r:id="rId12"/>
    <p:sldId id="264" r:id="rId13"/>
    <p:sldId id="262" r:id="rId14"/>
    <p:sldId id="263" r:id="rId15"/>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85" d="100"/>
          <a:sy n="85" d="100"/>
        </p:scale>
        <p:origin x="3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024895"/>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OSI Hybrid Power Integration for Base of Operations</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Alana Campbell, Mohamed Ali </a:t>
            </a:r>
            <a:r>
              <a:rPr lang="en-US" sz="1600" dirty="0" err="1">
                <a:solidFill>
                  <a:schemeClr val="bg1"/>
                </a:solidFill>
                <a:latin typeface="Arial" panose="020B0604020202020204" pitchFamily="34" charset="0"/>
                <a:ea typeface="Avenir Book" charset="0"/>
              </a:rPr>
              <a:t>Nasri</a:t>
            </a:r>
            <a:r>
              <a:rPr lang="en-US" sz="1600" dirty="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a:t>
            </a:r>
            <a:r>
              <a:rPr lang="en-GB" sz="1401" dirty="0">
                <a:solidFill>
                  <a:schemeClr val="bg1"/>
                </a:solidFill>
                <a:latin typeface="Arial" panose="020B0604020202020204" pitchFamily="34" charset="0"/>
                <a:cs typeface="Arial" panose="020B0604020202020204" pitchFamily="34" charset="0"/>
              </a:rPr>
              <a:t>2.2-230</a:t>
            </a:r>
            <a:endParaRPr lang="en-AT" sz="140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40363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OSI Base of Operations Hybrid Power System</a:t>
            </a:r>
          </a:p>
          <a:p>
            <a:pPr algn="ctr" eaLnBrk="0" hangingPunct="0">
              <a:lnSpc>
                <a:spcPts val="1586"/>
              </a:lnSpc>
            </a:pPr>
            <a:r>
              <a:rPr lang="en-US" sz="800" dirty="0">
                <a:solidFill>
                  <a:schemeClr val="bg1"/>
                </a:solidFill>
                <a:latin typeface="Arial" panose="020B0604020202020204" pitchFamily="34" charset="0"/>
                <a:ea typeface="Avenir Book" charset="0"/>
                <a:cs typeface="Avenir Book" charset="0"/>
              </a:rPr>
              <a:t>Alana Campbell, Mohamed Ali </a:t>
            </a:r>
            <a:r>
              <a:rPr lang="en-US" sz="800" dirty="0" err="1">
                <a:solidFill>
                  <a:schemeClr val="bg1"/>
                </a:solidFill>
                <a:latin typeface="Arial" panose="020B0604020202020204" pitchFamily="34" charset="0"/>
                <a:ea typeface="Avenir Book" charset="0"/>
                <a:cs typeface="Avenir Book" charset="0"/>
              </a:rPr>
              <a:t>Nasri</a:t>
            </a:r>
            <a:r>
              <a:rPr lang="en-US" sz="800" dirty="0">
                <a:solidFill>
                  <a:schemeClr val="bg1"/>
                </a:solidFill>
                <a:latin typeface="Arial" panose="020B0604020202020204" pitchFamily="34" charset="0"/>
                <a:ea typeface="Avenir Book" charset="0"/>
                <a:cs typeface="Avenir Book" charset="0"/>
              </a:rPr>
              <a:t>, OSI EP</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75248" y="567523"/>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P2.2-230</a:t>
            </a:r>
            <a:endParaRPr lang="en-AT" sz="7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B4A3D69-67A7-416A-B3B6-D1BD9C921EAA}"/>
              </a:ext>
            </a:extLst>
          </p:cNvPr>
          <p:cNvSpPr/>
          <p:nvPr/>
        </p:nvSpPr>
        <p:spPr>
          <a:xfrm>
            <a:off x="239765" y="1288922"/>
            <a:ext cx="8469085" cy="1262846"/>
          </a:xfrm>
          <a:prstGeom prst="rect">
            <a:avLst/>
          </a:prstGeom>
        </p:spPr>
        <p:txBody>
          <a:bodyPr wrap="square">
            <a:spAutoFit/>
          </a:bodyPr>
          <a:lstStyle/>
          <a:p>
            <a:pPr>
              <a:lnSpc>
                <a:spcPct val="107000"/>
              </a:lnSpc>
              <a:spcAft>
                <a:spcPts val="800"/>
              </a:spcAft>
            </a:pPr>
            <a:r>
              <a:rPr lang="en-GB" sz="1800" dirty="0">
                <a:latin typeface="Arial" panose="020B0604020202020204" pitchFamily="34" charset="0"/>
                <a:ea typeface="Calibri" panose="020F0502020204030204" pitchFamily="34" charset="0"/>
                <a:cs typeface="Times New Roman" panose="02020603050405020304" pitchFamily="18" charset="0"/>
              </a:rPr>
              <a:t>Stable and reliable electricity is critical for a functional OSI. The integration of solar power into the OSI field power distribution is an opportunity to enhance flexibility in the field and harness renewable energy at the Base of Operations and to deployed field equipment.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05BE6A5-15BC-4226-98AA-A0DE2C6C9A24}"/>
              </a:ext>
            </a:extLst>
          </p:cNvPr>
          <p:cNvPicPr>
            <a:picLocks noChangeAspect="1"/>
          </p:cNvPicPr>
          <p:nvPr/>
        </p:nvPicPr>
        <p:blipFill>
          <a:blip r:embed="rId2"/>
          <a:stretch>
            <a:fillRect/>
          </a:stretch>
        </p:blipFill>
        <p:spPr>
          <a:xfrm>
            <a:off x="4071257" y="2309096"/>
            <a:ext cx="4286456" cy="2248368"/>
          </a:xfrm>
          <a:prstGeom prst="rect">
            <a:avLst/>
          </a:prstGeom>
        </p:spPr>
      </p:pic>
    </p:spTree>
    <p:extLst>
      <p:ext uri="{BB962C8B-B14F-4D97-AF65-F5344CB8AC3E}">
        <p14:creationId xmlns:p14="http://schemas.microsoft.com/office/powerpoint/2010/main" val="37399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P2.2-230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7" name="Rectangle 17">
            <a:extLst>
              <a:ext uri="{FF2B5EF4-FFF2-40B4-BE49-F238E27FC236}">
                <a16:creationId xmlns:a16="http://schemas.microsoft.com/office/drawing/2014/main" id="{2D954827-E77C-48E5-BFAA-EB1E518CAAF6}"/>
              </a:ext>
            </a:extLst>
          </p:cNvPr>
          <p:cNvSpPr>
            <a:spLocks noChangeArrowheads="1"/>
          </p:cNvSpPr>
          <p:nvPr/>
        </p:nvSpPr>
        <p:spPr bwMode="auto">
          <a:xfrm>
            <a:off x="1992923" y="163887"/>
            <a:ext cx="4962770" cy="40363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OSI Base of Operations Hybrid Power System</a:t>
            </a:r>
          </a:p>
          <a:p>
            <a:pPr algn="ctr" eaLnBrk="0" hangingPunct="0">
              <a:lnSpc>
                <a:spcPts val="1586"/>
              </a:lnSpc>
            </a:pPr>
            <a:r>
              <a:rPr lang="en-US" sz="800" dirty="0">
                <a:solidFill>
                  <a:schemeClr val="bg1"/>
                </a:solidFill>
                <a:latin typeface="Arial" panose="020B0604020202020204" pitchFamily="34" charset="0"/>
                <a:ea typeface="Avenir Book" charset="0"/>
                <a:cs typeface="Avenir Book" charset="0"/>
              </a:rPr>
              <a:t>Alana Campbell, Mohamed Ali </a:t>
            </a:r>
            <a:r>
              <a:rPr lang="en-US" sz="800" dirty="0" err="1">
                <a:solidFill>
                  <a:schemeClr val="bg1"/>
                </a:solidFill>
                <a:latin typeface="Arial" panose="020B0604020202020204" pitchFamily="34" charset="0"/>
                <a:ea typeface="Avenir Book" charset="0"/>
                <a:cs typeface="Avenir Book" charset="0"/>
              </a:rPr>
              <a:t>Nasri</a:t>
            </a:r>
            <a:r>
              <a:rPr lang="en-US" sz="800" dirty="0">
                <a:solidFill>
                  <a:schemeClr val="bg1"/>
                </a:solidFill>
                <a:latin typeface="Arial" panose="020B0604020202020204" pitchFamily="34" charset="0"/>
                <a:ea typeface="Avenir Book" charset="0"/>
                <a:cs typeface="Avenir Book" charset="0"/>
              </a:rPr>
              <a:t>, OSI EP</a:t>
            </a:r>
            <a:endParaRPr lang="en-US" sz="800" dirty="0">
              <a:solidFill>
                <a:schemeClr val="bg1"/>
              </a:solidFill>
              <a:latin typeface="Avenir Book" charset="0"/>
              <a:ea typeface="Avenir Book" charset="0"/>
              <a:cs typeface="Avenir Book" charset="0"/>
            </a:endParaRPr>
          </a:p>
        </p:txBody>
      </p:sp>
      <p:sp>
        <p:nvSpPr>
          <p:cNvPr id="2" name="Rectangle 1">
            <a:extLst>
              <a:ext uri="{FF2B5EF4-FFF2-40B4-BE49-F238E27FC236}">
                <a16:creationId xmlns:a16="http://schemas.microsoft.com/office/drawing/2014/main" id="{52AB0D2A-AD36-4414-9C1C-90BD48661340}"/>
              </a:ext>
            </a:extLst>
          </p:cNvPr>
          <p:cNvSpPr/>
          <p:nvPr/>
        </p:nvSpPr>
        <p:spPr>
          <a:xfrm>
            <a:off x="595086" y="1372672"/>
            <a:ext cx="8244114" cy="2856616"/>
          </a:xfrm>
          <a:prstGeom prst="rect">
            <a:avLst/>
          </a:prstGeom>
        </p:spPr>
        <p:txBody>
          <a:bodyPr wrap="square">
            <a:spAutoFit/>
          </a:bodyPr>
          <a:lstStyle/>
          <a:p>
            <a:pPr>
              <a:lnSpc>
                <a:spcPct val="107000"/>
              </a:lnSpc>
              <a:spcAft>
                <a:spcPts val="800"/>
              </a:spcAft>
            </a:pPr>
            <a:r>
              <a:rPr lang="en-GB" sz="1200" dirty="0">
                <a:solidFill>
                  <a:srgbClr val="555555"/>
                </a:solidFill>
                <a:latin typeface="Arial" panose="020B0604020202020204" pitchFamily="34" charset="0"/>
                <a:ea typeface="Calibri" panose="020F0502020204030204" pitchFamily="34" charset="0"/>
                <a:cs typeface="Times New Roman" panose="02020603050405020304" pitchFamily="18" charset="0"/>
              </a:rPr>
              <a:t>One challenge of On-Site Inspection (T2.2) is preparing for deployment to unknown locations with unknown resources. A critical element of a functional Base of Operations is stable and reliable electricity. The current diesel generators and UPS system has been enhanced with a hybrid power system that adds the ability to accept power from other generation sources, such as solar. An increased battery bank allows for more quiet time without the diesel generators reducing fuel usage and CO2 production.</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555555"/>
                </a:solidFill>
                <a:latin typeface="Arial" panose="020B0604020202020204" pitchFamily="34" charset="0"/>
                <a:ea typeface="Calibri" panose="020F0502020204030204" pitchFamily="34" charset="0"/>
                <a:cs typeface="Times New Roman" panose="02020603050405020304" pitchFamily="18" charset="0"/>
              </a:rPr>
              <a:t>Compact, foldable 100w solar panels have been designed to fit the air transportation containers connecting to inverter hubs that assist the hybrid power unit to supply power to the BOO. Excess energy is stored in battery banks for later use and the design of the system allows for immediate use of solar power anywhere alone the distribution network. The smart controller and control screen allow for efficient management of available power, auto-starting generators as a last resort if required.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555555"/>
                </a:solidFill>
                <a:latin typeface="Arial" panose="020B0604020202020204" pitchFamily="34" charset="0"/>
                <a:ea typeface="Calibri" panose="020F0502020204030204" pitchFamily="34" charset="0"/>
                <a:cs typeface="Times New Roman" panose="02020603050405020304" pitchFamily="18" charset="0"/>
              </a:rPr>
              <a:t>Deployable solar units for smaller field equipment such as samplers or pumps complement smaller fuel generators, and small solar mats and converters that clip directly to existing battery terminals provide trickle charge to remotely deployed field equipment (such as SAMs) during sunlight hours.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75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P2.2-230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6" name="Rectangle 17">
            <a:extLst>
              <a:ext uri="{FF2B5EF4-FFF2-40B4-BE49-F238E27FC236}">
                <a16:creationId xmlns:a16="http://schemas.microsoft.com/office/drawing/2014/main" id="{350FF1E8-960F-46BF-84D9-932720E8BA67}"/>
              </a:ext>
            </a:extLst>
          </p:cNvPr>
          <p:cNvSpPr>
            <a:spLocks noChangeArrowheads="1"/>
          </p:cNvSpPr>
          <p:nvPr/>
        </p:nvSpPr>
        <p:spPr bwMode="auto">
          <a:xfrm>
            <a:off x="1992923" y="163887"/>
            <a:ext cx="4962770" cy="40363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OSI Base of Operations Hybrid Power System</a:t>
            </a:r>
          </a:p>
          <a:p>
            <a:pPr algn="ctr" eaLnBrk="0" hangingPunct="0">
              <a:lnSpc>
                <a:spcPts val="1586"/>
              </a:lnSpc>
            </a:pPr>
            <a:r>
              <a:rPr lang="en-US" sz="800" dirty="0">
                <a:solidFill>
                  <a:schemeClr val="bg1"/>
                </a:solidFill>
                <a:latin typeface="Arial" panose="020B0604020202020204" pitchFamily="34" charset="0"/>
                <a:ea typeface="Avenir Book" charset="0"/>
                <a:cs typeface="Avenir Book" charset="0"/>
              </a:rPr>
              <a:t>Alana Campbell, Mohamed Ali </a:t>
            </a:r>
            <a:r>
              <a:rPr lang="en-US" sz="800" dirty="0" err="1">
                <a:solidFill>
                  <a:schemeClr val="bg1"/>
                </a:solidFill>
                <a:latin typeface="Arial" panose="020B0604020202020204" pitchFamily="34" charset="0"/>
                <a:ea typeface="Avenir Book" charset="0"/>
                <a:cs typeface="Avenir Book" charset="0"/>
              </a:rPr>
              <a:t>Nasri</a:t>
            </a:r>
            <a:r>
              <a:rPr lang="en-US" sz="800" dirty="0">
                <a:solidFill>
                  <a:schemeClr val="bg1"/>
                </a:solidFill>
                <a:latin typeface="Arial" panose="020B0604020202020204" pitchFamily="34" charset="0"/>
                <a:ea typeface="Avenir Book" charset="0"/>
                <a:cs typeface="Avenir Book" charset="0"/>
              </a:rPr>
              <a:t>, OSI EP</a:t>
            </a:r>
            <a:endParaRPr lang="en-US" sz="800" dirty="0">
              <a:solidFill>
                <a:schemeClr val="bg1"/>
              </a:solidFill>
              <a:latin typeface="Avenir Book" charset="0"/>
              <a:ea typeface="Avenir Book" charset="0"/>
              <a:cs typeface="Avenir Book" charset="0"/>
            </a:endParaRPr>
          </a:p>
        </p:txBody>
      </p:sp>
      <p:sp>
        <p:nvSpPr>
          <p:cNvPr id="7" name="Rectangle 6">
            <a:extLst>
              <a:ext uri="{FF2B5EF4-FFF2-40B4-BE49-F238E27FC236}">
                <a16:creationId xmlns:a16="http://schemas.microsoft.com/office/drawing/2014/main" id="{FDC8E06F-5172-48F3-B9A5-21C7D0173610}"/>
              </a:ext>
            </a:extLst>
          </p:cNvPr>
          <p:cNvSpPr/>
          <p:nvPr/>
        </p:nvSpPr>
        <p:spPr>
          <a:xfrm>
            <a:off x="885371" y="1226792"/>
            <a:ext cx="5972629" cy="3046988"/>
          </a:xfrm>
          <a:prstGeom prst="rect">
            <a:avLst/>
          </a:prstGeom>
        </p:spPr>
        <p:txBody>
          <a:bodyPr wrap="square">
            <a:spAutoFit/>
          </a:bodyPr>
          <a:lstStyle/>
          <a:p>
            <a:r>
              <a:rPr lang="en-US" sz="1600" dirty="0"/>
              <a:t>After entry into force of the CTBT, OSIs may be carried out in various environmental conditions and locations worldwide with a maximum duration of up to 130 days.</a:t>
            </a:r>
          </a:p>
          <a:p>
            <a:endParaRPr lang="en-US" sz="1600" dirty="0"/>
          </a:p>
          <a:p>
            <a:r>
              <a:rPr lang="en-US" sz="1600" dirty="0"/>
              <a:t>These operations require stable electrical power supply at the Base of Operations (BOO) and in the field for technical equipment. In addition to diesel generator sets, integrated alternative energy has been introduced to reduce the fuel footprint and increase efficiency.</a:t>
            </a:r>
          </a:p>
          <a:p>
            <a:endParaRPr lang="en-US" sz="1600" dirty="0"/>
          </a:p>
          <a:p>
            <a:r>
              <a:rPr lang="en-US" sz="1600" dirty="0"/>
              <a:t>OSI worked with </a:t>
            </a:r>
            <a:r>
              <a:rPr lang="en-US" sz="1600" dirty="0" err="1"/>
              <a:t>Renovagen</a:t>
            </a:r>
            <a:r>
              <a:rPr lang="en-US" sz="1600" dirty="0"/>
              <a:t> UK who developed tailor-made solar mats for the air transportation containers at the BOO and small field solar power generation units for remotely used equipment.</a:t>
            </a:r>
            <a:endParaRPr lang="en-GB" sz="1600" dirty="0"/>
          </a:p>
        </p:txBody>
      </p:sp>
    </p:spTree>
    <p:extLst>
      <p:ext uri="{BB962C8B-B14F-4D97-AF65-F5344CB8AC3E}">
        <p14:creationId xmlns:p14="http://schemas.microsoft.com/office/powerpoint/2010/main" val="196883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P2.2-230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id="{E5A2F7F2-1B7B-4867-BC1E-6A2ACCECE811}"/>
              </a:ext>
            </a:extLst>
          </p:cNvPr>
          <p:cNvSpPr>
            <a:spLocks noChangeArrowheads="1"/>
          </p:cNvSpPr>
          <p:nvPr/>
        </p:nvSpPr>
        <p:spPr bwMode="auto">
          <a:xfrm>
            <a:off x="1992923" y="163887"/>
            <a:ext cx="4962770" cy="40363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OSI Base of Operations Hybrid Power System</a:t>
            </a:r>
          </a:p>
          <a:p>
            <a:pPr algn="ctr" eaLnBrk="0" hangingPunct="0">
              <a:lnSpc>
                <a:spcPts val="1586"/>
              </a:lnSpc>
            </a:pPr>
            <a:r>
              <a:rPr lang="en-US" sz="800" dirty="0">
                <a:solidFill>
                  <a:schemeClr val="bg1"/>
                </a:solidFill>
                <a:latin typeface="Arial" panose="020B0604020202020204" pitchFamily="34" charset="0"/>
                <a:ea typeface="Avenir Book" charset="0"/>
                <a:cs typeface="Avenir Book" charset="0"/>
              </a:rPr>
              <a:t>Alana Campbell, Mohamed Ali </a:t>
            </a:r>
            <a:r>
              <a:rPr lang="en-US" sz="800" dirty="0" err="1">
                <a:solidFill>
                  <a:schemeClr val="bg1"/>
                </a:solidFill>
                <a:latin typeface="Arial" panose="020B0604020202020204" pitchFamily="34" charset="0"/>
                <a:ea typeface="Avenir Book" charset="0"/>
                <a:cs typeface="Avenir Book" charset="0"/>
              </a:rPr>
              <a:t>Nasri</a:t>
            </a:r>
            <a:r>
              <a:rPr lang="en-US" sz="800" dirty="0">
                <a:solidFill>
                  <a:schemeClr val="bg1"/>
                </a:solidFill>
                <a:latin typeface="Arial" panose="020B0604020202020204" pitchFamily="34" charset="0"/>
                <a:ea typeface="Avenir Book" charset="0"/>
                <a:cs typeface="Avenir Book" charset="0"/>
              </a:rPr>
              <a:t>, OSI EP</a:t>
            </a:r>
            <a:endParaRPr lang="en-US" sz="800" dirty="0">
              <a:solidFill>
                <a:schemeClr val="bg1"/>
              </a:solidFill>
              <a:latin typeface="Avenir Book" charset="0"/>
              <a:ea typeface="Avenir Book" charset="0"/>
              <a:cs typeface="Avenir Book" charset="0"/>
            </a:endParaRPr>
          </a:p>
        </p:txBody>
      </p:sp>
      <p:sp>
        <p:nvSpPr>
          <p:cNvPr id="2" name="Rectangle 1">
            <a:extLst>
              <a:ext uri="{FF2B5EF4-FFF2-40B4-BE49-F238E27FC236}">
                <a16:creationId xmlns:a16="http://schemas.microsoft.com/office/drawing/2014/main" id="{FC6C44F3-82CC-4B12-B92A-5343ACD5C228}"/>
              </a:ext>
            </a:extLst>
          </p:cNvPr>
          <p:cNvSpPr/>
          <p:nvPr/>
        </p:nvSpPr>
        <p:spPr>
          <a:xfrm>
            <a:off x="953477" y="1703054"/>
            <a:ext cx="4467609" cy="3046988"/>
          </a:xfrm>
          <a:prstGeom prst="rect">
            <a:avLst/>
          </a:prstGeom>
        </p:spPr>
        <p:txBody>
          <a:bodyPr wrap="square">
            <a:spAutoFit/>
          </a:bodyPr>
          <a:lstStyle/>
          <a:p>
            <a:r>
              <a:rPr lang="en-US" sz="1600" dirty="0"/>
              <a:t>The BOO establishment includes the OSI deployable transportation and field containers as a part of the storage and working areas. Bespoke solar mats have been designed to integrate into the diesel-powered electricity generation.</a:t>
            </a:r>
          </a:p>
          <a:p>
            <a:r>
              <a:rPr lang="en-US" sz="1600" dirty="0"/>
              <a:t>The electricity generated by these will be used first in the smart system run by the Hybrid Power Unit. Lightening protection included.</a:t>
            </a:r>
          </a:p>
          <a:p>
            <a:r>
              <a:rPr lang="en-US" sz="1600" dirty="0"/>
              <a:t>Ground mount inverter hubs connect at any point in the power grid.</a:t>
            </a:r>
          </a:p>
          <a:p>
            <a:r>
              <a:rPr lang="en-US" sz="1600" dirty="0"/>
              <a:t>920W power output per solar mat.</a:t>
            </a:r>
          </a:p>
          <a:p>
            <a:endParaRPr lang="en-US" sz="1600" dirty="0"/>
          </a:p>
        </p:txBody>
      </p:sp>
      <p:sp>
        <p:nvSpPr>
          <p:cNvPr id="7" name="TextBox 6">
            <a:extLst>
              <a:ext uri="{FF2B5EF4-FFF2-40B4-BE49-F238E27FC236}">
                <a16:creationId xmlns:a16="http://schemas.microsoft.com/office/drawing/2014/main" id="{B009DC6D-693B-45D0-AD09-4FCC22D0B338}"/>
              </a:ext>
            </a:extLst>
          </p:cNvPr>
          <p:cNvSpPr txBox="1"/>
          <p:nvPr/>
        </p:nvSpPr>
        <p:spPr>
          <a:xfrm>
            <a:off x="953477" y="986971"/>
            <a:ext cx="4467609" cy="400110"/>
          </a:xfrm>
          <a:prstGeom prst="rect">
            <a:avLst/>
          </a:prstGeom>
          <a:noFill/>
        </p:spPr>
        <p:txBody>
          <a:bodyPr wrap="square" rtlCol="0">
            <a:spAutoFit/>
          </a:bodyPr>
          <a:lstStyle/>
          <a:p>
            <a:r>
              <a:rPr lang="en-US" sz="2000" b="1" dirty="0"/>
              <a:t>BOO Solar Mats and Inverters</a:t>
            </a:r>
            <a:endParaRPr lang="en-GB" sz="2000" b="1" dirty="0"/>
          </a:p>
        </p:txBody>
      </p:sp>
      <p:pic>
        <p:nvPicPr>
          <p:cNvPr id="8" name="Picture 7" descr="A picture of a solar panel attached to a field transport container.">
            <a:extLst>
              <a:ext uri="{FF2B5EF4-FFF2-40B4-BE49-F238E27FC236}">
                <a16:creationId xmlns:a16="http://schemas.microsoft.com/office/drawing/2014/main" id="{4CAD62F0-F42E-44D3-87AA-2648803155D9}"/>
              </a:ext>
            </a:extLst>
          </p:cNvPr>
          <p:cNvPicPr>
            <a:picLocks noChangeAspect="1"/>
          </p:cNvPicPr>
          <p:nvPr/>
        </p:nvPicPr>
        <p:blipFill>
          <a:blip r:embed="rId2"/>
          <a:stretch>
            <a:fillRect/>
          </a:stretch>
        </p:blipFill>
        <p:spPr>
          <a:xfrm>
            <a:off x="6055808" y="1101699"/>
            <a:ext cx="2690811" cy="3587748"/>
          </a:xfrm>
          <a:prstGeom prst="rect">
            <a:avLst/>
          </a:prstGeom>
        </p:spPr>
      </p:pic>
    </p:spTree>
    <p:extLst>
      <p:ext uri="{BB962C8B-B14F-4D97-AF65-F5344CB8AC3E}">
        <p14:creationId xmlns:p14="http://schemas.microsoft.com/office/powerpoint/2010/main" val="833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P2.2-230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id="{E5A2F7F2-1B7B-4867-BC1E-6A2ACCECE811}"/>
              </a:ext>
            </a:extLst>
          </p:cNvPr>
          <p:cNvSpPr>
            <a:spLocks noChangeArrowheads="1"/>
          </p:cNvSpPr>
          <p:nvPr/>
        </p:nvSpPr>
        <p:spPr bwMode="auto">
          <a:xfrm>
            <a:off x="1992923" y="163887"/>
            <a:ext cx="4962770" cy="40363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OSI Base of Operations Hybrid Power System</a:t>
            </a:r>
          </a:p>
          <a:p>
            <a:pPr algn="ctr" eaLnBrk="0" hangingPunct="0">
              <a:lnSpc>
                <a:spcPts val="1586"/>
              </a:lnSpc>
            </a:pPr>
            <a:r>
              <a:rPr lang="en-US" sz="800" dirty="0">
                <a:solidFill>
                  <a:schemeClr val="bg1"/>
                </a:solidFill>
                <a:latin typeface="Arial" panose="020B0604020202020204" pitchFamily="34" charset="0"/>
                <a:ea typeface="Avenir Book" charset="0"/>
                <a:cs typeface="Avenir Book" charset="0"/>
              </a:rPr>
              <a:t>Alana Campbell, Mohamed Ali </a:t>
            </a:r>
            <a:r>
              <a:rPr lang="en-US" sz="800" dirty="0" err="1">
                <a:solidFill>
                  <a:schemeClr val="bg1"/>
                </a:solidFill>
                <a:latin typeface="Arial" panose="020B0604020202020204" pitchFamily="34" charset="0"/>
                <a:ea typeface="Avenir Book" charset="0"/>
                <a:cs typeface="Avenir Book" charset="0"/>
              </a:rPr>
              <a:t>Nasri</a:t>
            </a:r>
            <a:r>
              <a:rPr lang="en-US" sz="800" dirty="0">
                <a:solidFill>
                  <a:schemeClr val="bg1"/>
                </a:solidFill>
                <a:latin typeface="Arial" panose="020B0604020202020204" pitchFamily="34" charset="0"/>
                <a:ea typeface="Avenir Book" charset="0"/>
                <a:cs typeface="Avenir Book" charset="0"/>
              </a:rPr>
              <a:t>, OSI EP</a:t>
            </a:r>
            <a:endParaRPr lang="en-US" sz="800" dirty="0">
              <a:solidFill>
                <a:schemeClr val="bg1"/>
              </a:solidFill>
              <a:latin typeface="Avenir Book" charset="0"/>
              <a:ea typeface="Avenir Book" charset="0"/>
              <a:cs typeface="Avenir Book" charset="0"/>
            </a:endParaRPr>
          </a:p>
        </p:txBody>
      </p:sp>
      <p:sp>
        <p:nvSpPr>
          <p:cNvPr id="2" name="Rectangle 1">
            <a:extLst>
              <a:ext uri="{FF2B5EF4-FFF2-40B4-BE49-F238E27FC236}">
                <a16:creationId xmlns:a16="http://schemas.microsoft.com/office/drawing/2014/main" id="{FC6C44F3-82CC-4B12-B92A-5343ACD5C228}"/>
              </a:ext>
            </a:extLst>
          </p:cNvPr>
          <p:cNvSpPr/>
          <p:nvPr/>
        </p:nvSpPr>
        <p:spPr>
          <a:xfrm>
            <a:off x="827315" y="1502542"/>
            <a:ext cx="4572000" cy="1169551"/>
          </a:xfrm>
          <a:prstGeom prst="rect">
            <a:avLst/>
          </a:prstGeom>
        </p:spPr>
        <p:txBody>
          <a:bodyPr>
            <a:spAutoFit/>
          </a:bodyPr>
          <a:lstStyle/>
          <a:p>
            <a:r>
              <a:rPr lang="en-US" sz="1400" dirty="0"/>
              <a:t>Hybrid power can be produced in the field to support remote equipment for example, a water sample pump.</a:t>
            </a:r>
          </a:p>
          <a:p>
            <a:r>
              <a:rPr lang="en-US" sz="1400" dirty="0"/>
              <a:t> </a:t>
            </a:r>
          </a:p>
          <a:p>
            <a:r>
              <a:rPr lang="en-US" sz="1400" dirty="0"/>
              <a:t>Local power supply has an energy hub 5kWh Lithium with two 0.92kWp solar mats.</a:t>
            </a:r>
            <a:endParaRPr lang="en-US" sz="2400" dirty="0"/>
          </a:p>
        </p:txBody>
      </p:sp>
      <p:sp>
        <p:nvSpPr>
          <p:cNvPr id="5" name="Rectangle 4">
            <a:extLst>
              <a:ext uri="{FF2B5EF4-FFF2-40B4-BE49-F238E27FC236}">
                <a16:creationId xmlns:a16="http://schemas.microsoft.com/office/drawing/2014/main" id="{9A98D6CA-2122-418D-85D6-5AC09E12D340}"/>
              </a:ext>
            </a:extLst>
          </p:cNvPr>
          <p:cNvSpPr/>
          <p:nvPr/>
        </p:nvSpPr>
        <p:spPr>
          <a:xfrm>
            <a:off x="827315" y="3548576"/>
            <a:ext cx="4267199" cy="954107"/>
          </a:xfrm>
          <a:prstGeom prst="rect">
            <a:avLst/>
          </a:prstGeom>
        </p:spPr>
        <p:txBody>
          <a:bodyPr wrap="square">
            <a:spAutoFit/>
          </a:bodyPr>
          <a:lstStyle/>
          <a:p>
            <a:r>
              <a:rPr lang="en-US" sz="1400" dirty="0"/>
              <a:t>Solar panels folding to the size of a briefcase to attach directly to a car battery to support the SAMS equipment operating remotely. This is designed to reduce the swapping out for re-charging at the BOO.</a:t>
            </a:r>
          </a:p>
        </p:txBody>
      </p:sp>
      <p:cxnSp>
        <p:nvCxnSpPr>
          <p:cNvPr id="8" name="Straight Connector 7">
            <a:extLst>
              <a:ext uri="{FF2B5EF4-FFF2-40B4-BE49-F238E27FC236}">
                <a16:creationId xmlns:a16="http://schemas.microsoft.com/office/drawing/2014/main" id="{FDBACC4E-8834-4C8F-A1E8-23836B8AEA6D}"/>
              </a:ext>
            </a:extLst>
          </p:cNvPr>
          <p:cNvCxnSpPr/>
          <p:nvPr/>
        </p:nvCxnSpPr>
        <p:spPr>
          <a:xfrm>
            <a:off x="899886" y="2823029"/>
            <a:ext cx="805542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1A69E18-DB6C-4FDE-84EA-508A4838CBFB}"/>
              </a:ext>
            </a:extLst>
          </p:cNvPr>
          <p:cNvSpPr txBox="1"/>
          <p:nvPr/>
        </p:nvSpPr>
        <p:spPr>
          <a:xfrm>
            <a:off x="827315" y="1026964"/>
            <a:ext cx="4467609" cy="400110"/>
          </a:xfrm>
          <a:prstGeom prst="rect">
            <a:avLst/>
          </a:prstGeom>
          <a:noFill/>
        </p:spPr>
        <p:txBody>
          <a:bodyPr wrap="square" rtlCol="0">
            <a:spAutoFit/>
          </a:bodyPr>
          <a:lstStyle/>
          <a:p>
            <a:r>
              <a:rPr lang="en-US" sz="2000" b="1" dirty="0"/>
              <a:t>Local (remote) Power Supply</a:t>
            </a:r>
            <a:endParaRPr lang="en-GB" sz="2000" b="1" dirty="0"/>
          </a:p>
        </p:txBody>
      </p:sp>
      <p:sp>
        <p:nvSpPr>
          <p:cNvPr id="10" name="TextBox 9">
            <a:extLst>
              <a:ext uri="{FF2B5EF4-FFF2-40B4-BE49-F238E27FC236}">
                <a16:creationId xmlns:a16="http://schemas.microsoft.com/office/drawing/2014/main" id="{585BA425-5538-4051-83C4-A5C7FD21FF62}"/>
              </a:ext>
            </a:extLst>
          </p:cNvPr>
          <p:cNvSpPr txBox="1"/>
          <p:nvPr/>
        </p:nvSpPr>
        <p:spPr>
          <a:xfrm>
            <a:off x="827315" y="3018111"/>
            <a:ext cx="4467609" cy="400110"/>
          </a:xfrm>
          <a:prstGeom prst="rect">
            <a:avLst/>
          </a:prstGeom>
          <a:noFill/>
        </p:spPr>
        <p:txBody>
          <a:bodyPr wrap="square" rtlCol="0">
            <a:spAutoFit/>
          </a:bodyPr>
          <a:lstStyle/>
          <a:p>
            <a:r>
              <a:rPr lang="en-US" sz="2000" b="1" dirty="0"/>
              <a:t>Small Equipment remote Power Supply</a:t>
            </a:r>
            <a:endParaRPr lang="en-GB" sz="2000" b="1" dirty="0"/>
          </a:p>
        </p:txBody>
      </p:sp>
    </p:spTree>
    <p:extLst>
      <p:ext uri="{BB962C8B-B14F-4D97-AF65-F5344CB8AC3E}">
        <p14:creationId xmlns:p14="http://schemas.microsoft.com/office/powerpoint/2010/main" val="386664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P2.2-230</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a16="http://schemas.microsoft.com/office/drawing/2014/main" id="{B710363B-02F2-4760-A1CD-843374C2B308}"/>
              </a:ext>
            </a:extLst>
          </p:cNvPr>
          <p:cNvSpPr>
            <a:spLocks noChangeArrowheads="1"/>
          </p:cNvSpPr>
          <p:nvPr/>
        </p:nvSpPr>
        <p:spPr bwMode="auto">
          <a:xfrm>
            <a:off x="1992923" y="163887"/>
            <a:ext cx="4962770" cy="40363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OSI Base of Operations Hybrid Power System</a:t>
            </a:r>
          </a:p>
          <a:p>
            <a:pPr algn="ctr" eaLnBrk="0" hangingPunct="0">
              <a:lnSpc>
                <a:spcPts val="1586"/>
              </a:lnSpc>
            </a:pPr>
            <a:r>
              <a:rPr lang="en-US" sz="800" dirty="0">
                <a:solidFill>
                  <a:schemeClr val="bg1"/>
                </a:solidFill>
                <a:latin typeface="Arial" panose="020B0604020202020204" pitchFamily="34" charset="0"/>
                <a:ea typeface="Avenir Book" charset="0"/>
                <a:cs typeface="Avenir Book" charset="0"/>
              </a:rPr>
              <a:t>Alana Campbell, Mohamed Ali </a:t>
            </a:r>
            <a:r>
              <a:rPr lang="en-US" sz="800" dirty="0" err="1">
                <a:solidFill>
                  <a:schemeClr val="bg1"/>
                </a:solidFill>
                <a:latin typeface="Arial" panose="020B0604020202020204" pitchFamily="34" charset="0"/>
                <a:ea typeface="Avenir Book" charset="0"/>
                <a:cs typeface="Avenir Book" charset="0"/>
              </a:rPr>
              <a:t>Nasri</a:t>
            </a:r>
            <a:r>
              <a:rPr lang="en-US" sz="800" dirty="0">
                <a:solidFill>
                  <a:schemeClr val="bg1"/>
                </a:solidFill>
                <a:latin typeface="Arial" panose="020B0604020202020204" pitchFamily="34" charset="0"/>
                <a:ea typeface="Avenir Book" charset="0"/>
                <a:cs typeface="Avenir Book" charset="0"/>
              </a:rPr>
              <a:t>, OSI EP</a:t>
            </a:r>
            <a:endParaRPr lang="en-US" sz="800" dirty="0">
              <a:solidFill>
                <a:schemeClr val="bg1"/>
              </a:solidFill>
              <a:latin typeface="Avenir Book" charset="0"/>
              <a:ea typeface="Avenir Book" charset="0"/>
              <a:cs typeface="Avenir Book" charset="0"/>
            </a:endParaRPr>
          </a:p>
        </p:txBody>
      </p:sp>
      <p:sp>
        <p:nvSpPr>
          <p:cNvPr id="6" name="Rectangle 5">
            <a:extLst>
              <a:ext uri="{FF2B5EF4-FFF2-40B4-BE49-F238E27FC236}">
                <a16:creationId xmlns:a16="http://schemas.microsoft.com/office/drawing/2014/main" id="{55E8B786-0426-47C9-9869-D4BC503109FF}"/>
              </a:ext>
            </a:extLst>
          </p:cNvPr>
          <p:cNvSpPr/>
          <p:nvPr/>
        </p:nvSpPr>
        <p:spPr>
          <a:xfrm>
            <a:off x="953477" y="1405511"/>
            <a:ext cx="7878466" cy="2862322"/>
          </a:xfrm>
          <a:prstGeom prst="rect">
            <a:avLst/>
          </a:prstGeom>
        </p:spPr>
        <p:txBody>
          <a:bodyPr wrap="square">
            <a:spAutoFit/>
          </a:bodyPr>
          <a:lstStyle/>
          <a:p>
            <a:r>
              <a:rPr lang="en-US" sz="1800" dirty="0"/>
              <a:t>Initial testing of the hybrid power equipment has had positive results, but it is yet to be run with a full electricity draw in a field situation. </a:t>
            </a:r>
          </a:p>
          <a:p>
            <a:endParaRPr lang="en-US" sz="1800" dirty="0"/>
          </a:p>
          <a:p>
            <a:r>
              <a:rPr lang="en-US" sz="1800" dirty="0"/>
              <a:t>Further tests are planned of longer duration, and it is expected there will be lower diesel consumption once the full field electricity system is operational.</a:t>
            </a:r>
          </a:p>
          <a:p>
            <a:r>
              <a:rPr lang="en-US" sz="1800" dirty="0"/>
              <a:t> </a:t>
            </a:r>
          </a:p>
          <a:p>
            <a:r>
              <a:rPr lang="en-US" sz="1800"/>
              <a:t>Remote field equipment should be self-sufficient for longer periods between re-charging and will buy time for Technical Staff during an OSI.</a:t>
            </a:r>
          </a:p>
          <a:p>
            <a:endParaRPr lang="en-US" sz="1800" dirty="0"/>
          </a:p>
          <a:p>
            <a:endParaRPr lang="en-US" sz="1800" dirty="0"/>
          </a:p>
        </p:txBody>
      </p:sp>
    </p:spTree>
    <p:extLst>
      <p:ext uri="{BB962C8B-B14F-4D97-AF65-F5344CB8AC3E}">
        <p14:creationId xmlns:p14="http://schemas.microsoft.com/office/powerpoint/2010/main" val="399634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P2.2-230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6" name="Rectangle 17">
            <a:extLst>
              <a:ext uri="{FF2B5EF4-FFF2-40B4-BE49-F238E27FC236}">
                <a16:creationId xmlns:a16="http://schemas.microsoft.com/office/drawing/2014/main" id="{F2935980-5E06-495E-9D6F-B1BF238E3773}"/>
              </a:ext>
            </a:extLst>
          </p:cNvPr>
          <p:cNvSpPr>
            <a:spLocks noChangeArrowheads="1"/>
          </p:cNvSpPr>
          <p:nvPr/>
        </p:nvSpPr>
        <p:spPr bwMode="auto">
          <a:xfrm>
            <a:off x="1992923" y="163887"/>
            <a:ext cx="4962770" cy="40363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OSI Base of Operations Hybrid Power System</a:t>
            </a:r>
          </a:p>
          <a:p>
            <a:pPr algn="ctr" eaLnBrk="0" hangingPunct="0">
              <a:lnSpc>
                <a:spcPts val="1586"/>
              </a:lnSpc>
            </a:pPr>
            <a:r>
              <a:rPr lang="en-US" sz="800" dirty="0">
                <a:solidFill>
                  <a:schemeClr val="bg1"/>
                </a:solidFill>
                <a:latin typeface="Arial" panose="020B0604020202020204" pitchFamily="34" charset="0"/>
                <a:ea typeface="Avenir Book" charset="0"/>
                <a:cs typeface="Avenir Book" charset="0"/>
              </a:rPr>
              <a:t>Alana Campbell, Mohamed Ali </a:t>
            </a:r>
            <a:r>
              <a:rPr lang="en-US" sz="800" dirty="0" err="1">
                <a:solidFill>
                  <a:schemeClr val="bg1"/>
                </a:solidFill>
                <a:latin typeface="Arial" panose="020B0604020202020204" pitchFamily="34" charset="0"/>
                <a:ea typeface="Avenir Book" charset="0"/>
                <a:cs typeface="Avenir Book" charset="0"/>
              </a:rPr>
              <a:t>Nasri</a:t>
            </a:r>
            <a:r>
              <a:rPr lang="en-US" sz="800" dirty="0">
                <a:solidFill>
                  <a:schemeClr val="bg1"/>
                </a:solidFill>
                <a:latin typeface="Arial" panose="020B0604020202020204" pitchFamily="34" charset="0"/>
                <a:ea typeface="Avenir Book" charset="0"/>
                <a:cs typeface="Avenir Book" charset="0"/>
              </a:rPr>
              <a:t>, OSI EP</a:t>
            </a:r>
            <a:endParaRPr lang="en-US" sz="800" dirty="0">
              <a:solidFill>
                <a:schemeClr val="bg1"/>
              </a:solidFill>
              <a:latin typeface="Avenir Book" charset="0"/>
              <a:ea typeface="Avenir Book" charset="0"/>
              <a:cs typeface="Avenir Book" charset="0"/>
            </a:endParaRPr>
          </a:p>
        </p:txBody>
      </p:sp>
      <p:sp>
        <p:nvSpPr>
          <p:cNvPr id="5" name="Rectangle 4">
            <a:extLst>
              <a:ext uri="{FF2B5EF4-FFF2-40B4-BE49-F238E27FC236}">
                <a16:creationId xmlns:a16="http://schemas.microsoft.com/office/drawing/2014/main" id="{8C22BD05-1C73-4567-AF39-32A6D0E1AAE0}"/>
              </a:ext>
            </a:extLst>
          </p:cNvPr>
          <p:cNvSpPr/>
          <p:nvPr/>
        </p:nvSpPr>
        <p:spPr>
          <a:xfrm>
            <a:off x="953477" y="1405511"/>
            <a:ext cx="7878466" cy="2585323"/>
          </a:xfrm>
          <a:prstGeom prst="rect">
            <a:avLst/>
          </a:prstGeom>
        </p:spPr>
        <p:txBody>
          <a:bodyPr wrap="square">
            <a:spAutoFit/>
          </a:bodyPr>
          <a:lstStyle/>
          <a:p>
            <a:endParaRPr lang="en-US" sz="1800" dirty="0"/>
          </a:p>
          <a:p>
            <a:r>
              <a:rPr lang="en-US" sz="1800" dirty="0"/>
              <a:t>The full potential of this system will be realized in an operational field environment and OSI is hopeful that over the long term the integrated solar power will reduce diesel consumption, and therefore relieve pressure on the resupply system and deliver a better environmental footprint.</a:t>
            </a:r>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717</TotalTime>
  <Words>803</Words>
  <Application>Microsoft Office PowerPoint</Application>
  <PresentationFormat>On-screen Show (16:9)</PresentationFormat>
  <Paragraphs>60</Paragraphs>
  <Slides>8</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8</vt:i4>
      </vt:variant>
    </vt:vector>
  </HeadingPairs>
  <TitlesOfParts>
    <vt:vector size="22" baseType="lpstr">
      <vt:lpstr>Arial</vt:lpstr>
      <vt:lpstr>Avenir Book</vt:lpstr>
      <vt:lpstr>Avenir Heavy</vt:lpstr>
      <vt:lpstr>Avenir Medium</vt:lpstr>
      <vt:lpstr>Calibri</vt:lpstr>
      <vt:lpstr>DIN-Light</vt:lpstr>
      <vt:lpstr>DIN-Medium</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CAMPBELL Alana Catherine</cp:lastModifiedBy>
  <cp:revision>49</cp:revision>
  <cp:lastPrinted>2019-03-26T13:54:24Z</cp:lastPrinted>
  <dcterms:created xsi:type="dcterms:W3CDTF">2019-04-24T06:32:04Z</dcterms:created>
  <dcterms:modified xsi:type="dcterms:W3CDTF">2021-06-11T14:49:51Z</dcterms:modified>
</cp:coreProperties>
</file>