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</p:sldMasterIdLst>
  <p:notesMasterIdLst>
    <p:notesMasterId r:id="rId20"/>
  </p:notesMasterIdLst>
  <p:sldIdLst>
    <p:sldId id="256" r:id="rId8"/>
    <p:sldId id="257" r:id="rId9"/>
    <p:sldId id="265" r:id="rId10"/>
    <p:sldId id="266" r:id="rId11"/>
    <p:sldId id="270" r:id="rId12"/>
    <p:sldId id="267" r:id="rId13"/>
    <p:sldId id="272" r:id="rId14"/>
    <p:sldId id="271" r:id="rId15"/>
    <p:sldId id="273" r:id="rId16"/>
    <p:sldId id="274" r:id="rId17"/>
    <p:sldId id="275" r:id="rId18"/>
    <p:sldId id="268" r:id="rId19"/>
  </p:sldIdLst>
  <p:sldSz cx="9144000" cy="5143500" type="screen16x9"/>
  <p:notesSz cx="6858000" cy="9144000"/>
  <p:defaultTextStyle>
    <a:defPPr>
      <a:defRPr lang="en-US"/>
    </a:defPPr>
    <a:lvl1pPr marL="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1pPr>
    <a:lvl2pPr marL="89714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2pPr>
    <a:lvl3pPr marL="17943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3pPr>
    <a:lvl4pPr marL="26914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4pPr>
    <a:lvl5pPr marL="35886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5pPr>
    <a:lvl6pPr marL="44857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6pPr>
    <a:lvl7pPr marL="53829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7pPr>
    <a:lvl8pPr marL="628007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8pPr>
    <a:lvl9pPr marL="71772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5DF"/>
    <a:srgbClr val="E1E1E1"/>
    <a:srgbClr val="00A1BC"/>
    <a:srgbClr val="00B4D2"/>
    <a:srgbClr val="00A0D2"/>
    <a:srgbClr val="0095BB"/>
    <a:srgbClr val="00B0DC"/>
    <a:srgbClr val="00B0BE"/>
    <a:srgbClr val="008DB0"/>
    <a:srgbClr val="00B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33"/>
    <p:restoredTop sz="94623"/>
  </p:normalViewPr>
  <p:slideViewPr>
    <p:cSldViewPr snapToGrid="0" snapToObjects="1">
      <p:cViewPr varScale="1">
        <p:scale>
          <a:sx n="88" d="100"/>
          <a:sy n="88" d="100"/>
        </p:scale>
        <p:origin x="9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5ACC-7566-4D45-A985-3729A2E6516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4824E-09F4-6D40-98EA-9D82F5F584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1pPr>
    <a:lvl2pPr marL="342632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2pPr>
    <a:lvl3pPr marL="68526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3pPr>
    <a:lvl4pPr marL="102789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4pPr>
    <a:lvl5pPr marL="1370525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5pPr>
    <a:lvl6pPr marL="1713156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6pPr>
    <a:lvl7pPr marL="205578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7pPr>
    <a:lvl8pPr marL="239841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8pPr>
    <a:lvl9pPr marL="2741049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9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3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85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24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18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1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10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id="{8EE887FA-C0FC-E342-ABF2-9814A05C2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0"/>
            <a:ext cx="9144000" cy="5142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505C7F-A6CF-D248-952C-36F2040C641E}"/>
              </a:ext>
            </a:extLst>
          </p:cNvPr>
          <p:cNvSpPr/>
          <p:nvPr userDrawn="1"/>
        </p:nvSpPr>
        <p:spPr>
          <a:xfrm>
            <a:off x="1" y="4876244"/>
            <a:ext cx="9144000" cy="256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CC5158-FDC6-F940-91AB-3B9665AAF961}"/>
              </a:ext>
            </a:extLst>
          </p:cNvPr>
          <p:cNvSpPr txBox="1"/>
          <p:nvPr userDrawn="1"/>
        </p:nvSpPr>
        <p:spPr>
          <a:xfrm>
            <a:off x="7920635" y="4895301"/>
            <a:ext cx="1075157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BF5C8F-818D-D540-B729-29710F7029AD}"/>
              </a:ext>
            </a:extLst>
          </p:cNvPr>
          <p:cNvSpPr/>
          <p:nvPr userDrawn="1"/>
        </p:nvSpPr>
        <p:spPr>
          <a:xfrm>
            <a:off x="123276" y="4875274"/>
            <a:ext cx="3772372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E79601-E553-A349-BA44-52D590EC0A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1778" y="283003"/>
            <a:ext cx="1879332" cy="498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77CE3A-71B4-EA4B-9350-586F5C9571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288" y="287283"/>
            <a:ext cx="1967734" cy="4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14" y="1898347"/>
            <a:ext cx="8948057" cy="150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Improving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environmental radioactivity monitoring </a:t>
            </a:r>
            <a:endParaRPr lang="en-US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by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the use of shielded portable 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HPGe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detector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endParaRPr lang="en-US" sz="2197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 algn="ctr" eaLnBrk="0" hangingPunct="0">
              <a:lnSpc>
                <a:spcPts val="1586"/>
              </a:lnSpc>
              <a:buAutoNum type="alphaUcPeriod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Rizzo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S. Salvi, H.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Mubashir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F.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Cicconi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C.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Telloli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A.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Ubaldini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ea typeface="Avenir Book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E.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Manzi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P.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Lombadi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E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. Marrocchino, C. Vaccaro 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79A673-1808-1544-8A21-B775AE6A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00" y="3867150"/>
            <a:ext cx="571500" cy="863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501917-BF0A-C54B-AB4E-B0C62C356E93}"/>
              </a:ext>
            </a:extLst>
          </p:cNvPr>
          <p:cNvSpPr txBox="1"/>
          <p:nvPr/>
        </p:nvSpPr>
        <p:spPr>
          <a:xfrm>
            <a:off x="3153579" y="3071838"/>
            <a:ext cx="2836838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1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No. </a:t>
            </a:r>
            <a:r>
              <a:rPr lang="it-IT" sz="1401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2.2-387</a:t>
            </a:r>
            <a:endParaRPr lang="en-AT" sz="140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006C578-08F3-425F-B2C9-9DE75DEDB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115" y="3742305"/>
            <a:ext cx="2295767" cy="102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P2.2-387</a:t>
            </a:r>
            <a:endParaRPr lang="en-A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8" name="Picture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16" y="1556476"/>
            <a:ext cx="5731510" cy="2914650"/>
          </a:xfrm>
          <a:prstGeom prst="rect">
            <a:avLst/>
          </a:prstGeom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233763"/>
              </p:ext>
            </p:extLst>
          </p:nvPr>
        </p:nvGraphicFramePr>
        <p:xfrm>
          <a:off x="5343728" y="2654393"/>
          <a:ext cx="3704386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7659">
                  <a:extLst>
                    <a:ext uri="{9D8B030D-6E8A-4147-A177-3AD203B41FA5}">
                      <a16:colId xmlns:a16="http://schemas.microsoft.com/office/drawing/2014/main" val="3575032826"/>
                    </a:ext>
                  </a:extLst>
                </a:gridCol>
                <a:gridCol w="1596727">
                  <a:extLst>
                    <a:ext uri="{9D8B030D-6E8A-4147-A177-3AD203B41FA5}">
                      <a16:colId xmlns:a16="http://schemas.microsoft.com/office/drawing/2014/main" val="24618031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CS-137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 659.2 Kev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479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Background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456 counts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2125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Gross Area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3626 counts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4277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Net Area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3208 counts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7880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Gross/Net Count Rate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2.01/1.75 cps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5222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Average Background Above/Below Peak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18.33/21.33 cps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292625"/>
                  </a:ext>
                </a:extLst>
              </a:tr>
            </a:tbl>
          </a:graphicData>
        </a:graphic>
      </p:graphicFrame>
      <p:pic>
        <p:nvPicPr>
          <p:cNvPr id="10" name="Immagin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64" y="1642851"/>
            <a:ext cx="974230" cy="1298973"/>
          </a:xfrm>
          <a:prstGeom prst="rect">
            <a:avLst/>
          </a:prstGeom>
        </p:spPr>
      </p:pic>
      <p:sp>
        <p:nvSpPr>
          <p:cNvPr id="11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16" y="1079538"/>
            <a:ext cx="5442858" cy="26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lvl="0"/>
            <a:r>
              <a:rPr lang="en-US" sz="1600" b="1" dirty="0"/>
              <a:t>Measurement of </a:t>
            </a:r>
            <a:r>
              <a:rPr lang="en-US" sz="1600" b="1" dirty="0" err="1"/>
              <a:t>Multigamma</a:t>
            </a:r>
            <a:r>
              <a:rPr lang="en-US" sz="1600" b="1" dirty="0"/>
              <a:t> Source with Heavy </a:t>
            </a:r>
            <a:r>
              <a:rPr lang="en-US" sz="1600" b="1" dirty="0" smtClean="0"/>
              <a:t>Shielding </a:t>
            </a:r>
            <a:r>
              <a:rPr lang="en-US" sz="1600" b="1" dirty="0"/>
              <a:t>(A)</a:t>
            </a:r>
            <a:endParaRPr lang="it-IT" sz="1600" dirty="0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771" y="50931"/>
            <a:ext cx="5442858" cy="83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Improving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environmental radioactivity monitoring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by the use of shielded portable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HPGe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detector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. Rizzo, S. Salvi, H.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Mubashir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F.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Cicconi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Telloli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A.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Ubaldini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E.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Marrocchino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Vaccaro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P2.2-387</a:t>
            </a:r>
            <a:endParaRPr lang="en-A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8" name="Picture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16" y="1561556"/>
            <a:ext cx="5731510" cy="2904490"/>
          </a:xfrm>
          <a:prstGeom prst="rect">
            <a:avLst/>
          </a:prstGeom>
        </p:spPr>
      </p:pic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552384"/>
              </p:ext>
            </p:extLst>
          </p:nvPr>
        </p:nvGraphicFramePr>
        <p:xfrm>
          <a:off x="5343728" y="2654393"/>
          <a:ext cx="3704386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7659">
                  <a:extLst>
                    <a:ext uri="{9D8B030D-6E8A-4147-A177-3AD203B41FA5}">
                      <a16:colId xmlns:a16="http://schemas.microsoft.com/office/drawing/2014/main" val="3506126915"/>
                    </a:ext>
                  </a:extLst>
                </a:gridCol>
                <a:gridCol w="1596727">
                  <a:extLst>
                    <a:ext uri="{9D8B030D-6E8A-4147-A177-3AD203B41FA5}">
                      <a16:colId xmlns:a16="http://schemas.microsoft.com/office/drawing/2014/main" val="1905955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CS-137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 659.2 Kev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0285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Background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669 counts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218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Gross Area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5515 counts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6620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Net Area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4624 counts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9652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Gross/Net Count Rate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3.06/2.53 cps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7586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Average Background Above/Below Peak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39/37 cps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3278931"/>
                  </a:ext>
                </a:extLst>
              </a:tr>
            </a:tbl>
          </a:graphicData>
        </a:graphic>
      </p:graphicFrame>
      <p:pic>
        <p:nvPicPr>
          <p:cNvPr id="12" name="Immagin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86" y="1621748"/>
            <a:ext cx="900925" cy="1201233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16" y="1079538"/>
            <a:ext cx="5442858" cy="26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r>
              <a:rPr lang="en-US" sz="1600" b="1" dirty="0"/>
              <a:t>Measurement of </a:t>
            </a:r>
            <a:r>
              <a:rPr lang="en-US" sz="1600" b="1" dirty="0" err="1"/>
              <a:t>Multigamma</a:t>
            </a:r>
            <a:r>
              <a:rPr lang="en-US" sz="1600" b="1" dirty="0"/>
              <a:t> Source with </a:t>
            </a:r>
            <a:r>
              <a:rPr lang="en-US" sz="1600" b="1" dirty="0" smtClean="0"/>
              <a:t>Light Shielding </a:t>
            </a:r>
            <a:r>
              <a:rPr lang="en-US" sz="1600" b="1" dirty="0"/>
              <a:t>(B)</a:t>
            </a:r>
            <a:endParaRPr lang="it-IT" sz="1600" b="1" dirty="0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771" y="50931"/>
            <a:ext cx="5442858" cy="83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Improving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environmental radioactivity monitoring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by the use of shielded portable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HPGe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detector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. Rizzo, S. Salvi, H.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Mubashir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F.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Cicconi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Telloli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A.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Ubaldini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E.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Marrocchino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Vaccaro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856202" y="548317"/>
            <a:ext cx="846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P2.2-387</a:t>
            </a:r>
            <a:endParaRPr lang="en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4C6D9-8EEE-364D-BA25-2B01E2110CC1}"/>
              </a:ext>
            </a:extLst>
          </p:cNvPr>
          <p:cNvSpPr txBox="1"/>
          <p:nvPr/>
        </p:nvSpPr>
        <p:spPr>
          <a:xfrm rot="16200000">
            <a:off x="-1775302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48511" y="1084044"/>
            <a:ext cx="76848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Two different shielding devices has been fabricated and tested, one heavier but still transportable (A) and one lighter portable (B).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Their use lowers the total count of the background and allows better determination of gamma spectra lines.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The portable shielding can also provide a backup strategy in case of failure of the laboratory systems.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Similar devices could be taken into consideration in the auxiliary equipment list for On Site radionuclide techniques.</a:t>
            </a:r>
            <a:endParaRPr lang="en-GB" sz="2000" dirty="0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771" y="50931"/>
            <a:ext cx="5442858" cy="83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Improving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environmental radioactivity monitoring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by the use of shielded portable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HPGe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detector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. Rizzo, S. Salvi, H.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Mubashir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F.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Cicconi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Telloli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A.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Ubaldini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E.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Marrocchino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Vaccaro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771" y="50931"/>
            <a:ext cx="5442858" cy="83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Improving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environmental radioactivity monitoring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by the use of shielded portable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HPGe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detector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. Rizzo, S. Salvi, H.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Mubashir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F.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Cicconi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Telloli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A.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Ubaldini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E.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Marrocchino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Vaccaro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P2.2-387</a:t>
            </a:r>
            <a:endParaRPr lang="en-A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BE312-C0B6-2140-AF9C-95F023216E73}"/>
              </a:ext>
            </a:extLst>
          </p:cNvPr>
          <p:cNvSpPr txBox="1"/>
          <p:nvPr/>
        </p:nvSpPr>
        <p:spPr>
          <a:xfrm rot="16200000">
            <a:off x="-1671086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23608" y="1302657"/>
            <a:ext cx="76962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ENEA Traceability Laboratory in Bologna utilizes a portable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HPGe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gamma spectrometer TransSPEC-DX-100T for in situ monitoring campaigns and to evaluate the possible presence of radioisotopes in the environment (e.g. waste assay measurements, emergency response, nuclear safeguards inspection).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order to use the instrument to its full capacity and potential, a transportable shielding has been designed and built-in collaboration with the University of Ferrara, taking into account a good balance between transportability and performance of the system. The results of a monitoring campaign with and without shielding will be shown and the need to include shielding in the draft list of auxiliary equipment will be discussed.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P2.2-387</a:t>
            </a:r>
            <a:endParaRPr lang="en-A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4EC51-B9A3-6947-90CF-E5A0044512BC}"/>
              </a:ext>
            </a:extLst>
          </p:cNvPr>
          <p:cNvSpPr txBox="1"/>
          <p:nvPr/>
        </p:nvSpPr>
        <p:spPr>
          <a:xfrm rot="16200000">
            <a:off x="-1663382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71728" y="1149999"/>
            <a:ext cx="516915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gamma monitoring technique is allowed to be used during an On-Site Inspection by the Treaty.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specific instrumentation to be used has to be included in the draft list of the equipment for OSI.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an On Site Inspection we can have two different situations for the use of portable gamma spectrometer, one ordinary and one extraordinary: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 of anomaly above and on the surface during in field activities (ordinary) 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Failure of the gamma spectrometer in the on site radionuclide laboratory (extraordinary)</a:t>
            </a:r>
          </a:p>
        </p:txBody>
      </p:sp>
      <p:pic>
        <p:nvPicPr>
          <p:cNvPr id="8" name="Picture 2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441" y="3048000"/>
            <a:ext cx="2168798" cy="177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&amp;#39;ve failed, but I have learned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2629" y="3054589"/>
            <a:ext cx="967945" cy="65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7844971" y="3054589"/>
            <a:ext cx="587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i="1" dirty="0" smtClean="0">
                <a:solidFill>
                  <a:srgbClr val="FF0000"/>
                </a:solidFill>
              </a:rPr>
              <a:t>!</a:t>
            </a:r>
            <a:endParaRPr lang="it-IT" sz="4800" b="1" i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OSIRIS Gamma-Ray Spectrometer for Nuclear On-Site Inspections under the CTB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4044" y="1149999"/>
            <a:ext cx="1182557" cy="180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771" y="50931"/>
            <a:ext cx="5442858" cy="83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Improving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environmental radioactivity monitoring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by the use of shielded portable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HPGe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detector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. Rizzo, S. Salvi, H.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Mubashir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F.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Cicconi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Telloli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A.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Ubaldini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E.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Marrocchino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Vaccaro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P2.2-387</a:t>
            </a:r>
            <a:endParaRPr lang="en-A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A9686-9B15-6A49-B731-8C1372F7BCED}"/>
              </a:ext>
            </a:extLst>
          </p:cNvPr>
          <p:cNvSpPr txBox="1"/>
          <p:nvPr/>
        </p:nvSpPr>
        <p:spPr>
          <a:xfrm rot="16200000">
            <a:off x="-1779940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253" y="975510"/>
            <a:ext cx="3516086" cy="263706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6" y="975511"/>
            <a:ext cx="3516087" cy="263706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99771" y="4219407"/>
            <a:ext cx="6052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Two different shielding devices</a:t>
            </a:r>
            <a:endParaRPr lang="en-GB" sz="3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88571" y="3969656"/>
            <a:ext cx="660400" cy="47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338939" y="3501232"/>
            <a:ext cx="2728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 </a:t>
            </a:r>
          </a:p>
          <a:p>
            <a:pPr algn="ctr"/>
            <a:r>
              <a:rPr lang="en-GB" sz="1600" dirty="0"/>
              <a:t>H</a:t>
            </a:r>
            <a:r>
              <a:rPr lang="en-GB" sz="1600" dirty="0" smtClean="0"/>
              <a:t>eavier but still transportable  </a:t>
            </a:r>
            <a:endParaRPr lang="en-GB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014683" y="3498559"/>
            <a:ext cx="3432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B</a:t>
            </a:r>
          </a:p>
          <a:p>
            <a:pPr algn="ctr"/>
            <a:r>
              <a:rPr lang="en-GB" sz="1600" dirty="0" smtClean="0"/>
              <a:t>Lighter and completely portable  </a:t>
            </a:r>
            <a:endParaRPr lang="en-GB" sz="1600" dirty="0"/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771" y="50931"/>
            <a:ext cx="5442858" cy="83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Improving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environmental radioactivity monitoring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by the use of shielded portable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HPGe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detector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. Rizzo, S. Salvi, H.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Mubashir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F.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Cicconi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Telloli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A.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Ubaldini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E.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Marrocchino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Vaccaro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P2.2-387</a:t>
            </a:r>
            <a:endParaRPr lang="en-A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A9686-9B15-6A49-B731-8C1372F7BCED}"/>
              </a:ext>
            </a:extLst>
          </p:cNvPr>
          <p:cNvSpPr txBox="1"/>
          <p:nvPr/>
        </p:nvSpPr>
        <p:spPr>
          <a:xfrm rot="16200000">
            <a:off x="-1779940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272" y="986148"/>
            <a:ext cx="2632982" cy="351064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061" y="986148"/>
            <a:ext cx="2659586" cy="354611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65837" y="2583141"/>
            <a:ext cx="627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  </a:t>
            </a:r>
            <a:endParaRPr lang="it-IT" sz="2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63272" y="2479861"/>
            <a:ext cx="627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B  </a:t>
            </a:r>
            <a:endParaRPr lang="it-IT" sz="2800" dirty="0"/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771" y="50931"/>
            <a:ext cx="5442858" cy="83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Improving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environmental radioactivity monitoring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by the use of shielded portable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HPGe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detector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. Rizzo, S. Salvi, H.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Mubashir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F.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Cicconi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Telloli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A.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Ubaldini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E.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Marrocchino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Vaccaro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16" y="1079538"/>
            <a:ext cx="5442858" cy="26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lvl="0"/>
            <a:r>
              <a:rPr lang="en-US" sz="1600" b="1" dirty="0"/>
              <a:t>Background measurement with no </a:t>
            </a:r>
            <a:r>
              <a:rPr lang="en-US" sz="1600" b="1" dirty="0" smtClean="0"/>
              <a:t>Shielding</a:t>
            </a:r>
            <a:endParaRPr lang="it-IT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P2.2-387</a:t>
            </a:r>
            <a:endParaRPr lang="en-A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5" name="Picture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16" y="1561556"/>
            <a:ext cx="5731510" cy="2905760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576076"/>
              </p:ext>
            </p:extLst>
          </p:nvPr>
        </p:nvGraphicFramePr>
        <p:xfrm>
          <a:off x="5343728" y="2647595"/>
          <a:ext cx="3704386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0629">
                  <a:extLst>
                    <a:ext uri="{9D8B030D-6E8A-4147-A177-3AD203B41FA5}">
                      <a16:colId xmlns:a16="http://schemas.microsoft.com/office/drawing/2014/main" val="2197161492"/>
                    </a:ext>
                  </a:extLst>
                </a:gridCol>
                <a:gridCol w="1583757">
                  <a:extLst>
                    <a:ext uri="{9D8B030D-6E8A-4147-A177-3AD203B41FA5}">
                      <a16:colId xmlns:a16="http://schemas.microsoft.com/office/drawing/2014/main" val="2932201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Peak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 1456 Kev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3656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Background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144 counts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1267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Gross Area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6526 counts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8446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Net Area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6426 counts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8339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Gross/Net Count Rate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3.63/3.52 cps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2030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Average Background Above/Below Peak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7/3.33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243752"/>
                  </a:ext>
                </a:extLst>
              </a:tr>
            </a:tbl>
          </a:graphicData>
        </a:graphic>
      </p:graphicFrame>
      <p:sp>
        <p:nvSpPr>
          <p:cNvPr id="8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771" y="50931"/>
            <a:ext cx="5442858" cy="83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Improving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environmental radioactivity monitoring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by the use of shielded portable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HPGe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detector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. Rizzo, S. Salvi, H.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Mubashir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F.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Cicconi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Telloli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A.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Ubaldini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E.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Marrocchino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Vaccaro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5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P2.2-387</a:t>
            </a:r>
            <a:endParaRPr lang="en-A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8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16" y="1561556"/>
            <a:ext cx="5731510" cy="2909570"/>
          </a:xfrm>
          <a:prstGeom prst="rect">
            <a:avLst/>
          </a:prstGeom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54293"/>
              </p:ext>
            </p:extLst>
          </p:nvPr>
        </p:nvGraphicFramePr>
        <p:xfrm>
          <a:off x="5343728" y="2647595"/>
          <a:ext cx="3704386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4144">
                  <a:extLst>
                    <a:ext uri="{9D8B030D-6E8A-4147-A177-3AD203B41FA5}">
                      <a16:colId xmlns:a16="http://schemas.microsoft.com/office/drawing/2014/main" val="1051413153"/>
                    </a:ext>
                  </a:extLst>
                </a:gridCol>
                <a:gridCol w="1590242">
                  <a:extLst>
                    <a:ext uri="{9D8B030D-6E8A-4147-A177-3AD203B41FA5}">
                      <a16:colId xmlns:a16="http://schemas.microsoft.com/office/drawing/2014/main" val="17420460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Peak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 1456 Kev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0643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Background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 counts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6329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Gross Area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1807 counts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854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Net Area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1736 counts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0328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Gross/Net Count Rate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1.00/0.96 cps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5786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Average Background Above/Below Peak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2.33/1.66 cps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8320060"/>
                  </a:ext>
                </a:extLst>
              </a:tr>
            </a:tbl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081" y="1638825"/>
            <a:ext cx="1581761" cy="2109014"/>
          </a:xfrm>
          <a:prstGeom prst="rect">
            <a:avLst/>
          </a:prstGeom>
        </p:spPr>
      </p:pic>
      <p:sp>
        <p:nvSpPr>
          <p:cNvPr id="1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16" y="1079538"/>
            <a:ext cx="5442858" cy="26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r>
              <a:rPr lang="en-US" sz="1600" b="1" dirty="0"/>
              <a:t>Background measurement with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Heavy Shielding (A)</a:t>
            </a:r>
            <a:endParaRPr lang="it-IT" sz="1600" dirty="0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771" y="50931"/>
            <a:ext cx="5442858" cy="83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Improving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environmental radioactivity monitoring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by the use of shielded portable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HPGe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detector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. Rizzo, S. Salvi, H.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Mubashir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F.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Cicconi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Telloli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A.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Ubaldini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E.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Marrocchino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Vaccaro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P2.2-387</a:t>
            </a:r>
            <a:endParaRPr lang="en-A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8" name="Picture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73" y="1570446"/>
            <a:ext cx="5731510" cy="2900680"/>
          </a:xfrm>
          <a:prstGeom prst="rect">
            <a:avLst/>
          </a:prstGeom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694232"/>
              </p:ext>
            </p:extLst>
          </p:nvPr>
        </p:nvGraphicFramePr>
        <p:xfrm>
          <a:off x="5343728" y="2654393"/>
          <a:ext cx="3704386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4144">
                  <a:extLst>
                    <a:ext uri="{9D8B030D-6E8A-4147-A177-3AD203B41FA5}">
                      <a16:colId xmlns:a16="http://schemas.microsoft.com/office/drawing/2014/main" val="1807331039"/>
                    </a:ext>
                  </a:extLst>
                </a:gridCol>
                <a:gridCol w="1590242">
                  <a:extLst>
                    <a:ext uri="{9D8B030D-6E8A-4147-A177-3AD203B41FA5}">
                      <a16:colId xmlns:a16="http://schemas.microsoft.com/office/drawing/2014/main" val="24532794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Peak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 1456 Kev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113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Background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126 counts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4833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Gross Area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4781 counts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7570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Net Area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4698 counts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7437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Gross/Net Count Rate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2.66/2.57 cps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1549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Average Background Above/Below Peak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5.66/2 cps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4544119"/>
                  </a:ext>
                </a:extLst>
              </a:tr>
            </a:tbl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028" y="1618507"/>
            <a:ext cx="1526854" cy="2035805"/>
          </a:xfrm>
          <a:prstGeom prst="rect">
            <a:avLst/>
          </a:prstGeom>
        </p:spPr>
      </p:pic>
      <p:sp>
        <p:nvSpPr>
          <p:cNvPr id="1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16" y="1079538"/>
            <a:ext cx="5442858" cy="28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/>
              <a:t>Background measurement with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 Shielding (B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771" y="50931"/>
            <a:ext cx="5442858" cy="83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Improving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environmental radioactivity monitoring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by the use of shielded portable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HPGe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detector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. Rizzo, S. Salvi, H.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Mubashir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F.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Cicconi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Telloli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A.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Ubaldini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E.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Marrocchino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Vaccaro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P2.2-387</a:t>
            </a:r>
            <a:endParaRPr lang="en-A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8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16" y="1561556"/>
            <a:ext cx="5731510" cy="2909570"/>
          </a:xfrm>
          <a:prstGeom prst="rect">
            <a:avLst/>
          </a:prstGeom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30230"/>
              </p:ext>
            </p:extLst>
          </p:nvPr>
        </p:nvGraphicFramePr>
        <p:xfrm>
          <a:off x="5343728" y="2654393"/>
          <a:ext cx="3704386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4144">
                  <a:extLst>
                    <a:ext uri="{9D8B030D-6E8A-4147-A177-3AD203B41FA5}">
                      <a16:colId xmlns:a16="http://schemas.microsoft.com/office/drawing/2014/main" val="1840554945"/>
                    </a:ext>
                  </a:extLst>
                </a:gridCol>
                <a:gridCol w="1590242">
                  <a:extLst>
                    <a:ext uri="{9D8B030D-6E8A-4147-A177-3AD203B41FA5}">
                      <a16:colId xmlns:a16="http://schemas.microsoft.com/office/drawing/2014/main" val="603715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CS-137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 659.3 Kev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7776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Background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756.4 counts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5204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Gross Area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4425 counts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088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Net Area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3375 counts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5455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Gross/Net Count Rate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2.46/1.80 cps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5830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Average Background Above/Below Peak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46/44 cps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9459077"/>
                  </a:ext>
                </a:extLst>
              </a:tr>
            </a:tbl>
          </a:graphicData>
        </a:graphic>
      </p:graphicFrame>
      <p:sp>
        <p:nvSpPr>
          <p:cNvPr id="10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16" y="1079538"/>
            <a:ext cx="5442858" cy="26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lvl="0"/>
            <a:r>
              <a:rPr lang="en-US" sz="1600" b="1" dirty="0"/>
              <a:t>Measurement of </a:t>
            </a:r>
            <a:r>
              <a:rPr lang="en-US" sz="1600" b="1" dirty="0" err="1"/>
              <a:t>Multigamma</a:t>
            </a:r>
            <a:r>
              <a:rPr lang="en-US" sz="1600" b="1" dirty="0"/>
              <a:t> Source with no </a:t>
            </a:r>
            <a:r>
              <a:rPr lang="en-US" sz="1600" b="1" dirty="0" smtClean="0"/>
              <a:t>Shielding</a:t>
            </a:r>
            <a:endParaRPr lang="it-IT" sz="1600" dirty="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771" y="50931"/>
            <a:ext cx="5442858" cy="83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Improving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environmental radioactivity monitoring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by the use of shielded portable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HPGe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detector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. Rizzo, S. Salvi, H.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Mubashir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F.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Cicconi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Telloli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A.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Ubaldini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E.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Marrocchino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C.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Vaccaro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2.xml><?xml version="1.0" encoding="utf-8"?>
<a:theme xmlns:a="http://schemas.openxmlformats.org/drawingml/2006/main" name="Inner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3.xml><?xml version="1.0" encoding="utf-8"?>
<a:theme xmlns:a="http://schemas.openxmlformats.org/drawingml/2006/main" name="abstrac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4.xml><?xml version="1.0" encoding="utf-8"?>
<a:theme xmlns:a="http://schemas.openxmlformats.org/drawingml/2006/main" name="INTRODUC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5.xml><?xml version="1.0" encoding="utf-8"?>
<a:theme xmlns:a="http://schemas.openxmlformats.org/drawingml/2006/main" name="METHOD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6.xml><?xml version="1.0" encoding="utf-8"?>
<a:theme xmlns:a="http://schemas.openxmlformats.org/drawingml/2006/main" name="RESULT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7.xml><?xml version="1.0" encoding="utf-8"?>
<a:theme xmlns:a="http://schemas.openxmlformats.org/drawingml/2006/main" name="CONCLUSIO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</TotalTime>
  <Words>638</Words>
  <Application>Microsoft Office PowerPoint</Application>
  <PresentationFormat>Presentazione su schermo (16:9)</PresentationFormat>
  <Paragraphs>163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7</vt:i4>
      </vt:variant>
      <vt:variant>
        <vt:lpstr>Titoli diapositive</vt:lpstr>
      </vt:variant>
      <vt:variant>
        <vt:i4>12</vt:i4>
      </vt:variant>
    </vt:vector>
  </HeadingPairs>
  <TitlesOfParts>
    <vt:vector size="27" baseType="lpstr">
      <vt:lpstr>Arial</vt:lpstr>
      <vt:lpstr>Avenir Book</vt:lpstr>
      <vt:lpstr>Avenir Heavy</vt:lpstr>
      <vt:lpstr>Avenir Medium</vt:lpstr>
      <vt:lpstr>Calibri</vt:lpstr>
      <vt:lpstr>DIN-Light</vt:lpstr>
      <vt:lpstr>DIN-Medium</vt:lpstr>
      <vt:lpstr>Wingdings</vt:lpstr>
      <vt:lpstr>Title Slide</vt:lpstr>
      <vt:lpstr>Inner Slide</vt:lpstr>
      <vt:lpstr>abstract</vt:lpstr>
      <vt:lpstr>INTRODUCTION</vt:lpstr>
      <vt:lpstr>METHODS</vt:lpstr>
      <vt:lpstr>RESULTS</vt:lpstr>
      <vt:lpstr>CONCLUSIONS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LAB_TNMT</cp:lastModifiedBy>
  <cp:revision>56</cp:revision>
  <cp:lastPrinted>2019-03-26T13:54:24Z</cp:lastPrinted>
  <dcterms:created xsi:type="dcterms:W3CDTF">2019-04-24T06:32:04Z</dcterms:created>
  <dcterms:modified xsi:type="dcterms:W3CDTF">2021-06-18T12:57:50Z</dcterms:modified>
</cp:coreProperties>
</file>